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omments/comment1.xml" ContentType="application/vnd.openxmlformats-officedocument.presentationml.comments+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bookmarkIdSeed="4">
  <p:sldMasterIdLst>
    <p:sldMasterId id="2147483648" r:id="rId4"/>
    <p:sldMasterId id="2147483660" r:id="rId5"/>
    <p:sldMasterId id="2147483672" r:id="rId6"/>
  </p:sldMasterIdLst>
  <p:notesMasterIdLst>
    <p:notesMasterId r:id="rId31"/>
  </p:notesMasterIdLst>
  <p:sldIdLst>
    <p:sldId id="546" r:id="rId7"/>
    <p:sldId id="555" r:id="rId8"/>
    <p:sldId id="621" r:id="rId9"/>
    <p:sldId id="564" r:id="rId10"/>
    <p:sldId id="591" r:id="rId11"/>
    <p:sldId id="575" r:id="rId12"/>
    <p:sldId id="577" r:id="rId13"/>
    <p:sldId id="557" r:id="rId14"/>
    <p:sldId id="576" r:id="rId15"/>
    <p:sldId id="618" r:id="rId16"/>
    <p:sldId id="571" r:id="rId17"/>
    <p:sldId id="596" r:id="rId18"/>
    <p:sldId id="606" r:id="rId19"/>
    <p:sldId id="561" r:id="rId20"/>
    <p:sldId id="602" r:id="rId21"/>
    <p:sldId id="604" r:id="rId22"/>
    <p:sldId id="614" r:id="rId23"/>
    <p:sldId id="578" r:id="rId24"/>
    <p:sldId id="622" r:id="rId25"/>
    <p:sldId id="565" r:id="rId26"/>
    <p:sldId id="582" r:id="rId27"/>
    <p:sldId id="620" r:id="rId28"/>
    <p:sldId id="615" r:id="rId29"/>
    <p:sldId id="580" r:id="rId3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BBFCE782-06A2-42A5-8E39-2DF8C9162AFE}">
          <p14:sldIdLst>
            <p14:sldId id="546"/>
            <p14:sldId id="555"/>
            <p14:sldId id="621"/>
            <p14:sldId id="564"/>
            <p14:sldId id="591"/>
            <p14:sldId id="575"/>
            <p14:sldId id="577"/>
            <p14:sldId id="557"/>
            <p14:sldId id="576"/>
            <p14:sldId id="618"/>
            <p14:sldId id="571"/>
            <p14:sldId id="596"/>
            <p14:sldId id="606"/>
            <p14:sldId id="561"/>
            <p14:sldId id="602"/>
            <p14:sldId id="604"/>
            <p14:sldId id="614"/>
            <p14:sldId id="578"/>
            <p14:sldId id="622"/>
            <p14:sldId id="565"/>
            <p14:sldId id="582"/>
            <p14:sldId id="620"/>
            <p14:sldId id="615"/>
            <p14:sldId id="580"/>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ichter, Brodan M. (LARC-D307)" initials="RBM(" lastIdx="2" clrIdx="0">
    <p:extLst>
      <p:ext uri="{19B8F6BF-5375-455C-9EA6-DF929625EA0E}">
        <p15:presenceInfo xmlns:p15="http://schemas.microsoft.com/office/powerpoint/2012/main" userId="S::bmrichte@ndc.nasa.gov::d75c31ca-3a23-4b24-88e5-c4220b4c28cc"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B3D91"/>
    <a:srgbClr val="037F01"/>
    <a:srgbClr val="F77E09"/>
    <a:srgbClr val="0000FF"/>
    <a:srgbClr val="3D26A8"/>
    <a:srgbClr val="13BEB8"/>
    <a:srgbClr val="F9FB14"/>
    <a:srgbClr val="F88004"/>
    <a:srgbClr val="F9FA14"/>
    <a:srgbClr val="FEC20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DE44ACA-1D87-42E6-B0CF-8EEE849814D5}" v="560" dt="2021-10-04T22:54:47.619"/>
  </p1510:revLst>
</p1510:revInfo>
</file>

<file path=ppt/tableStyles.xml><?xml version="1.0" encoding="utf-8"?>
<a:tblStyleLst xmlns:a="http://schemas.openxmlformats.org/drawingml/2006/main" def="{5C22544A-7EE6-4342-B048-85BDC9FD1C3A}">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4C1A8A3-306A-4EB7-A6B1-4F7E0EB9C5D6}" styleName="Medium Style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657" autoAdjust="0"/>
    <p:restoredTop sz="95226" autoAdjust="0"/>
  </p:normalViewPr>
  <p:slideViewPr>
    <p:cSldViewPr snapToGrid="0">
      <p:cViewPr varScale="1">
        <p:scale>
          <a:sx n="62" d="100"/>
          <a:sy n="62" d="100"/>
        </p:scale>
        <p:origin x="920" y="56"/>
      </p:cViewPr>
      <p:guideLst/>
    </p:cSldViewPr>
  </p:slideViewPr>
  <p:notesTextViewPr>
    <p:cViewPr>
      <p:scale>
        <a:sx n="1" d="1"/>
        <a:sy n="1" d="1"/>
      </p:scale>
      <p:origin x="0" y="0"/>
    </p:cViewPr>
  </p:notesTextViewPr>
  <p:notesViewPr>
    <p:cSldViewPr snapToGrid="0">
      <p:cViewPr varScale="1">
        <p:scale>
          <a:sx n="98" d="100"/>
          <a:sy n="98" d="100"/>
        </p:scale>
        <p:origin x="2658" y="78"/>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21" Type="http://schemas.openxmlformats.org/officeDocument/2006/relationships/slide" Target="slides/slide15.xml"/><Relationship Id="rId34" Type="http://schemas.openxmlformats.org/officeDocument/2006/relationships/viewProps" Target="viewProp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commentAuthors" Target="commentAuthors.xml"/><Relationship Id="rId37" Type="http://schemas.microsoft.com/office/2015/10/relationships/revisionInfo" Target="revisionInfo.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tableStyles" Target="tableStyles.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theme" Target="theme/theme1.xml"/><Relationship Id="rId8" Type="http://schemas.openxmlformats.org/officeDocument/2006/relationships/slide" Target="slides/slide2.xml"/><Relationship Id="rId3" Type="http://schemas.openxmlformats.org/officeDocument/2006/relationships/customXml" Target="../customXml/item3.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21-08-31T09:46:27.348" idx="2">
    <p:pos x="106" y="106"/>
    <p:text>Make plots bigger - big</p:text>
    <p:extLst>
      <p:ext uri="{C676402C-5697-4E1C-873F-D02D1690AC5C}">
        <p15:threadingInfo xmlns:p15="http://schemas.microsoft.com/office/powerpoint/2012/main" timeZoneBias="240"/>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EBB2BDF-65BD-40E4-AC32-7140E17DDCC8}" type="datetimeFigureOut">
              <a:rPr lang="en-US" smtClean="0"/>
              <a:t>10/5/2021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257C9CB-75E8-4897-8DC3-F05D0F144F2D}" type="slidenum">
              <a:rPr lang="en-US" smtClean="0"/>
              <a:t>‹#›</a:t>
            </a:fld>
            <a:endParaRPr lang="en-US"/>
          </a:p>
        </p:txBody>
      </p:sp>
    </p:spTree>
    <p:extLst>
      <p:ext uri="{BB962C8B-B14F-4D97-AF65-F5344CB8AC3E}">
        <p14:creationId xmlns:p14="http://schemas.microsoft.com/office/powerpoint/2010/main" val="32058784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dirty="0"/>
              <a:t>Introduction</a:t>
            </a:r>
          </a:p>
          <a:p>
            <a:pPr marL="0" indent="0">
              <a:buFontTx/>
              <a:buNone/>
            </a:pPr>
            <a:r>
              <a:rPr lang="en-US" dirty="0"/>
              <a:t>Good morning, my name is Brodan Richter and I am a Research Materials Engineer at NASA Langley Research Center. Today I will be talking about “Phase Field Informed Monte Carlo Texture Evolution Models for Additive Manufacturing.” I will also be discussing the current need for experimental grain competition data.  </a:t>
            </a:r>
          </a:p>
        </p:txBody>
      </p:sp>
      <p:sp>
        <p:nvSpPr>
          <p:cNvPr id="4" name="Slide Number Placeholder 3"/>
          <p:cNvSpPr>
            <a:spLocks noGrp="1"/>
          </p:cNvSpPr>
          <p:nvPr>
            <p:ph type="sldNum" sz="quarter" idx="5"/>
          </p:nvPr>
        </p:nvSpPr>
        <p:spPr/>
        <p:txBody>
          <a:bodyPr/>
          <a:lstStyle/>
          <a:p>
            <a:fld id="{D257C9CB-75E8-4897-8DC3-F05D0F144F2D}" type="slidenum">
              <a:rPr lang="en-US" smtClean="0"/>
              <a:t>1</a:t>
            </a:fld>
            <a:endParaRPr lang="en-US"/>
          </a:p>
        </p:txBody>
      </p:sp>
    </p:spTree>
    <p:extLst>
      <p:ext uri="{BB962C8B-B14F-4D97-AF65-F5344CB8AC3E}">
        <p14:creationId xmlns:p14="http://schemas.microsoft.com/office/powerpoint/2010/main" val="29947541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In a brief outline of my talk, I will start by reviewing background and introductory material on this topic. I will then discuss the techniques and materials used and go over the results from the work. I will finish with a discussion about data needs and conclusions of the work as a whole. </a:t>
            </a:r>
          </a:p>
        </p:txBody>
      </p:sp>
      <p:sp>
        <p:nvSpPr>
          <p:cNvPr id="4" name="Slide Number Placeholder 3"/>
          <p:cNvSpPr>
            <a:spLocks noGrp="1"/>
          </p:cNvSpPr>
          <p:nvPr>
            <p:ph type="sldNum" sz="quarter" idx="5"/>
          </p:nvPr>
        </p:nvSpPr>
        <p:spPr/>
        <p:txBody>
          <a:bodyPr/>
          <a:lstStyle/>
          <a:p>
            <a:fld id="{D257C9CB-75E8-4897-8DC3-F05D0F144F2D}" type="slidenum">
              <a:rPr lang="en-US" smtClean="0"/>
              <a:t>2</a:t>
            </a:fld>
            <a:endParaRPr lang="en-US"/>
          </a:p>
        </p:txBody>
      </p:sp>
    </p:spTree>
    <p:extLst>
      <p:ext uri="{BB962C8B-B14F-4D97-AF65-F5344CB8AC3E}">
        <p14:creationId xmlns:p14="http://schemas.microsoft.com/office/powerpoint/2010/main" val="6776024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dirty="0"/>
              <a:t>Additive manufacturing and the powder-bed fusion process has seen rapid growth in recent years. Due to the complex nature of the process, modelling efforts of AM processes have seen similar growth. My team at NASA Langley is working on developing a process-structure-property framework for modeling the powder-bed fusion process. A brief high-level example of a PSP framework is shown in this slide. AM process models, such as finite element thermal simulations, are used to inform inputs to structure models. In the center an AM microstructure that has been generated using Sandia National Laboratory’s SPPARKS package is shown. These structure models are then used as inputs to property models that can be used to estimate the Von Mises stresses experienced within the microstructure. </a:t>
            </a:r>
          </a:p>
          <a:p>
            <a:pPr marL="0" indent="0">
              <a:buFontTx/>
              <a:buNone/>
            </a:pPr>
            <a:r>
              <a:rPr lang="en-US" dirty="0"/>
              <a:t>CLICK</a:t>
            </a:r>
          </a:p>
          <a:p>
            <a:pPr marL="171450" indent="-171450">
              <a:buFontTx/>
              <a:buChar char="-"/>
            </a:pPr>
            <a:r>
              <a:rPr lang="en-US" dirty="0"/>
              <a:t>One of the ultimate goals of such a framework is to enable process control and optimization. If a set of processing parameters are predicted to produce unsatisfactory properties, they can be modified until a suitable set of processing parameters are found.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a:t>
            </a:r>
          </a:p>
          <a:p>
            <a:pPr marL="171450" indent="-171450">
              <a:buFontTx/>
              <a:buChar char="-"/>
            </a:pPr>
            <a:r>
              <a:rPr lang="en-US" dirty="0"/>
              <a:t>I am focused on developing AM microstructure modeling capabilities for this framework.</a:t>
            </a:r>
          </a:p>
          <a:p>
            <a:pPr marL="0" indent="0">
              <a:buFontTx/>
              <a:buNone/>
            </a:pPr>
            <a:endParaRPr lang="en-US" dirty="0"/>
          </a:p>
          <a:p>
            <a:pPr marL="0" indent="0">
              <a:buFontTx/>
              <a:buNone/>
            </a:pPr>
            <a:endParaRPr lang="en-US" dirty="0"/>
          </a:p>
          <a:p>
            <a:pPr marL="171450" indent="-171450">
              <a:buFontTx/>
              <a:buChar char="-"/>
            </a:pPr>
            <a:endParaRPr lang="en-US" dirty="0"/>
          </a:p>
          <a:p>
            <a:pPr marL="171450" indent="-171450">
              <a:buFontTx/>
              <a:buChar char="-"/>
            </a:pPr>
            <a:r>
              <a:rPr lang="en-US" dirty="0"/>
              <a:t>Highlight for additive manufacturing / powder-bed fusion processes </a:t>
            </a:r>
          </a:p>
          <a:p>
            <a:pPr marL="171450" indent="-171450">
              <a:buFontTx/>
              <a:buChar char="-"/>
            </a:pPr>
            <a:endParaRPr lang="en-US" dirty="0"/>
          </a:p>
        </p:txBody>
      </p:sp>
      <p:sp>
        <p:nvSpPr>
          <p:cNvPr id="4" name="Slide Number Placeholder 3"/>
          <p:cNvSpPr>
            <a:spLocks noGrp="1"/>
          </p:cNvSpPr>
          <p:nvPr>
            <p:ph type="sldNum" sz="quarter" idx="5"/>
          </p:nvPr>
        </p:nvSpPr>
        <p:spPr/>
        <p:txBody>
          <a:bodyPr/>
          <a:lstStyle/>
          <a:p>
            <a:fld id="{D257C9CB-75E8-4897-8DC3-F05D0F144F2D}" type="slidenum">
              <a:rPr lang="en-US" smtClean="0"/>
              <a:t>3</a:t>
            </a:fld>
            <a:endParaRPr lang="en-US"/>
          </a:p>
        </p:txBody>
      </p:sp>
    </p:spTree>
    <p:extLst>
      <p:ext uri="{BB962C8B-B14F-4D97-AF65-F5344CB8AC3E}">
        <p14:creationId xmlns:p14="http://schemas.microsoft.com/office/powerpoint/2010/main" val="7246009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Various computational microstructure modeling techniques have been used for AM, and this work will focus on two of them. The first technique is </a:t>
            </a:r>
            <a:r>
              <a:rPr lang="en-US"/>
              <a:t>the phase-field method.  </a:t>
            </a:r>
            <a:endParaRPr lang="en-US" dirty="0"/>
          </a:p>
        </p:txBody>
      </p:sp>
      <p:sp>
        <p:nvSpPr>
          <p:cNvPr id="4" name="Slide Number Placeholder 3"/>
          <p:cNvSpPr>
            <a:spLocks noGrp="1"/>
          </p:cNvSpPr>
          <p:nvPr>
            <p:ph type="sldNum" sz="quarter" idx="5"/>
          </p:nvPr>
        </p:nvSpPr>
        <p:spPr/>
        <p:txBody>
          <a:bodyPr/>
          <a:lstStyle/>
          <a:p>
            <a:fld id="{D257C9CB-75E8-4897-8DC3-F05D0F144F2D}" type="slidenum">
              <a:rPr lang="en-US" smtClean="0"/>
              <a:t>4</a:t>
            </a:fld>
            <a:endParaRPr lang="en-US"/>
          </a:p>
        </p:txBody>
      </p:sp>
    </p:spTree>
    <p:extLst>
      <p:ext uri="{BB962C8B-B14F-4D97-AF65-F5344CB8AC3E}">
        <p14:creationId xmlns:p14="http://schemas.microsoft.com/office/powerpoint/2010/main" val="26543508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257C9CB-75E8-4897-8DC3-F05D0F144F2D}" type="slidenum">
              <a:rPr lang="en-US" smtClean="0"/>
              <a:t>6</a:t>
            </a:fld>
            <a:endParaRPr lang="en-US"/>
          </a:p>
        </p:txBody>
      </p:sp>
    </p:spTree>
    <p:extLst>
      <p:ext uri="{BB962C8B-B14F-4D97-AF65-F5344CB8AC3E}">
        <p14:creationId xmlns:p14="http://schemas.microsoft.com/office/powerpoint/2010/main" val="34349412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257C9CB-75E8-4897-8DC3-F05D0F144F2D}" type="slidenum">
              <a:rPr lang="en-US" smtClean="0"/>
              <a:t>9</a:t>
            </a:fld>
            <a:endParaRPr lang="en-US"/>
          </a:p>
        </p:txBody>
      </p:sp>
    </p:spTree>
    <p:extLst>
      <p:ext uri="{BB962C8B-B14F-4D97-AF65-F5344CB8AC3E}">
        <p14:creationId xmlns:p14="http://schemas.microsoft.com/office/powerpoint/2010/main" val="39594160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257C9CB-75E8-4897-8DC3-F05D0F144F2D}" type="slidenum">
              <a:rPr lang="en-US" smtClean="0"/>
              <a:t>12</a:t>
            </a:fld>
            <a:endParaRPr lang="en-US"/>
          </a:p>
        </p:txBody>
      </p:sp>
    </p:spTree>
    <p:extLst>
      <p:ext uri="{BB962C8B-B14F-4D97-AF65-F5344CB8AC3E}">
        <p14:creationId xmlns:p14="http://schemas.microsoft.com/office/powerpoint/2010/main" val="13416597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257C9CB-75E8-4897-8DC3-F05D0F144F2D}" type="slidenum">
              <a:rPr lang="en-US" smtClean="0"/>
              <a:t>13</a:t>
            </a:fld>
            <a:endParaRPr lang="en-US"/>
          </a:p>
        </p:txBody>
      </p:sp>
    </p:spTree>
    <p:extLst>
      <p:ext uri="{BB962C8B-B14F-4D97-AF65-F5344CB8AC3E}">
        <p14:creationId xmlns:p14="http://schemas.microsoft.com/office/powerpoint/2010/main" val="14810123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257C9CB-75E8-4897-8DC3-F05D0F144F2D}" type="slidenum">
              <a:rPr lang="en-US" smtClean="0"/>
              <a:t>15</a:t>
            </a:fld>
            <a:endParaRPr lang="en-US"/>
          </a:p>
        </p:txBody>
      </p:sp>
    </p:spTree>
    <p:extLst>
      <p:ext uri="{BB962C8B-B14F-4D97-AF65-F5344CB8AC3E}">
        <p14:creationId xmlns:p14="http://schemas.microsoft.com/office/powerpoint/2010/main" val="303577746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Trim further</a:t>
            </a:r>
          </a:p>
          <a:p>
            <a:endParaRPr lang="en-US" dirty="0"/>
          </a:p>
        </p:txBody>
      </p:sp>
      <p:sp>
        <p:nvSpPr>
          <p:cNvPr id="4" name="Slide Number Placeholder 3"/>
          <p:cNvSpPr>
            <a:spLocks noGrp="1"/>
          </p:cNvSpPr>
          <p:nvPr>
            <p:ph type="sldNum" sz="quarter" idx="5"/>
          </p:nvPr>
        </p:nvSpPr>
        <p:spPr/>
        <p:txBody>
          <a:bodyPr/>
          <a:lstStyle/>
          <a:p>
            <a:fld id="{D257C9CB-75E8-4897-8DC3-F05D0F144F2D}" type="slidenum">
              <a:rPr lang="en-US" smtClean="0"/>
              <a:t>19</a:t>
            </a:fld>
            <a:endParaRPr lang="en-US"/>
          </a:p>
        </p:txBody>
      </p:sp>
    </p:spTree>
    <p:extLst>
      <p:ext uri="{BB962C8B-B14F-4D97-AF65-F5344CB8AC3E}">
        <p14:creationId xmlns:p14="http://schemas.microsoft.com/office/powerpoint/2010/main" val="160060369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Modern techniques such </a:t>
            </a:r>
            <a:r>
              <a:rPr lang="en-US"/>
              <a:t>as experiments at the APS or dynamic-TEM</a:t>
            </a:r>
            <a:endParaRPr lang="en-US" dirty="0"/>
          </a:p>
          <a:p>
            <a:endParaRPr lang="en-US" dirty="0"/>
          </a:p>
        </p:txBody>
      </p:sp>
      <p:sp>
        <p:nvSpPr>
          <p:cNvPr id="4" name="Slide Number Placeholder 3"/>
          <p:cNvSpPr>
            <a:spLocks noGrp="1"/>
          </p:cNvSpPr>
          <p:nvPr>
            <p:ph type="sldNum" sz="quarter" idx="5"/>
          </p:nvPr>
        </p:nvSpPr>
        <p:spPr/>
        <p:txBody>
          <a:bodyPr/>
          <a:lstStyle/>
          <a:p>
            <a:fld id="{D257C9CB-75E8-4897-8DC3-F05D0F144F2D}" type="slidenum">
              <a:rPr lang="en-US" smtClean="0"/>
              <a:t>21</a:t>
            </a:fld>
            <a:endParaRPr lang="en-US"/>
          </a:p>
        </p:txBody>
      </p:sp>
    </p:spTree>
    <p:extLst>
      <p:ext uri="{BB962C8B-B14F-4D97-AF65-F5344CB8AC3E}">
        <p14:creationId xmlns:p14="http://schemas.microsoft.com/office/powerpoint/2010/main" val="241920484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Trim further</a:t>
            </a:r>
          </a:p>
        </p:txBody>
      </p:sp>
      <p:sp>
        <p:nvSpPr>
          <p:cNvPr id="4" name="Slide Number Placeholder 3"/>
          <p:cNvSpPr>
            <a:spLocks noGrp="1"/>
          </p:cNvSpPr>
          <p:nvPr>
            <p:ph type="sldNum" sz="quarter" idx="5"/>
          </p:nvPr>
        </p:nvSpPr>
        <p:spPr/>
        <p:txBody>
          <a:bodyPr/>
          <a:lstStyle/>
          <a:p>
            <a:fld id="{D257C9CB-75E8-4897-8DC3-F05D0F144F2D}" type="slidenum">
              <a:rPr lang="en-US" smtClean="0"/>
              <a:t>22</a:t>
            </a:fld>
            <a:endParaRPr lang="en-US"/>
          </a:p>
        </p:txBody>
      </p:sp>
    </p:spTree>
    <p:extLst>
      <p:ext uri="{BB962C8B-B14F-4D97-AF65-F5344CB8AC3E}">
        <p14:creationId xmlns:p14="http://schemas.microsoft.com/office/powerpoint/2010/main" val="27588708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A5DA9A-199D-4D12-BAF0-88AD684DC79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A870A420-33FF-4D51-8312-C0B5AE19E40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B86F2F9-9A09-4619-BD56-D7EA88B4658B}"/>
              </a:ext>
            </a:extLst>
          </p:cNvPr>
          <p:cNvSpPr>
            <a:spLocks noGrp="1"/>
          </p:cNvSpPr>
          <p:nvPr>
            <p:ph type="dt" sz="half" idx="10"/>
          </p:nvPr>
        </p:nvSpPr>
        <p:spPr/>
        <p:txBody>
          <a:bodyPr/>
          <a:lstStyle/>
          <a:p>
            <a:fld id="{0BB1C0D1-A4B4-447C-8956-3C66F814AD6B}" type="datetimeFigureOut">
              <a:rPr lang="en-US" smtClean="0"/>
              <a:t>10/5/2021</a:t>
            </a:fld>
            <a:endParaRPr lang="en-US"/>
          </a:p>
        </p:txBody>
      </p:sp>
      <p:sp>
        <p:nvSpPr>
          <p:cNvPr id="5" name="Footer Placeholder 4">
            <a:extLst>
              <a:ext uri="{FF2B5EF4-FFF2-40B4-BE49-F238E27FC236}">
                <a16:creationId xmlns:a16="http://schemas.microsoft.com/office/drawing/2014/main" id="{F796DBE3-5B6D-4899-99D3-E79BF98270F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E3BBA16-CD3A-431A-8062-4258F579E77C}"/>
              </a:ext>
            </a:extLst>
          </p:cNvPr>
          <p:cNvSpPr>
            <a:spLocks noGrp="1"/>
          </p:cNvSpPr>
          <p:nvPr>
            <p:ph type="sldNum" sz="quarter" idx="12"/>
          </p:nvPr>
        </p:nvSpPr>
        <p:spPr/>
        <p:txBody>
          <a:bodyPr/>
          <a:lstStyle/>
          <a:p>
            <a:fld id="{C83338CF-045B-4ADE-BAC6-47FA676FCCFE}" type="slidenum">
              <a:rPr lang="en-US" smtClean="0"/>
              <a:t>‹#›</a:t>
            </a:fld>
            <a:endParaRPr lang="en-US"/>
          </a:p>
        </p:txBody>
      </p:sp>
    </p:spTree>
    <p:extLst>
      <p:ext uri="{BB962C8B-B14F-4D97-AF65-F5344CB8AC3E}">
        <p14:creationId xmlns:p14="http://schemas.microsoft.com/office/powerpoint/2010/main" val="17086757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2EFCBE-92F0-4AA6-B318-8B480D0897B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FF1FB59-7967-4443-BA31-91A37C2F5D9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38B6A50-4EE2-4850-A5C3-8D9FCDDC3AFD}"/>
              </a:ext>
            </a:extLst>
          </p:cNvPr>
          <p:cNvSpPr>
            <a:spLocks noGrp="1"/>
          </p:cNvSpPr>
          <p:nvPr>
            <p:ph type="dt" sz="half" idx="10"/>
          </p:nvPr>
        </p:nvSpPr>
        <p:spPr/>
        <p:txBody>
          <a:bodyPr/>
          <a:lstStyle/>
          <a:p>
            <a:fld id="{0BB1C0D1-A4B4-447C-8956-3C66F814AD6B}" type="datetimeFigureOut">
              <a:rPr lang="en-US" smtClean="0"/>
              <a:t>10/5/2021</a:t>
            </a:fld>
            <a:endParaRPr lang="en-US"/>
          </a:p>
        </p:txBody>
      </p:sp>
      <p:sp>
        <p:nvSpPr>
          <p:cNvPr id="5" name="Footer Placeholder 4">
            <a:extLst>
              <a:ext uri="{FF2B5EF4-FFF2-40B4-BE49-F238E27FC236}">
                <a16:creationId xmlns:a16="http://schemas.microsoft.com/office/drawing/2014/main" id="{7DDC5865-C16D-4735-9B76-5A8A2B60200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679BD2F-66EF-409C-92A0-842BF561787F}"/>
              </a:ext>
            </a:extLst>
          </p:cNvPr>
          <p:cNvSpPr>
            <a:spLocks noGrp="1"/>
          </p:cNvSpPr>
          <p:nvPr>
            <p:ph type="sldNum" sz="quarter" idx="12"/>
          </p:nvPr>
        </p:nvSpPr>
        <p:spPr/>
        <p:txBody>
          <a:bodyPr/>
          <a:lstStyle/>
          <a:p>
            <a:fld id="{C83338CF-045B-4ADE-BAC6-47FA676FCCFE}" type="slidenum">
              <a:rPr lang="en-US" smtClean="0"/>
              <a:t>‹#›</a:t>
            </a:fld>
            <a:endParaRPr lang="en-US"/>
          </a:p>
        </p:txBody>
      </p:sp>
    </p:spTree>
    <p:extLst>
      <p:ext uri="{BB962C8B-B14F-4D97-AF65-F5344CB8AC3E}">
        <p14:creationId xmlns:p14="http://schemas.microsoft.com/office/powerpoint/2010/main" val="17712366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07E0A3-6560-4C43-AE17-9638164AA32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FA01EB3-FAE3-4A91-84E6-E421CA13948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F85CA55-6E7D-46B1-B3ED-275E29857662}"/>
              </a:ext>
            </a:extLst>
          </p:cNvPr>
          <p:cNvSpPr>
            <a:spLocks noGrp="1"/>
          </p:cNvSpPr>
          <p:nvPr>
            <p:ph type="dt" sz="half" idx="10"/>
          </p:nvPr>
        </p:nvSpPr>
        <p:spPr/>
        <p:txBody>
          <a:bodyPr/>
          <a:lstStyle/>
          <a:p>
            <a:fld id="{0BB1C0D1-A4B4-447C-8956-3C66F814AD6B}" type="datetimeFigureOut">
              <a:rPr lang="en-US" smtClean="0"/>
              <a:t>10/5/2021</a:t>
            </a:fld>
            <a:endParaRPr lang="en-US"/>
          </a:p>
        </p:txBody>
      </p:sp>
      <p:sp>
        <p:nvSpPr>
          <p:cNvPr id="5" name="Footer Placeholder 4">
            <a:extLst>
              <a:ext uri="{FF2B5EF4-FFF2-40B4-BE49-F238E27FC236}">
                <a16:creationId xmlns:a16="http://schemas.microsoft.com/office/drawing/2014/main" id="{26DD8554-C056-49FD-9751-C03708871AE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EF1844B-6AAF-483A-A25A-75D90716DA4B}"/>
              </a:ext>
            </a:extLst>
          </p:cNvPr>
          <p:cNvSpPr>
            <a:spLocks noGrp="1"/>
          </p:cNvSpPr>
          <p:nvPr>
            <p:ph type="sldNum" sz="quarter" idx="12"/>
          </p:nvPr>
        </p:nvSpPr>
        <p:spPr/>
        <p:txBody>
          <a:bodyPr/>
          <a:lstStyle/>
          <a:p>
            <a:fld id="{C83338CF-045B-4ADE-BAC6-47FA676FCCFE}" type="slidenum">
              <a:rPr lang="en-US" smtClean="0"/>
              <a:t>‹#›</a:t>
            </a:fld>
            <a:endParaRPr lang="en-US"/>
          </a:p>
        </p:txBody>
      </p:sp>
    </p:spTree>
    <p:extLst>
      <p:ext uri="{BB962C8B-B14F-4D97-AF65-F5344CB8AC3E}">
        <p14:creationId xmlns:p14="http://schemas.microsoft.com/office/powerpoint/2010/main" val="34906383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7D2AC9-42EC-45C2-AA8F-00FBAF52525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97CDE99-5C8B-40CB-A56E-BDDE18690A4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EF7A9AA-7492-4A00-9EAA-5EEFED4CDC9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20ADFA8-80E0-4B66-B1DB-994740DE8114}"/>
              </a:ext>
            </a:extLst>
          </p:cNvPr>
          <p:cNvSpPr>
            <a:spLocks noGrp="1"/>
          </p:cNvSpPr>
          <p:nvPr>
            <p:ph type="dt" sz="half" idx="10"/>
          </p:nvPr>
        </p:nvSpPr>
        <p:spPr/>
        <p:txBody>
          <a:bodyPr/>
          <a:lstStyle/>
          <a:p>
            <a:fld id="{0BB1C0D1-A4B4-447C-8956-3C66F814AD6B}" type="datetimeFigureOut">
              <a:rPr lang="en-US" smtClean="0"/>
              <a:t>10/5/2021</a:t>
            </a:fld>
            <a:endParaRPr lang="en-US"/>
          </a:p>
        </p:txBody>
      </p:sp>
      <p:sp>
        <p:nvSpPr>
          <p:cNvPr id="6" name="Footer Placeholder 5">
            <a:extLst>
              <a:ext uri="{FF2B5EF4-FFF2-40B4-BE49-F238E27FC236}">
                <a16:creationId xmlns:a16="http://schemas.microsoft.com/office/drawing/2014/main" id="{5143DC61-2034-414D-8A2A-F140DB3F27B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BAF2094-7F28-410D-8873-BD51956BA21B}"/>
              </a:ext>
            </a:extLst>
          </p:cNvPr>
          <p:cNvSpPr>
            <a:spLocks noGrp="1"/>
          </p:cNvSpPr>
          <p:nvPr>
            <p:ph type="sldNum" sz="quarter" idx="12"/>
          </p:nvPr>
        </p:nvSpPr>
        <p:spPr/>
        <p:txBody>
          <a:bodyPr/>
          <a:lstStyle/>
          <a:p>
            <a:fld id="{C83338CF-045B-4ADE-BAC6-47FA676FCCFE}" type="slidenum">
              <a:rPr lang="en-US" smtClean="0"/>
              <a:t>‹#›</a:t>
            </a:fld>
            <a:endParaRPr lang="en-US"/>
          </a:p>
        </p:txBody>
      </p:sp>
    </p:spTree>
    <p:extLst>
      <p:ext uri="{BB962C8B-B14F-4D97-AF65-F5344CB8AC3E}">
        <p14:creationId xmlns:p14="http://schemas.microsoft.com/office/powerpoint/2010/main" val="31963645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138A5D-7E45-42FC-AD9B-9D4FDE7E3E7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FBE65AB-A6FE-4CB4-B6A5-F76D1DD79D3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658A882-80C7-4773-BBE4-D4A37B9B48D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9CB2B0A-5E65-467B-98AF-8C605EDCE94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76B25E5-A29A-4A5E-BF50-9BA9DCA3EFE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4CE92A9-51B3-4C4A-9446-C8811A14AB13}"/>
              </a:ext>
            </a:extLst>
          </p:cNvPr>
          <p:cNvSpPr>
            <a:spLocks noGrp="1"/>
          </p:cNvSpPr>
          <p:nvPr>
            <p:ph type="dt" sz="half" idx="10"/>
          </p:nvPr>
        </p:nvSpPr>
        <p:spPr/>
        <p:txBody>
          <a:bodyPr/>
          <a:lstStyle/>
          <a:p>
            <a:fld id="{0BB1C0D1-A4B4-447C-8956-3C66F814AD6B}" type="datetimeFigureOut">
              <a:rPr lang="en-US" smtClean="0"/>
              <a:t>10/5/2021</a:t>
            </a:fld>
            <a:endParaRPr lang="en-US"/>
          </a:p>
        </p:txBody>
      </p:sp>
      <p:sp>
        <p:nvSpPr>
          <p:cNvPr id="8" name="Footer Placeholder 7">
            <a:extLst>
              <a:ext uri="{FF2B5EF4-FFF2-40B4-BE49-F238E27FC236}">
                <a16:creationId xmlns:a16="http://schemas.microsoft.com/office/drawing/2014/main" id="{930F9F65-0833-430E-9273-B5021D4A57C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B1EE8B3-3F4E-4862-810E-9BE3287FBA3E}"/>
              </a:ext>
            </a:extLst>
          </p:cNvPr>
          <p:cNvSpPr>
            <a:spLocks noGrp="1"/>
          </p:cNvSpPr>
          <p:nvPr>
            <p:ph type="sldNum" sz="quarter" idx="12"/>
          </p:nvPr>
        </p:nvSpPr>
        <p:spPr/>
        <p:txBody>
          <a:bodyPr/>
          <a:lstStyle/>
          <a:p>
            <a:fld id="{C83338CF-045B-4ADE-BAC6-47FA676FCCFE}" type="slidenum">
              <a:rPr lang="en-US" smtClean="0"/>
              <a:t>‹#›</a:t>
            </a:fld>
            <a:endParaRPr lang="en-US"/>
          </a:p>
        </p:txBody>
      </p:sp>
    </p:spTree>
    <p:extLst>
      <p:ext uri="{BB962C8B-B14F-4D97-AF65-F5344CB8AC3E}">
        <p14:creationId xmlns:p14="http://schemas.microsoft.com/office/powerpoint/2010/main" val="2862492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52E5C7-4972-4E54-93D5-A3E7DB6E858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A6B1E84-D005-4B53-99DD-B43AA82DC3D8}"/>
              </a:ext>
            </a:extLst>
          </p:cNvPr>
          <p:cNvSpPr>
            <a:spLocks noGrp="1"/>
          </p:cNvSpPr>
          <p:nvPr>
            <p:ph type="dt" sz="half" idx="10"/>
          </p:nvPr>
        </p:nvSpPr>
        <p:spPr/>
        <p:txBody>
          <a:bodyPr/>
          <a:lstStyle/>
          <a:p>
            <a:fld id="{0BB1C0D1-A4B4-447C-8956-3C66F814AD6B}" type="datetimeFigureOut">
              <a:rPr lang="en-US" smtClean="0"/>
              <a:t>10/5/2021</a:t>
            </a:fld>
            <a:endParaRPr lang="en-US"/>
          </a:p>
        </p:txBody>
      </p:sp>
      <p:sp>
        <p:nvSpPr>
          <p:cNvPr id="4" name="Footer Placeholder 3">
            <a:extLst>
              <a:ext uri="{FF2B5EF4-FFF2-40B4-BE49-F238E27FC236}">
                <a16:creationId xmlns:a16="http://schemas.microsoft.com/office/drawing/2014/main" id="{7C9B68F1-63C1-4EB7-A1C8-E485A06E51F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C1D702B-4AA2-4B83-9F7C-D8ACFFFAD536}"/>
              </a:ext>
            </a:extLst>
          </p:cNvPr>
          <p:cNvSpPr>
            <a:spLocks noGrp="1"/>
          </p:cNvSpPr>
          <p:nvPr>
            <p:ph type="sldNum" sz="quarter" idx="12"/>
          </p:nvPr>
        </p:nvSpPr>
        <p:spPr/>
        <p:txBody>
          <a:bodyPr/>
          <a:lstStyle/>
          <a:p>
            <a:fld id="{C83338CF-045B-4ADE-BAC6-47FA676FCCFE}" type="slidenum">
              <a:rPr lang="en-US" smtClean="0"/>
              <a:t>‹#›</a:t>
            </a:fld>
            <a:endParaRPr lang="en-US"/>
          </a:p>
        </p:txBody>
      </p:sp>
    </p:spTree>
    <p:extLst>
      <p:ext uri="{BB962C8B-B14F-4D97-AF65-F5344CB8AC3E}">
        <p14:creationId xmlns:p14="http://schemas.microsoft.com/office/powerpoint/2010/main" val="21847901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659D15D-56E8-4090-955B-7DD338CFBDEF}"/>
              </a:ext>
            </a:extLst>
          </p:cNvPr>
          <p:cNvSpPr>
            <a:spLocks noGrp="1"/>
          </p:cNvSpPr>
          <p:nvPr>
            <p:ph type="dt" sz="half" idx="10"/>
          </p:nvPr>
        </p:nvSpPr>
        <p:spPr/>
        <p:txBody>
          <a:bodyPr/>
          <a:lstStyle/>
          <a:p>
            <a:fld id="{0BB1C0D1-A4B4-447C-8956-3C66F814AD6B}" type="datetimeFigureOut">
              <a:rPr lang="en-US" smtClean="0"/>
              <a:t>10/5/2021</a:t>
            </a:fld>
            <a:endParaRPr lang="en-US"/>
          </a:p>
        </p:txBody>
      </p:sp>
      <p:sp>
        <p:nvSpPr>
          <p:cNvPr id="3" name="Footer Placeholder 2">
            <a:extLst>
              <a:ext uri="{FF2B5EF4-FFF2-40B4-BE49-F238E27FC236}">
                <a16:creationId xmlns:a16="http://schemas.microsoft.com/office/drawing/2014/main" id="{F0E2FD1D-AC86-4745-B2B7-0BB4F9DA979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A561307-0EF0-4622-B2CF-ABCA9D4909C6}"/>
              </a:ext>
            </a:extLst>
          </p:cNvPr>
          <p:cNvSpPr>
            <a:spLocks noGrp="1"/>
          </p:cNvSpPr>
          <p:nvPr>
            <p:ph type="sldNum" sz="quarter" idx="12"/>
          </p:nvPr>
        </p:nvSpPr>
        <p:spPr/>
        <p:txBody>
          <a:bodyPr/>
          <a:lstStyle/>
          <a:p>
            <a:fld id="{C83338CF-045B-4ADE-BAC6-47FA676FCCFE}" type="slidenum">
              <a:rPr lang="en-US" smtClean="0"/>
              <a:t>‹#›</a:t>
            </a:fld>
            <a:endParaRPr lang="en-US"/>
          </a:p>
        </p:txBody>
      </p:sp>
    </p:spTree>
    <p:extLst>
      <p:ext uri="{BB962C8B-B14F-4D97-AF65-F5344CB8AC3E}">
        <p14:creationId xmlns:p14="http://schemas.microsoft.com/office/powerpoint/2010/main" val="14528750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8B7679-B87E-41CE-B076-0EA8FF9069B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62C1110-74FE-423E-85B4-4076F886096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B72B6E7-B30A-4076-AEC7-0D8A20631E0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38D7707-D77E-4E47-86D8-8B7AF52E0E53}"/>
              </a:ext>
            </a:extLst>
          </p:cNvPr>
          <p:cNvSpPr>
            <a:spLocks noGrp="1"/>
          </p:cNvSpPr>
          <p:nvPr>
            <p:ph type="dt" sz="half" idx="10"/>
          </p:nvPr>
        </p:nvSpPr>
        <p:spPr/>
        <p:txBody>
          <a:bodyPr/>
          <a:lstStyle/>
          <a:p>
            <a:fld id="{0BB1C0D1-A4B4-447C-8956-3C66F814AD6B}" type="datetimeFigureOut">
              <a:rPr lang="en-US" smtClean="0"/>
              <a:t>10/5/2021</a:t>
            </a:fld>
            <a:endParaRPr lang="en-US"/>
          </a:p>
        </p:txBody>
      </p:sp>
      <p:sp>
        <p:nvSpPr>
          <p:cNvPr id="6" name="Footer Placeholder 5">
            <a:extLst>
              <a:ext uri="{FF2B5EF4-FFF2-40B4-BE49-F238E27FC236}">
                <a16:creationId xmlns:a16="http://schemas.microsoft.com/office/drawing/2014/main" id="{2C71A121-4F1A-4A2D-A580-8788227A706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A50B763-ADCD-4D66-BB42-1F31C29806ED}"/>
              </a:ext>
            </a:extLst>
          </p:cNvPr>
          <p:cNvSpPr>
            <a:spLocks noGrp="1"/>
          </p:cNvSpPr>
          <p:nvPr>
            <p:ph type="sldNum" sz="quarter" idx="12"/>
          </p:nvPr>
        </p:nvSpPr>
        <p:spPr/>
        <p:txBody>
          <a:bodyPr/>
          <a:lstStyle/>
          <a:p>
            <a:fld id="{C83338CF-045B-4ADE-BAC6-47FA676FCCFE}" type="slidenum">
              <a:rPr lang="en-US" smtClean="0"/>
              <a:t>‹#›</a:t>
            </a:fld>
            <a:endParaRPr lang="en-US"/>
          </a:p>
        </p:txBody>
      </p:sp>
    </p:spTree>
    <p:extLst>
      <p:ext uri="{BB962C8B-B14F-4D97-AF65-F5344CB8AC3E}">
        <p14:creationId xmlns:p14="http://schemas.microsoft.com/office/powerpoint/2010/main" val="32383233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DD28A7-ED0D-42E1-B7DC-441706862F4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CF7BDCC-620E-466D-91B2-EDE9560C731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FD7671C-C701-4EBC-BF39-DC9ABC9A9FB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C67F14C-CE00-4ADE-A072-F944525E8EE3}"/>
              </a:ext>
            </a:extLst>
          </p:cNvPr>
          <p:cNvSpPr>
            <a:spLocks noGrp="1"/>
          </p:cNvSpPr>
          <p:nvPr>
            <p:ph type="dt" sz="half" idx="10"/>
          </p:nvPr>
        </p:nvSpPr>
        <p:spPr/>
        <p:txBody>
          <a:bodyPr/>
          <a:lstStyle/>
          <a:p>
            <a:fld id="{0BB1C0D1-A4B4-447C-8956-3C66F814AD6B}" type="datetimeFigureOut">
              <a:rPr lang="en-US" smtClean="0"/>
              <a:t>10/5/2021</a:t>
            </a:fld>
            <a:endParaRPr lang="en-US"/>
          </a:p>
        </p:txBody>
      </p:sp>
      <p:sp>
        <p:nvSpPr>
          <p:cNvPr id="6" name="Footer Placeholder 5">
            <a:extLst>
              <a:ext uri="{FF2B5EF4-FFF2-40B4-BE49-F238E27FC236}">
                <a16:creationId xmlns:a16="http://schemas.microsoft.com/office/drawing/2014/main" id="{E1C53F2D-5A1B-49F2-96D6-FD5692EDD4B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75E9352-090E-4395-AE92-2275D10DE9B7}"/>
              </a:ext>
            </a:extLst>
          </p:cNvPr>
          <p:cNvSpPr>
            <a:spLocks noGrp="1"/>
          </p:cNvSpPr>
          <p:nvPr>
            <p:ph type="sldNum" sz="quarter" idx="12"/>
          </p:nvPr>
        </p:nvSpPr>
        <p:spPr/>
        <p:txBody>
          <a:bodyPr/>
          <a:lstStyle/>
          <a:p>
            <a:fld id="{C83338CF-045B-4ADE-BAC6-47FA676FCCFE}" type="slidenum">
              <a:rPr lang="en-US" smtClean="0"/>
              <a:t>‹#›</a:t>
            </a:fld>
            <a:endParaRPr lang="en-US"/>
          </a:p>
        </p:txBody>
      </p:sp>
    </p:spTree>
    <p:extLst>
      <p:ext uri="{BB962C8B-B14F-4D97-AF65-F5344CB8AC3E}">
        <p14:creationId xmlns:p14="http://schemas.microsoft.com/office/powerpoint/2010/main" val="6024092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615CEF-A708-4D3C-A718-8B843C186DB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19CCF46-2592-4DC4-B3CE-579E5CE431D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F0E4BAB-FC5D-4BA3-83D2-3512446B864F}"/>
              </a:ext>
            </a:extLst>
          </p:cNvPr>
          <p:cNvSpPr>
            <a:spLocks noGrp="1"/>
          </p:cNvSpPr>
          <p:nvPr>
            <p:ph type="dt" sz="half" idx="10"/>
          </p:nvPr>
        </p:nvSpPr>
        <p:spPr/>
        <p:txBody>
          <a:bodyPr/>
          <a:lstStyle/>
          <a:p>
            <a:fld id="{0BB1C0D1-A4B4-447C-8956-3C66F814AD6B}" type="datetimeFigureOut">
              <a:rPr lang="en-US" smtClean="0"/>
              <a:t>10/5/2021</a:t>
            </a:fld>
            <a:endParaRPr lang="en-US"/>
          </a:p>
        </p:txBody>
      </p:sp>
      <p:sp>
        <p:nvSpPr>
          <p:cNvPr id="5" name="Footer Placeholder 4">
            <a:extLst>
              <a:ext uri="{FF2B5EF4-FFF2-40B4-BE49-F238E27FC236}">
                <a16:creationId xmlns:a16="http://schemas.microsoft.com/office/drawing/2014/main" id="{EFF46857-6586-4274-8DA4-3220272C920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A1992DD-EA17-46DA-961C-0F6761084361}"/>
              </a:ext>
            </a:extLst>
          </p:cNvPr>
          <p:cNvSpPr>
            <a:spLocks noGrp="1"/>
          </p:cNvSpPr>
          <p:nvPr>
            <p:ph type="sldNum" sz="quarter" idx="12"/>
          </p:nvPr>
        </p:nvSpPr>
        <p:spPr/>
        <p:txBody>
          <a:bodyPr/>
          <a:lstStyle/>
          <a:p>
            <a:fld id="{C83338CF-045B-4ADE-BAC6-47FA676FCCFE}" type="slidenum">
              <a:rPr lang="en-US" smtClean="0"/>
              <a:t>‹#›</a:t>
            </a:fld>
            <a:endParaRPr lang="en-US"/>
          </a:p>
        </p:txBody>
      </p:sp>
    </p:spTree>
    <p:extLst>
      <p:ext uri="{BB962C8B-B14F-4D97-AF65-F5344CB8AC3E}">
        <p14:creationId xmlns:p14="http://schemas.microsoft.com/office/powerpoint/2010/main" val="26858596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75BF315-A753-4A77-8397-0BBB1960E3E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7356F4B-B905-474C-B7D8-FDBE15F9E6B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4C566B2-A59C-459E-8B03-AC6FC036DB29}"/>
              </a:ext>
            </a:extLst>
          </p:cNvPr>
          <p:cNvSpPr>
            <a:spLocks noGrp="1"/>
          </p:cNvSpPr>
          <p:nvPr>
            <p:ph type="dt" sz="half" idx="10"/>
          </p:nvPr>
        </p:nvSpPr>
        <p:spPr/>
        <p:txBody>
          <a:bodyPr/>
          <a:lstStyle/>
          <a:p>
            <a:fld id="{0BB1C0D1-A4B4-447C-8956-3C66F814AD6B}" type="datetimeFigureOut">
              <a:rPr lang="en-US" smtClean="0"/>
              <a:t>10/5/2021</a:t>
            </a:fld>
            <a:endParaRPr lang="en-US"/>
          </a:p>
        </p:txBody>
      </p:sp>
      <p:sp>
        <p:nvSpPr>
          <p:cNvPr id="5" name="Footer Placeholder 4">
            <a:extLst>
              <a:ext uri="{FF2B5EF4-FFF2-40B4-BE49-F238E27FC236}">
                <a16:creationId xmlns:a16="http://schemas.microsoft.com/office/drawing/2014/main" id="{992CB9A7-7F7A-441B-A8B0-5F392C64200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7556CE9-D4A3-4E48-842C-5DD2F12AABEF}"/>
              </a:ext>
            </a:extLst>
          </p:cNvPr>
          <p:cNvSpPr>
            <a:spLocks noGrp="1"/>
          </p:cNvSpPr>
          <p:nvPr>
            <p:ph type="sldNum" sz="quarter" idx="12"/>
          </p:nvPr>
        </p:nvSpPr>
        <p:spPr/>
        <p:txBody>
          <a:bodyPr/>
          <a:lstStyle/>
          <a:p>
            <a:fld id="{C83338CF-045B-4ADE-BAC6-47FA676FCCFE}" type="slidenum">
              <a:rPr lang="en-US" smtClean="0"/>
              <a:t>‹#›</a:t>
            </a:fld>
            <a:endParaRPr lang="en-US"/>
          </a:p>
        </p:txBody>
      </p:sp>
    </p:spTree>
    <p:extLst>
      <p:ext uri="{BB962C8B-B14F-4D97-AF65-F5344CB8AC3E}">
        <p14:creationId xmlns:p14="http://schemas.microsoft.com/office/powerpoint/2010/main" val="423421489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cxnSp>
        <p:nvCxnSpPr>
          <p:cNvPr id="14" name="Straight Connector 13"/>
          <p:cNvCxnSpPr/>
          <p:nvPr userDrawn="1"/>
        </p:nvCxnSpPr>
        <p:spPr>
          <a:xfrm>
            <a:off x="458724" y="3406100"/>
            <a:ext cx="11274552" cy="0"/>
          </a:xfrm>
          <a:prstGeom prst="line">
            <a:avLst/>
          </a:prstGeom>
          <a:ln w="187325" cap="rnd">
            <a:solidFill>
              <a:srgbClr val="002060"/>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080FD8E-851B-4659-897B-85518CEAD3D0}" type="datetime1">
              <a:rPr lang="en-US" smtClean="0"/>
              <a:t>10/5/2021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4C0C37-3CEC-4CB4-B902-37F94E20E969}" type="slidenum">
              <a:rPr lang="en-US" smtClean="0"/>
              <a:t>‹#›</a:t>
            </a:fld>
            <a:endParaRPr lang="en-US"/>
          </a:p>
        </p:txBody>
      </p:sp>
      <p:cxnSp>
        <p:nvCxnSpPr>
          <p:cNvPr id="13" name="Straight Connector 12"/>
          <p:cNvCxnSpPr/>
          <p:nvPr userDrawn="1"/>
        </p:nvCxnSpPr>
        <p:spPr>
          <a:xfrm>
            <a:off x="915924" y="3406100"/>
            <a:ext cx="10360152" cy="0"/>
          </a:xfrm>
          <a:prstGeom prst="line">
            <a:avLst/>
          </a:prstGeom>
          <a:ln w="101600" cap="rnd">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userDrawn="1"/>
        </p:nvCxnSpPr>
        <p:spPr>
          <a:xfrm>
            <a:off x="1373124" y="3406100"/>
            <a:ext cx="9445752" cy="0"/>
          </a:xfrm>
          <a:prstGeom prst="line">
            <a:avLst/>
          </a:prstGeom>
          <a:ln w="25400" cap="rnd">
            <a:solidFill>
              <a:srgbClr val="C00000"/>
            </a:solidFill>
          </a:ln>
        </p:spPr>
        <p:style>
          <a:lnRef idx="1">
            <a:schemeClr val="accent1"/>
          </a:lnRef>
          <a:fillRef idx="0">
            <a:schemeClr val="accent1"/>
          </a:fillRef>
          <a:effectRef idx="0">
            <a:schemeClr val="accent1"/>
          </a:effectRef>
          <a:fontRef idx="minor">
            <a:schemeClr val="tx1"/>
          </a:fontRef>
        </p:style>
      </p:cxnSp>
      <p:pic>
        <p:nvPicPr>
          <p:cNvPr id="15" name="Picture 2">
            <a:extLst>
              <a:ext uri="{FF2B5EF4-FFF2-40B4-BE49-F238E27FC236}">
                <a16:creationId xmlns:a16="http://schemas.microsoft.com/office/drawing/2014/main" id="{CED8B447-F34F-452C-8163-6CD73EB0AF73}"/>
              </a:ext>
            </a:extLst>
          </p:cNvPr>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24209" t="6610" r="22694"/>
          <a:stretch/>
        </p:blipFill>
        <p:spPr bwMode="auto">
          <a:xfrm>
            <a:off x="10450449" y="-355"/>
            <a:ext cx="1737360" cy="1527885"/>
          </a:xfrm>
          <a:prstGeom prst="rect">
            <a:avLst/>
          </a:prstGeom>
          <a:noFill/>
          <a:extLst>
            <a:ext uri="{909E8E84-426E-40DD-AFC4-6F175D3DCCD1}">
              <a14:hiddenFill xmlns:a14="http://schemas.microsoft.com/office/drawing/2010/main">
                <a:solidFill>
                  <a:srgbClr val="FFFFFF"/>
                </a:solidFill>
              </a14:hiddenFill>
            </a:ext>
          </a:extLst>
        </p:spPr>
      </p:pic>
      <p:pic>
        <p:nvPicPr>
          <p:cNvPr id="6146" name="Picture 2">
            <a:extLst>
              <a:ext uri="{FF2B5EF4-FFF2-40B4-BE49-F238E27FC236}">
                <a16:creationId xmlns:a16="http://schemas.microsoft.com/office/drawing/2014/main" id="{2317963A-1C42-4B77-B4E6-587B416F0701}"/>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44303" y="5477677"/>
            <a:ext cx="1395496" cy="13350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6351079"/>
      </p:ext>
    </p:extLst>
  </p:cSld>
  <p:clrMapOvr>
    <a:overrideClrMapping bg1="lt1" tx1="dk1" bg2="lt2" tx2="dk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lgn="ctr">
              <a:defRPr sz="4000">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2"/>
          <p:cNvSpPr>
            <a:spLocks noGrp="1"/>
          </p:cNvSpPr>
          <p:nvPr>
            <p:ph idx="1"/>
          </p:nvPr>
        </p:nvSpPr>
        <p:spPr/>
        <p:txBody>
          <a:bodyPr>
            <a:normAutofit/>
          </a:bodyPr>
          <a:lstStyle>
            <a:lvl1pPr marL="403225" indent="-403225">
              <a:buFont typeface="Wingdings" panose="05000000000000000000" pitchFamily="2" charset="2"/>
              <a:buChar char="v"/>
              <a:defRPr sz="2400">
                <a:latin typeface="Arial" panose="020B0604020202020204" pitchFamily="34" charset="0"/>
                <a:cs typeface="Arial" panose="020B0604020202020204" pitchFamily="34" charset="0"/>
              </a:defRPr>
            </a:lvl1pPr>
            <a:lvl2pPr marL="800100" indent="-342900">
              <a:buFont typeface="Wingdings" panose="05000000000000000000" pitchFamily="2" charset="2"/>
              <a:buChar char="v"/>
              <a:defRPr sz="2000">
                <a:latin typeface="Arial" panose="020B0604020202020204" pitchFamily="34" charset="0"/>
                <a:cs typeface="Arial" panose="020B0604020202020204" pitchFamily="34" charset="0"/>
              </a:defRPr>
            </a:lvl2pPr>
            <a:lvl3pPr marL="1203325" indent="-288925">
              <a:buFont typeface="Wingdings" panose="05000000000000000000" pitchFamily="2" charset="2"/>
              <a:buChar char="v"/>
              <a:defRPr sz="1800">
                <a:latin typeface="Arial" panose="020B0604020202020204" pitchFamily="34" charset="0"/>
                <a:cs typeface="Arial" panose="020B0604020202020204" pitchFamily="34" charset="0"/>
              </a:defRPr>
            </a:lvl3pPr>
            <a:lvl4pPr marL="1600200" indent="-228600">
              <a:buFont typeface="Wingdings" panose="05000000000000000000" pitchFamily="2" charset="2"/>
              <a:buChar char="v"/>
              <a:defRPr sz="1600">
                <a:latin typeface="Arial" panose="020B0604020202020204" pitchFamily="34" charset="0"/>
                <a:cs typeface="Arial" panose="020B0604020202020204" pitchFamily="34" charset="0"/>
              </a:defRPr>
            </a:lvl4pPr>
            <a:lvl5pPr marL="2057400" indent="-228600">
              <a:buFont typeface="Wingdings" panose="05000000000000000000" pitchFamily="2" charset="2"/>
              <a:buChar char="v"/>
              <a:defRPr sz="1600">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DBE1E407-4069-4CF1-8ECE-BB756A4D9798}" type="datetime1">
              <a:rPr lang="en-US" smtClean="0"/>
              <a:t>10/5/2021</a:t>
            </a:fld>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9296400" y="6299200"/>
            <a:ext cx="2743200" cy="365125"/>
          </a:xfrm>
        </p:spPr>
        <p:txBody>
          <a:bodyPr/>
          <a:lstStyle>
            <a:lvl1pPr>
              <a:defRPr sz="2000">
                <a:solidFill>
                  <a:schemeClr val="tx1"/>
                </a:solidFill>
                <a:latin typeface="+mj-lt"/>
                <a:cs typeface="Times New Roman" panose="02020603050405020304" pitchFamily="18" charset="0"/>
              </a:defRPr>
            </a:lvl1pPr>
          </a:lstStyle>
          <a:p>
            <a:fld id="{224C0C37-3CEC-4CB4-B902-37F94E20E969}" type="slidenum">
              <a:rPr lang="en-US" smtClean="0"/>
              <a:pPr/>
              <a:t>‹#›</a:t>
            </a:fld>
            <a:endParaRPr lang="en-US" dirty="0"/>
          </a:p>
        </p:txBody>
      </p:sp>
      <p:sp>
        <p:nvSpPr>
          <p:cNvPr id="15" name="Rectangle 14"/>
          <p:cNvSpPr/>
          <p:nvPr userDrawn="1"/>
        </p:nvSpPr>
        <p:spPr>
          <a:xfrm>
            <a:off x="12012851" y="0"/>
            <a:ext cx="183159" cy="68580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p:cNvSpPr/>
          <p:nvPr userDrawn="1"/>
        </p:nvSpPr>
        <p:spPr>
          <a:xfrm>
            <a:off x="-4010" y="0"/>
            <a:ext cx="183159" cy="68580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userDrawn="1"/>
        </p:nvSpPr>
        <p:spPr>
          <a:xfrm>
            <a:off x="-1" y="0"/>
            <a:ext cx="12188952" cy="18288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userDrawn="1"/>
        </p:nvSpPr>
        <p:spPr>
          <a:xfrm>
            <a:off x="0" y="6629571"/>
            <a:ext cx="12192000" cy="2286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userDrawn="1"/>
        </p:nvSpPr>
        <p:spPr>
          <a:xfrm>
            <a:off x="47244" y="6675291"/>
            <a:ext cx="12097512" cy="1371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userDrawn="1"/>
        </p:nvSpPr>
        <p:spPr>
          <a:xfrm>
            <a:off x="45719" y="45720"/>
            <a:ext cx="12097512" cy="914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userDrawn="1"/>
        </p:nvSpPr>
        <p:spPr>
          <a:xfrm>
            <a:off x="12058710" y="45720"/>
            <a:ext cx="91440" cy="67665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p:cNvSpPr/>
          <p:nvPr userDrawn="1"/>
        </p:nvSpPr>
        <p:spPr>
          <a:xfrm>
            <a:off x="41849" y="45720"/>
            <a:ext cx="91440" cy="67665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2" name="Straight Connector 21"/>
          <p:cNvCxnSpPr/>
          <p:nvPr userDrawn="1"/>
        </p:nvCxnSpPr>
        <p:spPr>
          <a:xfrm>
            <a:off x="91439" y="91440"/>
            <a:ext cx="12006072"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userDrawn="1"/>
        </p:nvCxnSpPr>
        <p:spPr>
          <a:xfrm flipV="1">
            <a:off x="87569" y="81915"/>
            <a:ext cx="0" cy="667512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userDrawn="1"/>
        </p:nvCxnSpPr>
        <p:spPr>
          <a:xfrm flipV="1">
            <a:off x="12104430" y="81914"/>
            <a:ext cx="0" cy="667512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14" name="TextBox 13"/>
          <p:cNvSpPr txBox="1"/>
          <p:nvPr userDrawn="1"/>
        </p:nvSpPr>
        <p:spPr>
          <a:xfrm>
            <a:off x="4808441" y="6615212"/>
            <a:ext cx="2566728" cy="261610"/>
          </a:xfrm>
          <a:prstGeom prst="rect">
            <a:avLst/>
          </a:prstGeom>
          <a:noFill/>
        </p:spPr>
        <p:txBody>
          <a:bodyPr wrap="none" rtlCol="0">
            <a:spAutoFit/>
          </a:bodyPr>
          <a:lstStyle/>
          <a:p>
            <a:pPr algn="ctr"/>
            <a:r>
              <a:rPr lang="en-US" sz="1100" dirty="0"/>
              <a:t>MS&amp;T21: Materials Science &amp; Technology</a:t>
            </a:r>
          </a:p>
        </p:txBody>
      </p:sp>
      <p:cxnSp>
        <p:nvCxnSpPr>
          <p:cNvPr id="33" name="Straight Connector 32"/>
          <p:cNvCxnSpPr/>
          <p:nvPr userDrawn="1"/>
        </p:nvCxnSpPr>
        <p:spPr>
          <a:xfrm>
            <a:off x="76138" y="6755542"/>
            <a:ext cx="1133856"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35" name="TextBox 34"/>
          <p:cNvSpPr txBox="1"/>
          <p:nvPr userDrawn="1"/>
        </p:nvSpPr>
        <p:spPr>
          <a:xfrm>
            <a:off x="8453276" y="6615212"/>
            <a:ext cx="2638864" cy="261610"/>
          </a:xfrm>
          <a:prstGeom prst="rect">
            <a:avLst/>
          </a:prstGeom>
          <a:noFill/>
        </p:spPr>
        <p:txBody>
          <a:bodyPr wrap="none" rtlCol="0">
            <a:spAutoFit/>
          </a:bodyPr>
          <a:lstStyle/>
          <a:p>
            <a:pPr algn="r"/>
            <a:r>
              <a:rPr lang="en-US" sz="1100" dirty="0"/>
              <a:t>Advanced Materials and Processing</a:t>
            </a:r>
            <a:r>
              <a:rPr lang="en-US" sz="1100" baseline="0" dirty="0"/>
              <a:t> Branch</a:t>
            </a:r>
            <a:endParaRPr lang="en-US" sz="1100" dirty="0"/>
          </a:p>
        </p:txBody>
      </p:sp>
      <p:sp>
        <p:nvSpPr>
          <p:cNvPr id="36" name="TextBox 35"/>
          <p:cNvSpPr txBox="1"/>
          <p:nvPr userDrawn="1"/>
        </p:nvSpPr>
        <p:spPr>
          <a:xfrm>
            <a:off x="1441234" y="6615212"/>
            <a:ext cx="1941557" cy="261610"/>
          </a:xfrm>
          <a:prstGeom prst="rect">
            <a:avLst/>
          </a:prstGeom>
          <a:noFill/>
        </p:spPr>
        <p:txBody>
          <a:bodyPr wrap="none" rtlCol="0">
            <a:spAutoFit/>
          </a:bodyPr>
          <a:lstStyle/>
          <a:p>
            <a:pPr algn="l"/>
            <a:r>
              <a:rPr lang="en-US" sz="1100" dirty="0"/>
              <a:t>NASA Langley Research Center</a:t>
            </a:r>
          </a:p>
        </p:txBody>
      </p:sp>
      <p:cxnSp>
        <p:nvCxnSpPr>
          <p:cNvPr id="37" name="Straight Connector 36"/>
          <p:cNvCxnSpPr/>
          <p:nvPr userDrawn="1"/>
        </p:nvCxnSpPr>
        <p:spPr>
          <a:xfrm>
            <a:off x="3614030" y="6755542"/>
            <a:ext cx="1133856"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userDrawn="1"/>
        </p:nvCxnSpPr>
        <p:spPr>
          <a:xfrm>
            <a:off x="7435653" y="6755542"/>
            <a:ext cx="786384"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userDrawn="1"/>
        </p:nvCxnSpPr>
        <p:spPr>
          <a:xfrm>
            <a:off x="11323381" y="6755542"/>
            <a:ext cx="786384"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pic>
        <p:nvPicPr>
          <p:cNvPr id="1026" name="Picture 2">
            <a:extLst>
              <a:ext uri="{FF2B5EF4-FFF2-40B4-BE49-F238E27FC236}">
                <a16:creationId xmlns:a16="http://schemas.microsoft.com/office/drawing/2014/main" id="{9C461866-02C5-4831-8E70-0EB2AF5D7879}"/>
              </a:ext>
            </a:extLst>
          </p:cNvPr>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24209" t="6610" r="22694"/>
          <a:stretch/>
        </p:blipFill>
        <p:spPr bwMode="auto">
          <a:xfrm>
            <a:off x="10897681" y="193041"/>
            <a:ext cx="1143000" cy="1005188"/>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2">
            <a:extLst>
              <a:ext uri="{FF2B5EF4-FFF2-40B4-BE49-F238E27FC236}">
                <a16:creationId xmlns:a16="http://schemas.microsoft.com/office/drawing/2014/main" id="{379DD17C-95CB-45F5-BC48-EEEA9B9AA968}"/>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229269" y="5722791"/>
            <a:ext cx="908028" cy="8686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84627602"/>
      </p:ext>
    </p:extLst>
  </p:cSld>
  <p:clrMapOvr>
    <a:overrideClrMapping bg1="lt1" tx1="dk1" bg2="lt2" tx2="dk2" accent1="accent1" accent2="accent2" accent3="accent3" accent4="accent4" accent5="accent5" accent6="accent6" hlink="hlink" folHlink="folHlink"/>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Two Content">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lgn="ctr">
              <a:defRPr sz="4000">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2"/>
          <p:cNvSpPr>
            <a:spLocks noGrp="1"/>
          </p:cNvSpPr>
          <p:nvPr>
            <p:ph sz="half" idx="1"/>
          </p:nvPr>
        </p:nvSpPr>
        <p:spPr>
          <a:xfrm>
            <a:off x="838200" y="1825625"/>
            <a:ext cx="5181600" cy="4351338"/>
          </a:xfr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72200" y="1825625"/>
            <a:ext cx="5181600" cy="4351338"/>
          </a:xfr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0C3B13AC-706D-40DF-88AE-1DF114596698}" type="datetime1">
              <a:rPr lang="en-US" smtClean="0"/>
              <a:t>10/5/2021</a:t>
            </a:fld>
            <a:endParaRPr lang="en-US"/>
          </a:p>
        </p:txBody>
      </p:sp>
      <p:sp>
        <p:nvSpPr>
          <p:cNvPr id="6" name="Footer Placeholder 5"/>
          <p:cNvSpPr>
            <a:spLocks noGrp="1"/>
          </p:cNvSpPr>
          <p:nvPr>
            <p:ph type="ftr" sz="quarter" idx="11"/>
          </p:nvPr>
        </p:nvSpPr>
        <p:spPr/>
        <p:txBody>
          <a:bodyPr/>
          <a:lstStyle/>
          <a:p>
            <a:endParaRPr lang="en-US" dirty="0"/>
          </a:p>
        </p:txBody>
      </p:sp>
      <p:grpSp>
        <p:nvGrpSpPr>
          <p:cNvPr id="10" name="Group 9"/>
          <p:cNvGrpSpPr/>
          <p:nvPr userDrawn="1"/>
        </p:nvGrpSpPr>
        <p:grpSpPr>
          <a:xfrm>
            <a:off x="-4010" y="0"/>
            <a:ext cx="12200020" cy="6876822"/>
            <a:chOff x="-4010" y="0"/>
            <a:chExt cx="12200020" cy="6876822"/>
          </a:xfrm>
        </p:grpSpPr>
        <p:sp>
          <p:nvSpPr>
            <p:cNvPr id="11" name="Rectangle 10"/>
            <p:cNvSpPr/>
            <p:nvPr userDrawn="1"/>
          </p:nvSpPr>
          <p:spPr>
            <a:xfrm>
              <a:off x="12012851" y="0"/>
              <a:ext cx="183159" cy="68580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userDrawn="1"/>
          </p:nvSpPr>
          <p:spPr>
            <a:xfrm>
              <a:off x="-4010" y="0"/>
              <a:ext cx="183159" cy="68580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userDrawn="1"/>
          </p:nvSpPr>
          <p:spPr>
            <a:xfrm>
              <a:off x="-1" y="0"/>
              <a:ext cx="12188952" cy="18288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userDrawn="1"/>
          </p:nvSpPr>
          <p:spPr>
            <a:xfrm>
              <a:off x="0" y="6629571"/>
              <a:ext cx="12192000" cy="2286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userDrawn="1"/>
          </p:nvSpPr>
          <p:spPr>
            <a:xfrm>
              <a:off x="47244" y="6675291"/>
              <a:ext cx="12097512" cy="1371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userDrawn="1"/>
          </p:nvSpPr>
          <p:spPr>
            <a:xfrm>
              <a:off x="45719" y="45720"/>
              <a:ext cx="12097512" cy="914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p:cNvSpPr/>
            <p:nvPr userDrawn="1"/>
          </p:nvSpPr>
          <p:spPr>
            <a:xfrm>
              <a:off x="12058710" y="45720"/>
              <a:ext cx="91440" cy="67665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p:cNvSpPr/>
            <p:nvPr userDrawn="1"/>
          </p:nvSpPr>
          <p:spPr>
            <a:xfrm>
              <a:off x="41849" y="45720"/>
              <a:ext cx="91440" cy="67665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1" name="Straight Connector 20"/>
            <p:cNvCxnSpPr/>
            <p:nvPr userDrawn="1"/>
          </p:nvCxnSpPr>
          <p:spPr>
            <a:xfrm>
              <a:off x="91439" y="91440"/>
              <a:ext cx="12006072"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userDrawn="1"/>
          </p:nvCxnSpPr>
          <p:spPr>
            <a:xfrm flipV="1">
              <a:off x="87569" y="81915"/>
              <a:ext cx="0" cy="667512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userDrawn="1"/>
          </p:nvCxnSpPr>
          <p:spPr>
            <a:xfrm flipV="1">
              <a:off x="12104430" y="81914"/>
              <a:ext cx="0" cy="667512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userDrawn="1"/>
          </p:nvCxnSpPr>
          <p:spPr>
            <a:xfrm>
              <a:off x="76138" y="6755542"/>
              <a:ext cx="1133856"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26" name="TextBox 25"/>
            <p:cNvSpPr txBox="1"/>
            <p:nvPr userDrawn="1"/>
          </p:nvSpPr>
          <p:spPr>
            <a:xfrm>
              <a:off x="8453276" y="6615212"/>
              <a:ext cx="2638864" cy="261610"/>
            </a:xfrm>
            <a:prstGeom prst="rect">
              <a:avLst/>
            </a:prstGeom>
            <a:noFill/>
          </p:spPr>
          <p:txBody>
            <a:bodyPr wrap="none" rtlCol="0">
              <a:spAutoFit/>
            </a:bodyPr>
            <a:lstStyle/>
            <a:p>
              <a:pPr algn="r"/>
              <a:r>
                <a:rPr lang="en-US" sz="1100" dirty="0"/>
                <a:t>Advanced Materials and Processing</a:t>
              </a:r>
              <a:r>
                <a:rPr lang="en-US" sz="1100" baseline="0" dirty="0"/>
                <a:t> Branch</a:t>
              </a:r>
              <a:endParaRPr lang="en-US" sz="1100" dirty="0"/>
            </a:p>
          </p:txBody>
        </p:sp>
        <p:sp>
          <p:nvSpPr>
            <p:cNvPr id="27" name="TextBox 26"/>
            <p:cNvSpPr txBox="1"/>
            <p:nvPr userDrawn="1"/>
          </p:nvSpPr>
          <p:spPr>
            <a:xfrm>
              <a:off x="1441234" y="6615212"/>
              <a:ext cx="1941557" cy="261610"/>
            </a:xfrm>
            <a:prstGeom prst="rect">
              <a:avLst/>
            </a:prstGeom>
            <a:noFill/>
          </p:spPr>
          <p:txBody>
            <a:bodyPr wrap="none" rtlCol="0">
              <a:spAutoFit/>
            </a:bodyPr>
            <a:lstStyle/>
            <a:p>
              <a:pPr algn="l"/>
              <a:r>
                <a:rPr lang="en-US" sz="1100" dirty="0"/>
                <a:t>NASA Langley Research Center</a:t>
              </a:r>
            </a:p>
          </p:txBody>
        </p:sp>
        <p:cxnSp>
          <p:nvCxnSpPr>
            <p:cNvPr id="28" name="Straight Connector 27"/>
            <p:cNvCxnSpPr/>
            <p:nvPr userDrawn="1"/>
          </p:nvCxnSpPr>
          <p:spPr>
            <a:xfrm>
              <a:off x="3614030" y="6755542"/>
              <a:ext cx="1133856"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userDrawn="1"/>
          </p:nvCxnSpPr>
          <p:spPr>
            <a:xfrm>
              <a:off x="7435653" y="6755542"/>
              <a:ext cx="786384"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userDrawn="1"/>
          </p:nvCxnSpPr>
          <p:spPr>
            <a:xfrm>
              <a:off x="11323381" y="6755542"/>
              <a:ext cx="786384"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grpSp>
      <p:sp>
        <p:nvSpPr>
          <p:cNvPr id="31" name="Slide Number Placeholder 5"/>
          <p:cNvSpPr>
            <a:spLocks noGrp="1"/>
          </p:cNvSpPr>
          <p:nvPr>
            <p:ph type="sldNum" sz="quarter" idx="12"/>
          </p:nvPr>
        </p:nvSpPr>
        <p:spPr>
          <a:xfrm>
            <a:off x="9296400" y="6299200"/>
            <a:ext cx="2743200" cy="365125"/>
          </a:xfrm>
        </p:spPr>
        <p:txBody>
          <a:bodyPr/>
          <a:lstStyle>
            <a:lvl1pPr>
              <a:defRPr sz="2000">
                <a:solidFill>
                  <a:schemeClr val="tx1"/>
                </a:solidFill>
                <a:latin typeface="Times New Roman" panose="02020603050405020304" pitchFamily="18" charset="0"/>
                <a:cs typeface="Times New Roman" panose="02020603050405020304" pitchFamily="18" charset="0"/>
              </a:defRPr>
            </a:lvl1pPr>
          </a:lstStyle>
          <a:p>
            <a:fld id="{224C0C37-3CEC-4CB4-B902-37F94E20E969}" type="slidenum">
              <a:rPr lang="en-US" smtClean="0"/>
              <a:pPr/>
              <a:t>‹#›</a:t>
            </a:fld>
            <a:endParaRPr lang="en-US"/>
          </a:p>
        </p:txBody>
      </p:sp>
      <p:sp>
        <p:nvSpPr>
          <p:cNvPr id="33" name="TextBox 32">
            <a:extLst>
              <a:ext uri="{FF2B5EF4-FFF2-40B4-BE49-F238E27FC236}">
                <a16:creationId xmlns:a16="http://schemas.microsoft.com/office/drawing/2014/main" id="{A239D11E-7D27-449B-A908-7043B5800AD8}"/>
              </a:ext>
            </a:extLst>
          </p:cNvPr>
          <p:cNvSpPr txBox="1"/>
          <p:nvPr userDrawn="1"/>
        </p:nvSpPr>
        <p:spPr>
          <a:xfrm>
            <a:off x="4808441" y="6615212"/>
            <a:ext cx="2566728" cy="261610"/>
          </a:xfrm>
          <a:prstGeom prst="rect">
            <a:avLst/>
          </a:prstGeom>
          <a:noFill/>
        </p:spPr>
        <p:txBody>
          <a:bodyPr wrap="none" rtlCol="0">
            <a:spAutoFit/>
          </a:bodyPr>
          <a:lstStyle/>
          <a:p>
            <a:pPr algn="ctr"/>
            <a:r>
              <a:rPr lang="en-US" sz="1100" dirty="0"/>
              <a:t>MS&amp;T21: Materials Science &amp; Technology</a:t>
            </a:r>
          </a:p>
        </p:txBody>
      </p:sp>
      <p:pic>
        <p:nvPicPr>
          <p:cNvPr id="32" name="Picture 2">
            <a:extLst>
              <a:ext uri="{FF2B5EF4-FFF2-40B4-BE49-F238E27FC236}">
                <a16:creationId xmlns:a16="http://schemas.microsoft.com/office/drawing/2014/main" id="{5764867C-5CA4-40F9-B798-729851836109}"/>
              </a:ext>
            </a:extLst>
          </p:cNvPr>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24209" t="6610" r="22694"/>
          <a:stretch/>
        </p:blipFill>
        <p:spPr bwMode="auto">
          <a:xfrm>
            <a:off x="10897681" y="193041"/>
            <a:ext cx="1143000" cy="1005188"/>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2">
            <a:extLst>
              <a:ext uri="{FF2B5EF4-FFF2-40B4-BE49-F238E27FC236}">
                <a16:creationId xmlns:a16="http://schemas.microsoft.com/office/drawing/2014/main" id="{0D6DCD0E-36BE-4885-AEA0-DA9F0E8C62A1}"/>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229269" y="5722791"/>
            <a:ext cx="908028" cy="8686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54020914"/>
      </p:ext>
    </p:extLst>
  </p:cSld>
  <p:clrMapOvr>
    <a:overrideClrMapping bg1="lt1" tx1="dk1" bg2="lt2" tx2="dk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reserve="1">
  <p:cSld name="Comparison">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93E64FE-3B77-4B94-B894-04EC32C9417F}" type="datetime1">
              <a:rPr lang="en-US" smtClean="0"/>
              <a:t>10/5/2021</a:t>
            </a:fld>
            <a:endParaRPr lang="en-US"/>
          </a:p>
        </p:txBody>
      </p:sp>
      <p:sp>
        <p:nvSpPr>
          <p:cNvPr id="8" name="Footer Placeholder 7"/>
          <p:cNvSpPr>
            <a:spLocks noGrp="1"/>
          </p:cNvSpPr>
          <p:nvPr>
            <p:ph type="ftr" sz="quarter" idx="11"/>
          </p:nvPr>
        </p:nvSpPr>
        <p:spPr/>
        <p:txBody>
          <a:bodyPr/>
          <a:lstStyle/>
          <a:p>
            <a:endParaRPr lang="en-US" dirty="0"/>
          </a:p>
        </p:txBody>
      </p:sp>
      <p:grpSp>
        <p:nvGrpSpPr>
          <p:cNvPr id="12" name="Group 11"/>
          <p:cNvGrpSpPr/>
          <p:nvPr userDrawn="1"/>
        </p:nvGrpSpPr>
        <p:grpSpPr>
          <a:xfrm>
            <a:off x="-4010" y="0"/>
            <a:ext cx="12200020" cy="6876822"/>
            <a:chOff x="-4010" y="0"/>
            <a:chExt cx="12200020" cy="6876822"/>
          </a:xfrm>
        </p:grpSpPr>
        <p:sp>
          <p:nvSpPr>
            <p:cNvPr id="13" name="Rectangle 12"/>
            <p:cNvSpPr/>
            <p:nvPr userDrawn="1"/>
          </p:nvSpPr>
          <p:spPr>
            <a:xfrm>
              <a:off x="12012851" y="0"/>
              <a:ext cx="183159" cy="68580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userDrawn="1"/>
          </p:nvSpPr>
          <p:spPr>
            <a:xfrm>
              <a:off x="-4010" y="0"/>
              <a:ext cx="183159" cy="68580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userDrawn="1"/>
          </p:nvSpPr>
          <p:spPr>
            <a:xfrm>
              <a:off x="-1" y="0"/>
              <a:ext cx="12188952" cy="18288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userDrawn="1"/>
          </p:nvSpPr>
          <p:spPr>
            <a:xfrm>
              <a:off x="0" y="6629571"/>
              <a:ext cx="12192000" cy="2286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p:cNvSpPr/>
            <p:nvPr userDrawn="1"/>
          </p:nvSpPr>
          <p:spPr>
            <a:xfrm>
              <a:off x="47244" y="6675291"/>
              <a:ext cx="12097512" cy="1371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p:cNvSpPr/>
            <p:nvPr userDrawn="1"/>
          </p:nvSpPr>
          <p:spPr>
            <a:xfrm>
              <a:off x="45719" y="45720"/>
              <a:ext cx="12097512" cy="914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p:cNvSpPr/>
            <p:nvPr userDrawn="1"/>
          </p:nvSpPr>
          <p:spPr>
            <a:xfrm>
              <a:off x="12058710" y="45720"/>
              <a:ext cx="91440" cy="67665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p:cNvSpPr/>
            <p:nvPr userDrawn="1"/>
          </p:nvSpPr>
          <p:spPr>
            <a:xfrm>
              <a:off x="41849" y="45720"/>
              <a:ext cx="91440" cy="67665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3" name="Straight Connector 22"/>
            <p:cNvCxnSpPr/>
            <p:nvPr userDrawn="1"/>
          </p:nvCxnSpPr>
          <p:spPr>
            <a:xfrm>
              <a:off x="91439" y="91440"/>
              <a:ext cx="12006072"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userDrawn="1"/>
          </p:nvCxnSpPr>
          <p:spPr>
            <a:xfrm flipV="1">
              <a:off x="87569" y="81915"/>
              <a:ext cx="0" cy="667512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userDrawn="1"/>
          </p:nvCxnSpPr>
          <p:spPr>
            <a:xfrm flipV="1">
              <a:off x="12104430" y="81914"/>
              <a:ext cx="0" cy="667512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userDrawn="1"/>
          </p:nvCxnSpPr>
          <p:spPr>
            <a:xfrm>
              <a:off x="76138" y="6755542"/>
              <a:ext cx="1133856"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28" name="TextBox 27"/>
            <p:cNvSpPr txBox="1"/>
            <p:nvPr userDrawn="1"/>
          </p:nvSpPr>
          <p:spPr>
            <a:xfrm>
              <a:off x="8453276" y="6615212"/>
              <a:ext cx="2638864" cy="261610"/>
            </a:xfrm>
            <a:prstGeom prst="rect">
              <a:avLst/>
            </a:prstGeom>
            <a:noFill/>
          </p:spPr>
          <p:txBody>
            <a:bodyPr wrap="none" rtlCol="0">
              <a:spAutoFit/>
            </a:bodyPr>
            <a:lstStyle/>
            <a:p>
              <a:pPr algn="r"/>
              <a:r>
                <a:rPr lang="en-US" sz="1100" dirty="0"/>
                <a:t>Advanced Materials and Processing</a:t>
              </a:r>
              <a:r>
                <a:rPr lang="en-US" sz="1100" baseline="0" dirty="0"/>
                <a:t> Branch</a:t>
              </a:r>
              <a:endParaRPr lang="en-US" sz="1100" dirty="0"/>
            </a:p>
          </p:txBody>
        </p:sp>
        <p:sp>
          <p:nvSpPr>
            <p:cNvPr id="29" name="TextBox 28"/>
            <p:cNvSpPr txBox="1"/>
            <p:nvPr userDrawn="1"/>
          </p:nvSpPr>
          <p:spPr>
            <a:xfrm>
              <a:off x="1441234" y="6615212"/>
              <a:ext cx="1941557" cy="261610"/>
            </a:xfrm>
            <a:prstGeom prst="rect">
              <a:avLst/>
            </a:prstGeom>
            <a:noFill/>
          </p:spPr>
          <p:txBody>
            <a:bodyPr wrap="none" rtlCol="0">
              <a:spAutoFit/>
            </a:bodyPr>
            <a:lstStyle/>
            <a:p>
              <a:pPr algn="l"/>
              <a:r>
                <a:rPr lang="en-US" sz="1100" dirty="0"/>
                <a:t>NASA Langley Research Center</a:t>
              </a:r>
            </a:p>
          </p:txBody>
        </p:sp>
        <p:cxnSp>
          <p:nvCxnSpPr>
            <p:cNvPr id="30" name="Straight Connector 29"/>
            <p:cNvCxnSpPr/>
            <p:nvPr userDrawn="1"/>
          </p:nvCxnSpPr>
          <p:spPr>
            <a:xfrm>
              <a:off x="3614030" y="6755542"/>
              <a:ext cx="1133856"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userDrawn="1"/>
          </p:nvCxnSpPr>
          <p:spPr>
            <a:xfrm>
              <a:off x="7435653" y="6755542"/>
              <a:ext cx="786384"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userDrawn="1"/>
          </p:nvCxnSpPr>
          <p:spPr>
            <a:xfrm>
              <a:off x="11323381" y="6755542"/>
              <a:ext cx="786384"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grpSp>
      <p:sp>
        <p:nvSpPr>
          <p:cNvPr id="33" name="Slide Number Placeholder 5"/>
          <p:cNvSpPr>
            <a:spLocks noGrp="1"/>
          </p:cNvSpPr>
          <p:nvPr>
            <p:ph type="sldNum" sz="quarter" idx="12"/>
          </p:nvPr>
        </p:nvSpPr>
        <p:spPr>
          <a:xfrm>
            <a:off x="9296400" y="6299200"/>
            <a:ext cx="2743200" cy="365125"/>
          </a:xfrm>
        </p:spPr>
        <p:txBody>
          <a:bodyPr/>
          <a:lstStyle>
            <a:lvl1pPr>
              <a:defRPr sz="2000">
                <a:solidFill>
                  <a:schemeClr val="tx1"/>
                </a:solidFill>
                <a:latin typeface="Times New Roman" panose="02020603050405020304" pitchFamily="18" charset="0"/>
                <a:cs typeface="Times New Roman" panose="02020603050405020304" pitchFamily="18" charset="0"/>
              </a:defRPr>
            </a:lvl1pPr>
          </a:lstStyle>
          <a:p>
            <a:fld id="{224C0C37-3CEC-4CB4-B902-37F94E20E969}" type="slidenum">
              <a:rPr lang="en-US" smtClean="0"/>
              <a:pPr/>
              <a:t>‹#›</a:t>
            </a:fld>
            <a:endParaRPr lang="en-US"/>
          </a:p>
        </p:txBody>
      </p:sp>
      <p:sp>
        <p:nvSpPr>
          <p:cNvPr id="35" name="TextBox 34">
            <a:extLst>
              <a:ext uri="{FF2B5EF4-FFF2-40B4-BE49-F238E27FC236}">
                <a16:creationId xmlns:a16="http://schemas.microsoft.com/office/drawing/2014/main" id="{512C0566-216D-4CA9-A403-CB0C1538BDFB}"/>
              </a:ext>
            </a:extLst>
          </p:cNvPr>
          <p:cNvSpPr txBox="1"/>
          <p:nvPr userDrawn="1"/>
        </p:nvSpPr>
        <p:spPr>
          <a:xfrm>
            <a:off x="4808441" y="6615212"/>
            <a:ext cx="2566728" cy="261610"/>
          </a:xfrm>
          <a:prstGeom prst="rect">
            <a:avLst/>
          </a:prstGeom>
          <a:noFill/>
        </p:spPr>
        <p:txBody>
          <a:bodyPr wrap="none" rtlCol="0">
            <a:spAutoFit/>
          </a:bodyPr>
          <a:lstStyle/>
          <a:p>
            <a:pPr algn="ctr"/>
            <a:r>
              <a:rPr lang="en-US" sz="1100" dirty="0"/>
              <a:t>MS&amp;T21: Materials Science &amp; Technology</a:t>
            </a:r>
          </a:p>
        </p:txBody>
      </p:sp>
      <p:pic>
        <p:nvPicPr>
          <p:cNvPr id="34" name="Picture 2">
            <a:extLst>
              <a:ext uri="{FF2B5EF4-FFF2-40B4-BE49-F238E27FC236}">
                <a16:creationId xmlns:a16="http://schemas.microsoft.com/office/drawing/2014/main" id="{DAAECCB4-BF88-479F-817D-81D2BBAE455F}"/>
              </a:ext>
            </a:extLst>
          </p:cNvPr>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24209" t="6610" r="22694"/>
          <a:stretch/>
        </p:blipFill>
        <p:spPr bwMode="auto">
          <a:xfrm>
            <a:off x="10897681" y="193041"/>
            <a:ext cx="1143000" cy="1005188"/>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2">
            <a:extLst>
              <a:ext uri="{FF2B5EF4-FFF2-40B4-BE49-F238E27FC236}">
                <a16:creationId xmlns:a16="http://schemas.microsoft.com/office/drawing/2014/main" id="{14579AD4-B5F3-425E-BA81-8FC1CB88EAB8}"/>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229269" y="5722791"/>
            <a:ext cx="908028" cy="8686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6532149"/>
      </p:ext>
    </p:extLst>
  </p:cSld>
  <p:clrMapOvr>
    <a:overrideClrMapping bg1="lt1" tx1="dk1" bg2="lt2" tx2="dk2" accent1="accent1" accent2="accent2" accent3="accent3" accent4="accent4" accent5="accent5" accent6="accent6" hlink="hlink" folHlink="folHlink"/>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Title Only">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88C01AB-F464-4D5C-89CA-750160D73C12}" type="datetime1">
              <a:rPr lang="en-US" smtClean="0"/>
              <a:t>10/5/2021</a:t>
            </a:fld>
            <a:endParaRPr lang="en-US"/>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224C0C37-3CEC-4CB4-B902-37F94E20E969}" type="slidenum">
              <a:rPr lang="en-US" smtClean="0"/>
              <a:t>‹#›</a:t>
            </a:fld>
            <a:endParaRPr lang="en-US"/>
          </a:p>
        </p:txBody>
      </p:sp>
      <p:grpSp>
        <p:nvGrpSpPr>
          <p:cNvPr id="9" name="Group 8"/>
          <p:cNvGrpSpPr/>
          <p:nvPr userDrawn="1"/>
        </p:nvGrpSpPr>
        <p:grpSpPr>
          <a:xfrm>
            <a:off x="-4010" y="0"/>
            <a:ext cx="12200020" cy="6876822"/>
            <a:chOff x="-4010" y="0"/>
            <a:chExt cx="12200020" cy="6876822"/>
          </a:xfrm>
        </p:grpSpPr>
        <p:sp>
          <p:nvSpPr>
            <p:cNvPr id="10" name="Rectangle 9"/>
            <p:cNvSpPr/>
            <p:nvPr userDrawn="1"/>
          </p:nvSpPr>
          <p:spPr>
            <a:xfrm>
              <a:off x="12012851" y="0"/>
              <a:ext cx="183159" cy="68580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userDrawn="1"/>
          </p:nvSpPr>
          <p:spPr>
            <a:xfrm>
              <a:off x="-4010" y="0"/>
              <a:ext cx="183159" cy="68580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userDrawn="1"/>
          </p:nvSpPr>
          <p:spPr>
            <a:xfrm>
              <a:off x="-1" y="0"/>
              <a:ext cx="12188952" cy="18288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userDrawn="1"/>
          </p:nvSpPr>
          <p:spPr>
            <a:xfrm>
              <a:off x="0" y="6629571"/>
              <a:ext cx="12192000" cy="2286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userDrawn="1"/>
          </p:nvSpPr>
          <p:spPr>
            <a:xfrm>
              <a:off x="47244" y="6675291"/>
              <a:ext cx="12097512" cy="1371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userDrawn="1"/>
          </p:nvSpPr>
          <p:spPr>
            <a:xfrm>
              <a:off x="45719" y="45720"/>
              <a:ext cx="12097512" cy="914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userDrawn="1"/>
          </p:nvSpPr>
          <p:spPr>
            <a:xfrm>
              <a:off x="12058710" y="45720"/>
              <a:ext cx="91440" cy="67665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p:cNvSpPr/>
            <p:nvPr userDrawn="1"/>
          </p:nvSpPr>
          <p:spPr>
            <a:xfrm>
              <a:off x="41849" y="45720"/>
              <a:ext cx="91440" cy="67665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0" name="Straight Connector 19"/>
            <p:cNvCxnSpPr/>
            <p:nvPr userDrawn="1"/>
          </p:nvCxnSpPr>
          <p:spPr>
            <a:xfrm>
              <a:off x="91439" y="91440"/>
              <a:ext cx="12006072"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userDrawn="1"/>
          </p:nvCxnSpPr>
          <p:spPr>
            <a:xfrm flipV="1">
              <a:off x="87569" y="81915"/>
              <a:ext cx="0" cy="667512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userDrawn="1"/>
          </p:nvCxnSpPr>
          <p:spPr>
            <a:xfrm flipV="1">
              <a:off x="12104430" y="81914"/>
              <a:ext cx="0" cy="667512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userDrawn="1"/>
          </p:nvCxnSpPr>
          <p:spPr>
            <a:xfrm>
              <a:off x="76138" y="6755542"/>
              <a:ext cx="1133856"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25" name="TextBox 24"/>
            <p:cNvSpPr txBox="1"/>
            <p:nvPr userDrawn="1"/>
          </p:nvSpPr>
          <p:spPr>
            <a:xfrm>
              <a:off x="8453276" y="6615212"/>
              <a:ext cx="2638864" cy="261610"/>
            </a:xfrm>
            <a:prstGeom prst="rect">
              <a:avLst/>
            </a:prstGeom>
            <a:noFill/>
          </p:spPr>
          <p:txBody>
            <a:bodyPr wrap="none" rtlCol="0">
              <a:spAutoFit/>
            </a:bodyPr>
            <a:lstStyle/>
            <a:p>
              <a:pPr algn="r"/>
              <a:r>
                <a:rPr lang="en-US" sz="1100" dirty="0"/>
                <a:t>Advanced Materials and Processing</a:t>
              </a:r>
              <a:r>
                <a:rPr lang="en-US" sz="1100" baseline="0" dirty="0"/>
                <a:t> Branch</a:t>
              </a:r>
              <a:endParaRPr lang="en-US" sz="1100" dirty="0"/>
            </a:p>
          </p:txBody>
        </p:sp>
        <p:sp>
          <p:nvSpPr>
            <p:cNvPr id="26" name="TextBox 25"/>
            <p:cNvSpPr txBox="1"/>
            <p:nvPr userDrawn="1"/>
          </p:nvSpPr>
          <p:spPr>
            <a:xfrm>
              <a:off x="1441234" y="6615212"/>
              <a:ext cx="1941557" cy="261610"/>
            </a:xfrm>
            <a:prstGeom prst="rect">
              <a:avLst/>
            </a:prstGeom>
            <a:noFill/>
          </p:spPr>
          <p:txBody>
            <a:bodyPr wrap="none" rtlCol="0">
              <a:spAutoFit/>
            </a:bodyPr>
            <a:lstStyle/>
            <a:p>
              <a:pPr algn="l"/>
              <a:r>
                <a:rPr lang="en-US" sz="1100" dirty="0"/>
                <a:t>NASA Langley Research Center</a:t>
              </a:r>
            </a:p>
          </p:txBody>
        </p:sp>
        <p:cxnSp>
          <p:nvCxnSpPr>
            <p:cNvPr id="27" name="Straight Connector 26"/>
            <p:cNvCxnSpPr/>
            <p:nvPr userDrawn="1"/>
          </p:nvCxnSpPr>
          <p:spPr>
            <a:xfrm>
              <a:off x="3614030" y="6755542"/>
              <a:ext cx="1133856"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userDrawn="1"/>
          </p:nvCxnSpPr>
          <p:spPr>
            <a:xfrm>
              <a:off x="7435653" y="6755542"/>
              <a:ext cx="786384"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userDrawn="1"/>
          </p:nvCxnSpPr>
          <p:spPr>
            <a:xfrm>
              <a:off x="11323381" y="6755542"/>
              <a:ext cx="786384"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grpSp>
      <p:sp>
        <p:nvSpPr>
          <p:cNvPr id="31" name="TextBox 30">
            <a:extLst>
              <a:ext uri="{FF2B5EF4-FFF2-40B4-BE49-F238E27FC236}">
                <a16:creationId xmlns:a16="http://schemas.microsoft.com/office/drawing/2014/main" id="{9874A60C-E7BD-4D7F-BBCB-4570CB6F2B47}"/>
              </a:ext>
            </a:extLst>
          </p:cNvPr>
          <p:cNvSpPr txBox="1"/>
          <p:nvPr userDrawn="1"/>
        </p:nvSpPr>
        <p:spPr>
          <a:xfrm>
            <a:off x="4808441" y="6615212"/>
            <a:ext cx="2566728" cy="261610"/>
          </a:xfrm>
          <a:prstGeom prst="rect">
            <a:avLst/>
          </a:prstGeom>
          <a:noFill/>
        </p:spPr>
        <p:txBody>
          <a:bodyPr wrap="none" rtlCol="0">
            <a:spAutoFit/>
          </a:bodyPr>
          <a:lstStyle/>
          <a:p>
            <a:pPr algn="ctr"/>
            <a:r>
              <a:rPr lang="en-US" sz="1100" dirty="0"/>
              <a:t>MS&amp;T21: Materials Science &amp; Technology</a:t>
            </a:r>
          </a:p>
        </p:txBody>
      </p:sp>
      <p:pic>
        <p:nvPicPr>
          <p:cNvPr id="30" name="Picture 2">
            <a:extLst>
              <a:ext uri="{FF2B5EF4-FFF2-40B4-BE49-F238E27FC236}">
                <a16:creationId xmlns:a16="http://schemas.microsoft.com/office/drawing/2014/main" id="{4F731E9B-B532-4883-9B8F-54EEA63E6BC8}"/>
              </a:ext>
            </a:extLst>
          </p:cNvPr>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24209" t="6610" r="22694"/>
          <a:stretch/>
        </p:blipFill>
        <p:spPr bwMode="auto">
          <a:xfrm>
            <a:off x="10897681" y="193041"/>
            <a:ext cx="1143000" cy="1005188"/>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2">
            <a:extLst>
              <a:ext uri="{FF2B5EF4-FFF2-40B4-BE49-F238E27FC236}">
                <a16:creationId xmlns:a16="http://schemas.microsoft.com/office/drawing/2014/main" id="{1C398A56-ED54-4E03-BF56-23941D7977AB}"/>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229269" y="5722791"/>
            <a:ext cx="908028" cy="8686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81726670"/>
      </p:ext>
    </p:extLst>
  </p:cSld>
  <p:clrMapOvr>
    <a:overrideClrMapping bg1="lt1" tx1="dk1" bg2="lt2" tx2="dk2" accent1="accent1" accent2="accent2" accent3="accent3" accent4="accent4" accent5="accent5" accent6="accent6" hlink="hlink" folHlink="folHlink"/>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bg>
      <p:bgRef idx="1001">
        <a:schemeClr val="bg1"/>
      </p:bgRef>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F8D0FFD-A8C8-4EFA-A5A7-91466935EDD8}" type="datetime1">
              <a:rPr lang="en-US" smtClean="0"/>
              <a:t>10/5/2021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24C0C37-3CEC-4CB4-B902-37F94E20E969}" type="slidenum">
              <a:rPr lang="en-US" smtClean="0"/>
              <a:t>‹#›</a:t>
            </a:fld>
            <a:endParaRPr lang="en-US"/>
          </a:p>
        </p:txBody>
      </p:sp>
      <p:grpSp>
        <p:nvGrpSpPr>
          <p:cNvPr id="7" name="Group 6"/>
          <p:cNvGrpSpPr/>
          <p:nvPr userDrawn="1"/>
        </p:nvGrpSpPr>
        <p:grpSpPr>
          <a:xfrm>
            <a:off x="-4010" y="0"/>
            <a:ext cx="12200020" cy="6876822"/>
            <a:chOff x="-4010" y="0"/>
            <a:chExt cx="12200020" cy="6876822"/>
          </a:xfrm>
        </p:grpSpPr>
        <p:sp>
          <p:nvSpPr>
            <p:cNvPr id="8" name="Rectangle 7"/>
            <p:cNvSpPr/>
            <p:nvPr userDrawn="1"/>
          </p:nvSpPr>
          <p:spPr>
            <a:xfrm>
              <a:off x="12012851" y="0"/>
              <a:ext cx="183159" cy="68580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userDrawn="1"/>
          </p:nvSpPr>
          <p:spPr>
            <a:xfrm>
              <a:off x="-4010" y="0"/>
              <a:ext cx="183159" cy="68580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userDrawn="1"/>
          </p:nvSpPr>
          <p:spPr>
            <a:xfrm>
              <a:off x="-1" y="0"/>
              <a:ext cx="12188952" cy="18288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userDrawn="1"/>
          </p:nvSpPr>
          <p:spPr>
            <a:xfrm>
              <a:off x="0" y="6629571"/>
              <a:ext cx="12192000" cy="2286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userDrawn="1"/>
          </p:nvSpPr>
          <p:spPr>
            <a:xfrm>
              <a:off x="47244" y="6675291"/>
              <a:ext cx="12097512" cy="1371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userDrawn="1"/>
          </p:nvSpPr>
          <p:spPr>
            <a:xfrm>
              <a:off x="45719" y="45720"/>
              <a:ext cx="12097512" cy="914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userDrawn="1"/>
          </p:nvSpPr>
          <p:spPr>
            <a:xfrm>
              <a:off x="12058710" y="45720"/>
              <a:ext cx="91440" cy="67665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userDrawn="1"/>
          </p:nvSpPr>
          <p:spPr>
            <a:xfrm>
              <a:off x="41849" y="45720"/>
              <a:ext cx="91440" cy="67665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8" name="Straight Connector 17"/>
            <p:cNvCxnSpPr/>
            <p:nvPr userDrawn="1"/>
          </p:nvCxnSpPr>
          <p:spPr>
            <a:xfrm>
              <a:off x="91439" y="91440"/>
              <a:ext cx="12006072"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userDrawn="1"/>
          </p:nvCxnSpPr>
          <p:spPr>
            <a:xfrm flipV="1">
              <a:off x="87569" y="81915"/>
              <a:ext cx="0" cy="667512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userDrawn="1"/>
          </p:nvCxnSpPr>
          <p:spPr>
            <a:xfrm flipV="1">
              <a:off x="12104430" y="81914"/>
              <a:ext cx="0" cy="667512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userDrawn="1"/>
          </p:nvCxnSpPr>
          <p:spPr>
            <a:xfrm>
              <a:off x="76138" y="6755542"/>
              <a:ext cx="1133856"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23" name="TextBox 22"/>
            <p:cNvSpPr txBox="1"/>
            <p:nvPr userDrawn="1"/>
          </p:nvSpPr>
          <p:spPr>
            <a:xfrm>
              <a:off x="8453276" y="6615212"/>
              <a:ext cx="2638864" cy="261610"/>
            </a:xfrm>
            <a:prstGeom prst="rect">
              <a:avLst/>
            </a:prstGeom>
            <a:noFill/>
          </p:spPr>
          <p:txBody>
            <a:bodyPr wrap="none" rtlCol="0">
              <a:spAutoFit/>
            </a:bodyPr>
            <a:lstStyle/>
            <a:p>
              <a:pPr algn="r"/>
              <a:r>
                <a:rPr lang="en-US" sz="1100" dirty="0"/>
                <a:t>Advanced Materials and Processing</a:t>
              </a:r>
              <a:r>
                <a:rPr lang="en-US" sz="1100" baseline="0" dirty="0"/>
                <a:t> Branch</a:t>
              </a:r>
              <a:endParaRPr lang="en-US" sz="1100" dirty="0"/>
            </a:p>
          </p:txBody>
        </p:sp>
        <p:sp>
          <p:nvSpPr>
            <p:cNvPr id="24" name="TextBox 23"/>
            <p:cNvSpPr txBox="1"/>
            <p:nvPr userDrawn="1"/>
          </p:nvSpPr>
          <p:spPr>
            <a:xfrm>
              <a:off x="1441234" y="6615212"/>
              <a:ext cx="1941557" cy="261610"/>
            </a:xfrm>
            <a:prstGeom prst="rect">
              <a:avLst/>
            </a:prstGeom>
            <a:noFill/>
          </p:spPr>
          <p:txBody>
            <a:bodyPr wrap="none" rtlCol="0">
              <a:spAutoFit/>
            </a:bodyPr>
            <a:lstStyle/>
            <a:p>
              <a:pPr algn="l"/>
              <a:r>
                <a:rPr lang="en-US" sz="1100" dirty="0"/>
                <a:t>NASA Langley Research Center</a:t>
              </a:r>
            </a:p>
          </p:txBody>
        </p:sp>
        <p:cxnSp>
          <p:nvCxnSpPr>
            <p:cNvPr id="25" name="Straight Connector 24"/>
            <p:cNvCxnSpPr/>
            <p:nvPr userDrawn="1"/>
          </p:nvCxnSpPr>
          <p:spPr>
            <a:xfrm>
              <a:off x="3614030" y="6755542"/>
              <a:ext cx="1133856"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userDrawn="1"/>
          </p:nvCxnSpPr>
          <p:spPr>
            <a:xfrm>
              <a:off x="7435653" y="6755542"/>
              <a:ext cx="786384"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userDrawn="1"/>
          </p:nvCxnSpPr>
          <p:spPr>
            <a:xfrm>
              <a:off x="11323381" y="6755542"/>
              <a:ext cx="786384"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grpSp>
      <p:sp>
        <p:nvSpPr>
          <p:cNvPr id="29" name="TextBox 28">
            <a:extLst>
              <a:ext uri="{FF2B5EF4-FFF2-40B4-BE49-F238E27FC236}">
                <a16:creationId xmlns:a16="http://schemas.microsoft.com/office/drawing/2014/main" id="{F910D14A-3A28-4912-AD99-5C5941C2EA17}"/>
              </a:ext>
            </a:extLst>
          </p:cNvPr>
          <p:cNvSpPr txBox="1"/>
          <p:nvPr userDrawn="1"/>
        </p:nvSpPr>
        <p:spPr>
          <a:xfrm>
            <a:off x="4808441" y="6615212"/>
            <a:ext cx="2566728" cy="261610"/>
          </a:xfrm>
          <a:prstGeom prst="rect">
            <a:avLst/>
          </a:prstGeom>
          <a:noFill/>
        </p:spPr>
        <p:txBody>
          <a:bodyPr wrap="none" rtlCol="0">
            <a:spAutoFit/>
          </a:bodyPr>
          <a:lstStyle/>
          <a:p>
            <a:pPr algn="ctr"/>
            <a:r>
              <a:rPr lang="en-US" sz="1100" dirty="0"/>
              <a:t>MS&amp;T21: Materials Science &amp; Technology</a:t>
            </a:r>
          </a:p>
        </p:txBody>
      </p:sp>
      <p:pic>
        <p:nvPicPr>
          <p:cNvPr id="28" name="Picture 2">
            <a:extLst>
              <a:ext uri="{FF2B5EF4-FFF2-40B4-BE49-F238E27FC236}">
                <a16:creationId xmlns:a16="http://schemas.microsoft.com/office/drawing/2014/main" id="{9B30C7D2-AD0D-4298-8593-202417FCD2DB}"/>
              </a:ext>
            </a:extLst>
          </p:cNvPr>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24209" t="6610" r="22694"/>
          <a:stretch/>
        </p:blipFill>
        <p:spPr bwMode="auto">
          <a:xfrm>
            <a:off x="10897681" y="193041"/>
            <a:ext cx="1143000" cy="1005188"/>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2">
            <a:extLst>
              <a:ext uri="{FF2B5EF4-FFF2-40B4-BE49-F238E27FC236}">
                <a16:creationId xmlns:a16="http://schemas.microsoft.com/office/drawing/2014/main" id="{E05AC561-4B5C-4687-B572-F7787BFA3F57}"/>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229269" y="5722791"/>
            <a:ext cx="908028" cy="8686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17435544"/>
      </p:ext>
    </p:extLst>
  </p:cSld>
  <p:clrMapOvr>
    <a:overrideClrMapping bg1="lt1" tx1="dk1" bg2="lt2" tx2="dk2" accent1="accent1" accent2="accent2" accent3="accent3" accent4="accent4" accent5="accent5" accent6="accent6" hlink="hlink" folHlink="folHlink"/>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2CF79FE-330F-4E52-B6EF-9072569AC7D3}" type="datetime1">
              <a:rPr lang="en-US" smtClean="0"/>
              <a:t>10/5/2021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24C0C37-3CEC-4CB4-B902-37F94E20E969}" type="slidenum">
              <a:rPr lang="en-US" smtClean="0"/>
              <a:t>‹#›</a:t>
            </a:fld>
            <a:endParaRPr lang="en-US"/>
          </a:p>
        </p:txBody>
      </p:sp>
    </p:spTree>
    <p:extLst>
      <p:ext uri="{BB962C8B-B14F-4D97-AF65-F5344CB8AC3E}">
        <p14:creationId xmlns:p14="http://schemas.microsoft.com/office/powerpoint/2010/main" val="321373452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6EF975F-E830-40AF-B49A-C5BFC23B73CD}" type="datetime1">
              <a:rPr lang="en-US" smtClean="0"/>
              <a:t>10/5/2021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24C0C37-3CEC-4CB4-B902-37F94E20E969}" type="slidenum">
              <a:rPr lang="en-US" smtClean="0"/>
              <a:t>‹#›</a:t>
            </a:fld>
            <a:endParaRPr lang="en-US"/>
          </a:p>
        </p:txBody>
      </p:sp>
    </p:spTree>
    <p:extLst>
      <p:ext uri="{BB962C8B-B14F-4D97-AF65-F5344CB8AC3E}">
        <p14:creationId xmlns:p14="http://schemas.microsoft.com/office/powerpoint/2010/main" val="407414708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B1F1102-1BD8-4D40-B1B1-1F59F23CFE8E}" type="datetime1">
              <a:rPr lang="en-US" smtClean="0"/>
              <a:t>10/5/2021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4C0C37-3CEC-4CB4-B902-37F94E20E969}" type="slidenum">
              <a:rPr lang="en-US" smtClean="0"/>
              <a:t>‹#›</a:t>
            </a:fld>
            <a:endParaRPr lang="en-US"/>
          </a:p>
        </p:txBody>
      </p:sp>
    </p:spTree>
    <p:extLst>
      <p:ext uri="{BB962C8B-B14F-4D97-AF65-F5344CB8AC3E}">
        <p14:creationId xmlns:p14="http://schemas.microsoft.com/office/powerpoint/2010/main" val="203629262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CAF226E-6F81-4B15-8C31-6BD4049B451D}" type="datetime1">
              <a:rPr lang="en-US" smtClean="0"/>
              <a:t>10/5/2021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4C0C37-3CEC-4CB4-B902-37F94E20E969}" type="slidenum">
              <a:rPr lang="en-US" smtClean="0"/>
              <a:t>‹#›</a:t>
            </a:fld>
            <a:endParaRPr lang="en-US"/>
          </a:p>
        </p:txBody>
      </p:sp>
    </p:spTree>
    <p:extLst>
      <p:ext uri="{BB962C8B-B14F-4D97-AF65-F5344CB8AC3E}">
        <p14:creationId xmlns:p14="http://schemas.microsoft.com/office/powerpoint/2010/main" val="69154458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a:prstGeom prst="rect">
            <a:avLst/>
          </a:prstGeom>
        </p:spPr>
        <p:txBody>
          <a:bodyPr/>
          <a:lstStyle>
            <a:lvl1pPr>
              <a:defRPr sz="3200" b="1" i="0" baseline="0">
                <a:solidFill>
                  <a:schemeClr val="bg1"/>
                </a:solidFill>
                <a:latin typeface="Arial Bold" charset="0"/>
              </a:defRPr>
            </a:lvl1pPr>
          </a:lstStyle>
          <a:p>
            <a:r>
              <a:rPr lang="en-US" dirty="0"/>
              <a:t>Click to edit Master title style</a:t>
            </a:r>
          </a:p>
        </p:txBody>
      </p:sp>
      <p:sp>
        <p:nvSpPr>
          <p:cNvPr id="3" name="Subtitle 2"/>
          <p:cNvSpPr>
            <a:spLocks noGrp="1"/>
          </p:cNvSpPr>
          <p:nvPr>
            <p:ph type="subTitle" idx="1"/>
          </p:nvPr>
        </p:nvSpPr>
        <p:spPr>
          <a:xfrm>
            <a:off x="1828800" y="3886200"/>
            <a:ext cx="8534400" cy="1752600"/>
          </a:xfrm>
          <a:prstGeom prst="rect">
            <a:avLst/>
          </a:prstGeom>
        </p:spPr>
        <p:txBody>
          <a:bodyPr/>
          <a:lstStyle>
            <a:lvl1pPr marL="0" indent="0" algn="ctr">
              <a:buNone/>
              <a:defRPr sz="2400" baseline="0">
                <a:solidFill>
                  <a:schemeClr val="bg1"/>
                </a:solidFill>
                <a:latin typeface="Arial"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6"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solidFill>
                  <a:schemeClr val="bg1">
                    <a:lumMod val="95000"/>
                    <a:lumOff val="5000"/>
                  </a:schemeClr>
                </a:solidFill>
                <a:latin typeface="Arial" charset="0"/>
              </a:rPr>
              <a:pPr>
                <a:defRPr/>
              </a:pPr>
              <a:t>‹#›</a:t>
            </a:fld>
            <a:endParaRPr lang="uk-UA" sz="1200" dirty="0">
              <a:solidFill>
                <a:schemeClr val="bg1">
                  <a:lumMod val="95000"/>
                  <a:lumOff val="5000"/>
                </a:schemeClr>
              </a:solidFill>
            </a:endParaRPr>
          </a:p>
        </p:txBody>
      </p:sp>
      <p:sp>
        <p:nvSpPr>
          <p:cNvPr id="4" name="TextBox 3"/>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GCD PPBE</a:t>
            </a:r>
            <a:r>
              <a:rPr lang="en-US" sz="800" baseline="0" dirty="0">
                <a:solidFill>
                  <a:schemeClr val="bg1"/>
                </a:solidFill>
              </a:rPr>
              <a:t> 22 Existing Project – New Content  </a:t>
            </a:r>
            <a:endParaRPr lang="en-US" sz="800" dirty="0">
              <a:solidFill>
                <a:schemeClr val="bg1"/>
              </a:solidFill>
            </a:endParaRPr>
          </a:p>
        </p:txBody>
      </p:sp>
    </p:spTree>
    <p:extLst>
      <p:ext uri="{BB962C8B-B14F-4D97-AF65-F5344CB8AC3E}">
        <p14:creationId xmlns:p14="http://schemas.microsoft.com/office/powerpoint/2010/main" val="296741410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634067" y="0"/>
            <a:ext cx="9144000" cy="1066800"/>
          </a:xfrm>
          <a:prstGeom prst="rect">
            <a:avLst/>
          </a:prstGeom>
        </p:spPr>
        <p:txBody>
          <a:bodyPr anchor="ctr"/>
          <a:lstStyle>
            <a:lvl1pPr>
              <a:defRPr sz="2400" baseline="0">
                <a:solidFill>
                  <a:schemeClr val="bg1"/>
                </a:solidFill>
                <a:latin typeface="Arial Bold" charset="0"/>
              </a:defRPr>
            </a:lvl1pPr>
          </a:lstStyle>
          <a:p>
            <a:r>
              <a:rPr lang="en-US" dirty="0"/>
              <a:t>Click to edit Master title style</a:t>
            </a:r>
          </a:p>
        </p:txBody>
      </p:sp>
      <p:sp>
        <p:nvSpPr>
          <p:cNvPr id="3" name="Content Placeholder 2"/>
          <p:cNvSpPr>
            <a:spLocks noGrp="1"/>
          </p:cNvSpPr>
          <p:nvPr>
            <p:ph idx="1"/>
          </p:nvPr>
        </p:nvSpPr>
        <p:spPr>
          <a:xfrm>
            <a:off x="609600" y="1600200"/>
            <a:ext cx="10972800" cy="1664558"/>
          </a:xfrm>
          <a:prstGeom prst="rect">
            <a:avLst/>
          </a:prstGeom>
        </p:spPr>
        <p:txBody>
          <a:bodyPr>
            <a:noAutofit/>
          </a:bodyPr>
          <a:lstStyle>
            <a:lvl1pPr marL="0" indent="0">
              <a:lnSpc>
                <a:spcPct val="95000"/>
              </a:lnSpc>
              <a:spcBef>
                <a:spcPts val="1000"/>
              </a:spcBef>
              <a:buFontTx/>
              <a:buNone/>
              <a:tabLst/>
              <a:defRPr sz="1800" b="1" i="0" baseline="0">
                <a:solidFill>
                  <a:schemeClr val="bg1"/>
                </a:solidFill>
                <a:latin typeface="arial" charset="0"/>
              </a:defRPr>
            </a:lvl1pPr>
            <a:lvl2pPr marL="279400" indent="-165100">
              <a:lnSpc>
                <a:spcPct val="95000"/>
              </a:lnSpc>
              <a:spcBef>
                <a:spcPts val="500"/>
              </a:spcBef>
              <a:buFont typeface="Arial" charset="0"/>
              <a:buChar char="•"/>
              <a:tabLst/>
              <a:defRPr sz="1800" baseline="0">
                <a:solidFill>
                  <a:schemeClr val="bg1"/>
                </a:solidFill>
                <a:latin typeface="arial" charset="0"/>
              </a:defRPr>
            </a:lvl2pPr>
            <a:lvl3pPr marL="571500" indent="-228600">
              <a:lnSpc>
                <a:spcPct val="95000"/>
              </a:lnSpc>
              <a:spcBef>
                <a:spcPts val="500"/>
              </a:spcBef>
              <a:buFont typeface=".AppleSystemUIFont" charset="-120"/>
              <a:buChar char="‒"/>
              <a:tabLst/>
              <a:defRPr sz="1800" baseline="0">
                <a:solidFill>
                  <a:schemeClr val="bg1"/>
                </a:solidFill>
                <a:latin typeface="arial" charset="0"/>
              </a:defRPr>
            </a:lvl3pPr>
            <a:lvl4pPr>
              <a:lnSpc>
                <a:spcPct val="95000"/>
              </a:lnSpc>
              <a:spcBef>
                <a:spcPts val="500"/>
              </a:spcBef>
              <a:defRPr sz="1800" baseline="0">
                <a:solidFill>
                  <a:schemeClr val="bg1"/>
                </a:solidFill>
                <a:latin typeface="arial" charset="0"/>
              </a:defRPr>
            </a:lvl4pPr>
            <a:lvl5pPr>
              <a:lnSpc>
                <a:spcPct val="95000"/>
              </a:lnSpc>
              <a:spcBef>
                <a:spcPts val="500"/>
              </a:spcBef>
              <a:defRPr sz="1800" baseline="0">
                <a:solidFill>
                  <a:schemeClr val="bg1"/>
                </a:solidFill>
                <a:latin typeface="arial"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Slide Number Placeholder 5"/>
          <p:cNvSpPr>
            <a:spLocks noGrp="1"/>
          </p:cNvSpPr>
          <p:nvPr>
            <p:ph type="sldNum" sz="quarter" idx="10"/>
          </p:nvPr>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lvl1pPr algn="r" eaLnBrk="1" fontAlgn="auto" hangingPunct="1">
              <a:spcBef>
                <a:spcPts val="0"/>
              </a:spcBef>
              <a:spcAft>
                <a:spcPts val="0"/>
              </a:spcAft>
              <a:defRPr lang="en-US" sz="1200" baseline="0" smtClean="0">
                <a:solidFill>
                  <a:schemeClr val="bg1"/>
                </a:solidFill>
                <a:latin typeface="Calibri"/>
                <a:ea typeface=""/>
              </a:defRPr>
            </a:lvl1pPr>
          </a:lstStyle>
          <a:p>
            <a:pPr>
              <a:defRPr/>
            </a:pPr>
            <a:fld id="{E8CC769F-ADCB-2641-BD2F-4076D1C41918}" type="slidenum">
              <a:rPr lang="uk-UA" sz="800" smtClean="0">
                <a:latin typeface="Arial" charset="0"/>
              </a:rPr>
              <a:pPr>
                <a:defRPr/>
              </a:pPr>
              <a:t>‹#›</a:t>
            </a:fld>
            <a:endParaRPr lang="uk-UA" dirty="0"/>
          </a:p>
        </p:txBody>
      </p:sp>
      <p:sp>
        <p:nvSpPr>
          <p:cNvPr id="5" name="TextBox 4"/>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GCD PPBE</a:t>
            </a:r>
            <a:r>
              <a:rPr lang="en-US" sz="800" baseline="0" dirty="0">
                <a:solidFill>
                  <a:schemeClr val="bg1"/>
                </a:solidFill>
              </a:rPr>
              <a:t> 22 Existing Project – New Content  </a:t>
            </a:r>
            <a:endParaRPr lang="en-US" sz="800" dirty="0">
              <a:solidFill>
                <a:schemeClr val="bg1"/>
              </a:solidFill>
            </a:endParaRPr>
          </a:p>
        </p:txBody>
      </p:sp>
    </p:spTree>
    <p:extLst>
      <p:ext uri="{BB962C8B-B14F-4D97-AF65-F5344CB8AC3E}">
        <p14:creationId xmlns:p14="http://schemas.microsoft.com/office/powerpoint/2010/main" val="3956530692"/>
      </p:ext>
    </p:extLst>
  </p:cSld>
  <p:clrMapOvr>
    <a:masterClrMapping/>
  </p:clrMapOvr>
  <p:extLst>
    <p:ext uri="{DCECCB84-F9BA-43D5-87BE-67443E8EF086}">
      <p15:sldGuideLst xmlns:p15="http://schemas.microsoft.com/office/powerpoint/2012/main">
        <p15:guide id="1" orient="horz" pos="816">
          <p15:clr>
            <a:srgbClr val="FBAE40"/>
          </p15:clr>
        </p15:guide>
        <p15:guide id="2" pos="3840">
          <p15:clr>
            <a:srgbClr val="FBAE40"/>
          </p15:clr>
        </p15:guide>
        <p15:guide id="3" pos="6784">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type="twoObj" preserve="1">
  <p:cSld name="Two Content">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a:prstGeom prst="rect">
            <a:avLst/>
          </a:prstGeom>
        </p:spPr>
        <p:txBody>
          <a:bodyPr/>
          <a:lstStyle>
            <a:lvl1pPr>
              <a:defRPr sz="2800">
                <a:solidFill>
                  <a:schemeClr val="bg1"/>
                </a:solidFill>
              </a:defRPr>
            </a:lvl1pPr>
            <a:lvl2pPr>
              <a:defRPr sz="2400">
                <a:solidFill>
                  <a:schemeClr val="bg1"/>
                </a:solidFill>
              </a:defRPr>
            </a:lvl2pPr>
            <a:lvl3pPr>
              <a:defRPr sz="2000">
                <a:solidFill>
                  <a:schemeClr val="bg1"/>
                </a:solidFill>
              </a:defRPr>
            </a:lvl3pPr>
            <a:lvl4pPr>
              <a:defRPr sz="1800">
                <a:solidFill>
                  <a:schemeClr val="bg1"/>
                </a:solidFill>
              </a:defRPr>
            </a:lvl4pPr>
            <a:lvl5pPr>
              <a:defRPr sz="1800">
                <a:solidFill>
                  <a:schemeClr val="bg1"/>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a:prstGeom prst="rect">
            <a:avLst/>
          </a:prstGeom>
        </p:spPr>
        <p:txBody>
          <a:bodyPr/>
          <a:lstStyle>
            <a:lvl1pPr>
              <a:defRPr sz="2800">
                <a:solidFill>
                  <a:schemeClr val="bg1"/>
                </a:solidFill>
              </a:defRPr>
            </a:lvl1pPr>
            <a:lvl2pPr>
              <a:defRPr sz="2400">
                <a:solidFill>
                  <a:schemeClr val="bg1"/>
                </a:solidFill>
              </a:defRPr>
            </a:lvl2pPr>
            <a:lvl3pPr>
              <a:defRPr sz="2000">
                <a:solidFill>
                  <a:schemeClr val="bg1"/>
                </a:solidFill>
              </a:defRPr>
            </a:lvl3pPr>
            <a:lvl4pPr>
              <a:defRPr sz="1800">
                <a:solidFill>
                  <a:schemeClr val="bg1"/>
                </a:solidFill>
              </a:defRPr>
            </a:lvl4pPr>
            <a:lvl5pPr>
              <a:defRPr sz="1800">
                <a:solidFill>
                  <a:schemeClr val="bg1"/>
                </a:solidFill>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3"/>
          <p:cNvSpPr>
            <a:spLocks noGrp="1"/>
          </p:cNvSpPr>
          <p:nvPr>
            <p:ph type="dt" sz="half" idx="10"/>
          </p:nvPr>
        </p:nvSpPr>
        <p:spPr>
          <a:xfrm>
            <a:off x="609600" y="6173788"/>
            <a:ext cx="2844800" cy="365125"/>
          </a:xfrm>
          <a:prstGeom prst="rect">
            <a:avLst/>
          </a:prstGeom>
        </p:spPr>
        <p:txBody>
          <a:bodyPr vert="horz" wrap="square" lIns="91440" tIns="45720" rIns="91440" bIns="45720" numCol="1" anchor="t" anchorCtr="0" compatLnSpc="1">
            <a:prstTxWarp prst="textNoShape">
              <a:avLst/>
            </a:prstTxWarp>
          </a:bodyPr>
          <a:lstStyle>
            <a:lvl1pPr eaLnBrk="1" fontAlgn="auto" hangingPunct="1">
              <a:spcBef>
                <a:spcPts val="0"/>
              </a:spcBef>
              <a:spcAft>
                <a:spcPts val="0"/>
              </a:spcAft>
              <a:defRPr>
                <a:solidFill>
                  <a:prstClr val="black"/>
                </a:solidFill>
                <a:latin typeface="Calibri"/>
                <a:ea typeface=""/>
              </a:defRPr>
            </a:lvl1pPr>
          </a:lstStyle>
          <a:p>
            <a:pPr>
              <a:defRPr/>
            </a:pPr>
            <a:endParaRPr lang="en-US" dirty="0"/>
          </a:p>
        </p:txBody>
      </p:sp>
      <p:sp>
        <p:nvSpPr>
          <p:cNvPr id="6" name="Footer Placeholder 4"/>
          <p:cNvSpPr>
            <a:spLocks noGrp="1"/>
          </p:cNvSpPr>
          <p:nvPr>
            <p:ph type="ftr" sz="quarter" idx="11"/>
          </p:nvPr>
        </p:nvSpPr>
        <p:spPr>
          <a:xfrm>
            <a:off x="4064000" y="6161924"/>
            <a:ext cx="3860800" cy="365125"/>
          </a:xfrm>
          <a:prstGeom prst="rect">
            <a:avLst/>
          </a:prstGeom>
        </p:spPr>
        <p:txBody>
          <a:bodyPr/>
          <a:lstStyle>
            <a:lvl1pPr eaLnBrk="1" fontAlgn="auto" hangingPunct="1">
              <a:spcBef>
                <a:spcPts val="0"/>
              </a:spcBef>
              <a:spcAft>
                <a:spcPts val="0"/>
              </a:spcAft>
              <a:defRPr>
                <a:solidFill>
                  <a:prstClr val="black"/>
                </a:solidFill>
                <a:latin typeface="Calibri"/>
                <a:ea typeface="ＭＳ Ｐゴシック" charset="-128"/>
                <a:cs typeface="ＭＳ Ｐゴシック" charset="-128"/>
              </a:defRPr>
            </a:lvl1pPr>
          </a:lstStyle>
          <a:p>
            <a:pPr>
              <a:defRPr/>
            </a:pPr>
            <a:endParaRPr lang="en-US" dirty="0"/>
          </a:p>
        </p:txBody>
      </p:sp>
      <p:sp>
        <p:nvSpPr>
          <p:cNvPr id="8"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dirty="0"/>
          </a:p>
        </p:txBody>
      </p:sp>
      <p:sp>
        <p:nvSpPr>
          <p:cNvPr id="9" name="TextBox 8"/>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GCD PPBE</a:t>
            </a:r>
            <a:r>
              <a:rPr lang="en-US" sz="800" baseline="0" dirty="0">
                <a:solidFill>
                  <a:schemeClr val="bg1"/>
                </a:solidFill>
              </a:rPr>
              <a:t> 22 Existing Project – New Content  </a:t>
            </a:r>
            <a:endParaRPr lang="en-US" sz="800" dirty="0">
              <a:solidFill>
                <a:schemeClr val="bg1"/>
              </a:solidFill>
            </a:endParaRPr>
          </a:p>
        </p:txBody>
      </p:sp>
    </p:spTree>
    <p:extLst>
      <p:ext uri="{BB962C8B-B14F-4D97-AF65-F5344CB8AC3E}">
        <p14:creationId xmlns:p14="http://schemas.microsoft.com/office/powerpoint/2010/main" val="232567401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TxTwoObj" preserve="1">
  <p:cSld name="Comparison">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lvl1pPr>
              <a:defRPr>
                <a:solidFill>
                  <a:schemeClr val="tx1"/>
                </a:solidFill>
              </a:defRPr>
            </a:lvl1pPr>
          </a:lstStyle>
          <a:p>
            <a:r>
              <a:rPr lang="en-US" dirty="0"/>
              <a:t>Click to edit Master title style</a:t>
            </a:r>
          </a:p>
        </p:txBody>
      </p:sp>
      <p:sp>
        <p:nvSpPr>
          <p:cNvPr id="3" name="Text Placeholder 2"/>
          <p:cNvSpPr>
            <a:spLocks noGrp="1"/>
          </p:cNvSpPr>
          <p:nvPr>
            <p:ph type="body" idx="1"/>
          </p:nvPr>
        </p:nvSpPr>
        <p:spPr>
          <a:xfrm>
            <a:off x="609600" y="1535113"/>
            <a:ext cx="5386917" cy="639762"/>
          </a:xfrm>
          <a:prstGeom prst="rect">
            <a:avLst/>
          </a:prstGeom>
        </p:spPr>
        <p:txBody>
          <a:bodyPr anchor="b"/>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a:prstGeom prst="rect">
            <a:avLst/>
          </a:prstGeom>
        </p:spPr>
        <p:txBody>
          <a:bodyPr/>
          <a:lstStyle>
            <a:lvl1pPr>
              <a:defRPr sz="2400">
                <a:solidFill>
                  <a:schemeClr val="bg1"/>
                </a:solidFill>
              </a:defRPr>
            </a:lvl1pPr>
            <a:lvl2pPr>
              <a:defRPr sz="2000">
                <a:solidFill>
                  <a:schemeClr val="bg1"/>
                </a:solidFill>
              </a:defRPr>
            </a:lvl2pPr>
            <a:lvl3pPr>
              <a:defRPr sz="1800">
                <a:solidFill>
                  <a:schemeClr val="bg1"/>
                </a:solidFill>
              </a:defRPr>
            </a:lvl3pPr>
            <a:lvl4pPr>
              <a:defRPr sz="1600">
                <a:solidFill>
                  <a:schemeClr val="bg1"/>
                </a:solidFill>
              </a:defRPr>
            </a:lvl4pPr>
            <a:lvl5pPr>
              <a:defRPr sz="1600">
                <a:solidFill>
                  <a:schemeClr val="bg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a:prstGeom prst="rect">
            <a:avLst/>
          </a:prstGeom>
        </p:spPr>
        <p:txBody>
          <a:bodyPr anchor="b"/>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6193368" y="2174875"/>
            <a:ext cx="5389033" cy="3951288"/>
          </a:xfrm>
          <a:prstGeom prst="rect">
            <a:avLst/>
          </a:prstGeom>
        </p:spPr>
        <p:txBody>
          <a:bodyPr/>
          <a:lstStyle>
            <a:lvl1pPr>
              <a:defRPr sz="2400">
                <a:solidFill>
                  <a:schemeClr val="bg1"/>
                </a:solidFill>
              </a:defRPr>
            </a:lvl1pPr>
            <a:lvl2pPr>
              <a:defRPr sz="2000">
                <a:solidFill>
                  <a:schemeClr val="bg1"/>
                </a:solidFill>
              </a:defRPr>
            </a:lvl2pPr>
            <a:lvl3pPr>
              <a:defRPr sz="1800">
                <a:solidFill>
                  <a:schemeClr val="bg1"/>
                </a:solidFill>
              </a:defRPr>
            </a:lvl3pPr>
            <a:lvl4pPr>
              <a:defRPr sz="1600">
                <a:solidFill>
                  <a:schemeClr val="bg1"/>
                </a:solidFill>
              </a:defRPr>
            </a:lvl4pPr>
            <a:lvl5pPr>
              <a:defRPr sz="1600">
                <a:solidFill>
                  <a:schemeClr val="bg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a:xfrm>
            <a:off x="609600" y="6126164"/>
            <a:ext cx="2844800" cy="365125"/>
          </a:xfrm>
          <a:prstGeom prst="rect">
            <a:avLst/>
          </a:prstGeom>
        </p:spPr>
        <p:txBody>
          <a:bodyPr vert="horz" wrap="square" lIns="91440" tIns="45720" rIns="91440" bIns="45720" numCol="1" anchor="t" anchorCtr="0" compatLnSpc="1">
            <a:prstTxWarp prst="textNoShape">
              <a:avLst/>
            </a:prstTxWarp>
          </a:bodyPr>
          <a:lstStyle>
            <a:lvl1pPr eaLnBrk="1" fontAlgn="auto" hangingPunct="1">
              <a:spcBef>
                <a:spcPts val="0"/>
              </a:spcBef>
              <a:spcAft>
                <a:spcPts val="0"/>
              </a:spcAft>
              <a:defRPr>
                <a:solidFill>
                  <a:prstClr val="black"/>
                </a:solidFill>
                <a:latin typeface="Calibri"/>
                <a:ea typeface=""/>
              </a:defRPr>
            </a:lvl1pPr>
          </a:lstStyle>
          <a:p>
            <a:pPr>
              <a:defRPr/>
            </a:pPr>
            <a:endParaRPr lang="en-US" dirty="0"/>
          </a:p>
        </p:txBody>
      </p:sp>
      <p:sp>
        <p:nvSpPr>
          <p:cNvPr id="8" name="Footer Placeholder 4"/>
          <p:cNvSpPr>
            <a:spLocks noGrp="1"/>
          </p:cNvSpPr>
          <p:nvPr>
            <p:ph type="ftr" sz="quarter" idx="11"/>
          </p:nvPr>
        </p:nvSpPr>
        <p:spPr>
          <a:xfrm>
            <a:off x="4165600" y="6126164"/>
            <a:ext cx="3860800" cy="365125"/>
          </a:xfrm>
          <a:prstGeom prst="rect">
            <a:avLst/>
          </a:prstGeom>
        </p:spPr>
        <p:txBody>
          <a:bodyPr/>
          <a:lstStyle>
            <a:lvl1pPr eaLnBrk="1" fontAlgn="auto" hangingPunct="1">
              <a:spcBef>
                <a:spcPts val="0"/>
              </a:spcBef>
              <a:spcAft>
                <a:spcPts val="0"/>
              </a:spcAft>
              <a:defRPr>
                <a:solidFill>
                  <a:prstClr val="black"/>
                </a:solidFill>
                <a:latin typeface="Calibri"/>
                <a:ea typeface="ＭＳ Ｐゴシック" charset="-128"/>
                <a:cs typeface="ＭＳ Ｐゴシック" charset="-128"/>
              </a:defRPr>
            </a:lvl1pPr>
          </a:lstStyle>
          <a:p>
            <a:pPr>
              <a:defRPr/>
            </a:pPr>
            <a:endParaRPr lang="en-US" dirty="0"/>
          </a:p>
        </p:txBody>
      </p:sp>
      <p:sp>
        <p:nvSpPr>
          <p:cNvPr id="10"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dirty="0"/>
          </a:p>
        </p:txBody>
      </p:sp>
      <p:sp>
        <p:nvSpPr>
          <p:cNvPr id="11" name="TextBox 10"/>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GCD PPBE</a:t>
            </a:r>
            <a:r>
              <a:rPr lang="en-US" sz="800" baseline="0" dirty="0">
                <a:solidFill>
                  <a:schemeClr val="bg1"/>
                </a:solidFill>
              </a:rPr>
              <a:t> 22 Existing Project – New Content  </a:t>
            </a:r>
            <a:endParaRPr lang="en-US" sz="800" dirty="0">
              <a:solidFill>
                <a:schemeClr val="bg1"/>
              </a:solidFill>
            </a:endParaRPr>
          </a:p>
        </p:txBody>
      </p:sp>
    </p:spTree>
    <p:extLst>
      <p:ext uri="{BB962C8B-B14F-4D97-AF65-F5344CB8AC3E}">
        <p14:creationId xmlns:p14="http://schemas.microsoft.com/office/powerpoint/2010/main" val="233324343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Slide Number Placeholder 5"/>
          <p:cNvSpPr>
            <a:spLocks noGrp="1"/>
          </p:cNvSpPr>
          <p:nvPr>
            <p:ph type="sldNum" sz="quarter" idx="10"/>
          </p:nvPr>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lvl1pPr algn="r" eaLnBrk="1" fontAlgn="auto" hangingPunct="1">
              <a:spcBef>
                <a:spcPts val="0"/>
              </a:spcBef>
              <a:spcAft>
                <a:spcPts val="0"/>
              </a:spcAft>
              <a:defRPr lang="en-US" sz="800" baseline="0" smtClean="0">
                <a:solidFill>
                  <a:schemeClr val="tx1"/>
                </a:solidFill>
                <a:latin typeface="Arial" charset="0"/>
                <a:ea typeface=""/>
              </a:defRPr>
            </a:lvl1pPr>
          </a:lstStyle>
          <a:p>
            <a:pPr>
              <a:defRPr/>
            </a:pPr>
            <a:fld id="{75D13D49-2B6F-174C-9E1E-1013A06E5C50}" type="slidenum">
              <a:rPr lang="uk-UA" smtClean="0"/>
              <a:pPr>
                <a:defRPr/>
              </a:pPr>
              <a:t>‹#›</a:t>
            </a:fld>
            <a:endParaRPr lang="uk-UA" dirty="0"/>
          </a:p>
        </p:txBody>
      </p:sp>
      <p:sp>
        <p:nvSpPr>
          <p:cNvPr id="2" name="Title 1"/>
          <p:cNvSpPr>
            <a:spLocks noGrp="1"/>
          </p:cNvSpPr>
          <p:nvPr>
            <p:ph type="title"/>
          </p:nvPr>
        </p:nvSpPr>
        <p:spPr>
          <a:xfrm>
            <a:off x="1625600" y="0"/>
            <a:ext cx="9144000" cy="1066800"/>
          </a:xfrm>
          <a:prstGeom prst="rect">
            <a:avLst/>
          </a:prstGeom>
        </p:spPr>
        <p:txBody>
          <a:bodyPr anchor="ctr"/>
          <a:lstStyle>
            <a:lvl1pPr>
              <a:defRPr lang="en-US" sz="2400" baseline="0">
                <a:solidFill>
                  <a:schemeClr val="bg1"/>
                </a:solidFill>
                <a:latin typeface="Arial Bold" charset="0"/>
              </a:defRPr>
            </a:lvl1pPr>
          </a:lstStyle>
          <a:p>
            <a:pPr lvl="0"/>
            <a:r>
              <a:rPr lang="en-US" dirty="0"/>
              <a:t>Click to edit Master title style</a:t>
            </a:r>
          </a:p>
        </p:txBody>
      </p:sp>
      <p:sp>
        <p:nvSpPr>
          <p:cNvPr id="4" name="TextBox 3"/>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GCD FY18</a:t>
            </a:r>
            <a:r>
              <a:rPr lang="en-US" sz="800" baseline="0" dirty="0">
                <a:solidFill>
                  <a:schemeClr val="bg1"/>
                </a:solidFill>
              </a:rPr>
              <a:t> Mid Year Review</a:t>
            </a:r>
            <a:endParaRPr lang="en-US" sz="800" dirty="0">
              <a:solidFill>
                <a:schemeClr val="bg1"/>
              </a:solidFill>
            </a:endParaRPr>
          </a:p>
        </p:txBody>
      </p:sp>
      <p:sp>
        <p:nvSpPr>
          <p:cNvPr id="5" name="TextBox 4"/>
          <p:cNvSpPr txBox="1"/>
          <p:nvPr userDrawn="1"/>
        </p:nvSpPr>
        <p:spPr>
          <a:xfrm>
            <a:off x="1" y="6629400"/>
            <a:ext cx="2834105" cy="215444"/>
          </a:xfrm>
          <a:prstGeom prst="rect">
            <a:avLst/>
          </a:prstGeom>
          <a:noFill/>
        </p:spPr>
        <p:txBody>
          <a:bodyPr wrap="square" rtlCol="0">
            <a:spAutoFit/>
          </a:bodyPr>
          <a:lstStyle/>
          <a:p>
            <a:r>
              <a:rPr lang="en-US" sz="800" dirty="0">
                <a:solidFill>
                  <a:sysClr val="windowText" lastClr="000000"/>
                </a:solidFill>
              </a:rPr>
              <a:t>GCD PPBE</a:t>
            </a:r>
            <a:r>
              <a:rPr lang="en-US" sz="800" baseline="0" dirty="0">
                <a:solidFill>
                  <a:sysClr val="windowText" lastClr="000000"/>
                </a:solidFill>
              </a:rPr>
              <a:t> 22 New Start Projects – Full Proposal </a:t>
            </a:r>
            <a:endParaRPr lang="en-US" sz="800" dirty="0">
              <a:solidFill>
                <a:sysClr val="windowText" lastClr="000000"/>
              </a:solidFill>
            </a:endParaRPr>
          </a:p>
        </p:txBody>
      </p:sp>
    </p:spTree>
    <p:extLst>
      <p:ext uri="{BB962C8B-B14F-4D97-AF65-F5344CB8AC3E}">
        <p14:creationId xmlns:p14="http://schemas.microsoft.com/office/powerpoint/2010/main" val="1814259607"/>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816">
          <p15:clr>
            <a:srgbClr val="FBAE40"/>
          </p15:clr>
        </p15:guide>
        <p15:guide id="2" pos="3840">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reserve="1">
  <p:cSld name="Blank">
    <p:bg>
      <p:bgPr>
        <a:solidFill>
          <a:schemeClr val="tx1"/>
        </a:solidFill>
        <a:effectLst/>
      </p:bgPr>
    </p:bg>
    <p:spTree>
      <p:nvGrpSpPr>
        <p:cNvPr id="1" name=""/>
        <p:cNvGrpSpPr/>
        <p:nvPr/>
      </p:nvGrpSpPr>
      <p:grpSpPr>
        <a:xfrm>
          <a:off x="0" y="0"/>
          <a:ext cx="0" cy="0"/>
          <a:chOff x="0" y="0"/>
          <a:chExt cx="0" cy="0"/>
        </a:xfrm>
      </p:grpSpPr>
      <p:sp>
        <p:nvSpPr>
          <p:cNvPr id="5"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dirty="0"/>
          </a:p>
        </p:txBody>
      </p:sp>
      <p:sp>
        <p:nvSpPr>
          <p:cNvPr id="6" name="TextBox 5"/>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GCD PPBE</a:t>
            </a:r>
            <a:r>
              <a:rPr lang="en-US" sz="800" baseline="0" dirty="0">
                <a:solidFill>
                  <a:schemeClr val="bg1"/>
                </a:solidFill>
              </a:rPr>
              <a:t> 22 Existing Project – New Content  </a:t>
            </a:r>
            <a:endParaRPr lang="en-US" sz="800" dirty="0">
              <a:solidFill>
                <a:schemeClr val="bg1"/>
              </a:solidFill>
            </a:endParaRPr>
          </a:p>
        </p:txBody>
      </p:sp>
    </p:spTree>
    <p:extLst>
      <p:ext uri="{BB962C8B-B14F-4D97-AF65-F5344CB8AC3E}">
        <p14:creationId xmlns:p14="http://schemas.microsoft.com/office/powerpoint/2010/main" val="9660719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Tx" preserve="1">
  <p:cSld name="Content with Caption">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1" y="1445127"/>
            <a:ext cx="4011084" cy="872288"/>
          </a:xfrm>
          <a:prstGeom prst="rect">
            <a:avLst/>
          </a:prstGeom>
        </p:spPr>
        <p:txBody>
          <a:bodyPr anchor="b"/>
          <a:lstStyle>
            <a:lvl1pPr algn="l">
              <a:defRPr sz="2000" b="1">
                <a:solidFill>
                  <a:schemeClr val="bg1"/>
                </a:solidFill>
              </a:defRPr>
            </a:lvl1pPr>
          </a:lstStyle>
          <a:p>
            <a:r>
              <a:rPr lang="en-US"/>
              <a:t>Click to edit Master title style</a:t>
            </a:r>
          </a:p>
        </p:txBody>
      </p:sp>
      <p:sp>
        <p:nvSpPr>
          <p:cNvPr id="3" name="Content Placeholder 2"/>
          <p:cNvSpPr>
            <a:spLocks noGrp="1"/>
          </p:cNvSpPr>
          <p:nvPr>
            <p:ph idx="1"/>
          </p:nvPr>
        </p:nvSpPr>
        <p:spPr>
          <a:xfrm>
            <a:off x="4766733" y="1445127"/>
            <a:ext cx="6815667" cy="4393616"/>
          </a:xfrm>
          <a:prstGeom prst="rect">
            <a:avLst/>
          </a:prstGeom>
        </p:spPr>
        <p:txBody>
          <a:bodyPr/>
          <a:lstStyle>
            <a:lvl1pPr>
              <a:defRPr sz="3200">
                <a:solidFill>
                  <a:schemeClr val="bg1"/>
                </a:solidFill>
              </a:defRPr>
            </a:lvl1pPr>
            <a:lvl2pPr>
              <a:defRPr sz="2800">
                <a:solidFill>
                  <a:schemeClr val="bg1"/>
                </a:solidFill>
              </a:defRPr>
            </a:lvl2pPr>
            <a:lvl3pPr>
              <a:defRPr sz="2400">
                <a:solidFill>
                  <a:schemeClr val="bg1"/>
                </a:solidFill>
              </a:defRPr>
            </a:lvl3pPr>
            <a:lvl4pPr>
              <a:defRPr sz="2000">
                <a:solidFill>
                  <a:schemeClr val="bg1"/>
                </a:solidFill>
              </a:defRPr>
            </a:lvl4pPr>
            <a:lvl5pPr>
              <a:defRPr sz="2000">
                <a:solidFill>
                  <a:schemeClr val="bg1"/>
                </a:solidFill>
              </a:defRPr>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609599" y="2500560"/>
            <a:ext cx="4011084" cy="3521328"/>
          </a:xfrm>
          <a:prstGeom prst="rect">
            <a:avLst/>
          </a:prstGeom>
        </p:spPr>
        <p:txBody>
          <a:bodyPr/>
          <a:lstStyle>
            <a:lvl1pPr marL="0" indent="0">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Slide Number Placeholder 5"/>
          <p:cNvSpPr>
            <a:spLocks noGrp="1"/>
          </p:cNvSpPr>
          <p:nvPr>
            <p:ph type="sldNum" sz="quarter" idx="12"/>
          </p:nvPr>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lvl1pPr algn="r" eaLnBrk="1" fontAlgn="auto" hangingPunct="1">
              <a:spcBef>
                <a:spcPts val="0"/>
              </a:spcBef>
              <a:spcAft>
                <a:spcPts val="0"/>
              </a:spcAft>
              <a:defRPr lang="en-US" sz="1200" baseline="0" smtClean="0">
                <a:solidFill>
                  <a:schemeClr val="bg1"/>
                </a:solidFill>
                <a:latin typeface="Calibri"/>
                <a:ea typeface=""/>
              </a:defRPr>
            </a:lvl1pPr>
          </a:lstStyle>
          <a:p>
            <a:pPr>
              <a:defRPr/>
            </a:pPr>
            <a:fld id="{E8CC769F-ADCB-2641-BD2F-4076D1C41918}" type="slidenum">
              <a:rPr lang="uk-UA" sz="800" smtClean="0">
                <a:latin typeface="Arial" charset="0"/>
              </a:rPr>
              <a:pPr>
                <a:defRPr/>
              </a:pPr>
              <a:t>‹#›</a:t>
            </a:fld>
            <a:endParaRPr lang="uk-UA" dirty="0"/>
          </a:p>
        </p:txBody>
      </p:sp>
      <p:sp>
        <p:nvSpPr>
          <p:cNvPr id="9" name="TextBox 8"/>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GCD PPBE</a:t>
            </a:r>
            <a:r>
              <a:rPr lang="en-US" sz="800" baseline="0" dirty="0">
                <a:solidFill>
                  <a:schemeClr val="bg1"/>
                </a:solidFill>
              </a:rPr>
              <a:t> 22 Existing Project – New Content  </a:t>
            </a:r>
            <a:endParaRPr lang="en-US" sz="800" dirty="0">
              <a:solidFill>
                <a:schemeClr val="bg1"/>
              </a:solidFill>
            </a:endParaRPr>
          </a:p>
        </p:txBody>
      </p:sp>
    </p:spTree>
    <p:extLst>
      <p:ext uri="{BB962C8B-B14F-4D97-AF65-F5344CB8AC3E}">
        <p14:creationId xmlns:p14="http://schemas.microsoft.com/office/powerpoint/2010/main" val="332462869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a:prstGeom prst="rect">
            <a:avLst/>
          </a:prstGeom>
          <a:solidFill>
            <a:schemeClr val="tx1"/>
          </a:solidFill>
        </p:spPr>
        <p:txBody>
          <a:bodyPr anchor="b"/>
          <a:lstStyle>
            <a:lvl1pPr algn="l">
              <a:defRPr sz="2000" b="1">
                <a:solidFill>
                  <a:schemeClr val="bg1"/>
                </a:solidFill>
              </a:defRPr>
            </a:lvl1pPr>
          </a:lstStyle>
          <a:p>
            <a:r>
              <a:rPr lang="en-US"/>
              <a:t>Click to edit Master title style</a:t>
            </a:r>
          </a:p>
        </p:txBody>
      </p:sp>
      <p:sp>
        <p:nvSpPr>
          <p:cNvPr id="3" name="Picture Placeholder 2"/>
          <p:cNvSpPr>
            <a:spLocks noGrp="1"/>
          </p:cNvSpPr>
          <p:nvPr>
            <p:ph type="pic" idx="1"/>
          </p:nvPr>
        </p:nvSpPr>
        <p:spPr>
          <a:xfrm>
            <a:off x="2389717" y="1548063"/>
            <a:ext cx="7315200" cy="3179512"/>
          </a:xfrm>
          <a:prstGeom prst="rect">
            <a:avLst/>
          </a:prstGeom>
          <a:solidFill>
            <a:schemeClr val="tx1"/>
          </a:solidFill>
        </p:spPr>
        <p:txBody>
          <a:bodyPr rtlCol="0">
            <a:normAutofit/>
          </a:bodyPr>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2389717" y="5367338"/>
            <a:ext cx="7315200" cy="804862"/>
          </a:xfrm>
          <a:prstGeom prst="rect">
            <a:avLst/>
          </a:prstGeom>
          <a:solidFill>
            <a:schemeClr val="tx1"/>
          </a:solidFill>
        </p:spPr>
        <p:txBody>
          <a:bodyPr/>
          <a:lstStyle>
            <a:lvl1pPr marL="0" indent="0">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dirty="0"/>
          </a:p>
        </p:txBody>
      </p:sp>
      <p:sp>
        <p:nvSpPr>
          <p:cNvPr id="9" name="TextBox 8"/>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GCD PPBE</a:t>
            </a:r>
            <a:r>
              <a:rPr lang="en-US" sz="800" baseline="0" dirty="0">
                <a:solidFill>
                  <a:schemeClr val="bg1"/>
                </a:solidFill>
              </a:rPr>
              <a:t> 22 Existing Project – New Content  </a:t>
            </a:r>
            <a:endParaRPr lang="en-US" sz="800" dirty="0">
              <a:solidFill>
                <a:schemeClr val="bg1"/>
              </a:solidFill>
            </a:endParaRPr>
          </a:p>
        </p:txBody>
      </p:sp>
    </p:spTree>
    <p:extLst>
      <p:ext uri="{BB962C8B-B14F-4D97-AF65-F5344CB8AC3E}">
        <p14:creationId xmlns:p14="http://schemas.microsoft.com/office/powerpoint/2010/main" val="238371509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vertTx" preserve="1">
  <p:cSld name="Title and Vertical Text">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lvl1pPr>
              <a:defRPr>
                <a:solidFill>
                  <a:schemeClr val="tx1"/>
                </a:solidFill>
              </a:defRPr>
            </a:lvl1pPr>
          </a:lstStyle>
          <a:p>
            <a:r>
              <a:rPr lang="en-US"/>
              <a:t>Click to edit Master title style</a:t>
            </a:r>
          </a:p>
        </p:txBody>
      </p:sp>
      <p:sp>
        <p:nvSpPr>
          <p:cNvPr id="3" name="Vertical Text Placeholder 2"/>
          <p:cNvSpPr>
            <a:spLocks noGrp="1"/>
          </p:cNvSpPr>
          <p:nvPr>
            <p:ph type="body" orient="vert" idx="1"/>
          </p:nvPr>
        </p:nvSpPr>
        <p:spPr>
          <a:xfrm>
            <a:off x="609600" y="1600201"/>
            <a:ext cx="10972800" cy="4525963"/>
          </a:xfrm>
          <a:prstGeom prst="rect">
            <a:avLst/>
          </a:prstGeom>
        </p:spPr>
        <p:txBody>
          <a:bodyPr vert="eaVert"/>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dirty="0"/>
          </a:p>
        </p:txBody>
      </p:sp>
      <p:sp>
        <p:nvSpPr>
          <p:cNvPr id="8" name="TextBox 7"/>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GCD PPBE</a:t>
            </a:r>
            <a:r>
              <a:rPr lang="en-US" sz="800" baseline="0" dirty="0">
                <a:solidFill>
                  <a:schemeClr val="bg1"/>
                </a:solidFill>
              </a:rPr>
              <a:t> 22 Existing Project – New Content  </a:t>
            </a:r>
            <a:endParaRPr lang="en-US" sz="800" dirty="0">
              <a:solidFill>
                <a:schemeClr val="bg1"/>
              </a:solidFill>
            </a:endParaRPr>
          </a:p>
        </p:txBody>
      </p:sp>
    </p:spTree>
    <p:extLst>
      <p:ext uri="{BB962C8B-B14F-4D97-AF65-F5344CB8AC3E}">
        <p14:creationId xmlns:p14="http://schemas.microsoft.com/office/powerpoint/2010/main" val="29062713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theme" Target="../theme/theme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9.xml"/><Relationship Id="rId3" Type="http://schemas.openxmlformats.org/officeDocument/2006/relationships/slideLayout" Target="../slideLayouts/slideLayout24.xml"/><Relationship Id="rId7" Type="http://schemas.openxmlformats.org/officeDocument/2006/relationships/slideLayout" Target="../slideLayouts/slideLayout28.xml"/><Relationship Id="rId12" Type="http://schemas.openxmlformats.org/officeDocument/2006/relationships/image" Target="../media/image4.png"/><Relationship Id="rId2" Type="http://schemas.openxmlformats.org/officeDocument/2006/relationships/slideLayout" Target="../slideLayouts/slideLayout23.xml"/><Relationship Id="rId1" Type="http://schemas.openxmlformats.org/officeDocument/2006/relationships/slideLayout" Target="../slideLayouts/slideLayout22.xml"/><Relationship Id="rId6" Type="http://schemas.openxmlformats.org/officeDocument/2006/relationships/slideLayout" Target="../slideLayouts/slideLayout27.xml"/><Relationship Id="rId11" Type="http://schemas.openxmlformats.org/officeDocument/2006/relationships/image" Target="../media/image3.jpeg"/><Relationship Id="rId5" Type="http://schemas.openxmlformats.org/officeDocument/2006/relationships/slideLayout" Target="../slideLayouts/slideLayout26.xml"/><Relationship Id="rId10" Type="http://schemas.openxmlformats.org/officeDocument/2006/relationships/theme" Target="../theme/theme3.xml"/><Relationship Id="rId4" Type="http://schemas.openxmlformats.org/officeDocument/2006/relationships/slideLayout" Target="../slideLayouts/slideLayout25.xml"/><Relationship Id="rId9"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EE75583-32D6-451A-9132-35CCE970251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F6A9CB5-B780-4375-BD21-0B034664CDF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1DED414-A157-462F-9A3B-8A55C162A10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BB1C0D1-A4B4-447C-8956-3C66F814AD6B}" type="datetimeFigureOut">
              <a:rPr lang="en-US" smtClean="0"/>
              <a:t>10/5/2021</a:t>
            </a:fld>
            <a:endParaRPr lang="en-US"/>
          </a:p>
        </p:txBody>
      </p:sp>
      <p:sp>
        <p:nvSpPr>
          <p:cNvPr id="5" name="Footer Placeholder 4">
            <a:extLst>
              <a:ext uri="{FF2B5EF4-FFF2-40B4-BE49-F238E27FC236}">
                <a16:creationId xmlns:a16="http://schemas.microsoft.com/office/drawing/2014/main" id="{FF0F97C4-2C57-48F3-8F81-8D1E95D0AFE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002B6AF2-3E51-47BC-B756-C2624D770B7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3338CF-045B-4ADE-BAC6-47FA676FCCFE}" type="slidenum">
              <a:rPr lang="en-US" smtClean="0"/>
              <a:t>‹#›</a:t>
            </a:fld>
            <a:endParaRPr lang="en-US"/>
          </a:p>
        </p:txBody>
      </p:sp>
    </p:spTree>
    <p:extLst>
      <p:ext uri="{BB962C8B-B14F-4D97-AF65-F5344CB8AC3E}">
        <p14:creationId xmlns:p14="http://schemas.microsoft.com/office/powerpoint/2010/main" val="244050287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838BD33-461B-4688-8AB9-170C7688F2F3}" type="datetime1">
              <a:rPr lang="en-US" smtClean="0"/>
              <a:t>10/5/2021</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24C0C37-3CEC-4CB4-B902-37F94E20E969}" type="slidenum">
              <a:rPr lang="en-US" smtClean="0"/>
              <a:t>‹#›</a:t>
            </a:fld>
            <a:endParaRPr lang="en-US"/>
          </a:p>
        </p:txBody>
      </p:sp>
    </p:spTree>
    <p:extLst>
      <p:ext uri="{BB962C8B-B14F-4D97-AF65-F5344CB8AC3E}">
        <p14:creationId xmlns:p14="http://schemas.microsoft.com/office/powerpoint/2010/main" val="89591891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6146" name="Picture 2" descr="Banner OCT template.jpg"/>
          <p:cNvPicPr>
            <a:picLocks noChangeAspect="1"/>
          </p:cNvPicPr>
          <p:nvPr userDrawn="1"/>
        </p:nvPicPr>
        <p:blipFill>
          <a:blip r:embed="rId11">
            <a:extLst>
              <a:ext uri="{28A0092B-C50C-407E-A947-70E740481C1C}">
                <a14:useLocalDpi xmlns:a14="http://schemas.microsoft.com/office/drawing/2010/main" val="0"/>
              </a:ext>
            </a:extLst>
          </a:blip>
          <a:srcRect/>
          <a:stretch>
            <a:fillRect/>
          </a:stretch>
        </p:blipFill>
        <p:spPr bwMode="auto">
          <a:xfrm>
            <a:off x="0" y="1"/>
            <a:ext cx="12192000" cy="1127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p:cNvPicPr>
            <a:picLocks noChangeAspect="1"/>
          </p:cNvPicPr>
          <p:nvPr userDrawn="1"/>
        </p:nvPicPr>
        <p:blipFill>
          <a:blip r:embed="rId12">
            <a:extLst>
              <a:ext uri="{28A0092B-C50C-407E-A947-70E740481C1C}">
                <a14:useLocalDpi xmlns:a14="http://schemas.microsoft.com/office/drawing/2010/main" val="0"/>
              </a:ext>
            </a:extLst>
          </a:blip>
          <a:stretch>
            <a:fillRect/>
          </a:stretch>
        </p:blipFill>
        <p:spPr>
          <a:xfrm>
            <a:off x="-811" y="-1"/>
            <a:ext cx="12192000" cy="1127125"/>
          </a:xfrm>
          <a:prstGeom prst="rect">
            <a:avLst/>
          </a:prstGeom>
        </p:spPr>
      </p:pic>
    </p:spTree>
    <p:extLst>
      <p:ext uri="{BB962C8B-B14F-4D97-AF65-F5344CB8AC3E}">
        <p14:creationId xmlns:p14="http://schemas.microsoft.com/office/powerpoint/2010/main" val="100298661"/>
      </p:ext>
    </p:extLst>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Lst>
  <p:hf hdr="0" ftr="0" dt="0"/>
  <p:txStyles>
    <p:titleStyle>
      <a:lvl1pPr algn="ctr" defTabSz="457200" rtl="0" eaLnBrk="0" fontAlgn="base" hangingPunct="0">
        <a:spcBef>
          <a:spcPct val="0"/>
        </a:spcBef>
        <a:spcAft>
          <a:spcPct val="0"/>
        </a:spcAft>
        <a:defRPr sz="4400" kern="1200">
          <a:solidFill>
            <a:schemeClr val="tx1"/>
          </a:solidFill>
          <a:latin typeface="+mj-lt"/>
          <a:ea typeface="ＭＳ Ｐゴシック" charset="-128"/>
          <a:cs typeface="ＭＳ Ｐゴシック" charset="-128"/>
        </a:defRPr>
      </a:lvl1pPr>
      <a:lvl2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2pPr>
      <a:lvl3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3pPr>
      <a:lvl4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4pPr>
      <a:lvl5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5pPr>
      <a:lvl6pPr marL="4572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6pPr>
      <a:lvl7pPr marL="9144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7pPr>
      <a:lvl8pPr marL="13716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8pPr>
      <a:lvl9pPr marL="18288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9pPr>
    </p:titleStyle>
    <p:body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128"/>
          <a:cs typeface="ＭＳ Ｐゴシック" charset="-128"/>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128"/>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128"/>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3.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emf"/></Relationships>
</file>

<file path=ppt/slides/_rels/slide4.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4.xml"/><Relationship Id="rId1" Type="http://schemas.openxmlformats.org/officeDocument/2006/relationships/slideLayout" Target="../slideLayouts/slideLayout13.xml"/><Relationship Id="rId6" Type="http://schemas.openxmlformats.org/officeDocument/2006/relationships/hyperlink" Target="https://doi.org/10.1016/j.commatsci.2017.03.053" TargetMode="External"/><Relationship Id="rId5" Type="http://schemas.openxmlformats.org/officeDocument/2006/relationships/hyperlink" Target="https://creativecommons.org/licenses/by/4.0/" TargetMode="External"/><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3.xml"/><Relationship Id="rId5" Type="http://schemas.openxmlformats.org/officeDocument/2006/relationships/hyperlink" Target="https://doi.org/10.1088/1361-651X/ac03a6" TargetMode="External"/><Relationship Id="rId4" Type="http://schemas.openxmlformats.org/officeDocument/2006/relationships/hyperlink" Target="https://creativecommons.org/licenses/by/4.0/"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13.jpeg"/><Relationship Id="rId7" Type="http://schemas.openxmlformats.org/officeDocument/2006/relationships/comments" Target="../comments/comment1.xml"/><Relationship Id="rId2" Type="http://schemas.openxmlformats.org/officeDocument/2006/relationships/notesSlide" Target="../notesSlides/notesSlide5.xml"/><Relationship Id="rId1" Type="http://schemas.openxmlformats.org/officeDocument/2006/relationships/slideLayout" Target="../slideLayouts/slideLayout13.xml"/><Relationship Id="rId6" Type="http://schemas.openxmlformats.org/officeDocument/2006/relationships/hyperlink" Target="https://doi.org/10.1016/j.ijfatigue.2020.105898" TargetMode="External"/><Relationship Id="rId5" Type="http://schemas.openxmlformats.org/officeDocument/2006/relationships/hyperlink" Target="https://creativecommons.org/licenses/by/4.0/" TargetMode="External"/><Relationship Id="rId4" Type="http://schemas.openxmlformats.org/officeDocument/2006/relationships/image" Target="../media/image14.jpeg"/></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2.png"/><Relationship Id="rId1" Type="http://schemas.openxmlformats.org/officeDocument/2006/relationships/slideLayout" Target="../slideLayouts/slideLayout13.xml"/><Relationship Id="rId5" Type="http://schemas.openxmlformats.org/officeDocument/2006/relationships/hyperlink" Target="https://doi.org/10.1088/1361-651X/ac03a6" TargetMode="External"/><Relationship Id="rId4" Type="http://schemas.openxmlformats.org/officeDocument/2006/relationships/hyperlink" Target="https://creativecommons.org/licenses/by/4.0/"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13.xml"/><Relationship Id="rId5" Type="http://schemas.openxmlformats.org/officeDocument/2006/relationships/hyperlink" Target="https://doi.org/10.1088/2515-7639/abeef8" TargetMode="External"/><Relationship Id="rId4" Type="http://schemas.openxmlformats.org/officeDocument/2006/relationships/hyperlink" Target="https://creativecommons.org/licenses/by/4.0/" TargetMode="External"/></Relationships>
</file>

<file path=ppt/slides/_rels/slide10.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9.png"/><Relationship Id="rId7" Type="http://schemas.openxmlformats.org/officeDocument/2006/relationships/image" Target="../media/image16.emf"/><Relationship Id="rId2" Type="http://schemas.openxmlformats.org/officeDocument/2006/relationships/image" Target="../media/image16.png"/><Relationship Id="rId1" Type="http://schemas.openxmlformats.org/officeDocument/2006/relationships/slideLayout" Target="../slideLayouts/slideLayout13.xml"/><Relationship Id="rId6" Type="http://schemas.openxmlformats.org/officeDocument/2006/relationships/image" Target="../media/image17.png"/><Relationship Id="rId5" Type="http://schemas.openxmlformats.org/officeDocument/2006/relationships/image" Target="../media/image21.png"/><Relationship Id="rId4" Type="http://schemas.openxmlformats.org/officeDocument/2006/relationships/image" Target="../media/image20.png"/></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0.png"/><Relationship Id="rId1" Type="http://schemas.openxmlformats.org/officeDocument/2006/relationships/slideLayout" Target="../slideLayouts/slideLayout13.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3.png"/></Relationships>
</file>

<file path=ppt/slides/_rels/slide12.xml.rels><?xml version="1.0" encoding="UTF-8" standalone="yes"?>
<Relationships xmlns="http://schemas.openxmlformats.org/package/2006/relationships"><Relationship Id="rId3" Type="http://schemas.openxmlformats.org/officeDocument/2006/relationships/image" Target="../media/image24.png"/><Relationship Id="rId7" Type="http://schemas.openxmlformats.org/officeDocument/2006/relationships/image" Target="../media/image33.png"/><Relationship Id="rId2" Type="http://schemas.openxmlformats.org/officeDocument/2006/relationships/notesSlide" Target="../notesSlides/notesSlide7.xml"/><Relationship Id="rId1" Type="http://schemas.openxmlformats.org/officeDocument/2006/relationships/slideLayout" Target="../slideLayouts/slideLayout13.xml"/><Relationship Id="rId6" Type="http://schemas.openxmlformats.org/officeDocument/2006/relationships/image" Target="../media/image19.emf"/><Relationship Id="rId5" Type="http://schemas.openxmlformats.org/officeDocument/2006/relationships/image" Target="../media/image18.emf"/><Relationship Id="rId4" Type="http://schemas.openxmlformats.org/officeDocument/2006/relationships/image" Target="../media/image17.emf"/></Relationships>
</file>

<file path=ppt/slides/_rels/slide13.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image" Target="../media/image340.png"/><Relationship Id="rId12" Type="http://schemas.openxmlformats.org/officeDocument/2006/relationships/image" Target="../media/image43.png"/><Relationship Id="rId7" Type="http://schemas.openxmlformats.org/officeDocument/2006/relationships/image" Target="../media/image38.png"/><Relationship Id="rId2" Type="http://schemas.openxmlformats.org/officeDocument/2006/relationships/notesSlide" Target="../notesSlides/notesSlide8.xml"/><Relationship Id="rId1" Type="http://schemas.openxmlformats.org/officeDocument/2006/relationships/slideLayout" Target="../slideLayouts/slideLayout13.xml"/><Relationship Id="rId11" Type="http://schemas.openxmlformats.org/officeDocument/2006/relationships/image" Target="../media/image42.png"/><Relationship Id="rId6" Type="http://schemas.openxmlformats.org/officeDocument/2006/relationships/image" Target="../media/image37.png"/><Relationship Id="rId5" Type="http://schemas.openxmlformats.org/officeDocument/2006/relationships/image" Target="../media/image360.png"/><Relationship Id="rId10" Type="http://schemas.openxmlformats.org/officeDocument/2006/relationships/image" Target="../media/image41.png"/><Relationship Id="rId9" Type="http://schemas.openxmlformats.org/officeDocument/2006/relationships/image" Target="../media/image40.png"/><Relationship Id="rId4" Type="http://schemas.openxmlformats.org/officeDocument/2006/relationships/image" Target="../media/image350.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image" Target="../media/image20.emf"/><Relationship Id="rId7" Type="http://schemas.openxmlformats.org/officeDocument/2006/relationships/image" Target="../media/image45.png"/><Relationship Id="rId2" Type="http://schemas.openxmlformats.org/officeDocument/2006/relationships/notesSlide" Target="../notesSlides/notesSlide9.xml"/><Relationship Id="rId1" Type="http://schemas.openxmlformats.org/officeDocument/2006/relationships/slideLayout" Target="../slideLayouts/slideLayout13.xml"/><Relationship Id="rId6" Type="http://schemas.openxmlformats.org/officeDocument/2006/relationships/image" Target="../media/image44.png"/><Relationship Id="rId11" Type="http://schemas.openxmlformats.org/officeDocument/2006/relationships/image" Target="../media/image34.png"/><Relationship Id="rId5" Type="http://schemas.openxmlformats.org/officeDocument/2006/relationships/image" Target="../media/image22.emf"/><Relationship Id="rId10" Type="http://schemas.openxmlformats.org/officeDocument/2006/relationships/image" Target="../media/image32.png"/><Relationship Id="rId4" Type="http://schemas.openxmlformats.org/officeDocument/2006/relationships/image" Target="../media/image21.emf"/><Relationship Id="rId9" Type="http://schemas.openxmlformats.org/officeDocument/2006/relationships/image" Target="../media/image27.png"/></Relationships>
</file>

<file path=ppt/slides/_rels/slide16.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image" Target="../media/image21.emf"/><Relationship Id="rId7" Type="http://schemas.openxmlformats.org/officeDocument/2006/relationships/image" Target="../media/image45.png"/><Relationship Id="rId2" Type="http://schemas.openxmlformats.org/officeDocument/2006/relationships/image" Target="../media/image20.emf"/><Relationship Id="rId1" Type="http://schemas.openxmlformats.org/officeDocument/2006/relationships/slideLayout" Target="../slideLayouts/slideLayout13.xml"/><Relationship Id="rId6" Type="http://schemas.openxmlformats.org/officeDocument/2006/relationships/image" Target="../media/image44.png"/><Relationship Id="rId5" Type="http://schemas.openxmlformats.org/officeDocument/2006/relationships/image" Target="../media/image17.emf"/><Relationship Id="rId4" Type="http://schemas.openxmlformats.org/officeDocument/2006/relationships/image" Target="../media/image22.emf"/></Relationships>
</file>

<file path=ppt/slides/_rels/slide1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13.xml"/><Relationship Id="rId4" Type="http://schemas.openxmlformats.org/officeDocument/2006/relationships/image" Target="../media/image30.png"/></Relationships>
</file>

<file path=ppt/slides/_rels/slide18.xml.rels><?xml version="1.0" encoding="UTF-8" standalone="yes"?>
<Relationships xmlns="http://schemas.openxmlformats.org/package/2006/relationships"><Relationship Id="rId3" Type="http://schemas.openxmlformats.org/officeDocument/2006/relationships/image" Target="../media/image31.emf"/><Relationship Id="rId2" Type="http://schemas.openxmlformats.org/officeDocument/2006/relationships/image" Target="../media/image17.emf"/><Relationship Id="rId1" Type="http://schemas.openxmlformats.org/officeDocument/2006/relationships/slideLayout" Target="../slideLayouts/slideLayout13.xml"/><Relationship Id="rId4" Type="http://schemas.openxmlformats.org/officeDocument/2006/relationships/image" Target="../media/image32.emf"/></Relationships>
</file>

<file path=ppt/slides/_rels/slide19.xml.rels><?xml version="1.0" encoding="UTF-8" standalone="yes"?>
<Relationships xmlns="http://schemas.openxmlformats.org/package/2006/relationships"><Relationship Id="rId3" Type="http://schemas.openxmlformats.org/officeDocument/2006/relationships/image" Target="../media/image33.emf"/><Relationship Id="rId2" Type="http://schemas.openxmlformats.org/officeDocument/2006/relationships/notesSlide" Target="../notesSlides/notesSlide10.xml"/><Relationship Id="rId1" Type="http://schemas.openxmlformats.org/officeDocument/2006/relationships/slideLayout" Target="../slideLayouts/slideLayout13.xml"/><Relationship Id="rId5" Type="http://schemas.openxmlformats.org/officeDocument/2006/relationships/image" Target="../media/image35.emf"/><Relationship Id="rId4" Type="http://schemas.openxmlformats.org/officeDocument/2006/relationships/image" Target="../media/image34.emf"/></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13.xml"/><Relationship Id="rId5" Type="http://schemas.openxmlformats.org/officeDocument/2006/relationships/hyperlink" Target="https://doi.org/10.1088/1361-651X/ac03a6" TargetMode="External"/><Relationship Id="rId4" Type="http://schemas.openxmlformats.org/officeDocument/2006/relationships/hyperlink" Target="https://creativecommons.org/licenses/by/4.0/"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2.xml"/><Relationship Id="rId1" Type="http://schemas.openxmlformats.org/officeDocument/2006/relationships/slideLayout" Target="../slideLayouts/slideLayout13.xml"/><Relationship Id="rId5" Type="http://schemas.openxmlformats.org/officeDocument/2006/relationships/hyperlink" Target="https://doi.org/10.1016/j.ijfatigue.2020.105898" TargetMode="External"/><Relationship Id="rId4" Type="http://schemas.openxmlformats.org/officeDocument/2006/relationships/hyperlink" Target="https://creativecommons.org/licenses/by/4.0/"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image" Target="../media/image21.emf"/><Relationship Id="rId1" Type="http://schemas.openxmlformats.org/officeDocument/2006/relationships/slideLayout" Target="../slideLayouts/slideLayout13.xml"/><Relationship Id="rId4" Type="http://schemas.openxmlformats.org/officeDocument/2006/relationships/image" Target="../media/image56.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86740" y="726759"/>
            <a:ext cx="11018520" cy="2387600"/>
          </a:xfrm>
        </p:spPr>
        <p:txBody>
          <a:bodyPr>
            <a:normAutofit/>
          </a:bodyPr>
          <a:lstStyle/>
          <a:p>
            <a:r>
              <a:rPr lang="en-US" sz="3600" b="1" dirty="0">
                <a:latin typeface="Arial" panose="020B0604020202020204" pitchFamily="34" charset="0"/>
                <a:cs typeface="Arial" panose="020B0604020202020204" pitchFamily="34" charset="0"/>
              </a:rPr>
              <a:t>Phase Field Informed Monte Carlo Texture Evolution Models for Additive Manufacturing: </a:t>
            </a:r>
            <a:r>
              <a:rPr lang="en-US" sz="2800" dirty="0">
                <a:latin typeface="Arial" panose="020B0604020202020204" pitchFamily="34" charset="0"/>
                <a:cs typeface="Arial" panose="020B0604020202020204" pitchFamily="34" charset="0"/>
              </a:rPr>
              <a:t>Microstructure Simulation and the Need for Experimental Grain Competition Data </a:t>
            </a:r>
            <a:endParaRPr lang="en-US" sz="3200" dirty="0">
              <a:latin typeface="Arial" panose="020B0604020202020204" pitchFamily="34" charset="0"/>
              <a:cs typeface="Arial" panose="020B0604020202020204" pitchFamily="34" charset="0"/>
            </a:endParaRPr>
          </a:p>
        </p:txBody>
      </p:sp>
      <p:sp>
        <p:nvSpPr>
          <p:cNvPr id="3" name="Subtitle 2"/>
          <p:cNvSpPr>
            <a:spLocks noGrp="1"/>
          </p:cNvSpPr>
          <p:nvPr>
            <p:ph type="subTitle" idx="1"/>
          </p:nvPr>
        </p:nvSpPr>
        <p:spPr>
          <a:xfrm>
            <a:off x="1524000" y="3633364"/>
            <a:ext cx="9144000" cy="2076555"/>
          </a:xfrm>
        </p:spPr>
        <p:txBody>
          <a:bodyPr>
            <a:normAutofit fontScale="77500" lnSpcReduction="20000"/>
          </a:bodyPr>
          <a:lstStyle/>
          <a:p>
            <a:r>
              <a:rPr lang="en-US" sz="2000" b="1" dirty="0">
                <a:latin typeface="Arial" panose="020B0604020202020204" pitchFamily="34" charset="0"/>
                <a:cs typeface="Arial" panose="020B0604020202020204" pitchFamily="34" charset="0"/>
              </a:rPr>
              <a:t>Brodan Richter</a:t>
            </a:r>
            <a:r>
              <a:rPr lang="en-US" sz="2000" b="1" baseline="30000" dirty="0">
                <a:latin typeface="Arial" panose="020B0604020202020204" pitchFamily="34" charset="0"/>
                <a:cs typeface="Arial" panose="020B0604020202020204" pitchFamily="34" charset="0"/>
              </a:rPr>
              <a:t>1  </a:t>
            </a:r>
            <a:r>
              <a:rPr lang="en-US" sz="2000" b="1" dirty="0">
                <a:solidFill>
                  <a:srgbClr val="0B3D91"/>
                </a:solidFill>
                <a:latin typeface="Arial" panose="020B0604020202020204" pitchFamily="34" charset="0"/>
                <a:cs typeface="Arial" panose="020B0604020202020204" pitchFamily="34" charset="0"/>
              </a:rPr>
              <a:t>brodan.m.richter@nasa.gov</a:t>
            </a:r>
            <a:endParaRPr lang="en-US" sz="2000" b="1" baseline="30000" dirty="0">
              <a:solidFill>
                <a:srgbClr val="0B3D91"/>
              </a:solidFill>
              <a:latin typeface="Arial" panose="020B0604020202020204" pitchFamily="34" charset="0"/>
              <a:cs typeface="Arial" panose="020B0604020202020204" pitchFamily="34" charset="0"/>
            </a:endParaRPr>
          </a:p>
          <a:p>
            <a:r>
              <a:rPr lang="en-US" sz="2000" dirty="0">
                <a:latin typeface="Arial" panose="020B0604020202020204" pitchFamily="34" charset="0"/>
                <a:cs typeface="Arial" panose="020B0604020202020204" pitchFamily="34" charset="0"/>
              </a:rPr>
              <a:t>Joseph Pauza</a:t>
            </a:r>
            <a:r>
              <a:rPr lang="en-US" sz="2000" baseline="30000" dirty="0">
                <a:latin typeface="Arial" panose="020B0604020202020204" pitchFamily="34" charset="0"/>
                <a:cs typeface="Arial" panose="020B0604020202020204" pitchFamily="34" charset="0"/>
              </a:rPr>
              <a:t>2</a:t>
            </a:r>
          </a:p>
          <a:p>
            <a:r>
              <a:rPr lang="en-US" sz="2000" dirty="0">
                <a:latin typeface="Arial" panose="020B0604020202020204" pitchFamily="34" charset="0"/>
                <a:cs typeface="Arial" panose="020B0604020202020204" pitchFamily="34" charset="0"/>
              </a:rPr>
              <a:t>Anthony D. Rollett</a:t>
            </a:r>
            <a:r>
              <a:rPr lang="en-US" sz="2000" baseline="30000" dirty="0">
                <a:latin typeface="Arial" panose="020B0604020202020204" pitchFamily="34" charset="0"/>
                <a:cs typeface="Arial" panose="020B0604020202020204" pitchFamily="34" charset="0"/>
              </a:rPr>
              <a:t>2</a:t>
            </a:r>
          </a:p>
          <a:p>
            <a:r>
              <a:rPr lang="en-US" sz="2000" dirty="0">
                <a:latin typeface="Arial" panose="020B0604020202020204" pitchFamily="34" charset="0"/>
                <a:cs typeface="Arial" panose="020B0604020202020204" pitchFamily="34" charset="0"/>
              </a:rPr>
              <a:t>Edward H. Glaessgen</a:t>
            </a:r>
            <a:r>
              <a:rPr lang="en-US" sz="2000" baseline="30000" dirty="0">
                <a:latin typeface="Arial" panose="020B0604020202020204" pitchFamily="34" charset="0"/>
                <a:cs typeface="Arial" panose="020B0604020202020204" pitchFamily="34" charset="0"/>
              </a:rPr>
              <a:t>3</a:t>
            </a:r>
          </a:p>
          <a:p>
            <a:r>
              <a:rPr lang="en-US" sz="1800" baseline="30000" dirty="0">
                <a:latin typeface="Arial" panose="020B0604020202020204" pitchFamily="34" charset="0"/>
                <a:cs typeface="Arial" panose="020B0604020202020204" pitchFamily="34" charset="0"/>
              </a:rPr>
              <a:t>1</a:t>
            </a:r>
            <a:r>
              <a:rPr lang="en-US" sz="1800" dirty="0">
                <a:latin typeface="Arial" panose="020B0604020202020204" pitchFamily="34" charset="0"/>
                <a:cs typeface="Arial" panose="020B0604020202020204" pitchFamily="34" charset="0"/>
              </a:rPr>
              <a:t>Advanced Materials and Processing Branch, NASA Langley Research Center, Hampton, VA, USA</a:t>
            </a:r>
          </a:p>
          <a:p>
            <a:r>
              <a:rPr lang="en-US" sz="1800" baseline="30000" dirty="0">
                <a:latin typeface="Arial" panose="020B0604020202020204" pitchFamily="34" charset="0"/>
                <a:cs typeface="Arial" panose="020B0604020202020204" pitchFamily="34" charset="0"/>
              </a:rPr>
              <a:t>2</a:t>
            </a:r>
            <a:r>
              <a:rPr lang="en-US" sz="1800" dirty="0">
                <a:latin typeface="Arial" panose="020B0604020202020204" pitchFamily="34" charset="0"/>
                <a:cs typeface="Arial" panose="020B0604020202020204" pitchFamily="34" charset="0"/>
              </a:rPr>
              <a:t>Department of Materials Science and Engineering, Carnegie Mellon University, Pittsburgh, PA, USA</a:t>
            </a:r>
          </a:p>
          <a:p>
            <a:r>
              <a:rPr lang="en-US" sz="1800" baseline="30000" dirty="0">
                <a:latin typeface="Arial" panose="020B0604020202020204" pitchFamily="34" charset="0"/>
                <a:cs typeface="Arial" panose="020B0604020202020204" pitchFamily="34" charset="0"/>
              </a:rPr>
              <a:t>3</a:t>
            </a:r>
            <a:r>
              <a:rPr lang="en-US" sz="1800" dirty="0">
                <a:latin typeface="Arial" panose="020B0604020202020204" pitchFamily="34" charset="0"/>
                <a:cs typeface="Arial" panose="020B0604020202020204" pitchFamily="34" charset="0"/>
              </a:rPr>
              <a:t>Durability, Damage Tolerance, and Reliability Branch, NASA Langley Research Center, Hampton, VA, USA</a:t>
            </a:r>
          </a:p>
          <a:p>
            <a:endParaRPr lang="en-US" sz="2000" dirty="0">
              <a:latin typeface="Arial" panose="020B0604020202020204" pitchFamily="34" charset="0"/>
              <a:cs typeface="Arial" panose="020B0604020202020204" pitchFamily="34" charset="0"/>
            </a:endParaRPr>
          </a:p>
          <a:p>
            <a:endParaRPr lang="en-US" sz="2000" dirty="0">
              <a:latin typeface="Arial" panose="020B0604020202020204" pitchFamily="34" charset="0"/>
              <a:cs typeface="Arial" panose="020B0604020202020204" pitchFamily="34" charset="0"/>
            </a:endParaRPr>
          </a:p>
        </p:txBody>
      </p:sp>
      <p:sp>
        <p:nvSpPr>
          <p:cNvPr id="4" name="TextBox 3"/>
          <p:cNvSpPr txBox="1"/>
          <p:nvPr/>
        </p:nvSpPr>
        <p:spPr>
          <a:xfrm>
            <a:off x="2895600" y="5888293"/>
            <a:ext cx="6400848" cy="923330"/>
          </a:xfrm>
          <a:prstGeom prst="rect">
            <a:avLst/>
          </a:prstGeom>
          <a:noFill/>
        </p:spPr>
        <p:txBody>
          <a:bodyPr wrap="square" rtlCol="0">
            <a:spAutoFit/>
          </a:bodyPr>
          <a:lstStyle/>
          <a:p>
            <a:pPr algn="ctr"/>
            <a:r>
              <a:rPr lang="en-US" dirty="0"/>
              <a:t>MS&amp;T21: Materials Science &amp; Technology</a:t>
            </a:r>
          </a:p>
          <a:p>
            <a:pPr algn="ctr"/>
            <a:r>
              <a:rPr lang="en-US" dirty="0"/>
              <a:t>Additive Manufacturing of Metals: ICME Gaps: Material Property and Validation Data to Support Certification</a:t>
            </a:r>
            <a:endParaRPr lang="en-US" dirty="0">
              <a:cs typeface="Times New Roman" panose="02020603050405020304" pitchFamily="18" charset="0"/>
            </a:endParaRPr>
          </a:p>
        </p:txBody>
      </p:sp>
      <p:sp>
        <p:nvSpPr>
          <p:cNvPr id="8" name="Rectangle 7"/>
          <p:cNvSpPr/>
          <p:nvPr/>
        </p:nvSpPr>
        <p:spPr>
          <a:xfrm>
            <a:off x="2328863" y="4603247"/>
            <a:ext cx="7839075" cy="338554"/>
          </a:xfrm>
          <a:prstGeom prst="rect">
            <a:avLst/>
          </a:prstGeom>
        </p:spPr>
        <p:txBody>
          <a:bodyPr wrap="square">
            <a:spAutoFit/>
          </a:bodyPr>
          <a:lstStyle/>
          <a:p>
            <a:pPr algn="ctr"/>
            <a:endParaRPr lang="en-US" sz="1600" dirty="0">
              <a:solidFill>
                <a:srgbClr val="002060"/>
              </a:solidFill>
              <a:ea typeface="Times New Roman" panose="02020603050405020304" pitchFamily="18" charset="0"/>
              <a:cs typeface="Calibri" panose="020F0502020204030204" pitchFamily="34" charset="0"/>
            </a:endParaRPr>
          </a:p>
        </p:txBody>
      </p:sp>
    </p:spTree>
    <p:extLst>
      <p:ext uri="{BB962C8B-B14F-4D97-AF65-F5344CB8AC3E}">
        <p14:creationId xmlns:p14="http://schemas.microsoft.com/office/powerpoint/2010/main" val="34913328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Outline</a:t>
            </a:r>
          </a:p>
        </p:txBody>
      </p:sp>
      <p:sp>
        <p:nvSpPr>
          <p:cNvPr id="3" name="Content Placeholder 2"/>
          <p:cNvSpPr>
            <a:spLocks noGrp="1"/>
          </p:cNvSpPr>
          <p:nvPr>
            <p:ph idx="1"/>
          </p:nvPr>
        </p:nvSpPr>
        <p:spPr/>
        <p:txBody>
          <a:bodyPr>
            <a:normAutofit/>
          </a:bodyPr>
          <a:lstStyle/>
          <a:p>
            <a:pPr>
              <a:lnSpc>
                <a:spcPct val="150000"/>
              </a:lnSpc>
            </a:pPr>
            <a:r>
              <a:rPr lang="en-US" sz="2800" b="1" dirty="0"/>
              <a:t>Background &amp; Introduction</a:t>
            </a:r>
          </a:p>
          <a:p>
            <a:pPr>
              <a:lnSpc>
                <a:spcPct val="150000"/>
              </a:lnSpc>
            </a:pPr>
            <a:r>
              <a:rPr lang="en-US" sz="2800" dirty="0"/>
              <a:t>Techniques and Materials</a:t>
            </a:r>
          </a:p>
          <a:p>
            <a:pPr>
              <a:lnSpc>
                <a:spcPct val="150000"/>
              </a:lnSpc>
            </a:pPr>
            <a:r>
              <a:rPr lang="en-US" sz="2800" dirty="0"/>
              <a:t>Results </a:t>
            </a:r>
          </a:p>
          <a:p>
            <a:pPr>
              <a:lnSpc>
                <a:spcPct val="150000"/>
              </a:lnSpc>
            </a:pPr>
            <a:r>
              <a:rPr lang="en-US" sz="2800" dirty="0"/>
              <a:t>Need for Additional Validation Data &amp; Conclusions </a:t>
            </a:r>
          </a:p>
        </p:txBody>
      </p:sp>
      <p:sp>
        <p:nvSpPr>
          <p:cNvPr id="4" name="Slide Number Placeholder 3"/>
          <p:cNvSpPr>
            <a:spLocks noGrp="1"/>
          </p:cNvSpPr>
          <p:nvPr>
            <p:ph type="sldNum" sz="quarter" idx="12"/>
          </p:nvPr>
        </p:nvSpPr>
        <p:spPr/>
        <p:txBody>
          <a:bodyPr/>
          <a:lstStyle/>
          <a:p>
            <a:fld id="{224C0C37-3CEC-4CB4-B902-37F94E20E969}" type="slidenum">
              <a:rPr lang="en-US" smtClean="0"/>
              <a:pPr/>
              <a:t>2</a:t>
            </a:fld>
            <a:endParaRPr lang="en-US"/>
          </a:p>
        </p:txBody>
      </p:sp>
    </p:spTree>
    <p:extLst>
      <p:ext uri="{BB962C8B-B14F-4D97-AF65-F5344CB8AC3E}">
        <p14:creationId xmlns:p14="http://schemas.microsoft.com/office/powerpoint/2010/main" val="38050319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400" dirty="0"/>
              <a:t>Powder-Bed Fusion (PBF) </a:t>
            </a:r>
            <a:br>
              <a:rPr lang="en-US" sz="3400" dirty="0"/>
            </a:br>
            <a:r>
              <a:rPr lang="en-US" sz="3400" b="1" dirty="0"/>
              <a:t>P</a:t>
            </a:r>
            <a:r>
              <a:rPr lang="en-US" sz="3400" dirty="0"/>
              <a:t>rocess-</a:t>
            </a:r>
            <a:r>
              <a:rPr lang="en-US" sz="3400" dirty="0" err="1"/>
              <a:t>micro</a:t>
            </a:r>
            <a:r>
              <a:rPr lang="en-US" sz="3400" b="1" dirty="0" err="1"/>
              <a:t>S</a:t>
            </a:r>
            <a:r>
              <a:rPr lang="en-US" sz="3400" dirty="0" err="1"/>
              <a:t>tructure</a:t>
            </a:r>
            <a:r>
              <a:rPr lang="en-US" sz="3400" dirty="0"/>
              <a:t>-</a:t>
            </a:r>
            <a:r>
              <a:rPr lang="en-US" sz="3400" b="1" dirty="0"/>
              <a:t>P</a:t>
            </a:r>
            <a:r>
              <a:rPr lang="en-US" sz="3400" dirty="0"/>
              <a:t>roperty (PSP) Frameworks </a:t>
            </a:r>
          </a:p>
        </p:txBody>
      </p:sp>
      <p:sp>
        <p:nvSpPr>
          <p:cNvPr id="4" name="Slide Number Placeholder 3"/>
          <p:cNvSpPr>
            <a:spLocks noGrp="1"/>
          </p:cNvSpPr>
          <p:nvPr>
            <p:ph type="sldNum" sz="quarter" idx="12"/>
          </p:nvPr>
        </p:nvSpPr>
        <p:spPr/>
        <p:txBody>
          <a:bodyPr/>
          <a:lstStyle/>
          <a:p>
            <a:fld id="{224C0C37-3CEC-4CB4-B902-37F94E20E969}" type="slidenum">
              <a:rPr lang="en-US" smtClean="0"/>
              <a:pPr/>
              <a:t>3</a:t>
            </a:fld>
            <a:endParaRPr lang="en-US"/>
          </a:p>
        </p:txBody>
      </p:sp>
      <p:cxnSp>
        <p:nvCxnSpPr>
          <p:cNvPr id="6" name="Straight Arrow Connector 5"/>
          <p:cNvCxnSpPr/>
          <p:nvPr/>
        </p:nvCxnSpPr>
        <p:spPr>
          <a:xfrm>
            <a:off x="3645452" y="3551177"/>
            <a:ext cx="686647" cy="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1210101" y="6152571"/>
            <a:ext cx="2743200" cy="507831"/>
          </a:xfrm>
          <a:prstGeom prst="rect">
            <a:avLst/>
          </a:prstGeom>
          <a:noFill/>
        </p:spPr>
        <p:txBody>
          <a:bodyPr wrap="square" rtlCol="0">
            <a:spAutoFit/>
          </a:bodyPr>
          <a:lstStyle/>
          <a:p>
            <a:pPr algn="r"/>
            <a:r>
              <a:rPr lang="en-US" sz="900" dirty="0"/>
              <a:t>[1] Yeratapally, S.R., </a:t>
            </a:r>
            <a:r>
              <a:rPr lang="en-US" sz="900" i="1" dirty="0"/>
              <a:t>NIA Sandwich Series </a:t>
            </a:r>
            <a:r>
              <a:rPr lang="en-US" sz="900" dirty="0"/>
              <a:t>(2020)</a:t>
            </a:r>
          </a:p>
          <a:p>
            <a:pPr algn="r"/>
            <a:r>
              <a:rPr lang="en-US" sz="900" dirty="0"/>
              <a:t>Open access as a work of the U.S. Government</a:t>
            </a:r>
          </a:p>
          <a:p>
            <a:pPr algn="r"/>
            <a:r>
              <a:rPr lang="en-US" sz="900" dirty="0"/>
              <a:t>NTRS #20205001613 </a:t>
            </a:r>
          </a:p>
        </p:txBody>
      </p:sp>
      <p:pic>
        <p:nvPicPr>
          <p:cNvPr id="17" name="Picture 16"/>
          <p:cNvPicPr>
            <a:picLocks noChangeAspect="1"/>
          </p:cNvPicPr>
          <p:nvPr/>
        </p:nvPicPr>
        <p:blipFill rotWithShape="1">
          <a:blip r:embed="rId3"/>
          <a:srcRect b="1522"/>
          <a:stretch/>
        </p:blipFill>
        <p:spPr>
          <a:xfrm>
            <a:off x="4524293" y="2812127"/>
            <a:ext cx="2384513" cy="1905924"/>
          </a:xfrm>
          <a:prstGeom prst="rect">
            <a:avLst/>
          </a:prstGeom>
        </p:spPr>
      </p:pic>
      <p:pic>
        <p:nvPicPr>
          <p:cNvPr id="18" name="Picture 17"/>
          <p:cNvPicPr>
            <a:picLocks noChangeAspect="1"/>
          </p:cNvPicPr>
          <p:nvPr/>
        </p:nvPicPr>
        <p:blipFill>
          <a:blip r:embed="rId4"/>
          <a:stretch>
            <a:fillRect/>
          </a:stretch>
        </p:blipFill>
        <p:spPr>
          <a:xfrm flipH="1">
            <a:off x="1626954" y="2754498"/>
            <a:ext cx="1944547" cy="1805651"/>
          </a:xfrm>
          <a:prstGeom prst="rect">
            <a:avLst/>
          </a:prstGeom>
        </p:spPr>
      </p:pic>
      <p:pic>
        <p:nvPicPr>
          <p:cNvPr id="19" name="Picture 18"/>
          <p:cNvPicPr>
            <a:picLocks noChangeAspect="1"/>
          </p:cNvPicPr>
          <p:nvPr/>
        </p:nvPicPr>
        <p:blipFill>
          <a:blip r:embed="rId5"/>
          <a:stretch>
            <a:fillRect/>
          </a:stretch>
        </p:blipFill>
        <p:spPr>
          <a:xfrm>
            <a:off x="7998473" y="2875855"/>
            <a:ext cx="2253634" cy="1871662"/>
          </a:xfrm>
          <a:prstGeom prst="rect">
            <a:avLst/>
          </a:prstGeom>
        </p:spPr>
      </p:pic>
      <p:pic>
        <p:nvPicPr>
          <p:cNvPr id="20" name="Picture 19"/>
          <p:cNvPicPr>
            <a:picLocks noChangeAspect="1"/>
          </p:cNvPicPr>
          <p:nvPr/>
        </p:nvPicPr>
        <p:blipFill>
          <a:blip r:embed="rId6"/>
          <a:stretch>
            <a:fillRect/>
          </a:stretch>
        </p:blipFill>
        <p:spPr>
          <a:xfrm>
            <a:off x="10428455" y="2860615"/>
            <a:ext cx="445285" cy="1902142"/>
          </a:xfrm>
          <a:prstGeom prst="rect">
            <a:avLst/>
          </a:prstGeom>
        </p:spPr>
      </p:pic>
      <p:sp>
        <p:nvSpPr>
          <p:cNvPr id="21" name="TextBox 20"/>
          <p:cNvSpPr txBox="1"/>
          <p:nvPr/>
        </p:nvSpPr>
        <p:spPr>
          <a:xfrm>
            <a:off x="1851326" y="2210925"/>
            <a:ext cx="1461375" cy="584775"/>
          </a:xfrm>
          <a:prstGeom prst="rect">
            <a:avLst/>
          </a:prstGeom>
          <a:noFill/>
        </p:spPr>
        <p:txBody>
          <a:bodyPr wrap="square" rtlCol="0">
            <a:spAutoFit/>
          </a:bodyPr>
          <a:lstStyle/>
          <a:p>
            <a:pPr algn="ctr"/>
            <a:r>
              <a:rPr lang="en-US" sz="1600" b="1" dirty="0"/>
              <a:t>Process Modeling</a:t>
            </a:r>
          </a:p>
        </p:txBody>
      </p:sp>
      <p:sp>
        <p:nvSpPr>
          <p:cNvPr id="22" name="TextBox 21"/>
          <p:cNvSpPr txBox="1"/>
          <p:nvPr/>
        </p:nvSpPr>
        <p:spPr>
          <a:xfrm>
            <a:off x="5008220" y="2210925"/>
            <a:ext cx="1647532" cy="584775"/>
          </a:xfrm>
          <a:prstGeom prst="rect">
            <a:avLst/>
          </a:prstGeom>
          <a:noFill/>
        </p:spPr>
        <p:txBody>
          <a:bodyPr wrap="square" rtlCol="0">
            <a:spAutoFit/>
          </a:bodyPr>
          <a:lstStyle/>
          <a:p>
            <a:pPr algn="ctr"/>
            <a:r>
              <a:rPr lang="en-US" sz="1600" b="1" dirty="0"/>
              <a:t>Microstructure Modeling</a:t>
            </a:r>
          </a:p>
        </p:txBody>
      </p:sp>
      <p:sp>
        <p:nvSpPr>
          <p:cNvPr id="23" name="TextBox 22"/>
          <p:cNvSpPr txBox="1"/>
          <p:nvPr/>
        </p:nvSpPr>
        <p:spPr>
          <a:xfrm>
            <a:off x="8455443" y="2210925"/>
            <a:ext cx="1461375" cy="584775"/>
          </a:xfrm>
          <a:prstGeom prst="rect">
            <a:avLst/>
          </a:prstGeom>
          <a:noFill/>
        </p:spPr>
        <p:txBody>
          <a:bodyPr wrap="square" rtlCol="0">
            <a:spAutoFit/>
          </a:bodyPr>
          <a:lstStyle/>
          <a:p>
            <a:pPr algn="ctr"/>
            <a:r>
              <a:rPr lang="en-US" sz="1600" b="1" dirty="0"/>
              <a:t>Property Modeling </a:t>
            </a:r>
          </a:p>
        </p:txBody>
      </p:sp>
      <p:sp>
        <p:nvSpPr>
          <p:cNvPr id="24" name="TextBox 23"/>
          <p:cNvSpPr txBox="1"/>
          <p:nvPr/>
        </p:nvSpPr>
        <p:spPr>
          <a:xfrm>
            <a:off x="1575312" y="4514111"/>
            <a:ext cx="2047830" cy="430887"/>
          </a:xfrm>
          <a:prstGeom prst="rect">
            <a:avLst/>
          </a:prstGeom>
          <a:noFill/>
        </p:spPr>
        <p:txBody>
          <a:bodyPr wrap="square" rtlCol="0">
            <a:spAutoFit/>
          </a:bodyPr>
          <a:lstStyle/>
          <a:p>
            <a:pPr algn="ctr"/>
            <a:r>
              <a:rPr lang="en-US" sz="1100" b="1" dirty="0"/>
              <a:t>Finite Element Analysis (FEA) Thermal Simulation</a:t>
            </a:r>
          </a:p>
        </p:txBody>
      </p:sp>
      <p:sp>
        <p:nvSpPr>
          <p:cNvPr id="25" name="TextBox 24"/>
          <p:cNvSpPr txBox="1"/>
          <p:nvPr/>
        </p:nvSpPr>
        <p:spPr>
          <a:xfrm>
            <a:off x="5043485" y="4693313"/>
            <a:ext cx="1541366" cy="600164"/>
          </a:xfrm>
          <a:prstGeom prst="rect">
            <a:avLst/>
          </a:prstGeom>
          <a:noFill/>
        </p:spPr>
        <p:txBody>
          <a:bodyPr wrap="square" rtlCol="0">
            <a:spAutoFit/>
          </a:bodyPr>
          <a:lstStyle/>
          <a:p>
            <a:pPr algn="ctr"/>
            <a:r>
              <a:rPr lang="en-US" sz="1100" b="1" dirty="0"/>
              <a:t>SPPARKS [2] Microstructure Simulation</a:t>
            </a:r>
          </a:p>
        </p:txBody>
      </p:sp>
      <p:sp>
        <p:nvSpPr>
          <p:cNvPr id="26" name="TextBox 25"/>
          <p:cNvSpPr txBox="1"/>
          <p:nvPr/>
        </p:nvSpPr>
        <p:spPr>
          <a:xfrm>
            <a:off x="8234642" y="4762757"/>
            <a:ext cx="2047830" cy="430887"/>
          </a:xfrm>
          <a:prstGeom prst="rect">
            <a:avLst/>
          </a:prstGeom>
          <a:noFill/>
        </p:spPr>
        <p:txBody>
          <a:bodyPr wrap="square" rtlCol="0">
            <a:spAutoFit/>
          </a:bodyPr>
          <a:lstStyle/>
          <a:p>
            <a:pPr algn="ctr"/>
            <a:r>
              <a:rPr lang="en-US" sz="1100" b="1" dirty="0" err="1"/>
              <a:t>SciFEN</a:t>
            </a:r>
            <a:r>
              <a:rPr lang="en-US" sz="1100" b="1" dirty="0"/>
              <a:t> [3] Crystal-Plasticity FEA Simulation </a:t>
            </a:r>
          </a:p>
        </p:txBody>
      </p:sp>
      <p:cxnSp>
        <p:nvCxnSpPr>
          <p:cNvPr id="28" name="Straight Arrow Connector 27"/>
          <p:cNvCxnSpPr/>
          <p:nvPr/>
        </p:nvCxnSpPr>
        <p:spPr>
          <a:xfrm flipV="1">
            <a:off x="2724464" y="3077353"/>
            <a:ext cx="421803" cy="371301"/>
          </a:xfrm>
          <a:prstGeom prst="straightConnector1">
            <a:avLst/>
          </a:prstGeom>
          <a:ln w="76200">
            <a:solidFill>
              <a:srgbClr val="FF0000"/>
            </a:solidFill>
            <a:tailEnd type="triangle"/>
          </a:ln>
          <a:effectLst>
            <a:outerShdw blurRad="63500" sx="102000" sy="102000" algn="c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a:cxnSpLocks/>
          </p:cNvCxnSpPr>
          <p:nvPr/>
        </p:nvCxnSpPr>
        <p:spPr>
          <a:xfrm flipV="1">
            <a:off x="6200679" y="3163773"/>
            <a:ext cx="403222" cy="437470"/>
          </a:xfrm>
          <a:prstGeom prst="straightConnector1">
            <a:avLst/>
          </a:prstGeom>
          <a:ln w="76200">
            <a:solidFill>
              <a:srgbClr val="FF0000"/>
            </a:solidFill>
            <a:tailEnd type="triangle"/>
          </a:ln>
          <a:effectLst>
            <a:outerShdw blurRad="63500" sx="102000" sy="102000" algn="c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3" name="Oval 2"/>
          <p:cNvSpPr/>
          <p:nvPr/>
        </p:nvSpPr>
        <p:spPr>
          <a:xfrm>
            <a:off x="4435903" y="2006010"/>
            <a:ext cx="2736529" cy="3447627"/>
          </a:xfrm>
          <a:prstGeom prst="ellipse">
            <a:avLst/>
          </a:prstGeom>
          <a:noFill/>
          <a:ln w="762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10873740" y="2796905"/>
            <a:ext cx="1082861" cy="430887"/>
          </a:xfrm>
          <a:prstGeom prst="rect">
            <a:avLst/>
          </a:prstGeom>
        </p:spPr>
        <p:txBody>
          <a:bodyPr wrap="square">
            <a:spAutoFit/>
          </a:bodyPr>
          <a:lstStyle/>
          <a:p>
            <a:r>
              <a:rPr lang="en-US" sz="1100" dirty="0"/>
              <a:t>Von Mises stress (MPa)</a:t>
            </a:r>
          </a:p>
        </p:txBody>
      </p:sp>
      <p:cxnSp>
        <p:nvCxnSpPr>
          <p:cNvPr id="11" name="Straight Arrow Connector 10"/>
          <p:cNvCxnSpPr/>
          <p:nvPr/>
        </p:nvCxnSpPr>
        <p:spPr>
          <a:xfrm>
            <a:off x="7324512" y="3551177"/>
            <a:ext cx="734920" cy="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a:cxnSpLocks/>
          </p:cNvCxnSpPr>
          <p:nvPr/>
        </p:nvCxnSpPr>
        <p:spPr>
          <a:xfrm flipV="1">
            <a:off x="2594186" y="4974065"/>
            <a:ext cx="0" cy="698076"/>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p:nvPr/>
        </p:nvCxnSpPr>
        <p:spPr>
          <a:xfrm flipH="1">
            <a:off x="2580640" y="5642187"/>
            <a:ext cx="6658187" cy="0"/>
          </a:xfrm>
          <a:prstGeom prst="straightConnector1">
            <a:avLst/>
          </a:prstGeom>
          <a:ln w="5715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3" name="Straight Arrow Connector 32"/>
          <p:cNvCxnSpPr/>
          <p:nvPr/>
        </p:nvCxnSpPr>
        <p:spPr>
          <a:xfrm>
            <a:off x="9211735" y="5256107"/>
            <a:ext cx="0" cy="382103"/>
          </a:xfrm>
          <a:prstGeom prst="straightConnector1">
            <a:avLst/>
          </a:prstGeom>
          <a:ln w="5715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7" name="TextBox 26"/>
          <p:cNvSpPr txBox="1"/>
          <p:nvPr/>
        </p:nvSpPr>
        <p:spPr>
          <a:xfrm>
            <a:off x="4332099" y="5639401"/>
            <a:ext cx="3205756" cy="307777"/>
          </a:xfrm>
          <a:prstGeom prst="rect">
            <a:avLst/>
          </a:prstGeom>
          <a:noFill/>
        </p:spPr>
        <p:txBody>
          <a:bodyPr wrap="square" rtlCol="0">
            <a:spAutoFit/>
          </a:bodyPr>
          <a:lstStyle/>
          <a:p>
            <a:pPr algn="ctr"/>
            <a:r>
              <a:rPr lang="en-US" sz="1400" b="1" dirty="0"/>
              <a:t>Process Control &amp; Optimization</a:t>
            </a:r>
          </a:p>
        </p:txBody>
      </p:sp>
      <p:sp>
        <p:nvSpPr>
          <p:cNvPr id="5" name="Rectangle 4">
            <a:extLst>
              <a:ext uri="{FF2B5EF4-FFF2-40B4-BE49-F238E27FC236}">
                <a16:creationId xmlns:a16="http://schemas.microsoft.com/office/drawing/2014/main" id="{C5CCD11A-7D1C-4534-B724-1587CEE04528}"/>
              </a:ext>
            </a:extLst>
          </p:cNvPr>
          <p:cNvSpPr/>
          <p:nvPr/>
        </p:nvSpPr>
        <p:spPr>
          <a:xfrm>
            <a:off x="4702631" y="6277444"/>
            <a:ext cx="2822800" cy="369332"/>
          </a:xfrm>
          <a:prstGeom prst="rect">
            <a:avLst/>
          </a:prstGeom>
        </p:spPr>
        <p:txBody>
          <a:bodyPr wrap="square">
            <a:spAutoFit/>
          </a:bodyPr>
          <a:lstStyle/>
          <a:p>
            <a:r>
              <a:rPr lang="en-US" sz="900" dirty="0"/>
              <a:t>[2] Stochastic Parallel </a:t>
            </a:r>
            <a:r>
              <a:rPr lang="en-US" sz="900" dirty="0" err="1"/>
              <a:t>PARticle</a:t>
            </a:r>
            <a:r>
              <a:rPr lang="en-US" sz="900" dirty="0"/>
              <a:t> Kinetic Simulator (SPPARKS), https://spparks.github.io/</a:t>
            </a:r>
          </a:p>
        </p:txBody>
      </p:sp>
      <p:sp>
        <p:nvSpPr>
          <p:cNvPr id="30" name="Rectangle 29">
            <a:extLst>
              <a:ext uri="{FF2B5EF4-FFF2-40B4-BE49-F238E27FC236}">
                <a16:creationId xmlns:a16="http://schemas.microsoft.com/office/drawing/2014/main" id="{5E884E71-0B58-4CF5-A47A-7502151ED4C5}"/>
              </a:ext>
            </a:extLst>
          </p:cNvPr>
          <p:cNvSpPr/>
          <p:nvPr/>
        </p:nvSpPr>
        <p:spPr>
          <a:xfrm>
            <a:off x="8073870" y="6282991"/>
            <a:ext cx="4016456" cy="369332"/>
          </a:xfrm>
          <a:prstGeom prst="rect">
            <a:avLst/>
          </a:prstGeom>
        </p:spPr>
        <p:txBody>
          <a:bodyPr wrap="square">
            <a:spAutoFit/>
          </a:bodyPr>
          <a:lstStyle/>
          <a:p>
            <a:r>
              <a:rPr lang="en-US" sz="900" dirty="0"/>
              <a:t>[3] </a:t>
            </a:r>
            <a:r>
              <a:rPr lang="en-US" sz="900" dirty="0" err="1"/>
              <a:t>SCalable</a:t>
            </a:r>
            <a:r>
              <a:rPr lang="en-US" sz="900" dirty="0"/>
              <a:t> Implementation of Finite Elements by NASA (</a:t>
            </a:r>
            <a:r>
              <a:rPr lang="en-US" sz="900" dirty="0" err="1"/>
              <a:t>SciFEN</a:t>
            </a:r>
            <a:r>
              <a:rPr lang="en-US" sz="900" dirty="0"/>
              <a:t>), https://software.nasa.gov/software/LAR-18720-1</a:t>
            </a:r>
          </a:p>
        </p:txBody>
      </p:sp>
      <p:sp>
        <p:nvSpPr>
          <p:cNvPr id="7" name="Rectangle 6">
            <a:extLst>
              <a:ext uri="{FF2B5EF4-FFF2-40B4-BE49-F238E27FC236}">
                <a16:creationId xmlns:a16="http://schemas.microsoft.com/office/drawing/2014/main" id="{F6CE70F7-8548-421C-B6FE-0EC92F94BA47}"/>
              </a:ext>
            </a:extLst>
          </p:cNvPr>
          <p:cNvSpPr/>
          <p:nvPr/>
        </p:nvSpPr>
        <p:spPr>
          <a:xfrm>
            <a:off x="1541674" y="2733067"/>
            <a:ext cx="530915" cy="369332"/>
          </a:xfrm>
          <a:prstGeom prst="rect">
            <a:avLst/>
          </a:prstGeom>
        </p:spPr>
        <p:txBody>
          <a:bodyPr wrap="none">
            <a:spAutoFit/>
          </a:bodyPr>
          <a:lstStyle/>
          <a:p>
            <a:r>
              <a:rPr lang="en-US" b="1" dirty="0">
                <a:solidFill>
                  <a:schemeClr val="bg1"/>
                </a:solidFill>
              </a:rPr>
              <a:t> [1]</a:t>
            </a:r>
            <a:endParaRPr lang="en-US" dirty="0">
              <a:solidFill>
                <a:schemeClr val="bg1"/>
              </a:solidFill>
            </a:endParaRPr>
          </a:p>
        </p:txBody>
      </p:sp>
      <p:sp>
        <p:nvSpPr>
          <p:cNvPr id="32" name="Rectangle 31">
            <a:extLst>
              <a:ext uri="{FF2B5EF4-FFF2-40B4-BE49-F238E27FC236}">
                <a16:creationId xmlns:a16="http://schemas.microsoft.com/office/drawing/2014/main" id="{220C810B-2438-4DE3-BD40-62BD840AFFE1}"/>
              </a:ext>
            </a:extLst>
          </p:cNvPr>
          <p:cNvSpPr/>
          <p:nvPr/>
        </p:nvSpPr>
        <p:spPr>
          <a:xfrm>
            <a:off x="6245547" y="4194955"/>
            <a:ext cx="530915" cy="369332"/>
          </a:xfrm>
          <a:prstGeom prst="rect">
            <a:avLst/>
          </a:prstGeom>
        </p:spPr>
        <p:txBody>
          <a:bodyPr wrap="none">
            <a:spAutoFit/>
          </a:bodyPr>
          <a:lstStyle/>
          <a:p>
            <a:r>
              <a:rPr lang="en-US" b="1" dirty="0"/>
              <a:t> [1]</a:t>
            </a:r>
            <a:endParaRPr lang="en-US" dirty="0"/>
          </a:p>
        </p:txBody>
      </p:sp>
      <p:sp>
        <p:nvSpPr>
          <p:cNvPr id="34" name="Rectangle 33">
            <a:extLst>
              <a:ext uri="{FF2B5EF4-FFF2-40B4-BE49-F238E27FC236}">
                <a16:creationId xmlns:a16="http://schemas.microsoft.com/office/drawing/2014/main" id="{09976B22-FE86-4BB2-9EFF-A6E8B9479A4B}"/>
              </a:ext>
            </a:extLst>
          </p:cNvPr>
          <p:cNvSpPr/>
          <p:nvPr/>
        </p:nvSpPr>
        <p:spPr>
          <a:xfrm>
            <a:off x="9651360" y="4199520"/>
            <a:ext cx="530915" cy="369332"/>
          </a:xfrm>
          <a:prstGeom prst="rect">
            <a:avLst/>
          </a:prstGeom>
        </p:spPr>
        <p:txBody>
          <a:bodyPr wrap="none">
            <a:spAutoFit/>
          </a:bodyPr>
          <a:lstStyle/>
          <a:p>
            <a:r>
              <a:rPr lang="en-US" b="1" dirty="0"/>
              <a:t> [1]</a:t>
            </a:r>
            <a:endParaRPr lang="en-US" dirty="0"/>
          </a:p>
        </p:txBody>
      </p:sp>
    </p:spTree>
    <p:extLst>
      <p:ext uri="{BB962C8B-B14F-4D97-AF65-F5344CB8AC3E}">
        <p14:creationId xmlns:p14="http://schemas.microsoft.com/office/powerpoint/2010/main" val="31496575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1"/>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46293" y="365125"/>
            <a:ext cx="9699414" cy="1325563"/>
          </a:xfrm>
        </p:spPr>
        <p:txBody>
          <a:bodyPr/>
          <a:lstStyle/>
          <a:p>
            <a:r>
              <a:rPr lang="en-US" dirty="0"/>
              <a:t>Computational Microstructure Modeling for Additive Manufacturing (AM)</a:t>
            </a:r>
          </a:p>
        </p:txBody>
      </p:sp>
      <p:sp>
        <p:nvSpPr>
          <p:cNvPr id="3" name="Content Placeholder 2"/>
          <p:cNvSpPr>
            <a:spLocks noGrp="1"/>
          </p:cNvSpPr>
          <p:nvPr>
            <p:ph idx="1"/>
          </p:nvPr>
        </p:nvSpPr>
        <p:spPr>
          <a:xfrm>
            <a:off x="266701" y="1825625"/>
            <a:ext cx="1924762" cy="4758156"/>
          </a:xfrm>
        </p:spPr>
        <p:txBody>
          <a:bodyPr>
            <a:normAutofit/>
          </a:bodyPr>
          <a:lstStyle/>
          <a:p>
            <a:pPr marL="0" indent="0">
              <a:buNone/>
            </a:pPr>
            <a:r>
              <a:rPr lang="en-US" sz="1600" u="sng" dirty="0"/>
              <a:t>Other Methods</a:t>
            </a:r>
          </a:p>
          <a:p>
            <a:pPr marL="227013" indent="-227013"/>
            <a:r>
              <a:rPr lang="en-US" sz="1600" dirty="0"/>
              <a:t>Cellular Automata</a:t>
            </a:r>
          </a:p>
          <a:p>
            <a:pPr marL="687388" lvl="1" indent="-230188"/>
            <a:r>
              <a:rPr lang="en-US" sz="1400" dirty="0" err="1"/>
              <a:t>Zinovieva</a:t>
            </a:r>
            <a:r>
              <a:rPr lang="en-US" sz="1400" dirty="0"/>
              <a:t> et al., 2018</a:t>
            </a:r>
          </a:p>
          <a:p>
            <a:pPr marL="227013" indent="-227013"/>
            <a:r>
              <a:rPr lang="en-US" sz="1600" dirty="0"/>
              <a:t>Analytical Bulk-Scale Models </a:t>
            </a:r>
          </a:p>
          <a:p>
            <a:pPr marL="687388" lvl="1" indent="-230188"/>
            <a:r>
              <a:rPr lang="en-US" sz="1400" dirty="0"/>
              <a:t>Irwin et al., 2016</a:t>
            </a:r>
          </a:p>
          <a:p>
            <a:pPr marL="227013" indent="-227013"/>
            <a:r>
              <a:rPr lang="en-US" sz="1600" dirty="0"/>
              <a:t>Ray-Tracing Methods</a:t>
            </a:r>
          </a:p>
          <a:p>
            <a:pPr marL="687388" lvl="1" indent="-230188"/>
            <a:r>
              <a:rPr lang="en-US" sz="1400" dirty="0"/>
              <a:t>Liu &amp; To, 2017</a:t>
            </a:r>
          </a:p>
        </p:txBody>
      </p:sp>
      <p:sp>
        <p:nvSpPr>
          <p:cNvPr id="4" name="Slide Number Placeholder 3"/>
          <p:cNvSpPr>
            <a:spLocks noGrp="1"/>
          </p:cNvSpPr>
          <p:nvPr>
            <p:ph type="sldNum" sz="quarter" idx="12"/>
          </p:nvPr>
        </p:nvSpPr>
        <p:spPr/>
        <p:txBody>
          <a:bodyPr/>
          <a:lstStyle/>
          <a:p>
            <a:fld id="{224C0C37-3CEC-4CB4-B902-37F94E20E969}" type="slidenum">
              <a:rPr lang="en-US" smtClean="0"/>
              <a:pPr/>
              <a:t>4</a:t>
            </a:fld>
            <a:endParaRPr lang="en-US"/>
          </a:p>
        </p:txBody>
      </p:sp>
      <p:sp>
        <p:nvSpPr>
          <p:cNvPr id="5" name="Content Placeholder 2"/>
          <p:cNvSpPr txBox="1">
            <a:spLocks/>
          </p:cNvSpPr>
          <p:nvPr/>
        </p:nvSpPr>
        <p:spPr>
          <a:xfrm>
            <a:off x="2744051" y="1825625"/>
            <a:ext cx="3144520" cy="4351338"/>
          </a:xfrm>
          <a:prstGeom prst="rect">
            <a:avLst/>
          </a:prstGeom>
        </p:spPr>
        <p:txBody>
          <a:bodyPr vert="horz" lIns="91440" tIns="45720" rIns="91440" bIns="45720" rtlCol="0">
            <a:normAutofit/>
          </a:bodyPr>
          <a:lstStyle>
            <a:lvl1pPr marL="403225" indent="-403225" algn="l" defTabSz="914400" rtl="0" eaLnBrk="1" latinLnBrk="0" hangingPunct="1">
              <a:lnSpc>
                <a:spcPct val="90000"/>
              </a:lnSpc>
              <a:spcBef>
                <a:spcPts val="1000"/>
              </a:spcBef>
              <a:buFont typeface="Wingdings" panose="05000000000000000000" pitchFamily="2" charset="2"/>
              <a:buChar char="v"/>
              <a:defRPr sz="2400" kern="1200">
                <a:solidFill>
                  <a:schemeClr val="tx1"/>
                </a:solidFill>
                <a:latin typeface="Arial" panose="020B0604020202020204" pitchFamily="34" charset="0"/>
                <a:ea typeface="+mn-ea"/>
                <a:cs typeface="Arial" panose="020B0604020202020204" pitchFamily="34" charset="0"/>
              </a:defRPr>
            </a:lvl1pPr>
            <a:lvl2pPr marL="800100" indent="-342900" algn="l" defTabSz="914400" rtl="0" eaLnBrk="1" latinLnBrk="0" hangingPunct="1">
              <a:lnSpc>
                <a:spcPct val="90000"/>
              </a:lnSpc>
              <a:spcBef>
                <a:spcPts val="500"/>
              </a:spcBef>
              <a:buFont typeface="Wingdings" panose="05000000000000000000" pitchFamily="2" charset="2"/>
              <a:buChar char="v"/>
              <a:defRPr sz="2000" kern="1200">
                <a:solidFill>
                  <a:schemeClr val="tx1"/>
                </a:solidFill>
                <a:latin typeface="Arial" panose="020B0604020202020204" pitchFamily="34" charset="0"/>
                <a:ea typeface="+mn-ea"/>
                <a:cs typeface="Arial" panose="020B0604020202020204" pitchFamily="34" charset="0"/>
              </a:defRPr>
            </a:lvl2pPr>
            <a:lvl3pPr marL="1203325" indent="-288925" algn="l" defTabSz="914400" rtl="0" eaLnBrk="1" latinLnBrk="0" hangingPunct="1">
              <a:lnSpc>
                <a:spcPct val="90000"/>
              </a:lnSpc>
              <a:spcBef>
                <a:spcPts val="500"/>
              </a:spcBef>
              <a:buFont typeface="Wingdings" panose="05000000000000000000" pitchFamily="2" charset="2"/>
              <a:buChar char="v"/>
              <a:defRPr sz="18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Wingdings" panose="05000000000000000000" pitchFamily="2" charset="2"/>
              <a:buChar char="v"/>
              <a:defRPr sz="16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Wingdings" panose="05000000000000000000" pitchFamily="2" charset="2"/>
              <a:buChar char="v"/>
              <a:defRPr sz="16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u="sng" dirty="0"/>
              <a:t>Phase-Field (PF)</a:t>
            </a:r>
          </a:p>
        </p:txBody>
      </p:sp>
      <p:sp>
        <p:nvSpPr>
          <p:cNvPr id="6" name="Content Placeholder 2"/>
          <p:cNvSpPr txBox="1">
            <a:spLocks/>
          </p:cNvSpPr>
          <p:nvPr/>
        </p:nvSpPr>
        <p:spPr>
          <a:xfrm>
            <a:off x="6813874" y="1825625"/>
            <a:ext cx="3144520" cy="4351338"/>
          </a:xfrm>
          <a:prstGeom prst="rect">
            <a:avLst/>
          </a:prstGeom>
        </p:spPr>
        <p:txBody>
          <a:bodyPr vert="horz" lIns="91440" tIns="45720" rIns="91440" bIns="45720" rtlCol="0">
            <a:normAutofit/>
          </a:bodyPr>
          <a:lstStyle>
            <a:lvl1pPr marL="403225" indent="-403225" algn="l" defTabSz="914400" rtl="0" eaLnBrk="1" latinLnBrk="0" hangingPunct="1">
              <a:lnSpc>
                <a:spcPct val="90000"/>
              </a:lnSpc>
              <a:spcBef>
                <a:spcPts val="1000"/>
              </a:spcBef>
              <a:buFont typeface="Wingdings" panose="05000000000000000000" pitchFamily="2" charset="2"/>
              <a:buChar char="v"/>
              <a:defRPr sz="2400" kern="1200">
                <a:solidFill>
                  <a:schemeClr val="tx1"/>
                </a:solidFill>
                <a:latin typeface="Arial" panose="020B0604020202020204" pitchFamily="34" charset="0"/>
                <a:ea typeface="+mn-ea"/>
                <a:cs typeface="Arial" panose="020B0604020202020204" pitchFamily="34" charset="0"/>
              </a:defRPr>
            </a:lvl1pPr>
            <a:lvl2pPr marL="800100" indent="-342900" algn="l" defTabSz="914400" rtl="0" eaLnBrk="1" latinLnBrk="0" hangingPunct="1">
              <a:lnSpc>
                <a:spcPct val="90000"/>
              </a:lnSpc>
              <a:spcBef>
                <a:spcPts val="500"/>
              </a:spcBef>
              <a:buFont typeface="Wingdings" panose="05000000000000000000" pitchFamily="2" charset="2"/>
              <a:buChar char="v"/>
              <a:defRPr sz="2000" kern="1200">
                <a:solidFill>
                  <a:schemeClr val="tx1"/>
                </a:solidFill>
                <a:latin typeface="Arial" panose="020B0604020202020204" pitchFamily="34" charset="0"/>
                <a:ea typeface="+mn-ea"/>
                <a:cs typeface="Arial" panose="020B0604020202020204" pitchFamily="34" charset="0"/>
              </a:defRPr>
            </a:lvl2pPr>
            <a:lvl3pPr marL="1203325" indent="-288925" algn="l" defTabSz="914400" rtl="0" eaLnBrk="1" latinLnBrk="0" hangingPunct="1">
              <a:lnSpc>
                <a:spcPct val="90000"/>
              </a:lnSpc>
              <a:spcBef>
                <a:spcPts val="500"/>
              </a:spcBef>
              <a:buFont typeface="Wingdings" panose="05000000000000000000" pitchFamily="2" charset="2"/>
              <a:buChar char="v"/>
              <a:defRPr sz="18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Wingdings" panose="05000000000000000000" pitchFamily="2" charset="2"/>
              <a:buChar char="v"/>
              <a:defRPr sz="16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Wingdings" panose="05000000000000000000" pitchFamily="2" charset="2"/>
              <a:buChar char="v"/>
              <a:defRPr sz="16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u="sng" dirty="0"/>
              <a:t>Monte Carlo (MC)</a:t>
            </a:r>
          </a:p>
        </p:txBody>
      </p:sp>
      <p:grpSp>
        <p:nvGrpSpPr>
          <p:cNvPr id="11" name="Group 10"/>
          <p:cNvGrpSpPr/>
          <p:nvPr/>
        </p:nvGrpSpPr>
        <p:grpSpPr>
          <a:xfrm>
            <a:off x="6926570" y="2203857"/>
            <a:ext cx="2593979" cy="3715942"/>
            <a:chOff x="7710333" y="2583258"/>
            <a:chExt cx="2593979" cy="3715942"/>
          </a:xfrm>
        </p:grpSpPr>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10333" y="2583258"/>
              <a:ext cx="2593979" cy="3715942"/>
            </a:xfrm>
            <a:prstGeom prst="rect">
              <a:avLst/>
            </a:prstGeom>
          </p:spPr>
        </p:pic>
        <p:sp>
          <p:nvSpPr>
            <p:cNvPr id="8" name="Rectangle 7"/>
            <p:cNvSpPr/>
            <p:nvPr/>
          </p:nvSpPr>
          <p:spPr>
            <a:xfrm>
              <a:off x="7784550" y="2937827"/>
              <a:ext cx="1309974" cy="307777"/>
            </a:xfrm>
            <a:prstGeom prst="rect">
              <a:avLst/>
            </a:prstGeom>
            <a:solidFill>
              <a:schemeClr val="bg1"/>
            </a:solidFill>
          </p:spPr>
          <p:txBody>
            <a:bodyPr wrap="none">
              <a:spAutoFit/>
            </a:bodyPr>
            <a:lstStyle/>
            <a:p>
              <a:r>
                <a:rPr lang="en-US" sz="1400" b="1" dirty="0"/>
                <a:t>Experimental</a:t>
              </a:r>
            </a:p>
          </p:txBody>
        </p:sp>
        <p:sp>
          <p:nvSpPr>
            <p:cNvPr id="9" name="Rectangle 8"/>
            <p:cNvSpPr/>
            <p:nvPr/>
          </p:nvSpPr>
          <p:spPr>
            <a:xfrm>
              <a:off x="7768617" y="4693317"/>
              <a:ext cx="893193" cy="307777"/>
            </a:xfrm>
            <a:prstGeom prst="rect">
              <a:avLst/>
            </a:prstGeom>
            <a:solidFill>
              <a:schemeClr val="bg1"/>
            </a:solidFill>
          </p:spPr>
          <p:txBody>
            <a:bodyPr wrap="none">
              <a:spAutoFit/>
            </a:bodyPr>
            <a:lstStyle/>
            <a:p>
              <a:r>
                <a:rPr lang="en-US" sz="1400" b="1" dirty="0"/>
                <a:t>MC Sim.</a:t>
              </a:r>
            </a:p>
          </p:txBody>
        </p:sp>
      </p:grpSp>
      <p:sp>
        <p:nvSpPr>
          <p:cNvPr id="13" name="Rectangle 12"/>
          <p:cNvSpPr/>
          <p:nvPr/>
        </p:nvSpPr>
        <p:spPr>
          <a:xfrm>
            <a:off x="2746643" y="2274120"/>
            <a:ext cx="3713415" cy="707886"/>
          </a:xfrm>
          <a:prstGeom prst="rect">
            <a:avLst/>
          </a:prstGeom>
        </p:spPr>
        <p:txBody>
          <a:bodyPr wrap="square">
            <a:spAutoFit/>
          </a:bodyPr>
          <a:lstStyle/>
          <a:p>
            <a:r>
              <a:rPr lang="en-US" sz="2000" dirty="0"/>
              <a:t>Simulates by solving governing partial differential equations</a:t>
            </a:r>
          </a:p>
        </p:txBody>
      </p:sp>
      <p:sp>
        <p:nvSpPr>
          <p:cNvPr id="14" name="Rectangle 13"/>
          <p:cNvSpPr/>
          <p:nvPr/>
        </p:nvSpPr>
        <p:spPr>
          <a:xfrm>
            <a:off x="2823924" y="2949771"/>
            <a:ext cx="4392165" cy="1631216"/>
          </a:xfrm>
          <a:prstGeom prst="rect">
            <a:avLst/>
          </a:prstGeom>
        </p:spPr>
        <p:txBody>
          <a:bodyPr wrap="square">
            <a:spAutoFit/>
          </a:bodyPr>
          <a:lstStyle/>
          <a:p>
            <a:pPr marL="342900" indent="-342900">
              <a:buFont typeface="Arial" panose="020B0604020202020204" pitchFamily="34" charset="0"/>
              <a:buChar char="•"/>
            </a:pPr>
            <a:r>
              <a:rPr lang="en-US" sz="2000" dirty="0"/>
              <a:t>Nanometer resolution</a:t>
            </a:r>
          </a:p>
          <a:p>
            <a:pPr marL="342900" indent="-342900">
              <a:buFont typeface="Arial" panose="020B0604020202020204" pitchFamily="34" charset="0"/>
              <a:buChar char="•"/>
            </a:pPr>
            <a:r>
              <a:rPr lang="en-US" sz="2000" dirty="0"/>
              <a:t>High accuracy</a:t>
            </a:r>
          </a:p>
          <a:p>
            <a:pPr marL="342900" indent="-342900">
              <a:buFont typeface="Arial" panose="020B0604020202020204" pitchFamily="34" charset="0"/>
              <a:buChar char="•"/>
            </a:pPr>
            <a:r>
              <a:rPr lang="en-US" sz="2000" dirty="0"/>
              <a:t>Expensive</a:t>
            </a:r>
          </a:p>
          <a:p>
            <a:pPr marL="342900" indent="-342900">
              <a:buFont typeface="Arial" panose="020B0604020202020204" pitchFamily="34" charset="0"/>
              <a:buChar char="•"/>
            </a:pPr>
            <a:r>
              <a:rPr lang="en-US" sz="2000" b="1" dirty="0"/>
              <a:t>Fine details (texture)</a:t>
            </a:r>
          </a:p>
          <a:p>
            <a:endParaRPr lang="en-US" sz="2000" dirty="0"/>
          </a:p>
        </p:txBody>
      </p:sp>
      <p:sp>
        <p:nvSpPr>
          <p:cNvPr id="15" name="Rectangle 14"/>
          <p:cNvSpPr/>
          <p:nvPr/>
        </p:nvSpPr>
        <p:spPr>
          <a:xfrm>
            <a:off x="9529546" y="2592965"/>
            <a:ext cx="2046615" cy="1323439"/>
          </a:xfrm>
          <a:prstGeom prst="rect">
            <a:avLst/>
          </a:prstGeom>
        </p:spPr>
        <p:txBody>
          <a:bodyPr wrap="square">
            <a:spAutoFit/>
          </a:bodyPr>
          <a:lstStyle/>
          <a:p>
            <a:r>
              <a:rPr lang="en-US" sz="2000" dirty="0"/>
              <a:t>Simulates through a series of probabilistic flips </a:t>
            </a:r>
          </a:p>
        </p:txBody>
      </p:sp>
      <p:sp>
        <p:nvSpPr>
          <p:cNvPr id="17" name="Rectangle 16"/>
          <p:cNvSpPr/>
          <p:nvPr/>
        </p:nvSpPr>
        <p:spPr>
          <a:xfrm>
            <a:off x="9481592" y="4039048"/>
            <a:ext cx="2233735" cy="1323439"/>
          </a:xfrm>
          <a:prstGeom prst="rect">
            <a:avLst/>
          </a:prstGeom>
        </p:spPr>
        <p:txBody>
          <a:bodyPr wrap="square">
            <a:spAutoFit/>
          </a:bodyPr>
          <a:lstStyle/>
          <a:p>
            <a:pPr marL="342900" indent="-342900">
              <a:buFont typeface="Arial" panose="020B0604020202020204" pitchFamily="34" charset="0"/>
              <a:buChar char="•"/>
            </a:pPr>
            <a:r>
              <a:rPr lang="en-US" sz="2000" dirty="0"/>
              <a:t>Micrometer resolution</a:t>
            </a:r>
          </a:p>
          <a:p>
            <a:pPr marL="342900" indent="-342900">
              <a:buFont typeface="Arial" panose="020B0604020202020204" pitchFamily="34" charset="0"/>
              <a:buChar char="•"/>
            </a:pPr>
            <a:r>
              <a:rPr lang="en-US" sz="2000" dirty="0"/>
              <a:t>Highly Flexible</a:t>
            </a:r>
          </a:p>
          <a:p>
            <a:pPr marL="342900" indent="-342900">
              <a:buFont typeface="Arial" panose="020B0604020202020204" pitchFamily="34" charset="0"/>
              <a:buChar char="•"/>
            </a:pPr>
            <a:r>
              <a:rPr lang="en-US" sz="2000" dirty="0"/>
              <a:t>Cheap </a:t>
            </a:r>
          </a:p>
        </p:txBody>
      </p:sp>
      <p:grpSp>
        <p:nvGrpSpPr>
          <p:cNvPr id="23" name="Group 22">
            <a:extLst>
              <a:ext uri="{FF2B5EF4-FFF2-40B4-BE49-F238E27FC236}">
                <a16:creationId xmlns:a16="http://schemas.microsoft.com/office/drawing/2014/main" id="{BFF2B068-9FCB-4E6B-BFC7-A75CA2E5810B}"/>
              </a:ext>
            </a:extLst>
          </p:cNvPr>
          <p:cNvGrpSpPr/>
          <p:nvPr/>
        </p:nvGrpSpPr>
        <p:grpSpPr>
          <a:xfrm>
            <a:off x="2420532" y="4586584"/>
            <a:ext cx="3584036" cy="1813891"/>
            <a:chOff x="2420532" y="4586584"/>
            <a:chExt cx="3584036" cy="1813891"/>
          </a:xfrm>
        </p:grpSpPr>
        <p:pic>
          <p:nvPicPr>
            <p:cNvPr id="12" name="Picture 11"/>
            <p:cNvPicPr>
              <a:picLocks noChangeAspect="1"/>
            </p:cNvPicPr>
            <p:nvPr/>
          </p:nvPicPr>
          <p:blipFill rotWithShape="1">
            <a:blip r:embed="rId4"/>
            <a:srcRect t="27194" r="8044" b="10754"/>
            <a:stretch/>
          </p:blipFill>
          <p:spPr>
            <a:xfrm>
              <a:off x="2420532" y="4586584"/>
              <a:ext cx="3584036" cy="1813891"/>
            </a:xfrm>
            <a:prstGeom prst="rect">
              <a:avLst/>
            </a:prstGeom>
          </p:spPr>
        </p:pic>
        <p:sp>
          <p:nvSpPr>
            <p:cNvPr id="18" name="Rectangle 17"/>
            <p:cNvSpPr/>
            <p:nvPr/>
          </p:nvSpPr>
          <p:spPr>
            <a:xfrm>
              <a:off x="5154543" y="4586585"/>
              <a:ext cx="800219" cy="338554"/>
            </a:xfrm>
            <a:prstGeom prst="rect">
              <a:avLst/>
            </a:prstGeom>
            <a:noFill/>
          </p:spPr>
          <p:txBody>
            <a:bodyPr wrap="none">
              <a:spAutoFit/>
            </a:bodyPr>
            <a:lstStyle/>
            <a:p>
              <a:r>
                <a:rPr lang="en-US" sz="1600" b="1" dirty="0"/>
                <a:t>Liquid</a:t>
              </a:r>
            </a:p>
          </p:txBody>
        </p:sp>
        <p:sp>
          <p:nvSpPr>
            <p:cNvPr id="19" name="Rectangle 18"/>
            <p:cNvSpPr/>
            <p:nvPr/>
          </p:nvSpPr>
          <p:spPr>
            <a:xfrm>
              <a:off x="5214376" y="5669455"/>
              <a:ext cx="686406" cy="338554"/>
            </a:xfrm>
            <a:prstGeom prst="rect">
              <a:avLst/>
            </a:prstGeom>
            <a:noFill/>
          </p:spPr>
          <p:txBody>
            <a:bodyPr wrap="none">
              <a:spAutoFit/>
            </a:bodyPr>
            <a:lstStyle/>
            <a:p>
              <a:r>
                <a:rPr lang="en-US" sz="1600" b="1" dirty="0"/>
                <a:t>Solid</a:t>
              </a:r>
            </a:p>
          </p:txBody>
        </p:sp>
        <p:sp>
          <p:nvSpPr>
            <p:cNvPr id="16" name="Cube 15">
              <a:extLst>
                <a:ext uri="{FF2B5EF4-FFF2-40B4-BE49-F238E27FC236}">
                  <a16:creationId xmlns:a16="http://schemas.microsoft.com/office/drawing/2014/main" id="{39FC18A4-EA43-4B8C-AD87-D274B9CCA89E}"/>
                </a:ext>
              </a:extLst>
            </p:cNvPr>
            <p:cNvSpPr/>
            <p:nvPr/>
          </p:nvSpPr>
          <p:spPr>
            <a:xfrm rot="18900000">
              <a:off x="4182003" y="5492044"/>
              <a:ext cx="306793" cy="306793"/>
            </a:xfrm>
            <a:prstGeom prst="cube">
              <a:avLst>
                <a:gd name="adj" fmla="val 8884"/>
              </a:avLst>
            </a:prstGeom>
            <a:solidFill>
              <a:srgbClr val="3D26A8"/>
            </a:solidFill>
            <a:ln>
              <a:solidFill>
                <a:srgbClr val="F9FB1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Cube 19">
              <a:extLst>
                <a:ext uri="{FF2B5EF4-FFF2-40B4-BE49-F238E27FC236}">
                  <a16:creationId xmlns:a16="http://schemas.microsoft.com/office/drawing/2014/main" id="{19B8AEF2-BE65-438A-9B41-EC7495328C7B}"/>
                </a:ext>
              </a:extLst>
            </p:cNvPr>
            <p:cNvSpPr/>
            <p:nvPr/>
          </p:nvSpPr>
          <p:spPr>
            <a:xfrm rot="19800000">
              <a:off x="3083227" y="5494717"/>
              <a:ext cx="306793" cy="306793"/>
            </a:xfrm>
            <a:prstGeom prst="cube">
              <a:avLst>
                <a:gd name="adj" fmla="val 8884"/>
              </a:avLst>
            </a:prstGeom>
            <a:solidFill>
              <a:srgbClr val="F9FB14"/>
            </a:solidFill>
            <a:ln>
              <a:solidFill>
                <a:srgbClr val="3D26A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a:extLst>
                <a:ext uri="{FF2B5EF4-FFF2-40B4-BE49-F238E27FC236}">
                  <a16:creationId xmlns:a16="http://schemas.microsoft.com/office/drawing/2014/main" id="{AE63AF1B-3EB3-438F-80E8-BA2AD756C3E6}"/>
                </a:ext>
              </a:extLst>
            </p:cNvPr>
            <p:cNvSpPr txBox="1"/>
            <p:nvPr/>
          </p:nvSpPr>
          <p:spPr>
            <a:xfrm>
              <a:off x="2767394" y="4586585"/>
              <a:ext cx="1796219" cy="338554"/>
            </a:xfrm>
            <a:prstGeom prst="rect">
              <a:avLst/>
            </a:prstGeom>
            <a:noFill/>
          </p:spPr>
          <p:txBody>
            <a:bodyPr wrap="square" rtlCol="0">
              <a:spAutoFit/>
            </a:bodyPr>
            <a:lstStyle/>
            <a:p>
              <a:pPr algn="ctr"/>
              <a:r>
                <a:rPr lang="en-US" sz="1600" b="1" dirty="0"/>
                <a:t>PF Simulation</a:t>
              </a:r>
            </a:p>
          </p:txBody>
        </p:sp>
      </p:grpSp>
      <p:sp>
        <p:nvSpPr>
          <p:cNvPr id="22" name="Rectangle 21">
            <a:extLst>
              <a:ext uri="{FF2B5EF4-FFF2-40B4-BE49-F238E27FC236}">
                <a16:creationId xmlns:a16="http://schemas.microsoft.com/office/drawing/2014/main" id="{D75DB7C6-C595-42DB-A5AB-7DBA0975DE40}"/>
              </a:ext>
            </a:extLst>
          </p:cNvPr>
          <p:cNvSpPr/>
          <p:nvPr/>
        </p:nvSpPr>
        <p:spPr>
          <a:xfrm>
            <a:off x="9512021" y="5465845"/>
            <a:ext cx="505267" cy="369332"/>
          </a:xfrm>
          <a:prstGeom prst="rect">
            <a:avLst/>
          </a:prstGeom>
        </p:spPr>
        <p:txBody>
          <a:bodyPr wrap="none">
            <a:spAutoFit/>
          </a:bodyPr>
          <a:lstStyle/>
          <a:p>
            <a:r>
              <a:rPr lang="en-US" dirty="0"/>
              <a:t>[4] </a:t>
            </a:r>
          </a:p>
        </p:txBody>
      </p:sp>
      <p:sp>
        <p:nvSpPr>
          <p:cNvPr id="24" name="Rectangle 23">
            <a:extLst>
              <a:ext uri="{FF2B5EF4-FFF2-40B4-BE49-F238E27FC236}">
                <a16:creationId xmlns:a16="http://schemas.microsoft.com/office/drawing/2014/main" id="{F4918DB5-09AC-4F84-8E2D-EF8B45C09389}"/>
              </a:ext>
            </a:extLst>
          </p:cNvPr>
          <p:cNvSpPr/>
          <p:nvPr/>
        </p:nvSpPr>
        <p:spPr>
          <a:xfrm>
            <a:off x="3665503" y="5901922"/>
            <a:ext cx="8085970" cy="784830"/>
          </a:xfrm>
          <a:prstGeom prst="rect">
            <a:avLst/>
          </a:prstGeom>
        </p:spPr>
        <p:txBody>
          <a:bodyPr wrap="square">
            <a:spAutoFit/>
          </a:bodyPr>
          <a:lstStyle/>
          <a:p>
            <a:pPr algn="r"/>
            <a:r>
              <a:rPr lang="en-US" sz="900" dirty="0">
                <a:latin typeface="+mj-lt"/>
              </a:rPr>
              <a:t>[4] Simulation of metal additive manufacturing microstructures using kinetic Monte Carlo, Figure 6</a:t>
            </a:r>
          </a:p>
          <a:p>
            <a:pPr algn="r"/>
            <a:r>
              <a:rPr lang="en-US" sz="900" dirty="0">
                <a:latin typeface="+mj-lt"/>
              </a:rPr>
              <a:t>Rodgers, T. M., Madison, J. D., &amp; </a:t>
            </a:r>
            <a:r>
              <a:rPr lang="en-US" sz="900" dirty="0" err="1">
                <a:latin typeface="+mj-lt"/>
              </a:rPr>
              <a:t>Tikare</a:t>
            </a:r>
            <a:r>
              <a:rPr lang="en-US" sz="900" dirty="0">
                <a:latin typeface="+mj-lt"/>
              </a:rPr>
              <a:t>, V., </a:t>
            </a:r>
            <a:r>
              <a:rPr lang="en-US" sz="900" i="1" dirty="0"/>
              <a:t>Comp. Mater. Sci.</a:t>
            </a:r>
            <a:r>
              <a:rPr lang="en-US" sz="900" dirty="0"/>
              <a:t> (2017)</a:t>
            </a:r>
            <a:r>
              <a:rPr lang="en-US" sz="900" dirty="0">
                <a:latin typeface="+mj-lt"/>
              </a:rPr>
              <a:t> </a:t>
            </a:r>
          </a:p>
          <a:p>
            <a:pPr algn="r"/>
            <a:r>
              <a:rPr lang="en-US" sz="900" dirty="0"/>
              <a:t>This work is licensed under the Creative Commons Attribution 4.0 License </a:t>
            </a:r>
            <a:r>
              <a:rPr lang="en-US" sz="900" dirty="0">
                <a:solidFill>
                  <a:srgbClr val="222222"/>
                </a:solidFill>
                <a:latin typeface="+mj-lt"/>
                <a:hlinkClick r:id="rId5"/>
              </a:rPr>
              <a:t>https://creativecommons.org/licenses/by/4.0/</a:t>
            </a:r>
            <a:r>
              <a:rPr lang="en-US" sz="900" dirty="0">
                <a:solidFill>
                  <a:srgbClr val="222222"/>
                </a:solidFill>
                <a:latin typeface="+mj-lt"/>
              </a:rPr>
              <a:t>  </a:t>
            </a:r>
          </a:p>
          <a:p>
            <a:pPr algn="r"/>
            <a:r>
              <a:rPr lang="en-US" sz="900" dirty="0">
                <a:latin typeface="+mj-lt"/>
                <a:hlinkClick r:id="rId6"/>
              </a:rPr>
              <a:t>https://doi.org/10.1016/j.commatsci.2017.03.053</a:t>
            </a:r>
            <a:r>
              <a:rPr lang="en-US" sz="900" dirty="0">
                <a:latin typeface="+mj-lt"/>
              </a:rPr>
              <a:t>   </a:t>
            </a:r>
          </a:p>
          <a:p>
            <a:pPr algn="r"/>
            <a:r>
              <a:rPr lang="en-US" sz="900" dirty="0">
                <a:latin typeface="+mj-lt"/>
              </a:rPr>
              <a:t>Figure cropped and labeled vs. original </a:t>
            </a:r>
          </a:p>
        </p:txBody>
      </p:sp>
    </p:spTree>
    <p:extLst>
      <p:ext uri="{BB962C8B-B14F-4D97-AF65-F5344CB8AC3E}">
        <p14:creationId xmlns:p14="http://schemas.microsoft.com/office/powerpoint/2010/main" val="9790933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5" grpId="0"/>
      <p:bldP spid="17" grpId="0"/>
      <p:bldP spid="22" grpId="0"/>
      <p:bldP spid="2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Texture Modeling in AM Monte Carlo Models </a:t>
            </a:r>
          </a:p>
        </p:txBody>
      </p:sp>
      <p:sp>
        <p:nvSpPr>
          <p:cNvPr id="3" name="Content Placeholder 2"/>
          <p:cNvSpPr>
            <a:spLocks noGrp="1"/>
          </p:cNvSpPr>
          <p:nvPr>
            <p:ph idx="1"/>
          </p:nvPr>
        </p:nvSpPr>
        <p:spPr>
          <a:xfrm>
            <a:off x="838201" y="1825625"/>
            <a:ext cx="4893118" cy="4548082"/>
          </a:xfrm>
        </p:spPr>
        <p:txBody>
          <a:bodyPr>
            <a:normAutofit/>
          </a:bodyPr>
          <a:lstStyle/>
          <a:p>
            <a:r>
              <a:rPr lang="en-US" dirty="0"/>
              <a:t>Recent work [5] incorporated texture into MC simulations empirically</a:t>
            </a:r>
          </a:p>
          <a:p>
            <a:pPr marL="457200" lvl="1" indent="0">
              <a:buNone/>
            </a:pPr>
            <a:endParaRPr lang="en-US" dirty="0"/>
          </a:p>
          <a:p>
            <a:r>
              <a:rPr lang="en-US" dirty="0"/>
              <a:t>Good experimental quantitative and qualitative agreement</a:t>
            </a:r>
          </a:p>
          <a:p>
            <a:r>
              <a:rPr lang="en-US" b="1" dirty="0"/>
              <a:t>Relation to texture developmental theories unknown</a:t>
            </a:r>
          </a:p>
        </p:txBody>
      </p:sp>
      <p:sp>
        <p:nvSpPr>
          <p:cNvPr id="4" name="Slide Number Placeholder 3"/>
          <p:cNvSpPr>
            <a:spLocks noGrp="1"/>
          </p:cNvSpPr>
          <p:nvPr>
            <p:ph type="sldNum" sz="quarter" idx="12"/>
          </p:nvPr>
        </p:nvSpPr>
        <p:spPr/>
        <p:txBody>
          <a:bodyPr/>
          <a:lstStyle/>
          <a:p>
            <a:fld id="{224C0C37-3CEC-4CB4-B902-37F94E20E969}" type="slidenum">
              <a:rPr lang="en-US" smtClean="0"/>
              <a:pPr/>
              <a:t>5</a:t>
            </a:fld>
            <a:endParaRPr lang="en-US" dirty="0"/>
          </a:p>
        </p:txBody>
      </p:sp>
      <p:pic>
        <p:nvPicPr>
          <p:cNvPr id="12" name="Picture 11"/>
          <p:cNvPicPr>
            <a:picLocks noChangeAspect="1"/>
          </p:cNvPicPr>
          <p:nvPr/>
        </p:nvPicPr>
        <p:blipFill>
          <a:blip r:embed="rId2"/>
          <a:stretch>
            <a:fillRect/>
          </a:stretch>
        </p:blipFill>
        <p:spPr>
          <a:xfrm>
            <a:off x="6989231" y="3716482"/>
            <a:ext cx="4078922" cy="2494508"/>
          </a:xfrm>
          <a:prstGeom prst="rect">
            <a:avLst/>
          </a:prstGeom>
        </p:spPr>
      </p:pic>
      <p:pic>
        <p:nvPicPr>
          <p:cNvPr id="14" name="Picture 13"/>
          <p:cNvPicPr>
            <a:picLocks noChangeAspect="1"/>
          </p:cNvPicPr>
          <p:nvPr/>
        </p:nvPicPr>
        <p:blipFill rotWithShape="1">
          <a:blip r:embed="rId3"/>
          <a:srcRect b="65852"/>
          <a:stretch/>
        </p:blipFill>
        <p:spPr>
          <a:xfrm>
            <a:off x="6084416" y="2004598"/>
            <a:ext cx="2011680" cy="1677857"/>
          </a:xfrm>
          <a:prstGeom prst="rect">
            <a:avLst/>
          </a:prstGeom>
        </p:spPr>
      </p:pic>
      <p:pic>
        <p:nvPicPr>
          <p:cNvPr id="17" name="Picture 16"/>
          <p:cNvPicPr>
            <a:picLocks noChangeAspect="1"/>
          </p:cNvPicPr>
          <p:nvPr/>
        </p:nvPicPr>
        <p:blipFill rotWithShape="1">
          <a:blip r:embed="rId3"/>
          <a:srcRect t="63011" b="-77"/>
          <a:stretch/>
        </p:blipFill>
        <p:spPr>
          <a:xfrm>
            <a:off x="9972633" y="1892805"/>
            <a:ext cx="2011680" cy="1821291"/>
          </a:xfrm>
          <a:prstGeom prst="rect">
            <a:avLst/>
          </a:prstGeom>
        </p:spPr>
      </p:pic>
      <p:sp>
        <p:nvSpPr>
          <p:cNvPr id="18" name="Rectangle 17"/>
          <p:cNvSpPr/>
          <p:nvPr/>
        </p:nvSpPr>
        <p:spPr>
          <a:xfrm>
            <a:off x="6091949" y="3410277"/>
            <a:ext cx="368367" cy="37599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p:cNvSpPr/>
          <p:nvPr/>
        </p:nvSpPr>
        <p:spPr>
          <a:xfrm>
            <a:off x="6146315" y="1900786"/>
            <a:ext cx="368367" cy="37599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p:cNvSpPr txBox="1"/>
          <p:nvPr/>
        </p:nvSpPr>
        <p:spPr>
          <a:xfrm>
            <a:off x="6112346" y="2024195"/>
            <a:ext cx="804672" cy="369332"/>
          </a:xfrm>
          <a:prstGeom prst="rect">
            <a:avLst/>
          </a:prstGeom>
          <a:noFill/>
        </p:spPr>
        <p:txBody>
          <a:bodyPr wrap="square" rtlCol="0">
            <a:spAutoFit/>
          </a:bodyPr>
          <a:lstStyle/>
          <a:p>
            <a:r>
              <a:rPr lang="en-US" dirty="0"/>
              <a:t>1)</a:t>
            </a:r>
          </a:p>
        </p:txBody>
      </p:sp>
      <p:sp>
        <p:nvSpPr>
          <p:cNvPr id="22" name="TextBox 21"/>
          <p:cNvSpPr txBox="1"/>
          <p:nvPr/>
        </p:nvSpPr>
        <p:spPr>
          <a:xfrm>
            <a:off x="9966167" y="1687005"/>
            <a:ext cx="804672" cy="369332"/>
          </a:xfrm>
          <a:prstGeom prst="rect">
            <a:avLst/>
          </a:prstGeom>
          <a:noFill/>
        </p:spPr>
        <p:txBody>
          <a:bodyPr wrap="square" rtlCol="0">
            <a:spAutoFit/>
          </a:bodyPr>
          <a:lstStyle/>
          <a:p>
            <a:r>
              <a:rPr lang="en-US" dirty="0"/>
              <a:t>3)</a:t>
            </a:r>
          </a:p>
        </p:txBody>
      </p:sp>
      <p:grpSp>
        <p:nvGrpSpPr>
          <p:cNvPr id="5" name="Group 4">
            <a:extLst>
              <a:ext uri="{FF2B5EF4-FFF2-40B4-BE49-F238E27FC236}">
                <a16:creationId xmlns:a16="http://schemas.microsoft.com/office/drawing/2014/main" id="{A84ABF5A-A648-4470-AB13-A94F677E5B6E}"/>
              </a:ext>
            </a:extLst>
          </p:cNvPr>
          <p:cNvGrpSpPr/>
          <p:nvPr/>
        </p:nvGrpSpPr>
        <p:grpSpPr>
          <a:xfrm>
            <a:off x="8022852" y="1635901"/>
            <a:ext cx="2011680" cy="1748251"/>
            <a:chOff x="8022852" y="1635901"/>
            <a:chExt cx="2011680" cy="1748251"/>
          </a:xfrm>
        </p:grpSpPr>
        <p:pic>
          <p:nvPicPr>
            <p:cNvPr id="16" name="Picture 15"/>
            <p:cNvPicPr>
              <a:picLocks noChangeAspect="1"/>
            </p:cNvPicPr>
            <p:nvPr/>
          </p:nvPicPr>
          <p:blipFill rotWithShape="1">
            <a:blip r:embed="rId3"/>
            <a:srcRect t="33986" b="36822"/>
            <a:stretch/>
          </p:blipFill>
          <p:spPr>
            <a:xfrm>
              <a:off x="8022852" y="1812925"/>
              <a:ext cx="2011680" cy="1434349"/>
            </a:xfrm>
            <a:prstGeom prst="rect">
              <a:avLst/>
            </a:prstGeom>
          </p:spPr>
        </p:pic>
        <p:sp>
          <p:nvSpPr>
            <p:cNvPr id="19" name="Rectangle 18"/>
            <p:cNvSpPr/>
            <p:nvPr/>
          </p:nvSpPr>
          <p:spPr>
            <a:xfrm>
              <a:off x="8096096" y="3008162"/>
              <a:ext cx="368367" cy="37599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Box 22"/>
            <p:cNvSpPr txBox="1"/>
            <p:nvPr/>
          </p:nvSpPr>
          <p:spPr>
            <a:xfrm>
              <a:off x="8102035" y="1635901"/>
              <a:ext cx="804672" cy="369332"/>
            </a:xfrm>
            <a:prstGeom prst="rect">
              <a:avLst/>
            </a:prstGeom>
            <a:noFill/>
          </p:spPr>
          <p:txBody>
            <a:bodyPr wrap="square" rtlCol="0">
              <a:spAutoFit/>
            </a:bodyPr>
            <a:lstStyle/>
            <a:p>
              <a:r>
                <a:rPr lang="en-US" dirty="0"/>
                <a:t>2)</a:t>
              </a:r>
            </a:p>
          </p:txBody>
        </p:sp>
      </p:grpSp>
      <p:cxnSp>
        <p:nvCxnSpPr>
          <p:cNvPr id="24" name="Straight Arrow Connector 23"/>
          <p:cNvCxnSpPr/>
          <p:nvPr/>
        </p:nvCxnSpPr>
        <p:spPr>
          <a:xfrm flipH="1" flipV="1">
            <a:off x="8845491" y="3256432"/>
            <a:ext cx="9379" cy="614862"/>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flipH="1" flipV="1">
            <a:off x="7393895" y="3421404"/>
            <a:ext cx="198418" cy="44989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p:nvPr/>
        </p:nvCxnSpPr>
        <p:spPr>
          <a:xfrm flipV="1">
            <a:off x="10898076" y="3410277"/>
            <a:ext cx="80397" cy="406268"/>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0" name="Rectangle 29"/>
          <p:cNvSpPr/>
          <p:nvPr/>
        </p:nvSpPr>
        <p:spPr>
          <a:xfrm>
            <a:off x="6197598" y="1373262"/>
            <a:ext cx="2980303" cy="369332"/>
          </a:xfrm>
          <a:prstGeom prst="rect">
            <a:avLst/>
          </a:prstGeom>
        </p:spPr>
        <p:txBody>
          <a:bodyPr wrap="none">
            <a:spAutoFit/>
          </a:bodyPr>
          <a:lstStyle/>
          <a:p>
            <a:r>
              <a:rPr lang="en-US" dirty="0">
                <a:latin typeface="+mj-lt"/>
                <a:cs typeface="Times New Roman" panose="02020603050405020304" pitchFamily="18" charset="0"/>
              </a:rPr>
              <a:t>Monte Carlo simulations [5]</a:t>
            </a:r>
          </a:p>
        </p:txBody>
      </p:sp>
      <p:sp>
        <p:nvSpPr>
          <p:cNvPr id="31" name="Rectangle 30"/>
          <p:cNvSpPr/>
          <p:nvPr/>
        </p:nvSpPr>
        <p:spPr>
          <a:xfrm>
            <a:off x="5640980" y="4282567"/>
            <a:ext cx="1517821" cy="646331"/>
          </a:xfrm>
          <a:prstGeom prst="rect">
            <a:avLst/>
          </a:prstGeom>
        </p:spPr>
        <p:txBody>
          <a:bodyPr wrap="square">
            <a:spAutoFit/>
          </a:bodyPr>
          <a:lstStyle/>
          <a:p>
            <a:pPr algn="r"/>
            <a:r>
              <a:rPr lang="en-US" dirty="0">
                <a:latin typeface="+mj-lt"/>
                <a:cs typeface="Times New Roman" panose="02020603050405020304" pitchFamily="18" charset="0"/>
              </a:rPr>
              <a:t>Experimental results [5]</a:t>
            </a:r>
          </a:p>
        </p:txBody>
      </p:sp>
      <p:sp>
        <p:nvSpPr>
          <p:cNvPr id="28" name="Rectangle 27">
            <a:extLst>
              <a:ext uri="{FF2B5EF4-FFF2-40B4-BE49-F238E27FC236}">
                <a16:creationId xmlns:a16="http://schemas.microsoft.com/office/drawing/2014/main" id="{62FAC072-FEA9-42F3-96FC-E6FCAF6DF8F6}"/>
              </a:ext>
            </a:extLst>
          </p:cNvPr>
          <p:cNvSpPr/>
          <p:nvPr/>
        </p:nvSpPr>
        <p:spPr>
          <a:xfrm>
            <a:off x="1295920" y="5529010"/>
            <a:ext cx="4016744" cy="1061829"/>
          </a:xfrm>
          <a:prstGeom prst="rect">
            <a:avLst/>
          </a:prstGeom>
        </p:spPr>
        <p:txBody>
          <a:bodyPr wrap="square">
            <a:spAutoFit/>
          </a:bodyPr>
          <a:lstStyle/>
          <a:p>
            <a:r>
              <a:rPr lang="en-US" sz="900" dirty="0">
                <a:latin typeface="+mj-lt"/>
              </a:rPr>
              <a:t>[5] Computer simulation of microstructure development in powder-bed additive manufacturing with crystallographic texture, Figures 6 &amp; 8</a:t>
            </a:r>
          </a:p>
          <a:p>
            <a:r>
              <a:rPr lang="en-US" sz="900" dirty="0">
                <a:latin typeface="+mj-lt"/>
              </a:rPr>
              <a:t>Pauza, J.G., Tayon, W.A., &amp; </a:t>
            </a:r>
            <a:r>
              <a:rPr lang="en-US" sz="900" dirty="0" err="1">
                <a:latin typeface="+mj-lt"/>
              </a:rPr>
              <a:t>Rollett</a:t>
            </a:r>
            <a:r>
              <a:rPr lang="en-US" sz="900" dirty="0">
                <a:latin typeface="+mj-lt"/>
              </a:rPr>
              <a:t>, A</a:t>
            </a:r>
            <a:r>
              <a:rPr lang="en-US" sz="900" dirty="0"/>
              <a:t>., </a:t>
            </a:r>
            <a:r>
              <a:rPr lang="en-US" sz="900" i="1" dirty="0"/>
              <a:t>Model. Simul. Mater. Sc. </a:t>
            </a:r>
            <a:r>
              <a:rPr lang="en-US" sz="900" dirty="0"/>
              <a:t>(2021)</a:t>
            </a:r>
            <a:r>
              <a:rPr lang="en-US" sz="900" dirty="0">
                <a:latin typeface="+mj-lt"/>
              </a:rPr>
              <a:t> </a:t>
            </a:r>
          </a:p>
          <a:p>
            <a:r>
              <a:rPr lang="en-US" sz="900" dirty="0">
                <a:latin typeface="+mj-lt"/>
              </a:rPr>
              <a:t>This work is licensed under a Creative Commons Attribution 4.0 License </a:t>
            </a:r>
            <a:r>
              <a:rPr lang="en-US" sz="900" dirty="0">
                <a:solidFill>
                  <a:srgbClr val="222222"/>
                </a:solidFill>
                <a:latin typeface="+mj-lt"/>
                <a:hlinkClick r:id="rId4"/>
              </a:rPr>
              <a:t>https://creativecommons.org/licenses/by/4.0/</a:t>
            </a:r>
            <a:r>
              <a:rPr lang="en-US" sz="900" dirty="0">
                <a:solidFill>
                  <a:srgbClr val="222222"/>
                </a:solidFill>
                <a:latin typeface="+mj-lt"/>
              </a:rPr>
              <a:t>  </a:t>
            </a:r>
          </a:p>
          <a:p>
            <a:r>
              <a:rPr lang="en-US" sz="900" dirty="0">
                <a:latin typeface="+mj-lt"/>
                <a:hlinkClick r:id="rId5"/>
              </a:rPr>
              <a:t>https://doi.org/10.1088/1361-651X/ac03a6</a:t>
            </a:r>
            <a:r>
              <a:rPr lang="en-US" sz="900" dirty="0">
                <a:latin typeface="+mj-lt"/>
              </a:rPr>
              <a:t>    </a:t>
            </a:r>
          </a:p>
          <a:p>
            <a:r>
              <a:rPr lang="en-US" sz="900" dirty="0">
                <a:latin typeface="+mj-lt"/>
              </a:rPr>
              <a:t>Figures cropped, re-arranged, and labeled vs. original </a:t>
            </a:r>
          </a:p>
        </p:txBody>
      </p:sp>
    </p:spTree>
    <p:extLst>
      <p:ext uri="{BB962C8B-B14F-4D97-AF65-F5344CB8AC3E}">
        <p14:creationId xmlns:p14="http://schemas.microsoft.com/office/powerpoint/2010/main" val="26532267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365125"/>
            <a:ext cx="10058400" cy="1325563"/>
          </a:xfrm>
        </p:spPr>
        <p:txBody>
          <a:bodyPr anchor="t"/>
          <a:lstStyle/>
          <a:p>
            <a:r>
              <a:rPr lang="en-US" dirty="0"/>
              <a:t>AM Crystallographic Texture – Why care?</a:t>
            </a:r>
          </a:p>
        </p:txBody>
      </p:sp>
      <p:sp>
        <p:nvSpPr>
          <p:cNvPr id="3" name="Content Placeholder 2"/>
          <p:cNvSpPr>
            <a:spLocks noGrp="1"/>
          </p:cNvSpPr>
          <p:nvPr>
            <p:ph idx="1"/>
          </p:nvPr>
        </p:nvSpPr>
        <p:spPr>
          <a:xfrm>
            <a:off x="1037287" y="1530350"/>
            <a:ext cx="4972446" cy="4838700"/>
          </a:xfrm>
        </p:spPr>
        <p:txBody>
          <a:bodyPr>
            <a:normAutofit/>
          </a:bodyPr>
          <a:lstStyle/>
          <a:p>
            <a:r>
              <a:rPr lang="en-US" dirty="0"/>
              <a:t>Cubic crystals preferably solidify along the &lt;001&gt; direction </a:t>
            </a:r>
          </a:p>
          <a:p>
            <a:r>
              <a:rPr lang="en-US" dirty="0"/>
              <a:t>Rapid solidification promotes columnar grains</a:t>
            </a:r>
          </a:p>
          <a:p>
            <a:r>
              <a:rPr lang="en-US" dirty="0"/>
              <a:t>Many passes → large &lt;001&gt; orientated columnar grains</a:t>
            </a:r>
          </a:p>
          <a:p>
            <a:endParaRPr lang="en-US" dirty="0"/>
          </a:p>
          <a:p>
            <a:r>
              <a:rPr lang="en-US" dirty="0"/>
              <a:t>Causes performance anisotropy</a:t>
            </a:r>
          </a:p>
          <a:p>
            <a:pPr lvl="1"/>
            <a:r>
              <a:rPr lang="en-US" dirty="0"/>
              <a:t>Even after hot isostatic pressing, solution treatment, and aging [6]</a:t>
            </a:r>
          </a:p>
          <a:p>
            <a:r>
              <a:rPr lang="en-US" dirty="0"/>
              <a:t>Variability in build direction makes qualification difficult</a:t>
            </a:r>
          </a:p>
        </p:txBody>
      </p:sp>
      <p:sp>
        <p:nvSpPr>
          <p:cNvPr id="4" name="Slide Number Placeholder 3"/>
          <p:cNvSpPr>
            <a:spLocks noGrp="1"/>
          </p:cNvSpPr>
          <p:nvPr>
            <p:ph type="sldNum" sz="quarter" idx="12"/>
          </p:nvPr>
        </p:nvSpPr>
        <p:spPr/>
        <p:txBody>
          <a:bodyPr/>
          <a:lstStyle/>
          <a:p>
            <a:fld id="{224C0C37-3CEC-4CB4-B902-37F94E20E969}" type="slidenum">
              <a:rPr lang="en-US" smtClean="0"/>
              <a:pPr/>
              <a:t>6</a:t>
            </a:fld>
            <a:endParaRPr lang="en-US"/>
          </a:p>
        </p:txBody>
      </p:sp>
      <p:pic>
        <p:nvPicPr>
          <p:cNvPr id="1026" name="Picture 2" descr="https://ars.els-cdn.com/content/image/1-s2.0-S0142112320304291-gr13_lrg.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34343" r="66314" b="28577"/>
          <a:stretch/>
        </p:blipFill>
        <p:spPr bwMode="auto">
          <a:xfrm>
            <a:off x="6644041" y="3749041"/>
            <a:ext cx="1997763" cy="2123127"/>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p:cNvSpPr/>
          <p:nvPr/>
        </p:nvSpPr>
        <p:spPr>
          <a:xfrm>
            <a:off x="6644041" y="3449772"/>
            <a:ext cx="1591421" cy="338554"/>
          </a:xfrm>
          <a:prstGeom prst="rect">
            <a:avLst/>
          </a:prstGeom>
        </p:spPr>
        <p:txBody>
          <a:bodyPr wrap="square">
            <a:spAutoFit/>
          </a:bodyPr>
          <a:lstStyle/>
          <a:p>
            <a:r>
              <a:rPr lang="en-US" sz="1600" dirty="0"/>
              <a:t>Build Direction</a:t>
            </a:r>
          </a:p>
        </p:txBody>
      </p:sp>
      <p:cxnSp>
        <p:nvCxnSpPr>
          <p:cNvPr id="8" name="Straight Arrow Connector 7"/>
          <p:cNvCxnSpPr/>
          <p:nvPr/>
        </p:nvCxnSpPr>
        <p:spPr>
          <a:xfrm flipV="1">
            <a:off x="8165639" y="3500516"/>
            <a:ext cx="0" cy="225552"/>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rot="5400000" flipV="1">
            <a:off x="11003667" y="3524900"/>
            <a:ext cx="0" cy="225552"/>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3" name="Rectangle 12"/>
          <p:cNvSpPr/>
          <p:nvPr/>
        </p:nvSpPr>
        <p:spPr>
          <a:xfrm>
            <a:off x="9434901" y="3450788"/>
            <a:ext cx="1591421" cy="338554"/>
          </a:xfrm>
          <a:prstGeom prst="rect">
            <a:avLst/>
          </a:prstGeom>
        </p:spPr>
        <p:txBody>
          <a:bodyPr wrap="square">
            <a:spAutoFit/>
          </a:bodyPr>
          <a:lstStyle/>
          <a:p>
            <a:r>
              <a:rPr lang="en-US" sz="1600" dirty="0"/>
              <a:t>Build Direction</a:t>
            </a:r>
          </a:p>
        </p:txBody>
      </p:sp>
      <p:pic>
        <p:nvPicPr>
          <p:cNvPr id="1028" name="Picture 4" descr="https://ars.els-cdn.com/content/image/1-s2.0-S0142112320304291-gr10_lrg.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276975" y="1083959"/>
            <a:ext cx="5027622" cy="2445967"/>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2" descr="https://ars.els-cdn.com/content/image/1-s2.0-S0142112320304291-gr13_lrg.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66712" t="34343" r="-633" b="28577"/>
          <a:stretch/>
        </p:blipFill>
        <p:spPr bwMode="auto">
          <a:xfrm>
            <a:off x="9143033" y="3751243"/>
            <a:ext cx="2011680" cy="2123127"/>
          </a:xfrm>
          <a:prstGeom prst="rect">
            <a:avLst/>
          </a:prstGeom>
          <a:noFill/>
          <a:extLst>
            <a:ext uri="{909E8E84-426E-40DD-AFC4-6F175D3DCCD1}">
              <a14:hiddenFill xmlns:a14="http://schemas.microsoft.com/office/drawing/2010/main">
                <a:solidFill>
                  <a:srgbClr val="FFFFFF"/>
                </a:solidFill>
              </a14:hiddenFill>
            </a:ext>
          </a:extLst>
        </p:spPr>
      </p:pic>
      <p:cxnSp>
        <p:nvCxnSpPr>
          <p:cNvPr id="17" name="Straight Arrow Connector 16"/>
          <p:cNvCxnSpPr>
            <a:cxnSpLocks/>
          </p:cNvCxnSpPr>
          <p:nvPr/>
        </p:nvCxnSpPr>
        <p:spPr>
          <a:xfrm flipH="1" flipV="1">
            <a:off x="8235462" y="2547890"/>
            <a:ext cx="222047" cy="1175512"/>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a:cxnSpLocks/>
          </p:cNvCxnSpPr>
          <p:nvPr/>
        </p:nvCxnSpPr>
        <p:spPr>
          <a:xfrm flipV="1">
            <a:off x="9235176" y="2240073"/>
            <a:ext cx="415818" cy="1483328"/>
          </a:xfrm>
          <a:prstGeom prst="straightConnector1">
            <a:avLst/>
          </a:prstGeom>
          <a:ln w="38100">
            <a:solidFill>
              <a:srgbClr val="037F01"/>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C2B43FCE-F7EF-43B6-986F-C6A4020DF7C4}"/>
              </a:ext>
            </a:extLst>
          </p:cNvPr>
          <p:cNvCxnSpPr>
            <a:cxnSpLocks/>
          </p:cNvCxnSpPr>
          <p:nvPr/>
        </p:nvCxnSpPr>
        <p:spPr>
          <a:xfrm>
            <a:off x="6590922" y="2136041"/>
            <a:ext cx="1168546"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417CE77F-890F-4F34-BE82-4FD423EE2DB3}"/>
              </a:ext>
            </a:extLst>
          </p:cNvPr>
          <p:cNvCxnSpPr>
            <a:cxnSpLocks/>
          </p:cNvCxnSpPr>
          <p:nvPr/>
        </p:nvCxnSpPr>
        <p:spPr>
          <a:xfrm>
            <a:off x="7741362" y="2136041"/>
            <a:ext cx="0" cy="959433"/>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7150C22F-8B90-4397-8610-ABCCF078389A}"/>
              </a:ext>
            </a:extLst>
          </p:cNvPr>
          <p:cNvCxnSpPr>
            <a:cxnSpLocks/>
          </p:cNvCxnSpPr>
          <p:nvPr/>
        </p:nvCxnSpPr>
        <p:spPr>
          <a:xfrm>
            <a:off x="9108434" y="2143580"/>
            <a:ext cx="669314"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F84FB252-C62A-408E-B309-597748892E86}"/>
              </a:ext>
            </a:extLst>
          </p:cNvPr>
          <p:cNvCxnSpPr>
            <a:cxnSpLocks/>
          </p:cNvCxnSpPr>
          <p:nvPr/>
        </p:nvCxnSpPr>
        <p:spPr>
          <a:xfrm>
            <a:off x="9780243" y="2143580"/>
            <a:ext cx="0" cy="951894"/>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21" name="Rectangle 20">
            <a:extLst>
              <a:ext uri="{FF2B5EF4-FFF2-40B4-BE49-F238E27FC236}">
                <a16:creationId xmlns:a16="http://schemas.microsoft.com/office/drawing/2014/main" id="{3088C0BC-A3B5-45C5-97CD-E1C690FB1A15}"/>
              </a:ext>
            </a:extLst>
          </p:cNvPr>
          <p:cNvSpPr/>
          <p:nvPr/>
        </p:nvSpPr>
        <p:spPr>
          <a:xfrm>
            <a:off x="11197775" y="2726142"/>
            <a:ext cx="441146" cy="369332"/>
          </a:xfrm>
          <a:prstGeom prst="rect">
            <a:avLst/>
          </a:prstGeom>
        </p:spPr>
        <p:txBody>
          <a:bodyPr wrap="square">
            <a:spAutoFit/>
          </a:bodyPr>
          <a:lstStyle/>
          <a:p>
            <a:r>
              <a:rPr lang="en-US" dirty="0">
                <a:solidFill>
                  <a:srgbClr val="222222"/>
                </a:solidFill>
                <a:latin typeface="Arial" panose="020B0604020202020204" pitchFamily="34" charset="0"/>
              </a:rPr>
              <a:t>[6]</a:t>
            </a:r>
            <a:endParaRPr lang="en-US" dirty="0"/>
          </a:p>
        </p:txBody>
      </p:sp>
      <p:sp>
        <p:nvSpPr>
          <p:cNvPr id="23" name="Rectangle 22">
            <a:extLst>
              <a:ext uri="{FF2B5EF4-FFF2-40B4-BE49-F238E27FC236}">
                <a16:creationId xmlns:a16="http://schemas.microsoft.com/office/drawing/2014/main" id="{F203907E-E0D7-4B37-8985-F2F0446424A2}"/>
              </a:ext>
            </a:extLst>
          </p:cNvPr>
          <p:cNvSpPr/>
          <p:nvPr/>
        </p:nvSpPr>
        <p:spPr>
          <a:xfrm>
            <a:off x="11097295" y="5529458"/>
            <a:ext cx="441146" cy="369332"/>
          </a:xfrm>
          <a:prstGeom prst="rect">
            <a:avLst/>
          </a:prstGeom>
        </p:spPr>
        <p:txBody>
          <a:bodyPr wrap="square">
            <a:spAutoFit/>
          </a:bodyPr>
          <a:lstStyle/>
          <a:p>
            <a:r>
              <a:rPr lang="en-US" dirty="0">
                <a:solidFill>
                  <a:srgbClr val="222222"/>
                </a:solidFill>
                <a:latin typeface="Arial" panose="020B0604020202020204" pitchFamily="34" charset="0"/>
              </a:rPr>
              <a:t>[6]</a:t>
            </a:r>
            <a:endParaRPr lang="en-US" dirty="0"/>
          </a:p>
        </p:txBody>
      </p:sp>
      <p:sp>
        <p:nvSpPr>
          <p:cNvPr id="24" name="Rectangle 23">
            <a:extLst>
              <a:ext uri="{FF2B5EF4-FFF2-40B4-BE49-F238E27FC236}">
                <a16:creationId xmlns:a16="http://schemas.microsoft.com/office/drawing/2014/main" id="{1767C0EE-25F6-434B-BC1A-F24F214C3B6E}"/>
              </a:ext>
            </a:extLst>
          </p:cNvPr>
          <p:cNvSpPr/>
          <p:nvPr/>
        </p:nvSpPr>
        <p:spPr>
          <a:xfrm>
            <a:off x="3599937" y="5872168"/>
            <a:ext cx="8085970" cy="784830"/>
          </a:xfrm>
          <a:prstGeom prst="rect">
            <a:avLst/>
          </a:prstGeom>
        </p:spPr>
        <p:txBody>
          <a:bodyPr wrap="square">
            <a:spAutoFit/>
          </a:bodyPr>
          <a:lstStyle/>
          <a:p>
            <a:pPr algn="r"/>
            <a:r>
              <a:rPr lang="en-US" sz="900" dirty="0">
                <a:latin typeface="+mj-lt"/>
              </a:rPr>
              <a:t>[6] Anisotropic fatigue properties of Alloy 718 manufactured by Electron Beam Powder Bed Fusion, Figures 10 &amp; 13  </a:t>
            </a:r>
          </a:p>
          <a:p>
            <a:pPr algn="r"/>
            <a:r>
              <a:rPr lang="en-US" sz="900" dirty="0" err="1">
                <a:latin typeface="+mj-lt"/>
              </a:rPr>
              <a:t>Balachandramurthi</a:t>
            </a:r>
            <a:r>
              <a:rPr lang="en-US" sz="900" dirty="0">
                <a:latin typeface="+mj-lt"/>
              </a:rPr>
              <a:t>, A.R., </a:t>
            </a:r>
            <a:r>
              <a:rPr lang="en-US" sz="900" dirty="0" err="1">
                <a:latin typeface="+mj-lt"/>
              </a:rPr>
              <a:t>Moverare</a:t>
            </a:r>
            <a:r>
              <a:rPr lang="en-US" sz="900" dirty="0">
                <a:latin typeface="+mj-lt"/>
              </a:rPr>
              <a:t>, J., Hansson, T., &amp; Pederson, R., </a:t>
            </a:r>
            <a:r>
              <a:rPr lang="en-US" sz="900" i="1" dirty="0">
                <a:solidFill>
                  <a:srgbClr val="222222"/>
                </a:solidFill>
                <a:latin typeface="Arial" panose="020B0604020202020204" pitchFamily="34" charset="0"/>
              </a:rPr>
              <a:t>Int. J. Fatigue </a:t>
            </a:r>
            <a:r>
              <a:rPr lang="en-US" sz="900" dirty="0">
                <a:solidFill>
                  <a:srgbClr val="222222"/>
                </a:solidFill>
                <a:latin typeface="Arial" panose="020B0604020202020204" pitchFamily="34" charset="0"/>
              </a:rPr>
              <a:t>(2020)</a:t>
            </a:r>
            <a:r>
              <a:rPr lang="en-US" sz="900" dirty="0">
                <a:latin typeface="+mj-lt"/>
              </a:rPr>
              <a:t> </a:t>
            </a:r>
          </a:p>
          <a:p>
            <a:pPr algn="r"/>
            <a:r>
              <a:rPr lang="en-US" sz="900" dirty="0"/>
              <a:t>This work is licensed under the Creative Commons Attribution 4.0 License </a:t>
            </a:r>
            <a:r>
              <a:rPr lang="en-US" sz="900" dirty="0">
                <a:solidFill>
                  <a:srgbClr val="222222"/>
                </a:solidFill>
                <a:latin typeface="+mj-lt"/>
                <a:hlinkClick r:id="rId5"/>
              </a:rPr>
              <a:t>https://creativecommons.org/licenses/by/4.0/</a:t>
            </a:r>
            <a:r>
              <a:rPr lang="en-US" sz="900" dirty="0">
                <a:solidFill>
                  <a:srgbClr val="222222"/>
                </a:solidFill>
                <a:latin typeface="+mj-lt"/>
              </a:rPr>
              <a:t>  </a:t>
            </a:r>
          </a:p>
          <a:p>
            <a:pPr algn="r"/>
            <a:r>
              <a:rPr lang="en-US" sz="900" dirty="0">
                <a:latin typeface="+mj-lt"/>
                <a:hlinkClick r:id="rId6"/>
              </a:rPr>
              <a:t>https://doi.org/10.1016/j.ijfatigue.2020.105898</a:t>
            </a:r>
            <a:r>
              <a:rPr lang="en-US" sz="900" dirty="0">
                <a:latin typeface="+mj-lt"/>
              </a:rPr>
              <a:t>    </a:t>
            </a:r>
          </a:p>
          <a:p>
            <a:pPr algn="r"/>
            <a:r>
              <a:rPr lang="en-US" sz="900" dirty="0">
                <a:latin typeface="+mj-lt"/>
              </a:rPr>
              <a:t>Figures cropped, re-arranged, and lines added vs. original </a:t>
            </a:r>
          </a:p>
        </p:txBody>
      </p:sp>
    </p:spTree>
    <p:extLst>
      <p:ext uri="{BB962C8B-B14F-4D97-AF65-F5344CB8AC3E}">
        <p14:creationId xmlns:p14="http://schemas.microsoft.com/office/powerpoint/2010/main" val="25748851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2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2"/>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6"/>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9"/>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A13269A0-3303-4949-9342-182FD8A76D6D}"/>
              </a:ext>
            </a:extLst>
          </p:cNvPr>
          <p:cNvGrpSpPr/>
          <p:nvPr/>
        </p:nvGrpSpPr>
        <p:grpSpPr>
          <a:xfrm>
            <a:off x="7255563" y="4096275"/>
            <a:ext cx="1516750" cy="1731715"/>
            <a:chOff x="6904338" y="4187044"/>
            <a:chExt cx="1516750" cy="1731715"/>
          </a:xfrm>
        </p:grpSpPr>
        <p:grpSp>
          <p:nvGrpSpPr>
            <p:cNvPr id="6" name="Group 5">
              <a:extLst>
                <a:ext uri="{FF2B5EF4-FFF2-40B4-BE49-F238E27FC236}">
                  <a16:creationId xmlns:a16="http://schemas.microsoft.com/office/drawing/2014/main" id="{DBB8B982-66AD-4E5C-919A-30658BF4CE54}"/>
                </a:ext>
              </a:extLst>
            </p:cNvPr>
            <p:cNvGrpSpPr/>
            <p:nvPr/>
          </p:nvGrpSpPr>
          <p:grpSpPr>
            <a:xfrm>
              <a:off x="6904338" y="4187044"/>
              <a:ext cx="1516750" cy="1731715"/>
              <a:chOff x="6904338" y="4187044"/>
              <a:chExt cx="1516750" cy="1731715"/>
            </a:xfrm>
          </p:grpSpPr>
          <p:pic>
            <p:nvPicPr>
              <p:cNvPr id="14" name="Picture 13">
                <a:extLst>
                  <a:ext uri="{FF2B5EF4-FFF2-40B4-BE49-F238E27FC236}">
                    <a16:creationId xmlns:a16="http://schemas.microsoft.com/office/drawing/2014/main" id="{450BD3E1-8B20-43F0-8A6B-2FF550E356E2}"/>
                  </a:ext>
                </a:extLst>
              </p:cNvPr>
              <p:cNvPicPr>
                <a:picLocks noChangeAspect="1"/>
              </p:cNvPicPr>
              <p:nvPr/>
            </p:nvPicPr>
            <p:blipFill rotWithShape="1">
              <a:blip r:embed="rId2"/>
              <a:srcRect l="4200" t="4956" r="22883" b="65852"/>
              <a:stretch/>
            </p:blipFill>
            <p:spPr>
              <a:xfrm>
                <a:off x="6954238" y="4354802"/>
                <a:ext cx="1466850" cy="1434349"/>
              </a:xfrm>
              <a:prstGeom prst="rect">
                <a:avLst/>
              </a:prstGeom>
            </p:spPr>
          </p:pic>
          <p:sp>
            <p:nvSpPr>
              <p:cNvPr id="15" name="TextBox 14">
                <a:extLst>
                  <a:ext uri="{FF2B5EF4-FFF2-40B4-BE49-F238E27FC236}">
                    <a16:creationId xmlns:a16="http://schemas.microsoft.com/office/drawing/2014/main" id="{D53EF7D0-D1D3-49D5-BAC1-AAB0F16B176A}"/>
                  </a:ext>
                </a:extLst>
              </p:cNvPr>
              <p:cNvSpPr txBox="1"/>
              <p:nvPr/>
            </p:nvSpPr>
            <p:spPr>
              <a:xfrm>
                <a:off x="6939402" y="4187044"/>
                <a:ext cx="804672" cy="369332"/>
              </a:xfrm>
              <a:prstGeom prst="rect">
                <a:avLst/>
              </a:prstGeom>
              <a:noFill/>
            </p:spPr>
            <p:txBody>
              <a:bodyPr wrap="square" rtlCol="0">
                <a:spAutoFit/>
              </a:bodyPr>
              <a:lstStyle/>
              <a:p>
                <a:r>
                  <a:rPr lang="en-US" dirty="0"/>
                  <a:t>1)</a:t>
                </a:r>
              </a:p>
            </p:txBody>
          </p:sp>
          <p:sp>
            <p:nvSpPr>
              <p:cNvPr id="16" name="Rectangle 15">
                <a:extLst>
                  <a:ext uri="{FF2B5EF4-FFF2-40B4-BE49-F238E27FC236}">
                    <a16:creationId xmlns:a16="http://schemas.microsoft.com/office/drawing/2014/main" id="{6A4FCCC3-48A9-4AF9-8071-8ED0A56A97EF}"/>
                  </a:ext>
                </a:extLst>
              </p:cNvPr>
              <p:cNvSpPr/>
              <p:nvPr/>
            </p:nvSpPr>
            <p:spPr>
              <a:xfrm>
                <a:off x="6904338" y="5542769"/>
                <a:ext cx="368367" cy="37599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8" name="Rectangle 17">
              <a:extLst>
                <a:ext uri="{FF2B5EF4-FFF2-40B4-BE49-F238E27FC236}">
                  <a16:creationId xmlns:a16="http://schemas.microsoft.com/office/drawing/2014/main" id="{6B819AC9-0E7E-4A08-8E9C-F5E1B9E03999}"/>
                </a:ext>
              </a:extLst>
            </p:cNvPr>
            <p:cNvSpPr/>
            <p:nvPr/>
          </p:nvSpPr>
          <p:spPr>
            <a:xfrm>
              <a:off x="8180517" y="4231232"/>
              <a:ext cx="240571" cy="26476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p:cNvSpPr>
            <a:spLocks noGrp="1"/>
          </p:cNvSpPr>
          <p:nvPr>
            <p:ph type="title"/>
          </p:nvPr>
        </p:nvSpPr>
        <p:spPr/>
        <p:txBody>
          <a:bodyPr/>
          <a:lstStyle/>
          <a:p>
            <a:r>
              <a:rPr lang="en-US" dirty="0"/>
              <a:t>Overview &amp; Objectives </a:t>
            </a:r>
          </a:p>
        </p:txBody>
      </p:sp>
      <p:sp>
        <p:nvSpPr>
          <p:cNvPr id="3" name="Content Placeholder 2"/>
          <p:cNvSpPr>
            <a:spLocks noGrp="1"/>
          </p:cNvSpPr>
          <p:nvPr>
            <p:ph idx="1"/>
          </p:nvPr>
        </p:nvSpPr>
        <p:spPr>
          <a:xfrm>
            <a:off x="1045033" y="1700421"/>
            <a:ext cx="6591561" cy="4900675"/>
          </a:xfrm>
        </p:spPr>
        <p:txBody>
          <a:bodyPr>
            <a:normAutofit/>
          </a:bodyPr>
          <a:lstStyle/>
          <a:p>
            <a:r>
              <a:rPr lang="en-US" dirty="0"/>
              <a:t>Texture plays a role in AM part performance  </a:t>
            </a:r>
          </a:p>
          <a:p>
            <a:r>
              <a:rPr lang="en-US" dirty="0"/>
              <a:t>Micro-scale (PF) models simulate texture development with physics-based backing</a:t>
            </a:r>
          </a:p>
          <a:p>
            <a:r>
              <a:rPr lang="en-US" dirty="0"/>
              <a:t>Meso-scale (MC) models simulate texture development empirically</a:t>
            </a:r>
          </a:p>
          <a:p>
            <a:endParaRPr lang="en-US" sz="600" dirty="0"/>
          </a:p>
          <a:p>
            <a:pPr>
              <a:buFont typeface="Wingdings" panose="05000000000000000000" pitchFamily="2" charset="2"/>
              <a:buChar char="Ø"/>
            </a:pPr>
            <a:r>
              <a:rPr lang="en-US" b="1" dirty="0"/>
              <a:t>How do they relate and compare to texture development theories?</a:t>
            </a:r>
          </a:p>
          <a:p>
            <a:pPr>
              <a:buFont typeface="Wingdings" panose="05000000000000000000" pitchFamily="2" charset="2"/>
              <a:buChar char="Ø"/>
            </a:pPr>
            <a:r>
              <a:rPr lang="en-US" b="1" dirty="0"/>
              <a:t>How do the models compare to experimental data? </a:t>
            </a:r>
          </a:p>
          <a:p>
            <a:pPr>
              <a:buFont typeface="Wingdings" panose="05000000000000000000" pitchFamily="2" charset="2"/>
              <a:buChar char="Ø"/>
            </a:pPr>
            <a:r>
              <a:rPr lang="en-US" b="1" dirty="0"/>
              <a:t>What experimental data are still needed? </a:t>
            </a:r>
          </a:p>
          <a:p>
            <a:pPr marL="0" indent="0">
              <a:buNone/>
            </a:pPr>
            <a:endParaRPr lang="en-US" dirty="0"/>
          </a:p>
          <a:p>
            <a:endParaRPr lang="en-US" dirty="0"/>
          </a:p>
        </p:txBody>
      </p:sp>
      <p:sp>
        <p:nvSpPr>
          <p:cNvPr id="4" name="Slide Number Placeholder 3"/>
          <p:cNvSpPr>
            <a:spLocks noGrp="1"/>
          </p:cNvSpPr>
          <p:nvPr>
            <p:ph type="sldNum" sz="quarter" idx="12"/>
          </p:nvPr>
        </p:nvSpPr>
        <p:spPr/>
        <p:txBody>
          <a:bodyPr/>
          <a:lstStyle/>
          <a:p>
            <a:fld id="{224C0C37-3CEC-4CB4-B902-37F94E20E969}" type="slidenum">
              <a:rPr lang="en-US" smtClean="0"/>
              <a:pPr/>
              <a:t>7</a:t>
            </a:fld>
            <a:endParaRPr lang="en-US"/>
          </a:p>
        </p:txBody>
      </p:sp>
      <p:pic>
        <p:nvPicPr>
          <p:cNvPr id="5" name="Picture 4">
            <a:extLst>
              <a:ext uri="{FF2B5EF4-FFF2-40B4-BE49-F238E27FC236}">
                <a16:creationId xmlns:a16="http://schemas.microsoft.com/office/drawing/2014/main" id="{913814D0-3E2D-4DCA-B396-9EBC3CF1D883}"/>
              </a:ext>
            </a:extLst>
          </p:cNvPr>
          <p:cNvPicPr>
            <a:picLocks noChangeAspect="1"/>
          </p:cNvPicPr>
          <p:nvPr/>
        </p:nvPicPr>
        <p:blipFill rotWithShape="1">
          <a:blip r:embed="rId3"/>
          <a:srcRect t="27194" r="8044" b="10754"/>
          <a:stretch/>
        </p:blipFill>
        <p:spPr>
          <a:xfrm>
            <a:off x="7949231" y="1512987"/>
            <a:ext cx="3082668" cy="1560147"/>
          </a:xfrm>
          <a:prstGeom prst="rect">
            <a:avLst/>
          </a:prstGeom>
        </p:spPr>
      </p:pic>
      <p:grpSp>
        <p:nvGrpSpPr>
          <p:cNvPr id="20" name="Group 19">
            <a:extLst>
              <a:ext uri="{FF2B5EF4-FFF2-40B4-BE49-F238E27FC236}">
                <a16:creationId xmlns:a16="http://schemas.microsoft.com/office/drawing/2014/main" id="{A7A612C4-9BFB-44B6-8336-464125F9D30F}"/>
              </a:ext>
            </a:extLst>
          </p:cNvPr>
          <p:cNvGrpSpPr/>
          <p:nvPr/>
        </p:nvGrpSpPr>
        <p:grpSpPr>
          <a:xfrm>
            <a:off x="8725637" y="3612460"/>
            <a:ext cx="1576623" cy="1691101"/>
            <a:chOff x="8096096" y="1693051"/>
            <a:chExt cx="1576623" cy="1691101"/>
          </a:xfrm>
        </p:grpSpPr>
        <p:pic>
          <p:nvPicPr>
            <p:cNvPr id="21" name="Picture 20">
              <a:extLst>
                <a:ext uri="{FF2B5EF4-FFF2-40B4-BE49-F238E27FC236}">
                  <a16:creationId xmlns:a16="http://schemas.microsoft.com/office/drawing/2014/main" id="{50301913-3BEA-4239-967D-A969E22488A2}"/>
                </a:ext>
              </a:extLst>
            </p:cNvPr>
            <p:cNvPicPr>
              <a:picLocks noChangeAspect="1"/>
            </p:cNvPicPr>
            <p:nvPr/>
          </p:nvPicPr>
          <p:blipFill rotWithShape="1">
            <a:blip r:embed="rId2"/>
            <a:srcRect l="7083" t="33986" r="17985" b="36822"/>
            <a:stretch/>
          </p:blipFill>
          <p:spPr>
            <a:xfrm>
              <a:off x="8165336" y="1812925"/>
              <a:ext cx="1507383" cy="1434349"/>
            </a:xfrm>
            <a:prstGeom prst="rect">
              <a:avLst/>
            </a:prstGeom>
          </p:spPr>
        </p:pic>
        <p:sp>
          <p:nvSpPr>
            <p:cNvPr id="22" name="Rectangle 21">
              <a:extLst>
                <a:ext uri="{FF2B5EF4-FFF2-40B4-BE49-F238E27FC236}">
                  <a16:creationId xmlns:a16="http://schemas.microsoft.com/office/drawing/2014/main" id="{8709B8AE-3006-4A10-969C-12602B08D9F2}"/>
                </a:ext>
              </a:extLst>
            </p:cNvPr>
            <p:cNvSpPr/>
            <p:nvPr/>
          </p:nvSpPr>
          <p:spPr>
            <a:xfrm>
              <a:off x="8096096" y="3008162"/>
              <a:ext cx="368367" cy="37599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Box 22">
              <a:extLst>
                <a:ext uri="{FF2B5EF4-FFF2-40B4-BE49-F238E27FC236}">
                  <a16:creationId xmlns:a16="http://schemas.microsoft.com/office/drawing/2014/main" id="{29DAA5C4-1093-407D-A279-0AC30F84B43B}"/>
                </a:ext>
              </a:extLst>
            </p:cNvPr>
            <p:cNvSpPr txBox="1"/>
            <p:nvPr/>
          </p:nvSpPr>
          <p:spPr>
            <a:xfrm>
              <a:off x="8178235" y="1693051"/>
              <a:ext cx="804672" cy="369332"/>
            </a:xfrm>
            <a:prstGeom prst="rect">
              <a:avLst/>
            </a:prstGeom>
            <a:noFill/>
          </p:spPr>
          <p:txBody>
            <a:bodyPr wrap="square" rtlCol="0">
              <a:spAutoFit/>
            </a:bodyPr>
            <a:lstStyle/>
            <a:p>
              <a:r>
                <a:rPr lang="en-US" dirty="0"/>
                <a:t>2)</a:t>
              </a:r>
            </a:p>
          </p:txBody>
        </p:sp>
      </p:grpSp>
      <p:pic>
        <p:nvPicPr>
          <p:cNvPr id="24" name="Picture 23">
            <a:extLst>
              <a:ext uri="{FF2B5EF4-FFF2-40B4-BE49-F238E27FC236}">
                <a16:creationId xmlns:a16="http://schemas.microsoft.com/office/drawing/2014/main" id="{65ECB89D-411D-4BC3-B22B-67C5849288C3}"/>
              </a:ext>
            </a:extLst>
          </p:cNvPr>
          <p:cNvPicPr>
            <a:picLocks noChangeAspect="1"/>
          </p:cNvPicPr>
          <p:nvPr/>
        </p:nvPicPr>
        <p:blipFill rotWithShape="1">
          <a:blip r:embed="rId2"/>
          <a:srcRect l="4335" t="63011" r="6935" b="-77"/>
          <a:stretch/>
        </p:blipFill>
        <p:spPr>
          <a:xfrm>
            <a:off x="10207010" y="4126946"/>
            <a:ext cx="1784966" cy="1821291"/>
          </a:xfrm>
          <a:prstGeom prst="rect">
            <a:avLst/>
          </a:prstGeom>
        </p:spPr>
      </p:pic>
      <p:sp>
        <p:nvSpPr>
          <p:cNvPr id="25" name="TextBox 24">
            <a:extLst>
              <a:ext uri="{FF2B5EF4-FFF2-40B4-BE49-F238E27FC236}">
                <a16:creationId xmlns:a16="http://schemas.microsoft.com/office/drawing/2014/main" id="{BA2F2C82-6570-4E5E-9A27-0838182EE9F0}"/>
              </a:ext>
            </a:extLst>
          </p:cNvPr>
          <p:cNvSpPr txBox="1"/>
          <p:nvPr/>
        </p:nvSpPr>
        <p:spPr>
          <a:xfrm>
            <a:off x="10351462" y="4008406"/>
            <a:ext cx="804672" cy="369332"/>
          </a:xfrm>
          <a:prstGeom prst="rect">
            <a:avLst/>
          </a:prstGeom>
          <a:noFill/>
        </p:spPr>
        <p:txBody>
          <a:bodyPr wrap="square" rtlCol="0">
            <a:spAutoFit/>
          </a:bodyPr>
          <a:lstStyle/>
          <a:p>
            <a:r>
              <a:rPr lang="en-US" dirty="0"/>
              <a:t>3)</a:t>
            </a:r>
          </a:p>
        </p:txBody>
      </p:sp>
      <p:sp>
        <p:nvSpPr>
          <p:cNvPr id="26" name="Rectangle 25">
            <a:extLst>
              <a:ext uri="{FF2B5EF4-FFF2-40B4-BE49-F238E27FC236}">
                <a16:creationId xmlns:a16="http://schemas.microsoft.com/office/drawing/2014/main" id="{322F3069-A2AA-4824-83B4-36874310C60F}"/>
              </a:ext>
            </a:extLst>
          </p:cNvPr>
          <p:cNvSpPr/>
          <p:nvPr/>
        </p:nvSpPr>
        <p:spPr>
          <a:xfrm>
            <a:off x="8344300" y="1160580"/>
            <a:ext cx="2292529" cy="369332"/>
          </a:xfrm>
          <a:prstGeom prst="rect">
            <a:avLst/>
          </a:prstGeom>
        </p:spPr>
        <p:txBody>
          <a:bodyPr wrap="square">
            <a:spAutoFit/>
          </a:bodyPr>
          <a:lstStyle/>
          <a:p>
            <a:pPr algn="r"/>
            <a:r>
              <a:rPr lang="en-US" dirty="0">
                <a:latin typeface="+mj-lt"/>
                <a:cs typeface="Times New Roman" panose="02020603050405020304" pitchFamily="18" charset="0"/>
              </a:rPr>
              <a:t>Phase Field Model</a:t>
            </a:r>
          </a:p>
        </p:txBody>
      </p:sp>
      <p:sp>
        <p:nvSpPr>
          <p:cNvPr id="27" name="Rectangle 26">
            <a:extLst>
              <a:ext uri="{FF2B5EF4-FFF2-40B4-BE49-F238E27FC236}">
                <a16:creationId xmlns:a16="http://schemas.microsoft.com/office/drawing/2014/main" id="{4DEB6FC6-7082-405D-A644-292250674EDD}"/>
              </a:ext>
            </a:extLst>
          </p:cNvPr>
          <p:cNvSpPr/>
          <p:nvPr/>
        </p:nvSpPr>
        <p:spPr>
          <a:xfrm>
            <a:off x="8034187" y="3212058"/>
            <a:ext cx="3122306" cy="369332"/>
          </a:xfrm>
          <a:prstGeom prst="rect">
            <a:avLst/>
          </a:prstGeom>
        </p:spPr>
        <p:txBody>
          <a:bodyPr wrap="square">
            <a:spAutoFit/>
          </a:bodyPr>
          <a:lstStyle/>
          <a:p>
            <a:pPr algn="ctr"/>
            <a:r>
              <a:rPr lang="en-US" dirty="0">
                <a:latin typeface="+mj-lt"/>
                <a:cs typeface="Times New Roman" panose="02020603050405020304" pitchFamily="18" charset="0"/>
              </a:rPr>
              <a:t>Monte Carlo Model [5]</a:t>
            </a:r>
          </a:p>
        </p:txBody>
      </p:sp>
      <p:sp>
        <p:nvSpPr>
          <p:cNvPr id="29" name="Rectangle 28">
            <a:extLst>
              <a:ext uri="{FF2B5EF4-FFF2-40B4-BE49-F238E27FC236}">
                <a16:creationId xmlns:a16="http://schemas.microsoft.com/office/drawing/2014/main" id="{59BF26D5-17AE-41C3-A223-6526CC871CF8}"/>
              </a:ext>
            </a:extLst>
          </p:cNvPr>
          <p:cNvSpPr/>
          <p:nvPr/>
        </p:nvSpPr>
        <p:spPr>
          <a:xfrm>
            <a:off x="4018791" y="5866140"/>
            <a:ext cx="7694311" cy="784830"/>
          </a:xfrm>
          <a:prstGeom prst="rect">
            <a:avLst/>
          </a:prstGeom>
        </p:spPr>
        <p:txBody>
          <a:bodyPr wrap="square">
            <a:spAutoFit/>
          </a:bodyPr>
          <a:lstStyle/>
          <a:p>
            <a:pPr algn="r"/>
            <a:r>
              <a:rPr lang="en-US" sz="900" dirty="0">
                <a:latin typeface="+mj-lt"/>
              </a:rPr>
              <a:t>[5] Computer simulation of microstructure development in powder-bed additive manufacturing with crystallographic texture, Figure 8</a:t>
            </a:r>
          </a:p>
          <a:p>
            <a:pPr algn="r"/>
            <a:r>
              <a:rPr lang="en-US" sz="900" dirty="0">
                <a:latin typeface="+mj-lt"/>
              </a:rPr>
              <a:t>Pauza, J.G., Tayon, W.A., &amp; </a:t>
            </a:r>
            <a:r>
              <a:rPr lang="en-US" sz="900" dirty="0" err="1">
                <a:latin typeface="+mj-lt"/>
              </a:rPr>
              <a:t>Rollett</a:t>
            </a:r>
            <a:r>
              <a:rPr lang="en-US" sz="900" dirty="0">
                <a:latin typeface="+mj-lt"/>
              </a:rPr>
              <a:t>, A</a:t>
            </a:r>
            <a:r>
              <a:rPr lang="en-US" sz="900" dirty="0"/>
              <a:t>., </a:t>
            </a:r>
            <a:r>
              <a:rPr lang="en-US" sz="900" i="1" dirty="0"/>
              <a:t>Model. Simul. Mater. Sc. </a:t>
            </a:r>
            <a:r>
              <a:rPr lang="en-US" sz="900" dirty="0"/>
              <a:t>(2021)</a:t>
            </a:r>
            <a:r>
              <a:rPr lang="en-US" sz="900" dirty="0">
                <a:latin typeface="+mj-lt"/>
              </a:rPr>
              <a:t> </a:t>
            </a:r>
          </a:p>
          <a:p>
            <a:pPr algn="r"/>
            <a:r>
              <a:rPr lang="en-US" sz="900" dirty="0">
                <a:latin typeface="+mj-lt"/>
              </a:rPr>
              <a:t>This work is licensed under a Creative Commons Attribution 4.0 License </a:t>
            </a:r>
            <a:r>
              <a:rPr lang="en-US" sz="900" dirty="0">
                <a:solidFill>
                  <a:srgbClr val="222222"/>
                </a:solidFill>
                <a:latin typeface="+mj-lt"/>
                <a:hlinkClick r:id="rId4"/>
              </a:rPr>
              <a:t>https://creativecommons.org/licenses/by/4.0/</a:t>
            </a:r>
            <a:r>
              <a:rPr lang="en-US" sz="900" dirty="0">
                <a:solidFill>
                  <a:srgbClr val="222222"/>
                </a:solidFill>
                <a:latin typeface="+mj-lt"/>
              </a:rPr>
              <a:t>  </a:t>
            </a:r>
          </a:p>
          <a:p>
            <a:pPr algn="r"/>
            <a:r>
              <a:rPr lang="en-US" sz="900" dirty="0">
                <a:latin typeface="+mj-lt"/>
                <a:hlinkClick r:id="rId5"/>
              </a:rPr>
              <a:t>https://doi.org/10.1088/1361-651X/ac03a6</a:t>
            </a:r>
            <a:r>
              <a:rPr lang="en-US" sz="900" dirty="0">
                <a:latin typeface="+mj-lt"/>
              </a:rPr>
              <a:t>    </a:t>
            </a:r>
          </a:p>
          <a:p>
            <a:pPr algn="r"/>
            <a:r>
              <a:rPr lang="en-US" sz="900" dirty="0">
                <a:latin typeface="+mj-lt"/>
              </a:rPr>
              <a:t>Figure cropped, re-arranged, and labeled vs. original </a:t>
            </a:r>
          </a:p>
        </p:txBody>
      </p:sp>
    </p:spTree>
    <p:extLst>
      <p:ext uri="{BB962C8B-B14F-4D97-AF65-F5344CB8AC3E}">
        <p14:creationId xmlns:p14="http://schemas.microsoft.com/office/powerpoint/2010/main" val="14977494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Outline</a:t>
            </a:r>
          </a:p>
        </p:txBody>
      </p:sp>
      <p:sp>
        <p:nvSpPr>
          <p:cNvPr id="3" name="Content Placeholder 2"/>
          <p:cNvSpPr>
            <a:spLocks noGrp="1"/>
          </p:cNvSpPr>
          <p:nvPr>
            <p:ph idx="1"/>
          </p:nvPr>
        </p:nvSpPr>
        <p:spPr/>
        <p:txBody>
          <a:bodyPr>
            <a:normAutofit/>
          </a:bodyPr>
          <a:lstStyle/>
          <a:p>
            <a:pPr>
              <a:lnSpc>
                <a:spcPct val="150000"/>
              </a:lnSpc>
            </a:pPr>
            <a:r>
              <a:rPr lang="en-US" sz="2800" dirty="0"/>
              <a:t>Background &amp; Introduction</a:t>
            </a:r>
          </a:p>
          <a:p>
            <a:pPr>
              <a:lnSpc>
                <a:spcPct val="150000"/>
              </a:lnSpc>
            </a:pPr>
            <a:r>
              <a:rPr lang="en-US" sz="2800" b="1" dirty="0"/>
              <a:t>Techniques and Materials</a:t>
            </a:r>
          </a:p>
          <a:p>
            <a:pPr>
              <a:lnSpc>
                <a:spcPct val="150000"/>
              </a:lnSpc>
            </a:pPr>
            <a:r>
              <a:rPr lang="en-US" sz="2800" dirty="0"/>
              <a:t>Results </a:t>
            </a:r>
          </a:p>
          <a:p>
            <a:pPr>
              <a:lnSpc>
                <a:spcPct val="150000"/>
              </a:lnSpc>
            </a:pPr>
            <a:r>
              <a:rPr lang="en-US" sz="2800" dirty="0"/>
              <a:t>Need for Additional Validation Data &amp; Conclusions </a:t>
            </a:r>
          </a:p>
          <a:p>
            <a:pPr marL="0" indent="0">
              <a:lnSpc>
                <a:spcPct val="150000"/>
              </a:lnSpc>
              <a:buNone/>
            </a:pPr>
            <a:r>
              <a:rPr lang="en-US" sz="2800" dirty="0"/>
              <a:t> </a:t>
            </a:r>
          </a:p>
        </p:txBody>
      </p:sp>
      <p:sp>
        <p:nvSpPr>
          <p:cNvPr id="4" name="Slide Number Placeholder 3"/>
          <p:cNvSpPr>
            <a:spLocks noGrp="1"/>
          </p:cNvSpPr>
          <p:nvPr>
            <p:ph type="sldNum" sz="quarter" idx="12"/>
          </p:nvPr>
        </p:nvSpPr>
        <p:spPr/>
        <p:txBody>
          <a:bodyPr/>
          <a:lstStyle/>
          <a:p>
            <a:fld id="{224C0C37-3CEC-4CB4-B902-37F94E20E969}" type="slidenum">
              <a:rPr lang="en-US" smtClean="0"/>
              <a:pPr/>
              <a:t>8</a:t>
            </a:fld>
            <a:endParaRPr lang="en-US"/>
          </a:p>
        </p:txBody>
      </p:sp>
    </p:spTree>
    <p:extLst>
      <p:ext uri="{BB962C8B-B14F-4D97-AF65-F5344CB8AC3E}">
        <p14:creationId xmlns:p14="http://schemas.microsoft.com/office/powerpoint/2010/main" val="20553030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Materials &amp; Methods</a:t>
            </a:r>
          </a:p>
        </p:txBody>
      </p:sp>
      <p:sp>
        <p:nvSpPr>
          <p:cNvPr id="3" name="Content Placeholder 2"/>
          <p:cNvSpPr>
            <a:spLocks noGrp="1"/>
          </p:cNvSpPr>
          <p:nvPr>
            <p:ph idx="1"/>
          </p:nvPr>
        </p:nvSpPr>
        <p:spPr>
          <a:xfrm>
            <a:off x="838200" y="1581408"/>
            <a:ext cx="8073519" cy="4717792"/>
          </a:xfrm>
        </p:spPr>
        <p:txBody>
          <a:bodyPr>
            <a:normAutofit/>
          </a:bodyPr>
          <a:lstStyle/>
          <a:p>
            <a:r>
              <a:rPr lang="en-US" sz="2000" dirty="0"/>
              <a:t>Phase field modeling </a:t>
            </a:r>
          </a:p>
          <a:p>
            <a:pPr lvl="1"/>
            <a:r>
              <a:rPr lang="en-US" sz="1800" dirty="0"/>
              <a:t>Karma Model for quantitative alloy solidification [7]</a:t>
            </a:r>
          </a:p>
          <a:p>
            <a:pPr lvl="1"/>
            <a:r>
              <a:rPr lang="en-US" sz="1800" dirty="0"/>
              <a:t>2D explicit finite difference approach solved on GPUs (NVIDIA V100)</a:t>
            </a:r>
          </a:p>
          <a:p>
            <a:pPr lvl="1"/>
            <a:r>
              <a:rPr lang="en-US" sz="1800" dirty="0"/>
              <a:t>Inconel 718 materials properties from Ghosh et al. [8]</a:t>
            </a:r>
          </a:p>
          <a:p>
            <a:pPr lvl="1"/>
            <a:r>
              <a:rPr lang="en-US" sz="1800" dirty="0"/>
              <a:t>Grain texture field implemented through </a:t>
            </a:r>
            <a:r>
              <a:rPr lang="en-US" sz="1800" dirty="0" err="1"/>
              <a:t>Tourret</a:t>
            </a:r>
            <a:r>
              <a:rPr lang="en-US" sz="1800" dirty="0"/>
              <a:t> et al. approach [9]</a:t>
            </a:r>
          </a:p>
          <a:p>
            <a:r>
              <a:rPr lang="en-US" sz="2000" dirty="0"/>
              <a:t>Compared to Inconel 792 directional solidification experiments [10]</a:t>
            </a:r>
          </a:p>
          <a:p>
            <a:endParaRPr lang="en-US" sz="2000" dirty="0"/>
          </a:p>
          <a:p>
            <a:r>
              <a:rPr lang="en-US" sz="2000" u="sng" dirty="0"/>
              <a:t>Phase field material property needs for Ti-6Al-4V:</a:t>
            </a:r>
          </a:p>
          <a:p>
            <a:pPr lvl="1"/>
            <a:r>
              <a:rPr lang="en-US" sz="1800" dirty="0"/>
              <a:t>Recent work predicted planar growth in Ti64 PBF AM [11]</a:t>
            </a:r>
          </a:p>
          <a:p>
            <a:pPr lvl="1"/>
            <a:r>
              <a:rPr lang="en-US" sz="1800" dirty="0"/>
              <a:t>Alpha-beta transformation hides previous dendrites</a:t>
            </a:r>
          </a:p>
          <a:p>
            <a:pPr lvl="1"/>
            <a:r>
              <a:rPr lang="en-US" sz="1800" dirty="0"/>
              <a:t>Ti-6Al-4V needs more high temperature property data to rectify simulation with theory</a:t>
            </a:r>
          </a:p>
          <a:p>
            <a:pPr lvl="2"/>
            <a:r>
              <a:rPr lang="en-US" sz="1600" dirty="0"/>
              <a:t>Liquidus &amp; solidus temperatures, partition coefficients, Gibbs-Thomson coefficient, mass diffusivities</a:t>
            </a:r>
          </a:p>
          <a:p>
            <a:endParaRPr lang="en-US" sz="2000" dirty="0"/>
          </a:p>
        </p:txBody>
      </p:sp>
      <p:sp>
        <p:nvSpPr>
          <p:cNvPr id="4" name="Slide Number Placeholder 3"/>
          <p:cNvSpPr>
            <a:spLocks noGrp="1"/>
          </p:cNvSpPr>
          <p:nvPr>
            <p:ph type="sldNum" sz="quarter" idx="12"/>
          </p:nvPr>
        </p:nvSpPr>
        <p:spPr/>
        <p:txBody>
          <a:bodyPr/>
          <a:lstStyle/>
          <a:p>
            <a:fld id="{224C0C37-3CEC-4CB4-B902-37F94E20E969}" type="slidenum">
              <a:rPr lang="en-US" smtClean="0"/>
              <a:pPr/>
              <a:t>9</a:t>
            </a:fld>
            <a:endParaRPr lang="en-US"/>
          </a:p>
        </p:txBody>
      </p:sp>
      <p:sp>
        <p:nvSpPr>
          <p:cNvPr id="9" name="Rectangle 8"/>
          <p:cNvSpPr/>
          <p:nvPr/>
        </p:nvSpPr>
        <p:spPr>
          <a:xfrm>
            <a:off x="1144901" y="6398571"/>
            <a:ext cx="3034531" cy="230832"/>
          </a:xfrm>
          <a:prstGeom prst="rect">
            <a:avLst/>
          </a:prstGeom>
        </p:spPr>
        <p:txBody>
          <a:bodyPr wrap="square">
            <a:spAutoFit/>
          </a:bodyPr>
          <a:lstStyle/>
          <a:p>
            <a:r>
              <a:rPr lang="en-US" sz="900" dirty="0">
                <a:solidFill>
                  <a:srgbClr val="222222"/>
                </a:solidFill>
                <a:latin typeface="Arial" panose="020B0604020202020204" pitchFamily="34" charset="0"/>
              </a:rPr>
              <a:t>[8] Ghosh, S., et al., </a:t>
            </a:r>
            <a:r>
              <a:rPr lang="en-US" sz="900" i="1" dirty="0">
                <a:solidFill>
                  <a:srgbClr val="222222"/>
                </a:solidFill>
                <a:latin typeface="Arial" panose="020B0604020202020204" pitchFamily="34" charset="0"/>
              </a:rPr>
              <a:t>Model. Simul. Mater. Sc.</a:t>
            </a:r>
            <a:r>
              <a:rPr lang="en-US" sz="900" dirty="0">
                <a:solidFill>
                  <a:srgbClr val="222222"/>
                </a:solidFill>
                <a:latin typeface="Arial" panose="020B0604020202020204" pitchFamily="34" charset="0"/>
              </a:rPr>
              <a:t> (2017)</a:t>
            </a:r>
            <a:endParaRPr lang="en-US" sz="900" dirty="0"/>
          </a:p>
        </p:txBody>
      </p:sp>
      <p:sp>
        <p:nvSpPr>
          <p:cNvPr id="10" name="Rectangle 9"/>
          <p:cNvSpPr/>
          <p:nvPr/>
        </p:nvSpPr>
        <p:spPr>
          <a:xfrm>
            <a:off x="1146157" y="6183966"/>
            <a:ext cx="2520968" cy="230832"/>
          </a:xfrm>
          <a:prstGeom prst="rect">
            <a:avLst/>
          </a:prstGeom>
        </p:spPr>
        <p:txBody>
          <a:bodyPr wrap="square">
            <a:spAutoFit/>
          </a:bodyPr>
          <a:lstStyle/>
          <a:p>
            <a:r>
              <a:rPr lang="en-US" sz="900" dirty="0">
                <a:solidFill>
                  <a:srgbClr val="222222"/>
                </a:solidFill>
                <a:latin typeface="Arial" panose="020B0604020202020204" pitchFamily="34" charset="0"/>
              </a:rPr>
              <a:t>[7] Karma, A.,  </a:t>
            </a:r>
            <a:r>
              <a:rPr lang="en-US" sz="900" i="1" dirty="0">
                <a:solidFill>
                  <a:srgbClr val="222222"/>
                </a:solidFill>
                <a:latin typeface="Arial" panose="020B0604020202020204" pitchFamily="34" charset="0"/>
              </a:rPr>
              <a:t>Phys. Rev. Lett. </a:t>
            </a:r>
            <a:r>
              <a:rPr lang="en-US" sz="900" dirty="0">
                <a:solidFill>
                  <a:srgbClr val="222222"/>
                </a:solidFill>
                <a:latin typeface="Arial" panose="020B0604020202020204" pitchFamily="34" charset="0"/>
              </a:rPr>
              <a:t>(2001)</a:t>
            </a:r>
            <a:endParaRPr lang="en-US" sz="900" dirty="0"/>
          </a:p>
        </p:txBody>
      </p:sp>
      <p:sp>
        <p:nvSpPr>
          <p:cNvPr id="11" name="Rectangle 10"/>
          <p:cNvSpPr/>
          <p:nvPr/>
        </p:nvSpPr>
        <p:spPr>
          <a:xfrm>
            <a:off x="4164839" y="6179845"/>
            <a:ext cx="2655574" cy="230832"/>
          </a:xfrm>
          <a:prstGeom prst="rect">
            <a:avLst/>
          </a:prstGeom>
        </p:spPr>
        <p:txBody>
          <a:bodyPr wrap="square">
            <a:spAutoFit/>
          </a:bodyPr>
          <a:lstStyle/>
          <a:p>
            <a:r>
              <a:rPr lang="en-US" sz="900" dirty="0">
                <a:solidFill>
                  <a:srgbClr val="222222"/>
                </a:solidFill>
                <a:latin typeface="Arial" panose="020B0604020202020204" pitchFamily="34" charset="0"/>
              </a:rPr>
              <a:t>[9] </a:t>
            </a:r>
            <a:r>
              <a:rPr lang="en-US" sz="900" dirty="0" err="1">
                <a:solidFill>
                  <a:srgbClr val="222222"/>
                </a:solidFill>
                <a:latin typeface="Arial" panose="020B0604020202020204" pitchFamily="34" charset="0"/>
              </a:rPr>
              <a:t>Tourret</a:t>
            </a:r>
            <a:r>
              <a:rPr lang="en-US" sz="900" dirty="0">
                <a:solidFill>
                  <a:srgbClr val="222222"/>
                </a:solidFill>
                <a:latin typeface="Arial" panose="020B0604020202020204" pitchFamily="34" charset="0"/>
              </a:rPr>
              <a:t>, D., et al., </a:t>
            </a:r>
            <a:r>
              <a:rPr lang="en-US" sz="900" i="1" dirty="0">
                <a:solidFill>
                  <a:srgbClr val="222222"/>
                </a:solidFill>
                <a:latin typeface="Arial" panose="020B0604020202020204" pitchFamily="34" charset="0"/>
              </a:rPr>
              <a:t>Acta Mater.</a:t>
            </a:r>
            <a:r>
              <a:rPr lang="en-US" sz="900" dirty="0">
                <a:solidFill>
                  <a:srgbClr val="222222"/>
                </a:solidFill>
                <a:latin typeface="Arial" panose="020B0604020202020204" pitchFamily="34" charset="0"/>
              </a:rPr>
              <a:t> (2017)</a:t>
            </a:r>
            <a:endParaRPr lang="en-US" sz="900" dirty="0"/>
          </a:p>
        </p:txBody>
      </p:sp>
      <p:sp>
        <p:nvSpPr>
          <p:cNvPr id="13" name="Rectangle 12"/>
          <p:cNvSpPr/>
          <p:nvPr/>
        </p:nvSpPr>
        <p:spPr>
          <a:xfrm>
            <a:off x="4164839" y="6394921"/>
            <a:ext cx="2666780" cy="230832"/>
          </a:xfrm>
          <a:prstGeom prst="rect">
            <a:avLst/>
          </a:prstGeom>
        </p:spPr>
        <p:txBody>
          <a:bodyPr wrap="square">
            <a:spAutoFit/>
          </a:bodyPr>
          <a:lstStyle/>
          <a:p>
            <a:r>
              <a:rPr lang="en-US" sz="900" dirty="0">
                <a:solidFill>
                  <a:srgbClr val="222222"/>
                </a:solidFill>
                <a:latin typeface="Arial" panose="020B0604020202020204" pitchFamily="34" charset="0"/>
              </a:rPr>
              <a:t>[10] Zhou, Y. Z., et al., </a:t>
            </a:r>
            <a:r>
              <a:rPr lang="en-US" sz="900" i="1" dirty="0">
                <a:solidFill>
                  <a:srgbClr val="222222"/>
                </a:solidFill>
                <a:latin typeface="Arial" panose="020B0604020202020204" pitchFamily="34" charset="0"/>
              </a:rPr>
              <a:t>Acta Mater. (</a:t>
            </a:r>
            <a:r>
              <a:rPr lang="en-US" sz="900" dirty="0">
                <a:solidFill>
                  <a:srgbClr val="222222"/>
                </a:solidFill>
                <a:latin typeface="Arial" panose="020B0604020202020204" pitchFamily="34" charset="0"/>
              </a:rPr>
              <a:t>2008)</a:t>
            </a:r>
            <a:endParaRPr lang="en-US" sz="900" dirty="0"/>
          </a:p>
        </p:txBody>
      </p:sp>
      <p:pic>
        <p:nvPicPr>
          <p:cNvPr id="6" name="Picture 5">
            <a:extLst>
              <a:ext uri="{FF2B5EF4-FFF2-40B4-BE49-F238E27FC236}">
                <a16:creationId xmlns:a16="http://schemas.microsoft.com/office/drawing/2014/main" id="{60E5BF7C-9EFC-4A9D-9454-19C29CFD1362}"/>
              </a:ext>
            </a:extLst>
          </p:cNvPr>
          <p:cNvPicPr>
            <a:picLocks noChangeAspect="1"/>
          </p:cNvPicPr>
          <p:nvPr/>
        </p:nvPicPr>
        <p:blipFill>
          <a:blip r:embed="rId3"/>
          <a:stretch>
            <a:fillRect/>
          </a:stretch>
        </p:blipFill>
        <p:spPr>
          <a:xfrm>
            <a:off x="8832396" y="3407051"/>
            <a:ext cx="3086724" cy="2959173"/>
          </a:xfrm>
          <a:prstGeom prst="rect">
            <a:avLst/>
          </a:prstGeom>
        </p:spPr>
      </p:pic>
      <p:sp>
        <p:nvSpPr>
          <p:cNvPr id="12" name="Rectangle 11">
            <a:extLst>
              <a:ext uri="{FF2B5EF4-FFF2-40B4-BE49-F238E27FC236}">
                <a16:creationId xmlns:a16="http://schemas.microsoft.com/office/drawing/2014/main" id="{F2A122C0-63FA-49CE-963F-BC3FDEAE06BC}"/>
              </a:ext>
            </a:extLst>
          </p:cNvPr>
          <p:cNvSpPr/>
          <p:nvPr/>
        </p:nvSpPr>
        <p:spPr>
          <a:xfrm>
            <a:off x="9481561" y="2865159"/>
            <a:ext cx="2205614" cy="646331"/>
          </a:xfrm>
          <a:prstGeom prst="rect">
            <a:avLst/>
          </a:prstGeom>
        </p:spPr>
        <p:txBody>
          <a:bodyPr wrap="square">
            <a:spAutoFit/>
          </a:bodyPr>
          <a:lstStyle/>
          <a:p>
            <a:r>
              <a:rPr lang="en-US" dirty="0">
                <a:latin typeface="+mj-lt"/>
                <a:cs typeface="Times New Roman" panose="02020603050405020304" pitchFamily="18" charset="0"/>
              </a:rPr>
              <a:t>PBF Ti-6Al-4V Planar Growth [11] </a:t>
            </a:r>
          </a:p>
        </p:txBody>
      </p:sp>
      <p:sp>
        <p:nvSpPr>
          <p:cNvPr id="14" name="Rectangle 13">
            <a:extLst>
              <a:ext uri="{FF2B5EF4-FFF2-40B4-BE49-F238E27FC236}">
                <a16:creationId xmlns:a16="http://schemas.microsoft.com/office/drawing/2014/main" id="{72F350F6-1B49-40AB-9D31-15D2C2F3B3E4}"/>
              </a:ext>
            </a:extLst>
          </p:cNvPr>
          <p:cNvSpPr/>
          <p:nvPr/>
        </p:nvSpPr>
        <p:spPr>
          <a:xfrm>
            <a:off x="9968419" y="5462767"/>
            <a:ext cx="1174750" cy="523220"/>
          </a:xfrm>
          <a:prstGeom prst="rect">
            <a:avLst/>
          </a:prstGeom>
        </p:spPr>
        <p:txBody>
          <a:bodyPr wrap="square">
            <a:spAutoFit/>
          </a:bodyPr>
          <a:lstStyle/>
          <a:p>
            <a:r>
              <a:rPr lang="en-US" sz="1400" dirty="0">
                <a:cs typeface="Times New Roman" panose="02020603050405020304" pitchFamily="18" charset="0"/>
              </a:rPr>
              <a:t>Individual Grains</a:t>
            </a:r>
            <a:endParaRPr lang="en-US" sz="1400" dirty="0"/>
          </a:p>
        </p:txBody>
      </p:sp>
      <p:cxnSp>
        <p:nvCxnSpPr>
          <p:cNvPr id="16" name="Straight Arrow Connector 15">
            <a:extLst>
              <a:ext uri="{FF2B5EF4-FFF2-40B4-BE49-F238E27FC236}">
                <a16:creationId xmlns:a16="http://schemas.microsoft.com/office/drawing/2014/main" id="{81D614A6-BDDE-4526-841D-7AEF7F777580}"/>
              </a:ext>
            </a:extLst>
          </p:cNvPr>
          <p:cNvCxnSpPr>
            <a:cxnSpLocks/>
          </p:cNvCxnSpPr>
          <p:nvPr/>
        </p:nvCxnSpPr>
        <p:spPr>
          <a:xfrm flipH="1">
            <a:off x="9740758" y="5613400"/>
            <a:ext cx="304942" cy="6350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8" name="Straight Arrow Connector 17">
            <a:extLst>
              <a:ext uri="{FF2B5EF4-FFF2-40B4-BE49-F238E27FC236}">
                <a16:creationId xmlns:a16="http://schemas.microsoft.com/office/drawing/2014/main" id="{5DFF5FD4-2319-49D2-A873-38A055A2274A}"/>
              </a:ext>
            </a:extLst>
          </p:cNvPr>
          <p:cNvCxnSpPr>
            <a:cxnSpLocks/>
          </p:cNvCxnSpPr>
          <p:nvPr/>
        </p:nvCxnSpPr>
        <p:spPr>
          <a:xfrm>
            <a:off x="10817754" y="5613400"/>
            <a:ext cx="304942" cy="6350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9" name="Straight Arrow Connector 18">
            <a:extLst>
              <a:ext uri="{FF2B5EF4-FFF2-40B4-BE49-F238E27FC236}">
                <a16:creationId xmlns:a16="http://schemas.microsoft.com/office/drawing/2014/main" id="{CAB76866-C500-4515-8FAF-9B0556FBF136}"/>
              </a:ext>
            </a:extLst>
          </p:cNvPr>
          <p:cNvCxnSpPr>
            <a:cxnSpLocks/>
          </p:cNvCxnSpPr>
          <p:nvPr/>
        </p:nvCxnSpPr>
        <p:spPr>
          <a:xfrm>
            <a:off x="10648950" y="5724377"/>
            <a:ext cx="109538" cy="214461"/>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7" name="Rectangle 16">
            <a:extLst>
              <a:ext uri="{FF2B5EF4-FFF2-40B4-BE49-F238E27FC236}">
                <a16:creationId xmlns:a16="http://schemas.microsoft.com/office/drawing/2014/main" id="{BC8C7B75-97AB-4D05-9EF2-AF7E9CF74F60}"/>
              </a:ext>
            </a:extLst>
          </p:cNvPr>
          <p:cNvSpPr/>
          <p:nvPr/>
        </p:nvSpPr>
        <p:spPr>
          <a:xfrm>
            <a:off x="8382000" y="1231225"/>
            <a:ext cx="3657600" cy="1477328"/>
          </a:xfrm>
          <a:prstGeom prst="rect">
            <a:avLst/>
          </a:prstGeom>
        </p:spPr>
        <p:txBody>
          <a:bodyPr wrap="square">
            <a:spAutoFit/>
          </a:bodyPr>
          <a:lstStyle/>
          <a:p>
            <a:pPr algn="r"/>
            <a:r>
              <a:rPr lang="en-US" sz="900" dirty="0">
                <a:latin typeface="+mj-lt"/>
              </a:rPr>
              <a:t>[11] A mesoscopic digital twin that bridges length and time scales for control of additively manufactured metal microstructures, Figure 7</a:t>
            </a:r>
          </a:p>
          <a:p>
            <a:pPr algn="r"/>
            <a:r>
              <a:rPr lang="en-US" sz="900" dirty="0" err="1">
                <a:latin typeface="+mj-lt"/>
              </a:rPr>
              <a:t>Heo</a:t>
            </a:r>
            <a:r>
              <a:rPr lang="en-US" sz="900" dirty="0">
                <a:latin typeface="+mj-lt"/>
              </a:rPr>
              <a:t>, T.W., </a:t>
            </a:r>
            <a:r>
              <a:rPr lang="en-US" sz="900" dirty="0" err="1">
                <a:latin typeface="+mj-lt"/>
              </a:rPr>
              <a:t>Khairallah</a:t>
            </a:r>
            <a:r>
              <a:rPr lang="en-US" sz="900" dirty="0">
                <a:latin typeface="+mj-lt"/>
              </a:rPr>
              <a:t>, S.A., Shi, R., Berry, J., Perron, A., </a:t>
            </a:r>
            <a:r>
              <a:rPr lang="en-US" sz="900" dirty="0" err="1">
                <a:latin typeface="+mj-lt"/>
              </a:rPr>
              <a:t>Calta</a:t>
            </a:r>
            <a:r>
              <a:rPr lang="en-US" sz="900" dirty="0">
                <a:latin typeface="+mj-lt"/>
              </a:rPr>
              <a:t>, N.P., Martin, A.A., Barton, N.R., </a:t>
            </a:r>
            <a:r>
              <a:rPr lang="en-US" sz="900" dirty="0" err="1">
                <a:latin typeface="+mj-lt"/>
              </a:rPr>
              <a:t>Roehling</a:t>
            </a:r>
            <a:r>
              <a:rPr lang="en-US" sz="900" dirty="0">
                <a:latin typeface="+mj-lt"/>
              </a:rPr>
              <a:t>, J., </a:t>
            </a:r>
            <a:r>
              <a:rPr lang="en-US" sz="900" dirty="0" err="1">
                <a:latin typeface="+mj-lt"/>
              </a:rPr>
              <a:t>Roehling</a:t>
            </a:r>
            <a:r>
              <a:rPr lang="en-US" sz="900" dirty="0">
                <a:latin typeface="+mj-lt"/>
              </a:rPr>
              <a:t>, T., </a:t>
            </a:r>
            <a:r>
              <a:rPr lang="en-US" sz="900" dirty="0" err="1">
                <a:latin typeface="+mj-lt"/>
              </a:rPr>
              <a:t>Fattebert</a:t>
            </a:r>
            <a:r>
              <a:rPr lang="en-US" sz="900" dirty="0">
                <a:latin typeface="+mj-lt"/>
              </a:rPr>
              <a:t>, J.L., Anderson, A., Nichols, A.L., </a:t>
            </a:r>
            <a:r>
              <a:rPr lang="en-US" sz="900" dirty="0" err="1">
                <a:latin typeface="+mj-lt"/>
              </a:rPr>
              <a:t>Wopschall</a:t>
            </a:r>
            <a:r>
              <a:rPr lang="en-US" sz="900" dirty="0">
                <a:latin typeface="+mj-lt"/>
              </a:rPr>
              <a:t>, S., King, W.E., McKeown, J.T., &amp; Matthews, M.J.</a:t>
            </a:r>
            <a:r>
              <a:rPr lang="en-US" sz="900" dirty="0"/>
              <a:t>, </a:t>
            </a:r>
            <a:r>
              <a:rPr lang="en-US" sz="900" i="1" dirty="0" err="1"/>
              <a:t>JPhys</a:t>
            </a:r>
            <a:r>
              <a:rPr lang="en-US" sz="900" i="1" dirty="0"/>
              <a:t>. Materials (2021)</a:t>
            </a:r>
            <a:endParaRPr lang="en-US" sz="900" dirty="0">
              <a:latin typeface="+mj-lt"/>
            </a:endParaRPr>
          </a:p>
          <a:p>
            <a:pPr algn="r"/>
            <a:r>
              <a:rPr lang="en-US" sz="900" dirty="0">
                <a:latin typeface="+mj-lt"/>
              </a:rPr>
              <a:t>This work is licensed under a Creative Commons Attribution 4.0 License </a:t>
            </a:r>
            <a:r>
              <a:rPr lang="en-US" sz="900" dirty="0">
                <a:solidFill>
                  <a:srgbClr val="222222"/>
                </a:solidFill>
                <a:latin typeface="+mj-lt"/>
                <a:hlinkClick r:id="rId4"/>
              </a:rPr>
              <a:t>https://creativecommons.org/licenses/by/4.0/</a:t>
            </a:r>
            <a:r>
              <a:rPr lang="en-US" sz="900" dirty="0">
                <a:solidFill>
                  <a:srgbClr val="222222"/>
                </a:solidFill>
                <a:latin typeface="+mj-lt"/>
              </a:rPr>
              <a:t>  </a:t>
            </a:r>
          </a:p>
          <a:p>
            <a:pPr algn="r"/>
            <a:r>
              <a:rPr lang="en-US" sz="900" dirty="0">
                <a:latin typeface="+mj-lt"/>
                <a:hlinkClick r:id="rId5"/>
              </a:rPr>
              <a:t>https://doi.org/10.1088/2515-7639/abeef8</a:t>
            </a:r>
            <a:r>
              <a:rPr lang="en-US" sz="900" dirty="0">
                <a:latin typeface="+mj-lt"/>
              </a:rPr>
              <a:t>    </a:t>
            </a:r>
          </a:p>
          <a:p>
            <a:pPr algn="r"/>
            <a:r>
              <a:rPr lang="en-US" sz="900" dirty="0">
                <a:latin typeface="+mj-lt"/>
              </a:rPr>
              <a:t>Figure cropped and labeled vs. original </a:t>
            </a:r>
          </a:p>
        </p:txBody>
      </p:sp>
    </p:spTree>
    <p:extLst>
      <p:ext uri="{BB962C8B-B14F-4D97-AF65-F5344CB8AC3E}">
        <p14:creationId xmlns:p14="http://schemas.microsoft.com/office/powerpoint/2010/main" val="38701312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7" end="7"/>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8" end="8"/>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6"/>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9"/>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7"/>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10" end="10"/>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4" grpId="0"/>
      <p:bldP spid="1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Monte Carlo Microstructure Modeling</a:t>
            </a:r>
          </a:p>
        </p:txBody>
      </p:sp>
      <p:sp>
        <p:nvSpPr>
          <p:cNvPr id="3" name="Content Placeholder 2"/>
          <p:cNvSpPr>
            <a:spLocks noGrp="1"/>
          </p:cNvSpPr>
          <p:nvPr>
            <p:ph idx="1"/>
          </p:nvPr>
        </p:nvSpPr>
        <p:spPr>
          <a:xfrm>
            <a:off x="838200" y="1686286"/>
            <a:ext cx="10515600" cy="4351338"/>
          </a:xfrm>
        </p:spPr>
        <p:txBody>
          <a:bodyPr>
            <a:normAutofit/>
          </a:bodyPr>
          <a:lstStyle/>
          <a:p>
            <a:r>
              <a:rPr lang="en-US" sz="2000" dirty="0"/>
              <a:t>Implemented using SPPARKS Kinetic Monte Carlo solver [2]</a:t>
            </a:r>
          </a:p>
          <a:p>
            <a:r>
              <a:rPr lang="en-US" sz="2000" dirty="0"/>
              <a:t>Reduced to 2D for parity with phase-field models </a:t>
            </a:r>
          </a:p>
          <a:p>
            <a:r>
              <a:rPr lang="en-US" sz="2000" dirty="0"/>
              <a:t>Removed grain coarsening behavior to focus on solidification behavior</a:t>
            </a:r>
          </a:p>
          <a:p>
            <a:r>
              <a:rPr lang="en-US" sz="2000" dirty="0"/>
              <a:t>Texture incorporated through method of Pauza et al. [5] </a:t>
            </a:r>
          </a:p>
          <a:p>
            <a:pPr lvl="1"/>
            <a:r>
              <a:rPr lang="en-US" sz="1800" dirty="0"/>
              <a:t>3 mobility weighting functions tested</a:t>
            </a:r>
          </a:p>
        </p:txBody>
      </p:sp>
      <p:sp>
        <p:nvSpPr>
          <p:cNvPr id="4" name="Slide Number Placeholder 3"/>
          <p:cNvSpPr>
            <a:spLocks noGrp="1"/>
          </p:cNvSpPr>
          <p:nvPr>
            <p:ph type="sldNum" sz="quarter" idx="12"/>
          </p:nvPr>
        </p:nvSpPr>
        <p:spPr/>
        <p:txBody>
          <a:bodyPr/>
          <a:lstStyle/>
          <a:p>
            <a:fld id="{224C0C37-3CEC-4CB4-B902-37F94E20E969}" type="slidenum">
              <a:rPr lang="en-US" smtClean="0"/>
              <a:pPr/>
              <a:t>10</a:t>
            </a:fld>
            <a:endParaRPr lang="en-US"/>
          </a:p>
        </p:txBody>
      </p:sp>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A1FB491A-3923-4067-BD98-DFC1C5E5780D}"/>
                  </a:ext>
                </a:extLst>
              </p:cNvPr>
              <p:cNvSpPr txBox="1"/>
              <p:nvPr/>
            </p:nvSpPr>
            <p:spPr>
              <a:xfrm>
                <a:off x="4719416" y="4059826"/>
                <a:ext cx="2553135" cy="33143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𝑃</m:t>
                          </m:r>
                        </m:e>
                        <m:sub>
                          <m:r>
                            <a:rPr lang="en-US" sz="2000" b="0" i="1" smtClean="0">
                              <a:latin typeface="Cambria Math" panose="02040503050406030204" pitchFamily="18" charset="0"/>
                            </a:rPr>
                            <m:t>𝑎𝑐𝑐𝑒𝑝𝑡</m:t>
                          </m:r>
                        </m:sub>
                      </m:sSub>
                      <m:r>
                        <a:rPr lang="en-US" sz="2000" b="0" i="1" smtClean="0">
                          <a:latin typeface="Cambria Math" panose="02040503050406030204" pitchFamily="18" charset="0"/>
                        </a:rPr>
                        <m:t> </m:t>
                      </m:r>
                      <m:r>
                        <a:rPr lang="en-US" sz="2000" b="0" i="1" smtClean="0">
                          <a:latin typeface="Cambria Math" panose="02040503050406030204" pitchFamily="18" charset="0"/>
                          <a:ea typeface="Cambria Math" panose="02040503050406030204" pitchFamily="18" charset="0"/>
                        </a:rPr>
                        <m:t>∝ </m:t>
                      </m:r>
                      <m:sSub>
                        <m:sSubPr>
                          <m:ctrlPr>
                            <a:rPr lang="en-US" sz="2000" i="1">
                              <a:latin typeface="Cambria Math" panose="02040503050406030204" pitchFamily="18" charset="0"/>
                            </a:rPr>
                          </m:ctrlPr>
                        </m:sSubPr>
                        <m:e>
                          <m:r>
                            <a:rPr lang="en-US" sz="2000" i="1">
                              <a:latin typeface="Cambria Math" panose="02040503050406030204" pitchFamily="18" charset="0"/>
                            </a:rPr>
                            <m:t>𝑀</m:t>
                          </m:r>
                        </m:e>
                        <m:sub>
                          <m:r>
                            <a:rPr lang="en-US" sz="2000" i="1">
                              <a:latin typeface="Cambria Math" panose="02040503050406030204" pitchFamily="18" charset="0"/>
                            </a:rPr>
                            <m:t>𝑜𝑟𝑖𝑒𝑛𝑡𝑎𝑡𝑖𝑜𝑛</m:t>
                          </m:r>
                        </m:sub>
                      </m:sSub>
                    </m:oMath>
                  </m:oMathPara>
                </a14:m>
                <a:endParaRPr lang="en-US" sz="2000" dirty="0"/>
              </a:p>
            </p:txBody>
          </p:sp>
        </mc:Choice>
        <mc:Fallback xmlns="">
          <p:sp>
            <p:nvSpPr>
              <p:cNvPr id="8" name="TextBox 7">
                <a:extLst>
                  <a:ext uri="{FF2B5EF4-FFF2-40B4-BE49-F238E27FC236}">
                    <a16:creationId xmlns:a16="http://schemas.microsoft.com/office/drawing/2014/main" id="{A1FB491A-3923-4067-BD98-DFC1C5E5780D}"/>
                  </a:ext>
                </a:extLst>
              </p:cNvPr>
              <p:cNvSpPr txBox="1">
                <a:spLocks noRot="1" noChangeAspect="1" noMove="1" noResize="1" noEditPoints="1" noAdjustHandles="1" noChangeArrowheads="1" noChangeShapeType="1" noTextEdit="1"/>
              </p:cNvSpPr>
              <p:nvPr/>
            </p:nvSpPr>
            <p:spPr>
              <a:xfrm>
                <a:off x="4719416" y="4059826"/>
                <a:ext cx="2553135" cy="331437"/>
              </a:xfrm>
              <a:prstGeom prst="rect">
                <a:avLst/>
              </a:prstGeom>
              <a:blipFill>
                <a:blip r:embed="rId2"/>
                <a:stretch>
                  <a:fillRect l="-1432" r="-477" b="-25926"/>
                </a:stretch>
              </a:blipFill>
            </p:spPr>
            <p:txBody>
              <a:bodyPr/>
              <a:lstStyle/>
              <a:p>
                <a:r>
                  <a:rPr lang="en-US">
                    <a:noFill/>
                  </a:rPr>
                  <a:t> </a:t>
                </a:r>
              </a:p>
            </p:txBody>
          </p:sp>
        </mc:Fallback>
      </mc:AlternateContent>
      <p:grpSp>
        <p:nvGrpSpPr>
          <p:cNvPr id="5" name="Group 4">
            <a:extLst>
              <a:ext uri="{FF2B5EF4-FFF2-40B4-BE49-F238E27FC236}">
                <a16:creationId xmlns:a16="http://schemas.microsoft.com/office/drawing/2014/main" id="{56ACB638-9035-4041-AE43-19C7A26A2CE8}"/>
              </a:ext>
            </a:extLst>
          </p:cNvPr>
          <p:cNvGrpSpPr/>
          <p:nvPr/>
        </p:nvGrpSpPr>
        <p:grpSpPr>
          <a:xfrm>
            <a:off x="2189063" y="4302946"/>
            <a:ext cx="1852151" cy="1765142"/>
            <a:chOff x="4349740" y="4128927"/>
            <a:chExt cx="1852151" cy="1765142"/>
          </a:xfrm>
        </p:grpSpPr>
        <p:sp>
          <p:nvSpPr>
            <p:cNvPr id="11" name="Rectangle 10">
              <a:extLst>
                <a:ext uri="{FF2B5EF4-FFF2-40B4-BE49-F238E27FC236}">
                  <a16:creationId xmlns:a16="http://schemas.microsoft.com/office/drawing/2014/main" id="{52CB755C-A609-401B-AAA9-995A3326B4D6}"/>
                </a:ext>
              </a:extLst>
            </p:cNvPr>
            <p:cNvSpPr/>
            <p:nvPr/>
          </p:nvSpPr>
          <p:spPr>
            <a:xfrm>
              <a:off x="4878712" y="4645636"/>
              <a:ext cx="409303" cy="409303"/>
            </a:xfrm>
            <a:prstGeom prst="rect">
              <a:avLst/>
            </a:prstGeom>
            <a:solidFill>
              <a:srgbClr val="3D26A8"/>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51EBF39A-CB0A-4CAC-BCD2-DD61EF5049C9}"/>
                </a:ext>
              </a:extLst>
            </p:cNvPr>
            <p:cNvSpPr/>
            <p:nvPr/>
          </p:nvSpPr>
          <p:spPr>
            <a:xfrm>
              <a:off x="5288015" y="4645636"/>
              <a:ext cx="409303" cy="409303"/>
            </a:xfrm>
            <a:prstGeom prst="rect">
              <a:avLst/>
            </a:prstGeom>
            <a:solidFill>
              <a:srgbClr val="13BEB8"/>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58DA03ED-4C0D-4A69-AA5C-045642BB2ABB}"/>
                </a:ext>
              </a:extLst>
            </p:cNvPr>
            <p:cNvSpPr/>
            <p:nvPr/>
          </p:nvSpPr>
          <p:spPr>
            <a:xfrm>
              <a:off x="4878711" y="4224069"/>
              <a:ext cx="409303" cy="409303"/>
            </a:xfrm>
            <a:prstGeom prst="rect">
              <a:avLst/>
            </a:prstGeom>
            <a:solidFill>
              <a:srgbClr val="3D26A8"/>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EA360171-BFD1-4BE9-8FBB-0E78ECD13136}"/>
                </a:ext>
              </a:extLst>
            </p:cNvPr>
            <p:cNvSpPr/>
            <p:nvPr/>
          </p:nvSpPr>
          <p:spPr>
            <a:xfrm>
              <a:off x="5288014" y="4224069"/>
              <a:ext cx="409303" cy="409303"/>
            </a:xfrm>
            <a:prstGeom prst="rect">
              <a:avLst/>
            </a:prstGeom>
            <a:solidFill>
              <a:srgbClr val="13BEB8"/>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841E3450-51A3-4CC5-85BE-4CAD93D84323}"/>
                </a:ext>
              </a:extLst>
            </p:cNvPr>
            <p:cNvSpPr/>
            <p:nvPr/>
          </p:nvSpPr>
          <p:spPr>
            <a:xfrm>
              <a:off x="4878712" y="5470068"/>
              <a:ext cx="409303" cy="409303"/>
            </a:xfrm>
            <a:prstGeom prst="rect">
              <a:avLst/>
            </a:prstGeom>
            <a:solidFill>
              <a:srgbClr val="FFFF0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35823D9D-6132-4C48-85AD-65ED41F856E2}"/>
                </a:ext>
              </a:extLst>
            </p:cNvPr>
            <p:cNvSpPr/>
            <p:nvPr/>
          </p:nvSpPr>
          <p:spPr>
            <a:xfrm>
              <a:off x="5288015" y="5470068"/>
              <a:ext cx="409303" cy="409303"/>
            </a:xfrm>
            <a:prstGeom prst="rect">
              <a:avLst/>
            </a:prstGeom>
            <a:solidFill>
              <a:srgbClr val="FFFF0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a:extLst>
                <a:ext uri="{FF2B5EF4-FFF2-40B4-BE49-F238E27FC236}">
                  <a16:creationId xmlns:a16="http://schemas.microsoft.com/office/drawing/2014/main" id="{405EB22C-297C-455C-81F0-7CF865CB002D}"/>
                </a:ext>
              </a:extLst>
            </p:cNvPr>
            <p:cNvSpPr/>
            <p:nvPr/>
          </p:nvSpPr>
          <p:spPr>
            <a:xfrm>
              <a:off x="4878711" y="5054939"/>
              <a:ext cx="409303" cy="409303"/>
            </a:xfrm>
            <a:prstGeom prst="rect">
              <a:avLst/>
            </a:prstGeom>
            <a:solidFill>
              <a:srgbClr val="FFFF0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4FEE0B98-6F64-4A1B-80FF-27FA2853E8BC}"/>
                </a:ext>
              </a:extLst>
            </p:cNvPr>
            <p:cNvSpPr/>
            <p:nvPr/>
          </p:nvSpPr>
          <p:spPr>
            <a:xfrm>
              <a:off x="5288014" y="5054939"/>
              <a:ext cx="409303" cy="409303"/>
            </a:xfrm>
            <a:prstGeom prst="rect">
              <a:avLst/>
            </a:prstGeom>
            <a:solidFill>
              <a:srgbClr val="13BEB8"/>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8A3DAFFD-AE6E-428E-8354-2CA824EE3F5E}"/>
                </a:ext>
              </a:extLst>
            </p:cNvPr>
            <p:cNvSpPr/>
            <p:nvPr/>
          </p:nvSpPr>
          <p:spPr>
            <a:xfrm>
              <a:off x="5697318" y="4645636"/>
              <a:ext cx="409303" cy="409303"/>
            </a:xfrm>
            <a:prstGeom prst="rect">
              <a:avLst/>
            </a:prstGeom>
            <a:solidFill>
              <a:srgbClr val="13BEB8"/>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9746293D-245B-41B9-B7ED-882897C2FA52}"/>
                </a:ext>
              </a:extLst>
            </p:cNvPr>
            <p:cNvSpPr/>
            <p:nvPr/>
          </p:nvSpPr>
          <p:spPr>
            <a:xfrm>
              <a:off x="5697317" y="4224069"/>
              <a:ext cx="409303" cy="409303"/>
            </a:xfrm>
            <a:prstGeom prst="rect">
              <a:avLst/>
            </a:prstGeom>
            <a:solidFill>
              <a:srgbClr val="13BEB8"/>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1EC826E0-71B0-4671-B42D-BC8A991BA58B}"/>
                </a:ext>
              </a:extLst>
            </p:cNvPr>
            <p:cNvSpPr/>
            <p:nvPr/>
          </p:nvSpPr>
          <p:spPr>
            <a:xfrm>
              <a:off x="5697318" y="5470068"/>
              <a:ext cx="409303" cy="409303"/>
            </a:xfrm>
            <a:prstGeom prst="rect">
              <a:avLst/>
            </a:prstGeom>
            <a:solidFill>
              <a:srgbClr val="13BEB8"/>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Rectangle 25">
              <a:extLst>
                <a:ext uri="{FF2B5EF4-FFF2-40B4-BE49-F238E27FC236}">
                  <a16:creationId xmlns:a16="http://schemas.microsoft.com/office/drawing/2014/main" id="{425E981C-8B44-42B3-9B36-BEF352AC98F3}"/>
                </a:ext>
              </a:extLst>
            </p:cNvPr>
            <p:cNvSpPr/>
            <p:nvPr/>
          </p:nvSpPr>
          <p:spPr>
            <a:xfrm>
              <a:off x="5697317" y="5054939"/>
              <a:ext cx="409303" cy="409303"/>
            </a:xfrm>
            <a:prstGeom prst="rect">
              <a:avLst/>
            </a:prstGeom>
            <a:solidFill>
              <a:srgbClr val="13BEB8"/>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B48D4698-9ECF-4457-A3A1-5C68B6CA3F3C}"/>
                </a:ext>
              </a:extLst>
            </p:cNvPr>
            <p:cNvSpPr/>
            <p:nvPr/>
          </p:nvSpPr>
          <p:spPr>
            <a:xfrm>
              <a:off x="4471408" y="5470067"/>
              <a:ext cx="409303" cy="409303"/>
            </a:xfrm>
            <a:prstGeom prst="rect">
              <a:avLst/>
            </a:prstGeom>
            <a:solidFill>
              <a:srgbClr val="FFFF0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23324B8D-9DE1-4B9C-99A9-612F818FBC7B}"/>
                </a:ext>
              </a:extLst>
            </p:cNvPr>
            <p:cNvSpPr/>
            <p:nvPr/>
          </p:nvSpPr>
          <p:spPr>
            <a:xfrm>
              <a:off x="4471408" y="4643578"/>
              <a:ext cx="409303" cy="409303"/>
            </a:xfrm>
            <a:prstGeom prst="rect">
              <a:avLst/>
            </a:prstGeom>
            <a:solidFill>
              <a:srgbClr val="3D26A8"/>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30E40A7E-F6D1-49A1-B173-E84583675D5E}"/>
                </a:ext>
              </a:extLst>
            </p:cNvPr>
            <p:cNvSpPr/>
            <p:nvPr/>
          </p:nvSpPr>
          <p:spPr>
            <a:xfrm>
              <a:off x="4471408" y="4224069"/>
              <a:ext cx="409303" cy="409303"/>
            </a:xfrm>
            <a:prstGeom prst="rect">
              <a:avLst/>
            </a:prstGeom>
            <a:solidFill>
              <a:srgbClr val="3D26A8"/>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93246690-4A61-4494-ADB5-4A83FECF32BD}"/>
                </a:ext>
              </a:extLst>
            </p:cNvPr>
            <p:cNvSpPr/>
            <p:nvPr/>
          </p:nvSpPr>
          <p:spPr>
            <a:xfrm>
              <a:off x="4471408" y="5052881"/>
              <a:ext cx="409303" cy="409303"/>
            </a:xfrm>
            <a:prstGeom prst="rect">
              <a:avLst/>
            </a:prstGeom>
            <a:solidFill>
              <a:srgbClr val="3D26A8"/>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3" name="Straight Arrow Connector 32">
              <a:extLst>
                <a:ext uri="{FF2B5EF4-FFF2-40B4-BE49-F238E27FC236}">
                  <a16:creationId xmlns:a16="http://schemas.microsoft.com/office/drawing/2014/main" id="{31A6DE60-BEB1-4F23-A45C-3B38D11B5B18}"/>
                </a:ext>
              </a:extLst>
            </p:cNvPr>
            <p:cNvCxnSpPr>
              <a:cxnSpLocks/>
            </p:cNvCxnSpPr>
            <p:nvPr/>
          </p:nvCxnSpPr>
          <p:spPr>
            <a:xfrm flipV="1">
              <a:off x="5536797" y="4847033"/>
              <a:ext cx="409640" cy="1"/>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4" name="Cube 43">
              <a:extLst>
                <a:ext uri="{FF2B5EF4-FFF2-40B4-BE49-F238E27FC236}">
                  <a16:creationId xmlns:a16="http://schemas.microsoft.com/office/drawing/2014/main" id="{8E4D059A-EE8C-4D04-9847-C2BAD39920C1}"/>
                </a:ext>
              </a:extLst>
            </p:cNvPr>
            <p:cNvSpPr/>
            <p:nvPr/>
          </p:nvSpPr>
          <p:spPr>
            <a:xfrm rot="18900000">
              <a:off x="4923043" y="4279529"/>
              <a:ext cx="306793" cy="306793"/>
            </a:xfrm>
            <a:prstGeom prst="cube">
              <a:avLst>
                <a:gd name="adj" fmla="val 8884"/>
              </a:avLst>
            </a:prstGeom>
            <a:solidFill>
              <a:srgbClr val="3D26A8"/>
            </a:solidFill>
            <a:ln>
              <a:solidFill>
                <a:srgbClr val="F9FB1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5" name="Cube 44">
              <a:extLst>
                <a:ext uri="{FF2B5EF4-FFF2-40B4-BE49-F238E27FC236}">
                  <a16:creationId xmlns:a16="http://schemas.microsoft.com/office/drawing/2014/main" id="{382FD88B-F690-4A9B-B6C1-FF139500C186}"/>
                </a:ext>
              </a:extLst>
            </p:cNvPr>
            <p:cNvSpPr/>
            <p:nvPr/>
          </p:nvSpPr>
          <p:spPr>
            <a:xfrm rot="20700000">
              <a:off x="4941362" y="5107335"/>
              <a:ext cx="306793" cy="306793"/>
            </a:xfrm>
            <a:prstGeom prst="cube">
              <a:avLst>
                <a:gd name="adj" fmla="val 8884"/>
              </a:avLst>
            </a:prstGeom>
            <a:solidFill>
              <a:srgbClr val="F9FB14"/>
            </a:solidFill>
            <a:ln>
              <a:solidFill>
                <a:srgbClr val="3D26A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0" name="Straight Arrow Connector 39">
              <a:extLst>
                <a:ext uri="{FF2B5EF4-FFF2-40B4-BE49-F238E27FC236}">
                  <a16:creationId xmlns:a16="http://schemas.microsoft.com/office/drawing/2014/main" id="{DAA79523-42C6-4974-9FD9-73EADD130EAD}"/>
                </a:ext>
              </a:extLst>
            </p:cNvPr>
            <p:cNvCxnSpPr>
              <a:cxnSpLocks/>
            </p:cNvCxnSpPr>
            <p:nvPr/>
          </p:nvCxnSpPr>
          <p:spPr>
            <a:xfrm flipH="1" flipV="1">
              <a:off x="5067102" y="4434984"/>
              <a:ext cx="381097" cy="388681"/>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5" name="Straight Arrow Connector 34">
              <a:extLst>
                <a:ext uri="{FF2B5EF4-FFF2-40B4-BE49-F238E27FC236}">
                  <a16:creationId xmlns:a16="http://schemas.microsoft.com/office/drawing/2014/main" id="{DAF6EB63-9CB5-45A9-BF7E-46FCE8DFB17B}"/>
                </a:ext>
              </a:extLst>
            </p:cNvPr>
            <p:cNvCxnSpPr>
              <a:cxnSpLocks/>
            </p:cNvCxnSpPr>
            <p:nvPr/>
          </p:nvCxnSpPr>
          <p:spPr>
            <a:xfrm flipH="1">
              <a:off x="5068810" y="4904883"/>
              <a:ext cx="379389" cy="405803"/>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1" name="Star: 5 Points 30">
              <a:extLst>
                <a:ext uri="{FF2B5EF4-FFF2-40B4-BE49-F238E27FC236}">
                  <a16:creationId xmlns:a16="http://schemas.microsoft.com/office/drawing/2014/main" id="{93656B13-0C33-461D-9E1E-6B2C7172EF73}"/>
                </a:ext>
              </a:extLst>
            </p:cNvPr>
            <p:cNvSpPr/>
            <p:nvPr/>
          </p:nvSpPr>
          <p:spPr>
            <a:xfrm>
              <a:off x="5331207" y="4695543"/>
              <a:ext cx="322915" cy="322915"/>
            </a:xfrm>
            <a:prstGeom prst="star5">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47" name="Rectangle 46">
                  <a:extLst>
                    <a:ext uri="{FF2B5EF4-FFF2-40B4-BE49-F238E27FC236}">
                      <a16:creationId xmlns:a16="http://schemas.microsoft.com/office/drawing/2014/main" id="{07789846-A08D-4F79-9CB8-A96645F3BCE4}"/>
                    </a:ext>
                  </a:extLst>
                </p:cNvPr>
                <p:cNvSpPr/>
                <p:nvPr/>
              </p:nvSpPr>
              <p:spPr>
                <a:xfrm>
                  <a:off x="4349740" y="4128927"/>
                  <a:ext cx="680443" cy="52322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sz="2800" b="1" i="1" smtClean="0">
                                <a:ln>
                                  <a:solidFill>
                                    <a:schemeClr val="bg1"/>
                                  </a:solidFill>
                                </a:ln>
                                <a:latin typeface="Cambria Math" panose="02040503050406030204" pitchFamily="18" charset="0"/>
                              </a:rPr>
                            </m:ctrlPr>
                          </m:sSubPr>
                          <m:e>
                            <m:r>
                              <a:rPr lang="en-US" sz="2800" b="1" i="1" smtClean="0">
                                <a:ln>
                                  <a:solidFill>
                                    <a:schemeClr val="bg1"/>
                                  </a:solidFill>
                                </a:ln>
                                <a:latin typeface="Cambria Math" panose="02040503050406030204" pitchFamily="18" charset="0"/>
                              </a:rPr>
                              <m:t>𝜽</m:t>
                            </m:r>
                          </m:e>
                          <m:sub>
                            <m:r>
                              <a:rPr lang="en-US" sz="2800" b="1" i="1" smtClean="0">
                                <a:ln>
                                  <a:solidFill>
                                    <a:schemeClr val="bg1"/>
                                  </a:solidFill>
                                </a:ln>
                                <a:latin typeface="Cambria Math" panose="02040503050406030204" pitchFamily="18" charset="0"/>
                              </a:rPr>
                              <m:t>𝟏</m:t>
                            </m:r>
                          </m:sub>
                        </m:sSub>
                      </m:oMath>
                    </m:oMathPara>
                  </a14:m>
                  <a:endParaRPr lang="en-US" sz="2800" b="1" dirty="0">
                    <a:ln>
                      <a:solidFill>
                        <a:schemeClr val="bg1"/>
                      </a:solidFill>
                    </a:ln>
                  </a:endParaRPr>
                </a:p>
              </p:txBody>
            </p:sp>
          </mc:Choice>
          <mc:Fallback xmlns="">
            <p:sp>
              <p:nvSpPr>
                <p:cNvPr id="47" name="Rectangle 46">
                  <a:extLst>
                    <a:ext uri="{FF2B5EF4-FFF2-40B4-BE49-F238E27FC236}">
                      <a16:creationId xmlns:a16="http://schemas.microsoft.com/office/drawing/2014/main" id="{07789846-A08D-4F79-9CB8-A96645F3BCE4}"/>
                    </a:ext>
                  </a:extLst>
                </p:cNvPr>
                <p:cNvSpPr>
                  <a:spLocks noRot="1" noChangeAspect="1" noMove="1" noResize="1" noEditPoints="1" noAdjustHandles="1" noChangeArrowheads="1" noChangeShapeType="1" noTextEdit="1"/>
                </p:cNvSpPr>
                <p:nvPr/>
              </p:nvSpPr>
              <p:spPr>
                <a:xfrm>
                  <a:off x="4349740" y="4128927"/>
                  <a:ext cx="680443" cy="523220"/>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8" name="Rectangle 47">
                  <a:extLst>
                    <a:ext uri="{FF2B5EF4-FFF2-40B4-BE49-F238E27FC236}">
                      <a16:creationId xmlns:a16="http://schemas.microsoft.com/office/drawing/2014/main" id="{F20E2DBA-700A-4137-AB99-EC2FDFB93750}"/>
                    </a:ext>
                  </a:extLst>
                </p:cNvPr>
                <p:cNvSpPr/>
                <p:nvPr/>
              </p:nvSpPr>
              <p:spPr>
                <a:xfrm>
                  <a:off x="4752464" y="5370849"/>
                  <a:ext cx="680443" cy="52322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sz="2800" b="1" i="1" smtClean="0">
                                <a:ln>
                                  <a:solidFill>
                                    <a:schemeClr val="bg1"/>
                                  </a:solidFill>
                                </a:ln>
                                <a:latin typeface="Cambria Math" panose="02040503050406030204" pitchFamily="18" charset="0"/>
                              </a:rPr>
                            </m:ctrlPr>
                          </m:sSubPr>
                          <m:e>
                            <m:r>
                              <a:rPr lang="en-US" sz="2800" b="1" i="1" smtClean="0">
                                <a:ln>
                                  <a:solidFill>
                                    <a:schemeClr val="bg1"/>
                                  </a:solidFill>
                                </a:ln>
                                <a:latin typeface="Cambria Math" panose="02040503050406030204" pitchFamily="18" charset="0"/>
                              </a:rPr>
                              <m:t>𝜽</m:t>
                            </m:r>
                          </m:e>
                          <m:sub>
                            <m:r>
                              <a:rPr lang="en-US" sz="2800" b="1" i="1" smtClean="0">
                                <a:ln>
                                  <a:solidFill>
                                    <a:schemeClr val="bg1"/>
                                  </a:solidFill>
                                </a:ln>
                                <a:latin typeface="Cambria Math" panose="02040503050406030204" pitchFamily="18" charset="0"/>
                              </a:rPr>
                              <m:t>𝟐</m:t>
                            </m:r>
                          </m:sub>
                        </m:sSub>
                      </m:oMath>
                    </m:oMathPara>
                  </a14:m>
                  <a:endParaRPr lang="en-US" sz="2800" b="1" dirty="0">
                    <a:ln>
                      <a:solidFill>
                        <a:schemeClr val="bg1"/>
                      </a:solidFill>
                    </a:ln>
                  </a:endParaRPr>
                </a:p>
              </p:txBody>
            </p:sp>
          </mc:Choice>
          <mc:Fallback xmlns="">
            <p:sp>
              <p:nvSpPr>
                <p:cNvPr id="48" name="Rectangle 47">
                  <a:extLst>
                    <a:ext uri="{FF2B5EF4-FFF2-40B4-BE49-F238E27FC236}">
                      <a16:creationId xmlns:a16="http://schemas.microsoft.com/office/drawing/2014/main" id="{F20E2DBA-700A-4137-AB99-EC2FDFB93750}"/>
                    </a:ext>
                  </a:extLst>
                </p:cNvPr>
                <p:cNvSpPr>
                  <a:spLocks noRot="1" noChangeAspect="1" noMove="1" noResize="1" noEditPoints="1" noAdjustHandles="1" noChangeArrowheads="1" noChangeShapeType="1" noTextEdit="1"/>
                </p:cNvSpPr>
                <p:nvPr/>
              </p:nvSpPr>
              <p:spPr>
                <a:xfrm>
                  <a:off x="4752464" y="5370849"/>
                  <a:ext cx="680443" cy="523220"/>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9" name="Rectangle 48">
                  <a:extLst>
                    <a:ext uri="{FF2B5EF4-FFF2-40B4-BE49-F238E27FC236}">
                      <a16:creationId xmlns:a16="http://schemas.microsoft.com/office/drawing/2014/main" id="{2A2BD4E8-617A-4623-8FE8-5D10E652FC5B}"/>
                    </a:ext>
                  </a:extLst>
                </p:cNvPr>
                <p:cNvSpPr/>
                <p:nvPr/>
              </p:nvSpPr>
              <p:spPr>
                <a:xfrm>
                  <a:off x="5602047" y="4222227"/>
                  <a:ext cx="599844" cy="40011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sz="2000" b="1" i="1" smtClean="0">
                            <a:ln>
                              <a:solidFill>
                                <a:schemeClr val="bg1"/>
                              </a:solidFill>
                            </a:ln>
                            <a:latin typeface="Cambria Math" panose="02040503050406030204" pitchFamily="18" charset="0"/>
                          </a:rPr>
                          <m:t>𝒍𝒊𝒒</m:t>
                        </m:r>
                      </m:oMath>
                    </m:oMathPara>
                  </a14:m>
                  <a:endParaRPr lang="en-US" sz="2000" b="1" dirty="0">
                    <a:ln>
                      <a:solidFill>
                        <a:schemeClr val="bg1"/>
                      </a:solidFill>
                    </a:ln>
                  </a:endParaRPr>
                </a:p>
              </p:txBody>
            </p:sp>
          </mc:Choice>
          <mc:Fallback xmlns="">
            <p:sp>
              <p:nvSpPr>
                <p:cNvPr id="49" name="Rectangle 48">
                  <a:extLst>
                    <a:ext uri="{FF2B5EF4-FFF2-40B4-BE49-F238E27FC236}">
                      <a16:creationId xmlns:a16="http://schemas.microsoft.com/office/drawing/2014/main" id="{2A2BD4E8-617A-4623-8FE8-5D10E652FC5B}"/>
                    </a:ext>
                  </a:extLst>
                </p:cNvPr>
                <p:cNvSpPr>
                  <a:spLocks noRot="1" noChangeAspect="1" noMove="1" noResize="1" noEditPoints="1" noAdjustHandles="1" noChangeArrowheads="1" noChangeShapeType="1" noTextEdit="1"/>
                </p:cNvSpPr>
                <p:nvPr/>
              </p:nvSpPr>
              <p:spPr>
                <a:xfrm>
                  <a:off x="5602047" y="4222227"/>
                  <a:ext cx="599844" cy="400110"/>
                </a:xfrm>
                <a:prstGeom prst="rect">
                  <a:avLst/>
                </a:prstGeom>
                <a:blipFill>
                  <a:blip r:embed="rId5"/>
                  <a:stretch>
                    <a:fillRect/>
                  </a:stretch>
                </a:blipFill>
              </p:spPr>
              <p:txBody>
                <a:bodyPr/>
                <a:lstStyle/>
                <a:p>
                  <a:r>
                    <a:rPr lang="en-US">
                      <a:noFill/>
                    </a:rPr>
                    <a:t> </a:t>
                  </a:r>
                </a:p>
              </p:txBody>
            </p:sp>
          </mc:Fallback>
        </mc:AlternateContent>
      </p:grpSp>
      <p:sp>
        <p:nvSpPr>
          <p:cNvPr id="50" name="Rectangle 49">
            <a:extLst>
              <a:ext uri="{FF2B5EF4-FFF2-40B4-BE49-F238E27FC236}">
                <a16:creationId xmlns:a16="http://schemas.microsoft.com/office/drawing/2014/main" id="{4653A03F-BF00-42AA-867E-0F0C4F00A906}"/>
              </a:ext>
            </a:extLst>
          </p:cNvPr>
          <p:cNvSpPr/>
          <p:nvPr/>
        </p:nvSpPr>
        <p:spPr>
          <a:xfrm>
            <a:off x="2234886" y="3675606"/>
            <a:ext cx="1575534" cy="646331"/>
          </a:xfrm>
          <a:prstGeom prst="rect">
            <a:avLst/>
          </a:prstGeom>
        </p:spPr>
        <p:txBody>
          <a:bodyPr wrap="square">
            <a:spAutoFit/>
          </a:bodyPr>
          <a:lstStyle/>
          <a:p>
            <a:pPr algn="ctr"/>
            <a:r>
              <a:rPr lang="en-US" dirty="0"/>
              <a:t>Example Flip Attempts</a:t>
            </a:r>
          </a:p>
        </p:txBody>
      </p:sp>
      <p:sp>
        <p:nvSpPr>
          <p:cNvPr id="41" name="Rectangle 40">
            <a:extLst>
              <a:ext uri="{FF2B5EF4-FFF2-40B4-BE49-F238E27FC236}">
                <a16:creationId xmlns:a16="http://schemas.microsoft.com/office/drawing/2014/main" id="{76544679-21B0-4218-9F20-4CC7780AFD03}"/>
              </a:ext>
            </a:extLst>
          </p:cNvPr>
          <p:cNvSpPr/>
          <p:nvPr/>
        </p:nvSpPr>
        <p:spPr>
          <a:xfrm>
            <a:off x="3450428" y="6262043"/>
            <a:ext cx="3437844" cy="230832"/>
          </a:xfrm>
          <a:prstGeom prst="rect">
            <a:avLst/>
          </a:prstGeom>
        </p:spPr>
        <p:txBody>
          <a:bodyPr wrap="square">
            <a:spAutoFit/>
          </a:bodyPr>
          <a:lstStyle/>
          <a:p>
            <a:r>
              <a:rPr lang="en-US" sz="900" dirty="0"/>
              <a:t>[5] Pauza, J. G., et al., </a:t>
            </a:r>
            <a:r>
              <a:rPr lang="en-US" sz="900" i="1" dirty="0"/>
              <a:t>Model. Simul. Mater. Sc. </a:t>
            </a:r>
            <a:r>
              <a:rPr lang="en-US" sz="900" dirty="0"/>
              <a:t>(2021)</a:t>
            </a:r>
          </a:p>
        </p:txBody>
      </p:sp>
      <mc:AlternateContent xmlns:mc="http://schemas.openxmlformats.org/markup-compatibility/2006" xmlns:a14="http://schemas.microsoft.com/office/drawing/2010/main">
        <mc:Choice Requires="a14">
          <p:sp>
            <p:nvSpPr>
              <p:cNvPr id="20" name="Rectangle 19">
                <a:extLst>
                  <a:ext uri="{FF2B5EF4-FFF2-40B4-BE49-F238E27FC236}">
                    <a16:creationId xmlns:a16="http://schemas.microsoft.com/office/drawing/2014/main" id="{2C0B140B-0372-4192-BDB6-96FD04F88E3A}"/>
                  </a:ext>
                </a:extLst>
              </p:cNvPr>
              <p:cNvSpPr/>
              <p:nvPr/>
            </p:nvSpPr>
            <p:spPr>
              <a:xfrm>
                <a:off x="4664544" y="5250576"/>
                <a:ext cx="2646494" cy="426527"/>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sz="2000" i="1" smtClean="0">
                              <a:latin typeface="Cambria Math" panose="02040503050406030204" pitchFamily="18" charset="0"/>
                            </a:rPr>
                          </m:ctrlPr>
                        </m:sSubPr>
                        <m:e>
                          <m:r>
                            <a:rPr lang="en-US" sz="2000" i="1">
                              <a:latin typeface="Cambria Math" panose="02040503050406030204" pitchFamily="18" charset="0"/>
                            </a:rPr>
                            <m:t>𝑃</m:t>
                          </m:r>
                        </m:e>
                        <m:sub>
                          <m:r>
                            <a:rPr lang="en-US" sz="2000" i="1">
                              <a:latin typeface="Cambria Math" panose="02040503050406030204" pitchFamily="18" charset="0"/>
                            </a:rPr>
                            <m:t>𝑎𝑐𝑐𝑒𝑝𝑡</m:t>
                          </m:r>
                          <m:r>
                            <a:rPr lang="en-US" sz="2000" b="0" i="1" smtClean="0">
                              <a:latin typeface="Cambria Math" panose="02040503050406030204" pitchFamily="18" charset="0"/>
                            </a:rPr>
                            <m:t>, </m:t>
                          </m:r>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𝜃</m:t>
                              </m:r>
                            </m:e>
                            <m:sub>
                              <m:r>
                                <a:rPr lang="en-US" sz="2000" b="0" i="1" smtClean="0">
                                  <a:latin typeface="Cambria Math" panose="02040503050406030204" pitchFamily="18" charset="0"/>
                                </a:rPr>
                                <m:t>1</m:t>
                              </m:r>
                            </m:sub>
                          </m:sSub>
                        </m:sub>
                      </m:sSub>
                      <m:r>
                        <a:rPr lang="en-US" sz="2000" b="0" i="1" smtClean="0">
                          <a:latin typeface="Cambria Math" panose="02040503050406030204" pitchFamily="18" charset="0"/>
                        </a:rPr>
                        <m:t>&gt;</m:t>
                      </m:r>
                      <m:sSub>
                        <m:sSubPr>
                          <m:ctrlPr>
                            <a:rPr lang="en-US" sz="2000" i="1">
                              <a:latin typeface="Cambria Math" panose="02040503050406030204" pitchFamily="18" charset="0"/>
                            </a:rPr>
                          </m:ctrlPr>
                        </m:sSubPr>
                        <m:e>
                          <m:r>
                            <a:rPr lang="en-US" sz="2000" i="1">
                              <a:latin typeface="Cambria Math" panose="02040503050406030204" pitchFamily="18" charset="0"/>
                            </a:rPr>
                            <m:t>𝑃</m:t>
                          </m:r>
                        </m:e>
                        <m:sub>
                          <m:r>
                            <a:rPr lang="en-US" sz="2000" i="1">
                              <a:latin typeface="Cambria Math" panose="02040503050406030204" pitchFamily="18" charset="0"/>
                            </a:rPr>
                            <m:t>𝑎𝑐𝑐𝑒𝑝𝑡</m:t>
                          </m:r>
                          <m:r>
                            <a:rPr lang="en-US" sz="2000" i="1">
                              <a:latin typeface="Cambria Math" panose="02040503050406030204" pitchFamily="18" charset="0"/>
                            </a:rPr>
                            <m:t>, </m:t>
                          </m:r>
                          <m:sSub>
                            <m:sSubPr>
                              <m:ctrlPr>
                                <a:rPr lang="en-US" sz="2000" i="1">
                                  <a:latin typeface="Cambria Math" panose="02040503050406030204" pitchFamily="18" charset="0"/>
                                </a:rPr>
                              </m:ctrlPr>
                            </m:sSubPr>
                            <m:e>
                              <m:r>
                                <a:rPr lang="en-US" sz="2000" i="1">
                                  <a:latin typeface="Cambria Math" panose="02040503050406030204" pitchFamily="18" charset="0"/>
                                </a:rPr>
                                <m:t>𝜃</m:t>
                              </m:r>
                            </m:e>
                            <m:sub>
                              <m:r>
                                <a:rPr lang="en-US" sz="2000" b="0" i="1" smtClean="0">
                                  <a:latin typeface="Cambria Math" panose="02040503050406030204" pitchFamily="18" charset="0"/>
                                </a:rPr>
                                <m:t>2</m:t>
                              </m:r>
                            </m:sub>
                          </m:sSub>
                        </m:sub>
                      </m:sSub>
                    </m:oMath>
                  </m:oMathPara>
                </a14:m>
                <a:endParaRPr lang="en-US" sz="2000" dirty="0"/>
              </a:p>
            </p:txBody>
          </p:sp>
        </mc:Choice>
        <mc:Fallback xmlns="">
          <p:sp>
            <p:nvSpPr>
              <p:cNvPr id="20" name="Rectangle 19">
                <a:extLst>
                  <a:ext uri="{FF2B5EF4-FFF2-40B4-BE49-F238E27FC236}">
                    <a16:creationId xmlns:a16="http://schemas.microsoft.com/office/drawing/2014/main" id="{2C0B140B-0372-4192-BDB6-96FD04F88E3A}"/>
                  </a:ext>
                </a:extLst>
              </p:cNvPr>
              <p:cNvSpPr>
                <a:spLocks noRot="1" noChangeAspect="1" noMove="1" noResize="1" noEditPoints="1" noAdjustHandles="1" noChangeArrowheads="1" noChangeShapeType="1" noTextEdit="1"/>
              </p:cNvSpPr>
              <p:nvPr/>
            </p:nvSpPr>
            <p:spPr>
              <a:xfrm>
                <a:off x="4664544" y="5250576"/>
                <a:ext cx="2646494" cy="426527"/>
              </a:xfrm>
              <a:prstGeom prst="rect">
                <a:avLst/>
              </a:prstGeom>
              <a:blipFill>
                <a:blip r:embed="rId6"/>
                <a:stretch>
                  <a:fillRect b="-8571"/>
                </a:stretch>
              </a:blipFill>
            </p:spPr>
            <p:txBody>
              <a:bodyPr/>
              <a:lstStyle/>
              <a:p>
                <a:r>
                  <a:rPr lang="en-US">
                    <a:noFill/>
                  </a:rPr>
                  <a:t> </a:t>
                </a:r>
              </a:p>
            </p:txBody>
          </p:sp>
        </mc:Fallback>
      </mc:AlternateContent>
      <p:cxnSp>
        <p:nvCxnSpPr>
          <p:cNvPr id="22" name="Straight Arrow Connector 21">
            <a:extLst>
              <a:ext uri="{FF2B5EF4-FFF2-40B4-BE49-F238E27FC236}">
                <a16:creationId xmlns:a16="http://schemas.microsoft.com/office/drawing/2014/main" id="{8822DE5C-B704-4570-BFF8-945E226ED7C0}"/>
              </a:ext>
            </a:extLst>
          </p:cNvPr>
          <p:cNvCxnSpPr>
            <a:cxnSpLocks/>
          </p:cNvCxnSpPr>
          <p:nvPr/>
        </p:nvCxnSpPr>
        <p:spPr>
          <a:xfrm flipH="1" flipV="1">
            <a:off x="4141848" y="5135133"/>
            <a:ext cx="567312" cy="228760"/>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pic>
        <p:nvPicPr>
          <p:cNvPr id="42" name="Picture 41">
            <a:extLst>
              <a:ext uri="{FF2B5EF4-FFF2-40B4-BE49-F238E27FC236}">
                <a16:creationId xmlns:a16="http://schemas.microsoft.com/office/drawing/2014/main" id="{B64AA372-DB80-4D22-A8AE-2B8A783A4671}"/>
              </a:ext>
            </a:extLst>
          </p:cNvPr>
          <p:cNvPicPr>
            <a:picLocks noChangeAspect="1"/>
          </p:cNvPicPr>
          <p:nvPr/>
        </p:nvPicPr>
        <p:blipFill>
          <a:blip r:embed="rId7"/>
          <a:stretch>
            <a:fillRect/>
          </a:stretch>
        </p:blipFill>
        <p:spPr>
          <a:xfrm>
            <a:off x="7392846" y="3277779"/>
            <a:ext cx="4320392" cy="3240295"/>
          </a:xfrm>
          <a:prstGeom prst="rect">
            <a:avLst/>
          </a:prstGeom>
        </p:spPr>
      </p:pic>
      <p:sp>
        <p:nvSpPr>
          <p:cNvPr id="13" name="Arrow: Down 12">
            <a:extLst>
              <a:ext uri="{FF2B5EF4-FFF2-40B4-BE49-F238E27FC236}">
                <a16:creationId xmlns:a16="http://schemas.microsoft.com/office/drawing/2014/main" id="{6E502790-A6F0-43B5-8A44-17C40B360931}"/>
              </a:ext>
            </a:extLst>
          </p:cNvPr>
          <p:cNvSpPr/>
          <p:nvPr/>
        </p:nvSpPr>
        <p:spPr>
          <a:xfrm>
            <a:off x="11058195" y="4026160"/>
            <a:ext cx="197929" cy="1415483"/>
          </a:xfrm>
          <a:prstGeom prst="downArrow">
            <a:avLst>
              <a:gd name="adj1" fmla="val 24747"/>
              <a:gd name="adj2" fmla="val 72096"/>
            </a:avLst>
          </a:prstGeom>
          <a:gradFill>
            <a:gsLst>
              <a:gs pos="0">
                <a:schemeClr val="tx1"/>
              </a:gs>
              <a:gs pos="100000">
                <a:srgbClr val="FF0000"/>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Arrow: Down 45">
            <a:extLst>
              <a:ext uri="{FF2B5EF4-FFF2-40B4-BE49-F238E27FC236}">
                <a16:creationId xmlns:a16="http://schemas.microsoft.com/office/drawing/2014/main" id="{E3CCAC8C-674D-4B80-8919-0BFF94454A6C}"/>
              </a:ext>
            </a:extLst>
          </p:cNvPr>
          <p:cNvSpPr/>
          <p:nvPr/>
        </p:nvSpPr>
        <p:spPr>
          <a:xfrm rot="5400000">
            <a:off x="9733080" y="4518758"/>
            <a:ext cx="197929" cy="433660"/>
          </a:xfrm>
          <a:prstGeom prst="downArrow">
            <a:avLst>
              <a:gd name="adj1" fmla="val 24747"/>
              <a:gd name="adj2" fmla="val 72096"/>
            </a:avLst>
          </a:prstGeom>
          <a:gradFill>
            <a:gsLst>
              <a:gs pos="0">
                <a:srgbClr val="FF0000"/>
              </a:gs>
              <a:gs pos="100000">
                <a:srgbClr val="0000FF"/>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21" name="Rectangle 20">
                <a:extLst>
                  <a:ext uri="{FF2B5EF4-FFF2-40B4-BE49-F238E27FC236}">
                    <a16:creationId xmlns:a16="http://schemas.microsoft.com/office/drawing/2014/main" id="{A8D491B9-0BD0-452E-ABED-30A5D62CFCEF}"/>
                  </a:ext>
                </a:extLst>
              </p:cNvPr>
              <p:cNvSpPr/>
              <p:nvPr/>
            </p:nvSpPr>
            <p:spPr>
              <a:xfrm>
                <a:off x="5361163" y="4617237"/>
                <a:ext cx="2235612" cy="46166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sz="2400" i="1" smtClean="0">
                              <a:latin typeface="Cambria Math" panose="02040503050406030204" pitchFamily="18" charset="0"/>
                            </a:rPr>
                          </m:ctrlPr>
                        </m:sSubPr>
                        <m:e>
                          <m:r>
                            <a:rPr lang="en-US" sz="2400" i="1">
                              <a:latin typeface="Cambria Math" panose="02040503050406030204" pitchFamily="18" charset="0"/>
                            </a:rPr>
                            <m:t>𝑀</m:t>
                          </m:r>
                        </m:e>
                        <m:sub>
                          <m:r>
                            <a:rPr lang="en-US" sz="2400" i="1">
                              <a:latin typeface="Cambria Math" panose="02040503050406030204" pitchFamily="18" charset="0"/>
                            </a:rPr>
                            <m:t>𝑜𝑟𝑖𝑒𝑛𝑡𝑎𝑡𝑖𝑜𝑛</m:t>
                          </m:r>
                        </m:sub>
                      </m:sSub>
                      <m:r>
                        <a:rPr lang="en-US" sz="2400" b="0" i="1" smtClean="0">
                          <a:latin typeface="Cambria Math" panose="02040503050406030204" pitchFamily="18" charset="0"/>
                        </a:rPr>
                        <m:t>→</m:t>
                      </m:r>
                      <m:r>
                        <a:rPr lang="en-US" sz="2400" i="1">
                          <a:latin typeface="Cambria Math" panose="02040503050406030204" pitchFamily="18" charset="0"/>
                        </a:rPr>
                        <m:t> </m:t>
                      </m:r>
                    </m:oMath>
                  </m:oMathPara>
                </a14:m>
                <a:endParaRPr lang="en-US" sz="2400" dirty="0"/>
              </a:p>
            </p:txBody>
          </p:sp>
        </mc:Choice>
        <mc:Fallback xmlns="">
          <p:sp>
            <p:nvSpPr>
              <p:cNvPr id="21" name="Rectangle 20">
                <a:extLst>
                  <a:ext uri="{FF2B5EF4-FFF2-40B4-BE49-F238E27FC236}">
                    <a16:creationId xmlns:a16="http://schemas.microsoft.com/office/drawing/2014/main" id="{A8D491B9-0BD0-452E-ABED-30A5D62CFCEF}"/>
                  </a:ext>
                </a:extLst>
              </p:cNvPr>
              <p:cNvSpPr>
                <a:spLocks noRot="1" noChangeAspect="1" noMove="1" noResize="1" noEditPoints="1" noAdjustHandles="1" noChangeArrowheads="1" noChangeShapeType="1" noTextEdit="1"/>
              </p:cNvSpPr>
              <p:nvPr/>
            </p:nvSpPr>
            <p:spPr>
              <a:xfrm>
                <a:off x="5361163" y="4617237"/>
                <a:ext cx="2235612" cy="461665"/>
              </a:xfrm>
              <a:prstGeom prst="rect">
                <a:avLst/>
              </a:prstGeom>
              <a:blipFill>
                <a:blip r:embed="rId8"/>
                <a:stretch>
                  <a:fillRect b="-5263"/>
                </a:stretch>
              </a:blipFill>
            </p:spPr>
            <p:txBody>
              <a:bodyPr/>
              <a:lstStyle/>
              <a:p>
                <a:r>
                  <a:rPr lang="en-US">
                    <a:noFill/>
                  </a:rPr>
                  <a:t> </a:t>
                </a:r>
              </a:p>
            </p:txBody>
          </p:sp>
        </mc:Fallback>
      </mc:AlternateContent>
      <p:sp>
        <p:nvSpPr>
          <p:cNvPr id="6" name="Rectangle 5">
            <a:extLst>
              <a:ext uri="{FF2B5EF4-FFF2-40B4-BE49-F238E27FC236}">
                <a16:creationId xmlns:a16="http://schemas.microsoft.com/office/drawing/2014/main" id="{B8AF5681-9F5D-4632-8449-24EAD55601E1}"/>
              </a:ext>
            </a:extLst>
          </p:cNvPr>
          <p:cNvSpPr/>
          <p:nvPr/>
        </p:nvSpPr>
        <p:spPr>
          <a:xfrm>
            <a:off x="9902640" y="3940187"/>
            <a:ext cx="1263572" cy="646331"/>
          </a:xfrm>
          <a:prstGeom prst="rect">
            <a:avLst/>
          </a:prstGeom>
        </p:spPr>
        <p:txBody>
          <a:bodyPr wrap="square">
            <a:spAutoFit/>
          </a:bodyPr>
          <a:lstStyle/>
          <a:p>
            <a:pPr algn="r"/>
            <a:r>
              <a:rPr lang="en-US" dirty="0"/>
              <a:t>Amplitude Effect</a:t>
            </a:r>
          </a:p>
        </p:txBody>
      </p:sp>
      <p:sp>
        <p:nvSpPr>
          <p:cNvPr id="43" name="Rectangle 42">
            <a:extLst>
              <a:ext uri="{FF2B5EF4-FFF2-40B4-BE49-F238E27FC236}">
                <a16:creationId xmlns:a16="http://schemas.microsoft.com/office/drawing/2014/main" id="{694ADE1A-351C-48AD-BD2E-2BBB2E0FBAFF}"/>
              </a:ext>
            </a:extLst>
          </p:cNvPr>
          <p:cNvSpPr/>
          <p:nvPr/>
        </p:nvSpPr>
        <p:spPr>
          <a:xfrm>
            <a:off x="8403682" y="4811968"/>
            <a:ext cx="1263572" cy="646331"/>
          </a:xfrm>
          <a:prstGeom prst="rect">
            <a:avLst/>
          </a:prstGeom>
        </p:spPr>
        <p:txBody>
          <a:bodyPr wrap="square">
            <a:spAutoFit/>
          </a:bodyPr>
          <a:lstStyle/>
          <a:p>
            <a:pPr algn="r"/>
            <a:r>
              <a:rPr lang="en-US" dirty="0"/>
              <a:t>Phase Effect</a:t>
            </a:r>
          </a:p>
        </p:txBody>
      </p:sp>
      <p:sp>
        <p:nvSpPr>
          <p:cNvPr id="51" name="Rectangle 50">
            <a:extLst>
              <a:ext uri="{FF2B5EF4-FFF2-40B4-BE49-F238E27FC236}">
                <a16:creationId xmlns:a16="http://schemas.microsoft.com/office/drawing/2014/main" id="{972E7D99-5F65-46C6-9DF1-4D3A5FF18CE9}"/>
              </a:ext>
            </a:extLst>
          </p:cNvPr>
          <p:cNvSpPr/>
          <p:nvPr/>
        </p:nvSpPr>
        <p:spPr>
          <a:xfrm>
            <a:off x="1212182" y="6261918"/>
            <a:ext cx="2229188" cy="369332"/>
          </a:xfrm>
          <a:prstGeom prst="rect">
            <a:avLst/>
          </a:prstGeom>
        </p:spPr>
        <p:txBody>
          <a:bodyPr wrap="square">
            <a:spAutoFit/>
          </a:bodyPr>
          <a:lstStyle/>
          <a:p>
            <a:r>
              <a:rPr lang="en-US" sz="900" dirty="0"/>
              <a:t>[2] Stochastic Parallel </a:t>
            </a:r>
            <a:r>
              <a:rPr lang="en-US" sz="900" dirty="0" err="1"/>
              <a:t>PARticle</a:t>
            </a:r>
            <a:r>
              <a:rPr lang="en-US" sz="900" dirty="0"/>
              <a:t> Kinetic Simulator, https://spparks.github.io/</a:t>
            </a:r>
          </a:p>
        </p:txBody>
      </p:sp>
    </p:spTree>
    <p:extLst>
      <p:ext uri="{BB962C8B-B14F-4D97-AF65-F5344CB8AC3E}">
        <p14:creationId xmlns:p14="http://schemas.microsoft.com/office/powerpoint/2010/main" val="25192970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Texture Evolution and Grain Competition Models</a:t>
            </a:r>
          </a:p>
        </p:txBody>
      </p:sp>
      <p:sp>
        <p:nvSpPr>
          <p:cNvPr id="4" name="Slide Number Placeholder 3"/>
          <p:cNvSpPr>
            <a:spLocks noGrp="1"/>
          </p:cNvSpPr>
          <p:nvPr>
            <p:ph type="sldNum" sz="quarter" idx="12"/>
          </p:nvPr>
        </p:nvSpPr>
        <p:spPr/>
        <p:txBody>
          <a:bodyPr/>
          <a:lstStyle/>
          <a:p>
            <a:fld id="{224C0C37-3CEC-4CB4-B902-37F94E20E969}" type="slidenum">
              <a:rPr lang="en-US" smtClean="0"/>
              <a:pPr/>
              <a:t>11</a:t>
            </a:fld>
            <a:endParaRPr lang="en-US"/>
          </a:p>
        </p:txBody>
      </p:sp>
      <p:pic>
        <p:nvPicPr>
          <p:cNvPr id="7" name="Picture 6"/>
          <p:cNvPicPr>
            <a:picLocks noChangeAspect="1"/>
          </p:cNvPicPr>
          <p:nvPr/>
        </p:nvPicPr>
        <p:blipFill rotWithShape="1">
          <a:blip r:embed="rId2"/>
          <a:srcRect t="20709" r="8044" b="10754"/>
          <a:stretch/>
        </p:blipFill>
        <p:spPr>
          <a:xfrm>
            <a:off x="5992438" y="2961503"/>
            <a:ext cx="4648287" cy="2598392"/>
          </a:xfrm>
          <a:prstGeom prst="rect">
            <a:avLst/>
          </a:prstGeom>
        </p:spPr>
      </p:pic>
      <p:cxnSp>
        <p:nvCxnSpPr>
          <p:cNvPr id="9" name="Straight Arrow Connector 8"/>
          <p:cNvCxnSpPr/>
          <p:nvPr/>
        </p:nvCxnSpPr>
        <p:spPr>
          <a:xfrm flipV="1">
            <a:off x="10397206" y="3076013"/>
            <a:ext cx="0" cy="462221"/>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0" name="Rectangle 9"/>
          <p:cNvSpPr/>
          <p:nvPr/>
        </p:nvSpPr>
        <p:spPr>
          <a:xfrm>
            <a:off x="6521663" y="2138828"/>
            <a:ext cx="1762021" cy="646331"/>
          </a:xfrm>
          <a:prstGeom prst="rect">
            <a:avLst/>
          </a:prstGeom>
        </p:spPr>
        <p:txBody>
          <a:bodyPr wrap="none">
            <a:spAutoFit/>
          </a:bodyPr>
          <a:lstStyle/>
          <a:p>
            <a:r>
              <a:rPr lang="en-US" dirty="0">
                <a:latin typeface="+mj-lt"/>
                <a:cs typeface="Times New Roman" panose="02020603050405020304" pitchFamily="18" charset="0"/>
              </a:rPr>
              <a:t>Converging GB</a:t>
            </a:r>
          </a:p>
          <a:p>
            <a:r>
              <a:rPr lang="en-US" dirty="0">
                <a:latin typeface="+mj-lt"/>
                <a:cs typeface="Times New Roman" panose="02020603050405020304" pitchFamily="18" charset="0"/>
              </a:rPr>
              <a:t>No overgrowth*</a:t>
            </a:r>
          </a:p>
        </p:txBody>
      </p:sp>
      <mc:AlternateContent xmlns:mc="http://schemas.openxmlformats.org/markup-compatibility/2006" xmlns:a14="http://schemas.microsoft.com/office/drawing/2010/main">
        <mc:Choice Requires="a14">
          <p:sp>
            <p:nvSpPr>
              <p:cNvPr id="11" name="Rectangle 10"/>
              <p:cNvSpPr/>
              <p:nvPr/>
            </p:nvSpPr>
            <p:spPr>
              <a:xfrm>
                <a:off x="9543679" y="4600307"/>
                <a:ext cx="1160831"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b="1" i="1" dirty="0" smtClean="0">
                              <a:solidFill>
                                <a:srgbClr val="3D26A8"/>
                              </a:solidFill>
                              <a:latin typeface="Cambria Math" panose="02040503050406030204" pitchFamily="18" charset="0"/>
                              <a:cs typeface="Times New Roman" panose="02020603050405020304" pitchFamily="18" charset="0"/>
                            </a:rPr>
                          </m:ctrlPr>
                        </m:sSubPr>
                        <m:e>
                          <m:r>
                            <a:rPr lang="en-US" b="1" i="1" dirty="0" smtClean="0">
                              <a:solidFill>
                                <a:srgbClr val="3D26A8"/>
                              </a:solidFill>
                              <a:latin typeface="Cambria Math" panose="02040503050406030204" pitchFamily="18" charset="0"/>
                              <a:cs typeface="Times New Roman" panose="02020603050405020304" pitchFamily="18" charset="0"/>
                            </a:rPr>
                            <m:t>𝜽</m:t>
                          </m:r>
                        </m:e>
                        <m:sub>
                          <m:r>
                            <a:rPr lang="en-US" b="1" i="1" dirty="0" smtClean="0">
                              <a:solidFill>
                                <a:srgbClr val="3D26A8"/>
                              </a:solidFill>
                              <a:latin typeface="Cambria Math" panose="02040503050406030204" pitchFamily="18" charset="0"/>
                              <a:cs typeface="Times New Roman" panose="02020603050405020304" pitchFamily="18" charset="0"/>
                            </a:rPr>
                            <m:t>𝟐</m:t>
                          </m:r>
                        </m:sub>
                      </m:sSub>
                      <m:r>
                        <a:rPr lang="en-US" b="1" i="1" dirty="0" smtClean="0">
                          <a:solidFill>
                            <a:srgbClr val="3D26A8"/>
                          </a:solidFill>
                          <a:latin typeface="Cambria Math" panose="02040503050406030204" pitchFamily="18" charset="0"/>
                          <a:cs typeface="Times New Roman" panose="02020603050405020304" pitchFamily="18" charset="0"/>
                        </a:rPr>
                        <m:t>=</m:t>
                      </m:r>
                      <m:r>
                        <a:rPr lang="en-US" b="1" i="1" dirty="0" smtClean="0">
                          <a:solidFill>
                            <a:srgbClr val="3D26A8"/>
                          </a:solidFill>
                          <a:latin typeface="Cambria Math" panose="02040503050406030204" pitchFamily="18" charset="0"/>
                          <a:cs typeface="Times New Roman" panose="02020603050405020304" pitchFamily="18" charset="0"/>
                        </a:rPr>
                        <m:t>𝟏𝟓</m:t>
                      </m:r>
                      <m:r>
                        <a:rPr lang="en-US" b="1" i="1" dirty="0" smtClean="0">
                          <a:solidFill>
                            <a:srgbClr val="3D26A8"/>
                          </a:solidFill>
                          <a:latin typeface="Cambria Math" panose="02040503050406030204" pitchFamily="18" charset="0"/>
                          <a:cs typeface="Times New Roman" panose="02020603050405020304" pitchFamily="18" charset="0"/>
                        </a:rPr>
                        <m:t>°</m:t>
                      </m:r>
                    </m:oMath>
                  </m:oMathPara>
                </a14:m>
                <a:endParaRPr lang="en-US" b="1" dirty="0">
                  <a:solidFill>
                    <a:srgbClr val="3D26A8"/>
                  </a:solidFill>
                  <a:latin typeface="Times New Roman" panose="02020603050405020304" pitchFamily="18" charset="0"/>
                  <a:cs typeface="Times New Roman" panose="02020603050405020304" pitchFamily="18" charset="0"/>
                </a:endParaRPr>
              </a:p>
            </p:txBody>
          </p:sp>
        </mc:Choice>
        <mc:Fallback xmlns="">
          <p:sp>
            <p:nvSpPr>
              <p:cNvPr id="11" name="Rectangle 10"/>
              <p:cNvSpPr>
                <a:spLocks noRot="1" noChangeAspect="1" noMove="1" noResize="1" noEditPoints="1" noAdjustHandles="1" noChangeArrowheads="1" noChangeShapeType="1" noTextEdit="1"/>
              </p:cNvSpPr>
              <p:nvPr/>
            </p:nvSpPr>
            <p:spPr>
              <a:xfrm>
                <a:off x="9543679" y="4600307"/>
                <a:ext cx="1160831" cy="369332"/>
              </a:xfrm>
              <a:prstGeom prst="rect">
                <a:avLst/>
              </a:prstGeom>
              <a:blipFill>
                <a:blip r:embed="rId3"/>
                <a:stretch>
                  <a:fillRect b="-16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 name="Rectangle 11"/>
              <p:cNvSpPr/>
              <p:nvPr/>
            </p:nvSpPr>
            <p:spPr>
              <a:xfrm>
                <a:off x="8001176" y="4594748"/>
                <a:ext cx="1022972"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b="1" i="1" dirty="0" smtClean="0">
                              <a:solidFill>
                                <a:srgbClr val="F9FA14"/>
                              </a:solidFill>
                              <a:latin typeface="Cambria Math" panose="02040503050406030204" pitchFamily="18" charset="0"/>
                              <a:cs typeface="Times New Roman" panose="02020603050405020304" pitchFamily="18" charset="0"/>
                            </a:rPr>
                          </m:ctrlPr>
                        </m:sSubPr>
                        <m:e>
                          <m:r>
                            <a:rPr lang="en-US" b="1" i="1" dirty="0" smtClean="0">
                              <a:solidFill>
                                <a:srgbClr val="F9FA14"/>
                              </a:solidFill>
                              <a:latin typeface="Cambria Math" panose="02040503050406030204" pitchFamily="18" charset="0"/>
                              <a:cs typeface="Times New Roman" panose="02020603050405020304" pitchFamily="18" charset="0"/>
                            </a:rPr>
                            <m:t>𝜽</m:t>
                          </m:r>
                        </m:e>
                        <m:sub>
                          <m:r>
                            <a:rPr lang="en-US" b="1" i="1" dirty="0" smtClean="0">
                              <a:solidFill>
                                <a:srgbClr val="F9FA14"/>
                              </a:solidFill>
                              <a:latin typeface="Cambria Math" panose="02040503050406030204" pitchFamily="18" charset="0"/>
                              <a:cs typeface="Times New Roman" panose="02020603050405020304" pitchFamily="18" charset="0"/>
                            </a:rPr>
                            <m:t>𝟏</m:t>
                          </m:r>
                        </m:sub>
                      </m:sSub>
                      <m:r>
                        <a:rPr lang="en-US" b="1" i="1" dirty="0" smtClean="0">
                          <a:solidFill>
                            <a:srgbClr val="F9FA14"/>
                          </a:solidFill>
                          <a:latin typeface="Cambria Math" panose="02040503050406030204" pitchFamily="18" charset="0"/>
                          <a:cs typeface="Times New Roman" panose="02020603050405020304" pitchFamily="18" charset="0"/>
                        </a:rPr>
                        <m:t>=</m:t>
                      </m:r>
                      <m:r>
                        <a:rPr lang="en-US" b="1" i="1" dirty="0" smtClean="0">
                          <a:solidFill>
                            <a:srgbClr val="F9FA14"/>
                          </a:solidFill>
                          <a:latin typeface="Cambria Math" panose="02040503050406030204" pitchFamily="18" charset="0"/>
                          <a:cs typeface="Times New Roman" panose="02020603050405020304" pitchFamily="18" charset="0"/>
                        </a:rPr>
                        <m:t>𝟎</m:t>
                      </m:r>
                      <m:r>
                        <a:rPr lang="en-US" b="1" i="1" dirty="0" smtClean="0">
                          <a:solidFill>
                            <a:srgbClr val="F9FA14"/>
                          </a:solidFill>
                          <a:latin typeface="Cambria Math" panose="02040503050406030204" pitchFamily="18" charset="0"/>
                          <a:cs typeface="Times New Roman" panose="02020603050405020304" pitchFamily="18" charset="0"/>
                        </a:rPr>
                        <m:t>°</m:t>
                      </m:r>
                    </m:oMath>
                  </m:oMathPara>
                </a14:m>
                <a:endParaRPr lang="en-US" b="1" dirty="0">
                  <a:solidFill>
                    <a:srgbClr val="F9FA14"/>
                  </a:solidFill>
                  <a:latin typeface="Times New Roman" panose="02020603050405020304" pitchFamily="18" charset="0"/>
                  <a:cs typeface="Times New Roman" panose="02020603050405020304" pitchFamily="18" charset="0"/>
                </a:endParaRPr>
              </a:p>
            </p:txBody>
          </p:sp>
        </mc:Choice>
        <mc:Fallback xmlns="">
          <p:sp>
            <p:nvSpPr>
              <p:cNvPr id="12" name="Rectangle 11"/>
              <p:cNvSpPr>
                <a:spLocks noRot="1" noChangeAspect="1" noMove="1" noResize="1" noEditPoints="1" noAdjustHandles="1" noChangeArrowheads="1" noChangeShapeType="1" noTextEdit="1"/>
              </p:cNvSpPr>
              <p:nvPr/>
            </p:nvSpPr>
            <p:spPr>
              <a:xfrm>
                <a:off x="8001176" y="4594748"/>
                <a:ext cx="1022972" cy="369332"/>
              </a:xfrm>
              <a:prstGeom prst="rect">
                <a:avLst/>
              </a:prstGeom>
              <a:blipFill>
                <a:blip r:embed="rId4"/>
                <a:stretch>
                  <a:fillRect b="-1667"/>
                </a:stretch>
              </a:blipFill>
            </p:spPr>
            <p:txBody>
              <a:bodyPr/>
              <a:lstStyle/>
              <a:p>
                <a:r>
                  <a:rPr lang="en-US">
                    <a:noFill/>
                  </a:rPr>
                  <a:t> </a:t>
                </a:r>
              </a:p>
            </p:txBody>
          </p:sp>
        </mc:Fallback>
      </mc:AlternateContent>
      <p:sp>
        <p:nvSpPr>
          <p:cNvPr id="13" name="Rectangle 12"/>
          <p:cNvSpPr/>
          <p:nvPr/>
        </p:nvSpPr>
        <p:spPr>
          <a:xfrm>
            <a:off x="8573818" y="1612270"/>
            <a:ext cx="3026636" cy="923330"/>
          </a:xfrm>
          <a:prstGeom prst="rect">
            <a:avLst/>
          </a:prstGeom>
        </p:spPr>
        <p:txBody>
          <a:bodyPr wrap="square">
            <a:spAutoFit/>
          </a:bodyPr>
          <a:lstStyle/>
          <a:p>
            <a:r>
              <a:rPr lang="en-US" dirty="0">
                <a:latin typeface="+mj-lt"/>
              </a:rPr>
              <a:t>Diverging GB</a:t>
            </a:r>
          </a:p>
          <a:p>
            <a:r>
              <a:rPr lang="en-US" dirty="0">
                <a:latin typeface="+mj-lt"/>
                <a:cs typeface="Times New Roman" panose="02020603050405020304" pitchFamily="18" charset="0"/>
              </a:rPr>
              <a:t>Overgrowth potentially occurs</a:t>
            </a:r>
          </a:p>
        </p:txBody>
      </p:sp>
      <mc:AlternateContent xmlns:mc="http://schemas.openxmlformats.org/markup-compatibility/2006" xmlns:a14="http://schemas.microsoft.com/office/drawing/2010/main">
        <mc:Choice Requires="a14">
          <p:sp>
            <p:nvSpPr>
              <p:cNvPr id="15" name="Rectangle 14"/>
              <p:cNvSpPr/>
              <p:nvPr/>
            </p:nvSpPr>
            <p:spPr>
              <a:xfrm>
                <a:off x="9825020" y="2626856"/>
                <a:ext cx="1673792" cy="395621"/>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b="1" i="1" dirty="0" smtClean="0">
                              <a:solidFill>
                                <a:srgbClr val="FF0000"/>
                              </a:solidFill>
                              <a:latin typeface="Cambria Math" panose="02040503050406030204" pitchFamily="18" charset="0"/>
                              <a:cs typeface="Times New Roman" panose="02020603050405020304" pitchFamily="18" charset="0"/>
                            </a:rPr>
                          </m:ctrlPr>
                        </m:sSubPr>
                        <m:e>
                          <m:r>
                            <a:rPr lang="en-US" b="1" i="1" dirty="0" smtClean="0">
                              <a:solidFill>
                                <a:srgbClr val="FF0000"/>
                              </a:solidFill>
                              <a:latin typeface="Cambria Math" panose="02040503050406030204" pitchFamily="18" charset="0"/>
                              <a:cs typeface="Times New Roman" panose="02020603050405020304" pitchFamily="18" charset="0"/>
                            </a:rPr>
                            <m:t>𝜽</m:t>
                          </m:r>
                        </m:e>
                        <m:sub>
                          <m:r>
                            <a:rPr lang="en-US" b="1" i="1" dirty="0" smtClean="0">
                              <a:solidFill>
                                <a:srgbClr val="FF0000"/>
                              </a:solidFill>
                              <a:latin typeface="Cambria Math" panose="02040503050406030204" pitchFamily="18" charset="0"/>
                              <a:cs typeface="Times New Roman" panose="02020603050405020304" pitchFamily="18" charset="0"/>
                            </a:rPr>
                            <m:t>𝒈𝒓𝒂𝒅𝒊𝒆𝒏𝒕</m:t>
                          </m:r>
                        </m:sub>
                      </m:sSub>
                      <m:r>
                        <a:rPr lang="en-US" b="1" i="1" dirty="0" smtClean="0">
                          <a:solidFill>
                            <a:srgbClr val="FF0000"/>
                          </a:solidFill>
                          <a:latin typeface="Cambria Math" panose="02040503050406030204" pitchFamily="18" charset="0"/>
                          <a:cs typeface="Times New Roman" panose="02020603050405020304" pitchFamily="18" charset="0"/>
                        </a:rPr>
                        <m:t>=</m:t>
                      </m:r>
                      <m:r>
                        <a:rPr lang="en-US" b="1" i="1" dirty="0" smtClean="0">
                          <a:solidFill>
                            <a:srgbClr val="FF0000"/>
                          </a:solidFill>
                          <a:latin typeface="Cambria Math" panose="02040503050406030204" pitchFamily="18" charset="0"/>
                          <a:cs typeface="Times New Roman" panose="02020603050405020304" pitchFamily="18" charset="0"/>
                        </a:rPr>
                        <m:t>𝟎</m:t>
                      </m:r>
                      <m:r>
                        <a:rPr lang="en-US" b="1" i="1" dirty="0" smtClean="0">
                          <a:solidFill>
                            <a:srgbClr val="FF0000"/>
                          </a:solidFill>
                          <a:latin typeface="Cambria Math" panose="02040503050406030204" pitchFamily="18" charset="0"/>
                          <a:cs typeface="Times New Roman" panose="02020603050405020304" pitchFamily="18" charset="0"/>
                        </a:rPr>
                        <m:t>°</m:t>
                      </m:r>
                    </m:oMath>
                  </m:oMathPara>
                </a14:m>
                <a:endParaRPr lang="en-US" b="1" dirty="0">
                  <a:solidFill>
                    <a:srgbClr val="FF0000"/>
                  </a:solidFill>
                  <a:latin typeface="Times New Roman" panose="02020603050405020304" pitchFamily="18" charset="0"/>
                  <a:cs typeface="Times New Roman" panose="02020603050405020304" pitchFamily="18" charset="0"/>
                </a:endParaRPr>
              </a:p>
            </p:txBody>
          </p:sp>
        </mc:Choice>
        <mc:Fallback xmlns="">
          <p:sp>
            <p:nvSpPr>
              <p:cNvPr id="15" name="Rectangle 14"/>
              <p:cNvSpPr>
                <a:spLocks noRot="1" noChangeAspect="1" noMove="1" noResize="1" noEditPoints="1" noAdjustHandles="1" noChangeArrowheads="1" noChangeShapeType="1" noTextEdit="1"/>
              </p:cNvSpPr>
              <p:nvPr/>
            </p:nvSpPr>
            <p:spPr>
              <a:xfrm>
                <a:off x="9825020" y="2626856"/>
                <a:ext cx="1673792" cy="395621"/>
              </a:xfrm>
              <a:prstGeom prst="rect">
                <a:avLst/>
              </a:prstGeom>
              <a:blipFill>
                <a:blip r:embed="rId5"/>
                <a:stretch>
                  <a:fillRect b="-9231"/>
                </a:stretch>
              </a:blipFill>
            </p:spPr>
            <p:txBody>
              <a:bodyPr/>
              <a:lstStyle/>
              <a:p>
                <a:r>
                  <a:rPr lang="en-US">
                    <a:noFill/>
                  </a:rPr>
                  <a:t> </a:t>
                </a:r>
              </a:p>
            </p:txBody>
          </p:sp>
        </mc:Fallback>
      </mc:AlternateContent>
      <p:sp>
        <p:nvSpPr>
          <p:cNvPr id="3" name="Content Placeholder 2"/>
          <p:cNvSpPr>
            <a:spLocks noGrp="1"/>
          </p:cNvSpPr>
          <p:nvPr>
            <p:ph idx="1"/>
          </p:nvPr>
        </p:nvSpPr>
        <p:spPr>
          <a:xfrm>
            <a:off x="865293" y="1771438"/>
            <a:ext cx="5001699" cy="4661941"/>
          </a:xfrm>
        </p:spPr>
        <p:txBody>
          <a:bodyPr>
            <a:normAutofit/>
          </a:bodyPr>
          <a:lstStyle/>
          <a:p>
            <a:r>
              <a:rPr lang="en-US" dirty="0"/>
              <a:t>AM texture evolves from dendrite competition during solidification</a:t>
            </a:r>
          </a:p>
          <a:p>
            <a:pPr lvl="1"/>
            <a:r>
              <a:rPr lang="en-US" dirty="0"/>
              <a:t>Favorably orientated grains overgrow unfavorably orientated grains*</a:t>
            </a:r>
          </a:p>
          <a:p>
            <a:r>
              <a:rPr lang="en-US" dirty="0"/>
              <a:t>Grain Boundaries (GB)</a:t>
            </a:r>
          </a:p>
          <a:p>
            <a:pPr lvl="1"/>
            <a:r>
              <a:rPr lang="en-US" dirty="0"/>
              <a:t>Diverging – Potential overgrowth*</a:t>
            </a:r>
          </a:p>
          <a:p>
            <a:pPr lvl="1"/>
            <a:r>
              <a:rPr lang="en-US" dirty="0"/>
              <a:t>Converging – No overgrowth*</a:t>
            </a:r>
          </a:p>
          <a:p>
            <a:r>
              <a:rPr lang="en-US" dirty="0"/>
              <a:t>Studied experimentally &amp; with phase-field models</a:t>
            </a:r>
          </a:p>
          <a:p>
            <a:pPr marL="457200" lvl="1" indent="0">
              <a:buNone/>
            </a:pPr>
            <a:endParaRPr lang="en-US" dirty="0"/>
          </a:p>
        </p:txBody>
      </p:sp>
      <p:cxnSp>
        <p:nvCxnSpPr>
          <p:cNvPr id="23" name="Straight Arrow Connector 22"/>
          <p:cNvCxnSpPr/>
          <p:nvPr/>
        </p:nvCxnSpPr>
        <p:spPr>
          <a:xfrm flipH="1">
            <a:off x="7313845" y="2824666"/>
            <a:ext cx="88828" cy="713568"/>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p:nvPr/>
        </p:nvCxnSpPr>
        <p:spPr>
          <a:xfrm>
            <a:off x="9315894" y="2525023"/>
            <a:ext cx="365685" cy="1138884"/>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6" name="Rectangle 25"/>
              <p:cNvSpPr/>
              <p:nvPr/>
            </p:nvSpPr>
            <p:spPr>
              <a:xfrm>
                <a:off x="6750641" y="5627043"/>
                <a:ext cx="4437551" cy="646331"/>
              </a:xfrm>
              <a:prstGeom prst="rect">
                <a:avLst/>
              </a:prstGeom>
            </p:spPr>
            <p:txBody>
              <a:bodyPr wrap="square">
                <a:spAutoFit/>
              </a:bodyPr>
              <a:lstStyle/>
              <a:p>
                <a:pPr algn="r"/>
                <a:r>
                  <a:rPr lang="en-US" dirty="0">
                    <a:latin typeface="+mj-lt"/>
                    <a:cs typeface="Times New Roman" panose="02020603050405020304" pitchFamily="18" charset="0"/>
                  </a:rPr>
                  <a:t>Grain </a:t>
                </a:r>
                <a14:m>
                  <m:oMath xmlns:m="http://schemas.openxmlformats.org/officeDocument/2006/math">
                    <m:sSub>
                      <m:sSubPr>
                        <m:ctrlPr>
                          <a:rPr lang="en-US" b="1" i="1" dirty="0">
                            <a:solidFill>
                              <a:srgbClr val="3D26A8"/>
                            </a:solidFill>
                            <a:latin typeface="Cambria Math" panose="02040503050406030204" pitchFamily="18" charset="0"/>
                            <a:cs typeface="Times New Roman" panose="02020603050405020304" pitchFamily="18" charset="0"/>
                          </a:rPr>
                        </m:ctrlPr>
                      </m:sSubPr>
                      <m:e>
                        <m:r>
                          <a:rPr lang="en-US" b="1" i="1" dirty="0">
                            <a:solidFill>
                              <a:srgbClr val="3D26A8"/>
                            </a:solidFill>
                            <a:latin typeface="Cambria Math" panose="02040503050406030204" pitchFamily="18" charset="0"/>
                            <a:cs typeface="Times New Roman" panose="02020603050405020304" pitchFamily="18" charset="0"/>
                          </a:rPr>
                          <m:t>𝜽</m:t>
                        </m:r>
                      </m:e>
                      <m:sub>
                        <m:r>
                          <a:rPr lang="en-US" b="1" i="1" dirty="0">
                            <a:solidFill>
                              <a:srgbClr val="3D26A8"/>
                            </a:solidFill>
                            <a:latin typeface="Cambria Math" panose="02040503050406030204" pitchFamily="18" charset="0"/>
                            <a:cs typeface="Times New Roman" panose="02020603050405020304" pitchFamily="18" charset="0"/>
                          </a:rPr>
                          <m:t>𝟐</m:t>
                        </m:r>
                      </m:sub>
                    </m:sSub>
                  </m:oMath>
                </a14:m>
                <a:r>
                  <a:rPr lang="en-US" dirty="0">
                    <a:latin typeface="+mj-lt"/>
                    <a:cs typeface="Times New Roman" panose="02020603050405020304" pitchFamily="18" charset="0"/>
                  </a:rPr>
                  <a:t> on the right should be overgrown eventually</a:t>
                </a:r>
              </a:p>
            </p:txBody>
          </p:sp>
        </mc:Choice>
        <mc:Fallback xmlns="">
          <p:sp>
            <p:nvSpPr>
              <p:cNvPr id="26" name="Rectangle 25"/>
              <p:cNvSpPr>
                <a:spLocks noRot="1" noChangeAspect="1" noMove="1" noResize="1" noEditPoints="1" noAdjustHandles="1" noChangeArrowheads="1" noChangeShapeType="1" noTextEdit="1"/>
              </p:cNvSpPr>
              <p:nvPr/>
            </p:nvSpPr>
            <p:spPr>
              <a:xfrm>
                <a:off x="6750641" y="5627043"/>
                <a:ext cx="4437551" cy="646331"/>
              </a:xfrm>
              <a:prstGeom prst="rect">
                <a:avLst/>
              </a:prstGeom>
              <a:blipFill>
                <a:blip r:embed="rId6"/>
                <a:stretch>
                  <a:fillRect t="-4717" r="-2747" b="-14151"/>
                </a:stretch>
              </a:blipFill>
            </p:spPr>
            <p:txBody>
              <a:bodyPr/>
              <a:lstStyle/>
              <a:p>
                <a:r>
                  <a:rPr lang="en-US">
                    <a:noFill/>
                  </a:rPr>
                  <a:t> </a:t>
                </a:r>
              </a:p>
            </p:txBody>
          </p:sp>
        </mc:Fallback>
      </mc:AlternateContent>
      <p:cxnSp>
        <p:nvCxnSpPr>
          <p:cNvPr id="27" name="Straight Arrow Connector 26"/>
          <p:cNvCxnSpPr/>
          <p:nvPr/>
        </p:nvCxnSpPr>
        <p:spPr>
          <a:xfrm flipH="1" flipV="1">
            <a:off x="10020573" y="5012055"/>
            <a:ext cx="9379" cy="614862"/>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8" name="Cube 17">
            <a:extLst>
              <a:ext uri="{FF2B5EF4-FFF2-40B4-BE49-F238E27FC236}">
                <a16:creationId xmlns:a16="http://schemas.microsoft.com/office/drawing/2014/main" id="{D24DCEED-704F-46BB-9357-1E60DC9D0577}"/>
              </a:ext>
            </a:extLst>
          </p:cNvPr>
          <p:cNvSpPr/>
          <p:nvPr/>
        </p:nvSpPr>
        <p:spPr>
          <a:xfrm rot="18900000">
            <a:off x="8289699" y="4285389"/>
            <a:ext cx="306793" cy="306793"/>
          </a:xfrm>
          <a:prstGeom prst="cube">
            <a:avLst>
              <a:gd name="adj" fmla="val 8884"/>
            </a:avLst>
          </a:prstGeom>
          <a:solidFill>
            <a:srgbClr val="3D26A8"/>
          </a:solidFill>
          <a:ln>
            <a:solidFill>
              <a:srgbClr val="F9FB1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Cube 18">
            <a:extLst>
              <a:ext uri="{FF2B5EF4-FFF2-40B4-BE49-F238E27FC236}">
                <a16:creationId xmlns:a16="http://schemas.microsoft.com/office/drawing/2014/main" id="{0FC8675C-DA5E-4761-888E-2F829885763C}"/>
              </a:ext>
            </a:extLst>
          </p:cNvPr>
          <p:cNvSpPr/>
          <p:nvPr/>
        </p:nvSpPr>
        <p:spPr>
          <a:xfrm rot="19800000">
            <a:off x="9896723" y="4292783"/>
            <a:ext cx="306793" cy="306793"/>
          </a:xfrm>
          <a:prstGeom prst="cube">
            <a:avLst>
              <a:gd name="adj" fmla="val 8884"/>
            </a:avLst>
          </a:prstGeom>
          <a:solidFill>
            <a:srgbClr val="F9FB14"/>
          </a:solidFill>
          <a:ln>
            <a:solidFill>
              <a:srgbClr val="3D26A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DD5490BA-EB32-4439-85AE-BCF5C1F3D81D}"/>
              </a:ext>
            </a:extLst>
          </p:cNvPr>
          <p:cNvSpPr/>
          <p:nvPr/>
        </p:nvSpPr>
        <p:spPr>
          <a:xfrm>
            <a:off x="700512" y="6343262"/>
            <a:ext cx="2956259" cy="276999"/>
          </a:xfrm>
          <a:prstGeom prst="rect">
            <a:avLst/>
          </a:prstGeom>
        </p:spPr>
        <p:txBody>
          <a:bodyPr wrap="none">
            <a:spAutoFit/>
          </a:bodyPr>
          <a:lstStyle/>
          <a:p>
            <a:pPr lvl="1"/>
            <a:r>
              <a:rPr lang="en-US" sz="1200" dirty="0"/>
              <a:t>*Abnormal grain growth can occur</a:t>
            </a:r>
          </a:p>
        </p:txBody>
      </p:sp>
    </p:spTree>
    <p:extLst>
      <p:ext uri="{BB962C8B-B14F-4D97-AF65-F5344CB8AC3E}">
        <p14:creationId xmlns:p14="http://schemas.microsoft.com/office/powerpoint/2010/main" val="35582678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199" y="1703705"/>
                <a:ext cx="11005457" cy="4351338"/>
              </a:xfrm>
            </p:spPr>
            <p:txBody>
              <a:bodyPr>
                <a:normAutofit/>
              </a:bodyPr>
              <a:lstStyle/>
              <a:p>
                <a:r>
                  <a:rPr lang="en-US" sz="2000" dirty="0"/>
                  <a:t>One analytical texture model is the Revised Geometric Limit (RGL) criterion</a:t>
                </a:r>
              </a:p>
              <a:p>
                <a:pPr lvl="1"/>
                <a:r>
                  <a:rPr lang="en-US" sz="1800" dirty="0"/>
                  <a:t>Modified from GL in [12] to enable 0 deg. at all </a:t>
                </a:r>
                <a14:m>
                  <m:oMath xmlns:m="http://schemas.openxmlformats.org/officeDocument/2006/math">
                    <m:sSub>
                      <m:sSubPr>
                        <m:ctrlPr>
                          <a:rPr lang="en-US" sz="1800" i="1" dirty="0">
                            <a:latin typeface="Cambria Math" panose="02040503050406030204" pitchFamily="18" charset="0"/>
                            <a:cs typeface="Times New Roman" panose="02020603050405020304" pitchFamily="18" charset="0"/>
                          </a:rPr>
                        </m:ctrlPr>
                      </m:sSubPr>
                      <m:e>
                        <m:r>
                          <a:rPr lang="en-US" sz="1800" i="1" dirty="0">
                            <a:latin typeface="Cambria Math" panose="02040503050406030204" pitchFamily="18" charset="0"/>
                            <a:cs typeface="Times New Roman" panose="02020603050405020304" pitchFamily="18" charset="0"/>
                          </a:rPr>
                          <m:t>𝜃</m:t>
                        </m:r>
                      </m:e>
                      <m:sub>
                        <m:r>
                          <a:rPr lang="en-US" sz="1800" i="1" dirty="0">
                            <a:latin typeface="Cambria Math" panose="02040503050406030204" pitchFamily="18" charset="0"/>
                            <a:cs typeface="Times New Roman" panose="02020603050405020304" pitchFamily="18" charset="0"/>
                          </a:rPr>
                          <m:t>𝑐𝑜𝑛</m:t>
                        </m:r>
                        <m:r>
                          <a:rPr lang="en-US" sz="1800" i="1" dirty="0">
                            <a:latin typeface="Cambria Math" panose="02040503050406030204" pitchFamily="18" charset="0"/>
                            <a:cs typeface="Times New Roman" panose="02020603050405020304" pitchFamily="18" charset="0"/>
                          </a:rPr>
                          <m:t>,</m:t>
                        </m:r>
                        <m:r>
                          <a:rPr lang="en-US" sz="1800" i="1" dirty="0">
                            <a:latin typeface="Cambria Math" panose="02040503050406030204" pitchFamily="18" charset="0"/>
                            <a:cs typeface="Times New Roman" panose="02020603050405020304" pitchFamily="18" charset="0"/>
                          </a:rPr>
                          <m:t>𝑔𝑏</m:t>
                        </m:r>
                      </m:sub>
                    </m:sSub>
                    <m:r>
                      <a:rPr lang="en-US" sz="1800" b="0" i="1" dirty="0" smtClean="0">
                        <a:latin typeface="Cambria Math" panose="02040503050406030204" pitchFamily="18" charset="0"/>
                        <a:cs typeface="Times New Roman" panose="02020603050405020304" pitchFamily="18" charset="0"/>
                      </a:rPr>
                      <m:t>=</m:t>
                    </m:r>
                    <m:sSub>
                      <m:sSubPr>
                        <m:ctrlPr>
                          <a:rPr lang="en-US" sz="1800" i="1" dirty="0">
                            <a:latin typeface="Cambria Math" panose="02040503050406030204" pitchFamily="18" charset="0"/>
                            <a:cs typeface="Times New Roman" panose="02020603050405020304" pitchFamily="18" charset="0"/>
                          </a:rPr>
                        </m:ctrlPr>
                      </m:sSubPr>
                      <m:e>
                        <m:r>
                          <a:rPr lang="en-US" sz="1800" i="1" dirty="0">
                            <a:latin typeface="Cambria Math" panose="02040503050406030204" pitchFamily="18" charset="0"/>
                            <a:cs typeface="Times New Roman" panose="02020603050405020304" pitchFamily="18" charset="0"/>
                          </a:rPr>
                          <m:t>𝜃</m:t>
                        </m:r>
                      </m:e>
                      <m:sub>
                        <m:r>
                          <a:rPr lang="en-US" sz="1800" i="1" dirty="0">
                            <a:latin typeface="Cambria Math" panose="02040503050406030204" pitchFamily="18" charset="0"/>
                            <a:cs typeface="Times New Roman" panose="02020603050405020304" pitchFamily="18" charset="0"/>
                          </a:rPr>
                          <m:t>𝑑𝑖𝑣</m:t>
                        </m:r>
                        <m:r>
                          <a:rPr lang="en-US" sz="1800" i="1" dirty="0">
                            <a:latin typeface="Cambria Math" panose="02040503050406030204" pitchFamily="18" charset="0"/>
                            <a:cs typeface="Times New Roman" panose="02020603050405020304" pitchFamily="18" charset="0"/>
                          </a:rPr>
                          <m:t>,</m:t>
                        </m:r>
                        <m:r>
                          <a:rPr lang="en-US" sz="1800" i="1" dirty="0">
                            <a:latin typeface="Cambria Math" panose="02040503050406030204" pitchFamily="18" charset="0"/>
                            <a:cs typeface="Times New Roman" panose="02020603050405020304" pitchFamily="18" charset="0"/>
                          </a:rPr>
                          <m:t>𝑔𝑏</m:t>
                        </m:r>
                      </m:sub>
                    </m:sSub>
                  </m:oMath>
                </a14:m>
                <a:endParaRPr lang="en-US" sz="1800" dirty="0"/>
              </a:p>
              <a:p>
                <a:r>
                  <a:rPr lang="en-US" sz="2200" b="1" i="1" dirty="0"/>
                  <a:t>Grain Overgrowth Rate (GOR) – Rate one grain overgrows another</a:t>
                </a:r>
                <a:endParaRPr lang="en-US" sz="2200" dirty="0"/>
              </a:p>
              <a:p>
                <a:pPr lvl="1"/>
                <a:endParaRPr lang="en-US" sz="1800"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199" y="1703705"/>
                <a:ext cx="11005457" cy="4351338"/>
              </a:xfrm>
              <a:blipFill>
                <a:blip r:embed="rId3"/>
                <a:stretch>
                  <a:fillRect l="-554" t="-1261"/>
                </a:stretch>
              </a:blipFill>
            </p:spPr>
            <p:txBody>
              <a:bodyPr/>
              <a:lstStyle/>
              <a:p>
                <a:r>
                  <a:rPr lang="en-US">
                    <a:noFill/>
                  </a:rPr>
                  <a:t> </a:t>
                </a:r>
              </a:p>
            </p:txBody>
          </p:sp>
        </mc:Fallback>
      </mc:AlternateContent>
      <p:pic>
        <p:nvPicPr>
          <p:cNvPr id="5" name="Picture 4">
            <a:extLst>
              <a:ext uri="{FF2B5EF4-FFF2-40B4-BE49-F238E27FC236}">
                <a16:creationId xmlns:a16="http://schemas.microsoft.com/office/drawing/2014/main" id="{FA12B670-6B54-4930-987D-115F5FA977E9}"/>
              </a:ext>
            </a:extLst>
          </p:cNvPr>
          <p:cNvPicPr>
            <a:picLocks noChangeAspect="1"/>
          </p:cNvPicPr>
          <p:nvPr/>
        </p:nvPicPr>
        <p:blipFill>
          <a:blip r:embed="rId4"/>
          <a:stretch>
            <a:fillRect/>
          </a:stretch>
        </p:blipFill>
        <p:spPr>
          <a:xfrm>
            <a:off x="7318977" y="3015369"/>
            <a:ext cx="4572000" cy="3429000"/>
          </a:xfrm>
          <a:prstGeom prst="rect">
            <a:avLst/>
          </a:prstGeom>
        </p:spPr>
      </p:pic>
      <p:pic>
        <p:nvPicPr>
          <p:cNvPr id="34" name="Picture 33">
            <a:extLst>
              <a:ext uri="{FF2B5EF4-FFF2-40B4-BE49-F238E27FC236}">
                <a16:creationId xmlns:a16="http://schemas.microsoft.com/office/drawing/2014/main" id="{96C9DC7B-7388-4594-B5C4-4B7347FA15C6}"/>
              </a:ext>
            </a:extLst>
          </p:cNvPr>
          <p:cNvPicPr>
            <a:picLocks noChangeAspect="1"/>
          </p:cNvPicPr>
          <p:nvPr/>
        </p:nvPicPr>
        <p:blipFill rotWithShape="1">
          <a:blip r:embed="rId5"/>
          <a:srcRect r="25154"/>
          <a:stretch/>
        </p:blipFill>
        <p:spPr>
          <a:xfrm>
            <a:off x="708789" y="3019959"/>
            <a:ext cx="3421960" cy="3429000"/>
          </a:xfrm>
          <a:prstGeom prst="rect">
            <a:avLst/>
          </a:prstGeom>
        </p:spPr>
      </p:pic>
      <p:sp>
        <p:nvSpPr>
          <p:cNvPr id="2" name="Title 1"/>
          <p:cNvSpPr>
            <a:spLocks noGrp="1"/>
          </p:cNvSpPr>
          <p:nvPr>
            <p:ph type="title"/>
          </p:nvPr>
        </p:nvSpPr>
        <p:spPr/>
        <p:txBody>
          <a:bodyPr/>
          <a:lstStyle/>
          <a:p>
            <a:r>
              <a:rPr lang="en-US" dirty="0"/>
              <a:t>Revised Geometric Limit Texture Model</a:t>
            </a:r>
          </a:p>
        </p:txBody>
      </p:sp>
      <p:sp>
        <p:nvSpPr>
          <p:cNvPr id="4" name="Slide Number Placeholder 3"/>
          <p:cNvSpPr>
            <a:spLocks noGrp="1"/>
          </p:cNvSpPr>
          <p:nvPr>
            <p:ph type="sldNum" sz="quarter" idx="12"/>
          </p:nvPr>
        </p:nvSpPr>
        <p:spPr/>
        <p:txBody>
          <a:bodyPr/>
          <a:lstStyle/>
          <a:p>
            <a:fld id="{224C0C37-3CEC-4CB4-B902-37F94E20E969}" type="slidenum">
              <a:rPr lang="en-US" smtClean="0"/>
              <a:pPr/>
              <a:t>12</a:t>
            </a:fld>
            <a:endParaRPr lang="en-US" dirty="0"/>
          </a:p>
        </p:txBody>
      </p:sp>
      <p:sp>
        <p:nvSpPr>
          <p:cNvPr id="8" name="Rectangle 7">
            <a:extLst>
              <a:ext uri="{FF2B5EF4-FFF2-40B4-BE49-F238E27FC236}">
                <a16:creationId xmlns:a16="http://schemas.microsoft.com/office/drawing/2014/main" id="{662AF78C-4C7B-49AF-A7FD-73C930A20C0C}"/>
              </a:ext>
            </a:extLst>
          </p:cNvPr>
          <p:cNvSpPr/>
          <p:nvPr/>
        </p:nvSpPr>
        <p:spPr>
          <a:xfrm>
            <a:off x="1577077" y="6388027"/>
            <a:ext cx="9047944" cy="230832"/>
          </a:xfrm>
          <a:prstGeom prst="rect">
            <a:avLst/>
          </a:prstGeom>
        </p:spPr>
        <p:txBody>
          <a:bodyPr wrap="square">
            <a:spAutoFit/>
          </a:bodyPr>
          <a:lstStyle/>
          <a:p>
            <a:pPr algn="ctr"/>
            <a:r>
              <a:rPr lang="en-US" sz="900" dirty="0"/>
              <a:t>[12] </a:t>
            </a:r>
            <a:r>
              <a:rPr lang="en-US" sz="900" dirty="0" err="1"/>
              <a:t>Pineau</a:t>
            </a:r>
            <a:r>
              <a:rPr lang="en-US" sz="900" dirty="0"/>
              <a:t>, A., et al., </a:t>
            </a:r>
            <a:r>
              <a:rPr lang="en-US" sz="900" i="1" dirty="0"/>
              <a:t>Acta Mater.</a:t>
            </a:r>
            <a:r>
              <a:rPr lang="en-US" sz="900" dirty="0"/>
              <a:t> (2018)</a:t>
            </a:r>
          </a:p>
        </p:txBody>
      </p:sp>
      <p:grpSp>
        <p:nvGrpSpPr>
          <p:cNvPr id="18" name="Group 17">
            <a:extLst>
              <a:ext uri="{FF2B5EF4-FFF2-40B4-BE49-F238E27FC236}">
                <a16:creationId xmlns:a16="http://schemas.microsoft.com/office/drawing/2014/main" id="{A565E4F1-144C-4D6A-8C29-191C8054BB79}"/>
              </a:ext>
            </a:extLst>
          </p:cNvPr>
          <p:cNvGrpSpPr/>
          <p:nvPr/>
        </p:nvGrpSpPr>
        <p:grpSpPr>
          <a:xfrm>
            <a:off x="2865466" y="3028731"/>
            <a:ext cx="2137337" cy="3429000"/>
            <a:chOff x="2758076" y="2808926"/>
            <a:chExt cx="2137337" cy="3429000"/>
          </a:xfrm>
        </p:grpSpPr>
        <p:grpSp>
          <p:nvGrpSpPr>
            <p:cNvPr id="14" name="Group 13">
              <a:extLst>
                <a:ext uri="{FF2B5EF4-FFF2-40B4-BE49-F238E27FC236}">
                  <a16:creationId xmlns:a16="http://schemas.microsoft.com/office/drawing/2014/main" id="{A21479E0-8F70-4D69-8759-5AA06F175F24}"/>
                </a:ext>
              </a:extLst>
            </p:cNvPr>
            <p:cNvGrpSpPr/>
            <p:nvPr/>
          </p:nvGrpSpPr>
          <p:grpSpPr>
            <a:xfrm>
              <a:off x="2758076" y="3585345"/>
              <a:ext cx="701991" cy="709984"/>
              <a:chOff x="8927065" y="3809363"/>
              <a:chExt cx="701991" cy="709984"/>
            </a:xfrm>
          </p:grpSpPr>
          <p:sp>
            <p:nvSpPr>
              <p:cNvPr id="15" name="Oval 14">
                <a:extLst>
                  <a:ext uri="{FF2B5EF4-FFF2-40B4-BE49-F238E27FC236}">
                    <a16:creationId xmlns:a16="http://schemas.microsoft.com/office/drawing/2014/main" id="{6BC18D72-B535-430C-9F69-81CCDC6DA646}"/>
                  </a:ext>
                </a:extLst>
              </p:cNvPr>
              <p:cNvSpPr/>
              <p:nvPr/>
            </p:nvSpPr>
            <p:spPr>
              <a:xfrm>
                <a:off x="8927065" y="3809363"/>
                <a:ext cx="128693" cy="128693"/>
              </a:xfrm>
              <a:prstGeom prst="ellipse">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a:extLst>
                  <a:ext uri="{FF2B5EF4-FFF2-40B4-BE49-F238E27FC236}">
                    <a16:creationId xmlns:a16="http://schemas.microsoft.com/office/drawing/2014/main" id="{65B1063D-B6FF-4561-AF3B-A5B061D8FBE2}"/>
                  </a:ext>
                </a:extLst>
              </p:cNvPr>
              <p:cNvSpPr/>
              <p:nvPr/>
            </p:nvSpPr>
            <p:spPr>
              <a:xfrm>
                <a:off x="9500363" y="4390654"/>
                <a:ext cx="128693" cy="128693"/>
              </a:xfrm>
              <a:prstGeom prst="ellipse">
                <a:avLst/>
              </a:prstGeom>
              <a:solidFill>
                <a:schemeClr val="bg1"/>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7" name="Straight Arrow Connector 16">
                <a:extLst>
                  <a:ext uri="{FF2B5EF4-FFF2-40B4-BE49-F238E27FC236}">
                    <a16:creationId xmlns:a16="http://schemas.microsoft.com/office/drawing/2014/main" id="{DCBA19BA-602B-4ECF-85C3-F36720670DA9}"/>
                  </a:ext>
                </a:extLst>
              </p:cNvPr>
              <p:cNvCxnSpPr>
                <a:cxnSpLocks/>
              </p:cNvCxnSpPr>
              <p:nvPr/>
            </p:nvCxnSpPr>
            <p:spPr>
              <a:xfrm>
                <a:off x="9125365" y="3984264"/>
                <a:ext cx="303979" cy="337879"/>
              </a:xfrm>
              <a:prstGeom prst="straightConnector1">
                <a:avLst/>
              </a:prstGeom>
              <a:ln w="38100">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grpSp>
        <p:pic>
          <p:nvPicPr>
            <p:cNvPr id="26" name="Picture 25">
              <a:extLst>
                <a:ext uri="{FF2B5EF4-FFF2-40B4-BE49-F238E27FC236}">
                  <a16:creationId xmlns:a16="http://schemas.microsoft.com/office/drawing/2014/main" id="{DEFC4DFF-B0EF-435F-9598-0F15391E2FBC}"/>
                </a:ext>
              </a:extLst>
            </p:cNvPr>
            <p:cNvPicPr>
              <a:picLocks noChangeAspect="1"/>
            </p:cNvPicPr>
            <p:nvPr/>
          </p:nvPicPr>
          <p:blipFill rotWithShape="1">
            <a:blip r:embed="rId6"/>
            <a:srcRect l="80926"/>
            <a:stretch/>
          </p:blipFill>
          <p:spPr>
            <a:xfrm>
              <a:off x="4023359" y="2808926"/>
              <a:ext cx="872054" cy="3429000"/>
            </a:xfrm>
            <a:prstGeom prst="rect">
              <a:avLst/>
            </a:prstGeom>
          </p:spPr>
        </p:pic>
      </p:grpSp>
      <p:grpSp>
        <p:nvGrpSpPr>
          <p:cNvPr id="13" name="Group 12">
            <a:extLst>
              <a:ext uri="{FF2B5EF4-FFF2-40B4-BE49-F238E27FC236}">
                <a16:creationId xmlns:a16="http://schemas.microsoft.com/office/drawing/2014/main" id="{581F7B13-3C40-4554-8C45-4881419AE76E}"/>
              </a:ext>
            </a:extLst>
          </p:cNvPr>
          <p:cNvGrpSpPr/>
          <p:nvPr/>
        </p:nvGrpSpPr>
        <p:grpSpPr>
          <a:xfrm>
            <a:off x="9641386" y="3613788"/>
            <a:ext cx="701991" cy="709984"/>
            <a:chOff x="8927065" y="3809363"/>
            <a:chExt cx="701991" cy="709984"/>
          </a:xfrm>
        </p:grpSpPr>
        <p:sp>
          <p:nvSpPr>
            <p:cNvPr id="10" name="Oval 9">
              <a:extLst>
                <a:ext uri="{FF2B5EF4-FFF2-40B4-BE49-F238E27FC236}">
                  <a16:creationId xmlns:a16="http://schemas.microsoft.com/office/drawing/2014/main" id="{1B1BEB59-B146-41FD-8A39-41CC88B80E3B}"/>
                </a:ext>
              </a:extLst>
            </p:cNvPr>
            <p:cNvSpPr/>
            <p:nvPr/>
          </p:nvSpPr>
          <p:spPr>
            <a:xfrm>
              <a:off x="8927065" y="3809363"/>
              <a:ext cx="128693" cy="128693"/>
            </a:xfrm>
            <a:prstGeom prst="ellipse">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8C25B06D-A8DE-4917-9705-2C1EA7346AE1}"/>
                </a:ext>
              </a:extLst>
            </p:cNvPr>
            <p:cNvSpPr/>
            <p:nvPr/>
          </p:nvSpPr>
          <p:spPr>
            <a:xfrm>
              <a:off x="9500363" y="4390654"/>
              <a:ext cx="128693" cy="128693"/>
            </a:xfrm>
            <a:prstGeom prst="ellipse">
              <a:avLst/>
            </a:prstGeom>
            <a:solidFill>
              <a:schemeClr val="bg1"/>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Arrow Connector 11">
              <a:extLst>
                <a:ext uri="{FF2B5EF4-FFF2-40B4-BE49-F238E27FC236}">
                  <a16:creationId xmlns:a16="http://schemas.microsoft.com/office/drawing/2014/main" id="{1A9511FA-9874-42C1-ACDC-DF6564CEA188}"/>
                </a:ext>
              </a:extLst>
            </p:cNvPr>
            <p:cNvCxnSpPr>
              <a:cxnSpLocks/>
            </p:cNvCxnSpPr>
            <p:nvPr/>
          </p:nvCxnSpPr>
          <p:spPr>
            <a:xfrm>
              <a:off x="9125365" y="3993789"/>
              <a:ext cx="303979" cy="337879"/>
            </a:xfrm>
            <a:prstGeom prst="straightConnector1">
              <a:avLst/>
            </a:prstGeom>
            <a:ln w="38100">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6" name="Group 5">
            <a:extLst>
              <a:ext uri="{FF2B5EF4-FFF2-40B4-BE49-F238E27FC236}">
                <a16:creationId xmlns:a16="http://schemas.microsoft.com/office/drawing/2014/main" id="{B7A8E290-DDDF-4CE5-874B-C0873ED51D13}"/>
              </a:ext>
            </a:extLst>
          </p:cNvPr>
          <p:cNvGrpSpPr/>
          <p:nvPr/>
        </p:nvGrpSpPr>
        <p:grpSpPr>
          <a:xfrm>
            <a:off x="4780538" y="3643583"/>
            <a:ext cx="2737288" cy="483966"/>
            <a:chOff x="4751298" y="3277823"/>
            <a:chExt cx="2737288" cy="483966"/>
          </a:xfrm>
        </p:grpSpPr>
        <mc:AlternateContent xmlns:mc="http://schemas.openxmlformats.org/markup-compatibility/2006" xmlns:a14="http://schemas.microsoft.com/office/drawing/2010/main">
          <mc:Choice Requires="a14">
            <p:sp>
              <p:nvSpPr>
                <p:cNvPr id="21" name="Rectangle 20">
                  <a:extLst>
                    <a:ext uri="{FF2B5EF4-FFF2-40B4-BE49-F238E27FC236}">
                      <a16:creationId xmlns:a16="http://schemas.microsoft.com/office/drawing/2014/main" id="{6B028096-F578-4C62-8E11-F030FAF1C84F}"/>
                    </a:ext>
                  </a:extLst>
                </p:cNvPr>
                <p:cNvSpPr/>
                <p:nvPr/>
              </p:nvSpPr>
              <p:spPr>
                <a:xfrm>
                  <a:off x="4751298" y="3277823"/>
                  <a:ext cx="2737288"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d>
                          <m:dPr>
                            <m:begChr m:val="|"/>
                            <m:endChr m:val="|"/>
                            <m:ctrlPr>
                              <a:rPr lang="en-US" i="1">
                                <a:latin typeface="Cambria Math" panose="02040503050406030204" pitchFamily="18" charset="0"/>
                              </a:rPr>
                            </m:ctrlPr>
                          </m:dPr>
                          <m:e>
                            <m:func>
                              <m:funcPr>
                                <m:ctrlPr>
                                  <a:rPr lang="en-US" i="1">
                                    <a:latin typeface="Cambria Math" panose="02040503050406030204" pitchFamily="18" charset="0"/>
                                  </a:rPr>
                                </m:ctrlPr>
                              </m:funcPr>
                              <m:fName>
                                <m:r>
                                  <m:rPr>
                                    <m:sty m:val="p"/>
                                  </m:rPr>
                                  <a:rPr lang="en-US">
                                    <a:latin typeface="Cambria Math" panose="02040503050406030204" pitchFamily="18" charset="0"/>
                                  </a:rPr>
                                  <m:t>atan</m:t>
                                </m:r>
                              </m:fName>
                              <m:e>
                                <m:d>
                                  <m:dPr>
                                    <m:begChr m:val="["/>
                                    <m:endChr m:val="]"/>
                                    <m:ctrlPr>
                                      <a:rPr lang="en-US" i="1">
                                        <a:latin typeface="Cambria Math" panose="02040503050406030204" pitchFamily="18" charset="0"/>
                                      </a:rPr>
                                    </m:ctrlPr>
                                  </m:dPr>
                                  <m:e>
                                    <m:func>
                                      <m:funcPr>
                                        <m:ctrlPr>
                                          <a:rPr lang="en-US" i="1" dirty="0">
                                            <a:latin typeface="Cambria Math" panose="02040503050406030204" pitchFamily="18" charset="0"/>
                                            <a:cs typeface="Times New Roman" panose="02020603050405020304" pitchFamily="18" charset="0"/>
                                          </a:rPr>
                                        </m:ctrlPr>
                                      </m:funcPr>
                                      <m:fName>
                                        <m:r>
                                          <m:rPr>
                                            <m:sty m:val="p"/>
                                          </m:rPr>
                                          <a:rPr lang="en-US" dirty="0">
                                            <a:latin typeface="Cambria Math" panose="02040503050406030204" pitchFamily="18" charset="0"/>
                                            <a:cs typeface="Times New Roman" panose="02020603050405020304" pitchFamily="18" charset="0"/>
                                          </a:rPr>
                                          <m:t>tan</m:t>
                                        </m:r>
                                      </m:fName>
                                      <m:e>
                                        <m:d>
                                          <m:dPr>
                                            <m:ctrlPr>
                                              <a:rPr lang="en-US" i="1" dirty="0">
                                                <a:latin typeface="Cambria Math" panose="02040503050406030204" pitchFamily="18" charset="0"/>
                                                <a:cs typeface="Times New Roman" panose="02020603050405020304" pitchFamily="18" charset="0"/>
                                              </a:rPr>
                                            </m:ctrlPr>
                                          </m:dPr>
                                          <m:e>
                                            <m:sSub>
                                              <m:sSubPr>
                                                <m:ctrlPr>
                                                  <a:rPr lang="en-US" i="1" dirty="0">
                                                    <a:latin typeface="Cambria Math" panose="02040503050406030204" pitchFamily="18" charset="0"/>
                                                    <a:cs typeface="Times New Roman" panose="02020603050405020304" pitchFamily="18" charset="0"/>
                                                  </a:rPr>
                                                </m:ctrlPr>
                                              </m:sSubPr>
                                              <m:e>
                                                <m:r>
                                                  <a:rPr lang="en-US" i="1" dirty="0">
                                                    <a:latin typeface="Cambria Math" panose="02040503050406030204" pitchFamily="18" charset="0"/>
                                                    <a:cs typeface="Times New Roman" panose="02020603050405020304" pitchFamily="18" charset="0"/>
                                                  </a:rPr>
                                                  <m:t>𝜃</m:t>
                                                </m:r>
                                              </m:e>
                                              <m:sub>
                                                <m:r>
                                                  <a:rPr lang="en-US" i="1" dirty="0">
                                                    <a:latin typeface="Cambria Math" panose="02040503050406030204" pitchFamily="18" charset="0"/>
                                                    <a:cs typeface="Times New Roman" panose="02020603050405020304" pitchFamily="18" charset="0"/>
                                                  </a:rPr>
                                                  <m:t>1</m:t>
                                                </m:r>
                                              </m:sub>
                                            </m:sSub>
                                          </m:e>
                                        </m:d>
                                        <m:r>
                                          <a:rPr lang="en-US" i="1" dirty="0">
                                            <a:latin typeface="Cambria Math" panose="02040503050406030204" pitchFamily="18" charset="0"/>
                                            <a:cs typeface="Times New Roman" panose="02020603050405020304" pitchFamily="18" charset="0"/>
                                          </a:rPr>
                                          <m:t>−</m:t>
                                        </m:r>
                                        <m:func>
                                          <m:funcPr>
                                            <m:ctrlPr>
                                              <a:rPr lang="en-US" i="1" dirty="0">
                                                <a:latin typeface="Cambria Math" panose="02040503050406030204" pitchFamily="18" charset="0"/>
                                                <a:cs typeface="Times New Roman" panose="02020603050405020304" pitchFamily="18" charset="0"/>
                                              </a:rPr>
                                            </m:ctrlPr>
                                          </m:funcPr>
                                          <m:fName>
                                            <m:r>
                                              <m:rPr>
                                                <m:sty m:val="p"/>
                                              </m:rPr>
                                              <a:rPr lang="en-US" dirty="0">
                                                <a:latin typeface="Cambria Math" panose="02040503050406030204" pitchFamily="18" charset="0"/>
                                                <a:cs typeface="Times New Roman" panose="02020603050405020304" pitchFamily="18" charset="0"/>
                                              </a:rPr>
                                              <m:t>tan</m:t>
                                            </m:r>
                                          </m:fName>
                                          <m:e>
                                            <m:d>
                                              <m:dPr>
                                                <m:ctrlPr>
                                                  <a:rPr lang="en-US" i="1" dirty="0">
                                                    <a:latin typeface="Cambria Math" panose="02040503050406030204" pitchFamily="18" charset="0"/>
                                                    <a:cs typeface="Times New Roman" panose="02020603050405020304" pitchFamily="18" charset="0"/>
                                                  </a:rPr>
                                                </m:ctrlPr>
                                              </m:dPr>
                                              <m:e>
                                                <m:sSub>
                                                  <m:sSubPr>
                                                    <m:ctrlPr>
                                                      <a:rPr lang="en-US" i="1" dirty="0">
                                                        <a:latin typeface="Cambria Math" panose="02040503050406030204" pitchFamily="18" charset="0"/>
                                                        <a:cs typeface="Times New Roman" panose="02020603050405020304" pitchFamily="18" charset="0"/>
                                                      </a:rPr>
                                                    </m:ctrlPr>
                                                  </m:sSubPr>
                                                  <m:e>
                                                    <m:r>
                                                      <a:rPr lang="en-US" i="1" dirty="0">
                                                        <a:latin typeface="Cambria Math" panose="02040503050406030204" pitchFamily="18" charset="0"/>
                                                        <a:cs typeface="Times New Roman" panose="02020603050405020304" pitchFamily="18" charset="0"/>
                                                      </a:rPr>
                                                      <m:t>𝜃</m:t>
                                                    </m:r>
                                                  </m:e>
                                                  <m:sub>
                                                    <m:r>
                                                      <a:rPr lang="en-US" i="1" dirty="0">
                                                        <a:latin typeface="Cambria Math" panose="02040503050406030204" pitchFamily="18" charset="0"/>
                                                        <a:cs typeface="Times New Roman" panose="02020603050405020304" pitchFamily="18" charset="0"/>
                                                      </a:rPr>
                                                      <m:t>2</m:t>
                                                    </m:r>
                                                  </m:sub>
                                                </m:sSub>
                                              </m:e>
                                            </m:d>
                                          </m:e>
                                        </m:func>
                                      </m:e>
                                    </m:func>
                                  </m:e>
                                </m:d>
                              </m:e>
                            </m:func>
                          </m:e>
                        </m:d>
                      </m:oMath>
                    </m:oMathPara>
                  </a14:m>
                  <a:endParaRPr lang="en-US" dirty="0"/>
                </a:p>
              </p:txBody>
            </p:sp>
          </mc:Choice>
          <mc:Fallback xmlns="">
            <p:sp>
              <p:nvSpPr>
                <p:cNvPr id="21" name="Rectangle 20">
                  <a:extLst>
                    <a:ext uri="{FF2B5EF4-FFF2-40B4-BE49-F238E27FC236}">
                      <a16:creationId xmlns:a16="http://schemas.microsoft.com/office/drawing/2014/main" id="{6B028096-F578-4C62-8E11-F030FAF1C84F}"/>
                    </a:ext>
                  </a:extLst>
                </p:cNvPr>
                <p:cNvSpPr>
                  <a:spLocks noRot="1" noChangeAspect="1" noMove="1" noResize="1" noEditPoints="1" noAdjustHandles="1" noChangeArrowheads="1" noChangeShapeType="1" noTextEdit="1"/>
                </p:cNvSpPr>
                <p:nvPr/>
              </p:nvSpPr>
              <p:spPr>
                <a:xfrm>
                  <a:off x="4751298" y="3277823"/>
                  <a:ext cx="2737288" cy="369332"/>
                </a:xfrm>
                <a:prstGeom prst="rect">
                  <a:avLst/>
                </a:prstGeom>
                <a:blipFill>
                  <a:blip r:embed="rId7"/>
                  <a:stretch>
                    <a:fillRect b="-1667"/>
                  </a:stretch>
                </a:blipFill>
              </p:spPr>
              <p:txBody>
                <a:bodyPr/>
                <a:lstStyle/>
                <a:p>
                  <a:r>
                    <a:rPr lang="en-US">
                      <a:noFill/>
                    </a:rPr>
                    <a:t> </a:t>
                  </a:r>
                </a:p>
              </p:txBody>
            </p:sp>
          </mc:Fallback>
        </mc:AlternateContent>
        <p:cxnSp>
          <p:nvCxnSpPr>
            <p:cNvPr id="30" name="Straight Arrow Connector 29">
              <a:extLst>
                <a:ext uri="{FF2B5EF4-FFF2-40B4-BE49-F238E27FC236}">
                  <a16:creationId xmlns:a16="http://schemas.microsoft.com/office/drawing/2014/main" id="{1908F8F7-90E8-44D2-99A4-1D6492366F55}"/>
                </a:ext>
              </a:extLst>
            </p:cNvPr>
            <p:cNvCxnSpPr/>
            <p:nvPr/>
          </p:nvCxnSpPr>
          <p:spPr>
            <a:xfrm>
              <a:off x="4994186" y="3761789"/>
              <a:ext cx="2240023" cy="0"/>
            </a:xfrm>
            <a:prstGeom prst="straightConnector1">
              <a:avLst/>
            </a:prstGeom>
            <a:ln w="57150">
              <a:tailEnd type="triangle"/>
            </a:ln>
          </p:spPr>
          <p:style>
            <a:lnRef idx="1">
              <a:schemeClr val="dk1"/>
            </a:lnRef>
            <a:fillRef idx="0">
              <a:schemeClr val="dk1"/>
            </a:fillRef>
            <a:effectRef idx="0">
              <a:schemeClr val="dk1"/>
            </a:effectRef>
            <a:fontRef idx="minor">
              <a:schemeClr val="tx1"/>
            </a:fontRef>
          </p:style>
        </p:cxnSp>
        <p:sp>
          <p:nvSpPr>
            <p:cNvPr id="31" name="Oval 30">
              <a:extLst>
                <a:ext uri="{FF2B5EF4-FFF2-40B4-BE49-F238E27FC236}">
                  <a16:creationId xmlns:a16="http://schemas.microsoft.com/office/drawing/2014/main" id="{4528A834-2309-4880-AEF4-F1BFEA142A4A}"/>
                </a:ext>
              </a:extLst>
            </p:cNvPr>
            <p:cNvSpPr/>
            <p:nvPr/>
          </p:nvSpPr>
          <p:spPr>
            <a:xfrm>
              <a:off x="7004610" y="3499156"/>
              <a:ext cx="91440" cy="91440"/>
            </a:xfrm>
            <a:prstGeom prst="ellipse">
              <a:avLst/>
            </a:prstGeom>
            <a:solidFill>
              <a:schemeClr val="bg1"/>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Oval 31">
              <a:extLst>
                <a:ext uri="{FF2B5EF4-FFF2-40B4-BE49-F238E27FC236}">
                  <a16:creationId xmlns:a16="http://schemas.microsoft.com/office/drawing/2014/main" id="{6448C6A6-4CA9-40DE-A31B-10D7CD61B8E4}"/>
                </a:ext>
              </a:extLst>
            </p:cNvPr>
            <p:cNvSpPr/>
            <p:nvPr/>
          </p:nvSpPr>
          <p:spPr>
            <a:xfrm>
              <a:off x="6002284" y="3502046"/>
              <a:ext cx="91440" cy="91440"/>
            </a:xfrm>
            <a:prstGeom prst="ellipse">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3" name="Rectangle 22">
            <a:extLst>
              <a:ext uri="{FF2B5EF4-FFF2-40B4-BE49-F238E27FC236}">
                <a16:creationId xmlns:a16="http://schemas.microsoft.com/office/drawing/2014/main" id="{61581F4B-1FAB-46C3-B094-D7A4E142AE88}"/>
              </a:ext>
            </a:extLst>
          </p:cNvPr>
          <p:cNvSpPr/>
          <p:nvPr/>
        </p:nvSpPr>
        <p:spPr>
          <a:xfrm>
            <a:off x="1291667" y="2890203"/>
            <a:ext cx="2950248" cy="369332"/>
          </a:xfrm>
          <a:prstGeom prst="rect">
            <a:avLst/>
          </a:prstGeom>
          <a:solidFill>
            <a:schemeClr val="bg1"/>
          </a:solidFill>
        </p:spPr>
        <p:txBody>
          <a:bodyPr wrap="square">
            <a:spAutoFit/>
          </a:bodyPr>
          <a:lstStyle/>
          <a:p>
            <a:pPr algn="ctr"/>
            <a:r>
              <a:rPr lang="en-US" dirty="0"/>
              <a:t>RGL Analytical Model</a:t>
            </a:r>
          </a:p>
        </p:txBody>
      </p:sp>
      <p:sp>
        <p:nvSpPr>
          <p:cNvPr id="24" name="Rectangle 23">
            <a:extLst>
              <a:ext uri="{FF2B5EF4-FFF2-40B4-BE49-F238E27FC236}">
                <a16:creationId xmlns:a16="http://schemas.microsoft.com/office/drawing/2014/main" id="{926B8AC7-A3BF-4290-87A9-AB6F3F5398B5}"/>
              </a:ext>
            </a:extLst>
          </p:cNvPr>
          <p:cNvSpPr/>
          <p:nvPr/>
        </p:nvSpPr>
        <p:spPr>
          <a:xfrm>
            <a:off x="8355592" y="2882618"/>
            <a:ext cx="2129527" cy="369332"/>
          </a:xfrm>
          <a:prstGeom prst="rect">
            <a:avLst/>
          </a:prstGeom>
          <a:solidFill>
            <a:schemeClr val="bg1"/>
          </a:solidFill>
        </p:spPr>
        <p:txBody>
          <a:bodyPr wrap="square">
            <a:spAutoFit/>
          </a:bodyPr>
          <a:lstStyle/>
          <a:p>
            <a:pPr algn="ctr"/>
            <a:r>
              <a:rPr lang="en-US" dirty="0"/>
              <a:t>RGL GOR Surface</a:t>
            </a:r>
          </a:p>
        </p:txBody>
      </p:sp>
      <p:sp>
        <p:nvSpPr>
          <p:cNvPr id="25" name="Isosceles Triangle 24">
            <a:extLst>
              <a:ext uri="{FF2B5EF4-FFF2-40B4-BE49-F238E27FC236}">
                <a16:creationId xmlns:a16="http://schemas.microsoft.com/office/drawing/2014/main" id="{C7624047-714E-48D5-8188-1E78CF944FEE}"/>
              </a:ext>
            </a:extLst>
          </p:cNvPr>
          <p:cNvSpPr/>
          <p:nvPr/>
        </p:nvSpPr>
        <p:spPr>
          <a:xfrm rot="18900000">
            <a:off x="90821" y="3001449"/>
            <a:ext cx="3878130" cy="1930166"/>
          </a:xfrm>
          <a:prstGeom prst="triangl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Isosceles Triangle 26">
            <a:extLst>
              <a:ext uri="{FF2B5EF4-FFF2-40B4-BE49-F238E27FC236}">
                <a16:creationId xmlns:a16="http://schemas.microsoft.com/office/drawing/2014/main" id="{7F0C61EB-31ED-4C19-82C6-73660D687044}"/>
              </a:ext>
            </a:extLst>
          </p:cNvPr>
          <p:cNvSpPr/>
          <p:nvPr/>
        </p:nvSpPr>
        <p:spPr>
          <a:xfrm rot="8100000">
            <a:off x="1474110" y="4393478"/>
            <a:ext cx="3875306" cy="1908197"/>
          </a:xfrm>
          <a:prstGeom prst="triangl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8B932BB5-C6A4-4616-B16F-17A84AA3C5D1}"/>
              </a:ext>
            </a:extLst>
          </p:cNvPr>
          <p:cNvSpPr/>
          <p:nvPr/>
        </p:nvSpPr>
        <p:spPr>
          <a:xfrm>
            <a:off x="1563877" y="3265564"/>
            <a:ext cx="2264971" cy="369332"/>
          </a:xfrm>
          <a:prstGeom prst="rect">
            <a:avLst/>
          </a:prstGeom>
        </p:spPr>
        <p:txBody>
          <a:bodyPr wrap="square">
            <a:spAutoFit/>
          </a:bodyPr>
          <a:lstStyle/>
          <a:p>
            <a:r>
              <a:rPr lang="en-US" b="1" dirty="0">
                <a:ln>
                  <a:solidFill>
                    <a:schemeClr val="tx1"/>
                  </a:solidFill>
                </a:ln>
                <a:solidFill>
                  <a:schemeClr val="bg1"/>
                </a:solidFill>
              </a:rPr>
              <a:t>Converging Grains</a:t>
            </a:r>
          </a:p>
        </p:txBody>
      </p:sp>
      <p:sp>
        <p:nvSpPr>
          <p:cNvPr id="29" name="Rectangle 28">
            <a:extLst>
              <a:ext uri="{FF2B5EF4-FFF2-40B4-BE49-F238E27FC236}">
                <a16:creationId xmlns:a16="http://schemas.microsoft.com/office/drawing/2014/main" id="{0B824F47-1349-4367-9669-F9228080B7F6}"/>
              </a:ext>
            </a:extLst>
          </p:cNvPr>
          <p:cNvSpPr/>
          <p:nvPr/>
        </p:nvSpPr>
        <p:spPr>
          <a:xfrm>
            <a:off x="1710258" y="5668926"/>
            <a:ext cx="2044149" cy="369332"/>
          </a:xfrm>
          <a:prstGeom prst="rect">
            <a:avLst/>
          </a:prstGeom>
        </p:spPr>
        <p:txBody>
          <a:bodyPr wrap="none">
            <a:spAutoFit/>
          </a:bodyPr>
          <a:lstStyle/>
          <a:p>
            <a:r>
              <a:rPr lang="en-US" b="1" dirty="0">
                <a:ln>
                  <a:solidFill>
                    <a:schemeClr val="tx1"/>
                  </a:solidFill>
                </a:ln>
                <a:solidFill>
                  <a:schemeClr val="bg1"/>
                </a:solidFill>
              </a:rPr>
              <a:t>Diverging Grains</a:t>
            </a:r>
          </a:p>
        </p:txBody>
      </p:sp>
      <p:sp>
        <p:nvSpPr>
          <p:cNvPr id="7" name="Rectangle 6">
            <a:extLst>
              <a:ext uri="{FF2B5EF4-FFF2-40B4-BE49-F238E27FC236}">
                <a16:creationId xmlns:a16="http://schemas.microsoft.com/office/drawing/2014/main" id="{D4956DA8-D801-4E41-BF74-BF601A4E684D}"/>
              </a:ext>
            </a:extLst>
          </p:cNvPr>
          <p:cNvSpPr/>
          <p:nvPr/>
        </p:nvSpPr>
        <p:spPr>
          <a:xfrm>
            <a:off x="5122108" y="3325430"/>
            <a:ext cx="1911742" cy="369332"/>
          </a:xfrm>
          <a:prstGeom prst="rect">
            <a:avLst/>
          </a:prstGeom>
        </p:spPr>
        <p:txBody>
          <a:bodyPr wrap="none">
            <a:spAutoFit/>
          </a:bodyPr>
          <a:lstStyle/>
          <a:p>
            <a:r>
              <a:rPr lang="en-US" b="1" i="1" dirty="0"/>
              <a:t>GOR Transform</a:t>
            </a:r>
            <a:endParaRPr lang="en-US" dirty="0"/>
          </a:p>
        </p:txBody>
      </p:sp>
    </p:spTree>
    <p:extLst>
      <p:ext uri="{BB962C8B-B14F-4D97-AF65-F5344CB8AC3E}">
        <p14:creationId xmlns:p14="http://schemas.microsoft.com/office/powerpoint/2010/main" val="193702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10B422-6DB9-4FD5-AC12-5E8B47C6D4D5}"/>
              </a:ext>
            </a:extLst>
          </p:cNvPr>
          <p:cNvSpPr>
            <a:spLocks noGrp="1"/>
          </p:cNvSpPr>
          <p:nvPr>
            <p:ph type="title"/>
          </p:nvPr>
        </p:nvSpPr>
        <p:spPr/>
        <p:txBody>
          <a:bodyPr/>
          <a:lstStyle/>
          <a:p>
            <a:r>
              <a:rPr lang="en-US" dirty="0"/>
              <a:t>Simulation Experimental Design</a:t>
            </a:r>
          </a:p>
        </p:txBody>
      </p:sp>
      <p:sp>
        <p:nvSpPr>
          <p:cNvPr id="4" name="Slide Number Placeholder 3">
            <a:extLst>
              <a:ext uri="{FF2B5EF4-FFF2-40B4-BE49-F238E27FC236}">
                <a16:creationId xmlns:a16="http://schemas.microsoft.com/office/drawing/2014/main" id="{DCD7B7E3-0840-496B-8E9A-85312E74E0C1}"/>
              </a:ext>
            </a:extLst>
          </p:cNvPr>
          <p:cNvSpPr>
            <a:spLocks noGrp="1"/>
          </p:cNvSpPr>
          <p:nvPr>
            <p:ph type="sldNum" sz="quarter" idx="12"/>
          </p:nvPr>
        </p:nvSpPr>
        <p:spPr/>
        <p:txBody>
          <a:bodyPr/>
          <a:lstStyle/>
          <a:p>
            <a:fld id="{224C0C37-3CEC-4CB4-B902-37F94E20E969}" type="slidenum">
              <a:rPr lang="en-US" smtClean="0"/>
              <a:pPr/>
              <a:t>13</a:t>
            </a:fld>
            <a:endParaRPr lang="en-US" dirty="0"/>
          </a:p>
        </p:txBody>
      </p:sp>
      <p:grpSp>
        <p:nvGrpSpPr>
          <p:cNvPr id="5" name="Group 4">
            <a:extLst>
              <a:ext uri="{FF2B5EF4-FFF2-40B4-BE49-F238E27FC236}">
                <a16:creationId xmlns:a16="http://schemas.microsoft.com/office/drawing/2014/main" id="{575C49F7-B859-4E7F-9291-350A9B2565B5}"/>
              </a:ext>
            </a:extLst>
          </p:cNvPr>
          <p:cNvGrpSpPr/>
          <p:nvPr/>
        </p:nvGrpSpPr>
        <p:grpSpPr>
          <a:xfrm>
            <a:off x="6586590" y="3059072"/>
            <a:ext cx="2808789" cy="3412127"/>
            <a:chOff x="2664393" y="2998452"/>
            <a:chExt cx="2808789" cy="3412127"/>
          </a:xfrm>
        </p:grpSpPr>
        <p:grpSp>
          <p:nvGrpSpPr>
            <p:cNvPr id="12" name="Group 11">
              <a:extLst>
                <a:ext uri="{FF2B5EF4-FFF2-40B4-BE49-F238E27FC236}">
                  <a16:creationId xmlns:a16="http://schemas.microsoft.com/office/drawing/2014/main" id="{7199C6F9-6864-4335-A4BB-D5A3A67BEDA3}"/>
                </a:ext>
              </a:extLst>
            </p:cNvPr>
            <p:cNvGrpSpPr/>
            <p:nvPr/>
          </p:nvGrpSpPr>
          <p:grpSpPr>
            <a:xfrm>
              <a:off x="2664393" y="3366203"/>
              <a:ext cx="2808393" cy="3044376"/>
              <a:chOff x="490220" y="2648373"/>
              <a:chExt cx="2808393" cy="3044376"/>
            </a:xfrm>
          </p:grpSpPr>
          <p:sp>
            <p:nvSpPr>
              <p:cNvPr id="15" name="Rectangle 14">
                <a:extLst>
                  <a:ext uri="{FF2B5EF4-FFF2-40B4-BE49-F238E27FC236}">
                    <a16:creationId xmlns:a16="http://schemas.microsoft.com/office/drawing/2014/main" id="{B44147F3-9F28-4FAE-BF45-13AE22319556}"/>
                  </a:ext>
                </a:extLst>
              </p:cNvPr>
              <p:cNvSpPr/>
              <p:nvPr/>
            </p:nvSpPr>
            <p:spPr>
              <a:xfrm>
                <a:off x="1368213" y="2651681"/>
                <a:ext cx="1930400" cy="3041068"/>
              </a:xfrm>
              <a:prstGeom prst="rect">
                <a:avLst/>
              </a:prstGeom>
              <a:solidFill>
                <a:srgbClr val="13BEB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C5C9B15A-F7FF-4C6D-87BC-627CE888606E}"/>
                  </a:ext>
                </a:extLst>
              </p:cNvPr>
              <p:cNvSpPr/>
              <p:nvPr/>
            </p:nvSpPr>
            <p:spPr>
              <a:xfrm>
                <a:off x="1368213" y="2648373"/>
                <a:ext cx="203200" cy="758613"/>
              </a:xfrm>
              <a:prstGeom prst="rect">
                <a:avLst/>
              </a:prstGeom>
              <a:solidFill>
                <a:srgbClr val="3D26A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C126E6F7-B2A9-470D-87D5-FF4CAA40D225}"/>
                  </a:ext>
                </a:extLst>
              </p:cNvPr>
              <p:cNvSpPr/>
              <p:nvPr/>
            </p:nvSpPr>
            <p:spPr>
              <a:xfrm>
                <a:off x="1368213" y="3406986"/>
                <a:ext cx="203200" cy="758613"/>
              </a:xfrm>
              <a:prstGeom prst="rect">
                <a:avLst/>
              </a:prstGeom>
              <a:solidFill>
                <a:srgbClr val="F9FA14"/>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3FB6C96B-D6AD-49AC-A24B-84C62237AAA1}"/>
                  </a:ext>
                </a:extLst>
              </p:cNvPr>
              <p:cNvSpPr/>
              <p:nvPr/>
            </p:nvSpPr>
            <p:spPr>
              <a:xfrm>
                <a:off x="1368213" y="4172215"/>
                <a:ext cx="203200" cy="758613"/>
              </a:xfrm>
              <a:prstGeom prst="rect">
                <a:avLst/>
              </a:prstGeom>
              <a:solidFill>
                <a:srgbClr val="3D26A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45FE2F11-C787-4621-A65D-3249D5A514B9}"/>
                  </a:ext>
                </a:extLst>
              </p:cNvPr>
              <p:cNvSpPr/>
              <p:nvPr/>
            </p:nvSpPr>
            <p:spPr>
              <a:xfrm>
                <a:off x="1368213" y="4930828"/>
                <a:ext cx="203200" cy="758613"/>
              </a:xfrm>
              <a:prstGeom prst="rect">
                <a:avLst/>
              </a:prstGeom>
              <a:solidFill>
                <a:srgbClr val="F9FA14"/>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20" name="TextBox 19">
                    <a:extLst>
                      <a:ext uri="{FF2B5EF4-FFF2-40B4-BE49-F238E27FC236}">
                        <a16:creationId xmlns:a16="http://schemas.microsoft.com/office/drawing/2014/main" id="{BA658BE7-A687-42D8-9EFD-868CA053C167}"/>
                      </a:ext>
                    </a:extLst>
                  </p:cNvPr>
                  <p:cNvSpPr txBox="1"/>
                  <p:nvPr/>
                </p:nvSpPr>
                <p:spPr>
                  <a:xfrm>
                    <a:off x="520904" y="4965072"/>
                    <a:ext cx="897256" cy="369332"/>
                  </a:xfrm>
                  <a:prstGeom prst="rect">
                    <a:avLst/>
                  </a:prstGeom>
                  <a:noFill/>
                </p:spPr>
                <p:txBody>
                  <a:bodyPr wrap="square" rtlCol="0">
                    <a:spAutoFit/>
                  </a:bodyPr>
                  <a:lstStyle/>
                  <a:p>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𝑁</m:t>
                            </m:r>
                          </m:e>
                          <m:sub>
                            <m:r>
                              <a:rPr lang="en-US" b="0" i="1" smtClean="0">
                                <a:latin typeface="Cambria Math" panose="02040503050406030204" pitchFamily="18" charset="0"/>
                              </a:rPr>
                              <m:t>1</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𝜃</m:t>
                            </m:r>
                          </m:e>
                          <m:sub>
                            <m:r>
                              <a:rPr lang="en-US" b="0" i="1" smtClean="0">
                                <a:latin typeface="Cambria Math" panose="02040503050406030204" pitchFamily="18" charset="0"/>
                              </a:rPr>
                              <m:t>1</m:t>
                            </m:r>
                          </m:sub>
                        </m:sSub>
                        <m:r>
                          <a:rPr lang="en-US" b="0" i="1" smtClean="0">
                            <a:latin typeface="Cambria Math" panose="02040503050406030204" pitchFamily="18" charset="0"/>
                          </a:rPr>
                          <m:t>)</m:t>
                        </m:r>
                      </m:oMath>
                    </a14:m>
                    <a:r>
                      <a:rPr lang="en-US" dirty="0"/>
                      <a:t> </a:t>
                    </a:r>
                  </a:p>
                </p:txBody>
              </p:sp>
            </mc:Choice>
            <mc:Fallback xmlns="">
              <p:sp>
                <p:nvSpPr>
                  <p:cNvPr id="77" name="TextBox 76">
                    <a:extLst>
                      <a:ext uri="{FF2B5EF4-FFF2-40B4-BE49-F238E27FC236}">
                        <a16:creationId xmlns:a16="http://schemas.microsoft.com/office/drawing/2014/main" id="{3E6C41F9-B485-410D-83A5-FA28C8F11A7D}"/>
                      </a:ext>
                    </a:extLst>
                  </p:cNvPr>
                  <p:cNvSpPr txBox="1">
                    <a:spLocks noRot="1" noChangeAspect="1" noMove="1" noResize="1" noEditPoints="1" noAdjustHandles="1" noChangeArrowheads="1" noChangeShapeType="1" noTextEdit="1"/>
                  </p:cNvSpPr>
                  <p:nvPr/>
                </p:nvSpPr>
                <p:spPr>
                  <a:xfrm>
                    <a:off x="520904" y="4965072"/>
                    <a:ext cx="897256" cy="369332"/>
                  </a:xfrm>
                  <a:prstGeom prst="rect">
                    <a:avLst/>
                  </a:prstGeom>
                  <a:blipFill>
                    <a:blip r:embed="rId9"/>
                    <a:stretch>
                      <a:fillRect b="-1475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1" name="TextBox 20">
                    <a:extLst>
                      <a:ext uri="{FF2B5EF4-FFF2-40B4-BE49-F238E27FC236}">
                        <a16:creationId xmlns:a16="http://schemas.microsoft.com/office/drawing/2014/main" id="{2E615570-5CA5-45E4-B88E-79B9BEFEEE5E}"/>
                      </a:ext>
                    </a:extLst>
                  </p:cNvPr>
                  <p:cNvSpPr txBox="1"/>
                  <p:nvPr/>
                </p:nvSpPr>
                <p:spPr>
                  <a:xfrm>
                    <a:off x="520904" y="3570934"/>
                    <a:ext cx="897256" cy="369332"/>
                  </a:xfrm>
                  <a:prstGeom prst="rect">
                    <a:avLst/>
                  </a:prstGeom>
                  <a:noFill/>
                </p:spPr>
                <p:txBody>
                  <a:bodyPr wrap="square" rtlCol="0">
                    <a:spAutoFit/>
                  </a:bodyPr>
                  <a:lstStyle/>
                  <a:p>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𝑁</m:t>
                            </m:r>
                          </m:e>
                          <m:sub>
                            <m:r>
                              <a:rPr lang="en-US" b="0" i="1" smtClean="0">
                                <a:latin typeface="Cambria Math" panose="02040503050406030204" pitchFamily="18" charset="0"/>
                              </a:rPr>
                              <m:t>3</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𝜃</m:t>
                            </m:r>
                          </m:e>
                          <m:sub>
                            <m:r>
                              <a:rPr lang="en-US" b="0" i="1" smtClean="0">
                                <a:latin typeface="Cambria Math" panose="02040503050406030204" pitchFamily="18" charset="0"/>
                              </a:rPr>
                              <m:t>1</m:t>
                            </m:r>
                          </m:sub>
                        </m:sSub>
                        <m:r>
                          <a:rPr lang="en-US" b="0" i="1" smtClean="0">
                            <a:latin typeface="Cambria Math" panose="02040503050406030204" pitchFamily="18" charset="0"/>
                          </a:rPr>
                          <m:t>)</m:t>
                        </m:r>
                      </m:oMath>
                    </a14:m>
                    <a:r>
                      <a:rPr lang="en-US" dirty="0"/>
                      <a:t> </a:t>
                    </a:r>
                  </a:p>
                </p:txBody>
              </p:sp>
            </mc:Choice>
            <mc:Fallback xmlns="">
              <p:sp>
                <p:nvSpPr>
                  <p:cNvPr id="42" name="TextBox 41"/>
                  <p:cNvSpPr txBox="1">
                    <a:spLocks noRot="1" noChangeAspect="1" noMove="1" noResize="1" noEditPoints="1" noAdjustHandles="1" noChangeArrowheads="1" noChangeShapeType="1" noTextEdit="1"/>
                  </p:cNvSpPr>
                  <p:nvPr/>
                </p:nvSpPr>
                <p:spPr>
                  <a:xfrm>
                    <a:off x="520904" y="3570934"/>
                    <a:ext cx="897256" cy="369332"/>
                  </a:xfrm>
                  <a:prstGeom prst="rect">
                    <a:avLst/>
                  </a:prstGeom>
                  <a:blipFill>
                    <a:blip r:embed="rId10"/>
                    <a:stretch>
                      <a:fillRect b="-1475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2" name="TextBox 21">
                    <a:extLst>
                      <a:ext uri="{FF2B5EF4-FFF2-40B4-BE49-F238E27FC236}">
                        <a16:creationId xmlns:a16="http://schemas.microsoft.com/office/drawing/2014/main" id="{E97AB204-66AD-4342-AEE6-06229FF1539A}"/>
                      </a:ext>
                    </a:extLst>
                  </p:cNvPr>
                  <p:cNvSpPr txBox="1"/>
                  <p:nvPr/>
                </p:nvSpPr>
                <p:spPr>
                  <a:xfrm>
                    <a:off x="520904" y="4305431"/>
                    <a:ext cx="897256" cy="369332"/>
                  </a:xfrm>
                  <a:prstGeom prst="rect">
                    <a:avLst/>
                  </a:prstGeom>
                  <a:noFill/>
                </p:spPr>
                <p:txBody>
                  <a:bodyPr wrap="square" rtlCol="0">
                    <a:spAutoFit/>
                  </a:bodyPr>
                  <a:lstStyle/>
                  <a:p>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𝑁</m:t>
                            </m:r>
                          </m:e>
                          <m:sub>
                            <m:r>
                              <a:rPr lang="en-US" b="0" i="1" smtClean="0">
                                <a:latin typeface="Cambria Math" panose="02040503050406030204" pitchFamily="18" charset="0"/>
                              </a:rPr>
                              <m:t>2</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𝜃</m:t>
                            </m:r>
                          </m:e>
                          <m:sub>
                            <m:r>
                              <a:rPr lang="en-US" b="0" i="1" smtClean="0">
                                <a:latin typeface="Cambria Math" panose="02040503050406030204" pitchFamily="18" charset="0"/>
                              </a:rPr>
                              <m:t>2</m:t>
                            </m:r>
                          </m:sub>
                        </m:sSub>
                        <m:r>
                          <a:rPr lang="en-US" b="0" i="1" smtClean="0">
                            <a:latin typeface="Cambria Math" panose="02040503050406030204" pitchFamily="18" charset="0"/>
                          </a:rPr>
                          <m:t>)</m:t>
                        </m:r>
                      </m:oMath>
                    </a14:m>
                    <a:r>
                      <a:rPr lang="en-US" dirty="0"/>
                      <a:t> </a:t>
                    </a:r>
                  </a:p>
                </p:txBody>
              </p:sp>
            </mc:Choice>
            <mc:Fallback xmlns="">
              <p:sp>
                <p:nvSpPr>
                  <p:cNvPr id="43" name="TextBox 42"/>
                  <p:cNvSpPr txBox="1">
                    <a:spLocks noRot="1" noChangeAspect="1" noMove="1" noResize="1" noEditPoints="1" noAdjustHandles="1" noChangeArrowheads="1" noChangeShapeType="1" noTextEdit="1"/>
                  </p:cNvSpPr>
                  <p:nvPr/>
                </p:nvSpPr>
                <p:spPr>
                  <a:xfrm>
                    <a:off x="520904" y="4305431"/>
                    <a:ext cx="897256" cy="369332"/>
                  </a:xfrm>
                  <a:prstGeom prst="rect">
                    <a:avLst/>
                  </a:prstGeom>
                  <a:blipFill>
                    <a:blip r:embed="rId11"/>
                    <a:stretch>
                      <a:fillRect b="-15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id="{47E70517-E0A0-4444-BBC0-1CD38025E02C}"/>
                      </a:ext>
                    </a:extLst>
                  </p:cNvPr>
                  <p:cNvSpPr txBox="1"/>
                  <p:nvPr/>
                </p:nvSpPr>
                <p:spPr>
                  <a:xfrm>
                    <a:off x="490220" y="2783961"/>
                    <a:ext cx="897256" cy="369332"/>
                  </a:xfrm>
                  <a:prstGeom prst="rect">
                    <a:avLst/>
                  </a:prstGeom>
                  <a:noFill/>
                </p:spPr>
                <p:txBody>
                  <a:bodyPr wrap="square" rtlCol="0">
                    <a:spAutoFit/>
                  </a:bodyPr>
                  <a:lstStyle/>
                  <a:p>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𝑁</m:t>
                            </m:r>
                          </m:e>
                          <m:sub>
                            <m:r>
                              <a:rPr lang="en-US" b="0" i="1" smtClean="0">
                                <a:latin typeface="Cambria Math" panose="02040503050406030204" pitchFamily="18" charset="0"/>
                              </a:rPr>
                              <m:t>4</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𝜃</m:t>
                            </m:r>
                          </m:e>
                          <m:sub>
                            <m:r>
                              <a:rPr lang="en-US" b="0" i="1" smtClean="0">
                                <a:latin typeface="Cambria Math" panose="02040503050406030204" pitchFamily="18" charset="0"/>
                              </a:rPr>
                              <m:t>2</m:t>
                            </m:r>
                          </m:sub>
                        </m:sSub>
                        <m:r>
                          <a:rPr lang="en-US" b="0" i="1" smtClean="0">
                            <a:latin typeface="Cambria Math" panose="02040503050406030204" pitchFamily="18" charset="0"/>
                          </a:rPr>
                          <m:t>)</m:t>
                        </m:r>
                      </m:oMath>
                    </a14:m>
                    <a:r>
                      <a:rPr lang="en-US" dirty="0"/>
                      <a:t> </a:t>
                    </a:r>
                  </a:p>
                </p:txBody>
              </p:sp>
            </mc:Choice>
            <mc:Fallback xmlns="">
              <p:sp>
                <p:nvSpPr>
                  <p:cNvPr id="44" name="TextBox 43"/>
                  <p:cNvSpPr txBox="1">
                    <a:spLocks noRot="1" noChangeAspect="1" noMove="1" noResize="1" noEditPoints="1" noAdjustHandles="1" noChangeArrowheads="1" noChangeShapeType="1" noTextEdit="1"/>
                  </p:cNvSpPr>
                  <p:nvPr/>
                </p:nvSpPr>
                <p:spPr>
                  <a:xfrm>
                    <a:off x="490220" y="2783961"/>
                    <a:ext cx="897256" cy="369332"/>
                  </a:xfrm>
                  <a:prstGeom prst="rect">
                    <a:avLst/>
                  </a:prstGeom>
                  <a:blipFill>
                    <a:blip r:embed="rId12"/>
                    <a:stretch>
                      <a:fillRect b="-14754"/>
                    </a:stretch>
                  </a:blipFill>
                </p:spPr>
                <p:txBody>
                  <a:bodyPr/>
                  <a:lstStyle/>
                  <a:p>
                    <a:r>
                      <a:rPr lang="en-US">
                        <a:noFill/>
                      </a:rPr>
                      <a:t> </a:t>
                    </a:r>
                  </a:p>
                </p:txBody>
              </p:sp>
            </mc:Fallback>
          </mc:AlternateContent>
        </p:grpSp>
        <p:sp>
          <p:nvSpPr>
            <p:cNvPr id="14" name="Rectangle 13">
              <a:extLst>
                <a:ext uri="{FF2B5EF4-FFF2-40B4-BE49-F238E27FC236}">
                  <a16:creationId xmlns:a16="http://schemas.microsoft.com/office/drawing/2014/main" id="{A416F07B-6940-4433-863B-9A429B22F314}"/>
                </a:ext>
              </a:extLst>
            </p:cNvPr>
            <p:cNvSpPr/>
            <p:nvPr/>
          </p:nvSpPr>
          <p:spPr>
            <a:xfrm>
              <a:off x="3844584" y="2998452"/>
              <a:ext cx="1326004" cy="369332"/>
            </a:xfrm>
            <a:prstGeom prst="rect">
              <a:avLst/>
            </a:prstGeom>
          </p:spPr>
          <p:txBody>
            <a:bodyPr wrap="square">
              <a:spAutoFit/>
            </a:bodyPr>
            <a:lstStyle/>
            <a:p>
              <a:r>
                <a:rPr lang="en-US" dirty="0"/>
                <a:t>PF Design</a:t>
              </a:r>
            </a:p>
          </p:txBody>
        </p:sp>
        <p:cxnSp>
          <p:nvCxnSpPr>
            <p:cNvPr id="7" name="Straight Arrow Connector 6">
              <a:extLst>
                <a:ext uri="{FF2B5EF4-FFF2-40B4-BE49-F238E27FC236}">
                  <a16:creationId xmlns:a16="http://schemas.microsoft.com/office/drawing/2014/main" id="{2E506A69-001A-4F47-A7A9-34561332F0D8}"/>
                </a:ext>
              </a:extLst>
            </p:cNvPr>
            <p:cNvCxnSpPr>
              <a:cxnSpLocks/>
            </p:cNvCxnSpPr>
            <p:nvPr/>
          </p:nvCxnSpPr>
          <p:spPr>
            <a:xfrm>
              <a:off x="4633368" y="6275822"/>
              <a:ext cx="599440" cy="0"/>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2D7C4621-CBEC-45E4-A9A2-1411A542B511}"/>
                </a:ext>
              </a:extLst>
            </p:cNvPr>
            <p:cNvSpPr/>
            <p:nvPr/>
          </p:nvSpPr>
          <p:spPr>
            <a:xfrm>
              <a:off x="3638087" y="5520047"/>
              <a:ext cx="1835095" cy="646331"/>
            </a:xfrm>
            <a:prstGeom prst="rect">
              <a:avLst/>
            </a:prstGeom>
          </p:spPr>
          <p:txBody>
            <a:bodyPr wrap="square">
              <a:spAutoFit/>
            </a:bodyPr>
            <a:lstStyle/>
            <a:p>
              <a:pPr algn="r"/>
              <a:r>
                <a:rPr lang="en-US" dirty="0"/>
                <a:t>Solidification Direction</a:t>
              </a:r>
            </a:p>
          </p:txBody>
        </p:sp>
      </p:grpSp>
      <p:sp>
        <p:nvSpPr>
          <p:cNvPr id="42" name="Content Placeholder 2">
            <a:extLst>
              <a:ext uri="{FF2B5EF4-FFF2-40B4-BE49-F238E27FC236}">
                <a16:creationId xmlns:a16="http://schemas.microsoft.com/office/drawing/2014/main" id="{B5697A9C-45BE-41BA-B1C0-85F6AB6867BA}"/>
              </a:ext>
            </a:extLst>
          </p:cNvPr>
          <p:cNvSpPr>
            <a:spLocks noGrp="1"/>
          </p:cNvSpPr>
          <p:nvPr>
            <p:ph idx="1"/>
          </p:nvPr>
        </p:nvSpPr>
        <p:spPr>
          <a:xfrm>
            <a:off x="838199" y="1558834"/>
            <a:ext cx="10820401" cy="4400411"/>
          </a:xfrm>
        </p:spPr>
        <p:txBody>
          <a:bodyPr/>
          <a:lstStyle/>
          <a:p>
            <a:r>
              <a:rPr lang="en-US" dirty="0"/>
              <a:t>Directional solidification experiments, periodic boundaries </a:t>
            </a:r>
          </a:p>
          <a:p>
            <a:r>
              <a:rPr lang="en-US" dirty="0"/>
              <a:t>MC: 100 conditions, 3 repetitions each, 3 sets of weightings, 25 grain-pairs</a:t>
            </a:r>
          </a:p>
          <a:p>
            <a:r>
              <a:rPr lang="en-US" dirty="0"/>
              <a:t>PF: 22 conditions, 5 repetitions each, 2 grain-pairs</a:t>
            </a:r>
          </a:p>
          <a:p>
            <a:endParaRPr lang="en-US" dirty="0"/>
          </a:p>
        </p:txBody>
      </p:sp>
      <p:sp>
        <p:nvSpPr>
          <p:cNvPr id="41" name="Arrow: Curved Left 40">
            <a:extLst>
              <a:ext uri="{FF2B5EF4-FFF2-40B4-BE49-F238E27FC236}">
                <a16:creationId xmlns:a16="http://schemas.microsoft.com/office/drawing/2014/main" id="{320409F9-FE43-4652-AFC2-4B4CCF79DBD4}"/>
              </a:ext>
            </a:extLst>
          </p:cNvPr>
          <p:cNvSpPr/>
          <p:nvPr/>
        </p:nvSpPr>
        <p:spPr>
          <a:xfrm flipV="1">
            <a:off x="7766782" y="3707383"/>
            <a:ext cx="319943" cy="758614"/>
          </a:xfrm>
          <a:prstGeom prst="curvedLeftArrow">
            <a:avLst>
              <a:gd name="adj1" fmla="val 25000"/>
              <a:gd name="adj2" fmla="val 50000"/>
              <a:gd name="adj3" fmla="val 25000"/>
            </a:avLst>
          </a:prstGeom>
          <a:solidFill>
            <a:schemeClr val="accent3">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3" name="Rectangle 42">
            <a:extLst>
              <a:ext uri="{FF2B5EF4-FFF2-40B4-BE49-F238E27FC236}">
                <a16:creationId xmlns:a16="http://schemas.microsoft.com/office/drawing/2014/main" id="{B300CE8E-700E-4084-8077-A8B6CCAE45FF}"/>
              </a:ext>
            </a:extLst>
          </p:cNvPr>
          <p:cNvSpPr/>
          <p:nvPr/>
        </p:nvSpPr>
        <p:spPr>
          <a:xfrm>
            <a:off x="7462877" y="3884982"/>
            <a:ext cx="1835095" cy="369332"/>
          </a:xfrm>
          <a:prstGeom prst="rect">
            <a:avLst/>
          </a:prstGeom>
        </p:spPr>
        <p:txBody>
          <a:bodyPr wrap="square">
            <a:spAutoFit/>
          </a:bodyPr>
          <a:lstStyle/>
          <a:p>
            <a:pPr algn="r"/>
            <a:r>
              <a:rPr lang="en-US" dirty="0"/>
              <a:t>Grain-Pair</a:t>
            </a:r>
          </a:p>
        </p:txBody>
      </p:sp>
      <p:grpSp>
        <p:nvGrpSpPr>
          <p:cNvPr id="46" name="Group 45">
            <a:extLst>
              <a:ext uri="{FF2B5EF4-FFF2-40B4-BE49-F238E27FC236}">
                <a16:creationId xmlns:a16="http://schemas.microsoft.com/office/drawing/2014/main" id="{D6511883-C829-4B93-92D7-28574790BCF1}"/>
              </a:ext>
            </a:extLst>
          </p:cNvPr>
          <p:cNvGrpSpPr/>
          <p:nvPr/>
        </p:nvGrpSpPr>
        <p:grpSpPr>
          <a:xfrm>
            <a:off x="2752446" y="3146475"/>
            <a:ext cx="2930962" cy="3238450"/>
            <a:chOff x="2914371" y="3146475"/>
            <a:chExt cx="2930962" cy="3238450"/>
          </a:xfrm>
        </p:grpSpPr>
        <p:grpSp>
          <p:nvGrpSpPr>
            <p:cNvPr id="6" name="Group 5">
              <a:extLst>
                <a:ext uri="{FF2B5EF4-FFF2-40B4-BE49-F238E27FC236}">
                  <a16:creationId xmlns:a16="http://schemas.microsoft.com/office/drawing/2014/main" id="{ABA368D1-98A6-46E7-ACBB-63080F9E20DB}"/>
                </a:ext>
              </a:extLst>
            </p:cNvPr>
            <p:cNvGrpSpPr/>
            <p:nvPr/>
          </p:nvGrpSpPr>
          <p:grpSpPr>
            <a:xfrm>
              <a:off x="2914371" y="3146475"/>
              <a:ext cx="2930962" cy="3238450"/>
              <a:chOff x="6209588" y="3120039"/>
              <a:chExt cx="2930962" cy="3238450"/>
            </a:xfrm>
          </p:grpSpPr>
          <p:grpSp>
            <p:nvGrpSpPr>
              <p:cNvPr id="11" name="Group 10">
                <a:extLst>
                  <a:ext uri="{FF2B5EF4-FFF2-40B4-BE49-F238E27FC236}">
                    <a16:creationId xmlns:a16="http://schemas.microsoft.com/office/drawing/2014/main" id="{517BDA9E-DC96-4CE2-8619-6CC9ADBD8AA6}"/>
                  </a:ext>
                </a:extLst>
              </p:cNvPr>
              <p:cNvGrpSpPr/>
              <p:nvPr/>
            </p:nvGrpSpPr>
            <p:grpSpPr>
              <a:xfrm>
                <a:off x="6209588" y="3501791"/>
                <a:ext cx="2930962" cy="2856698"/>
                <a:chOff x="7195171" y="2853802"/>
                <a:chExt cx="2930962" cy="2856698"/>
              </a:xfrm>
            </p:grpSpPr>
            <p:grpSp>
              <p:nvGrpSpPr>
                <p:cNvPr id="24" name="Group 23">
                  <a:extLst>
                    <a:ext uri="{FF2B5EF4-FFF2-40B4-BE49-F238E27FC236}">
                      <a16:creationId xmlns:a16="http://schemas.microsoft.com/office/drawing/2014/main" id="{1531FCB1-6769-4575-92CD-5855E731A73B}"/>
                    </a:ext>
                  </a:extLst>
                </p:cNvPr>
                <p:cNvGrpSpPr/>
                <p:nvPr/>
              </p:nvGrpSpPr>
              <p:grpSpPr>
                <a:xfrm>
                  <a:off x="8195733" y="4380581"/>
                  <a:ext cx="1930400" cy="1308860"/>
                  <a:chOff x="8195733" y="4380581"/>
                  <a:chExt cx="1930400" cy="1308860"/>
                </a:xfrm>
              </p:grpSpPr>
              <p:sp>
                <p:nvSpPr>
                  <p:cNvPr id="36" name="Rectangle 35">
                    <a:extLst>
                      <a:ext uri="{FF2B5EF4-FFF2-40B4-BE49-F238E27FC236}">
                        <a16:creationId xmlns:a16="http://schemas.microsoft.com/office/drawing/2014/main" id="{59263E40-68EA-4090-8772-B24A44485B26}"/>
                      </a:ext>
                    </a:extLst>
                  </p:cNvPr>
                  <p:cNvSpPr/>
                  <p:nvPr/>
                </p:nvSpPr>
                <p:spPr>
                  <a:xfrm>
                    <a:off x="8195733" y="4380581"/>
                    <a:ext cx="1930400" cy="1308860"/>
                  </a:xfrm>
                  <a:prstGeom prst="rect">
                    <a:avLst/>
                  </a:prstGeom>
                  <a:solidFill>
                    <a:srgbClr val="13B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a:extLst>
                      <a:ext uri="{FF2B5EF4-FFF2-40B4-BE49-F238E27FC236}">
                        <a16:creationId xmlns:a16="http://schemas.microsoft.com/office/drawing/2014/main" id="{BA442E00-0915-4B7C-B3DD-FF1BE3D16E3F}"/>
                      </a:ext>
                    </a:extLst>
                  </p:cNvPr>
                  <p:cNvSpPr/>
                  <p:nvPr/>
                </p:nvSpPr>
                <p:spPr>
                  <a:xfrm>
                    <a:off x="8195733" y="5362226"/>
                    <a:ext cx="203200" cy="327215"/>
                  </a:xfrm>
                  <a:prstGeom prst="rect">
                    <a:avLst/>
                  </a:prstGeom>
                  <a:solidFill>
                    <a:srgbClr val="F9FA14"/>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991003ED-EDE6-4FE8-BA4F-732CAFB3E3ED}"/>
                      </a:ext>
                    </a:extLst>
                  </p:cNvPr>
                  <p:cNvSpPr/>
                  <p:nvPr/>
                </p:nvSpPr>
                <p:spPr>
                  <a:xfrm>
                    <a:off x="8195733" y="5035011"/>
                    <a:ext cx="203200" cy="327215"/>
                  </a:xfrm>
                  <a:prstGeom prst="rect">
                    <a:avLst/>
                  </a:prstGeom>
                  <a:solidFill>
                    <a:srgbClr val="3D26A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C01AA2D5-1E28-4EE8-B2E1-E5FE99CACEF2}"/>
                      </a:ext>
                    </a:extLst>
                  </p:cNvPr>
                  <p:cNvSpPr/>
                  <p:nvPr/>
                </p:nvSpPr>
                <p:spPr>
                  <a:xfrm>
                    <a:off x="8195733" y="4707796"/>
                    <a:ext cx="203200" cy="327215"/>
                  </a:xfrm>
                  <a:prstGeom prst="rect">
                    <a:avLst/>
                  </a:prstGeom>
                  <a:solidFill>
                    <a:srgbClr val="F9FA14"/>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E080D7EA-B6E4-4E24-B9C1-9C971EEA0B49}"/>
                      </a:ext>
                    </a:extLst>
                  </p:cNvPr>
                  <p:cNvSpPr/>
                  <p:nvPr/>
                </p:nvSpPr>
                <p:spPr>
                  <a:xfrm>
                    <a:off x="8195733" y="4380581"/>
                    <a:ext cx="203200" cy="327215"/>
                  </a:xfrm>
                  <a:prstGeom prst="rect">
                    <a:avLst/>
                  </a:prstGeom>
                  <a:solidFill>
                    <a:srgbClr val="3D26A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5" name="Group 24">
                  <a:extLst>
                    <a:ext uri="{FF2B5EF4-FFF2-40B4-BE49-F238E27FC236}">
                      <a16:creationId xmlns:a16="http://schemas.microsoft.com/office/drawing/2014/main" id="{41BB9C63-EEC4-4CF4-AD04-15142594C86B}"/>
                    </a:ext>
                  </a:extLst>
                </p:cNvPr>
                <p:cNvGrpSpPr/>
                <p:nvPr/>
              </p:nvGrpSpPr>
              <p:grpSpPr>
                <a:xfrm>
                  <a:off x="8195733" y="2926079"/>
                  <a:ext cx="1930400" cy="658368"/>
                  <a:chOff x="8195733" y="2648373"/>
                  <a:chExt cx="1930400" cy="658368"/>
                </a:xfrm>
              </p:grpSpPr>
              <p:sp>
                <p:nvSpPr>
                  <p:cNvPr id="33" name="Rectangle 32">
                    <a:extLst>
                      <a:ext uri="{FF2B5EF4-FFF2-40B4-BE49-F238E27FC236}">
                        <a16:creationId xmlns:a16="http://schemas.microsoft.com/office/drawing/2014/main" id="{8C3CD195-F9F4-4968-8D3C-4E7409AE5F47}"/>
                      </a:ext>
                    </a:extLst>
                  </p:cNvPr>
                  <p:cNvSpPr/>
                  <p:nvPr/>
                </p:nvSpPr>
                <p:spPr>
                  <a:xfrm>
                    <a:off x="8195733" y="2648373"/>
                    <a:ext cx="1930400" cy="658368"/>
                  </a:xfrm>
                  <a:prstGeom prst="rect">
                    <a:avLst/>
                  </a:prstGeom>
                  <a:solidFill>
                    <a:srgbClr val="13B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F20DF253-438B-4CEF-ADDB-E08669E274F9}"/>
                      </a:ext>
                    </a:extLst>
                  </p:cNvPr>
                  <p:cNvSpPr/>
                  <p:nvPr/>
                </p:nvSpPr>
                <p:spPr>
                  <a:xfrm>
                    <a:off x="8195733" y="2975588"/>
                    <a:ext cx="203200" cy="327215"/>
                  </a:xfrm>
                  <a:prstGeom prst="rect">
                    <a:avLst/>
                  </a:prstGeom>
                  <a:solidFill>
                    <a:srgbClr val="F9FA14"/>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8F61370F-6B79-4595-BAE1-B1B35C656881}"/>
                      </a:ext>
                    </a:extLst>
                  </p:cNvPr>
                  <p:cNvSpPr/>
                  <p:nvPr/>
                </p:nvSpPr>
                <p:spPr>
                  <a:xfrm>
                    <a:off x="8195733" y="2648373"/>
                    <a:ext cx="203200" cy="327215"/>
                  </a:xfrm>
                  <a:prstGeom prst="rect">
                    <a:avLst/>
                  </a:prstGeom>
                  <a:solidFill>
                    <a:srgbClr val="3D26A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6" name="TextBox 25">
                  <a:extLst>
                    <a:ext uri="{FF2B5EF4-FFF2-40B4-BE49-F238E27FC236}">
                      <a16:creationId xmlns:a16="http://schemas.microsoft.com/office/drawing/2014/main" id="{7BE8FCD5-ECD5-401C-8BBC-B6C81F3AE7E6}"/>
                    </a:ext>
                  </a:extLst>
                </p:cNvPr>
                <p:cNvSpPr txBox="1"/>
                <p:nvPr/>
              </p:nvSpPr>
              <p:spPr>
                <a:xfrm rot="16200000">
                  <a:off x="8848989" y="3751888"/>
                  <a:ext cx="457757" cy="461665"/>
                </a:xfrm>
                <a:prstGeom prst="rect">
                  <a:avLst/>
                </a:prstGeom>
                <a:noFill/>
              </p:spPr>
              <p:txBody>
                <a:bodyPr wrap="square" rtlCol="0">
                  <a:spAutoFit/>
                </a:bodyPr>
                <a:lstStyle/>
                <a:p>
                  <a:r>
                    <a:rPr lang="en-US" sz="2400" dirty="0"/>
                    <a:t>… </a:t>
                  </a:r>
                </a:p>
              </p:txBody>
            </p:sp>
            <mc:AlternateContent xmlns:mc="http://schemas.openxmlformats.org/markup-compatibility/2006" xmlns:a14="http://schemas.microsoft.com/office/drawing/2010/main">
              <mc:Choice Requires="a14">
                <p:sp>
                  <p:nvSpPr>
                    <p:cNvPr id="27" name="TextBox 26">
                      <a:extLst>
                        <a:ext uri="{FF2B5EF4-FFF2-40B4-BE49-F238E27FC236}">
                          <a16:creationId xmlns:a16="http://schemas.microsoft.com/office/drawing/2014/main" id="{F90AD19C-0544-406E-A5B9-67F8B69E85FD}"/>
                        </a:ext>
                      </a:extLst>
                    </p:cNvPr>
                    <p:cNvSpPr txBox="1"/>
                    <p:nvPr/>
                  </p:nvSpPr>
                  <p:spPr>
                    <a:xfrm>
                      <a:off x="7400077" y="5341168"/>
                      <a:ext cx="897256" cy="369332"/>
                    </a:xfrm>
                    <a:prstGeom prst="rect">
                      <a:avLst/>
                    </a:prstGeom>
                    <a:noFill/>
                  </p:spPr>
                  <p:txBody>
                    <a:bodyPr wrap="square" rtlCol="0">
                      <a:spAutoFit/>
                    </a:bodyPr>
                    <a:lstStyle/>
                    <a:p>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𝑁</m:t>
                              </m:r>
                            </m:e>
                            <m:sub>
                              <m:r>
                                <a:rPr lang="en-US" b="0" i="1" smtClean="0">
                                  <a:latin typeface="Cambria Math" panose="02040503050406030204" pitchFamily="18" charset="0"/>
                                </a:rPr>
                                <m:t>1</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𝜃</m:t>
                              </m:r>
                            </m:e>
                            <m:sub>
                              <m:r>
                                <a:rPr lang="en-US" b="0" i="1" smtClean="0">
                                  <a:latin typeface="Cambria Math" panose="02040503050406030204" pitchFamily="18" charset="0"/>
                                </a:rPr>
                                <m:t>1</m:t>
                              </m:r>
                            </m:sub>
                          </m:sSub>
                          <m:r>
                            <a:rPr lang="en-US" b="0" i="1" smtClean="0">
                              <a:latin typeface="Cambria Math" panose="02040503050406030204" pitchFamily="18" charset="0"/>
                            </a:rPr>
                            <m:t>)</m:t>
                          </m:r>
                        </m:oMath>
                      </a14:m>
                      <a:r>
                        <a:rPr lang="en-US" dirty="0"/>
                        <a:t> </a:t>
                      </a:r>
                    </a:p>
                  </p:txBody>
                </p:sp>
              </mc:Choice>
              <mc:Fallback xmlns="">
                <p:sp>
                  <p:nvSpPr>
                    <p:cNvPr id="33" name="TextBox 32"/>
                    <p:cNvSpPr txBox="1">
                      <a:spLocks noRot="1" noChangeAspect="1" noMove="1" noResize="1" noEditPoints="1" noAdjustHandles="1" noChangeArrowheads="1" noChangeShapeType="1" noTextEdit="1"/>
                    </p:cNvSpPr>
                    <p:nvPr/>
                  </p:nvSpPr>
                  <p:spPr>
                    <a:xfrm>
                      <a:off x="7400077" y="5341168"/>
                      <a:ext cx="897256" cy="369332"/>
                    </a:xfrm>
                    <a:prstGeom prst="rect">
                      <a:avLst/>
                    </a:prstGeom>
                    <a:blipFill>
                      <a:blip r:embed="rId3"/>
                      <a:stretch>
                        <a:fillRect b="-1475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8" name="TextBox 27">
                      <a:extLst>
                        <a:ext uri="{FF2B5EF4-FFF2-40B4-BE49-F238E27FC236}">
                          <a16:creationId xmlns:a16="http://schemas.microsoft.com/office/drawing/2014/main" id="{6E964566-B870-4ACA-B375-D37936E4FC8C}"/>
                        </a:ext>
                      </a:extLst>
                    </p:cNvPr>
                    <p:cNvSpPr txBox="1"/>
                    <p:nvPr/>
                  </p:nvSpPr>
                  <p:spPr>
                    <a:xfrm>
                      <a:off x="7400077" y="4676209"/>
                      <a:ext cx="897256" cy="369332"/>
                    </a:xfrm>
                    <a:prstGeom prst="rect">
                      <a:avLst/>
                    </a:prstGeom>
                    <a:noFill/>
                  </p:spPr>
                  <p:txBody>
                    <a:bodyPr wrap="square" rtlCol="0">
                      <a:spAutoFit/>
                    </a:bodyPr>
                    <a:lstStyle/>
                    <a:p>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𝑁</m:t>
                              </m:r>
                            </m:e>
                            <m:sub>
                              <m:r>
                                <a:rPr lang="en-US" b="0" i="1" smtClean="0">
                                  <a:latin typeface="Cambria Math" panose="02040503050406030204" pitchFamily="18" charset="0"/>
                                </a:rPr>
                                <m:t>3</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𝜃</m:t>
                              </m:r>
                            </m:e>
                            <m:sub>
                              <m:r>
                                <a:rPr lang="en-US" b="0" i="1" smtClean="0">
                                  <a:latin typeface="Cambria Math" panose="02040503050406030204" pitchFamily="18" charset="0"/>
                                </a:rPr>
                                <m:t>1</m:t>
                              </m:r>
                            </m:sub>
                          </m:sSub>
                          <m:r>
                            <a:rPr lang="en-US" b="0" i="1" smtClean="0">
                              <a:latin typeface="Cambria Math" panose="02040503050406030204" pitchFamily="18" charset="0"/>
                            </a:rPr>
                            <m:t>)</m:t>
                          </m:r>
                        </m:oMath>
                      </a14:m>
                      <a:r>
                        <a:rPr lang="en-US" dirty="0"/>
                        <a:t> </a:t>
                      </a:r>
                    </a:p>
                  </p:txBody>
                </p:sp>
              </mc:Choice>
              <mc:Fallback xmlns="">
                <p:sp>
                  <p:nvSpPr>
                    <p:cNvPr id="34" name="TextBox 33"/>
                    <p:cNvSpPr txBox="1">
                      <a:spLocks noRot="1" noChangeAspect="1" noMove="1" noResize="1" noEditPoints="1" noAdjustHandles="1" noChangeArrowheads="1" noChangeShapeType="1" noTextEdit="1"/>
                    </p:cNvSpPr>
                    <p:nvPr/>
                  </p:nvSpPr>
                  <p:spPr>
                    <a:xfrm>
                      <a:off x="7400077" y="4676209"/>
                      <a:ext cx="897256" cy="369332"/>
                    </a:xfrm>
                    <a:prstGeom prst="rect">
                      <a:avLst/>
                    </a:prstGeom>
                    <a:blipFill>
                      <a:blip r:embed="rId4"/>
                      <a:stretch>
                        <a:fillRect b="-1475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9" name="TextBox 28">
                      <a:extLst>
                        <a:ext uri="{FF2B5EF4-FFF2-40B4-BE49-F238E27FC236}">
                          <a16:creationId xmlns:a16="http://schemas.microsoft.com/office/drawing/2014/main" id="{7D99E4BF-3FE9-41D0-BE9C-507967363790}"/>
                        </a:ext>
                      </a:extLst>
                    </p:cNvPr>
                    <p:cNvSpPr txBox="1"/>
                    <p:nvPr/>
                  </p:nvSpPr>
                  <p:spPr>
                    <a:xfrm>
                      <a:off x="7195171" y="3211177"/>
                      <a:ext cx="897256" cy="369332"/>
                    </a:xfrm>
                    <a:prstGeom prst="rect">
                      <a:avLst/>
                    </a:prstGeom>
                    <a:noFill/>
                  </p:spPr>
                  <p:txBody>
                    <a:bodyPr wrap="square" rtlCol="0">
                      <a:spAutoFit/>
                    </a:bodyPr>
                    <a:lstStyle/>
                    <a:p>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𝑁</m:t>
                              </m:r>
                            </m:e>
                            <m:sub>
                              <m:r>
                                <a:rPr lang="en-US" b="0" i="1" smtClean="0">
                                  <a:latin typeface="Cambria Math" panose="02040503050406030204" pitchFamily="18" charset="0"/>
                                </a:rPr>
                                <m:t>𝑛</m:t>
                              </m:r>
                              <m:r>
                                <a:rPr lang="en-US" b="0" i="1" smtClean="0">
                                  <a:latin typeface="Cambria Math" panose="02040503050406030204" pitchFamily="18" charset="0"/>
                                </a:rPr>
                                <m:t>−1</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𝜃</m:t>
                              </m:r>
                            </m:e>
                            <m:sub>
                              <m:r>
                                <a:rPr lang="en-US" b="0" i="1" smtClean="0">
                                  <a:latin typeface="Cambria Math" panose="02040503050406030204" pitchFamily="18" charset="0"/>
                                </a:rPr>
                                <m:t>1</m:t>
                              </m:r>
                            </m:sub>
                          </m:sSub>
                          <m:r>
                            <a:rPr lang="en-US" b="0" i="1" smtClean="0">
                              <a:latin typeface="Cambria Math" panose="02040503050406030204" pitchFamily="18" charset="0"/>
                            </a:rPr>
                            <m:t>)</m:t>
                          </m:r>
                        </m:oMath>
                      </a14:m>
                      <a:r>
                        <a:rPr lang="en-US" dirty="0"/>
                        <a:t> </a:t>
                      </a:r>
                    </a:p>
                  </p:txBody>
                </p:sp>
              </mc:Choice>
              <mc:Fallback xmlns="">
                <p:sp>
                  <p:nvSpPr>
                    <p:cNvPr id="35" name="TextBox 34"/>
                    <p:cNvSpPr txBox="1">
                      <a:spLocks noRot="1" noChangeAspect="1" noMove="1" noResize="1" noEditPoints="1" noAdjustHandles="1" noChangeArrowheads="1" noChangeShapeType="1" noTextEdit="1"/>
                    </p:cNvSpPr>
                    <p:nvPr/>
                  </p:nvSpPr>
                  <p:spPr>
                    <a:xfrm>
                      <a:off x="7195171" y="3211177"/>
                      <a:ext cx="897256" cy="369332"/>
                    </a:xfrm>
                    <a:prstGeom prst="rect">
                      <a:avLst/>
                    </a:prstGeom>
                    <a:blipFill>
                      <a:blip r:embed="rId5"/>
                      <a:stretch>
                        <a:fillRect r="-23129" b="-15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0" name="TextBox 29">
                      <a:extLst>
                        <a:ext uri="{FF2B5EF4-FFF2-40B4-BE49-F238E27FC236}">
                          <a16:creationId xmlns:a16="http://schemas.microsoft.com/office/drawing/2014/main" id="{E2C555E7-EA48-422B-9ED9-28B395EF3A7C}"/>
                        </a:ext>
                      </a:extLst>
                    </p:cNvPr>
                    <p:cNvSpPr txBox="1"/>
                    <p:nvPr/>
                  </p:nvSpPr>
                  <p:spPr>
                    <a:xfrm>
                      <a:off x="7398371" y="2853802"/>
                      <a:ext cx="897256" cy="369332"/>
                    </a:xfrm>
                    <a:prstGeom prst="rect">
                      <a:avLst/>
                    </a:prstGeom>
                    <a:noFill/>
                  </p:spPr>
                  <p:txBody>
                    <a:bodyPr wrap="square" rtlCol="0">
                      <a:spAutoFit/>
                    </a:bodyPr>
                    <a:lstStyle/>
                    <a:p>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𝑁</m:t>
                              </m:r>
                            </m:e>
                            <m:sub>
                              <m:r>
                                <a:rPr lang="en-US" b="0" i="1" smtClean="0">
                                  <a:latin typeface="Cambria Math" panose="02040503050406030204" pitchFamily="18" charset="0"/>
                                </a:rPr>
                                <m:t>𝑛</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𝜃</m:t>
                              </m:r>
                            </m:e>
                            <m:sub>
                              <m:r>
                                <a:rPr lang="en-US" b="0" i="1" smtClean="0">
                                  <a:latin typeface="Cambria Math" panose="02040503050406030204" pitchFamily="18" charset="0"/>
                                </a:rPr>
                                <m:t>1</m:t>
                              </m:r>
                            </m:sub>
                          </m:sSub>
                          <m:r>
                            <a:rPr lang="en-US" b="0" i="1" smtClean="0">
                              <a:latin typeface="Cambria Math" panose="02040503050406030204" pitchFamily="18" charset="0"/>
                            </a:rPr>
                            <m:t>)</m:t>
                          </m:r>
                        </m:oMath>
                      </a14:m>
                      <a:r>
                        <a:rPr lang="en-US" dirty="0"/>
                        <a:t> </a:t>
                      </a:r>
                    </a:p>
                  </p:txBody>
                </p:sp>
              </mc:Choice>
              <mc:Fallback xmlns="">
                <p:sp>
                  <p:nvSpPr>
                    <p:cNvPr id="36" name="TextBox 35"/>
                    <p:cNvSpPr txBox="1">
                      <a:spLocks noRot="1" noChangeAspect="1" noMove="1" noResize="1" noEditPoints="1" noAdjustHandles="1" noChangeArrowheads="1" noChangeShapeType="1" noTextEdit="1"/>
                    </p:cNvSpPr>
                    <p:nvPr/>
                  </p:nvSpPr>
                  <p:spPr>
                    <a:xfrm>
                      <a:off x="7398371" y="2853802"/>
                      <a:ext cx="897256" cy="369332"/>
                    </a:xfrm>
                    <a:prstGeom prst="rect">
                      <a:avLst/>
                    </a:prstGeom>
                    <a:blipFill>
                      <a:blip r:embed="rId6"/>
                      <a:stretch>
                        <a:fillRect b="-1475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1" name="TextBox 30">
                      <a:extLst>
                        <a:ext uri="{FF2B5EF4-FFF2-40B4-BE49-F238E27FC236}">
                          <a16:creationId xmlns:a16="http://schemas.microsoft.com/office/drawing/2014/main" id="{FA4C753F-1131-4190-B9DC-D821BE84495A}"/>
                        </a:ext>
                      </a:extLst>
                    </p:cNvPr>
                    <p:cNvSpPr txBox="1"/>
                    <p:nvPr/>
                  </p:nvSpPr>
                  <p:spPr>
                    <a:xfrm>
                      <a:off x="7398371" y="5010558"/>
                      <a:ext cx="897256" cy="369332"/>
                    </a:xfrm>
                    <a:prstGeom prst="rect">
                      <a:avLst/>
                    </a:prstGeom>
                    <a:noFill/>
                  </p:spPr>
                  <p:txBody>
                    <a:bodyPr wrap="square" rtlCol="0">
                      <a:spAutoFit/>
                    </a:bodyPr>
                    <a:lstStyle/>
                    <a:p>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𝑁</m:t>
                              </m:r>
                            </m:e>
                            <m:sub>
                              <m:r>
                                <a:rPr lang="en-US" b="0" i="1" smtClean="0">
                                  <a:latin typeface="Cambria Math" panose="02040503050406030204" pitchFamily="18" charset="0"/>
                                </a:rPr>
                                <m:t>2</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𝜃</m:t>
                              </m:r>
                            </m:e>
                            <m:sub>
                              <m:r>
                                <a:rPr lang="en-US" b="0" i="1" smtClean="0">
                                  <a:latin typeface="Cambria Math" panose="02040503050406030204" pitchFamily="18" charset="0"/>
                                </a:rPr>
                                <m:t>2</m:t>
                              </m:r>
                            </m:sub>
                          </m:sSub>
                          <m:r>
                            <a:rPr lang="en-US" b="0" i="1" smtClean="0">
                              <a:latin typeface="Cambria Math" panose="02040503050406030204" pitchFamily="18" charset="0"/>
                            </a:rPr>
                            <m:t>)</m:t>
                          </m:r>
                        </m:oMath>
                      </a14:m>
                      <a:r>
                        <a:rPr lang="en-US" dirty="0"/>
                        <a:t> </a:t>
                      </a:r>
                    </a:p>
                  </p:txBody>
                </p:sp>
              </mc:Choice>
              <mc:Fallback xmlns="">
                <p:sp>
                  <p:nvSpPr>
                    <p:cNvPr id="37" name="TextBox 36"/>
                    <p:cNvSpPr txBox="1">
                      <a:spLocks noRot="1" noChangeAspect="1" noMove="1" noResize="1" noEditPoints="1" noAdjustHandles="1" noChangeArrowheads="1" noChangeShapeType="1" noTextEdit="1"/>
                    </p:cNvSpPr>
                    <p:nvPr/>
                  </p:nvSpPr>
                  <p:spPr>
                    <a:xfrm>
                      <a:off x="7398371" y="5010558"/>
                      <a:ext cx="897256" cy="369332"/>
                    </a:xfrm>
                    <a:prstGeom prst="rect">
                      <a:avLst/>
                    </a:prstGeom>
                    <a:blipFill>
                      <a:blip r:embed="rId7"/>
                      <a:stretch>
                        <a:fillRect b="-1311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2" name="TextBox 31">
                      <a:extLst>
                        <a:ext uri="{FF2B5EF4-FFF2-40B4-BE49-F238E27FC236}">
                          <a16:creationId xmlns:a16="http://schemas.microsoft.com/office/drawing/2014/main" id="{DF4C857B-99AC-4D91-ABAF-36F5E82A4445}"/>
                        </a:ext>
                      </a:extLst>
                    </p:cNvPr>
                    <p:cNvSpPr txBox="1"/>
                    <p:nvPr/>
                  </p:nvSpPr>
                  <p:spPr>
                    <a:xfrm>
                      <a:off x="7398371" y="4345599"/>
                      <a:ext cx="897256" cy="369332"/>
                    </a:xfrm>
                    <a:prstGeom prst="rect">
                      <a:avLst/>
                    </a:prstGeom>
                    <a:noFill/>
                  </p:spPr>
                  <p:txBody>
                    <a:bodyPr wrap="square" rtlCol="0">
                      <a:spAutoFit/>
                    </a:bodyPr>
                    <a:lstStyle/>
                    <a:p>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𝑁</m:t>
                              </m:r>
                            </m:e>
                            <m:sub>
                              <m:r>
                                <a:rPr lang="en-US" b="0" i="1" smtClean="0">
                                  <a:latin typeface="Cambria Math" panose="02040503050406030204" pitchFamily="18" charset="0"/>
                                </a:rPr>
                                <m:t>4</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𝜃</m:t>
                              </m:r>
                            </m:e>
                            <m:sub>
                              <m:r>
                                <a:rPr lang="en-US" b="0" i="1" smtClean="0">
                                  <a:latin typeface="Cambria Math" panose="02040503050406030204" pitchFamily="18" charset="0"/>
                                </a:rPr>
                                <m:t>2</m:t>
                              </m:r>
                            </m:sub>
                          </m:sSub>
                          <m:r>
                            <a:rPr lang="en-US" b="0" i="1" smtClean="0">
                              <a:latin typeface="Cambria Math" panose="02040503050406030204" pitchFamily="18" charset="0"/>
                            </a:rPr>
                            <m:t>)</m:t>
                          </m:r>
                        </m:oMath>
                      </a14:m>
                      <a:r>
                        <a:rPr lang="en-US" dirty="0"/>
                        <a:t> </a:t>
                      </a:r>
                    </a:p>
                  </p:txBody>
                </p:sp>
              </mc:Choice>
              <mc:Fallback xmlns="">
                <p:sp>
                  <p:nvSpPr>
                    <p:cNvPr id="38" name="TextBox 37"/>
                    <p:cNvSpPr txBox="1">
                      <a:spLocks noRot="1" noChangeAspect="1" noMove="1" noResize="1" noEditPoints="1" noAdjustHandles="1" noChangeArrowheads="1" noChangeShapeType="1" noTextEdit="1"/>
                    </p:cNvSpPr>
                    <p:nvPr/>
                  </p:nvSpPr>
                  <p:spPr>
                    <a:xfrm>
                      <a:off x="7398371" y="4345599"/>
                      <a:ext cx="897256" cy="369332"/>
                    </a:xfrm>
                    <a:prstGeom prst="rect">
                      <a:avLst/>
                    </a:prstGeom>
                    <a:blipFill>
                      <a:blip r:embed="rId8"/>
                      <a:stretch>
                        <a:fillRect b="-15000"/>
                      </a:stretch>
                    </a:blipFill>
                  </p:spPr>
                  <p:txBody>
                    <a:bodyPr/>
                    <a:lstStyle/>
                    <a:p>
                      <a:r>
                        <a:rPr lang="en-US">
                          <a:noFill/>
                        </a:rPr>
                        <a:t> </a:t>
                      </a:r>
                    </a:p>
                  </p:txBody>
                </p:sp>
              </mc:Fallback>
            </mc:AlternateContent>
          </p:grpSp>
          <p:sp>
            <p:nvSpPr>
              <p:cNvPr id="13" name="Rectangle 12">
                <a:extLst>
                  <a:ext uri="{FF2B5EF4-FFF2-40B4-BE49-F238E27FC236}">
                    <a16:creationId xmlns:a16="http://schemas.microsoft.com/office/drawing/2014/main" id="{2A750277-206C-441D-B020-7D165955C228}"/>
                  </a:ext>
                </a:extLst>
              </p:cNvPr>
              <p:cNvSpPr/>
              <p:nvPr/>
            </p:nvSpPr>
            <p:spPr>
              <a:xfrm>
                <a:off x="7461200" y="3120039"/>
                <a:ext cx="1326004" cy="369332"/>
              </a:xfrm>
              <a:prstGeom prst="rect">
                <a:avLst/>
              </a:prstGeom>
            </p:spPr>
            <p:txBody>
              <a:bodyPr wrap="none">
                <a:spAutoFit/>
              </a:bodyPr>
              <a:lstStyle/>
              <a:p>
                <a:r>
                  <a:rPr lang="en-US" dirty="0"/>
                  <a:t>MC Design</a:t>
                </a:r>
              </a:p>
            </p:txBody>
          </p:sp>
          <p:cxnSp>
            <p:nvCxnSpPr>
              <p:cNvPr id="8" name="Straight Arrow Connector 7">
                <a:extLst>
                  <a:ext uri="{FF2B5EF4-FFF2-40B4-BE49-F238E27FC236}">
                    <a16:creationId xmlns:a16="http://schemas.microsoft.com/office/drawing/2014/main" id="{8B21482D-468A-4D14-A430-FAEB46F46DFE}"/>
                  </a:ext>
                </a:extLst>
              </p:cNvPr>
              <p:cNvCxnSpPr>
                <a:cxnSpLocks/>
              </p:cNvCxnSpPr>
              <p:nvPr/>
            </p:nvCxnSpPr>
            <p:spPr>
              <a:xfrm>
                <a:off x="8323117" y="6193090"/>
                <a:ext cx="677447" cy="0"/>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44289C8E-AF76-4DD6-A91A-F3BA8AF5BC35}"/>
                  </a:ext>
                </a:extLst>
              </p:cNvPr>
              <p:cNvSpPr/>
              <p:nvPr/>
            </p:nvSpPr>
            <p:spPr>
              <a:xfrm>
                <a:off x="7301510" y="5515993"/>
                <a:ext cx="1835095" cy="646331"/>
              </a:xfrm>
              <a:prstGeom prst="rect">
                <a:avLst/>
              </a:prstGeom>
            </p:spPr>
            <p:txBody>
              <a:bodyPr wrap="square">
                <a:spAutoFit/>
              </a:bodyPr>
              <a:lstStyle/>
              <a:p>
                <a:pPr algn="r"/>
                <a:r>
                  <a:rPr lang="en-US" dirty="0"/>
                  <a:t>Solidification Direction</a:t>
                </a:r>
              </a:p>
            </p:txBody>
          </p:sp>
        </p:grpSp>
        <p:sp>
          <p:nvSpPr>
            <p:cNvPr id="44" name="Arrow: Curved Left 43">
              <a:extLst>
                <a:ext uri="{FF2B5EF4-FFF2-40B4-BE49-F238E27FC236}">
                  <a16:creationId xmlns:a16="http://schemas.microsoft.com/office/drawing/2014/main" id="{4798DF34-3F53-40AC-967D-98F4894F6FC3}"/>
                </a:ext>
              </a:extLst>
            </p:cNvPr>
            <p:cNvSpPr/>
            <p:nvPr/>
          </p:nvSpPr>
          <p:spPr>
            <a:xfrm flipV="1">
              <a:off x="4240735" y="3695849"/>
              <a:ext cx="319943" cy="464664"/>
            </a:xfrm>
            <a:prstGeom prst="curvedLeftArrow">
              <a:avLst>
                <a:gd name="adj1" fmla="val 25000"/>
                <a:gd name="adj2" fmla="val 50000"/>
                <a:gd name="adj3" fmla="val 25000"/>
              </a:avLst>
            </a:prstGeom>
            <a:solidFill>
              <a:schemeClr val="accent3">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5" name="Rectangle 44">
              <a:extLst>
                <a:ext uri="{FF2B5EF4-FFF2-40B4-BE49-F238E27FC236}">
                  <a16:creationId xmlns:a16="http://schemas.microsoft.com/office/drawing/2014/main" id="{2B2176A8-50EF-486E-AABE-AF0C7318934A}"/>
                </a:ext>
              </a:extLst>
            </p:cNvPr>
            <p:cNvSpPr/>
            <p:nvPr/>
          </p:nvSpPr>
          <p:spPr>
            <a:xfrm>
              <a:off x="3955880" y="3749623"/>
              <a:ext cx="1835095" cy="369332"/>
            </a:xfrm>
            <a:prstGeom prst="rect">
              <a:avLst/>
            </a:prstGeom>
          </p:spPr>
          <p:txBody>
            <a:bodyPr wrap="square">
              <a:spAutoFit/>
            </a:bodyPr>
            <a:lstStyle/>
            <a:p>
              <a:pPr algn="r"/>
              <a:r>
                <a:rPr lang="en-US" dirty="0"/>
                <a:t>Grain-Pair</a:t>
              </a:r>
            </a:p>
          </p:txBody>
        </p:sp>
      </p:grpSp>
    </p:spTree>
    <p:extLst>
      <p:ext uri="{BB962C8B-B14F-4D97-AF65-F5344CB8AC3E}">
        <p14:creationId xmlns:p14="http://schemas.microsoft.com/office/powerpoint/2010/main" val="40335022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3"/>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P spid="4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Outline</a:t>
            </a:r>
          </a:p>
        </p:txBody>
      </p:sp>
      <p:sp>
        <p:nvSpPr>
          <p:cNvPr id="3" name="Content Placeholder 2"/>
          <p:cNvSpPr>
            <a:spLocks noGrp="1"/>
          </p:cNvSpPr>
          <p:nvPr>
            <p:ph idx="1"/>
          </p:nvPr>
        </p:nvSpPr>
        <p:spPr/>
        <p:txBody>
          <a:bodyPr>
            <a:normAutofit/>
          </a:bodyPr>
          <a:lstStyle/>
          <a:p>
            <a:pPr>
              <a:lnSpc>
                <a:spcPct val="150000"/>
              </a:lnSpc>
            </a:pPr>
            <a:r>
              <a:rPr lang="en-US" sz="2800" dirty="0"/>
              <a:t>Background &amp; Introduction</a:t>
            </a:r>
          </a:p>
          <a:p>
            <a:pPr>
              <a:lnSpc>
                <a:spcPct val="150000"/>
              </a:lnSpc>
            </a:pPr>
            <a:r>
              <a:rPr lang="en-US" sz="2800" dirty="0"/>
              <a:t>Techniques and Materials</a:t>
            </a:r>
          </a:p>
          <a:p>
            <a:pPr>
              <a:lnSpc>
                <a:spcPct val="150000"/>
              </a:lnSpc>
            </a:pPr>
            <a:r>
              <a:rPr lang="en-US" sz="2800" b="1" dirty="0"/>
              <a:t>Results</a:t>
            </a:r>
            <a:r>
              <a:rPr lang="en-US" sz="2800" dirty="0"/>
              <a:t> </a:t>
            </a:r>
          </a:p>
          <a:p>
            <a:pPr>
              <a:lnSpc>
                <a:spcPct val="150000"/>
              </a:lnSpc>
            </a:pPr>
            <a:r>
              <a:rPr lang="en-US" sz="2800" dirty="0"/>
              <a:t>Need for Additional Validation Data &amp; Conclusions  </a:t>
            </a:r>
          </a:p>
        </p:txBody>
      </p:sp>
      <p:sp>
        <p:nvSpPr>
          <p:cNvPr id="4" name="Slide Number Placeholder 3"/>
          <p:cNvSpPr>
            <a:spLocks noGrp="1"/>
          </p:cNvSpPr>
          <p:nvPr>
            <p:ph type="sldNum" sz="quarter" idx="12"/>
          </p:nvPr>
        </p:nvSpPr>
        <p:spPr/>
        <p:txBody>
          <a:bodyPr/>
          <a:lstStyle/>
          <a:p>
            <a:fld id="{224C0C37-3CEC-4CB4-B902-37F94E20E969}" type="slidenum">
              <a:rPr lang="en-US" smtClean="0"/>
              <a:pPr/>
              <a:t>14</a:t>
            </a:fld>
            <a:endParaRPr lang="en-US"/>
          </a:p>
        </p:txBody>
      </p:sp>
    </p:spTree>
    <p:extLst>
      <p:ext uri="{BB962C8B-B14F-4D97-AF65-F5344CB8AC3E}">
        <p14:creationId xmlns:p14="http://schemas.microsoft.com/office/powerpoint/2010/main" val="42831167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22">
            <a:extLst>
              <a:ext uri="{FF2B5EF4-FFF2-40B4-BE49-F238E27FC236}">
                <a16:creationId xmlns:a16="http://schemas.microsoft.com/office/drawing/2014/main" id="{57FBF8B4-62FE-4CF3-B252-1C3AD63A6907}"/>
              </a:ext>
            </a:extLst>
          </p:cNvPr>
          <p:cNvPicPr>
            <a:picLocks noChangeAspect="1"/>
          </p:cNvPicPr>
          <p:nvPr/>
        </p:nvPicPr>
        <p:blipFill>
          <a:blip r:embed="rId3"/>
          <a:stretch>
            <a:fillRect/>
          </a:stretch>
        </p:blipFill>
        <p:spPr>
          <a:xfrm>
            <a:off x="847584" y="3556000"/>
            <a:ext cx="3657600" cy="2743200"/>
          </a:xfrm>
          <a:prstGeom prst="rect">
            <a:avLst/>
          </a:prstGeom>
        </p:spPr>
      </p:pic>
      <p:pic>
        <p:nvPicPr>
          <p:cNvPr id="8" name="Picture 7">
            <a:extLst>
              <a:ext uri="{FF2B5EF4-FFF2-40B4-BE49-F238E27FC236}">
                <a16:creationId xmlns:a16="http://schemas.microsoft.com/office/drawing/2014/main" id="{7ED32BE3-D280-4059-B3BA-8CE10EC6BD9A}"/>
              </a:ext>
            </a:extLst>
          </p:cNvPr>
          <p:cNvPicPr>
            <a:picLocks noChangeAspect="1"/>
          </p:cNvPicPr>
          <p:nvPr/>
        </p:nvPicPr>
        <p:blipFill>
          <a:blip r:embed="rId4"/>
          <a:stretch>
            <a:fillRect/>
          </a:stretch>
        </p:blipFill>
        <p:spPr>
          <a:xfrm>
            <a:off x="4518245" y="3556000"/>
            <a:ext cx="3657600" cy="2743200"/>
          </a:xfrm>
          <a:prstGeom prst="rect">
            <a:avLst/>
          </a:prstGeom>
        </p:spPr>
      </p:pic>
      <p:pic>
        <p:nvPicPr>
          <p:cNvPr id="6" name="Picture 5">
            <a:extLst>
              <a:ext uri="{FF2B5EF4-FFF2-40B4-BE49-F238E27FC236}">
                <a16:creationId xmlns:a16="http://schemas.microsoft.com/office/drawing/2014/main" id="{5668C3E6-2D15-4C87-B3AC-0B430718625A}"/>
              </a:ext>
            </a:extLst>
          </p:cNvPr>
          <p:cNvPicPr>
            <a:picLocks noChangeAspect="1"/>
          </p:cNvPicPr>
          <p:nvPr/>
        </p:nvPicPr>
        <p:blipFill>
          <a:blip r:embed="rId5"/>
          <a:stretch>
            <a:fillRect/>
          </a:stretch>
        </p:blipFill>
        <p:spPr>
          <a:xfrm>
            <a:off x="8250202" y="3558233"/>
            <a:ext cx="3657600" cy="2743200"/>
          </a:xfrm>
          <a:prstGeom prst="rect">
            <a:avLst/>
          </a:prstGeom>
        </p:spPr>
      </p:pic>
      <p:sp>
        <p:nvSpPr>
          <p:cNvPr id="2" name="Title 1">
            <a:extLst>
              <a:ext uri="{FF2B5EF4-FFF2-40B4-BE49-F238E27FC236}">
                <a16:creationId xmlns:a16="http://schemas.microsoft.com/office/drawing/2014/main" id="{24D12B05-8875-4425-AD3F-ED8F126175D4}"/>
              </a:ext>
            </a:extLst>
          </p:cNvPr>
          <p:cNvSpPr>
            <a:spLocks noGrp="1"/>
          </p:cNvSpPr>
          <p:nvPr>
            <p:ph type="title"/>
          </p:nvPr>
        </p:nvSpPr>
        <p:spPr>
          <a:xfrm>
            <a:off x="838200" y="365125"/>
            <a:ext cx="6887721" cy="1325563"/>
          </a:xfrm>
        </p:spPr>
        <p:txBody>
          <a:bodyPr/>
          <a:lstStyle/>
          <a:p>
            <a:pPr algn="l"/>
            <a:r>
              <a:rPr lang="en-US" dirty="0"/>
              <a:t>Monte Carlo Simulation of Overgrowth</a:t>
            </a:r>
          </a:p>
        </p:txBody>
      </p:sp>
      <p:sp>
        <p:nvSpPr>
          <p:cNvPr id="3" name="Content Placeholder 2">
            <a:extLst>
              <a:ext uri="{FF2B5EF4-FFF2-40B4-BE49-F238E27FC236}">
                <a16:creationId xmlns:a16="http://schemas.microsoft.com/office/drawing/2014/main" id="{1D96C44E-5740-43D7-984A-6E8AA3395D03}"/>
              </a:ext>
            </a:extLst>
          </p:cNvPr>
          <p:cNvSpPr>
            <a:spLocks noGrp="1"/>
          </p:cNvSpPr>
          <p:nvPr>
            <p:ph idx="1"/>
          </p:nvPr>
        </p:nvSpPr>
        <p:spPr>
          <a:xfrm>
            <a:off x="838200" y="1825625"/>
            <a:ext cx="6658044" cy="4351338"/>
          </a:xfrm>
        </p:spPr>
        <p:txBody>
          <a:bodyPr/>
          <a:lstStyle/>
          <a:p>
            <a:r>
              <a:rPr lang="en-US" dirty="0"/>
              <a:t>Grain GOR is strongly dependent on format of weighting function</a:t>
            </a:r>
          </a:p>
          <a:p>
            <a:endParaRPr lang="en-US" dirty="0"/>
          </a:p>
        </p:txBody>
      </p:sp>
      <p:sp>
        <p:nvSpPr>
          <p:cNvPr id="4" name="Slide Number Placeholder 3">
            <a:extLst>
              <a:ext uri="{FF2B5EF4-FFF2-40B4-BE49-F238E27FC236}">
                <a16:creationId xmlns:a16="http://schemas.microsoft.com/office/drawing/2014/main" id="{91330683-23A7-4C45-9E2E-D6887DDDC6B2}"/>
              </a:ext>
            </a:extLst>
          </p:cNvPr>
          <p:cNvSpPr>
            <a:spLocks noGrp="1"/>
          </p:cNvSpPr>
          <p:nvPr>
            <p:ph type="sldNum" sz="quarter" idx="12"/>
          </p:nvPr>
        </p:nvSpPr>
        <p:spPr/>
        <p:txBody>
          <a:bodyPr/>
          <a:lstStyle/>
          <a:p>
            <a:fld id="{224C0C37-3CEC-4CB4-B902-37F94E20E969}" type="slidenum">
              <a:rPr lang="en-US" smtClean="0"/>
              <a:pPr/>
              <a:t>15</a:t>
            </a:fld>
            <a:endParaRPr lang="en-US" dirty="0"/>
          </a:p>
        </p:txBody>
      </p:sp>
      <mc:AlternateContent xmlns:mc="http://schemas.openxmlformats.org/markup-compatibility/2006" xmlns:a14="http://schemas.microsoft.com/office/drawing/2010/main">
        <mc:Choice Requires="a14">
          <p:sp>
            <p:nvSpPr>
              <p:cNvPr id="11" name="Rectangle 10">
                <a:extLst>
                  <a:ext uri="{FF2B5EF4-FFF2-40B4-BE49-F238E27FC236}">
                    <a16:creationId xmlns:a16="http://schemas.microsoft.com/office/drawing/2014/main" id="{66D80F3F-5D6A-4584-8F7E-B719C430C08E}"/>
                  </a:ext>
                </a:extLst>
              </p:cNvPr>
              <p:cNvSpPr/>
              <p:nvPr/>
            </p:nvSpPr>
            <p:spPr>
              <a:xfrm>
                <a:off x="1152998" y="3371334"/>
                <a:ext cx="3174202"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i="1" smtClean="0">
                          <a:latin typeface="Cambria Math" panose="02040503050406030204" pitchFamily="18" charset="0"/>
                        </a:rPr>
                        <m:t>𝑀</m:t>
                      </m:r>
                      <m:d>
                        <m:dPr>
                          <m:ctrlPr>
                            <a:rPr lang="en-US" i="1">
                              <a:latin typeface="Cambria Math" panose="02040503050406030204" pitchFamily="18" charset="0"/>
                            </a:rPr>
                          </m:ctrlPr>
                        </m:dPr>
                        <m:e>
                          <m:r>
                            <a:rPr lang="en-US" i="1">
                              <a:latin typeface="Cambria Math" panose="02040503050406030204" pitchFamily="18" charset="0"/>
                            </a:rPr>
                            <m:t>𝜃</m:t>
                          </m:r>
                        </m:e>
                      </m:d>
                      <m:r>
                        <a:rPr lang="en-US" b="0" i="1" smtClean="0">
                          <a:latin typeface="Cambria Math" panose="02040503050406030204" pitchFamily="18" charset="0"/>
                        </a:rPr>
                        <m:t>=</m:t>
                      </m:r>
                      <m:r>
                        <a:rPr lang="en-US" i="1">
                          <a:latin typeface="Cambria Math" panose="02040503050406030204" pitchFamily="18" charset="0"/>
                        </a:rPr>
                        <m:t>0.5+0.5</m:t>
                      </m:r>
                      <m:func>
                        <m:funcPr>
                          <m:ctrlPr>
                            <a:rPr lang="en-US" i="1">
                              <a:latin typeface="Cambria Math" panose="02040503050406030204" pitchFamily="18" charset="0"/>
                            </a:rPr>
                          </m:ctrlPr>
                        </m:funcPr>
                        <m:fName>
                          <m:r>
                            <m:rPr>
                              <m:sty m:val="p"/>
                            </m:rPr>
                            <a:rPr lang="en-US">
                              <a:latin typeface="Cambria Math" panose="02040503050406030204" pitchFamily="18" charset="0"/>
                            </a:rPr>
                            <m:t>cos</m:t>
                          </m:r>
                        </m:fName>
                        <m:e>
                          <m:d>
                            <m:dPr>
                              <m:ctrlPr>
                                <a:rPr lang="en-US" i="1">
                                  <a:latin typeface="Cambria Math" panose="02040503050406030204" pitchFamily="18" charset="0"/>
                                </a:rPr>
                              </m:ctrlPr>
                            </m:dPr>
                            <m:e>
                              <m:r>
                                <a:rPr lang="en-US" i="1">
                                  <a:latin typeface="Cambria Math" panose="02040503050406030204" pitchFamily="18" charset="0"/>
                                </a:rPr>
                                <m:t>0.5∗</m:t>
                              </m:r>
                              <m:r>
                                <a:rPr lang="en-US" i="1">
                                  <a:latin typeface="Cambria Math" panose="02040503050406030204" pitchFamily="18" charset="0"/>
                                </a:rPr>
                                <m:t>𝜃</m:t>
                              </m:r>
                            </m:e>
                          </m:d>
                        </m:e>
                      </m:func>
                    </m:oMath>
                  </m:oMathPara>
                </a14:m>
                <a:endParaRPr lang="en-US" dirty="0"/>
              </a:p>
            </p:txBody>
          </p:sp>
        </mc:Choice>
        <mc:Fallback xmlns="">
          <p:sp>
            <p:nvSpPr>
              <p:cNvPr id="11" name="Rectangle 10">
                <a:extLst>
                  <a:ext uri="{FF2B5EF4-FFF2-40B4-BE49-F238E27FC236}">
                    <a16:creationId xmlns:a16="http://schemas.microsoft.com/office/drawing/2014/main" id="{66D80F3F-5D6A-4584-8F7E-B719C430C08E}"/>
                  </a:ext>
                </a:extLst>
              </p:cNvPr>
              <p:cNvSpPr>
                <a:spLocks noRot="1" noChangeAspect="1" noMove="1" noResize="1" noEditPoints="1" noAdjustHandles="1" noChangeArrowheads="1" noChangeShapeType="1" noTextEdit="1"/>
              </p:cNvSpPr>
              <p:nvPr/>
            </p:nvSpPr>
            <p:spPr>
              <a:xfrm>
                <a:off x="1152998" y="3371334"/>
                <a:ext cx="3174202" cy="369332"/>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 name="Rectangle 11">
                <a:extLst>
                  <a:ext uri="{FF2B5EF4-FFF2-40B4-BE49-F238E27FC236}">
                    <a16:creationId xmlns:a16="http://schemas.microsoft.com/office/drawing/2014/main" id="{DB15367C-2A4D-4B80-A3EB-682FE0A74622}"/>
                  </a:ext>
                </a:extLst>
              </p:cNvPr>
              <p:cNvSpPr/>
              <p:nvPr/>
            </p:nvSpPr>
            <p:spPr>
              <a:xfrm>
                <a:off x="4896781" y="3371334"/>
                <a:ext cx="3174202"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i="1" smtClean="0">
                          <a:latin typeface="Cambria Math" panose="02040503050406030204" pitchFamily="18" charset="0"/>
                        </a:rPr>
                        <m:t>𝑀</m:t>
                      </m:r>
                      <m:d>
                        <m:dPr>
                          <m:ctrlPr>
                            <a:rPr lang="en-US" i="1">
                              <a:latin typeface="Cambria Math" panose="02040503050406030204" pitchFamily="18" charset="0"/>
                            </a:rPr>
                          </m:ctrlPr>
                        </m:dPr>
                        <m:e>
                          <m:r>
                            <a:rPr lang="en-US" i="1">
                              <a:latin typeface="Cambria Math" panose="02040503050406030204" pitchFamily="18" charset="0"/>
                            </a:rPr>
                            <m:t>𝜃</m:t>
                          </m:r>
                        </m:e>
                      </m:d>
                      <m:r>
                        <a:rPr lang="en-US" b="0" i="1" smtClean="0">
                          <a:latin typeface="Cambria Math" panose="02040503050406030204" pitchFamily="18" charset="0"/>
                        </a:rPr>
                        <m:t>=</m:t>
                      </m:r>
                      <m:r>
                        <a:rPr lang="en-US" i="1" smtClean="0">
                          <a:latin typeface="Cambria Math" panose="02040503050406030204" pitchFamily="18" charset="0"/>
                        </a:rPr>
                        <m:t>0.5+0.5</m:t>
                      </m:r>
                      <m:func>
                        <m:funcPr>
                          <m:ctrlPr>
                            <a:rPr lang="en-US" i="1">
                              <a:latin typeface="Cambria Math" panose="02040503050406030204" pitchFamily="18" charset="0"/>
                            </a:rPr>
                          </m:ctrlPr>
                        </m:funcPr>
                        <m:fName>
                          <m:r>
                            <m:rPr>
                              <m:sty m:val="p"/>
                            </m:rPr>
                            <a:rPr lang="en-US">
                              <a:latin typeface="Cambria Math" panose="02040503050406030204" pitchFamily="18" charset="0"/>
                            </a:rPr>
                            <m:t>cos</m:t>
                          </m:r>
                        </m:fName>
                        <m:e>
                          <m:d>
                            <m:dPr>
                              <m:ctrlPr>
                                <a:rPr lang="en-US" i="1">
                                  <a:latin typeface="Cambria Math" panose="02040503050406030204" pitchFamily="18" charset="0"/>
                                </a:rPr>
                              </m:ctrlPr>
                            </m:dPr>
                            <m:e>
                              <m:r>
                                <a:rPr lang="en-US" i="1">
                                  <a:latin typeface="Cambria Math" panose="02040503050406030204" pitchFamily="18" charset="0"/>
                                </a:rPr>
                                <m:t>2.0∗</m:t>
                              </m:r>
                              <m:r>
                                <a:rPr lang="en-US" i="1">
                                  <a:latin typeface="Cambria Math" panose="02040503050406030204" pitchFamily="18" charset="0"/>
                                </a:rPr>
                                <m:t>𝜃</m:t>
                              </m:r>
                            </m:e>
                          </m:d>
                        </m:e>
                      </m:func>
                    </m:oMath>
                  </m:oMathPara>
                </a14:m>
                <a:endParaRPr lang="en-US" dirty="0"/>
              </a:p>
            </p:txBody>
          </p:sp>
        </mc:Choice>
        <mc:Fallback xmlns="">
          <p:sp>
            <p:nvSpPr>
              <p:cNvPr id="12" name="Rectangle 11">
                <a:extLst>
                  <a:ext uri="{FF2B5EF4-FFF2-40B4-BE49-F238E27FC236}">
                    <a16:creationId xmlns:a16="http://schemas.microsoft.com/office/drawing/2014/main" id="{DB15367C-2A4D-4B80-A3EB-682FE0A74622}"/>
                  </a:ext>
                </a:extLst>
              </p:cNvPr>
              <p:cNvSpPr>
                <a:spLocks noRot="1" noChangeAspect="1" noMove="1" noResize="1" noEditPoints="1" noAdjustHandles="1" noChangeArrowheads="1" noChangeShapeType="1" noTextEdit="1"/>
              </p:cNvSpPr>
              <p:nvPr/>
            </p:nvSpPr>
            <p:spPr>
              <a:xfrm>
                <a:off x="4896781" y="3371334"/>
                <a:ext cx="3174202" cy="369332"/>
              </a:xfrm>
              <a:prstGeom prst="rect">
                <a:avLst/>
              </a:prstGeom>
              <a:blipFill>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 name="Rectangle 12">
                <a:extLst>
                  <a:ext uri="{FF2B5EF4-FFF2-40B4-BE49-F238E27FC236}">
                    <a16:creationId xmlns:a16="http://schemas.microsoft.com/office/drawing/2014/main" id="{590B193A-C0B5-4CA0-8219-B22547CB47C3}"/>
                  </a:ext>
                </a:extLst>
              </p:cNvPr>
              <p:cNvSpPr/>
              <p:nvPr/>
            </p:nvSpPr>
            <p:spPr>
              <a:xfrm>
                <a:off x="8459825" y="3371334"/>
                <a:ext cx="3430683"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i="1" smtClean="0">
                          <a:latin typeface="Cambria Math" panose="02040503050406030204" pitchFamily="18" charset="0"/>
                        </a:rPr>
                        <m:t>𝑀</m:t>
                      </m:r>
                      <m:d>
                        <m:dPr>
                          <m:ctrlPr>
                            <a:rPr lang="en-US" i="1">
                              <a:latin typeface="Cambria Math" panose="02040503050406030204" pitchFamily="18" charset="0"/>
                            </a:rPr>
                          </m:ctrlPr>
                        </m:dPr>
                        <m:e>
                          <m:r>
                            <a:rPr lang="en-US" i="1">
                              <a:latin typeface="Cambria Math" panose="02040503050406030204" pitchFamily="18" charset="0"/>
                            </a:rPr>
                            <m:t>𝜃</m:t>
                          </m:r>
                        </m:e>
                      </m:d>
                      <m:r>
                        <a:rPr lang="en-US" b="0" i="1" smtClean="0">
                          <a:latin typeface="Cambria Math" panose="02040503050406030204" pitchFamily="18" charset="0"/>
                        </a:rPr>
                        <m:t>=</m:t>
                      </m:r>
                      <m:r>
                        <a:rPr lang="en-US" i="1" smtClean="0">
                          <a:latin typeface="Cambria Math" panose="02040503050406030204" pitchFamily="18" charset="0"/>
                        </a:rPr>
                        <m:t>0.75+0.25</m:t>
                      </m:r>
                      <m:func>
                        <m:funcPr>
                          <m:ctrlPr>
                            <a:rPr lang="en-US" i="1">
                              <a:latin typeface="Cambria Math" panose="02040503050406030204" pitchFamily="18" charset="0"/>
                            </a:rPr>
                          </m:ctrlPr>
                        </m:funcPr>
                        <m:fName>
                          <m:r>
                            <m:rPr>
                              <m:sty m:val="p"/>
                            </m:rPr>
                            <a:rPr lang="en-US">
                              <a:latin typeface="Cambria Math" panose="02040503050406030204" pitchFamily="18" charset="0"/>
                            </a:rPr>
                            <m:t>cos</m:t>
                          </m:r>
                        </m:fName>
                        <m:e>
                          <m:d>
                            <m:dPr>
                              <m:ctrlPr>
                                <a:rPr lang="en-US" i="1">
                                  <a:latin typeface="Cambria Math" panose="02040503050406030204" pitchFamily="18" charset="0"/>
                                </a:rPr>
                              </m:ctrlPr>
                            </m:dPr>
                            <m:e>
                              <m:r>
                                <a:rPr lang="en-US" i="1">
                                  <a:latin typeface="Cambria Math" panose="02040503050406030204" pitchFamily="18" charset="0"/>
                                </a:rPr>
                                <m:t>4.0∗</m:t>
                              </m:r>
                              <m:r>
                                <a:rPr lang="en-US" i="1">
                                  <a:latin typeface="Cambria Math" panose="02040503050406030204" pitchFamily="18" charset="0"/>
                                </a:rPr>
                                <m:t>𝜃</m:t>
                              </m:r>
                            </m:e>
                          </m:d>
                        </m:e>
                      </m:func>
                    </m:oMath>
                  </m:oMathPara>
                </a14:m>
                <a:endParaRPr lang="en-US" dirty="0"/>
              </a:p>
            </p:txBody>
          </p:sp>
        </mc:Choice>
        <mc:Fallback xmlns="">
          <p:sp>
            <p:nvSpPr>
              <p:cNvPr id="13" name="Rectangle 12">
                <a:extLst>
                  <a:ext uri="{FF2B5EF4-FFF2-40B4-BE49-F238E27FC236}">
                    <a16:creationId xmlns:a16="http://schemas.microsoft.com/office/drawing/2014/main" id="{590B193A-C0B5-4CA0-8219-B22547CB47C3}"/>
                  </a:ext>
                </a:extLst>
              </p:cNvPr>
              <p:cNvSpPr>
                <a:spLocks noRot="1" noChangeAspect="1" noMove="1" noResize="1" noEditPoints="1" noAdjustHandles="1" noChangeArrowheads="1" noChangeShapeType="1" noTextEdit="1"/>
              </p:cNvSpPr>
              <p:nvPr/>
            </p:nvSpPr>
            <p:spPr>
              <a:xfrm>
                <a:off x="8459825" y="3371334"/>
                <a:ext cx="3430683" cy="369332"/>
              </a:xfrm>
              <a:prstGeom prst="rect">
                <a:avLst/>
              </a:prstGeom>
              <a:blipFill>
                <a:blip r:embed="rId8"/>
                <a:stretch>
                  <a:fillRect/>
                </a:stretch>
              </a:blipFill>
            </p:spPr>
            <p:txBody>
              <a:bodyPr/>
              <a:lstStyle/>
              <a:p>
                <a:r>
                  <a:rPr lang="en-US">
                    <a:noFill/>
                  </a:rPr>
                  <a:t> </a:t>
                </a:r>
              </a:p>
            </p:txBody>
          </p:sp>
        </mc:Fallback>
      </mc:AlternateContent>
      <p:pic>
        <p:nvPicPr>
          <p:cNvPr id="15" name="Picture 14">
            <a:extLst>
              <a:ext uri="{FF2B5EF4-FFF2-40B4-BE49-F238E27FC236}">
                <a16:creationId xmlns:a16="http://schemas.microsoft.com/office/drawing/2014/main" id="{D6F037A1-0C53-4556-A8A8-E5043676BBD1}"/>
              </a:ext>
            </a:extLst>
          </p:cNvPr>
          <p:cNvPicPr>
            <a:picLocks noChangeAspect="1"/>
          </p:cNvPicPr>
          <p:nvPr/>
        </p:nvPicPr>
        <p:blipFill rotWithShape="1">
          <a:blip r:embed="rId9"/>
          <a:srcRect t="20787" r="4939" b="9902"/>
          <a:stretch/>
        </p:blipFill>
        <p:spPr>
          <a:xfrm>
            <a:off x="7622189" y="1126052"/>
            <a:ext cx="3987755" cy="2180681"/>
          </a:xfrm>
          <a:prstGeom prst="rect">
            <a:avLst/>
          </a:prstGeom>
        </p:spPr>
      </p:pic>
      <p:sp>
        <p:nvSpPr>
          <p:cNvPr id="16" name="Rectangle 15">
            <a:extLst>
              <a:ext uri="{FF2B5EF4-FFF2-40B4-BE49-F238E27FC236}">
                <a16:creationId xmlns:a16="http://schemas.microsoft.com/office/drawing/2014/main" id="{843F50B8-BE0E-427E-B425-E849F971F53A}"/>
              </a:ext>
            </a:extLst>
          </p:cNvPr>
          <p:cNvSpPr/>
          <p:nvPr/>
        </p:nvSpPr>
        <p:spPr>
          <a:xfrm>
            <a:off x="8256055" y="756720"/>
            <a:ext cx="2646878" cy="369332"/>
          </a:xfrm>
          <a:prstGeom prst="rect">
            <a:avLst/>
          </a:prstGeom>
        </p:spPr>
        <p:txBody>
          <a:bodyPr wrap="none">
            <a:spAutoFit/>
          </a:bodyPr>
          <a:lstStyle/>
          <a:p>
            <a:r>
              <a:rPr lang="en-US" dirty="0"/>
              <a:t>Example MC Simulation</a:t>
            </a:r>
          </a:p>
        </p:txBody>
      </p:sp>
      <mc:AlternateContent xmlns:mc="http://schemas.openxmlformats.org/markup-compatibility/2006" xmlns:a14="http://schemas.microsoft.com/office/drawing/2010/main">
        <mc:Choice Requires="a14">
          <p:sp>
            <p:nvSpPr>
              <p:cNvPr id="18" name="Rectangle 17">
                <a:extLst>
                  <a:ext uri="{FF2B5EF4-FFF2-40B4-BE49-F238E27FC236}">
                    <a16:creationId xmlns:a16="http://schemas.microsoft.com/office/drawing/2014/main" id="{61CACD27-E6A8-4ACD-B86E-F9DFE3DC3CFA}"/>
                  </a:ext>
                </a:extLst>
              </p:cNvPr>
              <p:cNvSpPr/>
              <p:nvPr/>
            </p:nvSpPr>
            <p:spPr>
              <a:xfrm>
                <a:off x="8177678" y="1250367"/>
                <a:ext cx="1167243"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b="1" i="1" smtClean="0">
                              <a:solidFill>
                                <a:schemeClr val="bg1"/>
                              </a:solidFill>
                              <a:latin typeface="Cambria Math" panose="02040503050406030204" pitchFamily="18" charset="0"/>
                            </a:rPr>
                          </m:ctrlPr>
                        </m:sSubPr>
                        <m:e>
                          <m:r>
                            <a:rPr lang="en-US" b="1" i="1">
                              <a:solidFill>
                                <a:schemeClr val="bg1"/>
                              </a:solidFill>
                              <a:latin typeface="Cambria Math" panose="02040503050406030204" pitchFamily="18" charset="0"/>
                            </a:rPr>
                            <m:t>𝜽</m:t>
                          </m:r>
                        </m:e>
                        <m:sub>
                          <m:r>
                            <a:rPr lang="en-US" b="1" i="1">
                              <a:solidFill>
                                <a:schemeClr val="bg1"/>
                              </a:solidFill>
                              <a:latin typeface="Cambria Math" panose="02040503050406030204" pitchFamily="18" charset="0"/>
                            </a:rPr>
                            <m:t>𝟏</m:t>
                          </m:r>
                        </m:sub>
                      </m:sSub>
                      <m:r>
                        <a:rPr lang="en-US" b="1" i="1" smtClean="0">
                          <a:solidFill>
                            <a:schemeClr val="bg1"/>
                          </a:solidFill>
                          <a:latin typeface="Cambria Math" panose="02040503050406030204" pitchFamily="18" charset="0"/>
                        </a:rPr>
                        <m:t>=</m:t>
                      </m:r>
                      <m:r>
                        <a:rPr lang="en-US" b="1" i="1" smtClean="0">
                          <a:solidFill>
                            <a:schemeClr val="bg1"/>
                          </a:solidFill>
                          <a:latin typeface="Cambria Math" panose="02040503050406030204" pitchFamily="18" charset="0"/>
                        </a:rPr>
                        <m:t>𝟒𝟓</m:t>
                      </m:r>
                      <m:r>
                        <a:rPr lang="en-US" b="1" i="1" smtClean="0">
                          <a:solidFill>
                            <a:schemeClr val="bg1"/>
                          </a:solidFill>
                          <a:latin typeface="Cambria Math" panose="02040503050406030204" pitchFamily="18" charset="0"/>
                          <a:ea typeface="Cambria Math" panose="02040503050406030204" pitchFamily="18" charset="0"/>
                        </a:rPr>
                        <m:t>°</m:t>
                      </m:r>
                    </m:oMath>
                  </m:oMathPara>
                </a14:m>
                <a:endParaRPr lang="en-US" b="1" dirty="0">
                  <a:solidFill>
                    <a:schemeClr val="bg1"/>
                  </a:solidFill>
                </a:endParaRPr>
              </a:p>
            </p:txBody>
          </p:sp>
        </mc:Choice>
        <mc:Fallback xmlns="">
          <p:sp>
            <p:nvSpPr>
              <p:cNvPr id="18" name="Rectangle 17">
                <a:extLst>
                  <a:ext uri="{FF2B5EF4-FFF2-40B4-BE49-F238E27FC236}">
                    <a16:creationId xmlns:a16="http://schemas.microsoft.com/office/drawing/2014/main" id="{61CACD27-E6A8-4ACD-B86E-F9DFE3DC3CFA}"/>
                  </a:ext>
                </a:extLst>
              </p:cNvPr>
              <p:cNvSpPr>
                <a:spLocks noRot="1" noChangeAspect="1" noMove="1" noResize="1" noEditPoints="1" noAdjustHandles="1" noChangeArrowheads="1" noChangeShapeType="1" noTextEdit="1"/>
              </p:cNvSpPr>
              <p:nvPr/>
            </p:nvSpPr>
            <p:spPr>
              <a:xfrm>
                <a:off x="8177678" y="1250367"/>
                <a:ext cx="1167243" cy="369332"/>
              </a:xfrm>
              <a:prstGeom prst="rect">
                <a:avLst/>
              </a:prstGeom>
              <a:blipFill>
                <a:blip r:embed="rId10"/>
                <a:stretch>
                  <a:fillRect b="-163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9" name="Rectangle 18">
                <a:extLst>
                  <a:ext uri="{FF2B5EF4-FFF2-40B4-BE49-F238E27FC236}">
                    <a16:creationId xmlns:a16="http://schemas.microsoft.com/office/drawing/2014/main" id="{42956F26-8144-4758-9106-95A9EC79DE97}"/>
                  </a:ext>
                </a:extLst>
              </p:cNvPr>
              <p:cNvSpPr/>
              <p:nvPr/>
            </p:nvSpPr>
            <p:spPr>
              <a:xfrm>
                <a:off x="8177678" y="1528261"/>
                <a:ext cx="1029384"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b="1" i="1" smtClean="0">
                              <a:solidFill>
                                <a:schemeClr val="bg1"/>
                              </a:solidFill>
                              <a:latin typeface="Cambria Math" panose="02040503050406030204" pitchFamily="18" charset="0"/>
                            </a:rPr>
                          </m:ctrlPr>
                        </m:sSubPr>
                        <m:e>
                          <m:r>
                            <a:rPr lang="en-US" b="1" i="1">
                              <a:solidFill>
                                <a:schemeClr val="bg1"/>
                              </a:solidFill>
                              <a:latin typeface="Cambria Math" panose="02040503050406030204" pitchFamily="18" charset="0"/>
                            </a:rPr>
                            <m:t>𝜽</m:t>
                          </m:r>
                        </m:e>
                        <m:sub>
                          <m:r>
                            <a:rPr lang="en-US" b="1" i="1" smtClean="0">
                              <a:solidFill>
                                <a:schemeClr val="bg1"/>
                              </a:solidFill>
                              <a:latin typeface="Cambria Math" panose="02040503050406030204" pitchFamily="18" charset="0"/>
                            </a:rPr>
                            <m:t>𝟐</m:t>
                          </m:r>
                        </m:sub>
                      </m:sSub>
                      <m:r>
                        <a:rPr lang="en-US" b="1" i="1" smtClean="0">
                          <a:solidFill>
                            <a:schemeClr val="bg1"/>
                          </a:solidFill>
                          <a:latin typeface="Cambria Math" panose="02040503050406030204" pitchFamily="18" charset="0"/>
                        </a:rPr>
                        <m:t>=</m:t>
                      </m:r>
                      <m:r>
                        <a:rPr lang="en-US" b="1" i="1" smtClean="0">
                          <a:solidFill>
                            <a:schemeClr val="bg1"/>
                          </a:solidFill>
                          <a:latin typeface="Cambria Math" panose="02040503050406030204" pitchFamily="18" charset="0"/>
                        </a:rPr>
                        <m:t>𝟎</m:t>
                      </m:r>
                      <m:r>
                        <a:rPr lang="en-US" b="1" i="1" smtClean="0">
                          <a:solidFill>
                            <a:schemeClr val="bg1"/>
                          </a:solidFill>
                          <a:latin typeface="Cambria Math" panose="02040503050406030204" pitchFamily="18" charset="0"/>
                          <a:ea typeface="Cambria Math" panose="02040503050406030204" pitchFamily="18" charset="0"/>
                        </a:rPr>
                        <m:t>°</m:t>
                      </m:r>
                    </m:oMath>
                  </m:oMathPara>
                </a14:m>
                <a:endParaRPr lang="en-US" b="1" dirty="0">
                  <a:solidFill>
                    <a:schemeClr val="bg1"/>
                  </a:solidFill>
                </a:endParaRPr>
              </a:p>
            </p:txBody>
          </p:sp>
        </mc:Choice>
        <mc:Fallback xmlns="">
          <p:sp>
            <p:nvSpPr>
              <p:cNvPr id="19" name="Rectangle 18">
                <a:extLst>
                  <a:ext uri="{FF2B5EF4-FFF2-40B4-BE49-F238E27FC236}">
                    <a16:creationId xmlns:a16="http://schemas.microsoft.com/office/drawing/2014/main" id="{42956F26-8144-4758-9106-95A9EC79DE97}"/>
                  </a:ext>
                </a:extLst>
              </p:cNvPr>
              <p:cNvSpPr>
                <a:spLocks noRot="1" noChangeAspect="1" noMove="1" noResize="1" noEditPoints="1" noAdjustHandles="1" noChangeArrowheads="1" noChangeShapeType="1" noTextEdit="1"/>
              </p:cNvSpPr>
              <p:nvPr/>
            </p:nvSpPr>
            <p:spPr>
              <a:xfrm>
                <a:off x="8177678" y="1528261"/>
                <a:ext cx="1029384" cy="369332"/>
              </a:xfrm>
              <a:prstGeom prst="rect">
                <a:avLst/>
              </a:prstGeom>
              <a:blipFill>
                <a:blip r:embed="rId11"/>
                <a:stretch>
                  <a:fillRect b="-1667"/>
                </a:stretch>
              </a:blipFill>
            </p:spPr>
            <p:txBody>
              <a:bodyPr/>
              <a:lstStyle/>
              <a:p>
                <a:r>
                  <a:rPr lang="en-US">
                    <a:noFill/>
                  </a:rPr>
                  <a:t> </a:t>
                </a:r>
              </a:p>
            </p:txBody>
          </p:sp>
        </mc:Fallback>
      </mc:AlternateContent>
      <p:sp>
        <p:nvSpPr>
          <p:cNvPr id="17" name="Rectangle 16">
            <a:extLst>
              <a:ext uri="{FF2B5EF4-FFF2-40B4-BE49-F238E27FC236}">
                <a16:creationId xmlns:a16="http://schemas.microsoft.com/office/drawing/2014/main" id="{EC9C33CE-BDD7-43AA-B51A-EF0D17B047B1}"/>
              </a:ext>
            </a:extLst>
          </p:cNvPr>
          <p:cNvSpPr/>
          <p:nvPr/>
        </p:nvSpPr>
        <p:spPr>
          <a:xfrm>
            <a:off x="1771984" y="6249471"/>
            <a:ext cx="1332831" cy="369332"/>
          </a:xfrm>
          <a:prstGeom prst="rect">
            <a:avLst/>
          </a:prstGeom>
        </p:spPr>
        <p:txBody>
          <a:bodyPr wrap="square">
            <a:spAutoFit/>
          </a:bodyPr>
          <a:lstStyle/>
          <a:p>
            <a:pPr algn="ctr"/>
            <a:r>
              <a:rPr lang="en-US" dirty="0"/>
              <a:t>Case 1</a:t>
            </a:r>
          </a:p>
        </p:txBody>
      </p:sp>
      <p:sp>
        <p:nvSpPr>
          <p:cNvPr id="20" name="Rectangle 19">
            <a:extLst>
              <a:ext uri="{FF2B5EF4-FFF2-40B4-BE49-F238E27FC236}">
                <a16:creationId xmlns:a16="http://schemas.microsoft.com/office/drawing/2014/main" id="{B2781E44-5ECE-41CA-897B-D68ADD6E4997}"/>
              </a:ext>
            </a:extLst>
          </p:cNvPr>
          <p:cNvSpPr/>
          <p:nvPr/>
        </p:nvSpPr>
        <p:spPr>
          <a:xfrm>
            <a:off x="5429584" y="6249471"/>
            <a:ext cx="1332831" cy="369332"/>
          </a:xfrm>
          <a:prstGeom prst="rect">
            <a:avLst/>
          </a:prstGeom>
        </p:spPr>
        <p:txBody>
          <a:bodyPr wrap="square">
            <a:spAutoFit/>
          </a:bodyPr>
          <a:lstStyle/>
          <a:p>
            <a:pPr algn="ctr"/>
            <a:r>
              <a:rPr lang="en-US" dirty="0"/>
              <a:t>Case 2</a:t>
            </a:r>
          </a:p>
        </p:txBody>
      </p:sp>
      <p:sp>
        <p:nvSpPr>
          <p:cNvPr id="21" name="Rectangle 20">
            <a:extLst>
              <a:ext uri="{FF2B5EF4-FFF2-40B4-BE49-F238E27FC236}">
                <a16:creationId xmlns:a16="http://schemas.microsoft.com/office/drawing/2014/main" id="{AD0BB818-34A0-4F13-ACDC-8D2D06BD786C}"/>
              </a:ext>
            </a:extLst>
          </p:cNvPr>
          <p:cNvSpPr/>
          <p:nvPr/>
        </p:nvSpPr>
        <p:spPr>
          <a:xfrm>
            <a:off x="9169616" y="6249471"/>
            <a:ext cx="1332831" cy="369332"/>
          </a:xfrm>
          <a:prstGeom prst="rect">
            <a:avLst/>
          </a:prstGeom>
        </p:spPr>
        <p:txBody>
          <a:bodyPr wrap="square">
            <a:spAutoFit/>
          </a:bodyPr>
          <a:lstStyle/>
          <a:p>
            <a:pPr algn="ctr"/>
            <a:r>
              <a:rPr lang="en-US" dirty="0"/>
              <a:t>Case 3</a:t>
            </a:r>
          </a:p>
        </p:txBody>
      </p:sp>
      <p:sp>
        <p:nvSpPr>
          <p:cNvPr id="22" name="Rectangle 21">
            <a:extLst>
              <a:ext uri="{FF2B5EF4-FFF2-40B4-BE49-F238E27FC236}">
                <a16:creationId xmlns:a16="http://schemas.microsoft.com/office/drawing/2014/main" id="{089075E1-4CDA-4635-9D43-DBD49B9EBC79}"/>
              </a:ext>
            </a:extLst>
          </p:cNvPr>
          <p:cNvSpPr/>
          <p:nvPr/>
        </p:nvSpPr>
        <p:spPr>
          <a:xfrm>
            <a:off x="10277113" y="1250367"/>
            <a:ext cx="1332831" cy="369332"/>
          </a:xfrm>
          <a:prstGeom prst="rect">
            <a:avLst/>
          </a:prstGeom>
        </p:spPr>
        <p:txBody>
          <a:bodyPr wrap="square">
            <a:spAutoFit/>
          </a:bodyPr>
          <a:lstStyle/>
          <a:p>
            <a:pPr algn="ctr"/>
            <a:r>
              <a:rPr lang="en-US" dirty="0">
                <a:solidFill>
                  <a:schemeClr val="bg1"/>
                </a:solidFill>
              </a:rPr>
              <a:t>Case 1</a:t>
            </a:r>
          </a:p>
        </p:txBody>
      </p:sp>
      <p:sp>
        <p:nvSpPr>
          <p:cNvPr id="25" name="Rectangle 24">
            <a:extLst>
              <a:ext uri="{FF2B5EF4-FFF2-40B4-BE49-F238E27FC236}">
                <a16:creationId xmlns:a16="http://schemas.microsoft.com/office/drawing/2014/main" id="{0850AD63-4A3F-4586-BA99-B7DBA9704913}"/>
              </a:ext>
            </a:extLst>
          </p:cNvPr>
          <p:cNvSpPr/>
          <p:nvPr/>
        </p:nvSpPr>
        <p:spPr>
          <a:xfrm>
            <a:off x="3635560" y="5953421"/>
            <a:ext cx="1263572" cy="646331"/>
          </a:xfrm>
          <a:prstGeom prst="rect">
            <a:avLst/>
          </a:prstGeom>
        </p:spPr>
        <p:txBody>
          <a:bodyPr wrap="square">
            <a:spAutoFit/>
          </a:bodyPr>
          <a:lstStyle/>
          <a:p>
            <a:pPr algn="ctr"/>
            <a:r>
              <a:rPr lang="en-US" dirty="0"/>
              <a:t>Amplitude Effect</a:t>
            </a:r>
          </a:p>
        </p:txBody>
      </p:sp>
      <p:sp>
        <p:nvSpPr>
          <p:cNvPr id="5" name="Arrow: Curved Right 4">
            <a:extLst>
              <a:ext uri="{FF2B5EF4-FFF2-40B4-BE49-F238E27FC236}">
                <a16:creationId xmlns:a16="http://schemas.microsoft.com/office/drawing/2014/main" id="{9544280A-3D3D-4B4A-A2B4-159D0D6BDA47}"/>
              </a:ext>
            </a:extLst>
          </p:cNvPr>
          <p:cNvSpPr/>
          <p:nvPr/>
        </p:nvSpPr>
        <p:spPr>
          <a:xfrm rot="16200000">
            <a:off x="4094966" y="5450402"/>
            <a:ext cx="441840" cy="1856859"/>
          </a:xfrm>
          <a:prstGeom prst="curvedRightArrow">
            <a:avLst>
              <a:gd name="adj1" fmla="val 29193"/>
              <a:gd name="adj2" fmla="val 72982"/>
              <a:gd name="adj3" fmla="val 31190"/>
            </a:avLst>
          </a:prstGeom>
          <a:gradFill>
            <a:gsLst>
              <a:gs pos="0">
                <a:schemeClr val="tx1"/>
              </a:gs>
              <a:gs pos="100000">
                <a:srgbClr val="FF0000"/>
              </a:gs>
            </a:gsLst>
            <a:lin ang="5400000" scaled="1"/>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8" name="Rectangle 27">
            <a:extLst>
              <a:ext uri="{FF2B5EF4-FFF2-40B4-BE49-F238E27FC236}">
                <a16:creationId xmlns:a16="http://schemas.microsoft.com/office/drawing/2014/main" id="{7FD438DF-6B95-494A-B97F-285CA5B75C3D}"/>
              </a:ext>
            </a:extLst>
          </p:cNvPr>
          <p:cNvSpPr/>
          <p:nvPr/>
        </p:nvSpPr>
        <p:spPr>
          <a:xfrm>
            <a:off x="7388757" y="5950097"/>
            <a:ext cx="1263572" cy="646331"/>
          </a:xfrm>
          <a:prstGeom prst="rect">
            <a:avLst/>
          </a:prstGeom>
        </p:spPr>
        <p:txBody>
          <a:bodyPr wrap="square">
            <a:spAutoFit/>
          </a:bodyPr>
          <a:lstStyle/>
          <a:p>
            <a:pPr algn="ctr"/>
            <a:r>
              <a:rPr lang="en-US" dirty="0"/>
              <a:t>Phase Effect</a:t>
            </a:r>
          </a:p>
        </p:txBody>
      </p:sp>
      <p:sp>
        <p:nvSpPr>
          <p:cNvPr id="29" name="Arrow: Curved Right 28">
            <a:extLst>
              <a:ext uri="{FF2B5EF4-FFF2-40B4-BE49-F238E27FC236}">
                <a16:creationId xmlns:a16="http://schemas.microsoft.com/office/drawing/2014/main" id="{24774C1D-AEB4-4790-A49F-78E9F7762D23}"/>
              </a:ext>
            </a:extLst>
          </p:cNvPr>
          <p:cNvSpPr/>
          <p:nvPr/>
        </p:nvSpPr>
        <p:spPr>
          <a:xfrm rot="16200000">
            <a:off x="7848163" y="5447078"/>
            <a:ext cx="441840" cy="1856859"/>
          </a:xfrm>
          <a:prstGeom prst="curvedRightArrow">
            <a:avLst>
              <a:gd name="adj1" fmla="val 29193"/>
              <a:gd name="adj2" fmla="val 72982"/>
              <a:gd name="adj3" fmla="val 31190"/>
            </a:avLst>
          </a:prstGeom>
          <a:gradFill>
            <a:gsLst>
              <a:gs pos="0">
                <a:srgbClr val="FF0000"/>
              </a:gs>
              <a:gs pos="100000">
                <a:srgbClr val="0000FF"/>
              </a:gs>
            </a:gsLst>
            <a:lin ang="5400000" scaled="1"/>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17729391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8"/>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6"/>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3"/>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20" grpId="0"/>
      <p:bldP spid="21" grpId="0"/>
      <p:bldP spid="25" grpId="0"/>
      <p:bldP spid="5" grpId="0" animBg="1"/>
      <p:bldP spid="28" grpId="0"/>
      <p:bldP spid="29"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Picture 30">
            <a:extLst>
              <a:ext uri="{FF2B5EF4-FFF2-40B4-BE49-F238E27FC236}">
                <a16:creationId xmlns:a16="http://schemas.microsoft.com/office/drawing/2014/main" id="{959E57EA-D168-4E16-9DD9-E484524EFC1B}"/>
              </a:ext>
            </a:extLst>
          </p:cNvPr>
          <p:cNvPicPr>
            <a:picLocks noChangeAspect="1"/>
          </p:cNvPicPr>
          <p:nvPr/>
        </p:nvPicPr>
        <p:blipFill>
          <a:blip r:embed="rId2"/>
          <a:stretch>
            <a:fillRect/>
          </a:stretch>
        </p:blipFill>
        <p:spPr>
          <a:xfrm>
            <a:off x="847584" y="3556000"/>
            <a:ext cx="3657600" cy="2743200"/>
          </a:xfrm>
          <a:prstGeom prst="rect">
            <a:avLst/>
          </a:prstGeom>
        </p:spPr>
      </p:pic>
      <p:pic>
        <p:nvPicPr>
          <p:cNvPr id="28" name="Picture 27">
            <a:extLst>
              <a:ext uri="{FF2B5EF4-FFF2-40B4-BE49-F238E27FC236}">
                <a16:creationId xmlns:a16="http://schemas.microsoft.com/office/drawing/2014/main" id="{6E56729B-520E-4CE9-BEE4-0374C5FE4EBE}"/>
              </a:ext>
            </a:extLst>
          </p:cNvPr>
          <p:cNvPicPr>
            <a:picLocks noChangeAspect="1"/>
          </p:cNvPicPr>
          <p:nvPr/>
        </p:nvPicPr>
        <p:blipFill>
          <a:blip r:embed="rId3"/>
          <a:stretch>
            <a:fillRect/>
          </a:stretch>
        </p:blipFill>
        <p:spPr>
          <a:xfrm>
            <a:off x="4518245" y="3556000"/>
            <a:ext cx="3657600" cy="2743200"/>
          </a:xfrm>
          <a:prstGeom prst="rect">
            <a:avLst/>
          </a:prstGeom>
        </p:spPr>
      </p:pic>
      <p:pic>
        <p:nvPicPr>
          <p:cNvPr id="29" name="Picture 28">
            <a:extLst>
              <a:ext uri="{FF2B5EF4-FFF2-40B4-BE49-F238E27FC236}">
                <a16:creationId xmlns:a16="http://schemas.microsoft.com/office/drawing/2014/main" id="{B54AD5B3-1D04-479F-80ED-7AC789CFBE4A}"/>
              </a:ext>
            </a:extLst>
          </p:cNvPr>
          <p:cNvPicPr>
            <a:picLocks noChangeAspect="1"/>
          </p:cNvPicPr>
          <p:nvPr/>
        </p:nvPicPr>
        <p:blipFill>
          <a:blip r:embed="rId4"/>
          <a:stretch>
            <a:fillRect/>
          </a:stretch>
        </p:blipFill>
        <p:spPr>
          <a:xfrm>
            <a:off x="8250674" y="3558233"/>
            <a:ext cx="3657600" cy="2743200"/>
          </a:xfrm>
          <a:prstGeom prst="rect">
            <a:avLst/>
          </a:prstGeom>
        </p:spPr>
      </p:pic>
      <p:pic>
        <p:nvPicPr>
          <p:cNvPr id="26" name="Picture 25">
            <a:extLst>
              <a:ext uri="{FF2B5EF4-FFF2-40B4-BE49-F238E27FC236}">
                <a16:creationId xmlns:a16="http://schemas.microsoft.com/office/drawing/2014/main" id="{9238B6EC-726B-4BCA-B192-5F0EA2989778}"/>
              </a:ext>
            </a:extLst>
          </p:cNvPr>
          <p:cNvPicPr>
            <a:picLocks noChangeAspect="1"/>
          </p:cNvPicPr>
          <p:nvPr/>
        </p:nvPicPr>
        <p:blipFill>
          <a:blip r:embed="rId5"/>
          <a:stretch>
            <a:fillRect/>
          </a:stretch>
        </p:blipFill>
        <p:spPr>
          <a:xfrm>
            <a:off x="7891384" y="666687"/>
            <a:ext cx="3425952" cy="2569464"/>
          </a:xfrm>
          <a:prstGeom prst="rect">
            <a:avLst/>
          </a:prstGeom>
        </p:spPr>
      </p:pic>
      <p:sp>
        <p:nvSpPr>
          <p:cNvPr id="14" name="Content Placeholder 2">
            <a:extLst>
              <a:ext uri="{FF2B5EF4-FFF2-40B4-BE49-F238E27FC236}">
                <a16:creationId xmlns:a16="http://schemas.microsoft.com/office/drawing/2014/main" id="{0566F15E-39C1-4C60-BD02-E8D22C8A2E86}"/>
              </a:ext>
            </a:extLst>
          </p:cNvPr>
          <p:cNvSpPr>
            <a:spLocks noGrp="1"/>
          </p:cNvSpPr>
          <p:nvPr>
            <p:ph idx="1"/>
          </p:nvPr>
        </p:nvSpPr>
        <p:spPr>
          <a:xfrm>
            <a:off x="838200" y="1825625"/>
            <a:ext cx="6643798" cy="4351338"/>
          </a:xfrm>
        </p:spPr>
        <p:txBody>
          <a:bodyPr/>
          <a:lstStyle/>
          <a:p>
            <a:r>
              <a:rPr lang="en-US" dirty="0"/>
              <a:t>Grain GOR is strongly dependent on format of weighting function</a:t>
            </a:r>
          </a:p>
          <a:p>
            <a:r>
              <a:rPr lang="en-US" dirty="0"/>
              <a:t>Shares characteristics to RGL model</a:t>
            </a:r>
          </a:p>
        </p:txBody>
      </p:sp>
      <p:sp>
        <p:nvSpPr>
          <p:cNvPr id="2" name="Title 1">
            <a:extLst>
              <a:ext uri="{FF2B5EF4-FFF2-40B4-BE49-F238E27FC236}">
                <a16:creationId xmlns:a16="http://schemas.microsoft.com/office/drawing/2014/main" id="{24D12B05-8875-4425-AD3F-ED8F126175D4}"/>
              </a:ext>
            </a:extLst>
          </p:cNvPr>
          <p:cNvSpPr>
            <a:spLocks noGrp="1"/>
          </p:cNvSpPr>
          <p:nvPr>
            <p:ph type="title"/>
          </p:nvPr>
        </p:nvSpPr>
        <p:spPr>
          <a:xfrm>
            <a:off x="838200" y="365125"/>
            <a:ext cx="6887721" cy="1325563"/>
          </a:xfrm>
        </p:spPr>
        <p:txBody>
          <a:bodyPr/>
          <a:lstStyle/>
          <a:p>
            <a:pPr algn="l"/>
            <a:r>
              <a:rPr lang="en-US" dirty="0"/>
              <a:t>Monte Carlo Simulation of Overgrowth</a:t>
            </a:r>
          </a:p>
        </p:txBody>
      </p:sp>
      <p:sp>
        <p:nvSpPr>
          <p:cNvPr id="4" name="Slide Number Placeholder 3">
            <a:extLst>
              <a:ext uri="{FF2B5EF4-FFF2-40B4-BE49-F238E27FC236}">
                <a16:creationId xmlns:a16="http://schemas.microsoft.com/office/drawing/2014/main" id="{91330683-23A7-4C45-9E2E-D6887DDDC6B2}"/>
              </a:ext>
            </a:extLst>
          </p:cNvPr>
          <p:cNvSpPr>
            <a:spLocks noGrp="1"/>
          </p:cNvSpPr>
          <p:nvPr>
            <p:ph type="sldNum" sz="quarter" idx="12"/>
          </p:nvPr>
        </p:nvSpPr>
        <p:spPr/>
        <p:txBody>
          <a:bodyPr/>
          <a:lstStyle/>
          <a:p>
            <a:fld id="{224C0C37-3CEC-4CB4-B902-37F94E20E969}" type="slidenum">
              <a:rPr lang="en-US" smtClean="0"/>
              <a:pPr/>
              <a:t>16</a:t>
            </a:fld>
            <a:endParaRPr lang="en-US" dirty="0"/>
          </a:p>
        </p:txBody>
      </p:sp>
      <mc:AlternateContent xmlns:mc="http://schemas.openxmlformats.org/markup-compatibility/2006" xmlns:a14="http://schemas.microsoft.com/office/drawing/2010/main">
        <mc:Choice Requires="a14">
          <p:sp>
            <p:nvSpPr>
              <p:cNvPr id="11" name="Rectangle 10">
                <a:extLst>
                  <a:ext uri="{FF2B5EF4-FFF2-40B4-BE49-F238E27FC236}">
                    <a16:creationId xmlns:a16="http://schemas.microsoft.com/office/drawing/2014/main" id="{66D80F3F-5D6A-4584-8F7E-B719C430C08E}"/>
                  </a:ext>
                </a:extLst>
              </p:cNvPr>
              <p:cNvSpPr/>
              <p:nvPr/>
            </p:nvSpPr>
            <p:spPr>
              <a:xfrm>
                <a:off x="1152998" y="3371334"/>
                <a:ext cx="3174202"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i="1" smtClean="0">
                          <a:latin typeface="Cambria Math" panose="02040503050406030204" pitchFamily="18" charset="0"/>
                        </a:rPr>
                        <m:t>𝑀</m:t>
                      </m:r>
                      <m:d>
                        <m:dPr>
                          <m:ctrlPr>
                            <a:rPr lang="en-US" i="1">
                              <a:latin typeface="Cambria Math" panose="02040503050406030204" pitchFamily="18" charset="0"/>
                            </a:rPr>
                          </m:ctrlPr>
                        </m:dPr>
                        <m:e>
                          <m:r>
                            <a:rPr lang="en-US" i="1">
                              <a:latin typeface="Cambria Math" panose="02040503050406030204" pitchFamily="18" charset="0"/>
                            </a:rPr>
                            <m:t>𝜃</m:t>
                          </m:r>
                        </m:e>
                      </m:d>
                      <m:r>
                        <a:rPr lang="en-US" b="0" i="1" smtClean="0">
                          <a:latin typeface="Cambria Math" panose="02040503050406030204" pitchFamily="18" charset="0"/>
                        </a:rPr>
                        <m:t>=</m:t>
                      </m:r>
                      <m:r>
                        <a:rPr lang="en-US" i="1">
                          <a:latin typeface="Cambria Math" panose="02040503050406030204" pitchFamily="18" charset="0"/>
                        </a:rPr>
                        <m:t>0.5+0.5</m:t>
                      </m:r>
                      <m:func>
                        <m:funcPr>
                          <m:ctrlPr>
                            <a:rPr lang="en-US" i="1">
                              <a:latin typeface="Cambria Math" panose="02040503050406030204" pitchFamily="18" charset="0"/>
                            </a:rPr>
                          </m:ctrlPr>
                        </m:funcPr>
                        <m:fName>
                          <m:r>
                            <m:rPr>
                              <m:sty m:val="p"/>
                            </m:rPr>
                            <a:rPr lang="en-US">
                              <a:latin typeface="Cambria Math" panose="02040503050406030204" pitchFamily="18" charset="0"/>
                            </a:rPr>
                            <m:t>cos</m:t>
                          </m:r>
                        </m:fName>
                        <m:e>
                          <m:d>
                            <m:dPr>
                              <m:ctrlPr>
                                <a:rPr lang="en-US" i="1">
                                  <a:latin typeface="Cambria Math" panose="02040503050406030204" pitchFamily="18" charset="0"/>
                                </a:rPr>
                              </m:ctrlPr>
                            </m:dPr>
                            <m:e>
                              <m:r>
                                <a:rPr lang="en-US" i="1">
                                  <a:latin typeface="Cambria Math" panose="02040503050406030204" pitchFamily="18" charset="0"/>
                                </a:rPr>
                                <m:t>0.5∗</m:t>
                              </m:r>
                              <m:r>
                                <a:rPr lang="en-US" i="1">
                                  <a:latin typeface="Cambria Math" panose="02040503050406030204" pitchFamily="18" charset="0"/>
                                </a:rPr>
                                <m:t>𝜃</m:t>
                              </m:r>
                            </m:e>
                          </m:d>
                        </m:e>
                      </m:func>
                    </m:oMath>
                  </m:oMathPara>
                </a14:m>
                <a:endParaRPr lang="en-US" dirty="0"/>
              </a:p>
            </p:txBody>
          </p:sp>
        </mc:Choice>
        <mc:Fallback xmlns="">
          <p:sp>
            <p:nvSpPr>
              <p:cNvPr id="11" name="Rectangle 10">
                <a:extLst>
                  <a:ext uri="{FF2B5EF4-FFF2-40B4-BE49-F238E27FC236}">
                    <a16:creationId xmlns:a16="http://schemas.microsoft.com/office/drawing/2014/main" id="{66D80F3F-5D6A-4584-8F7E-B719C430C08E}"/>
                  </a:ext>
                </a:extLst>
              </p:cNvPr>
              <p:cNvSpPr>
                <a:spLocks noRot="1" noChangeAspect="1" noMove="1" noResize="1" noEditPoints="1" noAdjustHandles="1" noChangeArrowheads="1" noChangeShapeType="1" noTextEdit="1"/>
              </p:cNvSpPr>
              <p:nvPr/>
            </p:nvSpPr>
            <p:spPr>
              <a:xfrm>
                <a:off x="1152998" y="3371334"/>
                <a:ext cx="3174202" cy="369332"/>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 name="Rectangle 11">
                <a:extLst>
                  <a:ext uri="{FF2B5EF4-FFF2-40B4-BE49-F238E27FC236}">
                    <a16:creationId xmlns:a16="http://schemas.microsoft.com/office/drawing/2014/main" id="{DB15367C-2A4D-4B80-A3EB-682FE0A74622}"/>
                  </a:ext>
                </a:extLst>
              </p:cNvPr>
              <p:cNvSpPr/>
              <p:nvPr/>
            </p:nvSpPr>
            <p:spPr>
              <a:xfrm>
                <a:off x="4896781" y="3371334"/>
                <a:ext cx="3174202"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i="1" smtClean="0">
                          <a:latin typeface="Cambria Math" panose="02040503050406030204" pitchFamily="18" charset="0"/>
                        </a:rPr>
                        <m:t>𝑀</m:t>
                      </m:r>
                      <m:d>
                        <m:dPr>
                          <m:ctrlPr>
                            <a:rPr lang="en-US" i="1">
                              <a:latin typeface="Cambria Math" panose="02040503050406030204" pitchFamily="18" charset="0"/>
                            </a:rPr>
                          </m:ctrlPr>
                        </m:dPr>
                        <m:e>
                          <m:r>
                            <a:rPr lang="en-US" i="1">
                              <a:latin typeface="Cambria Math" panose="02040503050406030204" pitchFamily="18" charset="0"/>
                            </a:rPr>
                            <m:t>𝜃</m:t>
                          </m:r>
                        </m:e>
                      </m:d>
                      <m:r>
                        <a:rPr lang="en-US" b="0" i="1" smtClean="0">
                          <a:latin typeface="Cambria Math" panose="02040503050406030204" pitchFamily="18" charset="0"/>
                        </a:rPr>
                        <m:t>=</m:t>
                      </m:r>
                      <m:r>
                        <a:rPr lang="en-US" i="1" smtClean="0">
                          <a:latin typeface="Cambria Math" panose="02040503050406030204" pitchFamily="18" charset="0"/>
                        </a:rPr>
                        <m:t>0.5+0.5</m:t>
                      </m:r>
                      <m:func>
                        <m:funcPr>
                          <m:ctrlPr>
                            <a:rPr lang="en-US" i="1">
                              <a:latin typeface="Cambria Math" panose="02040503050406030204" pitchFamily="18" charset="0"/>
                            </a:rPr>
                          </m:ctrlPr>
                        </m:funcPr>
                        <m:fName>
                          <m:r>
                            <m:rPr>
                              <m:sty m:val="p"/>
                            </m:rPr>
                            <a:rPr lang="en-US">
                              <a:latin typeface="Cambria Math" panose="02040503050406030204" pitchFamily="18" charset="0"/>
                            </a:rPr>
                            <m:t>cos</m:t>
                          </m:r>
                        </m:fName>
                        <m:e>
                          <m:d>
                            <m:dPr>
                              <m:ctrlPr>
                                <a:rPr lang="en-US" i="1">
                                  <a:latin typeface="Cambria Math" panose="02040503050406030204" pitchFamily="18" charset="0"/>
                                </a:rPr>
                              </m:ctrlPr>
                            </m:dPr>
                            <m:e>
                              <m:r>
                                <a:rPr lang="en-US" i="1">
                                  <a:latin typeface="Cambria Math" panose="02040503050406030204" pitchFamily="18" charset="0"/>
                                </a:rPr>
                                <m:t>2.0∗</m:t>
                              </m:r>
                              <m:r>
                                <a:rPr lang="en-US" i="1">
                                  <a:latin typeface="Cambria Math" panose="02040503050406030204" pitchFamily="18" charset="0"/>
                                </a:rPr>
                                <m:t>𝜃</m:t>
                              </m:r>
                            </m:e>
                          </m:d>
                        </m:e>
                      </m:func>
                    </m:oMath>
                  </m:oMathPara>
                </a14:m>
                <a:endParaRPr lang="en-US" dirty="0"/>
              </a:p>
            </p:txBody>
          </p:sp>
        </mc:Choice>
        <mc:Fallback xmlns="">
          <p:sp>
            <p:nvSpPr>
              <p:cNvPr id="12" name="Rectangle 11">
                <a:extLst>
                  <a:ext uri="{FF2B5EF4-FFF2-40B4-BE49-F238E27FC236}">
                    <a16:creationId xmlns:a16="http://schemas.microsoft.com/office/drawing/2014/main" id="{DB15367C-2A4D-4B80-A3EB-682FE0A74622}"/>
                  </a:ext>
                </a:extLst>
              </p:cNvPr>
              <p:cNvSpPr>
                <a:spLocks noRot="1" noChangeAspect="1" noMove="1" noResize="1" noEditPoints="1" noAdjustHandles="1" noChangeArrowheads="1" noChangeShapeType="1" noTextEdit="1"/>
              </p:cNvSpPr>
              <p:nvPr/>
            </p:nvSpPr>
            <p:spPr>
              <a:xfrm>
                <a:off x="4896781" y="3371334"/>
                <a:ext cx="3174202" cy="369332"/>
              </a:xfrm>
              <a:prstGeom prst="rect">
                <a:avLst/>
              </a:prstGeom>
              <a:blipFill>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 name="Rectangle 12">
                <a:extLst>
                  <a:ext uri="{FF2B5EF4-FFF2-40B4-BE49-F238E27FC236}">
                    <a16:creationId xmlns:a16="http://schemas.microsoft.com/office/drawing/2014/main" id="{590B193A-C0B5-4CA0-8219-B22547CB47C3}"/>
                  </a:ext>
                </a:extLst>
              </p:cNvPr>
              <p:cNvSpPr/>
              <p:nvPr/>
            </p:nvSpPr>
            <p:spPr>
              <a:xfrm>
                <a:off x="8459825" y="3371334"/>
                <a:ext cx="3430683"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i="1" smtClean="0">
                          <a:latin typeface="Cambria Math" panose="02040503050406030204" pitchFamily="18" charset="0"/>
                        </a:rPr>
                        <m:t>𝑀</m:t>
                      </m:r>
                      <m:d>
                        <m:dPr>
                          <m:ctrlPr>
                            <a:rPr lang="en-US" i="1">
                              <a:latin typeface="Cambria Math" panose="02040503050406030204" pitchFamily="18" charset="0"/>
                            </a:rPr>
                          </m:ctrlPr>
                        </m:dPr>
                        <m:e>
                          <m:r>
                            <a:rPr lang="en-US" i="1">
                              <a:latin typeface="Cambria Math" panose="02040503050406030204" pitchFamily="18" charset="0"/>
                            </a:rPr>
                            <m:t>𝜃</m:t>
                          </m:r>
                        </m:e>
                      </m:d>
                      <m:r>
                        <a:rPr lang="en-US" b="0" i="1" smtClean="0">
                          <a:latin typeface="Cambria Math" panose="02040503050406030204" pitchFamily="18" charset="0"/>
                        </a:rPr>
                        <m:t>=</m:t>
                      </m:r>
                      <m:r>
                        <a:rPr lang="en-US" i="1" smtClean="0">
                          <a:latin typeface="Cambria Math" panose="02040503050406030204" pitchFamily="18" charset="0"/>
                        </a:rPr>
                        <m:t>0.75+0.25</m:t>
                      </m:r>
                      <m:func>
                        <m:funcPr>
                          <m:ctrlPr>
                            <a:rPr lang="en-US" i="1">
                              <a:latin typeface="Cambria Math" panose="02040503050406030204" pitchFamily="18" charset="0"/>
                            </a:rPr>
                          </m:ctrlPr>
                        </m:funcPr>
                        <m:fName>
                          <m:r>
                            <m:rPr>
                              <m:sty m:val="p"/>
                            </m:rPr>
                            <a:rPr lang="en-US">
                              <a:latin typeface="Cambria Math" panose="02040503050406030204" pitchFamily="18" charset="0"/>
                            </a:rPr>
                            <m:t>cos</m:t>
                          </m:r>
                        </m:fName>
                        <m:e>
                          <m:d>
                            <m:dPr>
                              <m:ctrlPr>
                                <a:rPr lang="en-US" i="1">
                                  <a:latin typeface="Cambria Math" panose="02040503050406030204" pitchFamily="18" charset="0"/>
                                </a:rPr>
                              </m:ctrlPr>
                            </m:dPr>
                            <m:e>
                              <m:r>
                                <a:rPr lang="en-US" i="1">
                                  <a:latin typeface="Cambria Math" panose="02040503050406030204" pitchFamily="18" charset="0"/>
                                </a:rPr>
                                <m:t>4.0∗</m:t>
                              </m:r>
                              <m:r>
                                <a:rPr lang="en-US" i="1">
                                  <a:latin typeface="Cambria Math" panose="02040503050406030204" pitchFamily="18" charset="0"/>
                                </a:rPr>
                                <m:t>𝜃</m:t>
                              </m:r>
                            </m:e>
                          </m:d>
                        </m:e>
                      </m:func>
                    </m:oMath>
                  </m:oMathPara>
                </a14:m>
                <a:endParaRPr lang="en-US" dirty="0"/>
              </a:p>
            </p:txBody>
          </p:sp>
        </mc:Choice>
        <mc:Fallback xmlns="">
          <p:sp>
            <p:nvSpPr>
              <p:cNvPr id="13" name="Rectangle 12">
                <a:extLst>
                  <a:ext uri="{FF2B5EF4-FFF2-40B4-BE49-F238E27FC236}">
                    <a16:creationId xmlns:a16="http://schemas.microsoft.com/office/drawing/2014/main" id="{590B193A-C0B5-4CA0-8219-B22547CB47C3}"/>
                  </a:ext>
                </a:extLst>
              </p:cNvPr>
              <p:cNvSpPr>
                <a:spLocks noRot="1" noChangeAspect="1" noMove="1" noResize="1" noEditPoints="1" noAdjustHandles="1" noChangeArrowheads="1" noChangeShapeType="1" noTextEdit="1"/>
              </p:cNvSpPr>
              <p:nvPr/>
            </p:nvSpPr>
            <p:spPr>
              <a:xfrm>
                <a:off x="8459825" y="3371334"/>
                <a:ext cx="3430683" cy="369332"/>
              </a:xfrm>
              <a:prstGeom prst="rect">
                <a:avLst/>
              </a:prstGeom>
              <a:blipFill>
                <a:blip r:embed="rId8"/>
                <a:stretch>
                  <a:fillRect/>
                </a:stretch>
              </a:blipFill>
            </p:spPr>
            <p:txBody>
              <a:bodyPr/>
              <a:lstStyle/>
              <a:p>
                <a:r>
                  <a:rPr lang="en-US">
                    <a:noFill/>
                  </a:rPr>
                  <a:t> </a:t>
                </a:r>
              </a:p>
            </p:txBody>
          </p:sp>
        </mc:Fallback>
      </mc:AlternateContent>
      <p:sp>
        <p:nvSpPr>
          <p:cNvPr id="8" name="Rectangle 7">
            <a:extLst>
              <a:ext uri="{FF2B5EF4-FFF2-40B4-BE49-F238E27FC236}">
                <a16:creationId xmlns:a16="http://schemas.microsoft.com/office/drawing/2014/main" id="{06FD4116-2B68-47BA-9C23-18084FCB6D29}"/>
              </a:ext>
            </a:extLst>
          </p:cNvPr>
          <p:cNvSpPr/>
          <p:nvPr/>
        </p:nvSpPr>
        <p:spPr>
          <a:xfrm>
            <a:off x="2447111" y="3740666"/>
            <a:ext cx="1105063" cy="1101300"/>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A7560704-1A66-44C3-B04D-FE84B1F5F4FA}"/>
              </a:ext>
            </a:extLst>
          </p:cNvPr>
          <p:cNvSpPr/>
          <p:nvPr/>
        </p:nvSpPr>
        <p:spPr>
          <a:xfrm>
            <a:off x="6151734" y="3740666"/>
            <a:ext cx="1105063" cy="1101300"/>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D9C0429E-EA8D-483C-9774-C12A4FF85081}"/>
              </a:ext>
            </a:extLst>
          </p:cNvPr>
          <p:cNvSpPr/>
          <p:nvPr/>
        </p:nvSpPr>
        <p:spPr>
          <a:xfrm>
            <a:off x="9863146" y="3758084"/>
            <a:ext cx="1105063" cy="1101300"/>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9369C4CA-7FB5-4175-9762-73F1836885B8}"/>
              </a:ext>
            </a:extLst>
          </p:cNvPr>
          <p:cNvSpPr/>
          <p:nvPr/>
        </p:nvSpPr>
        <p:spPr>
          <a:xfrm>
            <a:off x="5025775" y="4841966"/>
            <a:ext cx="1105063" cy="1101300"/>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3AFC57DA-6C4A-43EF-AD5E-EF0264906952}"/>
              </a:ext>
            </a:extLst>
          </p:cNvPr>
          <p:cNvSpPr/>
          <p:nvPr/>
        </p:nvSpPr>
        <p:spPr>
          <a:xfrm>
            <a:off x="8759223" y="4842318"/>
            <a:ext cx="1105063" cy="1101300"/>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E903F34D-79E9-4E3D-B805-CC3E28BB6789}"/>
              </a:ext>
            </a:extLst>
          </p:cNvPr>
          <p:cNvSpPr/>
          <p:nvPr/>
        </p:nvSpPr>
        <p:spPr>
          <a:xfrm>
            <a:off x="1351085" y="4850675"/>
            <a:ext cx="1105063" cy="1101300"/>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56BEBD56-6877-456E-8ED3-FDD3C57149AE}"/>
              </a:ext>
            </a:extLst>
          </p:cNvPr>
          <p:cNvSpPr/>
          <p:nvPr/>
        </p:nvSpPr>
        <p:spPr>
          <a:xfrm>
            <a:off x="8374221" y="1891376"/>
            <a:ext cx="1042685" cy="1013749"/>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488C7240-7846-46B6-A022-3E7AF5CB2C57}"/>
              </a:ext>
            </a:extLst>
          </p:cNvPr>
          <p:cNvSpPr/>
          <p:nvPr/>
        </p:nvSpPr>
        <p:spPr>
          <a:xfrm>
            <a:off x="1771984" y="6249471"/>
            <a:ext cx="1332831" cy="369332"/>
          </a:xfrm>
          <a:prstGeom prst="rect">
            <a:avLst/>
          </a:prstGeom>
        </p:spPr>
        <p:txBody>
          <a:bodyPr wrap="square">
            <a:spAutoFit/>
          </a:bodyPr>
          <a:lstStyle/>
          <a:p>
            <a:pPr algn="ctr"/>
            <a:r>
              <a:rPr lang="en-US" dirty="0"/>
              <a:t>Case 1</a:t>
            </a:r>
          </a:p>
        </p:txBody>
      </p:sp>
      <p:sp>
        <p:nvSpPr>
          <p:cNvPr id="22" name="Rectangle 21">
            <a:extLst>
              <a:ext uri="{FF2B5EF4-FFF2-40B4-BE49-F238E27FC236}">
                <a16:creationId xmlns:a16="http://schemas.microsoft.com/office/drawing/2014/main" id="{E1A923C3-9F52-4C8C-B10D-5C827C1BF8D6}"/>
              </a:ext>
            </a:extLst>
          </p:cNvPr>
          <p:cNvSpPr/>
          <p:nvPr/>
        </p:nvSpPr>
        <p:spPr>
          <a:xfrm>
            <a:off x="5429584" y="6249471"/>
            <a:ext cx="1332831" cy="369332"/>
          </a:xfrm>
          <a:prstGeom prst="rect">
            <a:avLst/>
          </a:prstGeom>
        </p:spPr>
        <p:txBody>
          <a:bodyPr wrap="square">
            <a:spAutoFit/>
          </a:bodyPr>
          <a:lstStyle/>
          <a:p>
            <a:pPr algn="ctr"/>
            <a:r>
              <a:rPr lang="en-US" dirty="0"/>
              <a:t>Case 2</a:t>
            </a:r>
          </a:p>
        </p:txBody>
      </p:sp>
      <p:sp>
        <p:nvSpPr>
          <p:cNvPr id="25" name="Rectangle 24">
            <a:extLst>
              <a:ext uri="{FF2B5EF4-FFF2-40B4-BE49-F238E27FC236}">
                <a16:creationId xmlns:a16="http://schemas.microsoft.com/office/drawing/2014/main" id="{DB4E9EF5-A480-4F2B-A2D6-75DF6CC9F58A}"/>
              </a:ext>
            </a:extLst>
          </p:cNvPr>
          <p:cNvSpPr/>
          <p:nvPr/>
        </p:nvSpPr>
        <p:spPr>
          <a:xfrm>
            <a:off x="9169616" y="6249471"/>
            <a:ext cx="1332831" cy="369332"/>
          </a:xfrm>
          <a:prstGeom prst="rect">
            <a:avLst/>
          </a:prstGeom>
        </p:spPr>
        <p:txBody>
          <a:bodyPr wrap="square">
            <a:spAutoFit/>
          </a:bodyPr>
          <a:lstStyle/>
          <a:p>
            <a:pPr algn="ctr"/>
            <a:r>
              <a:rPr lang="en-US" dirty="0"/>
              <a:t>Case 3</a:t>
            </a:r>
          </a:p>
        </p:txBody>
      </p:sp>
      <p:sp>
        <p:nvSpPr>
          <p:cNvPr id="30" name="Rectangle 29">
            <a:extLst>
              <a:ext uri="{FF2B5EF4-FFF2-40B4-BE49-F238E27FC236}">
                <a16:creationId xmlns:a16="http://schemas.microsoft.com/office/drawing/2014/main" id="{EC3E86F5-8D31-4B0B-9C05-8170ACD21E4F}"/>
              </a:ext>
            </a:extLst>
          </p:cNvPr>
          <p:cNvSpPr/>
          <p:nvPr/>
        </p:nvSpPr>
        <p:spPr>
          <a:xfrm>
            <a:off x="8352142" y="478583"/>
            <a:ext cx="2129527" cy="369332"/>
          </a:xfrm>
          <a:prstGeom prst="rect">
            <a:avLst/>
          </a:prstGeom>
          <a:solidFill>
            <a:schemeClr val="bg1"/>
          </a:solidFill>
        </p:spPr>
        <p:txBody>
          <a:bodyPr wrap="square">
            <a:spAutoFit/>
          </a:bodyPr>
          <a:lstStyle/>
          <a:p>
            <a:pPr algn="ctr"/>
            <a:r>
              <a:rPr lang="en-US" dirty="0"/>
              <a:t>RGL GOR Surface</a:t>
            </a:r>
          </a:p>
        </p:txBody>
      </p:sp>
      <p:sp>
        <p:nvSpPr>
          <p:cNvPr id="23" name="Rectangle 22">
            <a:extLst>
              <a:ext uri="{FF2B5EF4-FFF2-40B4-BE49-F238E27FC236}">
                <a16:creationId xmlns:a16="http://schemas.microsoft.com/office/drawing/2014/main" id="{ADA941D2-8FE5-4D13-8900-45275811DE62}"/>
              </a:ext>
            </a:extLst>
          </p:cNvPr>
          <p:cNvSpPr/>
          <p:nvPr/>
        </p:nvSpPr>
        <p:spPr>
          <a:xfrm>
            <a:off x="9416906" y="852487"/>
            <a:ext cx="1008207" cy="1047421"/>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39A3B461-AD02-4FD6-948B-ABE560AB53AB}"/>
              </a:ext>
            </a:extLst>
          </p:cNvPr>
          <p:cNvSpPr/>
          <p:nvPr/>
        </p:nvSpPr>
        <p:spPr>
          <a:xfrm>
            <a:off x="3635560" y="5953421"/>
            <a:ext cx="1263572" cy="646331"/>
          </a:xfrm>
          <a:prstGeom prst="rect">
            <a:avLst/>
          </a:prstGeom>
        </p:spPr>
        <p:txBody>
          <a:bodyPr wrap="square">
            <a:spAutoFit/>
          </a:bodyPr>
          <a:lstStyle/>
          <a:p>
            <a:pPr algn="ctr"/>
            <a:r>
              <a:rPr lang="en-US" dirty="0"/>
              <a:t>Amplitude Effect</a:t>
            </a:r>
          </a:p>
        </p:txBody>
      </p:sp>
      <p:sp>
        <p:nvSpPr>
          <p:cNvPr id="32" name="Arrow: Curved Right 31">
            <a:extLst>
              <a:ext uri="{FF2B5EF4-FFF2-40B4-BE49-F238E27FC236}">
                <a16:creationId xmlns:a16="http://schemas.microsoft.com/office/drawing/2014/main" id="{F0C9DEC9-268A-4166-8EDB-17EB2464A0B3}"/>
              </a:ext>
            </a:extLst>
          </p:cNvPr>
          <p:cNvSpPr/>
          <p:nvPr/>
        </p:nvSpPr>
        <p:spPr>
          <a:xfrm rot="16200000">
            <a:off x="4094966" y="5450402"/>
            <a:ext cx="441840" cy="1856859"/>
          </a:xfrm>
          <a:prstGeom prst="curvedRightArrow">
            <a:avLst>
              <a:gd name="adj1" fmla="val 29193"/>
              <a:gd name="adj2" fmla="val 72982"/>
              <a:gd name="adj3" fmla="val 31190"/>
            </a:avLst>
          </a:prstGeom>
          <a:gradFill>
            <a:gsLst>
              <a:gs pos="0">
                <a:schemeClr val="tx1"/>
              </a:gs>
              <a:gs pos="100000">
                <a:srgbClr val="FF0000"/>
              </a:gs>
            </a:gsLst>
            <a:lin ang="5400000" scaled="1"/>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3" name="Rectangle 32">
            <a:extLst>
              <a:ext uri="{FF2B5EF4-FFF2-40B4-BE49-F238E27FC236}">
                <a16:creationId xmlns:a16="http://schemas.microsoft.com/office/drawing/2014/main" id="{67B76812-47C2-4300-8F1C-9134D533FFFB}"/>
              </a:ext>
            </a:extLst>
          </p:cNvPr>
          <p:cNvSpPr/>
          <p:nvPr/>
        </p:nvSpPr>
        <p:spPr>
          <a:xfrm>
            <a:off x="7388757" y="5950097"/>
            <a:ext cx="1263572" cy="646331"/>
          </a:xfrm>
          <a:prstGeom prst="rect">
            <a:avLst/>
          </a:prstGeom>
        </p:spPr>
        <p:txBody>
          <a:bodyPr wrap="square">
            <a:spAutoFit/>
          </a:bodyPr>
          <a:lstStyle/>
          <a:p>
            <a:pPr algn="ctr"/>
            <a:r>
              <a:rPr lang="en-US" dirty="0"/>
              <a:t>Phase Effect</a:t>
            </a:r>
          </a:p>
        </p:txBody>
      </p:sp>
      <p:sp>
        <p:nvSpPr>
          <p:cNvPr id="34" name="Arrow: Curved Right 33">
            <a:extLst>
              <a:ext uri="{FF2B5EF4-FFF2-40B4-BE49-F238E27FC236}">
                <a16:creationId xmlns:a16="http://schemas.microsoft.com/office/drawing/2014/main" id="{EC2B9493-63BD-42EA-9BEA-50BFB2BA4EC0}"/>
              </a:ext>
            </a:extLst>
          </p:cNvPr>
          <p:cNvSpPr/>
          <p:nvPr/>
        </p:nvSpPr>
        <p:spPr>
          <a:xfrm rot="16200000">
            <a:off x="7848163" y="5447078"/>
            <a:ext cx="441840" cy="1856859"/>
          </a:xfrm>
          <a:prstGeom prst="curvedRightArrow">
            <a:avLst>
              <a:gd name="adj1" fmla="val 29193"/>
              <a:gd name="adj2" fmla="val 72982"/>
              <a:gd name="adj3" fmla="val 31190"/>
            </a:avLst>
          </a:prstGeom>
          <a:gradFill>
            <a:gsLst>
              <a:gs pos="0">
                <a:srgbClr val="FF0000"/>
              </a:gs>
              <a:gs pos="100000">
                <a:srgbClr val="0000FF"/>
              </a:gs>
            </a:gsLst>
            <a:lin ang="5400000" scaled="1"/>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28533585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DD03A55B-DE6B-4CEC-B554-C1346145CCF5}"/>
              </a:ext>
            </a:extLst>
          </p:cNvPr>
          <p:cNvPicPr>
            <a:picLocks noChangeAspect="1"/>
          </p:cNvPicPr>
          <p:nvPr/>
        </p:nvPicPr>
        <p:blipFill rotWithShape="1">
          <a:blip r:embed="rId2"/>
          <a:srcRect l="4330" t="22778" r="7669" b="33254"/>
          <a:stretch/>
        </p:blipFill>
        <p:spPr>
          <a:xfrm>
            <a:off x="5501765" y="3794923"/>
            <a:ext cx="5867400" cy="2198688"/>
          </a:xfrm>
          <a:prstGeom prst="rect">
            <a:avLst/>
          </a:prstGeom>
        </p:spPr>
      </p:pic>
      <p:pic>
        <p:nvPicPr>
          <p:cNvPr id="14" name="Picture 13">
            <a:extLst>
              <a:ext uri="{FF2B5EF4-FFF2-40B4-BE49-F238E27FC236}">
                <a16:creationId xmlns:a16="http://schemas.microsoft.com/office/drawing/2014/main" id="{81D814BF-EEAE-48AA-B01F-2774A7BB269E}"/>
              </a:ext>
            </a:extLst>
          </p:cNvPr>
          <p:cNvPicPr>
            <a:picLocks noChangeAspect="1"/>
          </p:cNvPicPr>
          <p:nvPr/>
        </p:nvPicPr>
        <p:blipFill rotWithShape="1">
          <a:blip r:embed="rId3"/>
          <a:srcRect l="4330" t="32932" r="7669" b="24148"/>
          <a:stretch/>
        </p:blipFill>
        <p:spPr>
          <a:xfrm>
            <a:off x="5501765" y="1656558"/>
            <a:ext cx="5867400" cy="2146301"/>
          </a:xfrm>
          <a:prstGeom prst="rect">
            <a:avLst/>
          </a:prstGeom>
        </p:spPr>
      </p:pic>
      <p:sp>
        <p:nvSpPr>
          <p:cNvPr id="2" name="Title 1">
            <a:extLst>
              <a:ext uri="{FF2B5EF4-FFF2-40B4-BE49-F238E27FC236}">
                <a16:creationId xmlns:a16="http://schemas.microsoft.com/office/drawing/2014/main" id="{DFF9C263-4364-40DA-AC8F-D7EB55657437}"/>
              </a:ext>
            </a:extLst>
          </p:cNvPr>
          <p:cNvSpPr>
            <a:spLocks noGrp="1"/>
          </p:cNvSpPr>
          <p:nvPr>
            <p:ph type="title"/>
          </p:nvPr>
        </p:nvSpPr>
        <p:spPr/>
        <p:txBody>
          <a:bodyPr/>
          <a:lstStyle/>
          <a:p>
            <a:r>
              <a:rPr lang="en-US" dirty="0"/>
              <a:t>Phase Field Simulation of Overgrowth</a:t>
            </a:r>
          </a:p>
        </p:txBody>
      </p:sp>
      <p:sp>
        <p:nvSpPr>
          <p:cNvPr id="3" name="Content Placeholder 2">
            <a:extLst>
              <a:ext uri="{FF2B5EF4-FFF2-40B4-BE49-F238E27FC236}">
                <a16:creationId xmlns:a16="http://schemas.microsoft.com/office/drawing/2014/main" id="{DEA0FEC4-A778-404F-A052-9E68F7B926B6}"/>
              </a:ext>
            </a:extLst>
          </p:cNvPr>
          <p:cNvSpPr>
            <a:spLocks noGrp="1"/>
          </p:cNvSpPr>
          <p:nvPr>
            <p:ph idx="1"/>
          </p:nvPr>
        </p:nvSpPr>
        <p:spPr>
          <a:xfrm>
            <a:off x="838200" y="1825625"/>
            <a:ext cx="4429125" cy="4351338"/>
          </a:xfrm>
        </p:spPr>
        <p:txBody>
          <a:bodyPr/>
          <a:lstStyle/>
          <a:p>
            <a:r>
              <a:rPr lang="en-US" dirty="0"/>
              <a:t>Example of overgrowth shown on right</a:t>
            </a:r>
          </a:p>
          <a:p>
            <a:pPr lvl="1"/>
            <a:r>
              <a:rPr lang="en-US" dirty="0"/>
              <a:t>0 deg. and 15 deg.</a:t>
            </a:r>
          </a:p>
          <a:p>
            <a:r>
              <a:rPr lang="en-US" dirty="0"/>
              <a:t>Yellow and blue grains started with equal sizes</a:t>
            </a:r>
          </a:p>
          <a:p>
            <a:r>
              <a:rPr lang="en-US" dirty="0"/>
              <a:t>Unfavorably orientated grains outcompeted</a:t>
            </a:r>
          </a:p>
          <a:p>
            <a:pPr lvl="1"/>
            <a:r>
              <a:rPr lang="en-US" dirty="0"/>
              <a:t>Observe overgrowth event</a:t>
            </a:r>
          </a:p>
          <a:p>
            <a:r>
              <a:rPr lang="en-US" dirty="0"/>
              <a:t>Overgrowth occurred at diverging boundary </a:t>
            </a:r>
          </a:p>
        </p:txBody>
      </p:sp>
      <p:sp>
        <p:nvSpPr>
          <p:cNvPr id="4" name="Slide Number Placeholder 3">
            <a:extLst>
              <a:ext uri="{FF2B5EF4-FFF2-40B4-BE49-F238E27FC236}">
                <a16:creationId xmlns:a16="http://schemas.microsoft.com/office/drawing/2014/main" id="{0E6914BC-B8CE-4B13-9E2D-48D876BFAD17}"/>
              </a:ext>
            </a:extLst>
          </p:cNvPr>
          <p:cNvSpPr>
            <a:spLocks noGrp="1"/>
          </p:cNvSpPr>
          <p:nvPr>
            <p:ph type="sldNum" sz="quarter" idx="12"/>
          </p:nvPr>
        </p:nvSpPr>
        <p:spPr/>
        <p:txBody>
          <a:bodyPr/>
          <a:lstStyle/>
          <a:p>
            <a:fld id="{224C0C37-3CEC-4CB4-B902-37F94E20E969}" type="slidenum">
              <a:rPr lang="en-US" smtClean="0"/>
              <a:pPr/>
              <a:t>17</a:t>
            </a:fld>
            <a:endParaRPr lang="en-US" dirty="0"/>
          </a:p>
        </p:txBody>
      </p:sp>
      <p:pic>
        <p:nvPicPr>
          <p:cNvPr id="7" name="Picture 6">
            <a:extLst>
              <a:ext uri="{FF2B5EF4-FFF2-40B4-BE49-F238E27FC236}">
                <a16:creationId xmlns:a16="http://schemas.microsoft.com/office/drawing/2014/main" id="{BC91CDB8-DCF6-4DAA-828A-012CD6BEB432}"/>
              </a:ext>
            </a:extLst>
          </p:cNvPr>
          <p:cNvPicPr>
            <a:picLocks noChangeAspect="1"/>
          </p:cNvPicPr>
          <p:nvPr/>
        </p:nvPicPr>
        <p:blipFill rotWithShape="1">
          <a:blip r:embed="rId4"/>
          <a:srcRect l="4000" t="78969" r="6572" b="4107"/>
          <a:stretch/>
        </p:blipFill>
        <p:spPr>
          <a:xfrm>
            <a:off x="6397114" y="5931695"/>
            <a:ext cx="4429126" cy="628635"/>
          </a:xfrm>
          <a:prstGeom prst="rect">
            <a:avLst/>
          </a:prstGeom>
        </p:spPr>
      </p:pic>
      <p:sp>
        <p:nvSpPr>
          <p:cNvPr id="8" name="Rectangle 7">
            <a:extLst>
              <a:ext uri="{FF2B5EF4-FFF2-40B4-BE49-F238E27FC236}">
                <a16:creationId xmlns:a16="http://schemas.microsoft.com/office/drawing/2014/main" id="{C3133933-54E4-4EC1-AABA-97930A455156}"/>
              </a:ext>
            </a:extLst>
          </p:cNvPr>
          <p:cNvSpPr/>
          <p:nvPr/>
        </p:nvSpPr>
        <p:spPr>
          <a:xfrm>
            <a:off x="5569755" y="3525422"/>
            <a:ext cx="2371163" cy="338554"/>
          </a:xfrm>
          <a:prstGeom prst="rect">
            <a:avLst/>
          </a:prstGeom>
          <a:noFill/>
        </p:spPr>
        <p:txBody>
          <a:bodyPr wrap="none">
            <a:spAutoFit/>
          </a:bodyPr>
          <a:lstStyle/>
          <a:p>
            <a:pPr algn="ctr"/>
            <a:r>
              <a:rPr lang="en-US" sz="1600" dirty="0"/>
              <a:t>Chemical Concentration</a:t>
            </a:r>
          </a:p>
        </p:txBody>
      </p:sp>
      <p:sp>
        <p:nvSpPr>
          <p:cNvPr id="9" name="Rectangle 8">
            <a:extLst>
              <a:ext uri="{FF2B5EF4-FFF2-40B4-BE49-F238E27FC236}">
                <a16:creationId xmlns:a16="http://schemas.microsoft.com/office/drawing/2014/main" id="{6F714684-C8F7-4EFC-9F84-014EABE28ABC}"/>
              </a:ext>
            </a:extLst>
          </p:cNvPr>
          <p:cNvSpPr/>
          <p:nvPr/>
        </p:nvSpPr>
        <p:spPr>
          <a:xfrm>
            <a:off x="5570968" y="1398967"/>
            <a:ext cx="2121094" cy="338554"/>
          </a:xfrm>
          <a:prstGeom prst="rect">
            <a:avLst/>
          </a:prstGeom>
          <a:noFill/>
        </p:spPr>
        <p:txBody>
          <a:bodyPr wrap="none">
            <a:spAutoFit/>
          </a:bodyPr>
          <a:lstStyle/>
          <a:p>
            <a:pPr algn="ctr"/>
            <a:r>
              <a:rPr lang="en-US" sz="1600" dirty="0"/>
              <a:t>Grains &amp; Phase Field</a:t>
            </a:r>
          </a:p>
        </p:txBody>
      </p:sp>
      <p:sp>
        <p:nvSpPr>
          <p:cNvPr id="10" name="Cube 9">
            <a:extLst>
              <a:ext uri="{FF2B5EF4-FFF2-40B4-BE49-F238E27FC236}">
                <a16:creationId xmlns:a16="http://schemas.microsoft.com/office/drawing/2014/main" id="{59104A3D-4B89-4648-B8FB-7F1963307773}"/>
              </a:ext>
            </a:extLst>
          </p:cNvPr>
          <p:cNvSpPr/>
          <p:nvPr/>
        </p:nvSpPr>
        <p:spPr>
          <a:xfrm rot="18900000">
            <a:off x="6869712" y="2605678"/>
            <a:ext cx="306793" cy="306793"/>
          </a:xfrm>
          <a:prstGeom prst="cube">
            <a:avLst>
              <a:gd name="adj" fmla="val 8884"/>
            </a:avLst>
          </a:prstGeom>
          <a:solidFill>
            <a:srgbClr val="3D26A8"/>
          </a:solidFill>
          <a:ln>
            <a:solidFill>
              <a:srgbClr val="F9FB1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Cube 10">
            <a:extLst>
              <a:ext uri="{FF2B5EF4-FFF2-40B4-BE49-F238E27FC236}">
                <a16:creationId xmlns:a16="http://schemas.microsoft.com/office/drawing/2014/main" id="{DB149B83-A507-4F1A-B5B3-96E7DF1BEAAA}"/>
              </a:ext>
            </a:extLst>
          </p:cNvPr>
          <p:cNvSpPr/>
          <p:nvPr/>
        </p:nvSpPr>
        <p:spPr>
          <a:xfrm rot="19800000">
            <a:off x="8095258" y="2605678"/>
            <a:ext cx="306793" cy="306793"/>
          </a:xfrm>
          <a:prstGeom prst="cube">
            <a:avLst>
              <a:gd name="adj" fmla="val 8884"/>
            </a:avLst>
          </a:prstGeom>
          <a:solidFill>
            <a:srgbClr val="F9FB14"/>
          </a:solidFill>
          <a:ln>
            <a:solidFill>
              <a:srgbClr val="3D26A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Arrow Connector 11">
            <a:extLst>
              <a:ext uri="{FF2B5EF4-FFF2-40B4-BE49-F238E27FC236}">
                <a16:creationId xmlns:a16="http://schemas.microsoft.com/office/drawing/2014/main" id="{143941CE-E05E-4B6F-B8F7-2726A536FE56}"/>
              </a:ext>
            </a:extLst>
          </p:cNvPr>
          <p:cNvCxnSpPr>
            <a:cxnSpLocks/>
          </p:cNvCxnSpPr>
          <p:nvPr/>
        </p:nvCxnSpPr>
        <p:spPr>
          <a:xfrm flipV="1">
            <a:off x="11104469" y="1702596"/>
            <a:ext cx="0" cy="335754"/>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7" name="Rectangle 16">
            <a:extLst>
              <a:ext uri="{FF2B5EF4-FFF2-40B4-BE49-F238E27FC236}">
                <a16:creationId xmlns:a16="http://schemas.microsoft.com/office/drawing/2014/main" id="{E1859D25-E476-448C-B5D8-097FC4C4C3CE}"/>
              </a:ext>
            </a:extLst>
          </p:cNvPr>
          <p:cNvSpPr/>
          <p:nvPr/>
        </p:nvSpPr>
        <p:spPr>
          <a:xfrm>
            <a:off x="7686675" y="4018365"/>
            <a:ext cx="581025" cy="1035044"/>
          </a:xfrm>
          <a:prstGeom prst="rect">
            <a:avLst/>
          </a:prstGeom>
          <a:noFill/>
          <a:ln w="5715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691649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A89F74F0-D733-4B11-B581-05E4300BF220}"/>
              </a:ext>
            </a:extLst>
          </p:cNvPr>
          <p:cNvPicPr>
            <a:picLocks noChangeAspect="1"/>
          </p:cNvPicPr>
          <p:nvPr/>
        </p:nvPicPr>
        <p:blipFill>
          <a:blip r:embed="rId2"/>
          <a:stretch>
            <a:fillRect/>
          </a:stretch>
        </p:blipFill>
        <p:spPr>
          <a:xfrm>
            <a:off x="4531747" y="3595597"/>
            <a:ext cx="3779520" cy="2834640"/>
          </a:xfrm>
          <a:prstGeom prst="rect">
            <a:avLst/>
          </a:prstGeom>
        </p:spPr>
      </p:pic>
      <p:pic>
        <p:nvPicPr>
          <p:cNvPr id="5" name="Picture 4">
            <a:extLst>
              <a:ext uri="{FF2B5EF4-FFF2-40B4-BE49-F238E27FC236}">
                <a16:creationId xmlns:a16="http://schemas.microsoft.com/office/drawing/2014/main" id="{1B993563-FE84-4821-8824-04AED343EA41}"/>
              </a:ext>
            </a:extLst>
          </p:cNvPr>
          <p:cNvPicPr>
            <a:picLocks noChangeAspect="1"/>
          </p:cNvPicPr>
          <p:nvPr/>
        </p:nvPicPr>
        <p:blipFill>
          <a:blip r:embed="rId3"/>
          <a:stretch>
            <a:fillRect/>
          </a:stretch>
        </p:blipFill>
        <p:spPr>
          <a:xfrm>
            <a:off x="8164625" y="3599752"/>
            <a:ext cx="3779520" cy="2834640"/>
          </a:xfrm>
          <a:prstGeom prst="rect">
            <a:avLst/>
          </a:prstGeom>
        </p:spPr>
      </p:pic>
      <p:sp>
        <p:nvSpPr>
          <p:cNvPr id="2" name="Title 1"/>
          <p:cNvSpPr>
            <a:spLocks noGrp="1"/>
          </p:cNvSpPr>
          <p:nvPr>
            <p:ph type="title"/>
          </p:nvPr>
        </p:nvSpPr>
        <p:spPr/>
        <p:txBody>
          <a:bodyPr/>
          <a:lstStyle/>
          <a:p>
            <a:r>
              <a:rPr lang="en-US" dirty="0"/>
              <a:t>Phase Field Simulation of Overgrowth</a:t>
            </a:r>
          </a:p>
        </p:txBody>
      </p:sp>
      <p:sp>
        <p:nvSpPr>
          <p:cNvPr id="3" name="Content Placeholder 2"/>
          <p:cNvSpPr>
            <a:spLocks noGrp="1"/>
          </p:cNvSpPr>
          <p:nvPr>
            <p:ph idx="1"/>
          </p:nvPr>
        </p:nvSpPr>
        <p:spPr>
          <a:xfrm>
            <a:off x="838199" y="1686286"/>
            <a:ext cx="10515600" cy="4351338"/>
          </a:xfrm>
        </p:spPr>
        <p:txBody>
          <a:bodyPr>
            <a:normAutofit/>
          </a:bodyPr>
          <a:lstStyle/>
          <a:p>
            <a:r>
              <a:rPr lang="en-US" sz="2000" dirty="0"/>
              <a:t>GOR magnitudes from phase field simulations smaller with different maximum locations</a:t>
            </a:r>
          </a:p>
          <a:p>
            <a:r>
              <a:rPr lang="en-US" sz="2000" dirty="0"/>
              <a:t>Similar to alternative Revised-Favorably Orientated Grain (RFOG) criterion model [12]</a:t>
            </a:r>
          </a:p>
          <a:p>
            <a:pPr lvl="1"/>
            <a:r>
              <a:rPr lang="en-US" sz="1600" dirty="0"/>
              <a:t>Derived through phase field simulations at slow solidification velocities</a:t>
            </a:r>
          </a:p>
          <a:p>
            <a:pPr marL="0" indent="0">
              <a:buNone/>
            </a:pPr>
            <a:endParaRPr lang="en-US" sz="300" dirty="0"/>
          </a:p>
          <a:p>
            <a:r>
              <a:rPr lang="en-US" sz="2000" dirty="0"/>
              <a:t>Need for more experimental data: When does one model best apply vs. another? </a:t>
            </a:r>
            <a:endParaRPr lang="en-US" sz="2000" b="1" dirty="0">
              <a:highlight>
                <a:srgbClr val="FFFF00"/>
              </a:highlight>
            </a:endParaRPr>
          </a:p>
          <a:p>
            <a:endParaRPr lang="en-US" sz="2000" dirty="0"/>
          </a:p>
          <a:p>
            <a:pPr marL="457200" lvl="1" indent="0">
              <a:buNone/>
            </a:pPr>
            <a:endParaRPr lang="en-US" sz="1800" dirty="0"/>
          </a:p>
        </p:txBody>
      </p:sp>
      <p:sp>
        <p:nvSpPr>
          <p:cNvPr id="4" name="Slide Number Placeholder 3"/>
          <p:cNvSpPr>
            <a:spLocks noGrp="1"/>
          </p:cNvSpPr>
          <p:nvPr>
            <p:ph type="sldNum" sz="quarter" idx="12"/>
          </p:nvPr>
        </p:nvSpPr>
        <p:spPr/>
        <p:txBody>
          <a:bodyPr/>
          <a:lstStyle/>
          <a:p>
            <a:fld id="{224C0C37-3CEC-4CB4-B902-37F94E20E969}" type="slidenum">
              <a:rPr lang="en-US" smtClean="0"/>
              <a:pPr/>
              <a:t>18</a:t>
            </a:fld>
            <a:endParaRPr lang="en-US"/>
          </a:p>
        </p:txBody>
      </p:sp>
      <p:pic>
        <p:nvPicPr>
          <p:cNvPr id="17" name="Picture 16">
            <a:extLst>
              <a:ext uri="{FF2B5EF4-FFF2-40B4-BE49-F238E27FC236}">
                <a16:creationId xmlns:a16="http://schemas.microsoft.com/office/drawing/2014/main" id="{BFE8C50F-B2A4-487D-B00F-B62A0F356B11}"/>
              </a:ext>
            </a:extLst>
          </p:cNvPr>
          <p:cNvPicPr>
            <a:picLocks noChangeAspect="1"/>
          </p:cNvPicPr>
          <p:nvPr/>
        </p:nvPicPr>
        <p:blipFill>
          <a:blip r:embed="rId4"/>
          <a:stretch>
            <a:fillRect/>
          </a:stretch>
        </p:blipFill>
        <p:spPr>
          <a:xfrm>
            <a:off x="875847" y="3595597"/>
            <a:ext cx="3779520" cy="2834640"/>
          </a:xfrm>
          <a:prstGeom prst="rect">
            <a:avLst/>
          </a:prstGeom>
        </p:spPr>
      </p:pic>
      <p:sp>
        <p:nvSpPr>
          <p:cNvPr id="8" name="Rectangle 7">
            <a:extLst>
              <a:ext uri="{FF2B5EF4-FFF2-40B4-BE49-F238E27FC236}">
                <a16:creationId xmlns:a16="http://schemas.microsoft.com/office/drawing/2014/main" id="{002109C3-D85D-4B59-A52F-0317FB6DA3BF}"/>
              </a:ext>
            </a:extLst>
          </p:cNvPr>
          <p:cNvSpPr/>
          <p:nvPr/>
        </p:nvSpPr>
        <p:spPr>
          <a:xfrm>
            <a:off x="3263002" y="6407077"/>
            <a:ext cx="3242573" cy="230832"/>
          </a:xfrm>
          <a:prstGeom prst="rect">
            <a:avLst/>
          </a:prstGeom>
        </p:spPr>
        <p:txBody>
          <a:bodyPr wrap="square">
            <a:spAutoFit/>
          </a:bodyPr>
          <a:lstStyle/>
          <a:p>
            <a:r>
              <a:rPr lang="en-US" sz="900" dirty="0"/>
              <a:t>[12] </a:t>
            </a:r>
            <a:r>
              <a:rPr lang="en-US" sz="900" dirty="0" err="1"/>
              <a:t>Pineau</a:t>
            </a:r>
            <a:r>
              <a:rPr lang="en-US" sz="900" dirty="0"/>
              <a:t>, A., et al., </a:t>
            </a:r>
            <a:r>
              <a:rPr lang="en-US" sz="900" i="1" dirty="0"/>
              <a:t>Acta Mater.</a:t>
            </a:r>
            <a:r>
              <a:rPr lang="en-US" sz="900" dirty="0"/>
              <a:t> (2018)</a:t>
            </a:r>
          </a:p>
        </p:txBody>
      </p:sp>
      <p:sp>
        <p:nvSpPr>
          <p:cNvPr id="12" name="Rectangle 11">
            <a:extLst>
              <a:ext uri="{FF2B5EF4-FFF2-40B4-BE49-F238E27FC236}">
                <a16:creationId xmlns:a16="http://schemas.microsoft.com/office/drawing/2014/main" id="{D0128536-21F1-4506-BAFB-714C181D89B2}"/>
              </a:ext>
            </a:extLst>
          </p:cNvPr>
          <p:cNvSpPr/>
          <p:nvPr/>
        </p:nvSpPr>
        <p:spPr>
          <a:xfrm>
            <a:off x="8798583" y="3451413"/>
            <a:ext cx="2068195" cy="338554"/>
          </a:xfrm>
          <a:prstGeom prst="rect">
            <a:avLst/>
          </a:prstGeom>
          <a:solidFill>
            <a:schemeClr val="bg1"/>
          </a:solidFill>
        </p:spPr>
        <p:txBody>
          <a:bodyPr wrap="none">
            <a:spAutoFit/>
          </a:bodyPr>
          <a:lstStyle/>
          <a:p>
            <a:r>
              <a:rPr lang="en-US" sz="1600" dirty="0"/>
              <a:t>RFOG GOR Surface</a:t>
            </a:r>
          </a:p>
        </p:txBody>
      </p:sp>
      <p:sp>
        <p:nvSpPr>
          <p:cNvPr id="15" name="Rectangle 14">
            <a:extLst>
              <a:ext uri="{FF2B5EF4-FFF2-40B4-BE49-F238E27FC236}">
                <a16:creationId xmlns:a16="http://schemas.microsoft.com/office/drawing/2014/main" id="{58FFEDAD-A80D-4653-8106-E31C243FE592}"/>
              </a:ext>
            </a:extLst>
          </p:cNvPr>
          <p:cNvSpPr/>
          <p:nvPr/>
        </p:nvSpPr>
        <p:spPr>
          <a:xfrm>
            <a:off x="1365419" y="3444882"/>
            <a:ext cx="2555508" cy="338554"/>
          </a:xfrm>
          <a:prstGeom prst="rect">
            <a:avLst/>
          </a:prstGeom>
          <a:solidFill>
            <a:schemeClr val="bg1"/>
          </a:solidFill>
        </p:spPr>
        <p:txBody>
          <a:bodyPr wrap="none">
            <a:spAutoFit/>
          </a:bodyPr>
          <a:lstStyle/>
          <a:p>
            <a:r>
              <a:rPr lang="en-US" sz="1600" dirty="0"/>
              <a:t>Phase Field GOR Surface</a:t>
            </a:r>
          </a:p>
        </p:txBody>
      </p:sp>
      <p:sp>
        <p:nvSpPr>
          <p:cNvPr id="14" name="Rectangle 13">
            <a:extLst>
              <a:ext uri="{FF2B5EF4-FFF2-40B4-BE49-F238E27FC236}">
                <a16:creationId xmlns:a16="http://schemas.microsoft.com/office/drawing/2014/main" id="{BAB69D28-670A-44DB-B4B4-B16F95D4F742}"/>
              </a:ext>
            </a:extLst>
          </p:cNvPr>
          <p:cNvSpPr/>
          <p:nvPr/>
        </p:nvSpPr>
        <p:spPr>
          <a:xfrm>
            <a:off x="5092863" y="3446911"/>
            <a:ext cx="2129527" cy="338554"/>
          </a:xfrm>
          <a:prstGeom prst="rect">
            <a:avLst/>
          </a:prstGeom>
          <a:solidFill>
            <a:schemeClr val="bg1"/>
          </a:solidFill>
        </p:spPr>
        <p:txBody>
          <a:bodyPr wrap="square">
            <a:spAutoFit/>
          </a:bodyPr>
          <a:lstStyle/>
          <a:p>
            <a:pPr algn="ctr"/>
            <a:r>
              <a:rPr lang="en-US" sz="1600" dirty="0"/>
              <a:t>RGL GOR Surface</a:t>
            </a:r>
          </a:p>
        </p:txBody>
      </p:sp>
    </p:spTree>
    <p:extLst>
      <p:ext uri="{BB962C8B-B14F-4D97-AF65-F5344CB8AC3E}">
        <p14:creationId xmlns:p14="http://schemas.microsoft.com/office/powerpoint/2010/main" val="1071208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B83473-1F93-48DD-B6F8-8D4745371578}"/>
              </a:ext>
            </a:extLst>
          </p:cNvPr>
          <p:cNvSpPr>
            <a:spLocks noGrp="1"/>
          </p:cNvSpPr>
          <p:nvPr>
            <p:ph type="title"/>
          </p:nvPr>
        </p:nvSpPr>
        <p:spPr>
          <a:xfrm>
            <a:off x="1048378" y="365125"/>
            <a:ext cx="10095244" cy="1325563"/>
          </a:xfrm>
        </p:spPr>
        <p:txBody>
          <a:bodyPr/>
          <a:lstStyle/>
          <a:p>
            <a:r>
              <a:rPr lang="en-US" dirty="0"/>
              <a:t>Comparisons of Experimental and Simulated Values</a:t>
            </a:r>
          </a:p>
        </p:txBody>
      </p:sp>
      <p:sp>
        <p:nvSpPr>
          <p:cNvPr id="3" name="Content Placeholder 2">
            <a:extLst>
              <a:ext uri="{FF2B5EF4-FFF2-40B4-BE49-F238E27FC236}">
                <a16:creationId xmlns:a16="http://schemas.microsoft.com/office/drawing/2014/main" id="{C2C26E61-03E5-4EF0-9CC9-F5E9CC43D311}"/>
              </a:ext>
            </a:extLst>
          </p:cNvPr>
          <p:cNvSpPr>
            <a:spLocks noGrp="1"/>
          </p:cNvSpPr>
          <p:nvPr>
            <p:ph idx="1"/>
          </p:nvPr>
        </p:nvSpPr>
        <p:spPr>
          <a:xfrm>
            <a:off x="838200" y="1825624"/>
            <a:ext cx="5495925" cy="4808660"/>
          </a:xfrm>
        </p:spPr>
        <p:txBody>
          <a:bodyPr>
            <a:normAutofit fontScale="92500"/>
          </a:bodyPr>
          <a:lstStyle/>
          <a:p>
            <a:r>
              <a:rPr lang="en-US" dirty="0"/>
              <a:t>Experimental [10] vs. Theory</a:t>
            </a:r>
          </a:p>
          <a:p>
            <a:pPr lvl="1"/>
            <a:r>
              <a:rPr lang="en-US" dirty="0"/>
              <a:t>Inconel 792 directional solidification exp.</a:t>
            </a:r>
          </a:p>
          <a:p>
            <a:pPr lvl="1"/>
            <a:r>
              <a:rPr lang="en-US" dirty="0"/>
              <a:t>Experimental values lower than theory</a:t>
            </a:r>
          </a:p>
          <a:p>
            <a:r>
              <a:rPr lang="en-US" dirty="0"/>
              <a:t>Phase Field Case</a:t>
            </a:r>
          </a:p>
          <a:p>
            <a:pPr lvl="1"/>
            <a:r>
              <a:rPr lang="en-US" dirty="0"/>
              <a:t>Close to experimental data, but drops off</a:t>
            </a:r>
          </a:p>
          <a:p>
            <a:pPr lvl="1"/>
            <a:r>
              <a:rPr lang="en-US" dirty="0"/>
              <a:t>Right order-of-magnitude </a:t>
            </a:r>
          </a:p>
          <a:p>
            <a:r>
              <a:rPr lang="en-US" dirty="0"/>
              <a:t>Monte Carlo Cases </a:t>
            </a:r>
          </a:p>
          <a:p>
            <a:pPr lvl="1"/>
            <a:r>
              <a:rPr lang="en-US" dirty="0"/>
              <a:t>Case 1: Best 3D, directional solidification results in [5]</a:t>
            </a:r>
          </a:p>
          <a:p>
            <a:pPr lvl="2"/>
            <a:r>
              <a:rPr lang="en-US" dirty="0"/>
              <a:t>Lower than experimental data</a:t>
            </a:r>
          </a:p>
          <a:p>
            <a:pPr lvl="2"/>
            <a:r>
              <a:rPr lang="en-US" dirty="0"/>
              <a:t>Lower than PF at low orientations</a:t>
            </a:r>
          </a:p>
          <a:p>
            <a:pPr lvl="1"/>
            <a:r>
              <a:rPr lang="en-US" dirty="0"/>
              <a:t>Case 2 &amp; 3: Closest to RGL</a:t>
            </a:r>
          </a:p>
          <a:p>
            <a:pPr lvl="2"/>
            <a:r>
              <a:rPr lang="en-US" dirty="0"/>
              <a:t>Portions over- and under-estimate RGL</a:t>
            </a:r>
          </a:p>
          <a:p>
            <a:pPr lvl="2"/>
            <a:r>
              <a:rPr lang="en-US" dirty="0"/>
              <a:t>Higher than experimental data</a:t>
            </a:r>
          </a:p>
          <a:p>
            <a:endParaRPr lang="en-US" dirty="0"/>
          </a:p>
        </p:txBody>
      </p:sp>
      <p:sp>
        <p:nvSpPr>
          <p:cNvPr id="4" name="Slide Number Placeholder 3">
            <a:extLst>
              <a:ext uri="{FF2B5EF4-FFF2-40B4-BE49-F238E27FC236}">
                <a16:creationId xmlns:a16="http://schemas.microsoft.com/office/drawing/2014/main" id="{AB0DFEC1-99BA-48F2-999E-37767BB82DDB}"/>
              </a:ext>
            </a:extLst>
          </p:cNvPr>
          <p:cNvSpPr>
            <a:spLocks noGrp="1"/>
          </p:cNvSpPr>
          <p:nvPr>
            <p:ph type="sldNum" sz="quarter" idx="12"/>
          </p:nvPr>
        </p:nvSpPr>
        <p:spPr/>
        <p:txBody>
          <a:bodyPr/>
          <a:lstStyle/>
          <a:p>
            <a:fld id="{224C0C37-3CEC-4CB4-B902-37F94E20E969}" type="slidenum">
              <a:rPr lang="en-US" smtClean="0"/>
              <a:pPr/>
              <a:t>19</a:t>
            </a:fld>
            <a:endParaRPr lang="en-US" dirty="0"/>
          </a:p>
        </p:txBody>
      </p:sp>
      <p:pic>
        <p:nvPicPr>
          <p:cNvPr id="5" name="Picture 4">
            <a:extLst>
              <a:ext uri="{FF2B5EF4-FFF2-40B4-BE49-F238E27FC236}">
                <a16:creationId xmlns:a16="http://schemas.microsoft.com/office/drawing/2014/main" id="{27CA1437-4555-470E-A208-BED85A284E1E}"/>
              </a:ext>
            </a:extLst>
          </p:cNvPr>
          <p:cNvPicPr>
            <a:picLocks noChangeAspect="1"/>
          </p:cNvPicPr>
          <p:nvPr/>
        </p:nvPicPr>
        <p:blipFill>
          <a:blip r:embed="rId3"/>
          <a:stretch>
            <a:fillRect/>
          </a:stretch>
        </p:blipFill>
        <p:spPr>
          <a:xfrm>
            <a:off x="6096000" y="1513682"/>
            <a:ext cx="6096000" cy="4572000"/>
          </a:xfrm>
          <a:prstGeom prst="rect">
            <a:avLst/>
          </a:prstGeom>
        </p:spPr>
      </p:pic>
      <p:pic>
        <p:nvPicPr>
          <p:cNvPr id="9" name="Picture 8">
            <a:extLst>
              <a:ext uri="{FF2B5EF4-FFF2-40B4-BE49-F238E27FC236}">
                <a16:creationId xmlns:a16="http://schemas.microsoft.com/office/drawing/2014/main" id="{67D20BC3-793C-41E9-989D-C68A3EA7C829}"/>
              </a:ext>
            </a:extLst>
          </p:cNvPr>
          <p:cNvPicPr>
            <a:picLocks noChangeAspect="1"/>
          </p:cNvPicPr>
          <p:nvPr/>
        </p:nvPicPr>
        <p:blipFill>
          <a:blip r:embed="rId4"/>
          <a:stretch>
            <a:fillRect/>
          </a:stretch>
        </p:blipFill>
        <p:spPr>
          <a:xfrm>
            <a:off x="6096000" y="1513682"/>
            <a:ext cx="6096000" cy="4572000"/>
          </a:xfrm>
          <a:prstGeom prst="rect">
            <a:avLst/>
          </a:prstGeom>
        </p:spPr>
      </p:pic>
      <p:pic>
        <p:nvPicPr>
          <p:cNvPr id="8" name="Picture 7">
            <a:extLst>
              <a:ext uri="{FF2B5EF4-FFF2-40B4-BE49-F238E27FC236}">
                <a16:creationId xmlns:a16="http://schemas.microsoft.com/office/drawing/2014/main" id="{168E0C12-B15C-4188-AA27-CDF11B77096A}"/>
              </a:ext>
            </a:extLst>
          </p:cNvPr>
          <p:cNvPicPr>
            <a:picLocks noChangeAspect="1"/>
          </p:cNvPicPr>
          <p:nvPr/>
        </p:nvPicPr>
        <p:blipFill>
          <a:blip r:embed="rId5"/>
          <a:stretch>
            <a:fillRect/>
          </a:stretch>
        </p:blipFill>
        <p:spPr>
          <a:xfrm>
            <a:off x="6096000" y="1513682"/>
            <a:ext cx="6096000" cy="4572000"/>
          </a:xfrm>
          <a:prstGeom prst="rect">
            <a:avLst/>
          </a:prstGeom>
        </p:spPr>
      </p:pic>
      <p:sp>
        <p:nvSpPr>
          <p:cNvPr id="11" name="Arrow: Down 10">
            <a:extLst>
              <a:ext uri="{FF2B5EF4-FFF2-40B4-BE49-F238E27FC236}">
                <a16:creationId xmlns:a16="http://schemas.microsoft.com/office/drawing/2014/main" id="{061A16D0-83A3-42AB-B1ED-8F0719AD696D}"/>
              </a:ext>
            </a:extLst>
          </p:cNvPr>
          <p:cNvSpPr/>
          <p:nvPr/>
        </p:nvSpPr>
        <p:spPr>
          <a:xfrm rot="10800000">
            <a:off x="10378535" y="2354079"/>
            <a:ext cx="197929" cy="1415483"/>
          </a:xfrm>
          <a:prstGeom prst="downArrow">
            <a:avLst>
              <a:gd name="adj1" fmla="val 24747"/>
              <a:gd name="adj2" fmla="val 72096"/>
            </a:avLst>
          </a:prstGeom>
          <a:gradFill>
            <a:gsLst>
              <a:gs pos="0">
                <a:schemeClr val="tx1"/>
              </a:gs>
              <a:gs pos="100000">
                <a:srgbClr val="FF0000"/>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Arrow: Down 11">
            <a:extLst>
              <a:ext uri="{FF2B5EF4-FFF2-40B4-BE49-F238E27FC236}">
                <a16:creationId xmlns:a16="http://schemas.microsoft.com/office/drawing/2014/main" id="{92C3313A-CBD7-441A-A2DB-BCFE5A17FDDF}"/>
              </a:ext>
            </a:extLst>
          </p:cNvPr>
          <p:cNvSpPr/>
          <p:nvPr/>
        </p:nvSpPr>
        <p:spPr>
          <a:xfrm rot="5400000">
            <a:off x="8914571" y="2564868"/>
            <a:ext cx="197929" cy="433660"/>
          </a:xfrm>
          <a:prstGeom prst="downArrow">
            <a:avLst>
              <a:gd name="adj1" fmla="val 24747"/>
              <a:gd name="adj2" fmla="val 72096"/>
            </a:avLst>
          </a:prstGeom>
          <a:gradFill>
            <a:gsLst>
              <a:gs pos="0">
                <a:srgbClr val="FF0000"/>
              </a:gs>
              <a:gs pos="100000">
                <a:srgbClr val="0000FF"/>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8A8D3210-B2EA-430F-971A-02BCAE8737BA}"/>
              </a:ext>
            </a:extLst>
          </p:cNvPr>
          <p:cNvSpPr/>
          <p:nvPr/>
        </p:nvSpPr>
        <p:spPr>
          <a:xfrm>
            <a:off x="10477383" y="2700158"/>
            <a:ext cx="1263572" cy="646331"/>
          </a:xfrm>
          <a:prstGeom prst="rect">
            <a:avLst/>
          </a:prstGeom>
        </p:spPr>
        <p:txBody>
          <a:bodyPr wrap="square">
            <a:spAutoFit/>
          </a:bodyPr>
          <a:lstStyle/>
          <a:p>
            <a:r>
              <a:rPr lang="en-US" dirty="0"/>
              <a:t>Amplitude Effect</a:t>
            </a:r>
          </a:p>
        </p:txBody>
      </p:sp>
      <p:sp>
        <p:nvSpPr>
          <p:cNvPr id="14" name="Rectangle 13">
            <a:extLst>
              <a:ext uri="{FF2B5EF4-FFF2-40B4-BE49-F238E27FC236}">
                <a16:creationId xmlns:a16="http://schemas.microsoft.com/office/drawing/2014/main" id="{7E23BCC2-9B16-4BCC-9214-B7355D6F3311}"/>
              </a:ext>
            </a:extLst>
          </p:cNvPr>
          <p:cNvSpPr/>
          <p:nvPr/>
        </p:nvSpPr>
        <p:spPr>
          <a:xfrm>
            <a:off x="7461955" y="2036402"/>
            <a:ext cx="1263572" cy="646331"/>
          </a:xfrm>
          <a:prstGeom prst="rect">
            <a:avLst/>
          </a:prstGeom>
        </p:spPr>
        <p:txBody>
          <a:bodyPr wrap="square">
            <a:spAutoFit/>
          </a:bodyPr>
          <a:lstStyle/>
          <a:p>
            <a:pPr algn="r"/>
            <a:r>
              <a:rPr lang="en-US" dirty="0"/>
              <a:t>Phase Effect</a:t>
            </a:r>
          </a:p>
        </p:txBody>
      </p:sp>
      <p:sp>
        <p:nvSpPr>
          <p:cNvPr id="15" name="Rectangle 14">
            <a:extLst>
              <a:ext uri="{FF2B5EF4-FFF2-40B4-BE49-F238E27FC236}">
                <a16:creationId xmlns:a16="http://schemas.microsoft.com/office/drawing/2014/main" id="{ECB05CB4-548E-4FF1-BDB4-91BC368DEE51}"/>
              </a:ext>
            </a:extLst>
          </p:cNvPr>
          <p:cNvSpPr/>
          <p:nvPr/>
        </p:nvSpPr>
        <p:spPr>
          <a:xfrm>
            <a:off x="6321715" y="6395727"/>
            <a:ext cx="2613376" cy="230832"/>
          </a:xfrm>
          <a:prstGeom prst="rect">
            <a:avLst/>
          </a:prstGeom>
        </p:spPr>
        <p:txBody>
          <a:bodyPr wrap="square">
            <a:spAutoFit/>
          </a:bodyPr>
          <a:lstStyle/>
          <a:p>
            <a:r>
              <a:rPr lang="en-US" sz="900" dirty="0">
                <a:solidFill>
                  <a:srgbClr val="222222"/>
                </a:solidFill>
                <a:latin typeface="Arial" panose="020B0604020202020204" pitchFamily="34" charset="0"/>
              </a:rPr>
              <a:t>[10] Zhou, Y. Z., et al., </a:t>
            </a:r>
            <a:r>
              <a:rPr lang="en-US" sz="900" i="1" dirty="0">
                <a:solidFill>
                  <a:srgbClr val="222222"/>
                </a:solidFill>
                <a:latin typeface="Arial" panose="020B0604020202020204" pitchFamily="34" charset="0"/>
              </a:rPr>
              <a:t>Acta Mater.</a:t>
            </a:r>
            <a:r>
              <a:rPr lang="en-US" sz="900" dirty="0">
                <a:solidFill>
                  <a:srgbClr val="222222"/>
                </a:solidFill>
                <a:latin typeface="Arial" panose="020B0604020202020204" pitchFamily="34" charset="0"/>
              </a:rPr>
              <a:t> (2008)</a:t>
            </a:r>
            <a:endParaRPr lang="en-US" sz="900" dirty="0"/>
          </a:p>
        </p:txBody>
      </p:sp>
      <p:sp>
        <p:nvSpPr>
          <p:cNvPr id="16" name="Rectangle 15">
            <a:extLst>
              <a:ext uri="{FF2B5EF4-FFF2-40B4-BE49-F238E27FC236}">
                <a16:creationId xmlns:a16="http://schemas.microsoft.com/office/drawing/2014/main" id="{D2DE9770-73C8-4C73-BE6B-8F7600EE21CA}"/>
              </a:ext>
            </a:extLst>
          </p:cNvPr>
          <p:cNvSpPr/>
          <p:nvPr/>
        </p:nvSpPr>
        <p:spPr>
          <a:xfrm>
            <a:off x="8718260" y="6395727"/>
            <a:ext cx="2959390" cy="230832"/>
          </a:xfrm>
          <a:prstGeom prst="rect">
            <a:avLst/>
          </a:prstGeom>
        </p:spPr>
        <p:txBody>
          <a:bodyPr wrap="square">
            <a:spAutoFit/>
          </a:bodyPr>
          <a:lstStyle/>
          <a:p>
            <a:r>
              <a:rPr lang="en-US" sz="900" dirty="0"/>
              <a:t>[5] Pauza, J. G., et al., Model Simul. Mater. Sc., (2021)</a:t>
            </a:r>
          </a:p>
        </p:txBody>
      </p:sp>
    </p:spTree>
    <p:extLst>
      <p:ext uri="{BB962C8B-B14F-4D97-AF65-F5344CB8AC3E}">
        <p14:creationId xmlns:p14="http://schemas.microsoft.com/office/powerpoint/2010/main" val="11620209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11" end="11"/>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3"/>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4"/>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1"/>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p:bldP spid="1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Outline</a:t>
            </a:r>
          </a:p>
        </p:txBody>
      </p:sp>
      <p:sp>
        <p:nvSpPr>
          <p:cNvPr id="3" name="Content Placeholder 2"/>
          <p:cNvSpPr>
            <a:spLocks noGrp="1"/>
          </p:cNvSpPr>
          <p:nvPr>
            <p:ph idx="1"/>
          </p:nvPr>
        </p:nvSpPr>
        <p:spPr/>
        <p:txBody>
          <a:bodyPr>
            <a:normAutofit/>
          </a:bodyPr>
          <a:lstStyle/>
          <a:p>
            <a:pPr>
              <a:lnSpc>
                <a:spcPct val="150000"/>
              </a:lnSpc>
            </a:pPr>
            <a:r>
              <a:rPr lang="en-US" sz="2800" dirty="0"/>
              <a:t>Background &amp; Introduction</a:t>
            </a:r>
          </a:p>
          <a:p>
            <a:pPr>
              <a:lnSpc>
                <a:spcPct val="150000"/>
              </a:lnSpc>
            </a:pPr>
            <a:r>
              <a:rPr lang="en-US" sz="2800" dirty="0"/>
              <a:t>Techniques and Materials</a:t>
            </a:r>
          </a:p>
          <a:p>
            <a:pPr>
              <a:lnSpc>
                <a:spcPct val="150000"/>
              </a:lnSpc>
            </a:pPr>
            <a:r>
              <a:rPr lang="en-US" sz="2800" dirty="0"/>
              <a:t>Results </a:t>
            </a:r>
          </a:p>
          <a:p>
            <a:pPr>
              <a:lnSpc>
                <a:spcPct val="150000"/>
              </a:lnSpc>
            </a:pPr>
            <a:r>
              <a:rPr lang="en-US" sz="2800" b="1" dirty="0"/>
              <a:t>Need for Additional Validation Data &amp; Conclusions </a:t>
            </a:r>
          </a:p>
        </p:txBody>
      </p:sp>
      <p:sp>
        <p:nvSpPr>
          <p:cNvPr id="4" name="Slide Number Placeholder 3"/>
          <p:cNvSpPr>
            <a:spLocks noGrp="1"/>
          </p:cNvSpPr>
          <p:nvPr>
            <p:ph type="sldNum" sz="quarter" idx="12"/>
          </p:nvPr>
        </p:nvSpPr>
        <p:spPr/>
        <p:txBody>
          <a:bodyPr/>
          <a:lstStyle/>
          <a:p>
            <a:fld id="{224C0C37-3CEC-4CB4-B902-37F94E20E969}" type="slidenum">
              <a:rPr lang="en-US" smtClean="0"/>
              <a:pPr/>
              <a:t>20</a:t>
            </a:fld>
            <a:endParaRPr lang="en-US"/>
          </a:p>
        </p:txBody>
      </p:sp>
    </p:spTree>
    <p:extLst>
      <p:ext uri="{BB962C8B-B14F-4D97-AF65-F5344CB8AC3E}">
        <p14:creationId xmlns:p14="http://schemas.microsoft.com/office/powerpoint/2010/main" val="384318393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1FBC66A-FCF1-42B3-804B-EEB216A73D91}"/>
              </a:ext>
            </a:extLst>
          </p:cNvPr>
          <p:cNvPicPr>
            <a:picLocks noChangeAspect="1"/>
          </p:cNvPicPr>
          <p:nvPr/>
        </p:nvPicPr>
        <p:blipFill>
          <a:blip r:embed="rId3"/>
          <a:stretch>
            <a:fillRect/>
          </a:stretch>
        </p:blipFill>
        <p:spPr>
          <a:xfrm>
            <a:off x="7144786" y="3395820"/>
            <a:ext cx="4437989" cy="2714099"/>
          </a:xfrm>
          <a:prstGeom prst="rect">
            <a:avLst/>
          </a:prstGeom>
        </p:spPr>
      </p:pic>
      <p:sp>
        <p:nvSpPr>
          <p:cNvPr id="2" name="Title 1"/>
          <p:cNvSpPr>
            <a:spLocks noGrp="1"/>
          </p:cNvSpPr>
          <p:nvPr>
            <p:ph type="title"/>
          </p:nvPr>
        </p:nvSpPr>
        <p:spPr>
          <a:xfrm>
            <a:off x="1128665" y="365125"/>
            <a:ext cx="9934670" cy="1325563"/>
          </a:xfrm>
        </p:spPr>
        <p:txBody>
          <a:bodyPr/>
          <a:lstStyle/>
          <a:p>
            <a:r>
              <a:rPr lang="en-US" dirty="0"/>
              <a:t>Need for More Experimental Characterization of Grain Growth Behavior</a:t>
            </a:r>
          </a:p>
        </p:txBody>
      </p:sp>
      <p:sp>
        <p:nvSpPr>
          <p:cNvPr id="3" name="Content Placeholder 2"/>
          <p:cNvSpPr>
            <a:spLocks noGrp="1"/>
          </p:cNvSpPr>
          <p:nvPr>
            <p:ph idx="1"/>
          </p:nvPr>
        </p:nvSpPr>
        <p:spPr>
          <a:xfrm>
            <a:off x="838199" y="1758950"/>
            <a:ext cx="10744576" cy="4051300"/>
          </a:xfrm>
        </p:spPr>
        <p:txBody>
          <a:bodyPr>
            <a:normAutofit lnSpcReduction="10000"/>
          </a:bodyPr>
          <a:lstStyle/>
          <a:p>
            <a:r>
              <a:rPr lang="en-US" dirty="0"/>
              <a:t>More experimental data of competitive grain growth is needed </a:t>
            </a:r>
          </a:p>
          <a:p>
            <a:pPr lvl="1"/>
            <a:r>
              <a:rPr lang="en-US" dirty="0"/>
              <a:t>Traditional directional solidification methods at </a:t>
            </a:r>
            <a:r>
              <a:rPr lang="en-US" u="sng" dirty="0"/>
              <a:t>~10 mm/min </a:t>
            </a:r>
            <a:r>
              <a:rPr lang="en-US" dirty="0"/>
              <a:t>→ AM at </a:t>
            </a:r>
            <a:r>
              <a:rPr lang="en-US" u="sng" dirty="0"/>
              <a:t>~1000 mm/s</a:t>
            </a:r>
          </a:p>
          <a:p>
            <a:pPr lvl="1"/>
            <a:r>
              <a:rPr lang="en-US" dirty="0"/>
              <a:t>Lack of AM alloys</a:t>
            </a:r>
          </a:p>
          <a:p>
            <a:r>
              <a:rPr lang="en-US" dirty="0"/>
              <a:t>Many modern studies are 2D phase field at low velocities</a:t>
            </a:r>
          </a:p>
          <a:p>
            <a:pPr lvl="1"/>
            <a:r>
              <a:rPr lang="en-US" dirty="0"/>
              <a:t>Models only recently incorporating quasi-rapid AM solidification effects [13, 14]</a:t>
            </a:r>
          </a:p>
          <a:p>
            <a:pPr lvl="1"/>
            <a:r>
              <a:rPr lang="en-US" dirty="0"/>
              <a:t>3D is computationally expensive</a:t>
            </a:r>
          </a:p>
          <a:p>
            <a:endParaRPr lang="en-US" sz="1100" dirty="0"/>
          </a:p>
          <a:p>
            <a:r>
              <a:rPr lang="en-US" dirty="0"/>
              <a:t>Experimental validation data is needed </a:t>
            </a:r>
          </a:p>
          <a:p>
            <a:pPr lvl="1"/>
            <a:r>
              <a:rPr lang="en-US" dirty="0"/>
              <a:t>Need quasi-rapid solidification speeds</a:t>
            </a:r>
          </a:p>
          <a:p>
            <a:pPr lvl="1"/>
            <a:r>
              <a:rPr lang="en-US" dirty="0"/>
              <a:t>Difficult &amp; expensive data to produce</a:t>
            </a:r>
          </a:p>
          <a:p>
            <a:pPr marL="914400" lvl="2" indent="0">
              <a:buNone/>
            </a:pPr>
            <a:r>
              <a:rPr lang="en-US" dirty="0"/>
              <a:t>– How to best generate and support?</a:t>
            </a:r>
          </a:p>
          <a:p>
            <a:pPr marL="914400" lvl="2" indent="0">
              <a:buNone/>
            </a:pPr>
            <a:r>
              <a:rPr lang="en-US" dirty="0"/>
              <a:t>– Potential of modern techniques? </a:t>
            </a:r>
          </a:p>
          <a:p>
            <a:pPr marL="457200" lvl="1" indent="0">
              <a:buNone/>
            </a:pPr>
            <a:endParaRPr lang="en-US" dirty="0"/>
          </a:p>
          <a:p>
            <a:pPr marL="0" indent="0">
              <a:buNone/>
            </a:pPr>
            <a:endParaRPr lang="en-US" sz="2000" dirty="0"/>
          </a:p>
        </p:txBody>
      </p:sp>
      <p:sp>
        <p:nvSpPr>
          <p:cNvPr id="4" name="Slide Number Placeholder 3"/>
          <p:cNvSpPr>
            <a:spLocks noGrp="1"/>
          </p:cNvSpPr>
          <p:nvPr>
            <p:ph type="sldNum" sz="quarter" idx="12"/>
          </p:nvPr>
        </p:nvSpPr>
        <p:spPr/>
        <p:txBody>
          <a:bodyPr/>
          <a:lstStyle/>
          <a:p>
            <a:fld id="{224C0C37-3CEC-4CB4-B902-37F94E20E969}" type="slidenum">
              <a:rPr lang="en-US" smtClean="0"/>
              <a:pPr/>
              <a:t>21</a:t>
            </a:fld>
            <a:endParaRPr lang="en-US" dirty="0"/>
          </a:p>
        </p:txBody>
      </p:sp>
      <p:sp>
        <p:nvSpPr>
          <p:cNvPr id="6" name="Rectangle 5">
            <a:extLst>
              <a:ext uri="{FF2B5EF4-FFF2-40B4-BE49-F238E27FC236}">
                <a16:creationId xmlns:a16="http://schemas.microsoft.com/office/drawing/2014/main" id="{2B9FC62A-FA1F-4029-9FDC-9CF4434446FF}"/>
              </a:ext>
            </a:extLst>
          </p:cNvPr>
          <p:cNvSpPr/>
          <p:nvPr/>
        </p:nvSpPr>
        <p:spPr>
          <a:xfrm>
            <a:off x="7893448" y="5628057"/>
            <a:ext cx="2805903" cy="369332"/>
          </a:xfrm>
          <a:prstGeom prst="rect">
            <a:avLst/>
          </a:prstGeom>
        </p:spPr>
        <p:txBody>
          <a:bodyPr wrap="square">
            <a:spAutoFit/>
          </a:bodyPr>
          <a:lstStyle/>
          <a:p>
            <a:pPr algn="r"/>
            <a:r>
              <a:rPr lang="en-US" dirty="0">
                <a:latin typeface="+mj-lt"/>
                <a:cs typeface="Times New Roman" panose="02020603050405020304" pitchFamily="18" charset="0"/>
              </a:rPr>
              <a:t>[5] Experimental results</a:t>
            </a:r>
          </a:p>
        </p:txBody>
      </p:sp>
      <p:sp>
        <p:nvSpPr>
          <p:cNvPr id="8" name="Rectangle 7">
            <a:extLst>
              <a:ext uri="{FF2B5EF4-FFF2-40B4-BE49-F238E27FC236}">
                <a16:creationId xmlns:a16="http://schemas.microsoft.com/office/drawing/2014/main" id="{AB4C16F5-517D-4DB7-85A9-FD3DCA955A8D}"/>
              </a:ext>
            </a:extLst>
          </p:cNvPr>
          <p:cNvSpPr/>
          <p:nvPr/>
        </p:nvSpPr>
        <p:spPr>
          <a:xfrm>
            <a:off x="8241506" y="6218553"/>
            <a:ext cx="3299466" cy="230832"/>
          </a:xfrm>
          <a:prstGeom prst="rect">
            <a:avLst/>
          </a:prstGeom>
        </p:spPr>
        <p:txBody>
          <a:bodyPr wrap="square">
            <a:spAutoFit/>
          </a:bodyPr>
          <a:lstStyle/>
          <a:p>
            <a:r>
              <a:rPr lang="en-US" sz="900" dirty="0">
                <a:solidFill>
                  <a:srgbClr val="222222"/>
                </a:solidFill>
                <a:latin typeface="Arial" panose="020B0604020202020204" pitchFamily="34" charset="0"/>
              </a:rPr>
              <a:t>[13] </a:t>
            </a:r>
            <a:r>
              <a:rPr lang="en-US" sz="900" dirty="0" err="1">
                <a:solidFill>
                  <a:srgbClr val="222222"/>
                </a:solidFill>
                <a:latin typeface="Arial" panose="020B0604020202020204" pitchFamily="34" charset="0"/>
              </a:rPr>
              <a:t>Kavousi</a:t>
            </a:r>
            <a:r>
              <a:rPr lang="en-US" sz="900" dirty="0">
                <a:solidFill>
                  <a:srgbClr val="222222"/>
                </a:solidFill>
                <a:latin typeface="Arial" panose="020B0604020202020204" pitchFamily="34" charset="0"/>
              </a:rPr>
              <a:t>, S. &amp; and Mohsen A. Z.,  </a:t>
            </a:r>
            <a:r>
              <a:rPr lang="en-US" sz="900" i="1" dirty="0">
                <a:solidFill>
                  <a:srgbClr val="222222"/>
                </a:solidFill>
                <a:latin typeface="Arial" panose="020B0604020202020204" pitchFamily="34" charset="0"/>
              </a:rPr>
              <a:t>Acta Mater.</a:t>
            </a:r>
            <a:r>
              <a:rPr lang="en-US" sz="900" dirty="0">
                <a:solidFill>
                  <a:srgbClr val="222222"/>
                </a:solidFill>
                <a:latin typeface="Arial" panose="020B0604020202020204" pitchFamily="34" charset="0"/>
              </a:rPr>
              <a:t> (2021)</a:t>
            </a:r>
            <a:endParaRPr lang="en-US" sz="900" dirty="0"/>
          </a:p>
        </p:txBody>
      </p:sp>
      <p:sp>
        <p:nvSpPr>
          <p:cNvPr id="9" name="Rectangle 8">
            <a:extLst>
              <a:ext uri="{FF2B5EF4-FFF2-40B4-BE49-F238E27FC236}">
                <a16:creationId xmlns:a16="http://schemas.microsoft.com/office/drawing/2014/main" id="{079962F3-9A70-4850-8DF8-CDCB28016223}"/>
              </a:ext>
            </a:extLst>
          </p:cNvPr>
          <p:cNvSpPr/>
          <p:nvPr/>
        </p:nvSpPr>
        <p:spPr>
          <a:xfrm>
            <a:off x="8241506" y="6372473"/>
            <a:ext cx="3515762" cy="230832"/>
          </a:xfrm>
          <a:prstGeom prst="rect">
            <a:avLst/>
          </a:prstGeom>
        </p:spPr>
        <p:txBody>
          <a:bodyPr wrap="square">
            <a:spAutoFit/>
          </a:bodyPr>
          <a:lstStyle/>
          <a:p>
            <a:r>
              <a:rPr lang="en-US" sz="900" dirty="0">
                <a:solidFill>
                  <a:srgbClr val="222222"/>
                </a:solidFill>
                <a:latin typeface="Arial" panose="020B0604020202020204" pitchFamily="34" charset="0"/>
              </a:rPr>
              <a:t>[14] </a:t>
            </a:r>
            <a:r>
              <a:rPr lang="en-US" sz="900" dirty="0" err="1">
                <a:solidFill>
                  <a:srgbClr val="222222"/>
                </a:solidFill>
                <a:latin typeface="Arial" panose="020B0604020202020204" pitchFamily="34" charset="0"/>
              </a:rPr>
              <a:t>Pinomaa</a:t>
            </a:r>
            <a:r>
              <a:rPr lang="en-US" sz="900" dirty="0">
                <a:solidFill>
                  <a:srgbClr val="222222"/>
                </a:solidFill>
                <a:latin typeface="Arial" panose="020B0604020202020204" pitchFamily="34" charset="0"/>
              </a:rPr>
              <a:t>, T. &amp; </a:t>
            </a:r>
            <a:r>
              <a:rPr lang="en-US" sz="900" dirty="0" err="1">
                <a:solidFill>
                  <a:srgbClr val="222222"/>
                </a:solidFill>
                <a:latin typeface="Arial" panose="020B0604020202020204" pitchFamily="34" charset="0"/>
              </a:rPr>
              <a:t>Provatas</a:t>
            </a:r>
            <a:r>
              <a:rPr lang="en-US" sz="900" dirty="0">
                <a:solidFill>
                  <a:srgbClr val="222222"/>
                </a:solidFill>
                <a:latin typeface="Arial" panose="020B0604020202020204" pitchFamily="34" charset="0"/>
              </a:rPr>
              <a:t> N., </a:t>
            </a:r>
            <a:r>
              <a:rPr lang="en-US" sz="900" i="1" dirty="0">
                <a:solidFill>
                  <a:srgbClr val="222222"/>
                </a:solidFill>
                <a:latin typeface="Arial" panose="020B0604020202020204" pitchFamily="34" charset="0"/>
              </a:rPr>
              <a:t>Acta Mater. </a:t>
            </a:r>
            <a:r>
              <a:rPr lang="en-US" sz="900" dirty="0">
                <a:solidFill>
                  <a:srgbClr val="222222"/>
                </a:solidFill>
                <a:latin typeface="Arial" panose="020B0604020202020204" pitchFamily="34" charset="0"/>
              </a:rPr>
              <a:t> (2019)</a:t>
            </a:r>
            <a:endParaRPr lang="en-US" sz="900" dirty="0"/>
          </a:p>
        </p:txBody>
      </p:sp>
      <p:sp>
        <p:nvSpPr>
          <p:cNvPr id="10" name="Rectangle 9">
            <a:extLst>
              <a:ext uri="{FF2B5EF4-FFF2-40B4-BE49-F238E27FC236}">
                <a16:creationId xmlns:a16="http://schemas.microsoft.com/office/drawing/2014/main" id="{8942828B-F449-4994-B802-311242B3407F}"/>
              </a:ext>
            </a:extLst>
          </p:cNvPr>
          <p:cNvSpPr/>
          <p:nvPr/>
        </p:nvSpPr>
        <p:spPr>
          <a:xfrm>
            <a:off x="1103461" y="5910341"/>
            <a:ext cx="7694311" cy="784830"/>
          </a:xfrm>
          <a:prstGeom prst="rect">
            <a:avLst/>
          </a:prstGeom>
        </p:spPr>
        <p:txBody>
          <a:bodyPr wrap="square">
            <a:spAutoFit/>
          </a:bodyPr>
          <a:lstStyle/>
          <a:p>
            <a:r>
              <a:rPr lang="en-US" sz="900" dirty="0">
                <a:latin typeface="+mj-lt"/>
              </a:rPr>
              <a:t>[5] Computer simulation of microstructure development in powder-bed additive manufacturing with crystallographic texture, Figure 6</a:t>
            </a:r>
          </a:p>
          <a:p>
            <a:r>
              <a:rPr lang="en-US" sz="900" dirty="0">
                <a:latin typeface="+mj-lt"/>
              </a:rPr>
              <a:t>Pauza, J.G., Tayon, W.A., &amp; </a:t>
            </a:r>
            <a:r>
              <a:rPr lang="en-US" sz="900" dirty="0" err="1">
                <a:latin typeface="+mj-lt"/>
              </a:rPr>
              <a:t>Rollett</a:t>
            </a:r>
            <a:r>
              <a:rPr lang="en-US" sz="900" dirty="0">
                <a:latin typeface="+mj-lt"/>
              </a:rPr>
              <a:t>, A</a:t>
            </a:r>
            <a:r>
              <a:rPr lang="en-US" sz="900" dirty="0"/>
              <a:t>., </a:t>
            </a:r>
            <a:r>
              <a:rPr lang="en-US" sz="900" i="1" dirty="0"/>
              <a:t>Model. Simul. Mater. Sc. </a:t>
            </a:r>
            <a:r>
              <a:rPr lang="en-US" sz="900" dirty="0"/>
              <a:t>(2021)</a:t>
            </a:r>
            <a:r>
              <a:rPr lang="en-US" sz="900" dirty="0">
                <a:latin typeface="+mj-lt"/>
              </a:rPr>
              <a:t> </a:t>
            </a:r>
          </a:p>
          <a:p>
            <a:r>
              <a:rPr lang="en-US" sz="900" dirty="0">
                <a:latin typeface="+mj-lt"/>
              </a:rPr>
              <a:t>This work is licensed under a Creative Commons Attribution 4.0 License </a:t>
            </a:r>
            <a:r>
              <a:rPr lang="en-US" sz="900" dirty="0">
                <a:solidFill>
                  <a:srgbClr val="222222"/>
                </a:solidFill>
                <a:latin typeface="+mj-lt"/>
                <a:hlinkClick r:id="rId4"/>
              </a:rPr>
              <a:t>https://creativecommons.org/licenses/by/4.0/</a:t>
            </a:r>
            <a:r>
              <a:rPr lang="en-US" sz="900" dirty="0">
                <a:solidFill>
                  <a:srgbClr val="222222"/>
                </a:solidFill>
                <a:latin typeface="+mj-lt"/>
              </a:rPr>
              <a:t>  </a:t>
            </a:r>
          </a:p>
          <a:p>
            <a:r>
              <a:rPr lang="en-US" sz="900" dirty="0">
                <a:latin typeface="+mj-lt"/>
                <a:hlinkClick r:id="rId5"/>
              </a:rPr>
              <a:t>https://doi.org/10.1088/1361-651X/ac03a6</a:t>
            </a:r>
            <a:endParaRPr lang="en-US" sz="900" dirty="0">
              <a:latin typeface="+mj-lt"/>
            </a:endParaRPr>
          </a:p>
          <a:p>
            <a:r>
              <a:rPr lang="en-US" sz="900" dirty="0">
                <a:latin typeface="+mj-lt"/>
              </a:rPr>
              <a:t>Figure labeled vs. original    </a:t>
            </a:r>
          </a:p>
        </p:txBody>
      </p:sp>
    </p:spTree>
    <p:extLst>
      <p:ext uri="{BB962C8B-B14F-4D97-AF65-F5344CB8AC3E}">
        <p14:creationId xmlns:p14="http://schemas.microsoft.com/office/powerpoint/2010/main" val="4174067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7" end="7"/>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8" end="8"/>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9" end="9"/>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10" end="10"/>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C753960-9BB5-46B5-99E2-8D6E9068A7B5}"/>
              </a:ext>
            </a:extLst>
          </p:cNvPr>
          <p:cNvSpPr>
            <a:spLocks noGrp="1"/>
          </p:cNvSpPr>
          <p:nvPr>
            <p:ph idx="1"/>
          </p:nvPr>
        </p:nvSpPr>
        <p:spPr>
          <a:xfrm>
            <a:off x="1004936" y="1715135"/>
            <a:ext cx="7036183" cy="4667250"/>
          </a:xfrm>
        </p:spPr>
        <p:txBody>
          <a:bodyPr>
            <a:normAutofit/>
          </a:bodyPr>
          <a:lstStyle/>
          <a:p>
            <a:r>
              <a:rPr lang="en-US" dirty="0"/>
              <a:t>PBF AM metal parts → large, columnar grains  </a:t>
            </a:r>
          </a:p>
          <a:p>
            <a:r>
              <a:rPr lang="en-US" dirty="0"/>
              <a:t>Texture plays a big role</a:t>
            </a:r>
          </a:p>
          <a:p>
            <a:pPr lvl="1"/>
            <a:r>
              <a:rPr lang="en-US" dirty="0"/>
              <a:t>Anisotropy and fatigue performance</a:t>
            </a:r>
          </a:p>
          <a:p>
            <a:r>
              <a:rPr lang="en-US" dirty="0"/>
              <a:t>Texture and microstructure depend on build parameters </a:t>
            </a:r>
          </a:p>
          <a:p>
            <a:pPr lvl="1"/>
            <a:r>
              <a:rPr lang="en-US" dirty="0"/>
              <a:t>Varies within individual part</a:t>
            </a:r>
          </a:p>
          <a:p>
            <a:pPr lvl="1"/>
            <a:endParaRPr lang="en-US" dirty="0"/>
          </a:p>
          <a:p>
            <a:r>
              <a:rPr lang="en-US" dirty="0"/>
              <a:t>PSP-Framework: Strong role of texture suggests property models need to include it</a:t>
            </a:r>
          </a:p>
          <a:p>
            <a:r>
              <a:rPr lang="en-US" dirty="0"/>
              <a:t>How to best simulate microstructure and texture at the close-to-part scale?</a:t>
            </a:r>
          </a:p>
        </p:txBody>
      </p:sp>
      <p:sp>
        <p:nvSpPr>
          <p:cNvPr id="4" name="Slide Number Placeholder 3">
            <a:extLst>
              <a:ext uri="{FF2B5EF4-FFF2-40B4-BE49-F238E27FC236}">
                <a16:creationId xmlns:a16="http://schemas.microsoft.com/office/drawing/2014/main" id="{9A89F518-8C36-45B2-AEF0-E44B909CBFD9}"/>
              </a:ext>
            </a:extLst>
          </p:cNvPr>
          <p:cNvSpPr>
            <a:spLocks noGrp="1"/>
          </p:cNvSpPr>
          <p:nvPr>
            <p:ph type="sldNum" sz="quarter" idx="12"/>
          </p:nvPr>
        </p:nvSpPr>
        <p:spPr/>
        <p:txBody>
          <a:bodyPr/>
          <a:lstStyle/>
          <a:p>
            <a:fld id="{224C0C37-3CEC-4CB4-B902-37F94E20E969}" type="slidenum">
              <a:rPr lang="en-US" smtClean="0"/>
              <a:pPr/>
              <a:t>22</a:t>
            </a:fld>
            <a:endParaRPr lang="en-US" dirty="0"/>
          </a:p>
        </p:txBody>
      </p:sp>
      <p:grpSp>
        <p:nvGrpSpPr>
          <p:cNvPr id="28" name="Group 27">
            <a:extLst>
              <a:ext uri="{FF2B5EF4-FFF2-40B4-BE49-F238E27FC236}">
                <a16:creationId xmlns:a16="http://schemas.microsoft.com/office/drawing/2014/main" id="{2DABD825-2A21-4146-B1A1-E3EF52D60338}"/>
              </a:ext>
            </a:extLst>
          </p:cNvPr>
          <p:cNvGrpSpPr/>
          <p:nvPr/>
        </p:nvGrpSpPr>
        <p:grpSpPr>
          <a:xfrm>
            <a:off x="8135184" y="4045019"/>
            <a:ext cx="3610325" cy="2560320"/>
            <a:chOff x="8117080" y="4008807"/>
            <a:chExt cx="3610325" cy="2560320"/>
          </a:xfrm>
        </p:grpSpPr>
        <p:pic>
          <p:nvPicPr>
            <p:cNvPr id="6" name="Picture 5" descr="https://ars.els-cdn.com/content/image/1-s2.0-S0142112320304291-gr10_lrg.jpg">
              <a:extLst>
                <a:ext uri="{FF2B5EF4-FFF2-40B4-BE49-F238E27FC236}">
                  <a16:creationId xmlns:a16="http://schemas.microsoft.com/office/drawing/2014/main" id="{CF8DB49F-D201-4CA6-A1F0-8AB4B8B658C0}"/>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48848"/>
            <a:stretch/>
          </p:blipFill>
          <p:spPr bwMode="auto">
            <a:xfrm>
              <a:off x="8117080" y="4008807"/>
              <a:ext cx="2691983" cy="2560320"/>
            </a:xfrm>
            <a:prstGeom prst="rect">
              <a:avLst/>
            </a:prstGeom>
            <a:noFill/>
            <a:extLst>
              <a:ext uri="{909E8E84-426E-40DD-AFC4-6F175D3DCCD1}">
                <a14:hiddenFill xmlns:a14="http://schemas.microsoft.com/office/drawing/2010/main">
                  <a:solidFill>
                    <a:srgbClr val="FFFFFF"/>
                  </a:solidFill>
                </a14:hiddenFill>
              </a:ext>
            </a:extLst>
          </p:spPr>
        </p:pic>
        <p:cxnSp>
          <p:nvCxnSpPr>
            <p:cNvPr id="14" name="Straight Connector 13">
              <a:extLst>
                <a:ext uri="{FF2B5EF4-FFF2-40B4-BE49-F238E27FC236}">
                  <a16:creationId xmlns:a16="http://schemas.microsoft.com/office/drawing/2014/main" id="{78B049B1-71CE-4CE8-8E65-9AB52A02460D}"/>
                </a:ext>
              </a:extLst>
            </p:cNvPr>
            <p:cNvCxnSpPr>
              <a:cxnSpLocks/>
            </p:cNvCxnSpPr>
            <p:nvPr/>
          </p:nvCxnSpPr>
          <p:spPr>
            <a:xfrm>
              <a:off x="8624872" y="5112519"/>
              <a:ext cx="557228"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B609699A-5207-4439-869E-A03D5839E084}"/>
                </a:ext>
              </a:extLst>
            </p:cNvPr>
            <p:cNvCxnSpPr>
              <a:cxnSpLocks/>
            </p:cNvCxnSpPr>
            <p:nvPr/>
          </p:nvCxnSpPr>
          <p:spPr>
            <a:xfrm>
              <a:off x="9182100" y="5112519"/>
              <a:ext cx="0" cy="959433"/>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E6BE5B01-89CE-46A7-BA45-DF0550AEB3E8}"/>
                </a:ext>
              </a:extLst>
            </p:cNvPr>
            <p:cNvCxnSpPr/>
            <p:nvPr/>
          </p:nvCxnSpPr>
          <p:spPr>
            <a:xfrm rot="5400000" flipV="1">
              <a:off x="11383042" y="4569555"/>
              <a:ext cx="0" cy="225552"/>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1" name="Rectangle 20">
              <a:extLst>
                <a:ext uri="{FF2B5EF4-FFF2-40B4-BE49-F238E27FC236}">
                  <a16:creationId xmlns:a16="http://schemas.microsoft.com/office/drawing/2014/main" id="{1051842C-9DED-4238-A045-21B4994BB402}"/>
                </a:ext>
              </a:extLst>
            </p:cNvPr>
            <p:cNvSpPr/>
            <p:nvPr/>
          </p:nvSpPr>
          <p:spPr>
            <a:xfrm>
              <a:off x="10665176" y="4508143"/>
              <a:ext cx="1062229" cy="584775"/>
            </a:xfrm>
            <a:prstGeom prst="rect">
              <a:avLst/>
            </a:prstGeom>
          </p:spPr>
          <p:txBody>
            <a:bodyPr wrap="square">
              <a:spAutoFit/>
            </a:bodyPr>
            <a:lstStyle/>
            <a:p>
              <a:r>
                <a:rPr lang="en-US" sz="1600" dirty="0"/>
                <a:t>Build Direction</a:t>
              </a:r>
            </a:p>
          </p:txBody>
        </p:sp>
        <p:sp>
          <p:nvSpPr>
            <p:cNvPr id="22" name="Rectangle 21">
              <a:extLst>
                <a:ext uri="{FF2B5EF4-FFF2-40B4-BE49-F238E27FC236}">
                  <a16:creationId xmlns:a16="http://schemas.microsoft.com/office/drawing/2014/main" id="{122796DB-7CC0-4E2F-8229-DF1488FC51CA}"/>
                </a:ext>
              </a:extLst>
            </p:cNvPr>
            <p:cNvSpPr/>
            <p:nvPr/>
          </p:nvSpPr>
          <p:spPr>
            <a:xfrm>
              <a:off x="10665177" y="5089764"/>
              <a:ext cx="991310" cy="584775"/>
            </a:xfrm>
            <a:prstGeom prst="rect">
              <a:avLst/>
            </a:prstGeom>
          </p:spPr>
          <p:txBody>
            <a:bodyPr wrap="square">
              <a:spAutoFit/>
            </a:bodyPr>
            <a:lstStyle/>
            <a:p>
              <a:r>
                <a:rPr lang="en-US" sz="1600" dirty="0"/>
                <a:t>Crack Direction</a:t>
              </a:r>
            </a:p>
          </p:txBody>
        </p:sp>
        <p:cxnSp>
          <p:nvCxnSpPr>
            <p:cNvPr id="23" name="Straight Arrow Connector 22">
              <a:extLst>
                <a:ext uri="{FF2B5EF4-FFF2-40B4-BE49-F238E27FC236}">
                  <a16:creationId xmlns:a16="http://schemas.microsoft.com/office/drawing/2014/main" id="{455683CF-D42A-40E7-866A-87602128701E}"/>
                </a:ext>
              </a:extLst>
            </p:cNvPr>
            <p:cNvCxnSpPr/>
            <p:nvPr/>
          </p:nvCxnSpPr>
          <p:spPr>
            <a:xfrm rot="5400000" flipV="1">
              <a:off x="11427492" y="5167224"/>
              <a:ext cx="0" cy="225552"/>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32" name="Group 31">
            <a:extLst>
              <a:ext uri="{FF2B5EF4-FFF2-40B4-BE49-F238E27FC236}">
                <a16:creationId xmlns:a16="http://schemas.microsoft.com/office/drawing/2014/main" id="{EC4F19D8-CFE8-45E5-A035-B3E65D2FDA51}"/>
              </a:ext>
            </a:extLst>
          </p:cNvPr>
          <p:cNvGrpSpPr/>
          <p:nvPr/>
        </p:nvGrpSpPr>
        <p:grpSpPr>
          <a:xfrm>
            <a:off x="8199854" y="1396530"/>
            <a:ext cx="3536602" cy="2560320"/>
            <a:chOff x="8176012" y="1395361"/>
            <a:chExt cx="3536602" cy="2560320"/>
          </a:xfrm>
        </p:grpSpPr>
        <p:pic>
          <p:nvPicPr>
            <p:cNvPr id="5" name="Picture 4" descr="https://ars.els-cdn.com/content/image/1-s2.0-S0142112320304291-gr10_lrg.jpg">
              <a:extLst>
                <a:ext uri="{FF2B5EF4-FFF2-40B4-BE49-F238E27FC236}">
                  <a16:creationId xmlns:a16="http://schemas.microsoft.com/office/drawing/2014/main" id="{A44D0DC2-3F1B-4E87-A30C-C75CC8AB27F7}"/>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r="50363"/>
            <a:stretch/>
          </p:blipFill>
          <p:spPr bwMode="auto">
            <a:xfrm>
              <a:off x="8176012" y="1395361"/>
              <a:ext cx="2612221" cy="2560320"/>
            </a:xfrm>
            <a:prstGeom prst="rect">
              <a:avLst/>
            </a:prstGeom>
            <a:noFill/>
            <a:extLst>
              <a:ext uri="{909E8E84-426E-40DD-AFC4-6F175D3DCCD1}">
                <a14:hiddenFill xmlns:a14="http://schemas.microsoft.com/office/drawing/2010/main">
                  <a:solidFill>
                    <a:srgbClr val="FFFFFF"/>
                  </a:solidFill>
                </a14:hiddenFill>
              </a:ext>
            </a:extLst>
          </p:spPr>
        </p:pic>
        <p:cxnSp>
          <p:nvCxnSpPr>
            <p:cNvPr id="11" name="Straight Connector 10">
              <a:extLst>
                <a:ext uri="{FF2B5EF4-FFF2-40B4-BE49-F238E27FC236}">
                  <a16:creationId xmlns:a16="http://schemas.microsoft.com/office/drawing/2014/main" id="{A9719278-4912-41CB-A3A1-F5904274BF3D}"/>
                </a:ext>
              </a:extLst>
            </p:cNvPr>
            <p:cNvCxnSpPr>
              <a:cxnSpLocks/>
            </p:cNvCxnSpPr>
            <p:nvPr/>
          </p:nvCxnSpPr>
          <p:spPr>
            <a:xfrm>
              <a:off x="8624872" y="2493144"/>
              <a:ext cx="1043003"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13F0034E-22AE-4E32-978F-377377E097ED}"/>
                </a:ext>
              </a:extLst>
            </p:cNvPr>
            <p:cNvCxnSpPr>
              <a:cxnSpLocks/>
            </p:cNvCxnSpPr>
            <p:nvPr/>
          </p:nvCxnSpPr>
          <p:spPr>
            <a:xfrm>
              <a:off x="9667875" y="2493144"/>
              <a:ext cx="0" cy="959433"/>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25" name="Rectangle 24">
              <a:extLst>
                <a:ext uri="{FF2B5EF4-FFF2-40B4-BE49-F238E27FC236}">
                  <a16:creationId xmlns:a16="http://schemas.microsoft.com/office/drawing/2014/main" id="{DF0A75D4-3C0D-4C0E-BC7C-DC9D77811F3A}"/>
                </a:ext>
              </a:extLst>
            </p:cNvPr>
            <p:cNvSpPr/>
            <p:nvPr/>
          </p:nvSpPr>
          <p:spPr>
            <a:xfrm>
              <a:off x="10650385" y="1898049"/>
              <a:ext cx="1062229" cy="584775"/>
            </a:xfrm>
            <a:prstGeom prst="rect">
              <a:avLst/>
            </a:prstGeom>
          </p:spPr>
          <p:txBody>
            <a:bodyPr wrap="square">
              <a:spAutoFit/>
            </a:bodyPr>
            <a:lstStyle/>
            <a:p>
              <a:r>
                <a:rPr lang="en-US" sz="1600" dirty="0"/>
                <a:t>Build Direction</a:t>
              </a:r>
            </a:p>
          </p:txBody>
        </p:sp>
        <p:cxnSp>
          <p:nvCxnSpPr>
            <p:cNvPr id="24" name="Straight Arrow Connector 23">
              <a:extLst>
                <a:ext uri="{FF2B5EF4-FFF2-40B4-BE49-F238E27FC236}">
                  <a16:creationId xmlns:a16="http://schemas.microsoft.com/office/drawing/2014/main" id="{CB3AF37C-DE3B-4313-A99C-07EE79417A2F}"/>
                </a:ext>
              </a:extLst>
            </p:cNvPr>
            <p:cNvCxnSpPr>
              <a:cxnSpLocks/>
            </p:cNvCxnSpPr>
            <p:nvPr/>
          </p:nvCxnSpPr>
          <p:spPr>
            <a:xfrm flipV="1">
              <a:off x="11368251" y="1959461"/>
              <a:ext cx="0" cy="225552"/>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6" name="Rectangle 25">
              <a:extLst>
                <a:ext uri="{FF2B5EF4-FFF2-40B4-BE49-F238E27FC236}">
                  <a16:creationId xmlns:a16="http://schemas.microsoft.com/office/drawing/2014/main" id="{A78B3F4B-2BA2-46AF-9114-88636BF97746}"/>
                </a:ext>
              </a:extLst>
            </p:cNvPr>
            <p:cNvSpPr/>
            <p:nvPr/>
          </p:nvSpPr>
          <p:spPr>
            <a:xfrm>
              <a:off x="10650385" y="2479670"/>
              <a:ext cx="1062229" cy="584775"/>
            </a:xfrm>
            <a:prstGeom prst="rect">
              <a:avLst/>
            </a:prstGeom>
          </p:spPr>
          <p:txBody>
            <a:bodyPr wrap="square">
              <a:spAutoFit/>
            </a:bodyPr>
            <a:lstStyle/>
            <a:p>
              <a:r>
                <a:rPr lang="en-US" sz="1600" dirty="0"/>
                <a:t>Crack Direction</a:t>
              </a:r>
            </a:p>
          </p:txBody>
        </p:sp>
        <p:cxnSp>
          <p:nvCxnSpPr>
            <p:cNvPr id="27" name="Straight Arrow Connector 26">
              <a:extLst>
                <a:ext uri="{FF2B5EF4-FFF2-40B4-BE49-F238E27FC236}">
                  <a16:creationId xmlns:a16="http://schemas.microsoft.com/office/drawing/2014/main" id="{58E455D0-086C-48C1-933F-33B1AC9E4DFF}"/>
                </a:ext>
              </a:extLst>
            </p:cNvPr>
            <p:cNvCxnSpPr>
              <a:cxnSpLocks/>
            </p:cNvCxnSpPr>
            <p:nvPr/>
          </p:nvCxnSpPr>
          <p:spPr>
            <a:xfrm>
              <a:off x="11299925" y="2669906"/>
              <a:ext cx="225552"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2" name="Title 1">
            <a:extLst>
              <a:ext uri="{FF2B5EF4-FFF2-40B4-BE49-F238E27FC236}">
                <a16:creationId xmlns:a16="http://schemas.microsoft.com/office/drawing/2014/main" id="{53987D25-EAA9-4C1A-A378-BCE79B68DBA8}"/>
              </a:ext>
            </a:extLst>
          </p:cNvPr>
          <p:cNvSpPr>
            <a:spLocks noGrp="1"/>
          </p:cNvSpPr>
          <p:nvPr>
            <p:ph type="title"/>
          </p:nvPr>
        </p:nvSpPr>
        <p:spPr>
          <a:xfrm>
            <a:off x="1138820" y="365125"/>
            <a:ext cx="9914360" cy="1325563"/>
          </a:xfrm>
        </p:spPr>
        <p:txBody>
          <a:bodyPr>
            <a:normAutofit/>
          </a:bodyPr>
          <a:lstStyle/>
          <a:p>
            <a:r>
              <a:rPr lang="en-US" sz="3600" dirty="0"/>
              <a:t>Need for Capability to Simulate Microstructure &amp; Texture</a:t>
            </a:r>
          </a:p>
        </p:txBody>
      </p:sp>
      <p:sp>
        <p:nvSpPr>
          <p:cNvPr id="7" name="Rectangle 6">
            <a:extLst>
              <a:ext uri="{FF2B5EF4-FFF2-40B4-BE49-F238E27FC236}">
                <a16:creationId xmlns:a16="http://schemas.microsoft.com/office/drawing/2014/main" id="{3333DCB8-1E12-4092-9E22-285FEDB891AC}"/>
              </a:ext>
            </a:extLst>
          </p:cNvPr>
          <p:cNvSpPr/>
          <p:nvPr/>
        </p:nvSpPr>
        <p:spPr>
          <a:xfrm>
            <a:off x="10299868" y="5710751"/>
            <a:ext cx="441146" cy="369332"/>
          </a:xfrm>
          <a:prstGeom prst="rect">
            <a:avLst/>
          </a:prstGeom>
        </p:spPr>
        <p:txBody>
          <a:bodyPr wrap="square">
            <a:spAutoFit/>
          </a:bodyPr>
          <a:lstStyle/>
          <a:p>
            <a:r>
              <a:rPr lang="en-US" dirty="0">
                <a:solidFill>
                  <a:srgbClr val="222222"/>
                </a:solidFill>
                <a:latin typeface="Arial" panose="020B0604020202020204" pitchFamily="34" charset="0"/>
              </a:rPr>
              <a:t>[6]</a:t>
            </a:r>
            <a:endParaRPr lang="en-US" dirty="0"/>
          </a:p>
        </p:txBody>
      </p:sp>
      <p:sp>
        <p:nvSpPr>
          <p:cNvPr id="30" name="Rectangle 29">
            <a:extLst>
              <a:ext uri="{FF2B5EF4-FFF2-40B4-BE49-F238E27FC236}">
                <a16:creationId xmlns:a16="http://schemas.microsoft.com/office/drawing/2014/main" id="{EA860D1F-9859-4772-9923-3AAC681D47EC}"/>
              </a:ext>
            </a:extLst>
          </p:cNvPr>
          <p:cNvSpPr/>
          <p:nvPr/>
        </p:nvSpPr>
        <p:spPr>
          <a:xfrm>
            <a:off x="10293575" y="3068841"/>
            <a:ext cx="441146" cy="369332"/>
          </a:xfrm>
          <a:prstGeom prst="rect">
            <a:avLst/>
          </a:prstGeom>
        </p:spPr>
        <p:txBody>
          <a:bodyPr wrap="square">
            <a:spAutoFit/>
          </a:bodyPr>
          <a:lstStyle/>
          <a:p>
            <a:r>
              <a:rPr lang="en-US" dirty="0">
                <a:solidFill>
                  <a:srgbClr val="222222"/>
                </a:solidFill>
                <a:latin typeface="Arial" panose="020B0604020202020204" pitchFamily="34" charset="0"/>
              </a:rPr>
              <a:t>[6]</a:t>
            </a:r>
            <a:endParaRPr lang="en-US" dirty="0"/>
          </a:p>
        </p:txBody>
      </p:sp>
      <p:sp>
        <p:nvSpPr>
          <p:cNvPr id="31" name="Rectangle 30">
            <a:extLst>
              <a:ext uri="{FF2B5EF4-FFF2-40B4-BE49-F238E27FC236}">
                <a16:creationId xmlns:a16="http://schemas.microsoft.com/office/drawing/2014/main" id="{8613B611-2FE1-437C-8865-9BEC13513235}"/>
              </a:ext>
            </a:extLst>
          </p:cNvPr>
          <p:cNvSpPr/>
          <p:nvPr/>
        </p:nvSpPr>
        <p:spPr>
          <a:xfrm>
            <a:off x="1619250" y="5889020"/>
            <a:ext cx="6536027" cy="784830"/>
          </a:xfrm>
          <a:prstGeom prst="rect">
            <a:avLst/>
          </a:prstGeom>
        </p:spPr>
        <p:txBody>
          <a:bodyPr wrap="square">
            <a:spAutoFit/>
          </a:bodyPr>
          <a:lstStyle/>
          <a:p>
            <a:pPr algn="r"/>
            <a:r>
              <a:rPr lang="en-US" sz="900" dirty="0">
                <a:latin typeface="+mj-lt"/>
              </a:rPr>
              <a:t>[6] Anisotropic fatigue properties of Alloy 718 manufactured by Electron Beam Powder Bed Fusion, Figure 10  </a:t>
            </a:r>
          </a:p>
          <a:p>
            <a:pPr algn="r"/>
            <a:r>
              <a:rPr lang="en-US" sz="900" dirty="0" err="1">
                <a:latin typeface="+mj-lt"/>
              </a:rPr>
              <a:t>Balachandramurthi</a:t>
            </a:r>
            <a:r>
              <a:rPr lang="en-US" sz="900" dirty="0">
                <a:latin typeface="+mj-lt"/>
              </a:rPr>
              <a:t>, A.R., </a:t>
            </a:r>
            <a:r>
              <a:rPr lang="en-US" sz="900" dirty="0" err="1">
                <a:latin typeface="+mj-lt"/>
              </a:rPr>
              <a:t>Moverare</a:t>
            </a:r>
            <a:r>
              <a:rPr lang="en-US" sz="900" dirty="0">
                <a:latin typeface="+mj-lt"/>
              </a:rPr>
              <a:t>, J., Hansson, T., &amp; Pederson, R. </a:t>
            </a:r>
          </a:p>
          <a:p>
            <a:pPr algn="r"/>
            <a:r>
              <a:rPr lang="en-US" sz="900" dirty="0"/>
              <a:t>This work is licensed under the Creative Commons Attribution 4.0 License </a:t>
            </a:r>
            <a:r>
              <a:rPr lang="en-US" sz="900" dirty="0">
                <a:solidFill>
                  <a:srgbClr val="222222"/>
                </a:solidFill>
                <a:latin typeface="+mj-lt"/>
                <a:hlinkClick r:id="rId4"/>
              </a:rPr>
              <a:t>https://creativecommons.org/licenses/by/4.0/</a:t>
            </a:r>
            <a:r>
              <a:rPr lang="en-US" sz="900" dirty="0">
                <a:solidFill>
                  <a:srgbClr val="222222"/>
                </a:solidFill>
                <a:latin typeface="+mj-lt"/>
              </a:rPr>
              <a:t>  </a:t>
            </a:r>
          </a:p>
          <a:p>
            <a:pPr algn="r"/>
            <a:r>
              <a:rPr lang="en-US" sz="900" dirty="0">
                <a:latin typeface="+mj-lt"/>
                <a:hlinkClick r:id="rId5"/>
              </a:rPr>
              <a:t>https://doi.org/10.1016/j.ijfatigue.2020.105898</a:t>
            </a:r>
            <a:r>
              <a:rPr lang="en-US" sz="900" dirty="0">
                <a:latin typeface="+mj-lt"/>
              </a:rPr>
              <a:t>    </a:t>
            </a:r>
          </a:p>
          <a:p>
            <a:pPr algn="r"/>
            <a:r>
              <a:rPr lang="en-US" sz="900" dirty="0">
                <a:latin typeface="+mj-lt"/>
              </a:rPr>
              <a:t>Figure cropped, re-arranged, and lines added from original </a:t>
            </a:r>
          </a:p>
        </p:txBody>
      </p:sp>
    </p:spTree>
    <p:extLst>
      <p:ext uri="{BB962C8B-B14F-4D97-AF65-F5344CB8AC3E}">
        <p14:creationId xmlns:p14="http://schemas.microsoft.com/office/powerpoint/2010/main" val="16948102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Conclusions</a:t>
            </a:r>
          </a:p>
        </p:txBody>
      </p:sp>
      <p:sp>
        <p:nvSpPr>
          <p:cNvPr id="3" name="Content Placeholder 2"/>
          <p:cNvSpPr>
            <a:spLocks noGrp="1"/>
          </p:cNvSpPr>
          <p:nvPr>
            <p:ph idx="1"/>
          </p:nvPr>
        </p:nvSpPr>
        <p:spPr>
          <a:xfrm>
            <a:off x="838201" y="1572995"/>
            <a:ext cx="6943994" cy="4908958"/>
          </a:xfrm>
        </p:spPr>
        <p:txBody>
          <a:bodyPr>
            <a:normAutofit/>
          </a:bodyPr>
          <a:lstStyle/>
          <a:p>
            <a:r>
              <a:rPr lang="en-US" dirty="0"/>
              <a:t>Monte Carlo texture model:</a:t>
            </a:r>
          </a:p>
          <a:p>
            <a:pPr lvl="1"/>
            <a:r>
              <a:rPr lang="en-US" dirty="0"/>
              <a:t>Approximates the revised-Geometric Limit criterion</a:t>
            </a:r>
          </a:p>
          <a:p>
            <a:pPr lvl="1"/>
            <a:r>
              <a:rPr lang="en-US" dirty="0"/>
              <a:t>Can be modulated by changing weighting form factor</a:t>
            </a:r>
          </a:p>
          <a:p>
            <a:pPr marL="457200" lvl="1" indent="0">
              <a:buNone/>
            </a:pPr>
            <a:endParaRPr lang="en-US" dirty="0"/>
          </a:p>
          <a:p>
            <a:r>
              <a:rPr lang="en-US" dirty="0"/>
              <a:t>Phase field model:</a:t>
            </a:r>
          </a:p>
          <a:p>
            <a:pPr lvl="1"/>
            <a:r>
              <a:rPr lang="en-US" dirty="0"/>
              <a:t>Matches experimental data reasonably well</a:t>
            </a:r>
          </a:p>
          <a:p>
            <a:pPr lvl="1"/>
            <a:r>
              <a:rPr lang="en-US" dirty="0"/>
              <a:t>Better matches revised-Favorably Orientated Grain criterion</a:t>
            </a:r>
          </a:p>
          <a:p>
            <a:pPr lvl="1"/>
            <a:endParaRPr lang="en-US" dirty="0"/>
          </a:p>
          <a:p>
            <a:r>
              <a:rPr lang="en-US" dirty="0"/>
              <a:t>Experimental data:</a:t>
            </a:r>
          </a:p>
          <a:p>
            <a:pPr lvl="1"/>
            <a:r>
              <a:rPr lang="en-US" dirty="0"/>
              <a:t>Various grain overgrowth theories exist. More data needed to develop understanding</a:t>
            </a:r>
          </a:p>
          <a:p>
            <a:pPr lvl="1"/>
            <a:r>
              <a:rPr lang="en-US" dirty="0"/>
              <a:t>More data needed to understand role of temperature gradient and solidification velocity</a:t>
            </a:r>
          </a:p>
        </p:txBody>
      </p:sp>
      <p:sp>
        <p:nvSpPr>
          <p:cNvPr id="4" name="Slide Number Placeholder 3"/>
          <p:cNvSpPr>
            <a:spLocks noGrp="1"/>
          </p:cNvSpPr>
          <p:nvPr>
            <p:ph type="sldNum" sz="quarter" idx="12"/>
          </p:nvPr>
        </p:nvSpPr>
        <p:spPr/>
        <p:txBody>
          <a:bodyPr/>
          <a:lstStyle/>
          <a:p>
            <a:fld id="{224C0C37-3CEC-4CB4-B902-37F94E20E969}" type="slidenum">
              <a:rPr lang="en-US" smtClean="0"/>
              <a:pPr/>
              <a:t>23</a:t>
            </a:fld>
            <a:endParaRPr lang="en-US"/>
          </a:p>
        </p:txBody>
      </p:sp>
      <p:pic>
        <p:nvPicPr>
          <p:cNvPr id="7" name="Picture 6">
            <a:extLst>
              <a:ext uri="{FF2B5EF4-FFF2-40B4-BE49-F238E27FC236}">
                <a16:creationId xmlns:a16="http://schemas.microsoft.com/office/drawing/2014/main" id="{B3C01C8C-9D8E-4CDA-8967-C68ABD32913E}"/>
              </a:ext>
            </a:extLst>
          </p:cNvPr>
          <p:cNvPicPr>
            <a:picLocks noChangeAspect="1"/>
          </p:cNvPicPr>
          <p:nvPr/>
        </p:nvPicPr>
        <p:blipFill>
          <a:blip r:embed="rId2"/>
          <a:stretch>
            <a:fillRect/>
          </a:stretch>
        </p:blipFill>
        <p:spPr>
          <a:xfrm>
            <a:off x="7782195" y="3947886"/>
            <a:ext cx="3535680" cy="2651760"/>
          </a:xfrm>
          <a:prstGeom prst="rect">
            <a:avLst/>
          </a:prstGeom>
        </p:spPr>
      </p:pic>
      <p:pic>
        <p:nvPicPr>
          <p:cNvPr id="8" name="Picture 7">
            <a:extLst>
              <a:ext uri="{FF2B5EF4-FFF2-40B4-BE49-F238E27FC236}">
                <a16:creationId xmlns:a16="http://schemas.microsoft.com/office/drawing/2014/main" id="{6C5AA6DD-E892-432F-A36E-C76C3A2D9DF6}"/>
              </a:ext>
            </a:extLst>
          </p:cNvPr>
          <p:cNvPicPr>
            <a:picLocks noChangeAspect="1"/>
          </p:cNvPicPr>
          <p:nvPr/>
        </p:nvPicPr>
        <p:blipFill>
          <a:blip r:embed="rId3"/>
          <a:stretch>
            <a:fillRect/>
          </a:stretch>
        </p:blipFill>
        <p:spPr>
          <a:xfrm>
            <a:off x="7782195" y="1135793"/>
            <a:ext cx="3535680" cy="2651760"/>
          </a:xfrm>
          <a:prstGeom prst="rect">
            <a:avLst/>
          </a:prstGeom>
        </p:spPr>
      </p:pic>
      <mc:AlternateContent xmlns:mc="http://schemas.openxmlformats.org/markup-compatibility/2006" xmlns:a14="http://schemas.microsoft.com/office/drawing/2010/main">
        <mc:Choice Requires="a14">
          <p:sp>
            <p:nvSpPr>
              <p:cNvPr id="9" name="Rectangle 8">
                <a:extLst>
                  <a:ext uri="{FF2B5EF4-FFF2-40B4-BE49-F238E27FC236}">
                    <a16:creationId xmlns:a16="http://schemas.microsoft.com/office/drawing/2014/main" id="{82F1A34B-279C-43B3-8875-18857403E3C3}"/>
                  </a:ext>
                </a:extLst>
              </p:cNvPr>
              <p:cNvSpPr/>
              <p:nvPr/>
            </p:nvSpPr>
            <p:spPr>
              <a:xfrm>
                <a:off x="7709298" y="3804971"/>
                <a:ext cx="3174202"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i="1" smtClean="0">
                          <a:latin typeface="Cambria Math" panose="02040503050406030204" pitchFamily="18" charset="0"/>
                        </a:rPr>
                        <m:t>𝑀</m:t>
                      </m:r>
                      <m:d>
                        <m:dPr>
                          <m:ctrlPr>
                            <a:rPr lang="en-US" i="1">
                              <a:latin typeface="Cambria Math" panose="02040503050406030204" pitchFamily="18" charset="0"/>
                            </a:rPr>
                          </m:ctrlPr>
                        </m:dPr>
                        <m:e>
                          <m:r>
                            <a:rPr lang="en-US" i="1">
                              <a:latin typeface="Cambria Math" panose="02040503050406030204" pitchFamily="18" charset="0"/>
                            </a:rPr>
                            <m:t>𝜃</m:t>
                          </m:r>
                        </m:e>
                      </m:d>
                      <m:r>
                        <a:rPr lang="en-US" b="0" i="1" smtClean="0">
                          <a:latin typeface="Cambria Math" panose="02040503050406030204" pitchFamily="18" charset="0"/>
                        </a:rPr>
                        <m:t>=</m:t>
                      </m:r>
                      <m:r>
                        <a:rPr lang="en-US" i="1" smtClean="0">
                          <a:latin typeface="Cambria Math" panose="02040503050406030204" pitchFamily="18" charset="0"/>
                        </a:rPr>
                        <m:t>0.5+0.5</m:t>
                      </m:r>
                      <m:func>
                        <m:funcPr>
                          <m:ctrlPr>
                            <a:rPr lang="en-US" i="1">
                              <a:latin typeface="Cambria Math" panose="02040503050406030204" pitchFamily="18" charset="0"/>
                            </a:rPr>
                          </m:ctrlPr>
                        </m:funcPr>
                        <m:fName>
                          <m:r>
                            <m:rPr>
                              <m:sty m:val="p"/>
                            </m:rPr>
                            <a:rPr lang="en-US">
                              <a:latin typeface="Cambria Math" panose="02040503050406030204" pitchFamily="18" charset="0"/>
                            </a:rPr>
                            <m:t>cos</m:t>
                          </m:r>
                        </m:fName>
                        <m:e>
                          <m:d>
                            <m:dPr>
                              <m:ctrlPr>
                                <a:rPr lang="en-US" i="1">
                                  <a:latin typeface="Cambria Math" panose="02040503050406030204" pitchFamily="18" charset="0"/>
                                </a:rPr>
                              </m:ctrlPr>
                            </m:dPr>
                            <m:e>
                              <m:r>
                                <a:rPr lang="en-US" i="1">
                                  <a:latin typeface="Cambria Math" panose="02040503050406030204" pitchFamily="18" charset="0"/>
                                </a:rPr>
                                <m:t>2.0∗</m:t>
                              </m:r>
                              <m:r>
                                <a:rPr lang="en-US" i="1">
                                  <a:latin typeface="Cambria Math" panose="02040503050406030204" pitchFamily="18" charset="0"/>
                                </a:rPr>
                                <m:t>𝜃</m:t>
                              </m:r>
                            </m:e>
                          </m:d>
                        </m:e>
                      </m:func>
                    </m:oMath>
                  </m:oMathPara>
                </a14:m>
                <a:endParaRPr lang="en-US" dirty="0"/>
              </a:p>
            </p:txBody>
          </p:sp>
        </mc:Choice>
        <mc:Fallback xmlns="">
          <p:sp>
            <p:nvSpPr>
              <p:cNvPr id="9" name="Rectangle 8">
                <a:extLst>
                  <a:ext uri="{FF2B5EF4-FFF2-40B4-BE49-F238E27FC236}">
                    <a16:creationId xmlns:a16="http://schemas.microsoft.com/office/drawing/2014/main" id="{82F1A34B-279C-43B3-8875-18857403E3C3}"/>
                  </a:ext>
                </a:extLst>
              </p:cNvPr>
              <p:cNvSpPr>
                <a:spLocks noRot="1" noChangeAspect="1" noMove="1" noResize="1" noEditPoints="1" noAdjustHandles="1" noChangeArrowheads="1" noChangeShapeType="1" noTextEdit="1"/>
              </p:cNvSpPr>
              <p:nvPr/>
            </p:nvSpPr>
            <p:spPr>
              <a:xfrm>
                <a:off x="7709298" y="3804971"/>
                <a:ext cx="3174202" cy="369332"/>
              </a:xfrm>
              <a:prstGeom prst="rect">
                <a:avLst/>
              </a:prstGeom>
              <a:blipFill>
                <a:blip r:embed="rId4"/>
                <a:stretch>
                  <a:fillRect/>
                </a:stretch>
              </a:blipFill>
            </p:spPr>
            <p:txBody>
              <a:bodyPr/>
              <a:lstStyle/>
              <a:p>
                <a:r>
                  <a:rPr lang="en-US">
                    <a:noFill/>
                  </a:rPr>
                  <a:t> </a:t>
                </a:r>
              </a:p>
            </p:txBody>
          </p:sp>
        </mc:Fallback>
      </mc:AlternateContent>
      <p:sp>
        <p:nvSpPr>
          <p:cNvPr id="11" name="Rectangle 10">
            <a:extLst>
              <a:ext uri="{FF2B5EF4-FFF2-40B4-BE49-F238E27FC236}">
                <a16:creationId xmlns:a16="http://schemas.microsoft.com/office/drawing/2014/main" id="{75D3ECFC-387C-4B0B-BFBB-14303648D36F}"/>
              </a:ext>
            </a:extLst>
          </p:cNvPr>
          <p:cNvSpPr/>
          <p:nvPr/>
        </p:nvSpPr>
        <p:spPr>
          <a:xfrm>
            <a:off x="8231636" y="933709"/>
            <a:ext cx="2129527" cy="369332"/>
          </a:xfrm>
          <a:prstGeom prst="rect">
            <a:avLst/>
          </a:prstGeom>
          <a:solidFill>
            <a:schemeClr val="bg1"/>
          </a:solidFill>
        </p:spPr>
        <p:txBody>
          <a:bodyPr wrap="square">
            <a:spAutoFit/>
          </a:bodyPr>
          <a:lstStyle/>
          <a:p>
            <a:pPr algn="ctr"/>
            <a:r>
              <a:rPr lang="en-US" dirty="0"/>
              <a:t>RGL GOR Surface</a:t>
            </a:r>
          </a:p>
        </p:txBody>
      </p:sp>
    </p:spTree>
    <p:extLst>
      <p:ext uri="{BB962C8B-B14F-4D97-AF65-F5344CB8AC3E}">
        <p14:creationId xmlns:p14="http://schemas.microsoft.com/office/powerpoint/2010/main" val="7187174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9" end="9"/>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Acknowledgements</a:t>
            </a:r>
          </a:p>
        </p:txBody>
      </p:sp>
      <p:sp>
        <p:nvSpPr>
          <p:cNvPr id="3" name="Content Placeholder 2"/>
          <p:cNvSpPr>
            <a:spLocks noGrp="1"/>
          </p:cNvSpPr>
          <p:nvPr>
            <p:ph idx="1"/>
          </p:nvPr>
        </p:nvSpPr>
        <p:spPr/>
        <p:txBody>
          <a:bodyPr/>
          <a:lstStyle/>
          <a:p>
            <a:r>
              <a:rPr lang="en-US" dirty="0"/>
              <a:t>This work was supported by NASA through: </a:t>
            </a:r>
          </a:p>
          <a:p>
            <a:endParaRPr lang="en-US" sz="2400" dirty="0"/>
          </a:p>
          <a:p>
            <a:pPr lvl="1"/>
            <a:r>
              <a:rPr lang="en-US" sz="2400" dirty="0"/>
              <a:t>Aeronautics Research Mission Directorate’s Transformational Tools and Technologies (TTT) Project </a:t>
            </a:r>
          </a:p>
          <a:p>
            <a:pPr marL="457200" lvl="1" indent="0">
              <a:buNone/>
            </a:pPr>
            <a:endParaRPr lang="en-US" sz="2400" dirty="0"/>
          </a:p>
          <a:p>
            <a:pPr lvl="1"/>
            <a:r>
              <a:rPr lang="en-US" sz="2400" dirty="0"/>
              <a:t>Aeronautics Research Mission Directorate’s University Leadership Initiative (ULI) (Grant # 80NSSC19M0123)</a:t>
            </a:r>
          </a:p>
          <a:p>
            <a:pPr lvl="1"/>
            <a:endParaRPr lang="en-US" dirty="0"/>
          </a:p>
        </p:txBody>
      </p:sp>
      <p:sp>
        <p:nvSpPr>
          <p:cNvPr id="4" name="Slide Number Placeholder 3"/>
          <p:cNvSpPr>
            <a:spLocks noGrp="1"/>
          </p:cNvSpPr>
          <p:nvPr>
            <p:ph type="sldNum" sz="quarter" idx="12"/>
          </p:nvPr>
        </p:nvSpPr>
        <p:spPr/>
        <p:txBody>
          <a:bodyPr/>
          <a:lstStyle/>
          <a:p>
            <a:fld id="{224C0C37-3CEC-4CB4-B902-37F94E20E969}" type="slidenum">
              <a:rPr lang="en-US" smtClean="0"/>
              <a:pPr/>
              <a:t>24</a:t>
            </a:fld>
            <a:endParaRPr lang="en-US"/>
          </a:p>
        </p:txBody>
      </p:sp>
    </p:spTree>
    <p:extLst>
      <p:ext uri="{BB962C8B-B14F-4D97-AF65-F5344CB8AC3E}">
        <p14:creationId xmlns:p14="http://schemas.microsoft.com/office/powerpoint/2010/main" val="153780147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59607AD2C4D3649A2ED36B108880ABB" ma:contentTypeVersion="11" ma:contentTypeDescription="Create a new document." ma:contentTypeScope="" ma:versionID="75b6baabc62a0953c9f0ede395a967dc">
  <xsd:schema xmlns:xsd="http://www.w3.org/2001/XMLSchema" xmlns:xs="http://www.w3.org/2001/XMLSchema" xmlns:p="http://schemas.microsoft.com/office/2006/metadata/properties" xmlns:ns3="2df83870-4e0d-4359-b542-ea6b17f6a4fd" xmlns:ns4="fdf64caf-cd41-4ea6-bfee-c520430c762e" targetNamespace="http://schemas.microsoft.com/office/2006/metadata/properties" ma:root="true" ma:fieldsID="3116d5bcd5e79af80a7c9e935aee59fb" ns3:_="" ns4:_="">
    <xsd:import namespace="2df83870-4e0d-4359-b542-ea6b17f6a4fd"/>
    <xsd:import namespace="fdf64caf-cd41-4ea6-bfee-c520430c762e"/>
    <xsd:element name="properties">
      <xsd:complexType>
        <xsd:sequence>
          <xsd:element name="documentManagement">
            <xsd:complexType>
              <xsd:all>
                <xsd:element ref="ns3:MediaServiceMetadata" minOccurs="0"/>
                <xsd:element ref="ns3:MediaServiceFastMetadata" minOccurs="0"/>
                <xsd:element ref="ns3:MediaServiceDateTaken" minOccurs="0"/>
                <xsd:element ref="ns3:MediaServiceAutoTags" minOccurs="0"/>
                <xsd:element ref="ns3:MediaServiceGenerationTime" minOccurs="0"/>
                <xsd:element ref="ns3:MediaServiceEventHashCode" minOccurs="0"/>
                <xsd:element ref="ns3:MediaServiceOCR" minOccurs="0"/>
                <xsd:element ref="ns4:SharedWithUsers" minOccurs="0"/>
                <xsd:element ref="ns4:SharedWithDetails" minOccurs="0"/>
                <xsd:element ref="ns4:SharingHintHash" minOccurs="0"/>
                <xsd:element ref="ns3: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df83870-4e0d-4359-b542-ea6b17f6a4f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LengthInSeconds" ma:index="18" nillable="true" ma:displayName="Length (seconds)"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fdf64caf-cd41-4ea6-bfee-c520430c762e" elementFormDefault="qualified">
    <xsd:import namespace="http://schemas.microsoft.com/office/2006/documentManagement/types"/>
    <xsd:import namespace="http://schemas.microsoft.com/office/infopath/2007/PartnerControls"/>
    <xsd:element name="SharedWithUsers" ma:index="1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Shared With Details" ma:internalName="SharedWithDetails" ma:readOnly="true">
      <xsd:simpleType>
        <xsd:restriction base="dms:Note">
          <xsd:maxLength value="255"/>
        </xsd:restriction>
      </xsd:simpleType>
    </xsd:element>
    <xsd:element name="SharingHintHash" ma:index="17"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AF1DA539-D21A-4059-A0FC-D4E439755C8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df83870-4e0d-4359-b542-ea6b17f6a4fd"/>
    <ds:schemaRef ds:uri="fdf64caf-cd41-4ea6-bfee-c520430c762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6357579D-3170-4028-9FF6-2B00D8EF8E36}">
  <ds:schemaRefs>
    <ds:schemaRef ds:uri="http://schemas.microsoft.com/sharepoint/v3/contenttype/forms"/>
  </ds:schemaRefs>
</ds:datastoreItem>
</file>

<file path=customXml/itemProps3.xml><?xml version="1.0" encoding="utf-8"?>
<ds:datastoreItem xmlns:ds="http://schemas.openxmlformats.org/officeDocument/2006/customXml" ds:itemID="{D72883E6-4E45-469D-A6CD-CBF4B7EC55C4}">
  <ds:schemaRefs>
    <ds:schemaRef ds:uri="http://purl.org/dc/elements/1.1/"/>
    <ds:schemaRef ds:uri="http://purl.org/dc/dcmitype/"/>
    <ds:schemaRef ds:uri="http://schemas.microsoft.com/office/2006/documentManagement/types"/>
    <ds:schemaRef ds:uri="http://schemas.microsoft.com/office/2006/metadata/properties"/>
    <ds:schemaRef ds:uri="fdf64caf-cd41-4ea6-bfee-c520430c762e"/>
    <ds:schemaRef ds:uri="http://purl.org/dc/terms/"/>
    <ds:schemaRef ds:uri="2df83870-4e0d-4359-b542-ea6b17f6a4fd"/>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Office Theme</Template>
  <TotalTime>34592</TotalTime>
  <Words>2862</Words>
  <Application>Microsoft Office PowerPoint</Application>
  <PresentationFormat>Widescreen</PresentationFormat>
  <Paragraphs>392</Paragraphs>
  <Slides>24</Slides>
  <Notes>12</Notes>
  <HiddenSlides>0</HiddenSlides>
  <MMClips>0</MMClips>
  <ScaleCrop>false</ScaleCrop>
  <HeadingPairs>
    <vt:vector size="6" baseType="variant">
      <vt:variant>
        <vt:lpstr>Fonts Used</vt:lpstr>
      </vt:variant>
      <vt:variant>
        <vt:i4>9</vt:i4>
      </vt:variant>
      <vt:variant>
        <vt:lpstr>Theme</vt:lpstr>
      </vt:variant>
      <vt:variant>
        <vt:i4>3</vt:i4>
      </vt:variant>
      <vt:variant>
        <vt:lpstr>Slide Titles</vt:lpstr>
      </vt:variant>
      <vt:variant>
        <vt:i4>24</vt:i4>
      </vt:variant>
    </vt:vector>
  </HeadingPairs>
  <TitlesOfParts>
    <vt:vector size="36" baseType="lpstr">
      <vt:lpstr>.AppleSystemUIFont</vt:lpstr>
      <vt:lpstr>Arial</vt:lpstr>
      <vt:lpstr>Arial</vt:lpstr>
      <vt:lpstr>Arial Bold</vt:lpstr>
      <vt:lpstr>Calibri</vt:lpstr>
      <vt:lpstr>Calibri Light</vt:lpstr>
      <vt:lpstr>Cambria Math</vt:lpstr>
      <vt:lpstr>Times New Roman</vt:lpstr>
      <vt:lpstr>Wingdings</vt:lpstr>
      <vt:lpstr>Office Theme</vt:lpstr>
      <vt:lpstr>Office Theme</vt:lpstr>
      <vt:lpstr>2_Office Theme</vt:lpstr>
      <vt:lpstr>Phase Field Informed Monte Carlo Texture Evolution Models for Additive Manufacturing: Microstructure Simulation and the Need for Experimental Grain Competition Data </vt:lpstr>
      <vt:lpstr>Outline</vt:lpstr>
      <vt:lpstr>Powder-Bed Fusion (PBF)  Process-microStructure-Property (PSP) Frameworks </vt:lpstr>
      <vt:lpstr>Computational Microstructure Modeling for Additive Manufacturing (AM)</vt:lpstr>
      <vt:lpstr>Texture Modeling in AM Monte Carlo Models </vt:lpstr>
      <vt:lpstr>AM Crystallographic Texture – Why care?</vt:lpstr>
      <vt:lpstr>Overview &amp; Objectives </vt:lpstr>
      <vt:lpstr>Outline</vt:lpstr>
      <vt:lpstr>Materials &amp; Methods</vt:lpstr>
      <vt:lpstr>Monte Carlo Microstructure Modeling</vt:lpstr>
      <vt:lpstr>Texture Evolution and Grain Competition Models</vt:lpstr>
      <vt:lpstr>Revised Geometric Limit Texture Model</vt:lpstr>
      <vt:lpstr>Simulation Experimental Design</vt:lpstr>
      <vt:lpstr>Outline</vt:lpstr>
      <vt:lpstr>Monte Carlo Simulation of Overgrowth</vt:lpstr>
      <vt:lpstr>Monte Carlo Simulation of Overgrowth</vt:lpstr>
      <vt:lpstr>Phase Field Simulation of Overgrowth</vt:lpstr>
      <vt:lpstr>Phase Field Simulation of Overgrowth</vt:lpstr>
      <vt:lpstr>Comparisons of Experimental and Simulated Values</vt:lpstr>
      <vt:lpstr>Outline</vt:lpstr>
      <vt:lpstr>Need for More Experimental Characterization of Grain Growth Behavior</vt:lpstr>
      <vt:lpstr>Need for Capability to Simulate Microstructure &amp; Texture</vt:lpstr>
      <vt:lpstr>Conclusions</vt:lpstr>
      <vt:lpstr>Acknowledgements</vt:lpstr>
    </vt:vector>
  </TitlesOfParts>
  <Company>HPES ACES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Robbins, Samuel J. (LARC-D307)[UNIVERSITIES SPACE RESEARCH ASSOCIATION]</dc:creator>
  <cp:lastModifiedBy>Holley, Sherri (LARC-D307)[LAMPS 2]</cp:lastModifiedBy>
  <cp:revision>526</cp:revision>
  <dcterms:created xsi:type="dcterms:W3CDTF">2016-08-05T18:34:48Z</dcterms:created>
  <dcterms:modified xsi:type="dcterms:W3CDTF">2021-10-05T12:21:27Z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0x010100359607AD2C4D3649A2ED36B108880ABB</vt:lpwstr>
  </property>
</Properties>
</file>