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24" r:id="rId4"/>
    <p:sldMasterId id="2147484435" r:id="rId5"/>
  </p:sldMasterIdLst>
  <p:notesMasterIdLst>
    <p:notesMasterId r:id="rId35"/>
  </p:notesMasterIdLst>
  <p:handoutMasterIdLst>
    <p:handoutMasterId r:id="rId36"/>
  </p:handoutMasterIdLst>
  <p:sldIdLst>
    <p:sldId id="418" r:id="rId6"/>
    <p:sldId id="322" r:id="rId7"/>
    <p:sldId id="788" r:id="rId8"/>
    <p:sldId id="789" r:id="rId9"/>
    <p:sldId id="345" r:id="rId10"/>
    <p:sldId id="378" r:id="rId11"/>
    <p:sldId id="790" r:id="rId12"/>
    <p:sldId id="791" r:id="rId13"/>
    <p:sldId id="406" r:id="rId14"/>
    <p:sldId id="421" r:id="rId15"/>
    <p:sldId id="422" r:id="rId16"/>
    <p:sldId id="423" r:id="rId17"/>
    <p:sldId id="424" r:id="rId18"/>
    <p:sldId id="425" r:id="rId19"/>
    <p:sldId id="793" r:id="rId20"/>
    <p:sldId id="794" r:id="rId21"/>
    <p:sldId id="792" r:id="rId22"/>
    <p:sldId id="417" r:id="rId23"/>
    <p:sldId id="381" r:id="rId24"/>
    <p:sldId id="380" r:id="rId25"/>
    <p:sldId id="382" r:id="rId26"/>
    <p:sldId id="407" r:id="rId27"/>
    <p:sldId id="410" r:id="rId28"/>
    <p:sldId id="428" r:id="rId29"/>
    <p:sldId id="401" r:id="rId30"/>
    <p:sldId id="276" r:id="rId31"/>
    <p:sldId id="781" r:id="rId32"/>
    <p:sldId id="785" r:id="rId33"/>
    <p:sldId id="339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552" userDrawn="1">
          <p15:clr>
            <a:srgbClr val="A4A3A4"/>
          </p15:clr>
        </p15:guide>
        <p15:guide id="5" orient="horz" pos="4104" userDrawn="1">
          <p15:clr>
            <a:srgbClr val="A4A3A4"/>
          </p15:clr>
        </p15:guide>
        <p15:guide id="6" orient="horz" pos="4176" userDrawn="1">
          <p15:clr>
            <a:srgbClr val="A4A3A4"/>
          </p15:clr>
        </p15:guide>
        <p15:guide id="7" pos="128" userDrawn="1">
          <p15:clr>
            <a:srgbClr val="A4A3A4"/>
          </p15:clr>
        </p15:guide>
        <p15:guide id="9" orient="horz" pos="1128" userDrawn="1">
          <p15:clr>
            <a:srgbClr val="A4A3A4"/>
          </p15:clr>
        </p15:guide>
        <p15:guide id="10" orient="horz" pos="2832" userDrawn="1">
          <p15:clr>
            <a:srgbClr val="A4A3A4"/>
          </p15:clr>
        </p15:guide>
        <p15:guide id="11" pos="6624" userDrawn="1">
          <p15:clr>
            <a:srgbClr val="A4A3A4"/>
          </p15:clr>
        </p15:guide>
        <p15:guide id="12" pos="4064" userDrawn="1">
          <p15:clr>
            <a:srgbClr val="A4A3A4"/>
          </p15:clr>
        </p15:guide>
        <p15:guide id="13" pos="4128" userDrawn="1">
          <p15:clr>
            <a:srgbClr val="A4A3A4"/>
          </p15:clr>
        </p15:guide>
        <p15:guide id="14" pos="4224" userDrawn="1">
          <p15:clr>
            <a:srgbClr val="A4A3A4"/>
          </p15:clr>
        </p15:guide>
        <p15:guide id="15" orient="horz" pos="3024" userDrawn="1">
          <p15:clr>
            <a:srgbClr val="A4A3A4"/>
          </p15:clr>
        </p15:guide>
        <p15:guide id="16" pos="6688" userDrawn="1">
          <p15:clr>
            <a:srgbClr val="A4A3A4"/>
          </p15:clr>
        </p15:guide>
        <p15:guide id="17" pos="6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2A00"/>
    <a:srgbClr val="008400"/>
    <a:srgbClr val="2D8B75"/>
    <a:srgbClr val="3333CC"/>
    <a:srgbClr val="92BBFA"/>
    <a:srgbClr val="4BACC6"/>
    <a:srgbClr val="FFCC66"/>
    <a:srgbClr val="00BE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55"/>
    <p:restoredTop sz="94694"/>
  </p:normalViewPr>
  <p:slideViewPr>
    <p:cSldViewPr snapToGrid="0">
      <p:cViewPr varScale="1">
        <p:scale>
          <a:sx n="121" d="100"/>
          <a:sy n="121" d="100"/>
        </p:scale>
        <p:origin x="1120" y="176"/>
      </p:cViewPr>
      <p:guideLst>
        <p:guide orient="horz" pos="2952"/>
        <p:guide pos="3840"/>
        <p:guide pos="7552"/>
        <p:guide orient="horz" pos="4104"/>
        <p:guide orient="horz" pos="4176"/>
        <p:guide pos="128"/>
        <p:guide orient="horz" pos="1128"/>
        <p:guide orient="horz" pos="2832"/>
        <p:guide pos="6624"/>
        <p:guide pos="4064"/>
        <p:guide pos="4128"/>
        <p:guide pos="4224"/>
        <p:guide orient="horz" pos="3024"/>
        <p:guide pos="6688"/>
        <p:guide pos="68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77E75D-796E-544A-918E-932386311232}" type="datetimeFigureOut">
              <a:rPr lang="en-US"/>
              <a:pPr>
                <a:defRPr/>
              </a:pPr>
              <a:t>9/21/21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B6B351-6F3D-EC46-A184-8530CFA3C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3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4DFE72E3-EEB0-5E49-804D-DD1262D95E69}" type="datetimeFigureOut">
              <a:rPr lang="en-US" altLang="x-none"/>
              <a:pPr>
                <a:defRPr/>
              </a:pPr>
              <a:t>9/21/21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3AEBCAE-0345-1F4B-AF5B-AFC84B023E8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9463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76650"/>
          </a:xfrm>
        </p:spPr>
        <p:txBody>
          <a:bodyPr/>
          <a:lstStyle/>
          <a:p>
            <a:r>
              <a:rPr lang="en-US"/>
              <a:t>1. Upper left: Neuromorphic computing  maps lessons from neuroscience to silicon processors.. Picture is of a stylized pair of neurons – pre-synaptic and post-synaptic, that are linked computationally through synapses.</a:t>
            </a:r>
          </a:p>
          <a:p>
            <a:r>
              <a:rPr lang="en-US"/>
              <a:t>2 Upper center: picture of Aiken crater, color coded with a super-resolution digital elevation map. Coarse lidar is fused with high-resolution camera images  to derive detailed depth maps through neural net processing suitable for precision landing and fast rover traverse or extreme access. </a:t>
            </a:r>
          </a:p>
          <a:p>
            <a:r>
              <a:rPr lang="en-US"/>
              <a:t>3. Upper right: mixed analog/digital neuromorphic processing has potential for a thousand times more throughput per watt than general purpose CPUs. Neuromorphic processors can be used standalone or in synergy with general purpose processors. </a:t>
            </a:r>
          </a:p>
          <a:p>
            <a:r>
              <a:rPr lang="en-US"/>
              <a:t>4. Lower left: Intel </a:t>
            </a:r>
            <a:r>
              <a:rPr lang="en-US" err="1"/>
              <a:t>Loihi</a:t>
            </a:r>
            <a:r>
              <a:rPr lang="en-US"/>
              <a:t> is a second-generation neuromorphic processor that incorporates the spike model of neural processing. It is especially promising for power-efficient in-situ learning.</a:t>
            </a:r>
          </a:p>
          <a:p>
            <a:r>
              <a:rPr lang="en-US"/>
              <a:t>5. Lower center: technology maturation through relevant experiments such as </a:t>
            </a:r>
            <a:r>
              <a:rPr lang="en-US" err="1"/>
              <a:t>cubesat</a:t>
            </a:r>
            <a:r>
              <a:rPr lang="en-US"/>
              <a:t> missions.</a:t>
            </a:r>
          </a:p>
          <a:p>
            <a:r>
              <a:rPr lang="en-US"/>
              <a:t>6 .Lower right: rad-tolerant neuromorphic processors need to span a wide range of radiation environments. Picture: radiation flux for earth orbit spans five orders of magnitude from equatorial to south Atlantic anomaly.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DDCF2-9B85-7E48-A229-6803093FC2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11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56581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3798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09484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93682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98957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38748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19324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14374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41636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006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sz="1600"/>
              <a:t>Provide an overview of the Project/Task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FF0000"/>
                </a:solidFill>
              </a:rPr>
              <a:t>The slide content is intended to remain static unless significant changes are made to the Project</a:t>
            </a:r>
          </a:p>
          <a:p>
            <a:pPr marL="971550" lvl="1" indent="-285750">
              <a:buFont typeface="Wingdings" panose="05000000000000000000" pitchFamily="2" charset="2"/>
              <a:buChar char="§"/>
            </a:pPr>
            <a:r>
              <a:rPr lang="en-US" sz="1400">
                <a:solidFill>
                  <a:srgbClr val="FF0000"/>
                </a:solidFill>
              </a:rPr>
              <a:t>Pictures are encouraged, please provide new pictures as frequently as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DDCF2-9B85-7E48-A229-6803093FC2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16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78323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15108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Detailed Example Only for context</a:t>
            </a:r>
            <a:r>
              <a:rPr lang="en-US" baseline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5DC44-EE91-4CBE-8993-44A171B550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453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5944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6703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10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008768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8443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1872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Annual 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3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 Annual</a:t>
            </a:r>
            <a:r>
              <a:rPr lang="en-US" sz="800" baseline="0">
                <a:solidFill>
                  <a:schemeClr val="bg1"/>
                </a:solidFill>
              </a:rPr>
              <a:t> 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39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  <p15:guide id="3" pos="67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 Annual</a:t>
            </a:r>
            <a:r>
              <a:rPr lang="en-US" sz="800" baseline="0">
                <a:solidFill>
                  <a:schemeClr val="bg1"/>
                </a:solidFill>
              </a:rPr>
              <a:t> 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28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 Annual</a:t>
            </a:r>
            <a:r>
              <a:rPr lang="en-US" sz="800" baseline="0">
                <a:solidFill>
                  <a:schemeClr val="bg1"/>
                </a:solidFill>
              </a:rPr>
              <a:t> 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1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FY18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</a:rPr>
              <a:t>GCD FY21</a:t>
            </a:r>
            <a:r>
              <a:rPr lang="en-US" sz="800" baseline="0">
                <a:solidFill>
                  <a:schemeClr val="tx1"/>
                </a:solidFill>
              </a:rPr>
              <a:t> Annual Review</a:t>
            </a:r>
            <a:endParaRPr lang="en-US" sz="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73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 Annual </a:t>
            </a:r>
            <a:r>
              <a:rPr lang="en-US" sz="800" baseline="0">
                <a:solidFill>
                  <a:schemeClr val="bg1"/>
                </a:solidFill>
              </a:rPr>
              <a:t>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39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 Annual</a:t>
            </a:r>
            <a:r>
              <a:rPr lang="en-US" sz="800" baseline="0">
                <a:solidFill>
                  <a:schemeClr val="bg1"/>
                </a:solidFill>
              </a:rPr>
              <a:t> 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72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 Annual</a:t>
            </a:r>
            <a:r>
              <a:rPr lang="en-US" sz="800" baseline="0">
                <a:solidFill>
                  <a:schemeClr val="bg1"/>
                </a:solidFill>
              </a:rPr>
              <a:t> 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29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 Annual</a:t>
            </a:r>
            <a:r>
              <a:rPr lang="en-US" sz="800" baseline="0">
                <a:solidFill>
                  <a:schemeClr val="bg1"/>
                </a:solidFill>
              </a:rPr>
              <a:t> Review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4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F145354-13C8-B341-8631-CC4F1B1E7B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7958" y="1003412"/>
            <a:ext cx="11612070" cy="5173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2084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Annual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7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FY18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</a:rPr>
              <a:t>GCD FY21</a:t>
            </a:r>
            <a:r>
              <a:rPr lang="en-US" sz="800" baseline="0">
                <a:solidFill>
                  <a:schemeClr val="tx1"/>
                </a:solidFill>
              </a:rPr>
              <a:t> Annual Review</a:t>
            </a:r>
            <a:endParaRPr lang="en-US" sz="80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FY21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ner OCT template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" y="-1"/>
            <a:ext cx="12192000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2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ner OCT template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" y="-1"/>
            <a:ext cx="12192000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90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tiff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FF917-5495-2B40-9F4F-35B354759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891"/>
            <a:ext cx="1219200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012" y="5515550"/>
            <a:ext cx="8468436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Technology Mission Directorate</a:t>
            </a:r>
          </a:p>
          <a:p>
            <a:pPr>
              <a:lnSpc>
                <a:spcPts val="2400"/>
              </a:lnSpc>
            </a:pPr>
            <a:r>
              <a:rPr lang="en-US" sz="21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Game Changing Development Program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286" y="6182796"/>
            <a:ext cx="10381162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Dr. Michael Lowry|  Dr. Eric </a:t>
            </a:r>
            <a:r>
              <a:rPr lang="en-US" sz="1400" dirty="0" err="1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Barszcz</a:t>
            </a:r>
            <a:r>
              <a:rPr lang="en-US" sz="14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, Richard Alena | FY21 </a:t>
            </a:r>
            <a:r>
              <a:rPr lang="en-US" sz="1400" dirty="0" err="1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RadNeuro</a:t>
            </a:r>
            <a:r>
              <a:rPr lang="en-US" sz="140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 Annual Review Presentation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24C26-7DD0-5645-BFDD-0524FFB5558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4234" y="3246116"/>
            <a:ext cx="898108" cy="78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E8028-FE80-2A40-84A7-428437049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52" y="3825766"/>
            <a:ext cx="1157274" cy="867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6032CC-84AA-DD4C-9815-532CB90ECBF0}"/>
              </a:ext>
            </a:extLst>
          </p:cNvPr>
          <p:cNvPicPr/>
          <p:nvPr/>
        </p:nvPicPr>
        <p:blipFill>
          <a:blip r:embed="rId6"/>
          <a:stretch/>
        </p:blipFill>
        <p:spPr>
          <a:xfrm rot="16205400">
            <a:off x="6048598" y="1123958"/>
            <a:ext cx="694213" cy="169687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9B0524-6FE0-DF4F-B439-2B9F30E70F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56137" t="8883" r="11759" b="-6601"/>
          <a:stretch/>
        </p:blipFill>
        <p:spPr>
          <a:xfrm>
            <a:off x="8896745" y="1690682"/>
            <a:ext cx="1214207" cy="1094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86E46D-D33D-8644-8A49-E6D1F5A377FF}"/>
              </a:ext>
            </a:extLst>
          </p:cNvPr>
          <p:cNvSpPr txBox="1"/>
          <p:nvPr/>
        </p:nvSpPr>
        <p:spPr>
          <a:xfrm>
            <a:off x="2724151" y="9423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5EA209-C16E-0849-9326-58E19C6243D5}"/>
              </a:ext>
            </a:extLst>
          </p:cNvPr>
          <p:cNvSpPr/>
          <p:nvPr/>
        </p:nvSpPr>
        <p:spPr>
          <a:xfrm>
            <a:off x="5662988" y="2249472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Co-Processor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0CAAB-4DA8-B74E-BEAC-E2F44E5C2557}"/>
              </a:ext>
            </a:extLst>
          </p:cNvPr>
          <p:cNvSpPr/>
          <p:nvPr/>
        </p:nvSpPr>
        <p:spPr>
          <a:xfrm>
            <a:off x="9052442" y="1418677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Analog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E57665-5605-2146-BD1B-0025612C3308}"/>
              </a:ext>
            </a:extLst>
          </p:cNvPr>
          <p:cNvSpPr/>
          <p:nvPr/>
        </p:nvSpPr>
        <p:spPr>
          <a:xfrm>
            <a:off x="9097325" y="259168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89E51-8A96-FC4C-9C19-C1D1D4CBE73E}"/>
              </a:ext>
            </a:extLst>
          </p:cNvPr>
          <p:cNvSpPr txBox="1"/>
          <p:nvPr/>
        </p:nvSpPr>
        <p:spPr>
          <a:xfrm>
            <a:off x="3524084" y="29610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Spiking NN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A52F2F-670E-E44B-9D1C-647E2E6938E2}"/>
              </a:ext>
            </a:extLst>
          </p:cNvPr>
          <p:cNvSpPr/>
          <p:nvPr/>
        </p:nvSpPr>
        <p:spPr>
          <a:xfrm>
            <a:off x="7591720" y="3524891"/>
            <a:ext cx="150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Rad-Tolerant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91E573-DF7D-A244-AF3A-A8ED2229309C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16516" y="1308592"/>
            <a:ext cx="1130017" cy="40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1CF118-979A-864A-8388-91C921298468}"/>
              </a:ext>
            </a:extLst>
          </p:cNvPr>
          <p:cNvSpPr txBox="1"/>
          <p:nvPr/>
        </p:nvSpPr>
        <p:spPr>
          <a:xfrm>
            <a:off x="5974242" y="4179447"/>
            <a:ext cx="842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Trade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6B3020-F31E-A04F-AC5C-6012D9C15F8B}"/>
              </a:ext>
            </a:extLst>
          </p:cNvPr>
          <p:cNvSpPr txBox="1"/>
          <p:nvPr/>
        </p:nvSpPr>
        <p:spPr>
          <a:xfrm>
            <a:off x="5830172" y="128081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Super-Res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0BA466-3DE5-6B48-B78B-36521603D7A8}"/>
              </a:ext>
            </a:extLst>
          </p:cNvPr>
          <p:cNvSpPr txBox="1"/>
          <p:nvPr/>
        </p:nvSpPr>
        <p:spPr>
          <a:xfrm>
            <a:off x="2706249" y="9726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Neuroscience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FF1F38-FC62-6A4E-93F9-EA850D516521}"/>
              </a:ext>
            </a:extLst>
          </p:cNvPr>
          <p:cNvSpPr txBox="1"/>
          <p:nvPr/>
        </p:nvSpPr>
        <p:spPr>
          <a:xfrm>
            <a:off x="2762387" y="169363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Informed</a:t>
            </a:r>
          </a:p>
        </p:txBody>
      </p:sp>
      <p:pic>
        <p:nvPicPr>
          <p:cNvPr id="23" name="Picture 4" descr="https://www.nasa.gov/sites/default/files/thumbnails/image/techedsat-10_main-1920.jpg">
            <a:extLst>
              <a:ext uri="{FF2B5EF4-FFF2-40B4-BE49-F238E27FC236}">
                <a16:creationId xmlns:a16="http://schemas.microsoft.com/office/drawing/2014/main" id="{9A27A78B-601C-0940-BBB5-F5198A4F4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17149" r="20405" b="22846"/>
          <a:stretch/>
        </p:blipFill>
        <p:spPr bwMode="auto">
          <a:xfrm>
            <a:off x="5662988" y="4029257"/>
            <a:ext cx="1370238" cy="10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8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037" y="121312"/>
            <a:ext cx="8250115" cy="1066800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Accomplishments - Technical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5748" y="1418238"/>
            <a:ext cx="11895992" cy="8483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Tradespace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Throughput and Quantization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tradespace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defined for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NASA   Applications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10</a:t>
            </a:fld>
            <a:endParaRPr lang="uk-U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374FBC-F800-1247-8A52-1A2C5E248124}"/>
              </a:ext>
            </a:extLst>
          </p:cNvPr>
          <p:cNvCxnSpPr>
            <a:cxnSpLocks/>
          </p:cNvCxnSpPr>
          <p:nvPr/>
        </p:nvCxnSpPr>
        <p:spPr>
          <a:xfrm flipH="1" flipV="1">
            <a:off x="2594776" y="2982342"/>
            <a:ext cx="22477" cy="1608390"/>
          </a:xfrm>
          <a:prstGeom prst="line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0FD68F-6BE8-594E-ADBB-7B0E1BD46DEC}"/>
              </a:ext>
            </a:extLst>
          </p:cNvPr>
          <p:cNvCxnSpPr>
            <a:cxnSpLocks/>
          </p:cNvCxnSpPr>
          <p:nvPr/>
        </p:nvCxnSpPr>
        <p:spPr>
          <a:xfrm flipV="1">
            <a:off x="2672671" y="3391612"/>
            <a:ext cx="2021906" cy="1176210"/>
          </a:xfrm>
          <a:prstGeom prst="line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19B47D-28B7-5D43-B7F6-2010959AF7FA}"/>
              </a:ext>
            </a:extLst>
          </p:cNvPr>
          <p:cNvCxnSpPr>
            <a:cxnSpLocks/>
          </p:cNvCxnSpPr>
          <p:nvPr/>
        </p:nvCxnSpPr>
        <p:spPr>
          <a:xfrm>
            <a:off x="2672671" y="4670376"/>
            <a:ext cx="2577755" cy="0"/>
          </a:xfrm>
          <a:prstGeom prst="line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F42A5CB-C1DE-7941-A029-20D4716D605B}"/>
              </a:ext>
            </a:extLst>
          </p:cNvPr>
          <p:cNvSpPr txBox="1"/>
          <p:nvPr/>
        </p:nvSpPr>
        <p:spPr>
          <a:xfrm>
            <a:off x="323559" y="2841602"/>
            <a:ext cx="24802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Throughput</a:t>
            </a:r>
            <a:br>
              <a:rPr lang="en-US" sz="1400" b="1" dirty="0">
                <a:solidFill>
                  <a:srgbClr val="00B050"/>
                </a:solidFill>
              </a:rPr>
            </a:br>
            <a:r>
              <a:rPr lang="en-US" sz="1400" b="1" dirty="0">
                <a:solidFill>
                  <a:srgbClr val="00B050"/>
                </a:solidFill>
              </a:rPr>
              <a:t>And Sizing</a:t>
            </a:r>
          </a:p>
          <a:p>
            <a:endParaRPr lang="en-US" sz="1400" b="1" dirty="0">
              <a:solidFill>
                <a:srgbClr val="00B050"/>
              </a:solidFill>
            </a:endParaRPr>
          </a:p>
          <a:p>
            <a:r>
              <a:rPr lang="en-US" sz="1400" b="1" i="1" dirty="0">
                <a:solidFill>
                  <a:srgbClr val="00B050"/>
                </a:solidFill>
              </a:rPr>
              <a:t>TOPS/Watt – efficiency</a:t>
            </a:r>
          </a:p>
          <a:p>
            <a:r>
              <a:rPr lang="en-US" sz="1400" b="1" i="1" dirty="0" err="1">
                <a:solidFill>
                  <a:srgbClr val="00B050"/>
                </a:solidFill>
              </a:rPr>
              <a:t>Onchip</a:t>
            </a:r>
            <a:r>
              <a:rPr lang="en-US" sz="1400" b="1" i="1" dirty="0">
                <a:solidFill>
                  <a:srgbClr val="00B050"/>
                </a:solidFill>
              </a:rPr>
              <a:t> synaptic storage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F2D9DA-81C0-F64E-AF8E-C43EBF335B9A}"/>
              </a:ext>
            </a:extLst>
          </p:cNvPr>
          <p:cNvSpPr txBox="1"/>
          <p:nvPr/>
        </p:nvSpPr>
        <p:spPr>
          <a:xfrm>
            <a:off x="2617253" y="2755861"/>
            <a:ext cx="367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 Precision Perception for Extreme Access</a:t>
            </a:r>
          </a:p>
          <a:p>
            <a:r>
              <a:rPr lang="en-US" sz="1400" dirty="0">
                <a:solidFill>
                  <a:srgbClr val="00B050"/>
                </a:solidFill>
              </a:rPr>
              <a:t>(Super-Resolution)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71C53-AF47-8F4B-80B1-9980160C8F91}"/>
              </a:ext>
            </a:extLst>
          </p:cNvPr>
          <p:cNvSpPr txBox="1"/>
          <p:nvPr/>
        </p:nvSpPr>
        <p:spPr>
          <a:xfrm>
            <a:off x="2672671" y="3306125"/>
            <a:ext cx="198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B050"/>
                </a:solidFill>
              </a:rPr>
              <a:t>Fast Rover Traverse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BEACF-A9C9-4C43-BDBF-D84A152D0432}"/>
              </a:ext>
            </a:extLst>
          </p:cNvPr>
          <p:cNvSpPr txBox="1"/>
          <p:nvPr/>
        </p:nvSpPr>
        <p:spPr>
          <a:xfrm>
            <a:off x="4415708" y="3522152"/>
            <a:ext cx="269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Type of Neuromorphic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0C10C-4CFF-7C45-BA51-93A4CB10075F}"/>
              </a:ext>
            </a:extLst>
          </p:cNvPr>
          <p:cNvSpPr txBox="1"/>
          <p:nvPr/>
        </p:nvSpPr>
        <p:spPr>
          <a:xfrm>
            <a:off x="2536595" y="4660300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B050"/>
                </a:solidFill>
              </a:rPr>
              <a:t>Float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139370-BFB8-FF46-8EC0-2644A004AB4E}"/>
              </a:ext>
            </a:extLst>
          </p:cNvPr>
          <p:cNvSpPr txBox="1"/>
          <p:nvPr/>
        </p:nvSpPr>
        <p:spPr>
          <a:xfrm>
            <a:off x="3285168" y="4670376"/>
            <a:ext cx="90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B050"/>
                </a:solidFill>
              </a:rPr>
              <a:t>Integer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E4C474-B0FB-0944-998D-EBE5EFD355A0}"/>
              </a:ext>
            </a:extLst>
          </p:cNvPr>
          <p:cNvSpPr txBox="1"/>
          <p:nvPr/>
        </p:nvSpPr>
        <p:spPr>
          <a:xfrm>
            <a:off x="4329308" y="4694764"/>
            <a:ext cx="90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00B050"/>
                </a:solidFill>
              </a:rPr>
              <a:t>Analog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E895ED-3AD5-3344-968E-7A3CB245DC6B}"/>
              </a:ext>
            </a:extLst>
          </p:cNvPr>
          <p:cNvSpPr txBox="1"/>
          <p:nvPr/>
        </p:nvSpPr>
        <p:spPr>
          <a:xfrm>
            <a:off x="7638868" y="1806551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Bandwidth Limited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8EF28D-4235-0F4D-9240-66956BC2301B}"/>
              </a:ext>
            </a:extLst>
          </p:cNvPr>
          <p:cNvCxnSpPr>
            <a:cxnSpLocks/>
          </p:cNvCxnSpPr>
          <p:nvPr/>
        </p:nvCxnSpPr>
        <p:spPr>
          <a:xfrm flipV="1">
            <a:off x="9831698" y="2207807"/>
            <a:ext cx="0" cy="3240826"/>
          </a:xfrm>
          <a:prstGeom prst="line">
            <a:avLst/>
          </a:prstGeom>
          <a:ln w="50800">
            <a:solidFill>
              <a:srgbClr val="00B05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B381A8A-94C4-8844-8995-E8E0E6DE2227}"/>
              </a:ext>
            </a:extLst>
          </p:cNvPr>
          <p:cNvSpPr txBox="1"/>
          <p:nvPr/>
        </p:nvSpPr>
        <p:spPr>
          <a:xfrm>
            <a:off x="9918406" y="4465221"/>
            <a:ext cx="2210862" cy="69371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Tesla FSD SAE L2</a:t>
            </a:r>
            <a:br>
              <a:rPr lang="en-US" dirty="0"/>
            </a:br>
            <a:r>
              <a:rPr lang="en-US" dirty="0"/>
              <a:t>Hands On Constant</a:t>
            </a:r>
            <a:br>
              <a:rPr lang="en-US" dirty="0"/>
            </a:br>
            <a:r>
              <a:rPr lang="en-US" dirty="0"/>
              <a:t>Monitoring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05394D-F5D9-E14E-ACAD-D21564EA4E67}"/>
              </a:ext>
            </a:extLst>
          </p:cNvPr>
          <p:cNvSpPr txBox="1"/>
          <p:nvPr/>
        </p:nvSpPr>
        <p:spPr>
          <a:xfrm>
            <a:off x="8482289" y="4523615"/>
            <a:ext cx="953979" cy="8841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74 TOPS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E9E08A-356F-1144-B8E6-FC9B8E977BB2}"/>
              </a:ext>
            </a:extLst>
          </p:cNvPr>
          <p:cNvSpPr txBox="1"/>
          <p:nvPr/>
        </p:nvSpPr>
        <p:spPr>
          <a:xfrm>
            <a:off x="10035063" y="2241940"/>
            <a:ext cx="14911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Human Vision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949242-EE42-504E-8B87-B22E4B51D978}"/>
              </a:ext>
            </a:extLst>
          </p:cNvPr>
          <p:cNvSpPr txBox="1"/>
          <p:nvPr/>
        </p:nvSpPr>
        <p:spPr>
          <a:xfrm>
            <a:off x="8091222" y="2142666"/>
            <a:ext cx="12535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750 TOPS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F4C5A9-CEA8-4749-9543-00D1E49452DF}"/>
              </a:ext>
            </a:extLst>
          </p:cNvPr>
          <p:cNvSpPr txBox="1"/>
          <p:nvPr/>
        </p:nvSpPr>
        <p:spPr>
          <a:xfrm>
            <a:off x="9963102" y="2947448"/>
            <a:ext cx="19031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Perception for</a:t>
            </a:r>
            <a:br>
              <a:rPr lang="en-US" dirty="0"/>
            </a:br>
            <a:r>
              <a:rPr lang="en-US" dirty="0"/>
              <a:t>Extreme Access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50B090-9EA7-2A4C-ADEC-57A1033F94EA}"/>
              </a:ext>
            </a:extLst>
          </p:cNvPr>
          <p:cNvSpPr txBox="1"/>
          <p:nvPr/>
        </p:nvSpPr>
        <p:spPr>
          <a:xfrm>
            <a:off x="7797795" y="2947448"/>
            <a:ext cx="19588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600 to 800 TOPS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B07E81-30A3-AE4E-A799-8DDC22E33A99}"/>
              </a:ext>
            </a:extLst>
          </p:cNvPr>
          <p:cNvSpPr txBox="1"/>
          <p:nvPr/>
        </p:nvSpPr>
        <p:spPr>
          <a:xfrm>
            <a:off x="7850242" y="3849542"/>
            <a:ext cx="1894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200to 400 TOPS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3E9F1F-B1CE-8B4D-8830-73ED8EEA670A}"/>
              </a:ext>
            </a:extLst>
          </p:cNvPr>
          <p:cNvSpPr txBox="1"/>
          <p:nvPr/>
        </p:nvSpPr>
        <p:spPr>
          <a:xfrm>
            <a:off x="9994815" y="3756479"/>
            <a:ext cx="1203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Fast Rover </a:t>
            </a:r>
            <a:br>
              <a:rPr lang="en-US" dirty="0"/>
            </a:br>
            <a:r>
              <a:rPr lang="en-US" dirty="0"/>
              <a:t>Traverse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8A0CE6-5A29-5C45-85C6-ADC37CED98E4}"/>
              </a:ext>
            </a:extLst>
          </p:cNvPr>
          <p:cNvSpPr txBox="1"/>
          <p:nvPr/>
        </p:nvSpPr>
        <p:spPr>
          <a:xfrm>
            <a:off x="8612156" y="1339851"/>
            <a:ext cx="32540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Analysis Estimates </a:t>
            </a:r>
            <a:br>
              <a:rPr lang="en-US" b="1" dirty="0"/>
            </a:br>
            <a:r>
              <a:rPr lang="en-US" b="1" dirty="0"/>
              <a:t>TOP = 10^12 operations/sec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3D3FB4-76AA-5A42-A53D-B42992E22539}"/>
              </a:ext>
            </a:extLst>
          </p:cNvPr>
          <p:cNvCxnSpPr>
            <a:cxnSpLocks/>
          </p:cNvCxnSpPr>
          <p:nvPr/>
        </p:nvCxnSpPr>
        <p:spPr>
          <a:xfrm>
            <a:off x="428821" y="5758680"/>
            <a:ext cx="7210047" cy="0"/>
          </a:xfrm>
          <a:prstGeom prst="line">
            <a:avLst/>
          </a:prstGeom>
          <a:ln w="50800">
            <a:solidFill>
              <a:srgbClr val="00B05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3976DA9-AD54-9D41-90A7-3D11151A337A}"/>
              </a:ext>
            </a:extLst>
          </p:cNvPr>
          <p:cNvSpPr txBox="1"/>
          <p:nvPr/>
        </p:nvSpPr>
        <p:spPr>
          <a:xfrm>
            <a:off x="238618" y="5864132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64bit FP</a:t>
            </a:r>
          </a:p>
          <a:p>
            <a:r>
              <a:rPr lang="en-US" sz="1200" dirty="0"/>
              <a:t>High Precision</a:t>
            </a:r>
            <a:br>
              <a:rPr lang="en-US" sz="1200" dirty="0"/>
            </a:br>
            <a:r>
              <a:rPr lang="en-US" sz="1200" dirty="0"/>
              <a:t>Simulation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772165-3ACF-4F4D-8527-5CB56E1F21BE}"/>
              </a:ext>
            </a:extLst>
          </p:cNvPr>
          <p:cNvSpPr txBox="1"/>
          <p:nvPr/>
        </p:nvSpPr>
        <p:spPr>
          <a:xfrm>
            <a:off x="1986251" y="5918778"/>
            <a:ext cx="1077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32bit FP </a:t>
            </a:r>
            <a:br>
              <a:rPr lang="en-US" sz="1200" dirty="0"/>
            </a:br>
            <a:r>
              <a:rPr lang="en-US" sz="1200" dirty="0"/>
              <a:t>Digital Signal</a:t>
            </a:r>
            <a:br>
              <a:rPr lang="en-US" sz="1200" dirty="0"/>
            </a:br>
            <a:r>
              <a:rPr lang="en-US" sz="1200" dirty="0"/>
              <a:t>Processing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1D1C88-E980-AF47-9133-960BDF739A28}"/>
              </a:ext>
            </a:extLst>
          </p:cNvPr>
          <p:cNvSpPr txBox="1"/>
          <p:nvPr/>
        </p:nvSpPr>
        <p:spPr>
          <a:xfrm>
            <a:off x="3466734" y="6048798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BFloat16</a:t>
            </a:r>
            <a:br>
              <a:rPr lang="en-US" sz="1200" dirty="0"/>
            </a:br>
            <a:r>
              <a:rPr lang="en-US" sz="1200" dirty="0"/>
              <a:t>Deep Learning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E70783-F4EB-1347-BA73-AFC2D1B3004E}"/>
              </a:ext>
            </a:extLst>
          </p:cNvPr>
          <p:cNvSpPr txBox="1"/>
          <p:nvPr/>
        </p:nvSpPr>
        <p:spPr>
          <a:xfrm>
            <a:off x="5137597" y="6059182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Int8</a:t>
            </a:r>
            <a:br>
              <a:rPr lang="en-US" sz="1200" dirty="0"/>
            </a:br>
            <a:r>
              <a:rPr lang="en-US" sz="1200" dirty="0"/>
              <a:t>Edge Inference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029FE3-4F95-C843-8E39-741AA491C4B2}"/>
              </a:ext>
            </a:extLst>
          </p:cNvPr>
          <p:cNvSpPr txBox="1"/>
          <p:nvPr/>
        </p:nvSpPr>
        <p:spPr>
          <a:xfrm>
            <a:off x="6566391" y="6026607"/>
            <a:ext cx="66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4-6 bit </a:t>
            </a:r>
            <a:br>
              <a:rPr lang="en-US" sz="1200" dirty="0"/>
            </a:br>
            <a:r>
              <a:rPr lang="en-US" sz="1200" dirty="0"/>
              <a:t>Analog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BB13A3-D341-004C-AF13-FB5A2344F8C8}"/>
              </a:ext>
            </a:extLst>
          </p:cNvPr>
          <p:cNvSpPr txBox="1"/>
          <p:nvPr/>
        </p:nvSpPr>
        <p:spPr>
          <a:xfrm>
            <a:off x="7458040" y="5841940"/>
            <a:ext cx="857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2-4 bit </a:t>
            </a:r>
            <a:br>
              <a:rPr lang="en-US" sz="1200" dirty="0"/>
            </a:br>
            <a:r>
              <a:rPr lang="en-US" sz="1200" dirty="0"/>
              <a:t>Biological</a:t>
            </a:r>
            <a:br>
              <a:rPr lang="en-US" sz="1200" dirty="0"/>
            </a:br>
            <a:r>
              <a:rPr lang="en-US" sz="1200" dirty="0"/>
              <a:t>Synapse</a:t>
            </a:r>
            <a:br>
              <a:rPr lang="en-US" sz="1200" dirty="0"/>
            </a:br>
            <a:r>
              <a:rPr lang="en-US" sz="1200" i="1" dirty="0"/>
              <a:t>Rolls et al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C447BE-690B-F346-BD05-589BB674C367}"/>
              </a:ext>
            </a:extLst>
          </p:cNvPr>
          <p:cNvSpPr txBox="1"/>
          <p:nvPr/>
        </p:nvSpPr>
        <p:spPr>
          <a:xfrm>
            <a:off x="190140" y="5100670"/>
            <a:ext cx="142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Energy for</a:t>
            </a:r>
            <a:br>
              <a:rPr lang="en-US" sz="1200" i="1" dirty="0"/>
            </a:br>
            <a:r>
              <a:rPr lang="en-US" sz="1200" i="1" dirty="0"/>
              <a:t>Multiply (synapse)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5569F2-66CC-5041-AACF-8F0C03EA125D}"/>
              </a:ext>
            </a:extLst>
          </p:cNvPr>
          <p:cNvSpPr txBox="1"/>
          <p:nvPr/>
        </p:nvSpPr>
        <p:spPr>
          <a:xfrm>
            <a:off x="2017360" y="5168161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4pJ @ 14nm</a:t>
            </a:r>
            <a:br>
              <a:rPr lang="en-US" sz="1200" i="1" dirty="0"/>
            </a:br>
            <a:r>
              <a:rPr lang="en-US" sz="1200" i="1" dirty="0" err="1"/>
              <a:t>Finfet</a:t>
            </a:r>
            <a:endParaRPr lang="en-US" sz="1200" i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D62FA3-B048-6F41-B6A7-6ACDCE25FE7E}"/>
              </a:ext>
            </a:extLst>
          </p:cNvPr>
          <p:cNvSpPr txBox="1"/>
          <p:nvPr/>
        </p:nvSpPr>
        <p:spPr>
          <a:xfrm>
            <a:off x="4965983" y="5217801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0.2 </a:t>
            </a:r>
            <a:r>
              <a:rPr lang="en-US" sz="1200" i="1" dirty="0" err="1"/>
              <a:t>pJ</a:t>
            </a:r>
            <a:r>
              <a:rPr lang="en-US" sz="1200" i="1" dirty="0"/>
              <a:t>@ 14nm</a:t>
            </a:r>
            <a:br>
              <a:rPr lang="en-US" sz="1200" i="1" dirty="0"/>
            </a:br>
            <a:r>
              <a:rPr lang="en-US" sz="1200" i="1" dirty="0" err="1"/>
              <a:t>Finfet</a:t>
            </a:r>
            <a:endParaRPr lang="en-US" sz="1200" i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DDF29E-B4D8-424B-9849-E6BBB9DFEDC1}"/>
              </a:ext>
            </a:extLst>
          </p:cNvPr>
          <p:cNvSpPr txBox="1"/>
          <p:nvPr/>
        </p:nvSpPr>
        <p:spPr>
          <a:xfrm>
            <a:off x="3513700" y="5184815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0.5pJ</a:t>
            </a:r>
            <a:br>
              <a:rPr lang="en-US" sz="1200" i="1" dirty="0"/>
            </a:br>
            <a:r>
              <a:rPr lang="en-US" sz="1200" i="1" dirty="0"/>
              <a:t>Estimated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53521B-FD84-6248-B7D6-C7CD2ECCAFB4}"/>
              </a:ext>
            </a:extLst>
          </p:cNvPr>
          <p:cNvSpPr txBox="1"/>
          <p:nvPr/>
        </p:nvSpPr>
        <p:spPr>
          <a:xfrm>
            <a:off x="6146404" y="5245009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Appx. 0.05pJ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5E821D-D589-234E-8E6A-541E851167B1}"/>
              </a:ext>
            </a:extLst>
          </p:cNvPr>
          <p:cNvSpPr txBox="1"/>
          <p:nvPr/>
        </p:nvSpPr>
        <p:spPr>
          <a:xfrm>
            <a:off x="7199590" y="4865813"/>
            <a:ext cx="1412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4.5 x 10^8 ATP</a:t>
            </a:r>
            <a:br>
              <a:rPr lang="en-US" sz="1200" i="1" dirty="0"/>
            </a:br>
            <a:r>
              <a:rPr lang="en-US" sz="1200" i="1" dirty="0"/>
              <a:t>per spike</a:t>
            </a:r>
            <a:br>
              <a:rPr lang="en-US" sz="1200" i="1" dirty="0"/>
            </a:br>
            <a:r>
              <a:rPr lang="en-US" sz="1200" i="1" dirty="0"/>
              <a:t>appx. 0.045pJ per</a:t>
            </a:r>
            <a:br>
              <a:rPr lang="en-US" sz="1200" i="1" dirty="0"/>
            </a:br>
            <a:r>
              <a:rPr lang="en-US" sz="1200" i="1" dirty="0"/>
              <a:t>synapse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38D073-C9FD-2645-810F-6431CCD50549}"/>
              </a:ext>
            </a:extLst>
          </p:cNvPr>
          <p:cNvSpPr txBox="1"/>
          <p:nvPr/>
        </p:nvSpPr>
        <p:spPr>
          <a:xfrm>
            <a:off x="3641255" y="4147339"/>
            <a:ext cx="269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Quantization</a:t>
            </a:r>
          </a:p>
        </p:txBody>
      </p:sp>
    </p:spTree>
    <p:extLst>
      <p:ext uri="{BB962C8B-B14F-4D97-AF65-F5344CB8AC3E}">
        <p14:creationId xmlns:p14="http://schemas.microsoft.com/office/powerpoint/2010/main" val="2841459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037" y="121312"/>
            <a:ext cx="8250115" cy="1066800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Accomplishments - Technical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677" y="1248508"/>
            <a:ext cx="4010909" cy="4999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Radiation Test Procedures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Extended TID testing defined for synaptic weight shifts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Engagement with Intel for radiation-testing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Loihi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Testing procedures defined and written for Neuromorphic Devices:</a:t>
            </a:r>
          </a:p>
          <a:p>
            <a:pPr marL="914400" lvl="2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Analog NOR Flash, Memristors, STT-MRAM</a:t>
            </a:r>
          </a:p>
          <a:p>
            <a:pPr marL="51435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11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23EB7-84E8-0A44-95F3-395CC10CB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381" y="1447800"/>
            <a:ext cx="7493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2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903" y="121312"/>
            <a:ext cx="10213015" cy="1066800"/>
          </a:xfrm>
        </p:spPr>
        <p:txBody>
          <a:bodyPr/>
          <a:lstStyle/>
          <a:p>
            <a:r>
              <a:rPr lang="en-US" sz="4000">
                <a:solidFill>
                  <a:schemeClr val="bg1">
                    <a:lumMod val="85000"/>
                  </a:schemeClr>
                </a:solidFill>
              </a:rPr>
              <a:t>Prototype Radiation Tolerant Processors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8004" y="1208846"/>
            <a:ext cx="11895992" cy="4999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broad processor classes as defined by layout and architecture.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RadNeuro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will leverage these classes with Radiation &amp; Fault Tolerance.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solidFill>
                  <a:srgbClr val="FF33CC"/>
                </a:solidFill>
              </a:rPr>
              <a:t>Systolic Array  for Artificial Neural Net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San Miguel  (California mission) – FY22Q2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Radneuro-Mentium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collaboration for rad-tolerance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FF33CC"/>
                </a:solidFill>
              </a:rPr>
              <a:t>Mesh Network for Spiking Neural Net</a:t>
            </a:r>
          </a:p>
          <a:p>
            <a:pPr marL="0" indent="0">
              <a:buNone/>
            </a:pPr>
            <a:r>
              <a:rPr lang="en-US" sz="1800" b="1" dirty="0" err="1"/>
              <a:t>Hoku-pa’a</a:t>
            </a:r>
            <a:r>
              <a:rPr lang="en-US" sz="1800" b="1" dirty="0"/>
              <a:t>  (</a:t>
            </a:r>
            <a:r>
              <a:rPr lang="en-US" sz="1800" b="1" dirty="0" err="1"/>
              <a:t>Hawiaan</a:t>
            </a:r>
            <a:r>
              <a:rPr lang="en-US" sz="1800" b="1" dirty="0"/>
              <a:t> </a:t>
            </a:r>
            <a:r>
              <a:rPr lang="en-US" sz="1800" b="1" dirty="0" err="1"/>
              <a:t>Northstar</a:t>
            </a:r>
            <a:r>
              <a:rPr lang="en-US" sz="1800" b="1" dirty="0"/>
              <a:t>)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– FY22Q2 </a:t>
            </a:r>
          </a:p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Radneuro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-intel collaboration rad-tolerance with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Loihi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baseline architecture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 Neuromorphic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Freya  (Norse clairvoyant shapeshifter goddess) – FY23Q1</a:t>
            </a:r>
          </a:p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Radneuro-Brainchip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collaboration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12</a:t>
            </a:fld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7D239-22F6-B049-8B66-9953DCFCD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864" y="4372637"/>
            <a:ext cx="2329249" cy="2329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41C71-8526-914B-8141-45B87D569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638" y="3563663"/>
            <a:ext cx="1319007" cy="2123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4F4DE-8AAC-DA46-94CE-B386AB51C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156" y="2068812"/>
            <a:ext cx="1248300" cy="18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0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71" y="121312"/>
            <a:ext cx="10236820" cy="1066800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Prototype </a:t>
            </a:r>
            <a:r>
              <a:rPr lang="en-US" sz="4000" dirty="0" err="1">
                <a:solidFill>
                  <a:schemeClr val="bg1">
                    <a:lumMod val="85000"/>
                  </a:schemeClr>
                </a:solidFill>
              </a:rPr>
              <a:t>RadNeuro</a:t>
            </a:r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 Processor Validation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677" y="1248508"/>
            <a:ext cx="11895992" cy="4999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Radiation TID/Beam test prototype neuromorphic processors (FY22, FY23 Q1)</a:t>
            </a:r>
          </a:p>
          <a:p>
            <a:pPr marL="0" indent="0"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Downselect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Prototype Neuromorphic Processors (FY23 Q1)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Agneya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Baptism by Fire (Sanskrit, Hindu Goddess) Summer 2023</a:t>
            </a:r>
            <a:b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RadTolerant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AI/ML system on PACE4 Mission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GeoTransfer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Orbit with repeated exposure to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Earth’s Natural  Synchrotron – the Van Allen Belts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13</a:t>
            </a:fld>
            <a:endParaRPr lang="uk-U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53FB01-A0DE-0E4E-A400-60ECB1DBB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52" y="4118138"/>
            <a:ext cx="3810000" cy="213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ECBAF9-7C4E-3340-844C-3EF095087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166" y="1491132"/>
            <a:ext cx="1465019" cy="171616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61C5DD-AAFB-0441-9791-858ADDDF3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119387"/>
              </p:ext>
            </p:extLst>
          </p:nvPr>
        </p:nvGraphicFramePr>
        <p:xfrm>
          <a:off x="5399899" y="3376426"/>
          <a:ext cx="6488709" cy="3155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005">
                  <a:extLst>
                    <a:ext uri="{9D8B030D-6E8A-4147-A177-3AD203B41FA5}">
                      <a16:colId xmlns:a16="http://schemas.microsoft.com/office/drawing/2014/main" val="4212460619"/>
                    </a:ext>
                  </a:extLst>
                </a:gridCol>
                <a:gridCol w="627940">
                  <a:extLst>
                    <a:ext uri="{9D8B030D-6E8A-4147-A177-3AD203B41FA5}">
                      <a16:colId xmlns:a16="http://schemas.microsoft.com/office/drawing/2014/main" val="1407620453"/>
                    </a:ext>
                  </a:extLst>
                </a:gridCol>
                <a:gridCol w="622125">
                  <a:extLst>
                    <a:ext uri="{9D8B030D-6E8A-4147-A177-3AD203B41FA5}">
                      <a16:colId xmlns:a16="http://schemas.microsoft.com/office/drawing/2014/main" val="1624512537"/>
                    </a:ext>
                  </a:extLst>
                </a:gridCol>
                <a:gridCol w="622125">
                  <a:extLst>
                    <a:ext uri="{9D8B030D-6E8A-4147-A177-3AD203B41FA5}">
                      <a16:colId xmlns:a16="http://schemas.microsoft.com/office/drawing/2014/main" val="215798558"/>
                    </a:ext>
                  </a:extLst>
                </a:gridCol>
                <a:gridCol w="635692">
                  <a:extLst>
                    <a:ext uri="{9D8B030D-6E8A-4147-A177-3AD203B41FA5}">
                      <a16:colId xmlns:a16="http://schemas.microsoft.com/office/drawing/2014/main" val="3158597773"/>
                    </a:ext>
                  </a:extLst>
                </a:gridCol>
                <a:gridCol w="622125">
                  <a:extLst>
                    <a:ext uri="{9D8B030D-6E8A-4147-A177-3AD203B41FA5}">
                      <a16:colId xmlns:a16="http://schemas.microsoft.com/office/drawing/2014/main" val="2042891897"/>
                    </a:ext>
                  </a:extLst>
                </a:gridCol>
                <a:gridCol w="604682">
                  <a:extLst>
                    <a:ext uri="{9D8B030D-6E8A-4147-A177-3AD203B41FA5}">
                      <a16:colId xmlns:a16="http://schemas.microsoft.com/office/drawing/2014/main" val="11280773"/>
                    </a:ext>
                  </a:extLst>
                </a:gridCol>
                <a:gridCol w="627940">
                  <a:extLst>
                    <a:ext uri="{9D8B030D-6E8A-4147-A177-3AD203B41FA5}">
                      <a16:colId xmlns:a16="http://schemas.microsoft.com/office/drawing/2014/main" val="2476298358"/>
                    </a:ext>
                  </a:extLst>
                </a:gridCol>
                <a:gridCol w="691897">
                  <a:extLst>
                    <a:ext uri="{9D8B030D-6E8A-4147-A177-3AD203B41FA5}">
                      <a16:colId xmlns:a16="http://schemas.microsoft.com/office/drawing/2014/main" val="2481040566"/>
                    </a:ext>
                  </a:extLst>
                </a:gridCol>
                <a:gridCol w="589178">
                  <a:extLst>
                    <a:ext uri="{9D8B030D-6E8A-4147-A177-3AD203B41FA5}">
                      <a16:colId xmlns:a16="http://schemas.microsoft.com/office/drawing/2014/main" val="998801428"/>
                    </a:ext>
                  </a:extLst>
                </a:gridCol>
              </a:tblGrid>
              <a:tr h="313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2mm AL SHIELDING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1873234748"/>
                  </a:ext>
                </a:extLst>
              </a:tr>
              <a:tr h="341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Mission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Trapped Solar Particles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Solar Flares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GCR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Dose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3705918524"/>
                  </a:ext>
                </a:extLst>
              </a:tr>
              <a:tr h="3136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Proton Dose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Electron Dose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Brem Dose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Total Trapped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Dose/SPE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Annual SPE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Total SPE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Proton, He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Rads (Si)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629277458"/>
                  </a:ext>
                </a:extLst>
              </a:tr>
              <a:tr h="16110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104646888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LEO Zero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4202560753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1223658753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LEO 51˚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3050466730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3498640672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LEO Polar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1857959728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4155657836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GEO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111000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111130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2632219620"/>
                  </a:ext>
                </a:extLst>
              </a:tr>
              <a:tr h="17497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3958313439"/>
                  </a:ext>
                </a:extLst>
              </a:tr>
              <a:tr h="34136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GTO (max rad)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10020000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10020130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434" marR="9434" marT="9434" marB="0" anchor="b"/>
                </a:tc>
                <a:extLst>
                  <a:ext uri="{0D108BD9-81ED-4DB2-BD59-A6C34878D82A}">
                    <a16:rowId xmlns:a16="http://schemas.microsoft.com/office/drawing/2014/main" val="319009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08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743" y="0"/>
            <a:ext cx="9926514" cy="1066800"/>
          </a:xfrm>
        </p:spPr>
        <p:txBody>
          <a:bodyPr/>
          <a:lstStyle/>
          <a:p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Objectives Status Summary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14</a:t>
            </a:fld>
            <a:endParaRPr lang="uk-UA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022902"/>
              </p:ext>
            </p:extLst>
          </p:nvPr>
        </p:nvGraphicFramePr>
        <p:xfrm>
          <a:off x="481200" y="1492606"/>
          <a:ext cx="11208291" cy="5061134"/>
        </p:xfrm>
        <a:graphic>
          <a:graphicData uri="http://schemas.openxmlformats.org/drawingml/2006/table">
            <a:tbl>
              <a:tblPr/>
              <a:tblGrid>
                <a:gridCol w="149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0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034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Objectives 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075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</a:t>
                      </a:r>
                      <a:r>
                        <a:rPr lang="en-US" sz="16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Trade-space analysis. </a:t>
                      </a:r>
                      <a:r>
                        <a:rPr lang="en-US" sz="1600" b="0" i="1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70% complete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075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Mature TRL for neuromorphic processing in space from 2 to 4. 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Hokulele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 checkout testing has achieved TRL 3</a:t>
                      </a:r>
                      <a:b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Hokulele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space launch on Tes13 nanosat will achieve TRL 4</a:t>
                      </a:r>
                    </a:p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Agneya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RadTolerant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AI/ML on PACE 4 nanosat will achieve TRL 5</a:t>
                      </a:r>
                      <a:endParaRPr lang="en-US" sz="1600" i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075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Radiation test neuromorphic devices, circuits, and chips</a:t>
                      </a:r>
                    </a:p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procedures defined for extended TID / Synaptic Weight radiation stability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05942"/>
                  </a:ext>
                </a:extLst>
              </a:tr>
              <a:tr h="852075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 and fabricate prototype rad-tolerant neuromorphic circuits and processors for space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 Miguel </a:t>
                      </a:r>
                      <a:r>
                        <a:rPr lang="en-US" sz="1600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tapeout</a:t>
                      </a: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November 2021, following Santa Barbara and Santa Cruz processors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628867"/>
                  </a:ext>
                </a:extLst>
              </a:tr>
              <a:tr h="852075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Engage partner for Phase 2 design and fabrication of full rad-tolerant neuromorphic processor. </a:t>
                      </a:r>
                    </a:p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OGA, 8 SBIR companies, 2 large tech companies interested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02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70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18BA34-5D53-954F-B637-23416CB4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RadNeuro</a:t>
            </a:r>
            <a:r>
              <a:rPr lang="en-US" dirty="0">
                <a:solidFill>
                  <a:schemeClr val="tx1"/>
                </a:solidFill>
              </a:rPr>
              <a:t> Maturation Timeline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9FC1A-DBEF-0641-8F44-458538B5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199"/>
            <a:ext cx="10972800" cy="3728545"/>
          </a:xfrm>
        </p:spPr>
        <p:txBody>
          <a:bodyPr/>
          <a:lstStyle/>
          <a:p>
            <a:pPr marL="91440" indent="-914400"/>
            <a:r>
              <a:rPr lang="en-US" b="0" dirty="0"/>
              <a:t>August 2021: Neuromorphic processor successfully integrated into 3U nanosat, 9K SLOC, functional and environmental checkout – ready for launch on Virgin Orbit. 6 classes learned in-situ. TRL 3</a:t>
            </a:r>
          </a:p>
          <a:p>
            <a:pPr marL="91440" indent="-914400"/>
            <a:r>
              <a:rPr lang="en-US" b="0" dirty="0"/>
              <a:t>December 2021: Intel </a:t>
            </a:r>
            <a:r>
              <a:rPr lang="en-US" b="0" dirty="0" err="1"/>
              <a:t>Loihi</a:t>
            </a:r>
            <a:r>
              <a:rPr lang="en-US" b="0" dirty="0"/>
              <a:t> operational in LEO. Ground command through Iridium for successive executions of 7 </a:t>
            </a:r>
            <a:r>
              <a:rPr lang="en-US" b="0" dirty="0" err="1"/>
              <a:t>Loihi</a:t>
            </a:r>
            <a:r>
              <a:rPr lang="en-US" b="0" dirty="0"/>
              <a:t> applications, including in-situ learning for anomaly detection. Evaluation against success criteria. Data acquisition through S-band of </a:t>
            </a:r>
            <a:r>
              <a:rPr lang="en-US" b="0" dirty="0" err="1"/>
              <a:t>Loihi</a:t>
            </a:r>
            <a:r>
              <a:rPr lang="en-US" b="0" dirty="0"/>
              <a:t> operational profile in orbit. TRL 4</a:t>
            </a:r>
          </a:p>
          <a:p>
            <a:pPr marL="91440" indent="-914400"/>
            <a:r>
              <a:rPr lang="en-US" b="0" dirty="0"/>
              <a:t>FY22 Q1, Q2: Radiation testing of neuromorphic synaptic devices – high TID – MRAM, Memristors, </a:t>
            </a:r>
            <a:br>
              <a:rPr lang="en-US" b="0" dirty="0"/>
            </a:br>
            <a:r>
              <a:rPr lang="en-US" b="0" dirty="0"/>
              <a:t>Analog NOR. TRL 2</a:t>
            </a:r>
          </a:p>
          <a:p>
            <a:pPr marL="91440" indent="-914400"/>
            <a:r>
              <a:rPr lang="en-US" b="0" dirty="0"/>
              <a:t>March 2022: Tape-out of San Miguel rad-tolerant Analog Systolic array. Radiation and functional testing through June 2022. TRL 3</a:t>
            </a:r>
          </a:p>
          <a:p>
            <a:pPr marL="91440" indent="-914400"/>
            <a:r>
              <a:rPr lang="en-US" b="0" dirty="0"/>
              <a:t>August 2022: Rad-tolerant firmware for SNN developed with Intel for </a:t>
            </a:r>
            <a:r>
              <a:rPr lang="en-US" b="0" dirty="0" err="1"/>
              <a:t>Loihi</a:t>
            </a:r>
            <a:r>
              <a:rPr lang="en-US" b="0" dirty="0"/>
              <a:t>. Radiation and functional testing through November 2022. TRL 3</a:t>
            </a:r>
          </a:p>
          <a:p>
            <a:pPr marL="91440" indent="-914400"/>
            <a:r>
              <a:rPr lang="en-US" b="0" dirty="0"/>
              <a:t>November 2022: Rad-tolerant FPGA neural cores developed with selected partners (e.g., </a:t>
            </a:r>
            <a:r>
              <a:rPr lang="en-US" b="0" dirty="0" err="1"/>
              <a:t>Brainchip</a:t>
            </a:r>
            <a:r>
              <a:rPr lang="en-US" b="0" dirty="0"/>
              <a:t>). Integration with radiation-tolerant configuration and synaptic memory. Radiation and functional testing through January 2023.</a:t>
            </a:r>
          </a:p>
          <a:p>
            <a:pPr marL="91440" indent="-914400"/>
            <a:r>
              <a:rPr lang="en-US" b="0" dirty="0"/>
              <a:t>February 2023: </a:t>
            </a:r>
            <a:r>
              <a:rPr lang="en-US" b="0" dirty="0" err="1"/>
              <a:t>downselect</a:t>
            </a:r>
            <a:r>
              <a:rPr lang="en-US" b="0" dirty="0"/>
              <a:t> rad-tolerant prototype Neuromorphic processors for PACE </a:t>
            </a:r>
            <a:r>
              <a:rPr lang="en-US" b="0" i="1" dirty="0"/>
              <a:t>Baptism by fire.</a:t>
            </a:r>
            <a:endParaRPr lang="en-US" b="0" dirty="0"/>
          </a:p>
          <a:p>
            <a:pPr marL="91440" indent="-914400"/>
            <a:endParaRPr lang="en-US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32406E-AB32-EC4F-A141-EC05933B2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6818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18BA34-5D53-954F-B637-23416CB4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RadNeuro</a:t>
            </a:r>
            <a:r>
              <a:rPr lang="en-US" dirty="0">
                <a:solidFill>
                  <a:schemeClr val="tx1"/>
                </a:solidFill>
              </a:rPr>
              <a:t> Maturation Timeline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9FC1A-DBEF-0641-8F44-458538B59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199"/>
            <a:ext cx="10972800" cy="3728545"/>
          </a:xfrm>
        </p:spPr>
        <p:txBody>
          <a:bodyPr/>
          <a:lstStyle/>
          <a:p>
            <a:pPr marL="91440" indent="-914400"/>
            <a:r>
              <a:rPr lang="en-US" b="0" dirty="0"/>
              <a:t>March 2023: integration onto PACE4. TRL 4 rad-tolerant prototype processors</a:t>
            </a:r>
          </a:p>
          <a:p>
            <a:pPr marL="91440" indent="-914400"/>
            <a:r>
              <a:rPr lang="en-US" b="0" dirty="0"/>
              <a:t>July 2023: PACE4 nanosat mission through Van Allen belts. TRL 5.</a:t>
            </a:r>
          </a:p>
          <a:p>
            <a:pPr marL="91440" indent="-914400"/>
            <a:r>
              <a:rPr lang="en-US" b="0" dirty="0"/>
              <a:t>September 2023: Publication of data and rad-tolerant technology capabilities from radiation labs and </a:t>
            </a:r>
            <a:r>
              <a:rPr lang="en-US" b="0" dirty="0" err="1"/>
              <a:t>Agneya</a:t>
            </a:r>
            <a:r>
              <a:rPr lang="en-US" b="0" dirty="0"/>
              <a:t> mission. </a:t>
            </a:r>
          </a:p>
          <a:p>
            <a:pPr marL="91440" indent="-914400"/>
            <a:r>
              <a:rPr lang="en-US" b="0" dirty="0"/>
              <a:t>If approved, Phase 2 </a:t>
            </a:r>
            <a:r>
              <a:rPr lang="en-US" b="0" dirty="0" err="1"/>
              <a:t>RadNeuro</a:t>
            </a:r>
            <a:r>
              <a:rPr lang="en-US" b="0" dirty="0"/>
              <a:t> for development of full rad-tolerant neuromorphic processor.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Solicit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Downselect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partners (+ 4 months)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Initial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tapeout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processor (+ 18 months)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Radiation, throughput, and power efficiency verification and debugging (+24 months)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Fabrication of full-scale Rad-Tolerant Neuro Processor (+36 months)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91440" indent="-914400"/>
            <a:endParaRPr lang="en-US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32406E-AB32-EC4F-A141-EC05933B22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1317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6858000" cy="1066800"/>
          </a:xfrm>
        </p:spPr>
        <p:txBody>
          <a:bodyPr/>
          <a:lstStyle/>
          <a:p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Technical Assessment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17</a:t>
            </a:fld>
            <a:endParaRPr lang="uk-UA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532008"/>
              </p:ext>
            </p:extLst>
          </p:nvPr>
        </p:nvGraphicFramePr>
        <p:xfrm>
          <a:off x="179831" y="1937656"/>
          <a:ext cx="11811001" cy="2721385"/>
        </p:xfrm>
        <a:graphic>
          <a:graphicData uri="http://schemas.openxmlformats.org/drawingml/2006/table">
            <a:tbl>
              <a:tblPr firstRow="1" firstCol="1" bandRow="1"/>
              <a:tblGrid>
                <a:gridCol w="4427615">
                  <a:extLst>
                    <a:ext uri="{9D8B030D-6E8A-4147-A177-3AD203B41FA5}">
                      <a16:colId xmlns:a16="http://schemas.microsoft.com/office/drawing/2014/main" val="2378872457"/>
                    </a:ext>
                  </a:extLst>
                </a:gridCol>
                <a:gridCol w="1297403">
                  <a:extLst>
                    <a:ext uri="{9D8B030D-6E8A-4147-A177-3AD203B41FA5}">
                      <a16:colId xmlns:a16="http://schemas.microsoft.com/office/drawing/2014/main" val="1843815966"/>
                    </a:ext>
                  </a:extLst>
                </a:gridCol>
                <a:gridCol w="1411138">
                  <a:extLst>
                    <a:ext uri="{9D8B030D-6E8A-4147-A177-3AD203B41FA5}">
                      <a16:colId xmlns:a16="http://schemas.microsoft.com/office/drawing/2014/main" val="719889787"/>
                    </a:ext>
                  </a:extLst>
                </a:gridCol>
                <a:gridCol w="1230223">
                  <a:extLst>
                    <a:ext uri="{9D8B030D-6E8A-4147-A177-3AD203B41FA5}">
                      <a16:colId xmlns:a16="http://schemas.microsoft.com/office/drawing/2014/main" val="1438908295"/>
                    </a:ext>
                  </a:extLst>
                </a:gridCol>
                <a:gridCol w="3444622">
                  <a:extLst>
                    <a:ext uri="{9D8B030D-6E8A-4147-A177-3AD203B41FA5}">
                      <a16:colId xmlns:a16="http://schemas.microsoft.com/office/drawing/2014/main" val="2863494539"/>
                    </a:ext>
                  </a:extLst>
                </a:gridCol>
              </a:tblGrid>
              <a:tr h="44064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Elements</a:t>
                      </a:r>
                      <a:endParaRPr lang="en-US" sz="1700" dirty="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3320" marR="113320" marT="56660" marB="5666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TRL</a:t>
                      </a:r>
                      <a:endParaRPr lang="en-US" sz="17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endParaRPr lang="en-US" sz="16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640184"/>
                  </a:ext>
                </a:extLst>
              </a:tr>
              <a:tr h="4406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Entry</a:t>
                      </a:r>
                      <a:endParaRPr lang="en-US" sz="17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</a:t>
                      </a:r>
                      <a:r>
                        <a:rPr lang="en-US" sz="1700" b="1" baseline="30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700" baseline="30000">
                        <a:solidFill>
                          <a:schemeClr val="bg1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Exit 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kern="120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Verification</a:t>
                      </a:r>
                      <a:endParaRPr lang="en-US" sz="17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647521"/>
                  </a:ext>
                </a:extLst>
              </a:tr>
              <a:tr h="4406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Trade-Space Analysis</a:t>
                      </a: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Milestone ID K1</a:t>
                      </a: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470491"/>
                  </a:ext>
                </a:extLst>
              </a:tr>
              <a:tr h="4406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Radiation Tolerance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Milestone ID K2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223683"/>
                  </a:ext>
                </a:extLst>
              </a:tr>
              <a:tr h="4406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Technology Maturation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5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Milestone ID: C2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830162"/>
                  </a:ext>
                </a:extLst>
              </a:tr>
              <a:tr h="498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Prototype Rad-Tolerant </a:t>
                      </a:r>
                      <a:r>
                        <a:rPr lang="en-US" sz="17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Neuromorphc</a:t>
                      </a: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Processors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Book Antiqua" panose="0204060205030503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6102" marR="96102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914400" algn="l"/>
                          <a:tab pos="2628900" algn="l"/>
                          <a:tab pos="5029200" algn="l"/>
                        </a:tabLs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Milestone ID: C3</a:t>
                      </a:r>
                      <a:endParaRPr lang="en-US" sz="1700" dirty="0"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102" marR="96102" marT="0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254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E3A5E1-CCB5-4478-970B-70D306D68B5E}"/>
              </a:ext>
            </a:extLst>
          </p:cNvPr>
          <p:cNvSpPr txBox="1"/>
          <p:nvPr/>
        </p:nvSpPr>
        <p:spPr>
          <a:xfrm>
            <a:off x="8458201" y="6457890"/>
            <a:ext cx="334220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dirty="0">
                <a:latin typeface="Arial"/>
                <a:ea typeface="MS PGothic"/>
                <a:cs typeface="Times New Roman"/>
              </a:rPr>
              <a:t>Date of last Technical Assessment was August 2021 </a:t>
            </a:r>
            <a:br>
              <a:rPr lang="en-US" sz="1000" dirty="0">
                <a:latin typeface="Arial"/>
                <a:ea typeface="MS PGothic"/>
                <a:cs typeface="Times New Roman"/>
              </a:rPr>
            </a:br>
            <a:r>
              <a:rPr lang="en-US" sz="1000" dirty="0">
                <a:latin typeface="Arial"/>
                <a:ea typeface="MS PGothic"/>
                <a:cs typeface="Times New Roman"/>
              </a:rPr>
              <a:t>for PCD Approval by GCD Chief Engineer</a:t>
            </a:r>
            <a:endParaRPr lang="en-US" sz="1000" dirty="0">
              <a:solidFill>
                <a:srgbClr val="FF0000"/>
              </a:solidFill>
              <a:latin typeface="Arial"/>
              <a:ea typeface="MS P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089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87" y="70487"/>
            <a:ext cx="11147351" cy="1066800"/>
          </a:xfrm>
        </p:spPr>
        <p:txBody>
          <a:bodyPr/>
          <a:lstStyle/>
          <a:p>
            <a:r>
              <a:rPr lang="en-US" sz="3000" dirty="0" err="1">
                <a:solidFill>
                  <a:schemeClr val="bg1">
                    <a:lumMod val="85000"/>
                  </a:schemeClr>
                </a:solidFill>
              </a:rPr>
              <a:t>RadNeuro</a:t>
            </a:r>
            <a:r>
              <a:rPr lang="en-US" sz="3000" dirty="0">
                <a:solidFill>
                  <a:schemeClr val="bg1">
                    <a:lumMod val="85000"/>
                  </a:schemeClr>
                </a:solidFill>
              </a:rPr>
              <a:t> Key Performance Parameter (KPP) Status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18</a:t>
            </a:fld>
            <a:endParaRPr lang="uk-UA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77CAEDDE-B62C-45EF-BD9A-5954193959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882038"/>
              </p:ext>
            </p:extLst>
          </p:nvPr>
        </p:nvGraphicFramePr>
        <p:xfrm>
          <a:off x="35565" y="1175397"/>
          <a:ext cx="12106548" cy="5724149"/>
        </p:xfrm>
        <a:graphic>
          <a:graphicData uri="http://schemas.openxmlformats.org/drawingml/2006/table">
            <a:tbl>
              <a:tblPr firstRow="1" bandRow="1"/>
              <a:tblGrid>
                <a:gridCol w="1902092">
                  <a:extLst>
                    <a:ext uri="{9D8B030D-6E8A-4147-A177-3AD203B41FA5}">
                      <a16:colId xmlns:a16="http://schemas.microsoft.com/office/drawing/2014/main" val="336228357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370">
                  <a:extLst>
                    <a:ext uri="{9D8B030D-6E8A-4147-A177-3AD203B41FA5}">
                      <a16:colId xmlns:a16="http://schemas.microsoft.com/office/drawing/2014/main" val="1684185603"/>
                    </a:ext>
                  </a:extLst>
                </a:gridCol>
                <a:gridCol w="928269">
                  <a:extLst>
                    <a:ext uri="{9D8B030D-6E8A-4147-A177-3AD203B41FA5}">
                      <a16:colId xmlns:a16="http://schemas.microsoft.com/office/drawing/2014/main" val="3078987295"/>
                    </a:ext>
                  </a:extLst>
                </a:gridCol>
                <a:gridCol w="944933">
                  <a:extLst>
                    <a:ext uri="{9D8B030D-6E8A-4147-A177-3AD203B41FA5}">
                      <a16:colId xmlns:a16="http://schemas.microsoft.com/office/drawing/2014/main" val="3716590132"/>
                    </a:ext>
                  </a:extLst>
                </a:gridCol>
                <a:gridCol w="1019433">
                  <a:extLst>
                    <a:ext uri="{9D8B030D-6E8A-4147-A177-3AD203B41FA5}">
                      <a16:colId xmlns:a16="http://schemas.microsoft.com/office/drawing/2014/main" val="3396365813"/>
                    </a:ext>
                  </a:extLst>
                </a:gridCol>
                <a:gridCol w="20208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97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687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5799"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Performance Parameters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109168"/>
                  </a:ext>
                </a:extLst>
              </a:tr>
              <a:tr h="321377">
                <a:tc>
                  <a:txBody>
                    <a:bodyPr/>
                    <a:lstStyle/>
                    <a:p>
                      <a:pPr algn="ctr"/>
                      <a:r>
                        <a:rPr lang="en-US" sz="155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</a:p>
                  </a:txBody>
                  <a:tcPr marL="9144" marR="914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1" kern="1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Units</a:t>
                      </a:r>
                    </a:p>
                  </a:txBody>
                  <a:tcPr marL="9144" marR="9144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5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 of the Art (SOA)</a:t>
                      </a:r>
                      <a:endParaRPr lang="en-US" sz="1550" b="1" baseline="30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" marR="91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Threshold Value</a:t>
                      </a:r>
                      <a:endParaRPr lang="en-US" sz="1550" b="0" baseline="30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" marR="91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Project Goal</a:t>
                      </a:r>
                      <a:endParaRPr lang="en-US" sz="1550" b="0" baseline="30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" marR="91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5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Current Value To Date</a:t>
                      </a:r>
                      <a:endParaRPr lang="en-US" sz="1550" b="0" baseline="3000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4" marR="9144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 b="1" kern="1200" baseline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TBoE</a:t>
                      </a:r>
                      <a:r>
                        <a:rPr lang="en-US" sz="1550" b="1" kern="1200" baseline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the provided Current Value</a:t>
                      </a:r>
                      <a:endParaRPr lang="en-US" sz="1550" b="1" kern="120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4" marR="9144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 b="1" kern="1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Expected Exit Value</a:t>
                      </a:r>
                    </a:p>
                  </a:txBody>
                  <a:tcPr marL="9144" marR="9144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50" b="1" kern="120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TBoE</a:t>
                      </a:r>
                      <a:r>
                        <a:rPr lang="en-US" sz="1550" b="1" kern="1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for the provided Expected Exit Value</a:t>
                      </a:r>
                    </a:p>
                  </a:txBody>
                  <a:tcPr marL="9144" marR="9144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241698"/>
                  </a:ext>
                </a:extLst>
              </a:tr>
              <a:tr h="3857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Compute Power Efficiency</a:t>
                      </a:r>
                    </a:p>
                    <a:p>
                      <a:endParaRPr lang="en-US" sz="1600" b="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Tera ops /sec/watt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(1)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Estimate for Analog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to 15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Benchmarks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475719"/>
                  </a:ext>
                </a:extLst>
              </a:tr>
              <a:tr h="3857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Ionizing Dose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Kilorad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TID tests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(2) </a:t>
                      </a:r>
                      <a:endParaRPr lang="en-US" sz="1600" baseline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Preliminary data on Neuromorphic Devices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673718"/>
                  </a:ext>
                </a:extLst>
              </a:tr>
              <a:tr h="3857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Fault Recovery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Seconds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Latchup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Undef</a:t>
                      </a:r>
                      <a:endParaRPr lang="en-US" sz="160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Verified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645919"/>
                  </a:ext>
                </a:extLst>
              </a:tr>
              <a:tr h="3857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Machine Learning Capability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InSitu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Timeliness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Pretrained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Batch Learning</a:t>
                      </a:r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600" baseline="30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Adaptive Learning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Ground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Adaptive Learning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Tes13 Checkout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Adaptive Learning</a:t>
                      </a:r>
                    </a:p>
                    <a:p>
                      <a:pPr algn="ctr"/>
                      <a:endParaRPr lang="en-US" sz="160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Verified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175737"/>
                  </a:ext>
                </a:extLst>
              </a:tr>
              <a:tr h="1479809">
                <a:tc gridSpan="9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Notes:</a:t>
                      </a:r>
                    </a:p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 Basis of Estimate (</a:t>
                      </a:r>
                      <a:r>
                        <a:rPr lang="en-US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TBoE</a:t>
                      </a:r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342900" indent="-342900">
                        <a:buAutoNum type="arabicParenBoth"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SOA comparison to Google </a:t>
                      </a:r>
                      <a:r>
                        <a:rPr lang="en-US" sz="140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Tensorflow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Edge Processor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Previous tests on Magnetic STT-RAM conducted by Ames at JSC</a:t>
                      </a:r>
                    </a:p>
                    <a:p>
                      <a:pPr marL="0" indent="0"/>
                      <a:endParaRPr lang="en-US" sz="1400" baseline="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68275" indent="-168275">
                        <a:tabLst/>
                      </a:pPr>
                      <a:endParaRPr lang="en-US" sz="1400" baseline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tabLst/>
                      </a:pPr>
                      <a:endParaRPr lang="en-US" sz="1400" baseline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66356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C5366D-753D-4BB3-B989-B0C329C7E258}"/>
              </a:ext>
            </a:extLst>
          </p:cNvPr>
          <p:cNvSpPr txBox="1"/>
          <p:nvPr/>
        </p:nvSpPr>
        <p:spPr>
          <a:xfrm>
            <a:off x="4904232" y="6556680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282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198"/>
            <a:ext cx="6858000" cy="1066800"/>
          </a:xfrm>
        </p:spPr>
        <p:txBody>
          <a:bodyPr/>
          <a:lstStyle/>
          <a:p>
            <a:r>
              <a:rPr lang="en-US" sz="4000">
                <a:solidFill>
                  <a:schemeClr val="bg1">
                    <a:lumMod val="85000"/>
                  </a:schemeClr>
                </a:solidFill>
              </a:rPr>
              <a:t>Risk Summary</a:t>
            </a:r>
          </a:p>
        </p:txBody>
      </p:sp>
      <p:graphicFrame>
        <p:nvGraphicFramePr>
          <p:cNvPr id="4" name="Group 1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599712"/>
              </p:ext>
            </p:extLst>
          </p:nvPr>
        </p:nvGraphicFramePr>
        <p:xfrm>
          <a:off x="4703885" y="1315203"/>
          <a:ext cx="7350369" cy="1959383"/>
        </p:xfrm>
        <a:graphic>
          <a:graphicData uri="http://schemas.openxmlformats.org/drawingml/2006/table">
            <a:tbl>
              <a:tblPr/>
              <a:tblGrid>
                <a:gridCol w="703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9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56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830">
                  <a:extLst>
                    <a:ext uri="{9D8B030D-6E8A-4147-A177-3AD203B41FA5}">
                      <a16:colId xmlns:a16="http://schemas.microsoft.com/office/drawing/2014/main" val="1300324858"/>
                    </a:ext>
                  </a:extLst>
                </a:gridCol>
              </a:tblGrid>
              <a:tr h="38034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ID 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Affinity/ Approach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Description/Status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Trend </a:t>
                      </a:r>
                    </a:p>
                  </a:txBody>
                  <a:tcPr marT="45703" marB="457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6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/A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Launch failure of Nanosat Mission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641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T/ R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Unforeseen Radiation vulnerability of Prototype Processor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20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/ W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slip of Nanosat Mission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204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/W</a:t>
                      </a: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slip of Prototype Processor Development</a:t>
                      </a:r>
                    </a:p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3" marB="457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259316"/>
                  </a:ext>
                </a:extLst>
              </a:tr>
            </a:tbl>
          </a:graphicData>
        </a:graphic>
      </p:graphicFrame>
      <p:grpSp>
        <p:nvGrpSpPr>
          <p:cNvPr id="82" name="Group 81"/>
          <p:cNvGrpSpPr/>
          <p:nvPr/>
        </p:nvGrpSpPr>
        <p:grpSpPr>
          <a:xfrm>
            <a:off x="102501" y="1173949"/>
            <a:ext cx="4232107" cy="3175503"/>
            <a:chOff x="128509" y="1185061"/>
            <a:chExt cx="4232107" cy="3175503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010792" y="3885352"/>
              <a:ext cx="216883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1</a:t>
              </a:r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1750066" y="3885351"/>
              <a:ext cx="21688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2</a:t>
              </a:r>
            </a:p>
          </p:txBody>
        </p:sp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2489342" y="3885351"/>
              <a:ext cx="21688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3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3228616" y="3885351"/>
              <a:ext cx="216883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4</a:t>
              </a: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3967889" y="3885351"/>
              <a:ext cx="21688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5</a:t>
              </a:r>
            </a:p>
          </p:txBody>
        </p:sp>
        <p:sp>
          <p:nvSpPr>
            <p:cNvPr id="35" name="Rectangle 42"/>
            <p:cNvSpPr>
              <a:spLocks noChangeArrowheads="1"/>
            </p:cNvSpPr>
            <p:nvPr/>
          </p:nvSpPr>
          <p:spPr bwMode="auto">
            <a:xfrm>
              <a:off x="519862" y="1345014"/>
              <a:ext cx="216885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5</a:t>
              </a:r>
            </a:p>
          </p:txBody>
        </p:sp>
        <p:sp>
          <p:nvSpPr>
            <p:cNvPr id="36" name="Rectangle 43"/>
            <p:cNvSpPr>
              <a:spLocks noChangeArrowheads="1"/>
            </p:cNvSpPr>
            <p:nvPr/>
          </p:nvSpPr>
          <p:spPr bwMode="auto">
            <a:xfrm>
              <a:off x="519862" y="1866171"/>
              <a:ext cx="21688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4</a:t>
              </a:r>
            </a:p>
          </p:txBody>
        </p:sp>
        <p:sp>
          <p:nvSpPr>
            <p:cNvPr id="37" name="Rectangle 44"/>
            <p:cNvSpPr>
              <a:spLocks noChangeArrowheads="1"/>
            </p:cNvSpPr>
            <p:nvPr/>
          </p:nvSpPr>
          <p:spPr bwMode="auto">
            <a:xfrm>
              <a:off x="546238" y="2387329"/>
              <a:ext cx="216885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3</a:t>
              </a:r>
            </a:p>
          </p:txBody>
        </p:sp>
        <p:sp>
          <p:nvSpPr>
            <p:cNvPr id="38" name="Rectangle 45"/>
            <p:cNvSpPr>
              <a:spLocks noChangeArrowheads="1"/>
            </p:cNvSpPr>
            <p:nvPr/>
          </p:nvSpPr>
          <p:spPr bwMode="auto">
            <a:xfrm>
              <a:off x="519862" y="2908486"/>
              <a:ext cx="21688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2</a:t>
              </a:r>
            </a:p>
          </p:txBody>
        </p:sp>
        <p:sp>
          <p:nvSpPr>
            <p:cNvPr id="39" name="Rectangle 46"/>
            <p:cNvSpPr>
              <a:spLocks noChangeArrowheads="1"/>
            </p:cNvSpPr>
            <p:nvPr/>
          </p:nvSpPr>
          <p:spPr bwMode="auto">
            <a:xfrm>
              <a:off x="519862" y="3429646"/>
              <a:ext cx="21688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8827" tIns="23572" rIns="48827" bIns="23572">
              <a:spAutoFit/>
            </a:bodyPr>
            <a:lstStyle/>
            <a:p>
              <a:pPr defTabSz="720725" eaLnBrk="1" hangingPunct="1"/>
              <a:r>
                <a:rPr lang="en-US" sz="1200" b="1">
                  <a:ea typeface="ヒラギノ角ゴ Pro W3" charset="0"/>
                  <a:cs typeface="ヒラギノ角ゴ Pro W3" charset="0"/>
                </a:rPr>
                <a:t>1</a:t>
              </a:r>
            </a:p>
          </p:txBody>
        </p:sp>
        <p:sp>
          <p:nvSpPr>
            <p:cNvPr id="40" name="Rectangle 47"/>
            <p:cNvSpPr>
              <a:spLocks noChangeArrowheads="1"/>
            </p:cNvSpPr>
            <p:nvPr/>
          </p:nvSpPr>
          <p:spPr bwMode="auto">
            <a:xfrm>
              <a:off x="128509" y="1185061"/>
              <a:ext cx="313067" cy="2769989"/>
            </a:xfrm>
            <a:prstGeom prst="rect">
              <a:avLst/>
            </a:prstGeom>
            <a:solidFill>
              <a:srgbClr val="A8C1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457200" rIns="0" bIns="457200" anchor="ctr">
              <a:spAutoFit/>
            </a:bodyPr>
            <a:lstStyle/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L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I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K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E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L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I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H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O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O</a:t>
              </a:r>
            </a:p>
            <a:p>
              <a:pPr algn="ctr" defTabSz="969963" eaLnBrk="1" hangingPunct="1"/>
              <a:r>
                <a:rPr lang="en-US" sz="12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D</a:t>
              </a:r>
              <a:endParaRPr lang="en-US" sz="1200"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2" name="Rectangle 48"/>
            <p:cNvSpPr>
              <a:spLocks noChangeArrowheads="1"/>
            </p:cNvSpPr>
            <p:nvPr/>
          </p:nvSpPr>
          <p:spPr bwMode="auto">
            <a:xfrm>
              <a:off x="736747" y="4138314"/>
              <a:ext cx="3623869" cy="222250"/>
            </a:xfrm>
            <a:prstGeom prst="rect">
              <a:avLst/>
            </a:prstGeom>
            <a:solidFill>
              <a:srgbClr val="A8C1F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969963" eaLnBrk="1" hangingPunct="1"/>
              <a:r>
                <a:rPr lang="en-US" sz="1400" b="1">
                  <a:solidFill>
                    <a:srgbClr val="000000"/>
                  </a:solidFill>
                  <a:ea typeface="ヒラギノ角ゴ Pro W3" charset="0"/>
                  <a:cs typeface="ヒラギノ角ゴ Pro W3" charset="0"/>
                </a:rPr>
                <a:t>CONSEQUENCES</a:t>
              </a:r>
              <a:endParaRPr lang="en-US" sz="800">
                <a:ea typeface="ヒラギノ角ゴ Pro W3" charset="0"/>
                <a:cs typeface="ヒラギノ角ゴ Pro W3" charset="0"/>
              </a:endParaRPr>
            </a:p>
          </p:txBody>
        </p:sp>
      </p:grp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45315"/>
              </p:ext>
            </p:extLst>
          </p:nvPr>
        </p:nvGraphicFramePr>
        <p:xfrm>
          <a:off x="721283" y="1186549"/>
          <a:ext cx="3613325" cy="2763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665">
                  <a:extLst>
                    <a:ext uri="{9D8B030D-6E8A-4147-A177-3AD203B41FA5}">
                      <a16:colId xmlns:a16="http://schemas.microsoft.com/office/drawing/2014/main" val="497075010"/>
                    </a:ext>
                  </a:extLst>
                </a:gridCol>
                <a:gridCol w="722665">
                  <a:extLst>
                    <a:ext uri="{9D8B030D-6E8A-4147-A177-3AD203B41FA5}">
                      <a16:colId xmlns:a16="http://schemas.microsoft.com/office/drawing/2014/main" val="916435836"/>
                    </a:ext>
                  </a:extLst>
                </a:gridCol>
                <a:gridCol w="722665">
                  <a:extLst>
                    <a:ext uri="{9D8B030D-6E8A-4147-A177-3AD203B41FA5}">
                      <a16:colId xmlns:a16="http://schemas.microsoft.com/office/drawing/2014/main" val="939616828"/>
                    </a:ext>
                  </a:extLst>
                </a:gridCol>
                <a:gridCol w="722665">
                  <a:extLst>
                    <a:ext uri="{9D8B030D-6E8A-4147-A177-3AD203B41FA5}">
                      <a16:colId xmlns:a16="http://schemas.microsoft.com/office/drawing/2014/main" val="1721341597"/>
                    </a:ext>
                  </a:extLst>
                </a:gridCol>
                <a:gridCol w="722665">
                  <a:extLst>
                    <a:ext uri="{9D8B030D-6E8A-4147-A177-3AD203B41FA5}">
                      <a16:colId xmlns:a16="http://schemas.microsoft.com/office/drawing/2014/main" val="4091835808"/>
                    </a:ext>
                  </a:extLst>
                </a:gridCol>
              </a:tblGrid>
              <a:tr h="5308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351713"/>
                  </a:ext>
                </a:extLst>
              </a:tr>
              <a:tr h="5308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</a:t>
                      </a:r>
                    </a:p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838398"/>
                  </a:ext>
                </a:extLst>
              </a:tr>
              <a:tr h="5308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991741"/>
                  </a:ext>
                </a:extLst>
              </a:tr>
              <a:tr h="5308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35671"/>
                  </a:ext>
                </a:extLst>
              </a:tr>
              <a:tr h="5308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269138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34" y="4396893"/>
            <a:ext cx="4139383" cy="159311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5074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0079" y="108709"/>
            <a:ext cx="643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ysClr val="window" lastClr="FFFFFF">
                    <a:lumMod val="85000"/>
                  </a:sysClr>
                </a:solidFill>
                <a:latin typeface="Arial Bold" charset="0"/>
                <a:ea typeface="ＭＳ Ｐゴシック" charset="-128"/>
                <a:cs typeface="ＭＳ Ｐゴシック" charset="-128"/>
              </a:rPr>
              <a:t>RadNeuro</a:t>
            </a:r>
            <a:r>
              <a:rPr lang="en-US" sz="3600">
                <a:solidFill>
                  <a:sysClr val="window" lastClr="FFFFFF">
                    <a:lumMod val="85000"/>
                  </a:sysClr>
                </a:solidFill>
                <a:latin typeface="Arial Bold" charset="0"/>
                <a:ea typeface="ＭＳ Ｐゴシック" charset="-128"/>
                <a:cs typeface="ＭＳ Ｐゴシック" charset="-128"/>
              </a:rPr>
              <a:t> Overview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35109" y="1151138"/>
            <a:ext cx="8592456" cy="495211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Product Capability: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Radiation-Tolerant Neuromorphic Processor Project offers </a:t>
            </a:r>
            <a:r>
              <a:rPr lang="en-US" sz="16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Efficiency and Radiation Tolerance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Artificial Intelligence and Machine Learning space capabilities – both as a co-processor and standalone. Neuromorphic maps neuroscience onto silicon to achieve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Teraops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(trillions per second) throughput with 100x to 1000x more power efficiency than general purpose CPUs.</a:t>
            </a:r>
            <a:b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Capabilities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Tolerance: Leveraging processor advances in terrestrial neuromorphic computing to space radiation tolerance through new device technology,</a:t>
            </a:r>
            <a:b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redundancy management, new system architectures, and system software.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maturation for space missions through experiments and demonstrations in increasingly relevant environments.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Exploration &amp; Science Applicability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technology targets high-throughput and critical in-situ computing.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traverse autonomous roving, lunar and planetary.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Perceptual processing for extreme access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 detection, FDIR, spacecraft health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Radio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adaptation and science.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Sentient small spacecraft</a:t>
            </a:r>
          </a:p>
          <a:p>
            <a:pPr marL="0" indent="0">
              <a:buNone/>
            </a:pPr>
            <a:r>
              <a:rPr lang="en-US" sz="1600"/>
              <a:t>		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800" kern="1200" baseline="0" smtClean="0">
                <a:solidFill>
                  <a:schemeClr val="tx1"/>
                </a:solidFill>
                <a:latin typeface="Arial" charset="0"/>
                <a:ea typeface="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C508F0-1AA7-8449-B96D-5FDB74B9F69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1AAE6785-407A-8541-B265-43680DD9EB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00403" y="1580387"/>
            <a:ext cx="2038948" cy="1180450"/>
          </a:xfrm>
          <a:prstGeom prst="rect">
            <a:avLst/>
          </a:prstGeom>
        </p:spPr>
      </p:pic>
      <p:pic>
        <p:nvPicPr>
          <p:cNvPr id="7" name="Picture 4" descr="https://www.nasa.gov/sites/default/files/thumbnails/image/techedsat-10_main-1920.jpg">
            <a:extLst>
              <a:ext uri="{FF2B5EF4-FFF2-40B4-BE49-F238E27FC236}">
                <a16:creationId xmlns:a16="http://schemas.microsoft.com/office/drawing/2014/main" id="{52EB4DC0-AF6D-334F-9491-C7F4E9748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17149" r="20405" b="22846"/>
          <a:stretch/>
        </p:blipFill>
        <p:spPr bwMode="auto">
          <a:xfrm rot="10800000">
            <a:off x="9971026" y="3276334"/>
            <a:ext cx="1370238" cy="13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8E41F8-C8A8-3741-99D8-F2B7469DEBB0}"/>
              </a:ext>
            </a:extLst>
          </p:cNvPr>
          <p:cNvSpPr/>
          <p:nvPr/>
        </p:nvSpPr>
        <p:spPr>
          <a:xfrm>
            <a:off x="4901691" y="5174040"/>
            <a:ext cx="6439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Top picture is an innovative analog neuromorphic chip </a:t>
            </a:r>
            <a:br>
              <a:rPr lang="en-US" sz="1600" i="1">
                <a:solidFill>
                  <a:schemeClr val="bg1"/>
                </a:solidFill>
              </a:rPr>
            </a:br>
            <a:r>
              <a:rPr lang="en-US" sz="1600" i="1">
                <a:solidFill>
                  <a:schemeClr val="bg1"/>
                </a:solidFill>
              </a:rPr>
              <a:t>from partner </a:t>
            </a:r>
            <a:r>
              <a:rPr lang="en-US" sz="1600" i="1" err="1">
                <a:solidFill>
                  <a:schemeClr val="bg1"/>
                </a:solidFill>
              </a:rPr>
              <a:t>Mentium</a:t>
            </a:r>
            <a:r>
              <a:rPr lang="en-US" sz="1600" i="1">
                <a:solidFill>
                  <a:schemeClr val="bg1"/>
                </a:solidFill>
              </a:rPr>
              <a:t> with extreme power efficiency.</a:t>
            </a:r>
            <a:br>
              <a:rPr lang="en-US" sz="1600" i="1">
                <a:solidFill>
                  <a:schemeClr val="bg1"/>
                </a:solidFill>
              </a:rPr>
            </a:br>
            <a:r>
              <a:rPr lang="en-US" sz="1600" i="1">
                <a:solidFill>
                  <a:schemeClr val="bg1"/>
                </a:solidFill>
              </a:rPr>
              <a:t>GCD is funding radiation hardening. The middle picture</a:t>
            </a:r>
            <a:br>
              <a:rPr lang="en-US" sz="1600" i="1">
                <a:solidFill>
                  <a:schemeClr val="bg1"/>
                </a:solidFill>
              </a:rPr>
            </a:br>
            <a:r>
              <a:rPr lang="en-US" sz="1600" i="1">
                <a:solidFill>
                  <a:schemeClr val="bg1"/>
                </a:solidFill>
              </a:rPr>
              <a:t>is a Tech Ed Sat nanosat mission.  Tes13 passed environmental testing August 2021. Intel </a:t>
            </a:r>
            <a:r>
              <a:rPr lang="en-US" sz="1600" i="1" err="1">
                <a:solidFill>
                  <a:schemeClr val="bg1"/>
                </a:solidFill>
              </a:rPr>
              <a:t>Loihi</a:t>
            </a:r>
            <a:r>
              <a:rPr lang="en-US" sz="1600" i="1">
                <a:solidFill>
                  <a:schemeClr val="bg1"/>
                </a:solidFill>
              </a:rPr>
              <a:t>, bottom, is targeted to be first neuromorphic processor in space, launch early FY22.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421CC-F98A-0E4E-88E7-968F68C99F66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29652" y="4691170"/>
            <a:ext cx="1370238" cy="122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8195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007" y="94935"/>
            <a:ext cx="7737985" cy="1066800"/>
          </a:xfrm>
        </p:spPr>
        <p:txBody>
          <a:bodyPr/>
          <a:lstStyle/>
          <a:p>
            <a:r>
              <a:rPr lang="en-US" sz="4000">
                <a:solidFill>
                  <a:schemeClr val="bg1">
                    <a:lumMod val="85000"/>
                  </a:schemeClr>
                </a:solidFill>
              </a:rPr>
              <a:t>Project Assessment Summary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61090"/>
              </p:ext>
            </p:extLst>
          </p:nvPr>
        </p:nvGraphicFramePr>
        <p:xfrm>
          <a:off x="502846" y="1528080"/>
          <a:ext cx="11140514" cy="2995234"/>
        </p:xfrm>
        <a:graphic>
          <a:graphicData uri="http://schemas.openxmlformats.org/drawingml/2006/table">
            <a:tbl>
              <a:tblPr/>
              <a:tblGrid>
                <a:gridCol w="1504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3885110848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3130830848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260731836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1853114543"/>
                    </a:ext>
                  </a:extLst>
                </a:gridCol>
                <a:gridCol w="78028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596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Name </a:t>
                      </a:r>
                    </a:p>
                  </a:txBody>
                  <a:tcPr marL="8193" marR="8193" marT="819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i="0" u="none" strike="noStrike" kern="120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Performance </a:t>
                      </a:r>
                      <a:endParaRPr lang="en-US" sz="1400" b="1" i="0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i="0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6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43537"/>
                  </a:ext>
                </a:extLst>
              </a:tr>
              <a:tr h="8335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 Year</a:t>
                      </a:r>
                    </a:p>
                  </a:txBody>
                  <a:tcPr marL="8193" marR="8193" marT="819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600" b="0" i="0" u="none" strike="noStrike" kern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Tes13 nanosat mission in development, Intel and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Mentium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prototypes</a:t>
                      </a:r>
                    </a:p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– COVID19 expense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rebaseline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request pending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– COVID19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rebaseline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request pending</a:t>
                      </a:r>
                    </a:p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Programmatic – RTOW package submitted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5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</a:p>
                  </a:txBody>
                  <a:tcPr marL="8193" marR="8193" marT="819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600" b="0" i="0" u="none" strike="noStrike" kern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600" b="0" i="0" u="none" strike="noStrike" kern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Tes13 nanosat passed checkout and environmental testing</a:t>
                      </a:r>
                    </a:p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 –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rebaseline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request accepted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–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rebaseline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request accepted</a:t>
                      </a:r>
                    </a:p>
                    <a:p>
                      <a:pPr algn="l" rtl="0" fontAlgn="b"/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Programmatic –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RadNeuro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lab re-opened under COVID19 protocols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04378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20</a:t>
            </a:fld>
            <a:endParaRPr lang="uk-U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3A690-0019-1046-A312-5621E80698CF}"/>
              </a:ext>
            </a:extLst>
          </p:cNvPr>
          <p:cNvSpPr/>
          <p:nvPr/>
        </p:nvSpPr>
        <p:spPr>
          <a:xfrm>
            <a:off x="2063721" y="2438400"/>
            <a:ext cx="326572" cy="9144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E1ADB-0E3C-9C47-91B5-7FD2725FFA8A}"/>
              </a:ext>
            </a:extLst>
          </p:cNvPr>
          <p:cNvSpPr/>
          <p:nvPr/>
        </p:nvSpPr>
        <p:spPr>
          <a:xfrm>
            <a:off x="3004457" y="2438400"/>
            <a:ext cx="326572" cy="914400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83C4A-27D2-4A4F-AE18-57505E50DE15}"/>
              </a:ext>
            </a:extLst>
          </p:cNvPr>
          <p:cNvSpPr/>
          <p:nvPr/>
        </p:nvSpPr>
        <p:spPr>
          <a:xfrm>
            <a:off x="3461657" y="2438400"/>
            <a:ext cx="326572" cy="914400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3ECB6A-3E34-1946-B0B8-4E391C8E7EB3}"/>
              </a:ext>
            </a:extLst>
          </p:cNvPr>
          <p:cNvSpPr/>
          <p:nvPr/>
        </p:nvSpPr>
        <p:spPr>
          <a:xfrm>
            <a:off x="2520921" y="2437867"/>
            <a:ext cx="326572" cy="914400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304F26-DEEA-C64E-9201-3D2F2752DB20}"/>
              </a:ext>
            </a:extLst>
          </p:cNvPr>
          <p:cNvSpPr/>
          <p:nvPr/>
        </p:nvSpPr>
        <p:spPr>
          <a:xfrm>
            <a:off x="3461657" y="3478192"/>
            <a:ext cx="326572" cy="914400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64A530-B05F-EC46-82C1-E9E7D4989804}"/>
              </a:ext>
            </a:extLst>
          </p:cNvPr>
          <p:cNvSpPr/>
          <p:nvPr/>
        </p:nvSpPr>
        <p:spPr>
          <a:xfrm>
            <a:off x="3004457" y="3464688"/>
            <a:ext cx="326572" cy="914400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0CD014-86FB-E44D-9532-54F1D0CF235D}"/>
              </a:ext>
            </a:extLst>
          </p:cNvPr>
          <p:cNvSpPr/>
          <p:nvPr/>
        </p:nvSpPr>
        <p:spPr>
          <a:xfrm>
            <a:off x="2547257" y="3492155"/>
            <a:ext cx="326572" cy="914400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3D59FF-A33E-CD4C-AE86-7CB9C6F59EDC}"/>
              </a:ext>
            </a:extLst>
          </p:cNvPr>
          <p:cNvSpPr/>
          <p:nvPr/>
        </p:nvSpPr>
        <p:spPr>
          <a:xfrm>
            <a:off x="2090057" y="3505201"/>
            <a:ext cx="326572" cy="914400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53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5100" y="66528"/>
            <a:ext cx="6858000" cy="1066800"/>
          </a:xfrm>
        </p:spPr>
        <p:txBody>
          <a:bodyPr/>
          <a:lstStyle/>
          <a:p>
            <a:r>
              <a:rPr lang="en-US" sz="4000">
                <a:solidFill>
                  <a:schemeClr val="bg1">
                    <a:lumMod val="85000"/>
                  </a:schemeClr>
                </a:solidFill>
              </a:rPr>
              <a:t>EPO Update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2429" y="1220112"/>
            <a:ext cx="11986788" cy="4953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Upcoming significant events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Tes13 nanosat launch (November or December)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Machine Learning system success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fullfillment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(December or January)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San Miguel analog neuromorphic fabrication (March or April)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International Conference on Neuromorphic Systems July 2021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 Computing August 2021</a:t>
            </a:r>
          </a:p>
          <a:p>
            <a:pPr marL="0" indent="0">
              <a:buNone/>
            </a:pP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6174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037" y="121312"/>
            <a:ext cx="8250115" cy="1066800"/>
          </a:xfrm>
        </p:spPr>
        <p:txBody>
          <a:bodyPr/>
          <a:lstStyle/>
          <a:p>
            <a:r>
              <a:rPr lang="en-US" sz="4000">
                <a:solidFill>
                  <a:schemeClr val="bg1">
                    <a:lumMod val="85000"/>
                  </a:schemeClr>
                </a:solidFill>
              </a:rPr>
              <a:t>Plans Forward and Infusion Plan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677" y="1248508"/>
            <a:ext cx="11895992" cy="4999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22</a:t>
            </a:fld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1EA997-ABA4-1440-817A-C268564C28FC}"/>
              </a:ext>
            </a:extLst>
          </p:cNvPr>
          <p:cNvSpPr txBox="1"/>
          <p:nvPr/>
        </p:nvSpPr>
        <p:spPr>
          <a:xfrm>
            <a:off x="500743" y="1436914"/>
            <a:ext cx="1111431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Tes13 Launch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Machine Learning system success criteria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fullfillment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Nanosat Tes13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 Rad-Tolerant Neuromorphic Processors, Radiation Lab Testing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San Miguel Analog Systolic Array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err="1"/>
              <a:t>Hoku-pa’a</a:t>
            </a:r>
            <a:r>
              <a:rPr lang="en-US" b="1" dirty="0"/>
              <a:t>  - rad-tolerant mesh network for Spiking Neural Network</a:t>
            </a:r>
          </a:p>
          <a:p>
            <a:r>
              <a:rPr lang="en-US" b="1" dirty="0"/>
              <a:t>	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Freya – FPGA neuromorphic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Baptism by Fire – PACE4 GTO nanosat with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Agneya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RadTolerant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AI/ML system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Infusion into STMD Small Spacecraft Technology Program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Infusion of Radiation-Tolerant Technology into Neuromorphic Processor Community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Data, Analysis, and Guidebook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Direct Partnerships with both small companies and large companies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Phase 2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RadNeuro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proposal for development of full-scale Rad-Tolerant Neuro Processor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Solicit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Downselect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partners (+ 4 months)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Initial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tapeout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of processor (+ 18 months)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Radiation, throughput, and power efficiency verification and debugging (+24 months)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Fabrication of full-scale Rad-Tolerant Neuro Processor (+36 months)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/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99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037" y="121312"/>
            <a:ext cx="8250115" cy="1066800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Summary – Accomplishments 2021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677" y="1248508"/>
            <a:ext cx="11895992" cy="4999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" hangingPunct="1"/>
            <a:r>
              <a:rPr lang="en-US" sz="2400" dirty="0"/>
              <a:t>Trade-space analysis: </a:t>
            </a:r>
            <a:r>
              <a:rPr lang="en-US" sz="2400" i="1" dirty="0"/>
              <a:t>70% complete</a:t>
            </a:r>
            <a:endParaRPr lang="en-US" sz="2400" dirty="0"/>
          </a:p>
          <a:p>
            <a:pPr eaLnBrk="1" fontAlgn="b" hangingPunct="1"/>
            <a:r>
              <a:rPr lang="en-US" sz="2400" dirty="0"/>
              <a:t>Mature TRL for neuromorphic processing in space from 2 to 4: </a:t>
            </a:r>
            <a:br>
              <a:rPr lang="en-US" sz="2400" dirty="0"/>
            </a:br>
            <a:r>
              <a:rPr lang="en-US" sz="2400" i="1" dirty="0" err="1"/>
              <a:t>Hokulele</a:t>
            </a:r>
            <a:r>
              <a:rPr lang="en-US" sz="2400" i="1" dirty="0"/>
              <a:t> system checkout testing has achieved TRL 3</a:t>
            </a:r>
            <a:br>
              <a:rPr lang="en-US" sz="2400" i="1" dirty="0"/>
            </a:br>
            <a:r>
              <a:rPr lang="en-US" sz="2400" i="1" dirty="0" err="1"/>
              <a:t>Hokulele</a:t>
            </a:r>
            <a:r>
              <a:rPr lang="en-US" sz="2400" i="1" dirty="0"/>
              <a:t> space launch on Tes13 nanosat will achieve TRL 4</a:t>
            </a:r>
            <a:br>
              <a:rPr lang="en-US" sz="2400" i="1" dirty="0"/>
            </a:br>
            <a:endParaRPr lang="en-US" sz="2400" dirty="0"/>
          </a:p>
          <a:p>
            <a:pPr eaLnBrk="1" fontAlgn="b" hangingPunct="1"/>
            <a:r>
              <a:rPr lang="en-US" sz="2400" dirty="0"/>
              <a:t>Radiation Testing:</a:t>
            </a:r>
            <a:br>
              <a:rPr lang="en-US" sz="2400" i="1" dirty="0"/>
            </a:br>
            <a:r>
              <a:rPr lang="en-US" sz="2400" i="1" dirty="0"/>
              <a:t>Test procedures defined for extended TID / Synaptic Weight radiation stability</a:t>
            </a:r>
            <a:br>
              <a:rPr lang="en-US" sz="2400" i="1" dirty="0"/>
            </a:br>
            <a:endParaRPr lang="en-US" sz="2400" dirty="0"/>
          </a:p>
          <a:p>
            <a:pPr eaLnBrk="1" fontAlgn="b" hangingPunct="1"/>
            <a:r>
              <a:rPr lang="en-US" sz="2400" dirty="0"/>
              <a:t>Design and fabricate prototype rad-tolerant neuromorphic circuits and processors for space:</a:t>
            </a:r>
            <a:br>
              <a:rPr lang="en-US" sz="2400" dirty="0"/>
            </a:br>
            <a:r>
              <a:rPr lang="en-US" sz="2400" i="1" dirty="0"/>
              <a:t>San Miguel </a:t>
            </a:r>
            <a:r>
              <a:rPr lang="en-US" sz="2400" i="1" dirty="0" err="1"/>
              <a:t>tapeout</a:t>
            </a:r>
            <a:r>
              <a:rPr lang="en-US" sz="2400" i="1" dirty="0"/>
              <a:t> November 2021, following Santa Barbara and Santa Cruz processors</a:t>
            </a:r>
            <a:br>
              <a:rPr lang="en-US" sz="2400" i="1" dirty="0"/>
            </a:br>
            <a:endParaRPr lang="en-US" sz="2400" dirty="0"/>
          </a:p>
          <a:p>
            <a:pPr eaLnBrk="1" fontAlgn="b" hangingPunct="1"/>
            <a:r>
              <a:rPr lang="en-US" sz="2400" dirty="0"/>
              <a:t>Engage partner for Phase 2 design and fabrication of full rad-tolerant neuromorphic processor: </a:t>
            </a:r>
            <a:r>
              <a:rPr lang="en-US" sz="2400" i="1" dirty="0"/>
              <a:t>8 SBIR companies engaged, 2 large tech companies interested, OGA discussions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8932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037" y="121312"/>
            <a:ext cx="9185335" cy="1066800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85000"/>
                  </a:schemeClr>
                </a:solidFill>
              </a:rPr>
              <a:t>Technical Capability End State Phase 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677" y="1248508"/>
            <a:ext cx="11895992" cy="4999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b" hangingPunct="1"/>
            <a:r>
              <a:rPr lang="en-US" sz="2400" dirty="0"/>
              <a:t>Maturation of TRL for neuromorphic processing in space from 2 to &gt;  4 </a:t>
            </a:r>
          </a:p>
          <a:p>
            <a:pPr eaLnBrk="1" fontAlgn="b" hangingPunct="1"/>
            <a:r>
              <a:rPr lang="en-US" sz="2400" dirty="0"/>
              <a:t>Individual KPPs achieved at component level on one or more prototypes (not integrated)</a:t>
            </a:r>
          </a:p>
          <a:p>
            <a:pPr lvl="1" eaLnBrk="1" fontAlgn="b" hangingPunct="1"/>
            <a:r>
              <a:rPr lang="en-US" sz="2000" dirty="0" err="1"/>
              <a:t>Teraops</a:t>
            </a:r>
            <a:r>
              <a:rPr lang="en-US" sz="2000" dirty="0"/>
              <a:t> per watt</a:t>
            </a:r>
          </a:p>
          <a:p>
            <a:pPr lvl="1" eaLnBrk="1" fontAlgn="b" hangingPunct="1"/>
            <a:r>
              <a:rPr lang="en-US" sz="2000" dirty="0"/>
              <a:t>Synaptic circuit radiation tolerance</a:t>
            </a:r>
          </a:p>
          <a:p>
            <a:pPr lvl="1" eaLnBrk="1" fontAlgn="b" hangingPunct="1"/>
            <a:r>
              <a:rPr lang="en-US" sz="2000" dirty="0"/>
              <a:t>Rapid recovery after upset</a:t>
            </a:r>
          </a:p>
          <a:p>
            <a:pPr lvl="1" eaLnBrk="1" fontAlgn="b" hangingPunct="1"/>
            <a:r>
              <a:rPr lang="en-US" sz="2000" dirty="0"/>
              <a:t>Adaptive learning demonstrated</a:t>
            </a:r>
            <a:br>
              <a:rPr lang="en-US" sz="2000" dirty="0"/>
            </a:br>
            <a:endParaRPr lang="en-US" sz="2000" dirty="0"/>
          </a:p>
          <a:p>
            <a:pPr eaLnBrk="1" fontAlgn="b" hangingPunct="1"/>
            <a:r>
              <a:rPr lang="en-US" sz="2400" dirty="0"/>
              <a:t>Prototype Rad-Tolerant Processors verified in radiation labs and validated in </a:t>
            </a:r>
            <a:br>
              <a:rPr lang="en-US" sz="2400" dirty="0"/>
            </a:br>
            <a:r>
              <a:rPr lang="en-US" sz="2400" dirty="0"/>
              <a:t>GTO ‘Baptism by Fire’.  Prototypes potentially useful in selected missions as </a:t>
            </a:r>
            <a:br>
              <a:rPr lang="en-US" sz="2400" dirty="0"/>
            </a:br>
            <a:r>
              <a:rPr lang="en-US" sz="2400" dirty="0"/>
              <a:t>force-multiplier co-processors and sentient small spacecraft. </a:t>
            </a:r>
            <a:br>
              <a:rPr lang="en-US" sz="2400" dirty="0"/>
            </a:br>
            <a:endParaRPr lang="en-US" sz="2400" dirty="0"/>
          </a:p>
          <a:p>
            <a:pPr eaLnBrk="1" fontAlgn="b" hangingPunct="1"/>
            <a:r>
              <a:rPr lang="en-US" sz="2400" dirty="0"/>
              <a:t>Technical capability for leveraging terrestrial neuromorphic industry to space missions through radiation tolerant devices, circuits, and architectures. </a:t>
            </a:r>
            <a:br>
              <a:rPr lang="en-US" sz="2400" dirty="0"/>
            </a:br>
            <a:endParaRPr lang="en-US" sz="2400" dirty="0"/>
          </a:p>
          <a:p>
            <a:pPr marL="0" indent="0" eaLnBrk="1" fontAlgn="b" hangingPunct="1">
              <a:buNone/>
            </a:pPr>
            <a:br>
              <a:rPr lang="en-US" sz="2400" dirty="0"/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Summarize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TechMat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Capability End State for the Scope of the 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  <a:p>
            <a:pPr marL="457200" lvl="1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8021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74685" y="3267076"/>
            <a:ext cx="4431323" cy="6506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219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6AD9-87A5-D34D-BBB7-CC8A175D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Success Criteria for </a:t>
            </a:r>
            <a:r>
              <a:rPr lang="en-US" err="1">
                <a:solidFill>
                  <a:schemeClr val="tx1"/>
                </a:solidFill>
              </a:rPr>
              <a:t>Hokulele</a:t>
            </a:r>
            <a:r>
              <a:rPr lang="en-US">
                <a:solidFill>
                  <a:schemeClr val="tx1"/>
                </a:solidFill>
              </a:rPr>
              <a:t> AI/ML System on Tes13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9AA31-5487-AB4F-B7EF-476F263D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199"/>
            <a:ext cx="10972800" cy="4537841"/>
          </a:xfrm>
        </p:spPr>
        <p:txBody>
          <a:bodyPr>
            <a:normAutofit fontScale="25000" lnSpcReduction="20000"/>
          </a:bodyPr>
          <a:lstStyle/>
          <a:p>
            <a:r>
              <a:rPr lang="en-US" sz="7400" b="1"/>
              <a:t>Pre-flight Minimum</a:t>
            </a:r>
            <a:r>
              <a:rPr lang="en-US" sz="7400"/>
              <a:t> </a:t>
            </a:r>
            <a:r>
              <a:rPr lang="en-US" sz="7400" b="1"/>
              <a:t>Success</a:t>
            </a:r>
            <a:r>
              <a:rPr lang="en-US" sz="7400"/>
              <a:t>:  successful end-to-end EDU tests with ground </a:t>
            </a:r>
            <a:r>
              <a:rPr lang="en-US" sz="7400" err="1"/>
              <a:t>Irridium</a:t>
            </a:r>
            <a:r>
              <a:rPr lang="en-US" sz="7400"/>
              <a:t> transfers and packets received, hangs are minimal and recovered automatically. </a:t>
            </a:r>
            <a:br>
              <a:rPr lang="en-US" sz="7400"/>
            </a:br>
            <a:r>
              <a:rPr lang="en-US" sz="7400"/>
              <a:t>+ Exploration Institute NSFM monitored checkout and environmental testing, identified 6 classes of nominal operation.</a:t>
            </a:r>
            <a:br>
              <a:rPr lang="en-US" sz="7400"/>
            </a:br>
            <a:r>
              <a:rPr lang="en-US" sz="7400" i="1"/>
              <a:t>Already achieved. </a:t>
            </a:r>
            <a:endParaRPr lang="en-US" sz="7400"/>
          </a:p>
          <a:p>
            <a:r>
              <a:rPr lang="en-US" sz="7400" b="1"/>
              <a:t>Flight Minimum Success: </a:t>
            </a:r>
            <a:r>
              <a:rPr lang="en-US" sz="7400"/>
              <a:t>Verify the UP </a:t>
            </a:r>
            <a:r>
              <a:rPr lang="en-US" sz="7400" err="1"/>
              <a:t>Loihi</a:t>
            </a:r>
            <a:r>
              <a:rPr lang="en-US" sz="7400"/>
              <a:t> was turned on, one </a:t>
            </a:r>
            <a:r>
              <a:rPr lang="en-US" sz="7400" err="1"/>
              <a:t>Loihi</a:t>
            </a:r>
            <a:r>
              <a:rPr lang="en-US" sz="7400"/>
              <a:t> application succeeds and packet is received on ground via </a:t>
            </a:r>
            <a:r>
              <a:rPr lang="en-US" sz="7400" err="1"/>
              <a:t>Irridium</a:t>
            </a:r>
            <a:r>
              <a:rPr lang="en-US" sz="7400"/>
              <a:t>.  </a:t>
            </a:r>
          </a:p>
          <a:p>
            <a:r>
              <a:rPr lang="en-US" sz="7400"/>
              <a:t> </a:t>
            </a:r>
            <a:r>
              <a:rPr lang="en-US" sz="7400" b="1"/>
              <a:t>Nominal</a:t>
            </a:r>
            <a:r>
              <a:rPr lang="en-US" sz="7400"/>
              <a:t> Success: Verify the UP/</a:t>
            </a:r>
            <a:r>
              <a:rPr lang="en-US" sz="7400" err="1"/>
              <a:t>Loihi</a:t>
            </a:r>
            <a:r>
              <a:rPr lang="en-US" sz="7400"/>
              <a:t> successfully executes at least 5 </a:t>
            </a:r>
            <a:r>
              <a:rPr lang="en-US" sz="7400" err="1"/>
              <a:t>Loihi</a:t>
            </a:r>
            <a:r>
              <a:rPr lang="en-US" sz="7400"/>
              <a:t> applications in Nominal mode and downlinks them to ground via </a:t>
            </a:r>
            <a:r>
              <a:rPr lang="en-US" sz="7400" err="1"/>
              <a:t>Irridium</a:t>
            </a:r>
            <a:r>
              <a:rPr lang="en-US" sz="7400"/>
              <a:t>.</a:t>
            </a:r>
          </a:p>
          <a:p>
            <a:r>
              <a:rPr lang="en-US" sz="7400"/>
              <a:t> </a:t>
            </a:r>
            <a:r>
              <a:rPr lang="en-US" sz="7400" b="1"/>
              <a:t>Comprehensive</a:t>
            </a:r>
            <a:r>
              <a:rPr lang="en-US" sz="7400"/>
              <a:t> success: Nominal executions routinely succeed, and SIMULATED learning in-situ is demonstrated with pre-recorded data. </a:t>
            </a:r>
          </a:p>
          <a:p>
            <a:r>
              <a:rPr lang="en-US" sz="7400"/>
              <a:t>Interstellar success: in-situ learning demonstrated with data from flight.</a:t>
            </a:r>
          </a:p>
          <a:p>
            <a:r>
              <a:rPr lang="en-US" sz="7400"/>
              <a:t>Additional success:  functionality of S-band/Lunar Radio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1BEE-0E6D-2743-87C0-B6D5066D9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Neuromorphic Trade Space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29B5AC-6187-9845-9DF8-CBA7D739DEC8}"/>
              </a:ext>
            </a:extLst>
          </p:cNvPr>
          <p:cNvCxnSpPr>
            <a:cxnSpLocks/>
          </p:cNvCxnSpPr>
          <p:nvPr/>
        </p:nvCxnSpPr>
        <p:spPr>
          <a:xfrm flipH="1" flipV="1">
            <a:off x="3858765" y="1594022"/>
            <a:ext cx="95398" cy="4238368"/>
          </a:xfrm>
          <a:prstGeom prst="line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323589-9076-894F-9656-816C88B885EF}"/>
              </a:ext>
            </a:extLst>
          </p:cNvPr>
          <p:cNvCxnSpPr>
            <a:cxnSpLocks/>
          </p:cNvCxnSpPr>
          <p:nvPr/>
        </p:nvCxnSpPr>
        <p:spPr>
          <a:xfrm flipV="1">
            <a:off x="4020065" y="2784480"/>
            <a:ext cx="3517557" cy="3047910"/>
          </a:xfrm>
          <a:prstGeom prst="line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B96F90-BE02-C14B-B2C6-48EBF3E221FD}"/>
              </a:ext>
            </a:extLst>
          </p:cNvPr>
          <p:cNvCxnSpPr>
            <a:cxnSpLocks/>
          </p:cNvCxnSpPr>
          <p:nvPr/>
        </p:nvCxnSpPr>
        <p:spPr>
          <a:xfrm>
            <a:off x="4020065" y="5832389"/>
            <a:ext cx="4988011" cy="0"/>
          </a:xfrm>
          <a:prstGeom prst="line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EFEFC00-0EB5-5743-96F9-36B3407B4E45}"/>
              </a:ext>
            </a:extLst>
          </p:cNvPr>
          <p:cNvSpPr txBox="1"/>
          <p:nvPr/>
        </p:nvSpPr>
        <p:spPr>
          <a:xfrm>
            <a:off x="1075487" y="2795957"/>
            <a:ext cx="24802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Throughput</a:t>
            </a:r>
            <a:br>
              <a:rPr lang="en-US" b="1" dirty="0"/>
            </a:br>
            <a:r>
              <a:rPr lang="en-US" b="1" dirty="0"/>
              <a:t>And Sizing</a:t>
            </a:r>
          </a:p>
          <a:p>
            <a:endParaRPr lang="en-US" b="1" dirty="0"/>
          </a:p>
          <a:p>
            <a:r>
              <a:rPr lang="en-US" b="1" i="1" dirty="0"/>
              <a:t>TOPS/Watt – efficiency</a:t>
            </a:r>
          </a:p>
          <a:p>
            <a:r>
              <a:rPr lang="en-US" b="1" i="1"/>
              <a:t>Onchip </a:t>
            </a:r>
            <a:r>
              <a:rPr lang="en-US" b="1" i="1" dirty="0"/>
              <a:t>synaptic storage</a:t>
            </a:r>
            <a:br>
              <a:rPr lang="en-US" b="1" i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E50FE5-322E-3242-9D1E-E11B88CD8DCB}"/>
              </a:ext>
            </a:extLst>
          </p:cNvPr>
          <p:cNvSpPr txBox="1"/>
          <p:nvPr/>
        </p:nvSpPr>
        <p:spPr>
          <a:xfrm>
            <a:off x="6071286" y="624428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Quantization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F31CDD-8732-514C-8E68-5F91EA1C04F4}"/>
              </a:ext>
            </a:extLst>
          </p:cNvPr>
          <p:cNvSpPr txBox="1"/>
          <p:nvPr/>
        </p:nvSpPr>
        <p:spPr>
          <a:xfrm>
            <a:off x="3906464" y="1888586"/>
            <a:ext cx="330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Precision  Entry-Descent-Landing</a:t>
            </a:r>
          </a:p>
          <a:p>
            <a:r>
              <a:rPr lang="en-US" dirty="0"/>
              <a:t>(Super-Resolution)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D02B8B-4F0B-AB47-BBD0-F8B9D539E9E5}"/>
              </a:ext>
            </a:extLst>
          </p:cNvPr>
          <p:cNvSpPr txBox="1"/>
          <p:nvPr/>
        </p:nvSpPr>
        <p:spPr>
          <a:xfrm>
            <a:off x="3954163" y="2746936"/>
            <a:ext cx="198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Rover Traverse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68FA36-C830-EC4A-8741-D821A9DB7612}"/>
              </a:ext>
            </a:extLst>
          </p:cNvPr>
          <p:cNvSpPr txBox="1"/>
          <p:nvPr/>
        </p:nvSpPr>
        <p:spPr>
          <a:xfrm>
            <a:off x="7603524" y="241514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of Neuromorphic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C9F19C-3C4F-4949-A391-EBFFE3F0FACB}"/>
              </a:ext>
            </a:extLst>
          </p:cNvPr>
          <p:cNvSpPr txBox="1"/>
          <p:nvPr/>
        </p:nvSpPr>
        <p:spPr>
          <a:xfrm>
            <a:off x="5176798" y="4827282"/>
            <a:ext cx="279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Rate-Based (ANN) Inference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C00CA5-34A6-CC4F-944D-EB2972D3C59A}"/>
              </a:ext>
            </a:extLst>
          </p:cNvPr>
          <p:cNvSpPr txBox="1"/>
          <p:nvPr/>
        </p:nvSpPr>
        <p:spPr>
          <a:xfrm>
            <a:off x="6066690" y="4123769"/>
            <a:ext cx="212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Spiking NN Inference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32C7ED-D796-A84E-8087-5FA3220B67C8}"/>
              </a:ext>
            </a:extLst>
          </p:cNvPr>
          <p:cNvSpPr txBox="1"/>
          <p:nvPr/>
        </p:nvSpPr>
        <p:spPr>
          <a:xfrm>
            <a:off x="6931663" y="341394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In-Situ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AE27A-1D2D-0144-B00D-4B7C116AA259}"/>
              </a:ext>
            </a:extLst>
          </p:cNvPr>
          <p:cNvSpPr txBox="1"/>
          <p:nvPr/>
        </p:nvSpPr>
        <p:spPr>
          <a:xfrm>
            <a:off x="4481655" y="59449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Float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722E69-EF20-084B-ABC5-22022E00365B}"/>
              </a:ext>
            </a:extLst>
          </p:cNvPr>
          <p:cNvSpPr txBox="1"/>
          <p:nvPr/>
        </p:nvSpPr>
        <p:spPr>
          <a:xfrm>
            <a:off x="6319906" y="591455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Integer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CCF23-183A-E848-8A0D-7B9ACC814C2D}"/>
              </a:ext>
            </a:extLst>
          </p:cNvPr>
          <p:cNvSpPr txBox="1"/>
          <p:nvPr/>
        </p:nvSpPr>
        <p:spPr>
          <a:xfrm>
            <a:off x="9008076" y="5991687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Analog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66512-94A7-724C-BAAD-3F53F5579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E24E8-D93A-7543-91C4-5DA3960E21F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50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056E-B0F3-234D-8789-186005F4C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Quantization of Arithmetic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266B4E-1F14-FE49-9248-357076FD2BC5}"/>
              </a:ext>
            </a:extLst>
          </p:cNvPr>
          <p:cNvCxnSpPr>
            <a:cxnSpLocks/>
          </p:cNvCxnSpPr>
          <p:nvPr/>
        </p:nvCxnSpPr>
        <p:spPr>
          <a:xfrm>
            <a:off x="1186249" y="3917092"/>
            <a:ext cx="10824519" cy="0"/>
          </a:xfrm>
          <a:prstGeom prst="line">
            <a:avLst/>
          </a:prstGeom>
          <a:ln w="50800"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CF32C48-8652-5645-A600-C963057E666D}"/>
              </a:ext>
            </a:extLst>
          </p:cNvPr>
          <p:cNvSpPr txBox="1"/>
          <p:nvPr/>
        </p:nvSpPr>
        <p:spPr>
          <a:xfrm>
            <a:off x="654908" y="2842054"/>
            <a:ext cx="1513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64bit FP</a:t>
            </a:r>
          </a:p>
          <a:p>
            <a:r>
              <a:rPr lang="en-US" dirty="0"/>
              <a:t>High Precision</a:t>
            </a:r>
            <a:br>
              <a:rPr lang="en-US" dirty="0"/>
            </a:br>
            <a:r>
              <a:rPr lang="en-US" dirty="0"/>
              <a:t>Simulation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84063-1101-724D-BD9D-7EA724F6E0C4}"/>
              </a:ext>
            </a:extLst>
          </p:cNvPr>
          <p:cNvSpPr txBox="1"/>
          <p:nvPr/>
        </p:nvSpPr>
        <p:spPr>
          <a:xfrm>
            <a:off x="3451654" y="2842054"/>
            <a:ext cx="138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32bit FP </a:t>
            </a:r>
            <a:br>
              <a:rPr lang="en-US" dirty="0"/>
            </a:br>
            <a:r>
              <a:rPr lang="en-US" dirty="0"/>
              <a:t>Digital Signal</a:t>
            </a:r>
            <a:br>
              <a:rPr lang="en-US" dirty="0"/>
            </a:br>
            <a:r>
              <a:rPr lang="en-US" dirty="0"/>
              <a:t>Processing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02823-DC1A-4B45-B2AE-A129124AEF7B}"/>
              </a:ext>
            </a:extLst>
          </p:cNvPr>
          <p:cNvSpPr txBox="1"/>
          <p:nvPr/>
        </p:nvSpPr>
        <p:spPr>
          <a:xfrm>
            <a:off x="3451654" y="4068801"/>
            <a:ext cx="18742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Resolve Poles</a:t>
            </a:r>
            <a:br>
              <a:rPr lang="en-US" dirty="0"/>
            </a:br>
            <a:r>
              <a:rPr lang="en-US" dirty="0"/>
              <a:t>Near Unit Circle</a:t>
            </a:r>
            <a:br>
              <a:rPr lang="en-US" dirty="0"/>
            </a:br>
            <a:r>
              <a:rPr lang="en-US" dirty="0"/>
              <a:t>AI chip doubles as</a:t>
            </a:r>
            <a:br>
              <a:rPr lang="en-US" dirty="0"/>
            </a:br>
            <a:r>
              <a:rPr lang="en-US" dirty="0"/>
              <a:t>DSP chip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3BE75-50AF-C94E-97FC-C6D5AF12AC71}"/>
              </a:ext>
            </a:extLst>
          </p:cNvPr>
          <p:cNvSpPr txBox="1"/>
          <p:nvPr/>
        </p:nvSpPr>
        <p:spPr>
          <a:xfrm>
            <a:off x="654908" y="4178086"/>
            <a:ext cx="25681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 Chaotic Systems</a:t>
            </a:r>
          </a:p>
          <a:p>
            <a:r>
              <a:rPr lang="en-US" dirty="0"/>
              <a:t>AI Chip doubles as </a:t>
            </a:r>
            <a:br>
              <a:rPr lang="en-US" dirty="0"/>
            </a:br>
            <a:r>
              <a:rPr lang="en-US" dirty="0"/>
              <a:t>Supercomputer for CFD</a:t>
            </a:r>
            <a:br>
              <a:rPr lang="en-US" dirty="0"/>
            </a:br>
            <a:r>
              <a:rPr lang="en-US" dirty="0"/>
              <a:t>and other PDE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155AE-5EDB-6B4C-921E-46A145A912C4}"/>
              </a:ext>
            </a:extLst>
          </p:cNvPr>
          <p:cNvSpPr txBox="1"/>
          <p:nvPr/>
        </p:nvSpPr>
        <p:spPr>
          <a:xfrm>
            <a:off x="5403150" y="2842054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BFloat16</a:t>
            </a:r>
            <a:br>
              <a:rPr lang="en-US" dirty="0"/>
            </a:br>
            <a:r>
              <a:rPr lang="en-US" dirty="0"/>
              <a:t>Deep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50C91-3A78-2D40-BFD2-4412AAA8B6D5}"/>
              </a:ext>
            </a:extLst>
          </p:cNvPr>
          <p:cNvSpPr txBox="1"/>
          <p:nvPr/>
        </p:nvSpPr>
        <p:spPr>
          <a:xfrm>
            <a:off x="5499849" y="4029841"/>
            <a:ext cx="1895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Inference +</a:t>
            </a:r>
            <a:br>
              <a:rPr lang="en-US" dirty="0"/>
            </a:br>
            <a:r>
              <a:rPr lang="en-US" dirty="0"/>
              <a:t>Deep Learning</a:t>
            </a:r>
            <a:br>
              <a:rPr lang="en-US" dirty="0"/>
            </a:br>
            <a:r>
              <a:rPr lang="en-US" i="1" dirty="0"/>
              <a:t>Google cloud </a:t>
            </a:r>
          </a:p>
          <a:p>
            <a:r>
              <a:rPr lang="en-US" i="1" dirty="0"/>
              <a:t>Servers TPU v2, v3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8D3991-A320-384F-9FBB-25F2AAB2FE84}"/>
              </a:ext>
            </a:extLst>
          </p:cNvPr>
          <p:cNvSpPr txBox="1"/>
          <p:nvPr/>
        </p:nvSpPr>
        <p:spPr>
          <a:xfrm>
            <a:off x="7211356" y="2842053"/>
            <a:ext cx="1576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Int8</a:t>
            </a:r>
            <a:br>
              <a:rPr lang="en-US" dirty="0"/>
            </a:br>
            <a:r>
              <a:rPr lang="en-US" dirty="0"/>
              <a:t>Edge Inference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3012D-CFE1-A645-8640-CE45E8498548}"/>
              </a:ext>
            </a:extLst>
          </p:cNvPr>
          <p:cNvSpPr txBox="1"/>
          <p:nvPr/>
        </p:nvSpPr>
        <p:spPr>
          <a:xfrm>
            <a:off x="8788006" y="2842052"/>
            <a:ext cx="846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4-6 bit </a:t>
            </a:r>
            <a:br>
              <a:rPr lang="en-US" dirty="0"/>
            </a:br>
            <a:r>
              <a:rPr lang="en-US" dirty="0"/>
              <a:t>Analog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E615A2-FC09-C345-A06C-A47ECEAA4C95}"/>
              </a:ext>
            </a:extLst>
          </p:cNvPr>
          <p:cNvSpPr txBox="1"/>
          <p:nvPr/>
        </p:nvSpPr>
        <p:spPr>
          <a:xfrm>
            <a:off x="10217007" y="2607952"/>
            <a:ext cx="1080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2-4 bit </a:t>
            </a:r>
            <a:br>
              <a:rPr lang="en-US" dirty="0"/>
            </a:br>
            <a:r>
              <a:rPr lang="en-US" dirty="0"/>
              <a:t>Biological</a:t>
            </a:r>
            <a:br>
              <a:rPr lang="en-US" dirty="0"/>
            </a:br>
            <a:r>
              <a:rPr lang="en-US" dirty="0"/>
              <a:t>Synapse</a:t>
            </a:r>
            <a:br>
              <a:rPr lang="en-US" dirty="0"/>
            </a:br>
            <a:r>
              <a:rPr lang="en-US" i="1" dirty="0"/>
              <a:t>Rolls et al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6EC32-7B49-8B43-8D39-3650D23F674E}"/>
              </a:ext>
            </a:extLst>
          </p:cNvPr>
          <p:cNvSpPr txBox="1"/>
          <p:nvPr/>
        </p:nvSpPr>
        <p:spPr>
          <a:xfrm>
            <a:off x="10207098" y="4321086"/>
            <a:ext cx="19545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Biological</a:t>
            </a:r>
            <a:br>
              <a:rPr lang="en-US" dirty="0"/>
            </a:br>
            <a:r>
              <a:rPr lang="en-US" dirty="0"/>
              <a:t>Neural Circuitry</a:t>
            </a:r>
            <a:br>
              <a:rPr lang="en-US" dirty="0"/>
            </a:br>
            <a:r>
              <a:rPr lang="en-US" dirty="0"/>
              <a:t>is Robust despite</a:t>
            </a:r>
            <a:br>
              <a:rPr lang="en-US" dirty="0"/>
            </a:br>
            <a:r>
              <a:rPr lang="en-US" dirty="0"/>
              <a:t>Noisy Neurons and</a:t>
            </a:r>
            <a:br>
              <a:rPr lang="en-US" dirty="0"/>
            </a:br>
            <a:r>
              <a:rPr lang="en-US" dirty="0"/>
              <a:t>Synapses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D3FC91-3ED8-5D4E-AF00-630D1F992780}"/>
              </a:ext>
            </a:extLst>
          </p:cNvPr>
          <p:cNvSpPr txBox="1"/>
          <p:nvPr/>
        </p:nvSpPr>
        <p:spPr>
          <a:xfrm>
            <a:off x="8653477" y="4393422"/>
            <a:ext cx="144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Sufficient for</a:t>
            </a:r>
            <a:br>
              <a:rPr lang="en-US" dirty="0"/>
            </a:br>
            <a:r>
              <a:rPr lang="en-US" dirty="0"/>
              <a:t>Typical Feed</a:t>
            </a:r>
            <a:br>
              <a:rPr lang="en-US" dirty="0"/>
            </a:br>
            <a:r>
              <a:rPr lang="en-US" dirty="0"/>
              <a:t>Forward ANN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668A4-5A53-F34B-9FA8-1E1B254E2FDE}"/>
              </a:ext>
            </a:extLst>
          </p:cNvPr>
          <p:cNvSpPr txBox="1"/>
          <p:nvPr/>
        </p:nvSpPr>
        <p:spPr>
          <a:xfrm>
            <a:off x="7160295" y="4068801"/>
            <a:ext cx="1788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 Edge TPU</a:t>
            </a:r>
            <a:br>
              <a:rPr lang="en-US" dirty="0"/>
            </a:br>
            <a:r>
              <a:rPr lang="en-US" dirty="0"/>
              <a:t>Tesla FSD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413EE-0717-624B-A0D9-88A56BF6B2AF}"/>
              </a:ext>
            </a:extLst>
          </p:cNvPr>
          <p:cNvSpPr txBox="1"/>
          <p:nvPr/>
        </p:nvSpPr>
        <p:spPr>
          <a:xfrm>
            <a:off x="654908" y="1806565"/>
            <a:ext cx="18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Energy for</a:t>
            </a:r>
            <a:br>
              <a:rPr lang="en-US" i="1" dirty="0"/>
            </a:br>
            <a:r>
              <a:rPr lang="en-US" i="1" dirty="0"/>
              <a:t>Multiply (synapse)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18322D-3308-0349-9E1C-FE3B89C949D2}"/>
              </a:ext>
            </a:extLst>
          </p:cNvPr>
          <p:cNvSpPr txBox="1"/>
          <p:nvPr/>
        </p:nvSpPr>
        <p:spPr>
          <a:xfrm>
            <a:off x="3320560" y="1779988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4pJ @ 14nm</a:t>
            </a:r>
            <a:br>
              <a:rPr lang="en-US" i="1" dirty="0"/>
            </a:br>
            <a:r>
              <a:rPr lang="en-US" i="1" dirty="0" err="1"/>
              <a:t>Finfet</a:t>
            </a:r>
            <a:endParaRPr lang="en-US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DA2B3-0519-E646-9FF6-27CB01DEFB87}"/>
              </a:ext>
            </a:extLst>
          </p:cNvPr>
          <p:cNvSpPr txBox="1"/>
          <p:nvPr/>
        </p:nvSpPr>
        <p:spPr>
          <a:xfrm>
            <a:off x="7211356" y="1796229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0.2 </a:t>
            </a:r>
            <a:r>
              <a:rPr lang="en-US" i="1" dirty="0" err="1"/>
              <a:t>pJ</a:t>
            </a:r>
            <a:r>
              <a:rPr lang="en-US" i="1" dirty="0"/>
              <a:t>@ 14nm</a:t>
            </a:r>
            <a:br>
              <a:rPr lang="en-US" i="1" dirty="0"/>
            </a:br>
            <a:r>
              <a:rPr lang="en-US" i="1" dirty="0" err="1"/>
              <a:t>Finfet</a:t>
            </a:r>
            <a:endParaRPr lang="en-US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4A876-6902-0F41-9F1D-4EB6FC84E7B5}"/>
              </a:ext>
            </a:extLst>
          </p:cNvPr>
          <p:cNvSpPr txBox="1"/>
          <p:nvPr/>
        </p:nvSpPr>
        <p:spPr>
          <a:xfrm>
            <a:off x="11400298" y="2645708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bit </a:t>
            </a:r>
            <a:br>
              <a:rPr lang="en-US" dirty="0"/>
            </a:br>
            <a:r>
              <a:rPr lang="en-US" dirty="0"/>
              <a:t>NN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B755B3-5009-D24B-8CB0-FF865614D0E2}"/>
              </a:ext>
            </a:extLst>
          </p:cNvPr>
          <p:cNvSpPr txBox="1"/>
          <p:nvPr/>
        </p:nvSpPr>
        <p:spPr>
          <a:xfrm>
            <a:off x="5483469" y="1767016"/>
            <a:ext cx="1118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0.5pJ</a:t>
            </a:r>
            <a:br>
              <a:rPr lang="en-US" i="1" dirty="0"/>
            </a:br>
            <a:r>
              <a:rPr lang="en-US" i="1" dirty="0"/>
              <a:t>Estimated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3124FF-EE41-F24E-B2B9-47A35A88E5E0}"/>
              </a:ext>
            </a:extLst>
          </p:cNvPr>
          <p:cNvSpPr txBox="1"/>
          <p:nvPr/>
        </p:nvSpPr>
        <p:spPr>
          <a:xfrm>
            <a:off x="3036607" y="5655414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CMOS RHBD and TMR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CDA777-D1AD-E748-A164-341B569AF9A4}"/>
              </a:ext>
            </a:extLst>
          </p:cNvPr>
          <p:cNvSpPr txBox="1"/>
          <p:nvPr/>
        </p:nvSpPr>
        <p:spPr>
          <a:xfrm>
            <a:off x="711077" y="5709641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Radiation</a:t>
            </a:r>
            <a:br>
              <a:rPr lang="en-US" i="1" dirty="0"/>
            </a:br>
            <a:r>
              <a:rPr lang="en-US" i="1" dirty="0"/>
              <a:t>Tolerance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3403FC-9814-8741-AD3F-CD7DE9D262DE}"/>
              </a:ext>
            </a:extLst>
          </p:cNvPr>
          <p:cNvSpPr txBox="1"/>
          <p:nvPr/>
        </p:nvSpPr>
        <p:spPr>
          <a:xfrm>
            <a:off x="10217007" y="1336568"/>
            <a:ext cx="1824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4.5 x 10^8 ATP</a:t>
            </a:r>
            <a:br>
              <a:rPr lang="en-US" i="1" dirty="0"/>
            </a:br>
            <a:r>
              <a:rPr lang="en-US" i="1" dirty="0"/>
              <a:t>per spike</a:t>
            </a:r>
            <a:br>
              <a:rPr lang="en-US" i="1" dirty="0"/>
            </a:br>
            <a:r>
              <a:rPr lang="en-US" i="1" dirty="0"/>
              <a:t>appx. 0.045pJ per</a:t>
            </a:r>
            <a:br>
              <a:rPr lang="en-US" i="1" dirty="0"/>
            </a:br>
            <a:r>
              <a:rPr lang="en-US" i="1" dirty="0"/>
              <a:t>synapse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E4F33C-4903-774D-B036-0A3FBC90DB70}"/>
              </a:ext>
            </a:extLst>
          </p:cNvPr>
          <p:cNvSpPr txBox="1"/>
          <p:nvPr/>
        </p:nvSpPr>
        <p:spPr>
          <a:xfrm>
            <a:off x="8166945" y="5655414"/>
            <a:ext cx="1918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Floating Gate TMR</a:t>
            </a:r>
          </a:p>
          <a:p>
            <a:r>
              <a:rPr lang="en-US" dirty="0"/>
              <a:t>ReRAM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98B75E-A2D3-CE4B-B219-BAA38705B9B7}"/>
              </a:ext>
            </a:extLst>
          </p:cNvPr>
          <p:cNvSpPr txBox="1"/>
          <p:nvPr/>
        </p:nvSpPr>
        <p:spPr>
          <a:xfrm>
            <a:off x="8525818" y="2059102"/>
            <a:ext cx="1371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Appx. 0.05pJ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E0F40-93B6-3445-97E1-810F511ECEC2}"/>
              </a:ext>
            </a:extLst>
          </p:cNvPr>
          <p:cNvSpPr txBox="1"/>
          <p:nvPr/>
        </p:nvSpPr>
        <p:spPr>
          <a:xfrm>
            <a:off x="4837354" y="5958831"/>
            <a:ext cx="187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SRAM -&gt; STT-RAM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70CF2E-9AD1-664D-8103-824DE9B7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E24E8-D93A-7543-91C4-5DA3960E21F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9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0" y="0"/>
            <a:ext cx="10603896" cy="1066800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tx1"/>
                </a:solidFill>
              </a:rPr>
              <a:t>Fast-Traverse Autonomous Rover SOS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NN Architecture Extrapolated from Autonomous Car 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74" y="1340757"/>
            <a:ext cx="11179277" cy="4454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0026" y="5388077"/>
            <a:ext cx="3175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Yellow: Category</a:t>
            </a:r>
          </a:p>
          <a:p>
            <a:r>
              <a:rPr lang="en-US" dirty="0"/>
              <a:t>Blue: Input Data Source</a:t>
            </a:r>
          </a:p>
          <a:p>
            <a:r>
              <a:rPr lang="en-US" dirty="0"/>
              <a:t>Green: Low frequency process</a:t>
            </a:r>
          </a:p>
          <a:p>
            <a:r>
              <a:rPr lang="en-US" dirty="0"/>
              <a:t>Orange: High frequency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C4B0C-D680-0A4B-9F5E-E53E16BBE28B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6692" y="4690135"/>
            <a:ext cx="17235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AFF96-78FD-734C-BEE1-9DBECE87C4D1}"/>
              </a:ext>
            </a:extLst>
          </p:cNvPr>
          <p:cNvSpPr txBox="1"/>
          <p:nvPr/>
        </p:nvSpPr>
        <p:spPr>
          <a:xfrm>
            <a:off x="10440478" y="4231512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Apollo 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6CFBB-A54E-ED4C-8156-82C6CB04C483}"/>
              </a:ext>
            </a:extLst>
          </p:cNvPr>
          <p:cNvSpPr txBox="1"/>
          <p:nvPr/>
        </p:nvSpPr>
        <p:spPr>
          <a:xfrm>
            <a:off x="10518996" y="6058848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kph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B054A-58D7-E44F-98F3-F5F078A90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E24E8-D93A-7543-91C4-5DA3960E21F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7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822" y="37282"/>
            <a:ext cx="6858000" cy="10668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Why Rad-Tolerant Neuromorphic?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4831" y="1144144"/>
            <a:ext cx="11937981" cy="55552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Neuromorphic processors have outstanding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Power Efficiency (100x to 1,000x throughput per watt compared to a CPU)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Artificial Intelligence and Machine Learning applications. Radiation tolerance brings these capabilities to space missions. Rad-tolerant neuromorphic processors,  both as a co-processor to a CPU and standalone processor for smart instruments and nanosats, will bring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high-throughput and critical in-situ computing for capabilities ranging from fast traverse autonomous rovers to precision extreme access to in-situ adaptation and science.  </a:t>
            </a:r>
          </a:p>
          <a:p>
            <a:pPr marL="0" indent="0"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Neuromorphic: Map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onto Silicon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Human Brain: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Exascale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processing @ 20 watts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(86 Billion Neurons, 150 Trillion Synapses)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898" y="158594"/>
            <a:ext cx="990306" cy="8241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3</a:t>
            </a:fld>
            <a:endParaRPr lang="uk-U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58691A-DEEC-2841-8290-8665671D128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213" y="4323159"/>
            <a:ext cx="5535019" cy="204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00CC3D-452C-C142-9926-00A20FF99B30}"/>
              </a:ext>
            </a:extLst>
          </p:cNvPr>
          <p:cNvCxnSpPr>
            <a:cxnSpLocks/>
          </p:cNvCxnSpPr>
          <p:nvPr/>
        </p:nvCxnSpPr>
        <p:spPr>
          <a:xfrm flipV="1">
            <a:off x="6287659" y="3883444"/>
            <a:ext cx="1814891" cy="497336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3CD2C67-7E7E-8349-9D96-8CDACAB73573}"/>
              </a:ext>
            </a:extLst>
          </p:cNvPr>
          <p:cNvCxnSpPr>
            <a:cxnSpLocks/>
          </p:cNvCxnSpPr>
          <p:nvPr/>
        </p:nvCxnSpPr>
        <p:spPr>
          <a:xfrm>
            <a:off x="6372001" y="4709937"/>
            <a:ext cx="1785401" cy="171638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678A75A-EBC4-D24E-889C-B281FBB2F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402" y="3084535"/>
            <a:ext cx="1788922" cy="13756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72A411-3909-4240-A978-DD559FD20812}"/>
              </a:ext>
            </a:extLst>
          </p:cNvPr>
          <p:cNvSpPr txBox="1"/>
          <p:nvPr/>
        </p:nvSpPr>
        <p:spPr>
          <a:xfrm>
            <a:off x="10011929" y="2889901"/>
            <a:ext cx="1857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 </a:t>
            </a:r>
            <a:br>
              <a:rPr lang="en-US" dirty="0"/>
            </a:br>
            <a:r>
              <a:rPr lang="en-US" dirty="0" err="1"/>
              <a:t>Tensorflow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Processing Unit</a:t>
            </a:r>
            <a:br>
              <a:rPr lang="en-US" dirty="0"/>
            </a:br>
            <a:r>
              <a:rPr lang="en-US" dirty="0"/>
              <a:t>83x CPU ops/watt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4C77EA-0692-5A45-9845-096029B3B2C7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7403" y="4380780"/>
            <a:ext cx="1596198" cy="133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2A718F-7B65-864E-BB55-1E6321B5BF8D}"/>
              </a:ext>
            </a:extLst>
          </p:cNvPr>
          <p:cNvSpPr txBox="1"/>
          <p:nvPr/>
        </p:nvSpPr>
        <p:spPr>
          <a:xfrm>
            <a:off x="9600902" y="4620338"/>
            <a:ext cx="226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Intel </a:t>
            </a:r>
            <a:r>
              <a:rPr lang="en-US" dirty="0" err="1"/>
              <a:t>Loihi</a:t>
            </a:r>
            <a:r>
              <a:rPr lang="en-US" dirty="0"/>
              <a:t>:</a:t>
            </a:r>
          </a:p>
          <a:p>
            <a:r>
              <a:rPr lang="en-US" dirty="0"/>
              <a:t>Onboard Learning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D855F6-5BB6-8842-8FDC-9CAFD7AA980A}"/>
              </a:ext>
            </a:extLst>
          </p:cNvPr>
          <p:cNvCxnSpPr>
            <a:cxnSpLocks/>
          </p:cNvCxnSpPr>
          <p:nvPr/>
        </p:nvCxnSpPr>
        <p:spPr>
          <a:xfrm>
            <a:off x="6372001" y="5210732"/>
            <a:ext cx="1941682" cy="821267"/>
          </a:xfrm>
          <a:prstGeom prst="straightConnector1">
            <a:avLst/>
          </a:prstGeom>
          <a:ln w="4445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07D1EC3-FE99-DF49-A0A2-4874F301DDB6}"/>
              </a:ext>
            </a:extLst>
          </p:cNvPr>
          <p:cNvSpPr txBox="1"/>
          <p:nvPr/>
        </p:nvSpPr>
        <p:spPr>
          <a:xfrm>
            <a:off x="7239071" y="6053074"/>
            <a:ext cx="4723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Mentium</a:t>
            </a:r>
            <a:r>
              <a:rPr lang="en-US" dirty="0"/>
              <a:t> San </a:t>
            </a:r>
            <a:r>
              <a:rPr lang="en-US" dirty="0" err="1"/>
              <a:t>Migual</a:t>
            </a:r>
            <a:r>
              <a:rPr lang="en-US" dirty="0"/>
              <a:t> :Mixed Analog/Digital  </a:t>
            </a:r>
            <a:r>
              <a:rPr lang="en-US" i="1" dirty="0"/>
              <a:t>10x Digital Efficiency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A206F-0212-654B-8E7A-3679A9243FA3}"/>
              </a:ext>
            </a:extLst>
          </p:cNvPr>
          <p:cNvSpPr/>
          <p:nvPr/>
        </p:nvSpPr>
        <p:spPr>
          <a:xfrm>
            <a:off x="7591166" y="5730923"/>
            <a:ext cx="263577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Analog </a:t>
            </a:r>
            <a:b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BD609-189D-2A4D-A1B8-3610D8E4ADD1}"/>
              </a:ext>
            </a:extLst>
          </p:cNvPr>
          <p:cNvSpPr txBox="1"/>
          <p:nvPr/>
        </p:nvSpPr>
        <p:spPr>
          <a:xfrm>
            <a:off x="9919627" y="4061550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33CC"/>
                </a:solidFill>
              </a:rPr>
              <a:t>Digital Systolic Array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391B5C-2335-314C-A821-92FB8DB48145}"/>
              </a:ext>
            </a:extLst>
          </p:cNvPr>
          <p:cNvSpPr txBox="1"/>
          <p:nvPr/>
        </p:nvSpPr>
        <p:spPr>
          <a:xfrm>
            <a:off x="9573340" y="6351148"/>
            <a:ext cx="236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33CC"/>
                </a:solidFill>
              </a:rPr>
              <a:t>Analog Systolic Array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ECA774-3869-9547-A226-C880801E04E6}"/>
              </a:ext>
            </a:extLst>
          </p:cNvPr>
          <p:cNvSpPr txBox="1"/>
          <p:nvPr/>
        </p:nvSpPr>
        <p:spPr>
          <a:xfrm>
            <a:off x="9725740" y="526333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33CC"/>
                </a:solidFill>
              </a:rPr>
              <a:t>Mesh Network</a:t>
            </a:r>
          </a:p>
        </p:txBody>
      </p:sp>
    </p:spTree>
    <p:extLst>
      <p:ext uri="{BB962C8B-B14F-4D97-AF65-F5344CB8AC3E}">
        <p14:creationId xmlns:p14="http://schemas.microsoft.com/office/powerpoint/2010/main" val="52775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43E07-FDCB-3342-B519-AA131A68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542" y="-13411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Neuromorphic Vector Operations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F95403-6ACD-B449-8619-DC572EF42FC1}"/>
              </a:ext>
            </a:extLst>
          </p:cNvPr>
          <p:cNvGraphicFramePr>
            <a:graphicFrameLocks noGrp="1"/>
          </p:cNvGraphicFramePr>
          <p:nvPr/>
        </p:nvGraphicFramePr>
        <p:xfrm>
          <a:off x="4068589" y="3038988"/>
          <a:ext cx="2518488" cy="26894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9748">
                  <a:extLst>
                    <a:ext uri="{9D8B030D-6E8A-4147-A177-3AD203B41FA5}">
                      <a16:colId xmlns:a16="http://schemas.microsoft.com/office/drawing/2014/main" val="4111179028"/>
                    </a:ext>
                  </a:extLst>
                </a:gridCol>
                <a:gridCol w="419748">
                  <a:extLst>
                    <a:ext uri="{9D8B030D-6E8A-4147-A177-3AD203B41FA5}">
                      <a16:colId xmlns:a16="http://schemas.microsoft.com/office/drawing/2014/main" val="3319875938"/>
                    </a:ext>
                  </a:extLst>
                </a:gridCol>
                <a:gridCol w="419748">
                  <a:extLst>
                    <a:ext uri="{9D8B030D-6E8A-4147-A177-3AD203B41FA5}">
                      <a16:colId xmlns:a16="http://schemas.microsoft.com/office/drawing/2014/main" val="2130856852"/>
                    </a:ext>
                  </a:extLst>
                </a:gridCol>
                <a:gridCol w="419748">
                  <a:extLst>
                    <a:ext uri="{9D8B030D-6E8A-4147-A177-3AD203B41FA5}">
                      <a16:colId xmlns:a16="http://schemas.microsoft.com/office/drawing/2014/main" val="1959951475"/>
                    </a:ext>
                  </a:extLst>
                </a:gridCol>
                <a:gridCol w="419748">
                  <a:extLst>
                    <a:ext uri="{9D8B030D-6E8A-4147-A177-3AD203B41FA5}">
                      <a16:colId xmlns:a16="http://schemas.microsoft.com/office/drawing/2014/main" val="3856049786"/>
                    </a:ext>
                  </a:extLst>
                </a:gridCol>
                <a:gridCol w="419748">
                  <a:extLst>
                    <a:ext uri="{9D8B030D-6E8A-4147-A177-3AD203B41FA5}">
                      <a16:colId xmlns:a16="http://schemas.microsoft.com/office/drawing/2014/main" val="2050883363"/>
                    </a:ext>
                  </a:extLst>
                </a:gridCol>
              </a:tblGrid>
              <a:tr h="44823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704462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631432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943761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048654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890858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44119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B4FA05-0D25-174B-9CAC-BF01A1DAD3B9}"/>
              </a:ext>
            </a:extLst>
          </p:cNvPr>
          <p:cNvGraphicFramePr>
            <a:graphicFrameLocks noGrp="1"/>
          </p:cNvGraphicFramePr>
          <p:nvPr/>
        </p:nvGraphicFramePr>
        <p:xfrm>
          <a:off x="2788430" y="3038988"/>
          <a:ext cx="431501" cy="2746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501">
                  <a:extLst>
                    <a:ext uri="{9D8B030D-6E8A-4147-A177-3AD203B41FA5}">
                      <a16:colId xmlns:a16="http://schemas.microsoft.com/office/drawing/2014/main" val="3127846662"/>
                    </a:ext>
                  </a:extLst>
                </a:gridCol>
              </a:tblGrid>
              <a:tr h="50561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488696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933658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850018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768524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834616"/>
                  </a:ext>
                </a:extLst>
              </a:tr>
              <a:tr h="44823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58129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E15841-5133-1B49-BFE1-D3275BE78CF9}"/>
              </a:ext>
            </a:extLst>
          </p:cNvPr>
          <p:cNvGraphicFramePr>
            <a:graphicFrameLocks noGrp="1"/>
          </p:cNvGraphicFramePr>
          <p:nvPr/>
        </p:nvGraphicFramePr>
        <p:xfrm>
          <a:off x="4068589" y="6219775"/>
          <a:ext cx="2604546" cy="3859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4091">
                  <a:extLst>
                    <a:ext uri="{9D8B030D-6E8A-4147-A177-3AD203B41FA5}">
                      <a16:colId xmlns:a16="http://schemas.microsoft.com/office/drawing/2014/main" val="3569765908"/>
                    </a:ext>
                  </a:extLst>
                </a:gridCol>
                <a:gridCol w="434091">
                  <a:extLst>
                    <a:ext uri="{9D8B030D-6E8A-4147-A177-3AD203B41FA5}">
                      <a16:colId xmlns:a16="http://schemas.microsoft.com/office/drawing/2014/main" val="2638372628"/>
                    </a:ext>
                  </a:extLst>
                </a:gridCol>
                <a:gridCol w="434091">
                  <a:extLst>
                    <a:ext uri="{9D8B030D-6E8A-4147-A177-3AD203B41FA5}">
                      <a16:colId xmlns:a16="http://schemas.microsoft.com/office/drawing/2014/main" val="1943060923"/>
                    </a:ext>
                  </a:extLst>
                </a:gridCol>
                <a:gridCol w="434091">
                  <a:extLst>
                    <a:ext uri="{9D8B030D-6E8A-4147-A177-3AD203B41FA5}">
                      <a16:colId xmlns:a16="http://schemas.microsoft.com/office/drawing/2014/main" val="1052245888"/>
                    </a:ext>
                  </a:extLst>
                </a:gridCol>
                <a:gridCol w="434091">
                  <a:extLst>
                    <a:ext uri="{9D8B030D-6E8A-4147-A177-3AD203B41FA5}">
                      <a16:colId xmlns:a16="http://schemas.microsoft.com/office/drawing/2014/main" val="656074259"/>
                    </a:ext>
                  </a:extLst>
                </a:gridCol>
                <a:gridCol w="434091">
                  <a:extLst>
                    <a:ext uri="{9D8B030D-6E8A-4147-A177-3AD203B41FA5}">
                      <a16:colId xmlns:a16="http://schemas.microsoft.com/office/drawing/2014/main" val="1702118649"/>
                    </a:ext>
                  </a:extLst>
                </a:gridCol>
              </a:tblGrid>
              <a:tr h="385968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4844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DBAE203-3611-5344-9556-B2490671F9FE}"/>
              </a:ext>
            </a:extLst>
          </p:cNvPr>
          <p:cNvSpPr txBox="1"/>
          <p:nvPr/>
        </p:nvSpPr>
        <p:spPr>
          <a:xfrm>
            <a:off x="959705" y="3495633"/>
            <a:ext cx="158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Pre-Synaptic</a:t>
            </a:r>
            <a:br>
              <a:rPr lang="en-US" dirty="0"/>
            </a:br>
            <a:r>
              <a:rPr lang="en-US" dirty="0"/>
              <a:t>Neurons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20273-0F08-4547-84E2-1499E64FA92C}"/>
              </a:ext>
            </a:extLst>
          </p:cNvPr>
          <p:cNvSpPr txBox="1"/>
          <p:nvPr/>
        </p:nvSpPr>
        <p:spPr>
          <a:xfrm>
            <a:off x="4117169" y="5785773"/>
            <a:ext cx="2526654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_/    _/    _/     _/    _/    _/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9BEA77-22D2-1845-9756-3B870CE6F16F}"/>
              </a:ext>
            </a:extLst>
          </p:cNvPr>
          <p:cNvGraphicFramePr>
            <a:graphicFrameLocks noGrp="1"/>
          </p:cNvGraphicFramePr>
          <p:nvPr/>
        </p:nvGraphicFramePr>
        <p:xfrm>
          <a:off x="8124224" y="3081441"/>
          <a:ext cx="1797720" cy="2682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240">
                  <a:extLst>
                    <a:ext uri="{9D8B030D-6E8A-4147-A177-3AD203B41FA5}">
                      <a16:colId xmlns:a16="http://schemas.microsoft.com/office/drawing/2014/main" val="3606176382"/>
                    </a:ext>
                  </a:extLst>
                </a:gridCol>
                <a:gridCol w="599240">
                  <a:extLst>
                    <a:ext uri="{9D8B030D-6E8A-4147-A177-3AD203B41FA5}">
                      <a16:colId xmlns:a16="http://schemas.microsoft.com/office/drawing/2014/main" val="1671002258"/>
                    </a:ext>
                  </a:extLst>
                </a:gridCol>
                <a:gridCol w="599240">
                  <a:extLst>
                    <a:ext uri="{9D8B030D-6E8A-4147-A177-3AD203B41FA5}">
                      <a16:colId xmlns:a16="http://schemas.microsoft.com/office/drawing/2014/main" val="1812619262"/>
                    </a:ext>
                  </a:extLst>
                </a:gridCol>
              </a:tblGrid>
              <a:tr h="447136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48668"/>
                  </a:ext>
                </a:extLst>
              </a:tr>
              <a:tr h="44713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03752"/>
                  </a:ext>
                </a:extLst>
              </a:tr>
              <a:tr h="44713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687276"/>
                  </a:ext>
                </a:extLst>
              </a:tr>
              <a:tr h="44713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684561"/>
                  </a:ext>
                </a:extLst>
              </a:tr>
              <a:tr h="44713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668887"/>
                  </a:ext>
                </a:extLst>
              </a:tr>
              <a:tr h="44713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81104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DF9AED-CB35-EE48-A23B-B9F1DC75052B}"/>
              </a:ext>
            </a:extLst>
          </p:cNvPr>
          <p:cNvCxnSpPr/>
          <p:nvPr/>
        </p:nvCxnSpPr>
        <p:spPr>
          <a:xfrm>
            <a:off x="10104031" y="4678708"/>
            <a:ext cx="1839557" cy="0"/>
          </a:xfrm>
          <a:prstGeom prst="line">
            <a:avLst/>
          </a:prstGeom>
          <a:ln w="127000">
            <a:bevel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784520-9393-134A-922A-3479D27124A0}"/>
              </a:ext>
            </a:extLst>
          </p:cNvPr>
          <p:cNvCxnSpPr>
            <a:cxnSpLocks/>
          </p:cNvCxnSpPr>
          <p:nvPr/>
        </p:nvCxnSpPr>
        <p:spPr>
          <a:xfrm>
            <a:off x="6790380" y="4678708"/>
            <a:ext cx="1194666" cy="0"/>
          </a:xfrm>
          <a:prstGeom prst="line">
            <a:avLst/>
          </a:prstGeom>
          <a:ln w="127000">
            <a:bevel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7D8D8E0-4370-2B4C-9ABF-17B7712DE577}"/>
              </a:ext>
            </a:extLst>
          </p:cNvPr>
          <p:cNvSpPr txBox="1"/>
          <p:nvPr/>
        </p:nvSpPr>
        <p:spPr>
          <a:xfrm>
            <a:off x="4776926" y="2545231"/>
            <a:ext cx="85561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5A05C8-73C5-0D42-99E0-BEBB161ABB3B}"/>
              </a:ext>
            </a:extLst>
          </p:cNvPr>
          <p:cNvSpPr txBox="1"/>
          <p:nvPr/>
        </p:nvSpPr>
        <p:spPr>
          <a:xfrm>
            <a:off x="8401731" y="2545231"/>
            <a:ext cx="88767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BBF0E1-D99E-C643-A1B7-415B8A406617}"/>
              </a:ext>
            </a:extLst>
          </p:cNvPr>
          <p:cNvSpPr txBox="1"/>
          <p:nvPr/>
        </p:nvSpPr>
        <p:spPr>
          <a:xfrm>
            <a:off x="10466319" y="4469312"/>
            <a:ext cx="1379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dirty="0"/>
            </a:br>
            <a:r>
              <a:rPr lang="en-US" dirty="0"/>
              <a:t>Output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D814C-4EE2-7442-A886-4F5A4787C62A}"/>
              </a:ext>
            </a:extLst>
          </p:cNvPr>
          <p:cNvSpPr txBox="1"/>
          <p:nvPr/>
        </p:nvSpPr>
        <p:spPr>
          <a:xfrm>
            <a:off x="10104031" y="5115643"/>
            <a:ext cx="1848006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Back-propagation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B1556-C6D0-0348-8A82-F214607C64CD}"/>
              </a:ext>
            </a:extLst>
          </p:cNvPr>
          <p:cNvSpPr txBox="1"/>
          <p:nvPr/>
        </p:nvSpPr>
        <p:spPr>
          <a:xfrm>
            <a:off x="6668879" y="4977144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Back-</a:t>
            </a:r>
            <a:br>
              <a:rPr lang="en-US" i="1" dirty="0"/>
            </a:br>
            <a:r>
              <a:rPr lang="en-US" i="1" dirty="0"/>
              <a:t>propagation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BF51F6-8CBF-104F-AFA5-31AB28B7CB88}"/>
              </a:ext>
            </a:extLst>
          </p:cNvPr>
          <p:cNvSpPr txBox="1"/>
          <p:nvPr/>
        </p:nvSpPr>
        <p:spPr>
          <a:xfrm>
            <a:off x="6384113" y="2413319"/>
            <a:ext cx="1797736" cy="446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Gradient Descent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D37A0C-8FF9-9947-B06D-DE4C913BC259}"/>
              </a:ext>
            </a:extLst>
          </p:cNvPr>
          <p:cNvSpPr/>
          <p:nvPr/>
        </p:nvSpPr>
        <p:spPr>
          <a:xfrm>
            <a:off x="6237137" y="2181412"/>
            <a:ext cx="2205518" cy="901411"/>
          </a:xfrm>
          <a:prstGeom prst="ellipse">
            <a:avLst/>
          </a:prstGeom>
          <a:noFill/>
          <a:ln w="69850"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5C0ED1-CA7C-8847-8C27-117C58C6410F}"/>
              </a:ext>
            </a:extLst>
          </p:cNvPr>
          <p:cNvCxnSpPr>
            <a:cxnSpLocks/>
          </p:cNvCxnSpPr>
          <p:nvPr/>
        </p:nvCxnSpPr>
        <p:spPr>
          <a:xfrm>
            <a:off x="7082458" y="2194006"/>
            <a:ext cx="401046" cy="20492"/>
          </a:xfrm>
          <a:prstGeom prst="line">
            <a:avLst/>
          </a:prstGeom>
          <a:ln w="127000">
            <a:bevel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CD9B3E1-52E5-0148-9A80-5D10C639911A}"/>
              </a:ext>
            </a:extLst>
          </p:cNvPr>
          <p:cNvSpPr txBox="1"/>
          <p:nvPr/>
        </p:nvSpPr>
        <p:spPr>
          <a:xfrm>
            <a:off x="1624668" y="6236410"/>
            <a:ext cx="2285177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Post-Synaptic Neurons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90AF9A-0D06-D141-AD22-40B58D428F4E}"/>
              </a:ext>
            </a:extLst>
          </p:cNvPr>
          <p:cNvCxnSpPr>
            <a:cxnSpLocks/>
          </p:cNvCxnSpPr>
          <p:nvPr/>
        </p:nvCxnSpPr>
        <p:spPr>
          <a:xfrm flipH="1">
            <a:off x="6726255" y="3983144"/>
            <a:ext cx="1300693" cy="1"/>
          </a:xfrm>
          <a:prstGeom prst="line">
            <a:avLst/>
          </a:prstGeom>
          <a:ln w="127000">
            <a:solidFill>
              <a:srgbClr val="00B050"/>
            </a:solidFill>
            <a:bevel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F90958-A7FC-5B45-855A-39AC2735CAFC}"/>
              </a:ext>
            </a:extLst>
          </p:cNvPr>
          <p:cNvCxnSpPr>
            <a:cxnSpLocks/>
          </p:cNvCxnSpPr>
          <p:nvPr/>
        </p:nvCxnSpPr>
        <p:spPr>
          <a:xfrm flipH="1">
            <a:off x="10042196" y="3980400"/>
            <a:ext cx="1661012" cy="0"/>
          </a:xfrm>
          <a:prstGeom prst="line">
            <a:avLst/>
          </a:prstGeom>
          <a:ln w="127000">
            <a:solidFill>
              <a:srgbClr val="00B050"/>
            </a:solidFill>
            <a:bevel/>
            <a:headEnd type="triangl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DBA1CAA-F01C-B648-A6C4-44BC479798FB}"/>
              </a:ext>
            </a:extLst>
          </p:cNvPr>
          <p:cNvSpPr txBox="1"/>
          <p:nvPr/>
        </p:nvSpPr>
        <p:spPr>
          <a:xfrm>
            <a:off x="4434800" y="3884394"/>
            <a:ext cx="1830309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Synaptic Weights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24FDB9-2479-7B4C-A624-3C2E8A3E4E88}"/>
              </a:ext>
            </a:extLst>
          </p:cNvPr>
          <p:cNvSpPr txBox="1"/>
          <p:nvPr/>
        </p:nvSpPr>
        <p:spPr>
          <a:xfrm>
            <a:off x="116107" y="1189459"/>
            <a:ext cx="724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Deep Inference = [RELU(</a:t>
            </a:r>
            <a:r>
              <a:rPr lang="en-US" dirty="0" err="1">
                <a:solidFill>
                  <a:srgbClr val="00B050"/>
                </a:solidFill>
              </a:rPr>
              <a:t>DotProduct</a:t>
            </a:r>
            <a:r>
              <a:rPr lang="en-US" dirty="0">
                <a:solidFill>
                  <a:srgbClr val="00B050"/>
                </a:solidFill>
              </a:rPr>
              <a:t>(,))] *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Hebbian Learning = </a:t>
            </a:r>
            <a:r>
              <a:rPr lang="en-US" dirty="0" err="1">
                <a:solidFill>
                  <a:schemeClr val="accent2"/>
                </a:solidFill>
              </a:rPr>
              <a:t>TensorProduct</a:t>
            </a:r>
            <a:r>
              <a:rPr lang="en-US" dirty="0">
                <a:solidFill>
                  <a:schemeClr val="accent2"/>
                </a:solidFill>
              </a:rPr>
              <a:t>(</a:t>
            </a:r>
            <a:r>
              <a:rPr lang="en-US" dirty="0" err="1">
                <a:solidFill>
                  <a:schemeClr val="accent2"/>
                </a:solidFill>
              </a:rPr>
              <a:t>Pre,Post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  <a:p>
            <a:r>
              <a:rPr lang="en-US" dirty="0">
                <a:solidFill>
                  <a:srgbClr val="0070C0"/>
                </a:solidFill>
              </a:rPr>
              <a:t>Deep Learning = [</a:t>
            </a:r>
            <a:r>
              <a:rPr lang="en-US" dirty="0" err="1">
                <a:solidFill>
                  <a:srgbClr val="0070C0"/>
                </a:solidFill>
              </a:rPr>
              <a:t>VectorError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Output,SupervisedOutput</a:t>
            </a:r>
            <a:r>
              <a:rPr lang="en-US" dirty="0">
                <a:solidFill>
                  <a:srgbClr val="0070C0"/>
                </a:solidFill>
              </a:rPr>
              <a:t>);</a:t>
            </a:r>
            <a:r>
              <a:rPr lang="en-US" dirty="0" err="1">
                <a:solidFill>
                  <a:srgbClr val="0070C0"/>
                </a:solidFill>
              </a:rPr>
              <a:t>ChainRule</a:t>
            </a:r>
            <a:r>
              <a:rPr lang="en-US" dirty="0">
                <a:solidFill>
                  <a:srgbClr val="0070C0"/>
                </a:solidFill>
              </a:rPr>
              <a:t>]*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678CB-2C63-3348-B121-29B504CF49EF}"/>
              </a:ext>
            </a:extLst>
          </p:cNvPr>
          <p:cNvSpPr txBox="1"/>
          <p:nvPr/>
        </p:nvSpPr>
        <p:spPr>
          <a:xfrm>
            <a:off x="4128690" y="4318396"/>
            <a:ext cx="23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Delta Synaptic Weights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F8E4F2-C28B-0244-ACF0-09BAE1E58861}"/>
              </a:ext>
            </a:extLst>
          </p:cNvPr>
          <p:cNvSpPr txBox="1"/>
          <p:nvPr/>
        </p:nvSpPr>
        <p:spPr>
          <a:xfrm>
            <a:off x="4128690" y="4792477"/>
            <a:ext cx="23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5"/>
                </a:solidFill>
              </a:rPr>
              <a:t>Delta Synaptic Weights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1FFFF2-DC24-8C4F-8EA6-304C95608591}"/>
              </a:ext>
            </a:extLst>
          </p:cNvPr>
          <p:cNvSpPr txBox="1"/>
          <p:nvPr/>
        </p:nvSpPr>
        <p:spPr>
          <a:xfrm>
            <a:off x="1750787" y="5826425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Non-linear Threshold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1E1C2C-6C65-B647-A250-093DC16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FE24E8-D93A-7543-91C4-5DA3960E21F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1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AutoShape 141"/>
          <p:cNvCxnSpPr>
            <a:cxnSpLocks noChangeShapeType="1"/>
          </p:cNvCxnSpPr>
          <p:nvPr/>
        </p:nvCxnSpPr>
        <p:spPr bwMode="auto">
          <a:xfrm>
            <a:off x="6947462" y="1612327235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5" name="Title 1"/>
          <p:cNvSpPr txBox="1">
            <a:spLocks/>
          </p:cNvSpPr>
          <p:nvPr/>
        </p:nvSpPr>
        <p:spPr>
          <a:xfrm>
            <a:off x="192156" y="6033348"/>
            <a:ext cx="11807687" cy="555032"/>
          </a:xfrm>
          <a:prstGeom prst="rect">
            <a:avLst/>
          </a:prstGeom>
          <a:solidFill>
            <a:srgbClr val="4362B7"/>
          </a:solidFill>
          <a:ln>
            <a:solidFill>
              <a:srgbClr val="84B1E7"/>
            </a:solidFill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lIns="68572" tIns="34286" rIns="68572" bIns="34286" anchor="ctr"/>
          <a:lstStyle>
            <a:lvl1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1pPr>
            <a:lvl2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146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146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293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440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586" algn="ctr" defTabSz="457146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1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charset="0"/>
                <a:ea typeface="ＭＳ Ｐゴシック" charset="-128"/>
                <a:cs typeface="Arial" pitchFamily="34" charset="0"/>
              </a:rPr>
              <a:t>Collaborative multidisciplinary partnerships to </a:t>
            </a:r>
            <a:r>
              <a:rPr kumimoji="0" lang="en-US" sz="16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panose="020B0704020202020204" pitchFamily="34" charset="0"/>
                <a:cs typeface="Arial Bold" panose="020B0704020202020204" pitchFamily="34" charset="0"/>
              </a:rPr>
              <a:t>leverage</a:t>
            </a:r>
            <a:r>
              <a:rPr kumimoji="0" lang="en-US" sz="16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old" charset="0"/>
                <a:ea typeface="ＭＳ Ｐゴシック" charset="-128"/>
                <a:cs typeface="Arial" pitchFamily="34" charset="0"/>
              </a:rPr>
              <a:t> fiscal resources, ideas, knowledge &amp; expertise.</a:t>
            </a:r>
          </a:p>
        </p:txBody>
      </p:sp>
      <p:sp>
        <p:nvSpPr>
          <p:cNvPr id="432" name="Title 1">
            <a:extLst>
              <a:ext uri="{FF2B5EF4-FFF2-40B4-BE49-F238E27FC236}">
                <a16:creationId xmlns:a16="http://schemas.microsoft.com/office/drawing/2014/main" id="{D24B0670-66D7-3C41-ADB2-45BCC370AE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67" y="120725"/>
            <a:ext cx="11250613" cy="685800"/>
          </a:xfrm>
          <a:prstGeom prst="rect">
            <a:avLst/>
          </a:prstGeom>
          <a:noFill/>
        </p:spPr>
        <p:txBody>
          <a:bodyPr/>
          <a:lstStyle/>
          <a:p>
            <a:pPr algn="ctr"/>
            <a:r>
              <a:rPr lang="en-US" sz="3200">
                <a:solidFill>
                  <a:schemeClr val="bg1">
                    <a:lumMod val="85000"/>
                  </a:schemeClr>
                </a:solidFill>
                <a:latin typeface="+mj-lt"/>
              </a:rPr>
              <a:t>Collaborative Partnerships for Advancement of Aerospace Materials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6A20FD-6617-E44F-8CB6-8D42540647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80800" y="6597650"/>
            <a:ext cx="711200" cy="311150"/>
          </a:xfrm>
          <a:prstGeom prst="rect">
            <a:avLst/>
          </a:prstGeom>
        </p:spPr>
        <p:txBody>
          <a:bodyPr lIns="91429" tIns="45714" rIns="91429" bIns="45714" anchor="ctr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36D8BB-1FBA-4ECE-B83B-DC345E7EB0E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pPr marL="0" marR="0" lvl="0" indent="0" algn="r" defTabSz="45714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2950D284-6385-A946-BD1F-65649FF09B1B}"/>
              </a:ext>
            </a:extLst>
          </p:cNvPr>
          <p:cNvSpPr txBox="1"/>
          <p:nvPr/>
        </p:nvSpPr>
        <p:spPr>
          <a:xfrm>
            <a:off x="7340623" y="1131995"/>
            <a:ext cx="17059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SBIR/STTR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Mentium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Exploration Institute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Nanomatronix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Numem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Rectangle 434">
            <a:extLst>
              <a:ext uri="{FF2B5EF4-FFF2-40B4-BE49-F238E27FC236}">
                <a16:creationId xmlns:a16="http://schemas.microsoft.com/office/drawing/2014/main" id="{6D8EB834-5081-2D44-9A3E-EDE8554C5201}"/>
              </a:ext>
            </a:extLst>
          </p:cNvPr>
          <p:cNvSpPr/>
          <p:nvPr/>
        </p:nvSpPr>
        <p:spPr>
          <a:xfrm>
            <a:off x="693011" y="1159282"/>
            <a:ext cx="11901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NASA Centers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Ames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JPL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Goddard (NEPP)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Glen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(Cognitive</a:t>
            </a:r>
            <a:b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 435">
            <a:extLst>
              <a:ext uri="{FF2B5EF4-FFF2-40B4-BE49-F238E27FC236}">
                <a16:creationId xmlns:a16="http://schemas.microsoft.com/office/drawing/2014/main" id="{238F5508-3EA9-C04F-986E-FFC09B54E6A7}"/>
              </a:ext>
            </a:extLst>
          </p:cNvPr>
          <p:cNvSpPr/>
          <p:nvPr/>
        </p:nvSpPr>
        <p:spPr>
          <a:xfrm>
            <a:off x="2597468" y="1182108"/>
            <a:ext cx="1745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Public/Private Partnerships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Intel Corporation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Loihi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Space Act Agreement</a:t>
            </a: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B9F00AA2-9A58-5A45-8782-9B4B5C49E509}"/>
              </a:ext>
            </a:extLst>
          </p:cNvPr>
          <p:cNvSpPr/>
          <p:nvPr/>
        </p:nvSpPr>
        <p:spPr>
          <a:xfrm>
            <a:off x="5165626" y="1130783"/>
            <a:ext cx="137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OGA Leveraging</a:t>
            </a:r>
          </a:p>
          <a:p>
            <a:pPr marL="171450" marR="0" lvl="0" indent="-17145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AFRL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4B473-3C5A-FA4C-AA7C-0FD5719BDF38}"/>
              </a:ext>
            </a:extLst>
          </p:cNvPr>
          <p:cNvGrpSpPr/>
          <p:nvPr/>
        </p:nvGrpSpPr>
        <p:grpSpPr>
          <a:xfrm>
            <a:off x="9403849" y="1270784"/>
            <a:ext cx="2690374" cy="506330"/>
            <a:chOff x="8730208" y="1593230"/>
            <a:chExt cx="2690374" cy="506330"/>
          </a:xfrm>
        </p:grpSpPr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222E9E5D-E9CE-A644-9AA5-853E934729C3}"/>
                </a:ext>
              </a:extLst>
            </p:cNvPr>
            <p:cNvSpPr/>
            <p:nvPr/>
          </p:nvSpPr>
          <p:spPr>
            <a:xfrm>
              <a:off x="8730208" y="1637895"/>
              <a:ext cx="23362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46286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SSTP Small Spacecraft Technology Program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3F5BEDF-AE7A-1D45-8CFD-A81F1CA59EB9}"/>
                </a:ext>
              </a:extLst>
            </p:cNvPr>
            <p:cNvSpPr/>
            <p:nvPr/>
          </p:nvSpPr>
          <p:spPr>
            <a:xfrm>
              <a:off x="10075827" y="1593230"/>
              <a:ext cx="13447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46286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8" name="Title 1">
            <a:extLst>
              <a:ext uri="{FF2B5EF4-FFF2-40B4-BE49-F238E27FC236}">
                <a16:creationId xmlns:a16="http://schemas.microsoft.com/office/drawing/2014/main" id="{E04BA5FC-4FDF-764F-98BC-C860D61884D6}"/>
              </a:ext>
            </a:extLst>
          </p:cNvPr>
          <p:cNvSpPr txBox="1">
            <a:spLocks/>
          </p:cNvSpPr>
          <p:nvPr/>
        </p:nvSpPr>
        <p:spPr>
          <a:xfrm>
            <a:off x="2144301" y="21467"/>
            <a:ext cx="8250115" cy="10668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 baseline="0">
                <a:solidFill>
                  <a:schemeClr val="bg1"/>
                </a:solidFill>
                <a:latin typeface="Arial Bold" charset="0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Mission Infusion &amp; Partnerships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3FB1C2-AC06-C04A-99F3-34C4F947B036}"/>
              </a:ext>
            </a:extLst>
          </p:cNvPr>
          <p:cNvSpPr/>
          <p:nvPr/>
        </p:nvSpPr>
        <p:spPr>
          <a:xfrm>
            <a:off x="9968146" y="1090032"/>
            <a:ext cx="15758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t>NASA Programs</a:t>
            </a:r>
          </a:p>
        </p:txBody>
      </p:sp>
      <p:sp>
        <p:nvSpPr>
          <p:cNvPr id="152" name="Oval 120">
            <a:extLst>
              <a:ext uri="{FF2B5EF4-FFF2-40B4-BE49-F238E27FC236}">
                <a16:creationId xmlns:a16="http://schemas.microsoft.com/office/drawing/2014/main" id="{E56BC760-B479-5F41-AE26-16AABC067E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79190" y="4229783"/>
            <a:ext cx="75929" cy="805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45991467-3F27-DB44-A6EB-AEE971A8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651" y="4081954"/>
            <a:ext cx="86776" cy="80582"/>
          </a:xfrm>
          <a:prstGeom prst="rect">
            <a:avLst/>
          </a:prstGeom>
        </p:spPr>
      </p:pic>
      <p:sp>
        <p:nvSpPr>
          <p:cNvPr id="154" name="Oval 120">
            <a:extLst>
              <a:ext uri="{FF2B5EF4-FFF2-40B4-BE49-F238E27FC236}">
                <a16:creationId xmlns:a16="http://schemas.microsoft.com/office/drawing/2014/main" id="{6157E82F-44B4-F447-A956-A1EF74BCD6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93242" y="3609295"/>
            <a:ext cx="75929" cy="80582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156" name="Oval 120">
            <a:extLst>
              <a:ext uri="{FF2B5EF4-FFF2-40B4-BE49-F238E27FC236}">
                <a16:creationId xmlns:a16="http://schemas.microsoft.com/office/drawing/2014/main" id="{06FBAA43-8B82-F84A-A072-2C21F7A8CF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02995" y="4186236"/>
            <a:ext cx="75929" cy="80582"/>
          </a:xfrm>
          <a:prstGeom prst="ellipse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54C9EE79-A485-B74E-8D2D-9DB9ABC28212}"/>
              </a:ext>
            </a:extLst>
          </p:cNvPr>
          <p:cNvGrpSpPr/>
          <p:nvPr/>
        </p:nvGrpSpPr>
        <p:grpSpPr>
          <a:xfrm>
            <a:off x="7140064" y="2989098"/>
            <a:ext cx="4640958" cy="2707895"/>
            <a:chOff x="4390773" y="3189185"/>
            <a:chExt cx="4661422" cy="2644580"/>
          </a:xfrm>
          <a:solidFill>
            <a:schemeClr val="tx1">
              <a:lumMod val="85000"/>
              <a:alpha val="10000"/>
            </a:schemeClr>
          </a:solidFill>
        </p:grpSpPr>
        <p:sp>
          <p:nvSpPr>
            <p:cNvPr id="401" name="Freeform 9">
              <a:extLst>
                <a:ext uri="{FF2B5EF4-FFF2-40B4-BE49-F238E27FC236}">
                  <a16:creationId xmlns:a16="http://schemas.microsoft.com/office/drawing/2014/main" id="{21B9B5D7-4B2B-4844-8AE2-4307B0A80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743" y="3576120"/>
              <a:ext cx="217897" cy="357419"/>
            </a:xfrm>
            <a:custGeom>
              <a:avLst/>
              <a:gdLst>
                <a:gd name="T0" fmla="*/ 9933 w 179"/>
                <a:gd name="T1" fmla="*/ 0 h 294"/>
                <a:gd name="T2" fmla="*/ 0 w 179"/>
                <a:gd name="T3" fmla="*/ 2354 h 294"/>
                <a:gd name="T4" fmla="*/ 0 w 179"/>
                <a:gd name="T5" fmla="*/ 5886 h 294"/>
                <a:gd name="T6" fmla="*/ 9933 w 179"/>
                <a:gd name="T7" fmla="*/ 2354 h 294"/>
                <a:gd name="T8" fmla="*/ 9933 w 179"/>
                <a:gd name="T9" fmla="*/ 0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9"/>
                <a:gd name="T16" fmla="*/ 0 h 294"/>
                <a:gd name="T17" fmla="*/ 179 w 179"/>
                <a:gd name="T18" fmla="*/ 294 h 2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9" h="294">
                  <a:moveTo>
                    <a:pt x="179" y="0"/>
                  </a:moveTo>
                  <a:lnTo>
                    <a:pt x="0" y="139"/>
                  </a:lnTo>
                  <a:lnTo>
                    <a:pt x="0" y="294"/>
                  </a:lnTo>
                  <a:lnTo>
                    <a:pt x="179" y="157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2" name="Freeform 10">
              <a:extLst>
                <a:ext uri="{FF2B5EF4-FFF2-40B4-BE49-F238E27FC236}">
                  <a16:creationId xmlns:a16="http://schemas.microsoft.com/office/drawing/2014/main" id="{E4A09725-944E-2E4C-9614-E206D5B56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3234" y="5177947"/>
              <a:ext cx="216339" cy="262326"/>
            </a:xfrm>
            <a:custGeom>
              <a:avLst/>
              <a:gdLst>
                <a:gd name="T0" fmla="*/ 0 w 175"/>
                <a:gd name="T1" fmla="*/ 0 h 215"/>
                <a:gd name="T2" fmla="*/ 10087 w 175"/>
                <a:gd name="T3" fmla="*/ 2363 h 215"/>
                <a:gd name="T4" fmla="*/ 10087 w 175"/>
                <a:gd name="T5" fmla="*/ 4726 h 215"/>
                <a:gd name="T6" fmla="*/ 0 w 175"/>
                <a:gd name="T7" fmla="*/ 3544 h 215"/>
                <a:gd name="T8" fmla="*/ 0 w 175"/>
                <a:gd name="T9" fmla="*/ 0 h 2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5"/>
                <a:gd name="T16" fmla="*/ 0 h 215"/>
                <a:gd name="T17" fmla="*/ 175 w 175"/>
                <a:gd name="T18" fmla="*/ 215 h 2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5" h="215">
                  <a:moveTo>
                    <a:pt x="0" y="0"/>
                  </a:moveTo>
                  <a:lnTo>
                    <a:pt x="175" y="62"/>
                  </a:lnTo>
                  <a:lnTo>
                    <a:pt x="175" y="215"/>
                  </a:ln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3" name="Freeform 11">
              <a:extLst>
                <a:ext uri="{FF2B5EF4-FFF2-40B4-BE49-F238E27FC236}">
                  <a16:creationId xmlns:a16="http://schemas.microsoft.com/office/drawing/2014/main" id="{76A34170-32EA-F149-B981-64F68EE9E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406" y="5469787"/>
              <a:ext cx="29572" cy="190188"/>
            </a:xfrm>
            <a:custGeom>
              <a:avLst/>
              <a:gdLst>
                <a:gd name="T0" fmla="*/ 0 w 24"/>
                <a:gd name="T1" fmla="*/ 0 h 156"/>
                <a:gd name="T2" fmla="*/ 0 w 24"/>
                <a:gd name="T3" fmla="*/ 2361 h 156"/>
                <a:gd name="T4" fmla="*/ 3770 w 24"/>
                <a:gd name="T5" fmla="*/ 2361 h 156"/>
                <a:gd name="T6" fmla="*/ 3770 w 24"/>
                <a:gd name="T7" fmla="*/ 2361 h 156"/>
                <a:gd name="T8" fmla="*/ 0 w 24"/>
                <a:gd name="T9" fmla="*/ 0 h 1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56"/>
                <a:gd name="T17" fmla="*/ 24 w 24"/>
                <a:gd name="T18" fmla="*/ 156 h 1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56">
                  <a:moveTo>
                    <a:pt x="0" y="0"/>
                  </a:moveTo>
                  <a:lnTo>
                    <a:pt x="0" y="156"/>
                  </a:lnTo>
                  <a:lnTo>
                    <a:pt x="24" y="156"/>
                  </a:lnTo>
                  <a:lnTo>
                    <a:pt x="24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4" name="Freeform 12">
              <a:extLst>
                <a:ext uri="{FF2B5EF4-FFF2-40B4-BE49-F238E27FC236}">
                  <a16:creationId xmlns:a16="http://schemas.microsoft.com/office/drawing/2014/main" id="{A56D2833-5DFB-BA42-A82A-1C71D30E0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0419" y="5471427"/>
              <a:ext cx="24902" cy="362338"/>
            </a:xfrm>
            <a:custGeom>
              <a:avLst/>
              <a:gdLst>
                <a:gd name="T0" fmla="*/ 0 w 21"/>
                <a:gd name="T1" fmla="*/ 0 h 299"/>
                <a:gd name="T2" fmla="*/ 3629 w 21"/>
                <a:gd name="T3" fmla="*/ 2347 h 299"/>
                <a:gd name="T4" fmla="*/ 3629 w 21"/>
                <a:gd name="T5" fmla="*/ 5867 h 299"/>
                <a:gd name="T6" fmla="*/ 0 w 21"/>
                <a:gd name="T7" fmla="*/ 2347 h 299"/>
                <a:gd name="T8" fmla="*/ 0 w 21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99"/>
                <a:gd name="T17" fmla="*/ 21 w 21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99">
                  <a:moveTo>
                    <a:pt x="0" y="0"/>
                  </a:moveTo>
                  <a:lnTo>
                    <a:pt x="21" y="149"/>
                  </a:lnTo>
                  <a:lnTo>
                    <a:pt x="21" y="299"/>
                  </a:lnTo>
                  <a:lnTo>
                    <a:pt x="0" y="1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5" name="Freeform 13">
              <a:extLst>
                <a:ext uri="{FF2B5EF4-FFF2-40B4-BE49-F238E27FC236}">
                  <a16:creationId xmlns:a16="http://schemas.microsoft.com/office/drawing/2014/main" id="{F61BCFC1-2ECA-B44C-B59F-60C954B5A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852" y="4797576"/>
              <a:ext cx="102722" cy="298397"/>
            </a:xfrm>
            <a:custGeom>
              <a:avLst/>
              <a:gdLst>
                <a:gd name="T0" fmla="*/ 0 w 85"/>
                <a:gd name="T1" fmla="*/ 2349 h 246"/>
                <a:gd name="T2" fmla="*/ 3698 w 85"/>
                <a:gd name="T3" fmla="*/ 0 h 246"/>
                <a:gd name="T4" fmla="*/ 3698 w 85"/>
                <a:gd name="T5" fmla="*/ 2349 h 246"/>
                <a:gd name="T6" fmla="*/ 0 w 85"/>
                <a:gd name="T7" fmla="*/ 4698 h 246"/>
                <a:gd name="T8" fmla="*/ 0 w 85"/>
                <a:gd name="T9" fmla="*/ 2349 h 2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246"/>
                <a:gd name="T17" fmla="*/ 85 w 85"/>
                <a:gd name="T18" fmla="*/ 246 h 2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246">
                  <a:moveTo>
                    <a:pt x="0" y="89"/>
                  </a:moveTo>
                  <a:lnTo>
                    <a:pt x="85" y="0"/>
                  </a:lnTo>
                  <a:lnTo>
                    <a:pt x="85" y="156"/>
                  </a:lnTo>
                  <a:lnTo>
                    <a:pt x="0" y="246"/>
                  </a:lnTo>
                  <a:lnTo>
                    <a:pt x="0" y="8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6" name="Freeform 14">
              <a:extLst>
                <a:ext uri="{FF2B5EF4-FFF2-40B4-BE49-F238E27FC236}">
                  <a16:creationId xmlns:a16="http://schemas.microsoft.com/office/drawing/2014/main" id="{F5432B2D-F1E5-2E43-B2F3-DAC694197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823" y="4691004"/>
              <a:ext cx="115173" cy="221338"/>
            </a:xfrm>
            <a:custGeom>
              <a:avLst/>
              <a:gdLst>
                <a:gd name="T0" fmla="*/ 0 w 95"/>
                <a:gd name="T1" fmla="*/ 2329 h 184"/>
                <a:gd name="T2" fmla="*/ 4946 w 95"/>
                <a:gd name="T3" fmla="*/ 0 h 184"/>
                <a:gd name="T4" fmla="*/ 4946 w 95"/>
                <a:gd name="T5" fmla="*/ 2329 h 184"/>
                <a:gd name="T6" fmla="*/ 0 w 95"/>
                <a:gd name="T7" fmla="*/ 3494 h 184"/>
                <a:gd name="T8" fmla="*/ 0 w 95"/>
                <a:gd name="T9" fmla="*/ 2329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5"/>
                <a:gd name="T16" fmla="*/ 0 h 184"/>
                <a:gd name="T17" fmla="*/ 95 w 95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5" h="184">
                  <a:moveTo>
                    <a:pt x="0" y="28"/>
                  </a:moveTo>
                  <a:lnTo>
                    <a:pt x="95" y="0"/>
                  </a:lnTo>
                  <a:lnTo>
                    <a:pt x="95" y="154"/>
                  </a:lnTo>
                  <a:lnTo>
                    <a:pt x="0" y="184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7" name="Freeform 15">
              <a:extLst>
                <a:ext uri="{FF2B5EF4-FFF2-40B4-BE49-F238E27FC236}">
                  <a16:creationId xmlns:a16="http://schemas.microsoft.com/office/drawing/2014/main" id="{A1CBC5B2-1FEE-1D4E-A5FE-BC51B1C34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845" y="4184387"/>
              <a:ext cx="60700" cy="267246"/>
            </a:xfrm>
            <a:custGeom>
              <a:avLst/>
              <a:gdLst>
                <a:gd name="T0" fmla="*/ 0 w 49"/>
                <a:gd name="T1" fmla="*/ 2352 h 220"/>
                <a:gd name="T2" fmla="*/ 3791 w 49"/>
                <a:gd name="T3" fmla="*/ 0 h 220"/>
                <a:gd name="T4" fmla="*/ 3791 w 49"/>
                <a:gd name="T5" fmla="*/ 2352 h 220"/>
                <a:gd name="T6" fmla="*/ 0 w 49"/>
                <a:gd name="T7" fmla="*/ 4705 h 220"/>
                <a:gd name="T8" fmla="*/ 0 w 49"/>
                <a:gd name="T9" fmla="*/ 2352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220"/>
                <a:gd name="T17" fmla="*/ 49 w 49"/>
                <a:gd name="T18" fmla="*/ 220 h 2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220">
                  <a:moveTo>
                    <a:pt x="0" y="63"/>
                  </a:moveTo>
                  <a:lnTo>
                    <a:pt x="49" y="0"/>
                  </a:lnTo>
                  <a:lnTo>
                    <a:pt x="49" y="155"/>
                  </a:lnTo>
                  <a:lnTo>
                    <a:pt x="0" y="220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8" name="Freeform 16">
              <a:extLst>
                <a:ext uri="{FF2B5EF4-FFF2-40B4-BE49-F238E27FC236}">
                  <a16:creationId xmlns:a16="http://schemas.microsoft.com/office/drawing/2014/main" id="{D130E857-27AE-1348-8AFC-25C6F4DFB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481" y="3969607"/>
              <a:ext cx="63812" cy="209861"/>
            </a:xfrm>
            <a:custGeom>
              <a:avLst/>
              <a:gdLst>
                <a:gd name="T0" fmla="*/ 0 w 54"/>
                <a:gd name="T1" fmla="*/ 2349 h 173"/>
                <a:gd name="T2" fmla="*/ 3616 w 54"/>
                <a:gd name="T3" fmla="*/ 0 h 173"/>
                <a:gd name="T4" fmla="*/ 3616 w 54"/>
                <a:gd name="T5" fmla="*/ 2349 h 173"/>
                <a:gd name="T6" fmla="*/ 0 w 54"/>
                <a:gd name="T7" fmla="*/ 3524 h 173"/>
                <a:gd name="T8" fmla="*/ 0 w 54"/>
                <a:gd name="T9" fmla="*/ 234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73"/>
                <a:gd name="T17" fmla="*/ 54 w 54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73">
                  <a:moveTo>
                    <a:pt x="0" y="20"/>
                  </a:moveTo>
                  <a:lnTo>
                    <a:pt x="54" y="0"/>
                  </a:lnTo>
                  <a:lnTo>
                    <a:pt x="54" y="153"/>
                  </a:lnTo>
                  <a:lnTo>
                    <a:pt x="0" y="173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9" name="Freeform 17">
              <a:extLst>
                <a:ext uri="{FF2B5EF4-FFF2-40B4-BE49-F238E27FC236}">
                  <a16:creationId xmlns:a16="http://schemas.microsoft.com/office/drawing/2014/main" id="{08235082-564A-1F47-98A5-6646CE14A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462" y="4005676"/>
              <a:ext cx="174317" cy="209861"/>
            </a:xfrm>
            <a:custGeom>
              <a:avLst/>
              <a:gdLst>
                <a:gd name="T0" fmla="*/ 7460 w 143"/>
                <a:gd name="T1" fmla="*/ 0 h 173"/>
                <a:gd name="T2" fmla="*/ 6217 w 143"/>
                <a:gd name="T3" fmla="*/ 2349 h 173"/>
                <a:gd name="T4" fmla="*/ 0 w 143"/>
                <a:gd name="T5" fmla="*/ 2349 h 173"/>
                <a:gd name="T6" fmla="*/ 0 w 143"/>
                <a:gd name="T7" fmla="*/ 3524 h 173"/>
                <a:gd name="T8" fmla="*/ 6217 w 143"/>
                <a:gd name="T9" fmla="*/ 3524 h 173"/>
                <a:gd name="T10" fmla="*/ 7460 w 143"/>
                <a:gd name="T11" fmla="*/ 3524 h 173"/>
                <a:gd name="T12" fmla="*/ 7460 w 143"/>
                <a:gd name="T13" fmla="*/ 0 h 1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3"/>
                <a:gd name="T22" fmla="*/ 0 h 173"/>
                <a:gd name="T23" fmla="*/ 143 w 143"/>
                <a:gd name="T24" fmla="*/ 173 h 1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3" h="173">
                  <a:moveTo>
                    <a:pt x="143" y="0"/>
                  </a:moveTo>
                  <a:lnTo>
                    <a:pt x="113" y="4"/>
                  </a:lnTo>
                  <a:lnTo>
                    <a:pt x="0" y="20"/>
                  </a:lnTo>
                  <a:lnTo>
                    <a:pt x="0" y="173"/>
                  </a:lnTo>
                  <a:lnTo>
                    <a:pt x="115" y="159"/>
                  </a:lnTo>
                  <a:lnTo>
                    <a:pt x="143" y="155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0" name="Freeform 18">
              <a:extLst>
                <a:ext uri="{FF2B5EF4-FFF2-40B4-BE49-F238E27FC236}">
                  <a16:creationId xmlns:a16="http://schemas.microsoft.com/office/drawing/2014/main" id="{C0CE75A9-EC31-8847-A71F-E6D1E8B44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739" y="5102530"/>
              <a:ext cx="73152" cy="316432"/>
            </a:xfrm>
            <a:custGeom>
              <a:avLst/>
              <a:gdLst>
                <a:gd name="T0" fmla="*/ 0 w 59"/>
                <a:gd name="T1" fmla="*/ 0 h 262"/>
                <a:gd name="T2" fmla="*/ 3794 w 59"/>
                <a:gd name="T3" fmla="*/ 2339 h 262"/>
                <a:gd name="T4" fmla="*/ 3794 w 59"/>
                <a:gd name="T5" fmla="*/ 5847 h 262"/>
                <a:gd name="T6" fmla="*/ 0 w 59"/>
                <a:gd name="T7" fmla="*/ 2339 h 262"/>
                <a:gd name="T8" fmla="*/ 0 w 59"/>
                <a:gd name="T9" fmla="*/ 0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262"/>
                <a:gd name="T17" fmla="*/ 59 w 59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262">
                  <a:moveTo>
                    <a:pt x="0" y="0"/>
                  </a:moveTo>
                  <a:lnTo>
                    <a:pt x="59" y="108"/>
                  </a:lnTo>
                  <a:lnTo>
                    <a:pt x="59" y="262"/>
                  </a:ln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1" name="Freeform 19">
              <a:extLst>
                <a:ext uri="{FF2B5EF4-FFF2-40B4-BE49-F238E27FC236}">
                  <a16:creationId xmlns:a16="http://schemas.microsoft.com/office/drawing/2014/main" id="{CD0CAA73-788B-1143-9FA7-C2A3BDFB0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297" y="5220576"/>
              <a:ext cx="101167" cy="218061"/>
            </a:xfrm>
            <a:custGeom>
              <a:avLst/>
              <a:gdLst>
                <a:gd name="T0" fmla="*/ 0 w 84"/>
                <a:gd name="T1" fmla="*/ 0 h 180"/>
                <a:gd name="T2" fmla="*/ 3685 w 84"/>
                <a:gd name="T3" fmla="*/ 2346 h 180"/>
                <a:gd name="T4" fmla="*/ 3685 w 84"/>
                <a:gd name="T5" fmla="*/ 3519 h 180"/>
                <a:gd name="T6" fmla="*/ 0 w 84"/>
                <a:gd name="T7" fmla="*/ 2346 h 180"/>
                <a:gd name="T8" fmla="*/ 0 w 84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80"/>
                <a:gd name="T17" fmla="*/ 84 w 84"/>
                <a:gd name="T18" fmla="*/ 180 h 1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80">
                  <a:moveTo>
                    <a:pt x="0" y="0"/>
                  </a:moveTo>
                  <a:lnTo>
                    <a:pt x="84" y="29"/>
                  </a:lnTo>
                  <a:lnTo>
                    <a:pt x="84" y="180"/>
                  </a:ln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2" name="Freeform 169">
              <a:extLst>
                <a:ext uri="{FF2B5EF4-FFF2-40B4-BE49-F238E27FC236}">
                  <a16:creationId xmlns:a16="http://schemas.microsoft.com/office/drawing/2014/main" id="{D2D721ED-A0A2-FF4F-8E31-EA00DDE99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6222" y="5132040"/>
              <a:ext cx="87159" cy="262326"/>
            </a:xfrm>
            <a:custGeom>
              <a:avLst/>
              <a:gdLst>
                <a:gd name="T0" fmla="*/ 0 w 71"/>
                <a:gd name="T1" fmla="*/ 0 h 217"/>
                <a:gd name="T2" fmla="*/ 0 w 71"/>
                <a:gd name="T3" fmla="*/ 2341 h 217"/>
                <a:gd name="T4" fmla="*/ 2504 w 71"/>
                <a:gd name="T5" fmla="*/ 4682 h 217"/>
                <a:gd name="T6" fmla="*/ 2504 w 71"/>
                <a:gd name="T7" fmla="*/ 2341 h 217"/>
                <a:gd name="T8" fmla="*/ 0 w 71"/>
                <a:gd name="T9" fmla="*/ 0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"/>
                <a:gd name="T16" fmla="*/ 0 h 217"/>
                <a:gd name="T17" fmla="*/ 71 w 71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" h="217">
                  <a:moveTo>
                    <a:pt x="0" y="0"/>
                  </a:moveTo>
                  <a:lnTo>
                    <a:pt x="0" y="153"/>
                  </a:lnTo>
                  <a:lnTo>
                    <a:pt x="71" y="217"/>
                  </a:lnTo>
                  <a:lnTo>
                    <a:pt x="71" y="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3" name="Freeform 170">
              <a:extLst>
                <a:ext uri="{FF2B5EF4-FFF2-40B4-BE49-F238E27FC236}">
                  <a16:creationId xmlns:a16="http://schemas.microsoft.com/office/drawing/2014/main" id="{550D9F0E-22EE-5741-91CB-F534D16D4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5479" y="5363219"/>
              <a:ext cx="68482" cy="291838"/>
            </a:xfrm>
            <a:custGeom>
              <a:avLst/>
              <a:gdLst>
                <a:gd name="T0" fmla="*/ 0 w 57"/>
                <a:gd name="T1" fmla="*/ 0 h 242"/>
                <a:gd name="T2" fmla="*/ 3676 w 57"/>
                <a:gd name="T3" fmla="*/ 2335 h 242"/>
                <a:gd name="T4" fmla="*/ 3676 w 57"/>
                <a:gd name="T5" fmla="*/ 4671 h 242"/>
                <a:gd name="T6" fmla="*/ 0 w 57"/>
                <a:gd name="T7" fmla="*/ 2335 h 242"/>
                <a:gd name="T8" fmla="*/ 0 w 57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242"/>
                <a:gd name="T17" fmla="*/ 57 w 57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242">
                  <a:moveTo>
                    <a:pt x="0" y="0"/>
                  </a:moveTo>
                  <a:lnTo>
                    <a:pt x="57" y="86"/>
                  </a:lnTo>
                  <a:lnTo>
                    <a:pt x="57" y="242"/>
                  </a:lnTo>
                  <a:lnTo>
                    <a:pt x="0" y="1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4" name="Freeform 171">
              <a:extLst>
                <a:ext uri="{FF2B5EF4-FFF2-40B4-BE49-F238E27FC236}">
                  <a16:creationId xmlns:a16="http://schemas.microsoft.com/office/drawing/2014/main" id="{9192CF2E-E050-A74A-97E6-2C01A01F5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772" y="5179586"/>
              <a:ext cx="91827" cy="267246"/>
            </a:xfrm>
            <a:custGeom>
              <a:avLst/>
              <a:gdLst>
                <a:gd name="T0" fmla="*/ 0 w 74"/>
                <a:gd name="T1" fmla="*/ 0 h 220"/>
                <a:gd name="T2" fmla="*/ 5063 w 74"/>
                <a:gd name="T3" fmla="*/ 2352 h 220"/>
                <a:gd name="T4" fmla="*/ 3797 w 74"/>
                <a:gd name="T5" fmla="*/ 2352 h 220"/>
                <a:gd name="T6" fmla="*/ 3797 w 74"/>
                <a:gd name="T7" fmla="*/ 4705 h 220"/>
                <a:gd name="T8" fmla="*/ 0 w 74"/>
                <a:gd name="T9" fmla="*/ 2352 h 220"/>
                <a:gd name="T10" fmla="*/ 0 w 74"/>
                <a:gd name="T11" fmla="*/ 0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220"/>
                <a:gd name="T20" fmla="*/ 74 w 74"/>
                <a:gd name="T21" fmla="*/ 220 h 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220">
                  <a:moveTo>
                    <a:pt x="0" y="0"/>
                  </a:moveTo>
                  <a:lnTo>
                    <a:pt x="74" y="79"/>
                  </a:lnTo>
                  <a:lnTo>
                    <a:pt x="58" y="151"/>
                  </a:lnTo>
                  <a:lnTo>
                    <a:pt x="58" y="220"/>
                  </a:lnTo>
                  <a:lnTo>
                    <a:pt x="0" y="1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5" name="Freeform 172">
              <a:extLst>
                <a:ext uri="{FF2B5EF4-FFF2-40B4-BE49-F238E27FC236}">
                  <a16:creationId xmlns:a16="http://schemas.microsoft.com/office/drawing/2014/main" id="{84A3A2EB-F2BB-3F43-B834-80ED93764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9574" y="5251728"/>
              <a:ext cx="161866" cy="190188"/>
            </a:xfrm>
            <a:custGeom>
              <a:avLst/>
              <a:gdLst>
                <a:gd name="T0" fmla="*/ 0 w 135"/>
                <a:gd name="T1" fmla="*/ 0 h 159"/>
                <a:gd name="T2" fmla="*/ 0 w 135"/>
                <a:gd name="T3" fmla="*/ 2316 h 159"/>
                <a:gd name="T4" fmla="*/ 7338 w 135"/>
                <a:gd name="T5" fmla="*/ 2316 h 159"/>
                <a:gd name="T6" fmla="*/ 7338 w 135"/>
                <a:gd name="T7" fmla="*/ 2316 h 159"/>
                <a:gd name="T8" fmla="*/ 0 w 135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159"/>
                <a:gd name="T17" fmla="*/ 135 w 135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159">
                  <a:moveTo>
                    <a:pt x="0" y="0"/>
                  </a:moveTo>
                  <a:lnTo>
                    <a:pt x="0" y="153"/>
                  </a:lnTo>
                  <a:lnTo>
                    <a:pt x="135" y="159"/>
                  </a:lnTo>
                  <a:lnTo>
                    <a:pt x="135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6" name="Freeform 173">
              <a:extLst>
                <a:ext uri="{FF2B5EF4-FFF2-40B4-BE49-F238E27FC236}">
                  <a16:creationId xmlns:a16="http://schemas.microsoft.com/office/drawing/2014/main" id="{9D161A49-8285-EC45-8817-51E8A09A6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5322" y="5638658"/>
              <a:ext cx="76264" cy="190188"/>
            </a:xfrm>
            <a:custGeom>
              <a:avLst/>
              <a:gdLst>
                <a:gd name="T0" fmla="*/ 0 w 61"/>
                <a:gd name="T1" fmla="*/ 2346 h 157"/>
                <a:gd name="T2" fmla="*/ 3826 w 61"/>
                <a:gd name="T3" fmla="*/ 0 h 157"/>
                <a:gd name="T4" fmla="*/ 3826 w 61"/>
                <a:gd name="T5" fmla="*/ 2346 h 157"/>
                <a:gd name="T6" fmla="*/ 0 w 61"/>
                <a:gd name="T7" fmla="*/ 3519 h 157"/>
                <a:gd name="T8" fmla="*/ 0 w 61"/>
                <a:gd name="T9" fmla="*/ 2346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57"/>
                <a:gd name="T17" fmla="*/ 61 w 61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57">
                  <a:moveTo>
                    <a:pt x="0" y="4"/>
                  </a:moveTo>
                  <a:lnTo>
                    <a:pt x="61" y="0"/>
                  </a:lnTo>
                  <a:lnTo>
                    <a:pt x="61" y="151"/>
                  </a:lnTo>
                  <a:lnTo>
                    <a:pt x="0" y="157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7" name="Freeform 174">
              <a:extLst>
                <a:ext uri="{FF2B5EF4-FFF2-40B4-BE49-F238E27FC236}">
                  <a16:creationId xmlns:a16="http://schemas.microsoft.com/office/drawing/2014/main" id="{59E156DD-415C-D144-970F-A06016A30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7" y="4248331"/>
              <a:ext cx="280153" cy="657455"/>
            </a:xfrm>
            <a:custGeom>
              <a:avLst/>
              <a:gdLst>
                <a:gd name="T0" fmla="*/ 0 w 231"/>
                <a:gd name="T1" fmla="*/ 0 h 543"/>
                <a:gd name="T2" fmla="*/ 0 w 231"/>
                <a:gd name="T3" fmla="*/ 2345 h 543"/>
                <a:gd name="T4" fmla="*/ 3711 w 231"/>
                <a:gd name="T5" fmla="*/ 5862 h 543"/>
                <a:gd name="T6" fmla="*/ 12370 w 231"/>
                <a:gd name="T7" fmla="*/ 10551 h 543"/>
                <a:gd name="T8" fmla="*/ 12370 w 231"/>
                <a:gd name="T9" fmla="*/ 7034 h 543"/>
                <a:gd name="T10" fmla="*/ 4948 w 231"/>
                <a:gd name="T11" fmla="*/ 2345 h 543"/>
                <a:gd name="T12" fmla="*/ 0 w 231"/>
                <a:gd name="T13" fmla="*/ 0 h 5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543"/>
                <a:gd name="T23" fmla="*/ 231 w 231"/>
                <a:gd name="T24" fmla="*/ 543 h 5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543">
                  <a:moveTo>
                    <a:pt x="0" y="0"/>
                  </a:moveTo>
                  <a:lnTo>
                    <a:pt x="0" y="154"/>
                  </a:lnTo>
                  <a:lnTo>
                    <a:pt x="82" y="280"/>
                  </a:lnTo>
                  <a:lnTo>
                    <a:pt x="231" y="543"/>
                  </a:lnTo>
                  <a:lnTo>
                    <a:pt x="231" y="391"/>
                  </a:lnTo>
                  <a:lnTo>
                    <a:pt x="92" y="14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8" name="Freeform 175">
              <a:extLst>
                <a:ext uri="{FF2B5EF4-FFF2-40B4-BE49-F238E27FC236}">
                  <a16:creationId xmlns:a16="http://schemas.microsoft.com/office/drawing/2014/main" id="{F64A8F41-0B59-7843-9F99-036C4999E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884" y="4723797"/>
              <a:ext cx="200775" cy="337746"/>
            </a:xfrm>
            <a:custGeom>
              <a:avLst/>
              <a:gdLst>
                <a:gd name="T0" fmla="*/ 0 w 163"/>
                <a:gd name="T1" fmla="*/ 0 h 281"/>
                <a:gd name="T2" fmla="*/ 0 w 163"/>
                <a:gd name="T3" fmla="*/ 2328 h 281"/>
                <a:gd name="T4" fmla="*/ 8795 w 163"/>
                <a:gd name="T5" fmla="*/ 5819 h 281"/>
                <a:gd name="T6" fmla="*/ 8795 w 163"/>
                <a:gd name="T7" fmla="*/ 2328 h 281"/>
                <a:gd name="T8" fmla="*/ 0 w 163"/>
                <a:gd name="T9" fmla="*/ 0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"/>
                <a:gd name="T16" fmla="*/ 0 h 281"/>
                <a:gd name="T17" fmla="*/ 163 w 163"/>
                <a:gd name="T18" fmla="*/ 281 h 2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" h="281">
                  <a:moveTo>
                    <a:pt x="0" y="0"/>
                  </a:moveTo>
                  <a:lnTo>
                    <a:pt x="0" y="150"/>
                  </a:lnTo>
                  <a:lnTo>
                    <a:pt x="163" y="281"/>
                  </a:lnTo>
                  <a:lnTo>
                    <a:pt x="163" y="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9" name="Freeform 176">
              <a:extLst>
                <a:ext uri="{FF2B5EF4-FFF2-40B4-BE49-F238E27FC236}">
                  <a16:creationId xmlns:a16="http://schemas.microsoft.com/office/drawing/2014/main" id="{F06583A4-7199-024F-BDE5-48EC10E97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222" y="4917262"/>
              <a:ext cx="273927" cy="313152"/>
            </a:xfrm>
            <a:custGeom>
              <a:avLst/>
              <a:gdLst>
                <a:gd name="T0" fmla="*/ 0 w 224"/>
                <a:gd name="T1" fmla="*/ 0 h 260"/>
                <a:gd name="T2" fmla="*/ 12473 w 224"/>
                <a:gd name="T3" fmla="*/ 2332 h 260"/>
                <a:gd name="T4" fmla="*/ 12473 w 224"/>
                <a:gd name="T5" fmla="*/ 4665 h 260"/>
                <a:gd name="T6" fmla="*/ 0 w 224"/>
                <a:gd name="T7" fmla="*/ 2332 h 260"/>
                <a:gd name="T8" fmla="*/ 0 w 224"/>
                <a:gd name="T9" fmla="*/ 0 h 2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"/>
                <a:gd name="T16" fmla="*/ 0 h 260"/>
                <a:gd name="T17" fmla="*/ 224 w 224"/>
                <a:gd name="T18" fmla="*/ 260 h 2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" h="260">
                  <a:moveTo>
                    <a:pt x="0" y="0"/>
                  </a:moveTo>
                  <a:lnTo>
                    <a:pt x="224" y="107"/>
                  </a:lnTo>
                  <a:lnTo>
                    <a:pt x="224" y="260"/>
                  </a:lnTo>
                  <a:lnTo>
                    <a:pt x="0" y="1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0" name="Freeform 177">
              <a:extLst>
                <a:ext uri="{FF2B5EF4-FFF2-40B4-BE49-F238E27FC236}">
                  <a16:creationId xmlns:a16="http://schemas.microsoft.com/office/drawing/2014/main" id="{CD321F7A-B0B2-A04F-9AA6-C83825192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87" y="4969726"/>
              <a:ext cx="158754" cy="314792"/>
            </a:xfrm>
            <a:custGeom>
              <a:avLst/>
              <a:gdLst>
                <a:gd name="T0" fmla="*/ 0 w 132"/>
                <a:gd name="T1" fmla="*/ 0 h 262"/>
                <a:gd name="T2" fmla="*/ 6134 w 132"/>
                <a:gd name="T3" fmla="*/ 2327 h 262"/>
                <a:gd name="T4" fmla="*/ 6134 w 132"/>
                <a:gd name="T5" fmla="*/ 4653 h 262"/>
                <a:gd name="T6" fmla="*/ 0 w 132"/>
                <a:gd name="T7" fmla="*/ 2327 h 262"/>
                <a:gd name="T8" fmla="*/ 0 w 132"/>
                <a:gd name="T9" fmla="*/ 0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262"/>
                <a:gd name="T17" fmla="*/ 132 w 132"/>
                <a:gd name="T18" fmla="*/ 262 h 2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262">
                  <a:moveTo>
                    <a:pt x="0" y="0"/>
                  </a:moveTo>
                  <a:lnTo>
                    <a:pt x="132" y="109"/>
                  </a:lnTo>
                  <a:lnTo>
                    <a:pt x="132" y="262"/>
                  </a:lnTo>
                  <a:lnTo>
                    <a:pt x="0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1" name="Freeform 178">
              <a:extLst>
                <a:ext uri="{FF2B5EF4-FFF2-40B4-BE49-F238E27FC236}">
                  <a16:creationId xmlns:a16="http://schemas.microsoft.com/office/drawing/2014/main" id="{3463BF22-E8A7-2C4B-A2EB-A3BAAF9C7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890" y="5230416"/>
              <a:ext cx="79377" cy="232815"/>
            </a:xfrm>
            <a:custGeom>
              <a:avLst/>
              <a:gdLst>
                <a:gd name="T0" fmla="*/ 0 w 66"/>
                <a:gd name="T1" fmla="*/ 0 h 192"/>
                <a:gd name="T2" fmla="*/ 2453 w 66"/>
                <a:gd name="T3" fmla="*/ 2348 h 192"/>
                <a:gd name="T4" fmla="*/ 2453 w 66"/>
                <a:gd name="T5" fmla="*/ 3522 h 192"/>
                <a:gd name="T6" fmla="*/ 0 w 66"/>
                <a:gd name="T7" fmla="*/ 2348 h 192"/>
                <a:gd name="T8" fmla="*/ 0 w 66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192"/>
                <a:gd name="T17" fmla="*/ 66 w 6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192">
                  <a:moveTo>
                    <a:pt x="0" y="0"/>
                  </a:moveTo>
                  <a:lnTo>
                    <a:pt x="66" y="39"/>
                  </a:lnTo>
                  <a:lnTo>
                    <a:pt x="66" y="192"/>
                  </a:lnTo>
                  <a:lnTo>
                    <a:pt x="0" y="1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2" name="Freeform 179">
              <a:extLst>
                <a:ext uri="{FF2B5EF4-FFF2-40B4-BE49-F238E27FC236}">
                  <a16:creationId xmlns:a16="http://schemas.microsoft.com/office/drawing/2014/main" id="{A2D44ED0-2820-E743-B4FD-5E0B3254C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3204" y="5464868"/>
              <a:ext cx="196107" cy="254129"/>
            </a:xfrm>
            <a:custGeom>
              <a:avLst/>
              <a:gdLst>
                <a:gd name="T0" fmla="*/ 0 w 161"/>
                <a:gd name="T1" fmla="*/ 0 h 210"/>
                <a:gd name="T2" fmla="*/ 8697 w 161"/>
                <a:gd name="T3" fmla="*/ 2343 h 210"/>
                <a:gd name="T4" fmla="*/ 8697 w 161"/>
                <a:gd name="T5" fmla="*/ 4687 h 210"/>
                <a:gd name="T6" fmla="*/ 0 w 161"/>
                <a:gd name="T7" fmla="*/ 2343 h 210"/>
                <a:gd name="T8" fmla="*/ 0 w 161"/>
                <a:gd name="T9" fmla="*/ 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10"/>
                <a:gd name="T17" fmla="*/ 161 w 161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10">
                  <a:moveTo>
                    <a:pt x="0" y="0"/>
                  </a:moveTo>
                  <a:lnTo>
                    <a:pt x="161" y="54"/>
                  </a:lnTo>
                  <a:lnTo>
                    <a:pt x="161" y="210"/>
                  </a:lnTo>
                  <a:lnTo>
                    <a:pt x="0" y="1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3" name="Freeform 180">
              <a:extLst>
                <a:ext uri="{FF2B5EF4-FFF2-40B4-BE49-F238E27FC236}">
                  <a16:creationId xmlns:a16="http://schemas.microsoft.com/office/drawing/2014/main" id="{F3E0C7E7-B270-014A-A5F0-F2E09B07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4020" y="5248449"/>
              <a:ext cx="129182" cy="404967"/>
            </a:xfrm>
            <a:custGeom>
              <a:avLst/>
              <a:gdLst>
                <a:gd name="T0" fmla="*/ 0 w 106"/>
                <a:gd name="T1" fmla="*/ 0 h 334"/>
                <a:gd name="T2" fmla="*/ 6215 w 106"/>
                <a:gd name="T3" fmla="*/ 3522 h 334"/>
                <a:gd name="T4" fmla="*/ 6215 w 106"/>
                <a:gd name="T5" fmla="*/ 7044 h 334"/>
                <a:gd name="T6" fmla="*/ 0 w 106"/>
                <a:gd name="T7" fmla="*/ 2348 h 334"/>
                <a:gd name="T8" fmla="*/ 0 w 106"/>
                <a:gd name="T9" fmla="*/ 0 h 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"/>
                <a:gd name="T16" fmla="*/ 0 h 334"/>
                <a:gd name="T17" fmla="*/ 106 w 106"/>
                <a:gd name="T18" fmla="*/ 334 h 3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" h="334">
                  <a:moveTo>
                    <a:pt x="0" y="0"/>
                  </a:moveTo>
                  <a:lnTo>
                    <a:pt x="106" y="180"/>
                  </a:lnTo>
                  <a:lnTo>
                    <a:pt x="106" y="334"/>
                  </a:lnTo>
                  <a:lnTo>
                    <a:pt x="0" y="15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4" name="Freeform 181">
              <a:extLst>
                <a:ext uri="{FF2B5EF4-FFF2-40B4-BE49-F238E27FC236}">
                  <a16:creationId xmlns:a16="http://schemas.microsoft.com/office/drawing/2014/main" id="{68852052-DABA-244C-8D4B-D9F41CAA2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8599" y="3530211"/>
              <a:ext cx="96497" cy="280361"/>
            </a:xfrm>
            <a:custGeom>
              <a:avLst/>
              <a:gdLst>
                <a:gd name="T0" fmla="*/ 2147483647 w 81"/>
                <a:gd name="T1" fmla="*/ 0 h 232"/>
                <a:gd name="T2" fmla="*/ 2147483647 w 81"/>
                <a:gd name="T3" fmla="*/ 2147483647 h 232"/>
                <a:gd name="T4" fmla="*/ 0 w 81"/>
                <a:gd name="T5" fmla="*/ 2147483647 h 232"/>
                <a:gd name="T6" fmla="*/ 0 w 81"/>
                <a:gd name="T7" fmla="*/ 2147483647 h 232"/>
                <a:gd name="T8" fmla="*/ 2147483647 w 8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232"/>
                <a:gd name="T17" fmla="*/ 81 w 8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232">
                  <a:moveTo>
                    <a:pt x="81" y="0"/>
                  </a:moveTo>
                  <a:lnTo>
                    <a:pt x="81" y="151"/>
                  </a:lnTo>
                  <a:lnTo>
                    <a:pt x="0" y="232"/>
                  </a:lnTo>
                  <a:lnTo>
                    <a:pt x="0" y="79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5" name="Freeform 182">
              <a:extLst>
                <a:ext uri="{FF2B5EF4-FFF2-40B4-BE49-F238E27FC236}">
                  <a16:creationId xmlns:a16="http://schemas.microsoft.com/office/drawing/2014/main" id="{BDCF05A2-2087-8644-AF67-8CAD15CDE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380" y="3723675"/>
              <a:ext cx="23345" cy="216421"/>
            </a:xfrm>
            <a:custGeom>
              <a:avLst/>
              <a:gdLst>
                <a:gd name="T0" fmla="*/ 2147483647 w 18"/>
                <a:gd name="T1" fmla="*/ 0 h 179"/>
                <a:gd name="T2" fmla="*/ 2147483647 w 18"/>
                <a:gd name="T3" fmla="*/ 2147483647 h 179"/>
                <a:gd name="T4" fmla="*/ 2147483647 w 18"/>
                <a:gd name="T5" fmla="*/ 2147483647 h 179"/>
                <a:gd name="T6" fmla="*/ 0 w 18"/>
                <a:gd name="T7" fmla="*/ 2147483647 h 179"/>
                <a:gd name="T8" fmla="*/ 2147483647 w 18"/>
                <a:gd name="T9" fmla="*/ 0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9"/>
                <a:gd name="T17" fmla="*/ 18 w 18"/>
                <a:gd name="T18" fmla="*/ 179 h 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9">
                  <a:moveTo>
                    <a:pt x="18" y="0"/>
                  </a:moveTo>
                  <a:lnTo>
                    <a:pt x="18" y="145"/>
                  </a:lnTo>
                  <a:lnTo>
                    <a:pt x="14" y="179"/>
                  </a:lnTo>
                  <a:lnTo>
                    <a:pt x="0" y="14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6" name="Freeform 36">
              <a:extLst>
                <a:ext uri="{FF2B5EF4-FFF2-40B4-BE49-F238E27FC236}">
                  <a16:creationId xmlns:a16="http://schemas.microsoft.com/office/drawing/2014/main" id="{FBDB2BD8-9C9E-6941-A5AC-A908C8827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6246" y="3874514"/>
              <a:ext cx="26459" cy="70500"/>
            </a:xfrm>
            <a:custGeom>
              <a:avLst/>
              <a:gdLst>
                <a:gd name="T0" fmla="*/ 2453 w 22"/>
                <a:gd name="T1" fmla="*/ 0 h 58"/>
                <a:gd name="T2" fmla="*/ 0 w 22"/>
                <a:gd name="T3" fmla="*/ 2354 h 58"/>
                <a:gd name="T4" fmla="*/ 2453 w 22"/>
                <a:gd name="T5" fmla="*/ 2354 h 58"/>
                <a:gd name="T6" fmla="*/ 2453 w 22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58"/>
                <a:gd name="T14" fmla="*/ 22 w 22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58">
                  <a:moveTo>
                    <a:pt x="22" y="0"/>
                  </a:moveTo>
                  <a:lnTo>
                    <a:pt x="0" y="22"/>
                  </a:lnTo>
                  <a:lnTo>
                    <a:pt x="22" y="58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7" name="Freeform 37">
              <a:extLst>
                <a:ext uri="{FF2B5EF4-FFF2-40B4-BE49-F238E27FC236}">
                  <a16:creationId xmlns:a16="http://schemas.microsoft.com/office/drawing/2014/main" id="{398CC16B-22F5-2E48-A45C-502B4CF2F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962" y="3744988"/>
              <a:ext cx="7782" cy="229536"/>
            </a:xfrm>
            <a:custGeom>
              <a:avLst/>
              <a:gdLst>
                <a:gd name="T0" fmla="*/ 3402 w 7"/>
                <a:gd name="T1" fmla="*/ 0 h 189"/>
                <a:gd name="T2" fmla="*/ 0 w 7"/>
                <a:gd name="T3" fmla="*/ 2352 h 189"/>
                <a:gd name="T4" fmla="*/ 0 w 7"/>
                <a:gd name="T5" fmla="*/ 3528 h 189"/>
                <a:gd name="T6" fmla="*/ 3402 w 7"/>
                <a:gd name="T7" fmla="*/ 2352 h 189"/>
                <a:gd name="T8" fmla="*/ 3402 w 7"/>
                <a:gd name="T9" fmla="*/ 0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89"/>
                <a:gd name="T17" fmla="*/ 7 w 7"/>
                <a:gd name="T18" fmla="*/ 189 h 1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89">
                  <a:moveTo>
                    <a:pt x="6" y="0"/>
                  </a:moveTo>
                  <a:lnTo>
                    <a:pt x="0" y="30"/>
                  </a:lnTo>
                  <a:lnTo>
                    <a:pt x="0" y="189"/>
                  </a:lnTo>
                  <a:lnTo>
                    <a:pt x="7" y="157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8" name="Freeform 38">
              <a:extLst>
                <a:ext uri="{FF2B5EF4-FFF2-40B4-BE49-F238E27FC236}">
                  <a16:creationId xmlns:a16="http://schemas.microsoft.com/office/drawing/2014/main" id="{931BF5E9-2F07-724B-BC14-E95BF2FB3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7569" y="3964689"/>
              <a:ext cx="38910" cy="213140"/>
            </a:xfrm>
            <a:custGeom>
              <a:avLst/>
              <a:gdLst>
                <a:gd name="T0" fmla="*/ 0 w 31"/>
                <a:gd name="T1" fmla="*/ 0 h 177"/>
                <a:gd name="T2" fmla="*/ 3841 w 31"/>
                <a:gd name="T3" fmla="*/ 2332 h 177"/>
                <a:gd name="T4" fmla="*/ 3841 w 31"/>
                <a:gd name="T5" fmla="*/ 2332 h 177"/>
                <a:gd name="T6" fmla="*/ 0 w 31"/>
                <a:gd name="T7" fmla="*/ 2332 h 177"/>
                <a:gd name="T8" fmla="*/ 0 w 31"/>
                <a:gd name="T9" fmla="*/ 0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177"/>
                <a:gd name="T17" fmla="*/ 31 w 31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177">
                  <a:moveTo>
                    <a:pt x="0" y="0"/>
                  </a:moveTo>
                  <a:lnTo>
                    <a:pt x="31" y="28"/>
                  </a:lnTo>
                  <a:lnTo>
                    <a:pt x="31" y="177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9" name="Freeform 40">
              <a:extLst>
                <a:ext uri="{FF2B5EF4-FFF2-40B4-BE49-F238E27FC236}">
                  <a16:creationId xmlns:a16="http://schemas.microsoft.com/office/drawing/2014/main" id="{BA3D2BE8-DDF1-0343-ACBD-E1899B5CC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366" y="3744991"/>
              <a:ext cx="79377" cy="265605"/>
            </a:xfrm>
            <a:custGeom>
              <a:avLst/>
              <a:gdLst>
                <a:gd name="T0" fmla="*/ 0 w 66"/>
                <a:gd name="T1" fmla="*/ 2327 h 221"/>
                <a:gd name="T2" fmla="*/ 2453 w 66"/>
                <a:gd name="T3" fmla="*/ 2327 h 221"/>
                <a:gd name="T4" fmla="*/ 2453 w 66"/>
                <a:gd name="T5" fmla="*/ 0 h 221"/>
                <a:gd name="T6" fmla="*/ 2453 w 66"/>
                <a:gd name="T7" fmla="*/ 2327 h 221"/>
                <a:gd name="T8" fmla="*/ 2453 w 66"/>
                <a:gd name="T9" fmla="*/ 3491 h 221"/>
                <a:gd name="T10" fmla="*/ 0 w 66"/>
                <a:gd name="T11" fmla="*/ 3491 h 221"/>
                <a:gd name="T12" fmla="*/ 0 w 66"/>
                <a:gd name="T13" fmla="*/ 2327 h 2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221"/>
                <a:gd name="T23" fmla="*/ 66 w 66"/>
                <a:gd name="T24" fmla="*/ 221 h 2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221">
                  <a:moveTo>
                    <a:pt x="0" y="63"/>
                  </a:moveTo>
                  <a:lnTo>
                    <a:pt x="58" y="28"/>
                  </a:lnTo>
                  <a:lnTo>
                    <a:pt x="66" y="0"/>
                  </a:lnTo>
                  <a:lnTo>
                    <a:pt x="66" y="153"/>
                  </a:lnTo>
                  <a:lnTo>
                    <a:pt x="58" y="191"/>
                  </a:lnTo>
                  <a:lnTo>
                    <a:pt x="0" y="221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0" name="Freeform 41">
              <a:extLst>
                <a:ext uri="{FF2B5EF4-FFF2-40B4-BE49-F238E27FC236}">
                  <a16:creationId xmlns:a16="http://schemas.microsoft.com/office/drawing/2014/main" id="{79EF8190-BB5C-1C4B-9A06-975D84586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866" y="5138601"/>
              <a:ext cx="60700" cy="206582"/>
            </a:xfrm>
            <a:custGeom>
              <a:avLst/>
              <a:gdLst>
                <a:gd name="T0" fmla="*/ 0 w 48"/>
                <a:gd name="T1" fmla="*/ 2339 h 171"/>
                <a:gd name="T2" fmla="*/ 3870 w 48"/>
                <a:gd name="T3" fmla="*/ 2339 h 171"/>
                <a:gd name="T4" fmla="*/ 3870 w 48"/>
                <a:gd name="T5" fmla="*/ 3509 h 171"/>
                <a:gd name="T6" fmla="*/ 3870 w 48"/>
                <a:gd name="T7" fmla="*/ 2339 h 171"/>
                <a:gd name="T8" fmla="*/ 3870 w 48"/>
                <a:gd name="T9" fmla="*/ 0 h 171"/>
                <a:gd name="T10" fmla="*/ 0 w 48"/>
                <a:gd name="T11" fmla="*/ 2339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171"/>
                <a:gd name="T20" fmla="*/ 48 w 48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171">
                  <a:moveTo>
                    <a:pt x="0" y="30"/>
                  </a:moveTo>
                  <a:lnTo>
                    <a:pt x="22" y="97"/>
                  </a:lnTo>
                  <a:lnTo>
                    <a:pt x="22" y="171"/>
                  </a:lnTo>
                  <a:lnTo>
                    <a:pt x="48" y="153"/>
                  </a:lnTo>
                  <a:lnTo>
                    <a:pt x="48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1" name="Freeform 42">
              <a:extLst>
                <a:ext uri="{FF2B5EF4-FFF2-40B4-BE49-F238E27FC236}">
                  <a16:creationId xmlns:a16="http://schemas.microsoft.com/office/drawing/2014/main" id="{388B7008-E556-3149-9429-DFC942FDF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2566" y="5132041"/>
              <a:ext cx="182101" cy="193467"/>
            </a:xfrm>
            <a:custGeom>
              <a:avLst/>
              <a:gdLst>
                <a:gd name="T0" fmla="*/ 0 w 151"/>
                <a:gd name="T1" fmla="*/ 2356 h 159"/>
                <a:gd name="T2" fmla="*/ 3690 w 151"/>
                <a:gd name="T3" fmla="*/ 0 h 159"/>
                <a:gd name="T4" fmla="*/ 8610 w 151"/>
                <a:gd name="T5" fmla="*/ 0 h 159"/>
                <a:gd name="T6" fmla="*/ 8610 w 151"/>
                <a:gd name="T7" fmla="*/ 3534 h 159"/>
                <a:gd name="T8" fmla="*/ 3690 w 151"/>
                <a:gd name="T9" fmla="*/ 3534 h 159"/>
                <a:gd name="T10" fmla="*/ 0 w 151"/>
                <a:gd name="T11" fmla="*/ 3534 h 159"/>
                <a:gd name="T12" fmla="*/ 0 w 151"/>
                <a:gd name="T13" fmla="*/ 2356 h 1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1"/>
                <a:gd name="T22" fmla="*/ 0 h 159"/>
                <a:gd name="T23" fmla="*/ 151 w 151"/>
                <a:gd name="T24" fmla="*/ 159 h 1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1" h="159">
                  <a:moveTo>
                    <a:pt x="0" y="6"/>
                  </a:moveTo>
                  <a:lnTo>
                    <a:pt x="64" y="0"/>
                  </a:lnTo>
                  <a:lnTo>
                    <a:pt x="151" y="0"/>
                  </a:lnTo>
                  <a:lnTo>
                    <a:pt x="151" y="155"/>
                  </a:lnTo>
                  <a:lnTo>
                    <a:pt x="64" y="155"/>
                  </a:lnTo>
                  <a:lnTo>
                    <a:pt x="0" y="159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3" name="Freeform 43">
              <a:extLst>
                <a:ext uri="{FF2B5EF4-FFF2-40B4-BE49-F238E27FC236}">
                  <a16:creationId xmlns:a16="http://schemas.microsoft.com/office/drawing/2014/main" id="{A080A7A2-3F61-104C-975C-025803939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39" y="5182868"/>
              <a:ext cx="107392" cy="211500"/>
            </a:xfrm>
            <a:custGeom>
              <a:avLst/>
              <a:gdLst>
                <a:gd name="T0" fmla="*/ 0 w 88"/>
                <a:gd name="T1" fmla="*/ 2340 h 175"/>
                <a:gd name="T2" fmla="*/ 4979 w 88"/>
                <a:gd name="T3" fmla="*/ 0 h 175"/>
                <a:gd name="T4" fmla="*/ 4979 w 88"/>
                <a:gd name="T5" fmla="*/ 2340 h 175"/>
                <a:gd name="T6" fmla="*/ 0 w 88"/>
                <a:gd name="T7" fmla="*/ 3511 h 175"/>
                <a:gd name="T8" fmla="*/ 0 w 88"/>
                <a:gd name="T9" fmla="*/ 2340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8"/>
                <a:gd name="T16" fmla="*/ 0 h 175"/>
                <a:gd name="T17" fmla="*/ 88 w 88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8" h="175">
                  <a:moveTo>
                    <a:pt x="0" y="22"/>
                  </a:moveTo>
                  <a:lnTo>
                    <a:pt x="88" y="0"/>
                  </a:lnTo>
                  <a:lnTo>
                    <a:pt x="88" y="155"/>
                  </a:lnTo>
                  <a:lnTo>
                    <a:pt x="0" y="175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9" name="Freeform 44">
              <a:extLst>
                <a:ext uri="{FF2B5EF4-FFF2-40B4-BE49-F238E27FC236}">
                  <a16:creationId xmlns:a16="http://schemas.microsoft.com/office/drawing/2014/main" id="{5806C8F8-19D1-3246-A098-E7E99B33E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9075" y="5209101"/>
              <a:ext cx="189880" cy="331186"/>
            </a:xfrm>
            <a:custGeom>
              <a:avLst/>
              <a:gdLst>
                <a:gd name="T0" fmla="*/ 3749 w 155"/>
                <a:gd name="T1" fmla="*/ 5873 h 273"/>
                <a:gd name="T2" fmla="*/ 0 w 155"/>
                <a:gd name="T3" fmla="*/ 3524 h 273"/>
                <a:gd name="T4" fmla="*/ 3749 w 155"/>
                <a:gd name="T5" fmla="*/ 2349 h 273"/>
                <a:gd name="T6" fmla="*/ 8747 w 155"/>
                <a:gd name="T7" fmla="*/ 0 h 273"/>
                <a:gd name="T8" fmla="*/ 8747 w 155"/>
                <a:gd name="T9" fmla="*/ 2349 h 273"/>
                <a:gd name="T10" fmla="*/ 3749 w 155"/>
                <a:gd name="T11" fmla="*/ 4699 h 273"/>
                <a:gd name="T12" fmla="*/ 3749 w 155"/>
                <a:gd name="T13" fmla="*/ 5873 h 2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5"/>
                <a:gd name="T22" fmla="*/ 0 h 273"/>
                <a:gd name="T23" fmla="*/ 155 w 155"/>
                <a:gd name="T24" fmla="*/ 273 h 2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5" h="273">
                  <a:moveTo>
                    <a:pt x="14" y="273"/>
                  </a:moveTo>
                  <a:lnTo>
                    <a:pt x="0" y="187"/>
                  </a:lnTo>
                  <a:lnTo>
                    <a:pt x="32" y="99"/>
                  </a:lnTo>
                  <a:lnTo>
                    <a:pt x="155" y="0"/>
                  </a:lnTo>
                  <a:lnTo>
                    <a:pt x="155" y="153"/>
                  </a:lnTo>
                  <a:lnTo>
                    <a:pt x="34" y="250"/>
                  </a:lnTo>
                  <a:lnTo>
                    <a:pt x="14" y="27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0" name="Freeform 45">
              <a:extLst>
                <a:ext uri="{FF2B5EF4-FFF2-40B4-BE49-F238E27FC236}">
                  <a16:creationId xmlns:a16="http://schemas.microsoft.com/office/drawing/2014/main" id="{2633A0AA-C881-4341-8A1B-EE6768A38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8955" y="5177950"/>
              <a:ext cx="104279" cy="213140"/>
            </a:xfrm>
            <a:custGeom>
              <a:avLst/>
              <a:gdLst>
                <a:gd name="T0" fmla="*/ 0 w 87"/>
                <a:gd name="T1" fmla="*/ 2359 h 175"/>
                <a:gd name="T2" fmla="*/ 0 w 87"/>
                <a:gd name="T3" fmla="*/ 3538 h 175"/>
                <a:gd name="T4" fmla="*/ 4890 w 87"/>
                <a:gd name="T5" fmla="*/ 3538 h 175"/>
                <a:gd name="T6" fmla="*/ 4890 w 87"/>
                <a:gd name="T7" fmla="*/ 0 h 175"/>
                <a:gd name="T8" fmla="*/ 0 w 87"/>
                <a:gd name="T9" fmla="*/ 2359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175"/>
                <a:gd name="T17" fmla="*/ 87 w 87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175">
                  <a:moveTo>
                    <a:pt x="0" y="24"/>
                  </a:moveTo>
                  <a:lnTo>
                    <a:pt x="0" y="175"/>
                  </a:lnTo>
                  <a:lnTo>
                    <a:pt x="87" y="153"/>
                  </a:lnTo>
                  <a:lnTo>
                    <a:pt x="87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1" name="Freeform 46">
              <a:extLst>
                <a:ext uri="{FF2B5EF4-FFF2-40B4-BE49-F238E27FC236}">
                  <a16:creationId xmlns:a16="http://schemas.microsoft.com/office/drawing/2014/main" id="{86F01923-3E5E-234D-8136-F4724416A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1586" y="5553402"/>
              <a:ext cx="91827" cy="273803"/>
            </a:xfrm>
            <a:custGeom>
              <a:avLst/>
              <a:gdLst>
                <a:gd name="T0" fmla="*/ 0 w 76"/>
                <a:gd name="T1" fmla="*/ 2346 h 226"/>
                <a:gd name="T2" fmla="*/ 3697 w 76"/>
                <a:gd name="T3" fmla="*/ 0 h 226"/>
                <a:gd name="T4" fmla="*/ 3697 w 76"/>
                <a:gd name="T5" fmla="*/ 2346 h 226"/>
                <a:gd name="T6" fmla="*/ 0 w 76"/>
                <a:gd name="T7" fmla="*/ 4692 h 226"/>
                <a:gd name="T8" fmla="*/ 0 w 76"/>
                <a:gd name="T9" fmla="*/ 23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226"/>
                <a:gd name="T17" fmla="*/ 76 w 76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226">
                  <a:moveTo>
                    <a:pt x="0" y="73"/>
                  </a:moveTo>
                  <a:lnTo>
                    <a:pt x="76" y="0"/>
                  </a:lnTo>
                  <a:lnTo>
                    <a:pt x="76" y="152"/>
                  </a:lnTo>
                  <a:lnTo>
                    <a:pt x="0" y="226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2" name="Freeform 47">
              <a:extLst>
                <a:ext uri="{FF2B5EF4-FFF2-40B4-BE49-F238E27FC236}">
                  <a16:creationId xmlns:a16="http://schemas.microsoft.com/office/drawing/2014/main" id="{0D2716EE-41A6-CA41-AF3C-2D460C113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1589" y="4905786"/>
              <a:ext cx="76263" cy="213140"/>
            </a:xfrm>
            <a:custGeom>
              <a:avLst/>
              <a:gdLst>
                <a:gd name="T0" fmla="*/ 0 w 64"/>
                <a:gd name="T1" fmla="*/ 2332 h 177"/>
                <a:gd name="T2" fmla="*/ 3646 w 64"/>
                <a:gd name="T3" fmla="*/ 0 h 177"/>
                <a:gd name="T4" fmla="*/ 3646 w 64"/>
                <a:gd name="T5" fmla="*/ 2332 h 177"/>
                <a:gd name="T6" fmla="*/ 0 w 64"/>
                <a:gd name="T7" fmla="*/ 2332 h 177"/>
                <a:gd name="T8" fmla="*/ 0 w 64"/>
                <a:gd name="T9" fmla="*/ 2332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177"/>
                <a:gd name="T17" fmla="*/ 64 w 64"/>
                <a:gd name="T18" fmla="*/ 177 h 1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177">
                  <a:moveTo>
                    <a:pt x="0" y="22"/>
                  </a:moveTo>
                  <a:lnTo>
                    <a:pt x="64" y="0"/>
                  </a:lnTo>
                  <a:lnTo>
                    <a:pt x="64" y="155"/>
                  </a:lnTo>
                  <a:lnTo>
                    <a:pt x="0" y="177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3" name="Freeform 48">
              <a:extLst>
                <a:ext uri="{FF2B5EF4-FFF2-40B4-BE49-F238E27FC236}">
                  <a16:creationId xmlns:a16="http://schemas.microsoft.com/office/drawing/2014/main" id="{E578B9F3-5CCC-2E48-AC1A-744870FB4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3685" y="4727075"/>
              <a:ext cx="45137" cy="260686"/>
            </a:xfrm>
            <a:custGeom>
              <a:avLst/>
              <a:gdLst>
                <a:gd name="T0" fmla="*/ 0 w 38"/>
                <a:gd name="T1" fmla="*/ 2348 h 215"/>
                <a:gd name="T2" fmla="*/ 0 w 38"/>
                <a:gd name="T3" fmla="*/ 4696 h 215"/>
                <a:gd name="T4" fmla="*/ 2423 w 38"/>
                <a:gd name="T5" fmla="*/ 2348 h 215"/>
                <a:gd name="T6" fmla="*/ 2423 w 38"/>
                <a:gd name="T7" fmla="*/ 0 h 215"/>
                <a:gd name="T8" fmla="*/ 0 w 38"/>
                <a:gd name="T9" fmla="*/ 2348 h 2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15"/>
                <a:gd name="T17" fmla="*/ 38 w 38"/>
                <a:gd name="T18" fmla="*/ 215 h 2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15">
                  <a:moveTo>
                    <a:pt x="0" y="63"/>
                  </a:moveTo>
                  <a:lnTo>
                    <a:pt x="0" y="215"/>
                  </a:lnTo>
                  <a:lnTo>
                    <a:pt x="38" y="152"/>
                  </a:lnTo>
                  <a:lnTo>
                    <a:pt x="38" y="0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4" name="Freeform 49">
              <a:extLst>
                <a:ext uri="{FF2B5EF4-FFF2-40B4-BE49-F238E27FC236}">
                  <a16:creationId xmlns:a16="http://schemas.microsoft.com/office/drawing/2014/main" id="{DEB3E7B2-8A6A-F245-9A78-E8D41F87F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0888" y="4935297"/>
              <a:ext cx="60701" cy="280361"/>
            </a:xfrm>
            <a:custGeom>
              <a:avLst/>
              <a:gdLst>
                <a:gd name="T0" fmla="*/ 3791 w 49"/>
                <a:gd name="T1" fmla="*/ 0 h 232"/>
                <a:gd name="T2" fmla="*/ 3791 w 49"/>
                <a:gd name="T3" fmla="*/ 2340 h 232"/>
                <a:gd name="T4" fmla="*/ 3791 w 49"/>
                <a:gd name="T5" fmla="*/ 3510 h 232"/>
                <a:gd name="T6" fmla="*/ 3791 w 49"/>
                <a:gd name="T7" fmla="*/ 4680 h 232"/>
                <a:gd name="T8" fmla="*/ 3791 w 49"/>
                <a:gd name="T9" fmla="*/ 3510 h 232"/>
                <a:gd name="T10" fmla="*/ 0 w 49"/>
                <a:gd name="T11" fmla="*/ 2340 h 232"/>
                <a:gd name="T12" fmla="*/ 3791 w 49"/>
                <a:gd name="T13" fmla="*/ 2340 h 232"/>
                <a:gd name="T14" fmla="*/ 3791 w 49"/>
                <a:gd name="T15" fmla="*/ 0 h 2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9"/>
                <a:gd name="T25" fmla="*/ 0 h 232"/>
                <a:gd name="T26" fmla="*/ 49 w 49"/>
                <a:gd name="T27" fmla="*/ 232 h 2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9" h="232">
                  <a:moveTo>
                    <a:pt x="49" y="0"/>
                  </a:moveTo>
                  <a:lnTo>
                    <a:pt x="49" y="159"/>
                  </a:lnTo>
                  <a:lnTo>
                    <a:pt x="41" y="202"/>
                  </a:lnTo>
                  <a:lnTo>
                    <a:pt x="29" y="232"/>
                  </a:lnTo>
                  <a:lnTo>
                    <a:pt x="10" y="204"/>
                  </a:lnTo>
                  <a:lnTo>
                    <a:pt x="0" y="149"/>
                  </a:lnTo>
                  <a:lnTo>
                    <a:pt x="39" y="5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5" name="Freeform 50">
              <a:extLst>
                <a:ext uri="{FF2B5EF4-FFF2-40B4-BE49-F238E27FC236}">
                  <a16:creationId xmlns:a16="http://schemas.microsoft.com/office/drawing/2014/main" id="{ED1C73CC-56F3-694F-9E3A-D94705AA2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996" y="4605750"/>
              <a:ext cx="82490" cy="270524"/>
            </a:xfrm>
            <a:custGeom>
              <a:avLst/>
              <a:gdLst>
                <a:gd name="T0" fmla="*/ 0 w 66"/>
                <a:gd name="T1" fmla="*/ 2328 h 225"/>
                <a:gd name="T2" fmla="*/ 0 w 66"/>
                <a:gd name="T3" fmla="*/ 4657 h 225"/>
                <a:gd name="T4" fmla="*/ 3824 w 66"/>
                <a:gd name="T5" fmla="*/ 2328 h 225"/>
                <a:gd name="T6" fmla="*/ 3824 w 66"/>
                <a:gd name="T7" fmla="*/ 0 h 225"/>
                <a:gd name="T8" fmla="*/ 0 w 66"/>
                <a:gd name="T9" fmla="*/ 2328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225"/>
                <a:gd name="T17" fmla="*/ 66 w 66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225">
                  <a:moveTo>
                    <a:pt x="0" y="70"/>
                  </a:moveTo>
                  <a:lnTo>
                    <a:pt x="0" y="225"/>
                  </a:lnTo>
                  <a:lnTo>
                    <a:pt x="66" y="154"/>
                  </a:lnTo>
                  <a:lnTo>
                    <a:pt x="66" y="0"/>
                  </a:lnTo>
                  <a:lnTo>
                    <a:pt x="0" y="7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6" name="Freeform 51">
              <a:extLst>
                <a:ext uri="{FF2B5EF4-FFF2-40B4-BE49-F238E27FC236}">
                  <a16:creationId xmlns:a16="http://schemas.microsoft.com/office/drawing/2014/main" id="{9DA26713-1339-CD4D-803F-D77361529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154" y="4195862"/>
              <a:ext cx="48248" cy="255769"/>
            </a:xfrm>
            <a:custGeom>
              <a:avLst/>
              <a:gdLst>
                <a:gd name="T0" fmla="*/ 0 w 40"/>
                <a:gd name="T1" fmla="*/ 0 h 212"/>
                <a:gd name="T2" fmla="*/ 3691 w 40"/>
                <a:gd name="T3" fmla="*/ 2336 h 212"/>
                <a:gd name="T4" fmla="*/ 3691 w 40"/>
                <a:gd name="T5" fmla="*/ 4673 h 212"/>
                <a:gd name="T6" fmla="*/ 0 w 40"/>
                <a:gd name="T7" fmla="*/ 3504 h 212"/>
                <a:gd name="T8" fmla="*/ 0 w 40"/>
                <a:gd name="T9" fmla="*/ 0 h 2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212"/>
                <a:gd name="T17" fmla="*/ 40 w 40"/>
                <a:gd name="T18" fmla="*/ 212 h 2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212">
                  <a:moveTo>
                    <a:pt x="0" y="0"/>
                  </a:moveTo>
                  <a:lnTo>
                    <a:pt x="40" y="55"/>
                  </a:lnTo>
                  <a:lnTo>
                    <a:pt x="40" y="212"/>
                  </a:lnTo>
                  <a:lnTo>
                    <a:pt x="0" y="15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7" name="Freeform 52">
              <a:extLst>
                <a:ext uri="{FF2B5EF4-FFF2-40B4-BE49-F238E27FC236}">
                  <a16:creationId xmlns:a16="http://schemas.microsoft.com/office/drawing/2014/main" id="{3BE959FC-9161-DB44-A900-A8478678A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695" y="4289318"/>
              <a:ext cx="62257" cy="301676"/>
            </a:xfrm>
            <a:custGeom>
              <a:avLst/>
              <a:gdLst>
                <a:gd name="T0" fmla="*/ 2442 w 52"/>
                <a:gd name="T1" fmla="*/ 0 h 250"/>
                <a:gd name="T2" fmla="*/ 0 w 52"/>
                <a:gd name="T3" fmla="*/ 2337 h 250"/>
                <a:gd name="T4" fmla="*/ 0 w 52"/>
                <a:gd name="T5" fmla="*/ 5842 h 250"/>
                <a:gd name="T6" fmla="*/ 2442 w 52"/>
                <a:gd name="T7" fmla="*/ 3505 h 250"/>
                <a:gd name="T8" fmla="*/ 2442 w 52"/>
                <a:gd name="T9" fmla="*/ 0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250"/>
                <a:gd name="T17" fmla="*/ 52 w 52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250">
                  <a:moveTo>
                    <a:pt x="52" y="0"/>
                  </a:moveTo>
                  <a:lnTo>
                    <a:pt x="0" y="97"/>
                  </a:lnTo>
                  <a:lnTo>
                    <a:pt x="0" y="250"/>
                  </a:lnTo>
                  <a:lnTo>
                    <a:pt x="52" y="157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8" name="Freeform 53">
              <a:extLst>
                <a:ext uri="{FF2B5EF4-FFF2-40B4-BE49-F238E27FC236}">
                  <a16:creationId xmlns:a16="http://schemas.microsoft.com/office/drawing/2014/main" id="{8059C91D-6549-AD4D-A13F-B683318F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4229" y="4409004"/>
              <a:ext cx="40466" cy="136082"/>
            </a:xfrm>
            <a:custGeom>
              <a:avLst/>
              <a:gdLst>
                <a:gd name="T0" fmla="*/ 3870 w 32"/>
                <a:gd name="T1" fmla="*/ 0 h 113"/>
                <a:gd name="T2" fmla="*/ 0 w 32"/>
                <a:gd name="T3" fmla="*/ 2332 h 113"/>
                <a:gd name="T4" fmla="*/ 3870 w 32"/>
                <a:gd name="T5" fmla="*/ 2332 h 113"/>
                <a:gd name="T6" fmla="*/ 3870 w 32"/>
                <a:gd name="T7" fmla="*/ 0 h 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13"/>
                <a:gd name="T14" fmla="*/ 32 w 32"/>
                <a:gd name="T15" fmla="*/ 113 h 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13">
                  <a:moveTo>
                    <a:pt x="32" y="0"/>
                  </a:moveTo>
                  <a:lnTo>
                    <a:pt x="0" y="34"/>
                  </a:lnTo>
                  <a:lnTo>
                    <a:pt x="32" y="113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9" name="Freeform 54">
              <a:extLst>
                <a:ext uri="{FF2B5EF4-FFF2-40B4-BE49-F238E27FC236}">
                  <a16:creationId xmlns:a16="http://schemas.microsoft.com/office/drawing/2014/main" id="{0452207A-A877-854E-B619-785DE2348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782" y="3969610"/>
              <a:ext cx="21790" cy="226256"/>
            </a:xfrm>
            <a:custGeom>
              <a:avLst/>
              <a:gdLst>
                <a:gd name="T0" fmla="*/ 2469 w 18"/>
                <a:gd name="T1" fmla="*/ 0 h 187"/>
                <a:gd name="T2" fmla="*/ 2469 w 18"/>
                <a:gd name="T3" fmla="*/ 2343 h 187"/>
                <a:gd name="T4" fmla="*/ 0 w 18"/>
                <a:gd name="T5" fmla="*/ 3515 h 187"/>
                <a:gd name="T6" fmla="*/ 0 w 18"/>
                <a:gd name="T7" fmla="*/ 2343 h 187"/>
                <a:gd name="T8" fmla="*/ 2469 w 18"/>
                <a:gd name="T9" fmla="*/ 0 h 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7"/>
                <a:gd name="T17" fmla="*/ 18 w 18"/>
                <a:gd name="T18" fmla="*/ 187 h 1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7">
                  <a:moveTo>
                    <a:pt x="18" y="0"/>
                  </a:moveTo>
                  <a:lnTo>
                    <a:pt x="18" y="145"/>
                  </a:lnTo>
                  <a:lnTo>
                    <a:pt x="0" y="187"/>
                  </a:lnTo>
                  <a:lnTo>
                    <a:pt x="0" y="3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0" name="Freeform 55">
              <a:extLst>
                <a:ext uri="{FF2B5EF4-FFF2-40B4-BE49-F238E27FC236}">
                  <a16:creationId xmlns:a16="http://schemas.microsoft.com/office/drawing/2014/main" id="{9D63CCCC-1EAC-E244-B377-5767ECF1F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9207" y="4035189"/>
              <a:ext cx="62257" cy="244292"/>
            </a:xfrm>
            <a:custGeom>
              <a:avLst/>
              <a:gdLst>
                <a:gd name="T0" fmla="*/ 3810 w 50"/>
                <a:gd name="T1" fmla="*/ 0 h 200"/>
                <a:gd name="T2" fmla="*/ 3810 w 50"/>
                <a:gd name="T3" fmla="*/ 3548 h 200"/>
                <a:gd name="T4" fmla="*/ 3810 w 50"/>
                <a:gd name="T5" fmla="*/ 3548 h 200"/>
                <a:gd name="T6" fmla="*/ 3810 w 50"/>
                <a:gd name="T7" fmla="*/ 4731 h 200"/>
                <a:gd name="T8" fmla="*/ 3810 w 50"/>
                <a:gd name="T9" fmla="*/ 2365 h 200"/>
                <a:gd name="T10" fmla="*/ 3810 w 50"/>
                <a:gd name="T11" fmla="*/ 2365 h 200"/>
                <a:gd name="T12" fmla="*/ 0 w 50"/>
                <a:gd name="T13" fmla="*/ 2365 h 200"/>
                <a:gd name="T14" fmla="*/ 3810 w 50"/>
                <a:gd name="T15" fmla="*/ 2365 h 200"/>
                <a:gd name="T16" fmla="*/ 3810 w 50"/>
                <a:gd name="T17" fmla="*/ 0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00"/>
                <a:gd name="T29" fmla="*/ 50 w 50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00">
                  <a:moveTo>
                    <a:pt x="50" y="0"/>
                  </a:moveTo>
                  <a:lnTo>
                    <a:pt x="50" y="151"/>
                  </a:lnTo>
                  <a:lnTo>
                    <a:pt x="18" y="171"/>
                  </a:lnTo>
                  <a:lnTo>
                    <a:pt x="6" y="200"/>
                  </a:lnTo>
                  <a:lnTo>
                    <a:pt x="6" y="123"/>
                  </a:lnTo>
                  <a:lnTo>
                    <a:pt x="14" y="63"/>
                  </a:lnTo>
                  <a:lnTo>
                    <a:pt x="0" y="58"/>
                  </a:lnTo>
                  <a:lnTo>
                    <a:pt x="16" y="22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1" name="Rectangle 56">
              <a:extLst>
                <a:ext uri="{FF2B5EF4-FFF2-40B4-BE49-F238E27FC236}">
                  <a16:creationId xmlns:a16="http://schemas.microsoft.com/office/drawing/2014/main" id="{C3B06E6F-B5BB-B444-B94F-D05F39784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0068" y="4730354"/>
              <a:ext cx="57589" cy="175431"/>
            </a:xfrm>
            <a:prstGeom prst="rect">
              <a:avLst/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2" name="Freeform 57">
              <a:extLst>
                <a:ext uri="{FF2B5EF4-FFF2-40B4-BE49-F238E27FC236}">
                  <a16:creationId xmlns:a16="http://schemas.microsoft.com/office/drawing/2014/main" id="{24F8B09C-8AA2-114A-BA9A-21A893303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658" y="4876271"/>
              <a:ext cx="225679" cy="190188"/>
            </a:xfrm>
            <a:custGeom>
              <a:avLst/>
              <a:gdLst>
                <a:gd name="T0" fmla="*/ 0 w 186"/>
                <a:gd name="T1" fmla="*/ 2346 h 157"/>
                <a:gd name="T2" fmla="*/ 0 w 186"/>
                <a:gd name="T3" fmla="*/ 3519 h 157"/>
                <a:gd name="T4" fmla="*/ 9901 w 186"/>
                <a:gd name="T5" fmla="*/ 3519 h 157"/>
                <a:gd name="T6" fmla="*/ 9901 w 186"/>
                <a:gd name="T7" fmla="*/ 0 h 157"/>
                <a:gd name="T8" fmla="*/ 0 w 186"/>
                <a:gd name="T9" fmla="*/ 2346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6"/>
                <a:gd name="T16" fmla="*/ 0 h 157"/>
                <a:gd name="T17" fmla="*/ 186 w 186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6" h="157">
                  <a:moveTo>
                    <a:pt x="0" y="2"/>
                  </a:moveTo>
                  <a:lnTo>
                    <a:pt x="0" y="157"/>
                  </a:lnTo>
                  <a:lnTo>
                    <a:pt x="186" y="157"/>
                  </a:lnTo>
                  <a:lnTo>
                    <a:pt x="186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3" name="Rectangle 58">
              <a:extLst>
                <a:ext uri="{FF2B5EF4-FFF2-40B4-BE49-F238E27FC236}">
                  <a16:creationId xmlns:a16="http://schemas.microsoft.com/office/drawing/2014/main" id="{CD358B62-D102-E740-A841-1AD258CA9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7374" y="5054982"/>
              <a:ext cx="210114" cy="170513"/>
            </a:xfrm>
            <a:prstGeom prst="rect">
              <a:avLst/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4" name="Freeform 59">
              <a:extLst>
                <a:ext uri="{FF2B5EF4-FFF2-40B4-BE49-F238E27FC236}">
                  <a16:creationId xmlns:a16="http://schemas.microsoft.com/office/drawing/2014/main" id="{68996EDC-5D99-CA4A-B4E5-5C84B0977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160" y="4964807"/>
              <a:ext cx="91827" cy="185269"/>
            </a:xfrm>
            <a:custGeom>
              <a:avLst/>
              <a:gdLst>
                <a:gd name="T0" fmla="*/ 0 w 75"/>
                <a:gd name="T1" fmla="*/ 2376 h 151"/>
                <a:gd name="T2" fmla="*/ 0 w 75"/>
                <a:gd name="T3" fmla="*/ 3564 h 151"/>
                <a:gd name="T4" fmla="*/ 3746 w 75"/>
                <a:gd name="T5" fmla="*/ 3564 h 151"/>
                <a:gd name="T6" fmla="*/ 3746 w 75"/>
                <a:gd name="T7" fmla="*/ 0 h 151"/>
                <a:gd name="T8" fmla="*/ 0 w 75"/>
                <a:gd name="T9" fmla="*/ 2376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"/>
                <a:gd name="T16" fmla="*/ 0 h 151"/>
                <a:gd name="T17" fmla="*/ 75 w 75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" h="151">
                  <a:moveTo>
                    <a:pt x="0" y="2"/>
                  </a:moveTo>
                  <a:lnTo>
                    <a:pt x="0" y="151"/>
                  </a:lnTo>
                  <a:lnTo>
                    <a:pt x="75" y="151"/>
                  </a:lnTo>
                  <a:lnTo>
                    <a:pt x="7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5" name="Freeform 60">
              <a:extLst>
                <a:ext uri="{FF2B5EF4-FFF2-40B4-BE49-F238E27FC236}">
                  <a16:creationId xmlns:a16="http://schemas.microsoft.com/office/drawing/2014/main" id="{154A93A6-500F-9642-99BD-2925FA834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381" y="5220577"/>
              <a:ext cx="52917" cy="239373"/>
            </a:xfrm>
            <a:custGeom>
              <a:avLst/>
              <a:gdLst>
                <a:gd name="T0" fmla="*/ 2399 w 45"/>
                <a:gd name="T1" fmla="*/ 0 h 200"/>
                <a:gd name="T2" fmla="*/ 0 w 45"/>
                <a:gd name="T3" fmla="*/ 2318 h 200"/>
                <a:gd name="T4" fmla="*/ 0 w 45"/>
                <a:gd name="T5" fmla="*/ 4636 h 200"/>
                <a:gd name="T6" fmla="*/ 2399 w 45"/>
                <a:gd name="T7" fmla="*/ 2318 h 200"/>
                <a:gd name="T8" fmla="*/ 2399 w 45"/>
                <a:gd name="T9" fmla="*/ 0 h 2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00"/>
                <a:gd name="T17" fmla="*/ 45 w 45"/>
                <a:gd name="T18" fmla="*/ 200 h 2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00">
                  <a:moveTo>
                    <a:pt x="45" y="0"/>
                  </a:moveTo>
                  <a:lnTo>
                    <a:pt x="0" y="51"/>
                  </a:lnTo>
                  <a:lnTo>
                    <a:pt x="0" y="200"/>
                  </a:lnTo>
                  <a:lnTo>
                    <a:pt x="45" y="151"/>
                  </a:lnTo>
                  <a:lnTo>
                    <a:pt x="45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6" name="Freeform 61">
              <a:extLst>
                <a:ext uri="{FF2B5EF4-FFF2-40B4-BE49-F238E27FC236}">
                  <a16:creationId xmlns:a16="http://schemas.microsoft.com/office/drawing/2014/main" id="{3FB04642-9801-1348-BA42-1EEC95302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331" y="3297396"/>
              <a:ext cx="45135" cy="309873"/>
            </a:xfrm>
            <a:custGeom>
              <a:avLst/>
              <a:gdLst>
                <a:gd name="T0" fmla="*/ 0 w 36"/>
                <a:gd name="T1" fmla="*/ 0 h 256"/>
                <a:gd name="T2" fmla="*/ 2558 w 36"/>
                <a:gd name="T3" fmla="*/ 3516 h 256"/>
                <a:gd name="T4" fmla="*/ 2558 w 36"/>
                <a:gd name="T5" fmla="*/ 5860 h 256"/>
                <a:gd name="T6" fmla="*/ 0 w 36"/>
                <a:gd name="T7" fmla="*/ 3516 h 256"/>
                <a:gd name="T8" fmla="*/ 0 w 3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56"/>
                <a:gd name="T17" fmla="*/ 36 w 3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56">
                  <a:moveTo>
                    <a:pt x="0" y="0"/>
                  </a:moveTo>
                  <a:lnTo>
                    <a:pt x="36" y="157"/>
                  </a:lnTo>
                  <a:lnTo>
                    <a:pt x="24" y="256"/>
                  </a:lnTo>
                  <a:lnTo>
                    <a:pt x="0" y="15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7" name="Freeform 62">
              <a:extLst>
                <a:ext uri="{FF2B5EF4-FFF2-40B4-BE49-F238E27FC236}">
                  <a16:creationId xmlns:a16="http://schemas.microsoft.com/office/drawing/2014/main" id="{6781A64E-B668-9D48-A321-59F4DCBE8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773" y="4089295"/>
              <a:ext cx="68482" cy="260688"/>
            </a:xfrm>
            <a:custGeom>
              <a:avLst/>
              <a:gdLst>
                <a:gd name="T0" fmla="*/ 0 w 56"/>
                <a:gd name="T1" fmla="*/ 0 h 214"/>
                <a:gd name="T2" fmla="*/ 3742 w 56"/>
                <a:gd name="T3" fmla="*/ 2359 h 214"/>
                <a:gd name="T4" fmla="*/ 3742 w 56"/>
                <a:gd name="T5" fmla="*/ 2359 h 214"/>
                <a:gd name="T6" fmla="*/ 3742 w 56"/>
                <a:gd name="T7" fmla="*/ 4718 h 214"/>
                <a:gd name="T8" fmla="*/ 0 w 56"/>
                <a:gd name="T9" fmla="*/ 3539 h 214"/>
                <a:gd name="T10" fmla="*/ 0 w 56"/>
                <a:gd name="T11" fmla="*/ 0 h 2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6"/>
                <a:gd name="T19" fmla="*/ 0 h 214"/>
                <a:gd name="T20" fmla="*/ 56 w 56"/>
                <a:gd name="T21" fmla="*/ 214 h 2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6" h="214">
                  <a:moveTo>
                    <a:pt x="0" y="0"/>
                  </a:moveTo>
                  <a:lnTo>
                    <a:pt x="56" y="79"/>
                  </a:lnTo>
                  <a:lnTo>
                    <a:pt x="44" y="131"/>
                  </a:lnTo>
                  <a:lnTo>
                    <a:pt x="44" y="214"/>
                  </a:lnTo>
                  <a:lnTo>
                    <a:pt x="0" y="1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8" name="Freeform 63">
              <a:extLst>
                <a:ext uri="{FF2B5EF4-FFF2-40B4-BE49-F238E27FC236}">
                  <a16:creationId xmlns:a16="http://schemas.microsoft.com/office/drawing/2014/main" id="{74968F39-07F7-C34E-A00A-6D95B7AF2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4198" y="3499059"/>
              <a:ext cx="253694" cy="214780"/>
            </a:xfrm>
            <a:custGeom>
              <a:avLst/>
              <a:gdLst>
                <a:gd name="T0" fmla="*/ 0 w 209"/>
                <a:gd name="T1" fmla="*/ 2324 h 179"/>
                <a:gd name="T2" fmla="*/ 9905 w 209"/>
                <a:gd name="T3" fmla="*/ 0 h 179"/>
                <a:gd name="T4" fmla="*/ 9905 w 209"/>
                <a:gd name="T5" fmla="*/ 2324 h 179"/>
                <a:gd name="T6" fmla="*/ 0 w 209"/>
                <a:gd name="T7" fmla="*/ 2324 h 179"/>
                <a:gd name="T8" fmla="*/ 0 w 209"/>
                <a:gd name="T9" fmla="*/ 2324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"/>
                <a:gd name="T16" fmla="*/ 0 h 179"/>
                <a:gd name="T17" fmla="*/ 209 w 209"/>
                <a:gd name="T18" fmla="*/ 179 h 1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" h="179">
                  <a:moveTo>
                    <a:pt x="0" y="26"/>
                  </a:moveTo>
                  <a:lnTo>
                    <a:pt x="209" y="0"/>
                  </a:lnTo>
                  <a:lnTo>
                    <a:pt x="209" y="149"/>
                  </a:lnTo>
                  <a:lnTo>
                    <a:pt x="0" y="179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9" name="Freeform 64">
              <a:extLst>
                <a:ext uri="{FF2B5EF4-FFF2-40B4-BE49-F238E27FC236}">
                  <a16:creationId xmlns:a16="http://schemas.microsoft.com/office/drawing/2014/main" id="{41C9FD2C-9871-A046-8D38-CED74A7C0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737" y="3261324"/>
              <a:ext cx="143189" cy="195105"/>
            </a:xfrm>
            <a:custGeom>
              <a:avLst/>
              <a:gdLst>
                <a:gd name="T0" fmla="*/ 6137 w 119"/>
                <a:gd name="T1" fmla="*/ 0 h 159"/>
                <a:gd name="T2" fmla="*/ 3682 w 119"/>
                <a:gd name="T3" fmla="*/ 2376 h 159"/>
                <a:gd name="T4" fmla="*/ 0 w 119"/>
                <a:gd name="T5" fmla="*/ 3564 h 159"/>
                <a:gd name="T6" fmla="*/ 4909 w 119"/>
                <a:gd name="T7" fmla="*/ 2376 h 159"/>
                <a:gd name="T8" fmla="*/ 6137 w 119"/>
                <a:gd name="T9" fmla="*/ 3564 h 159"/>
                <a:gd name="T10" fmla="*/ 6137 w 119"/>
                <a:gd name="T11" fmla="*/ 0 h 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9"/>
                <a:gd name="T19" fmla="*/ 0 h 159"/>
                <a:gd name="T20" fmla="*/ 119 w 119"/>
                <a:gd name="T21" fmla="*/ 159 h 1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9" h="159">
                  <a:moveTo>
                    <a:pt x="119" y="0"/>
                  </a:moveTo>
                  <a:lnTo>
                    <a:pt x="14" y="97"/>
                  </a:lnTo>
                  <a:lnTo>
                    <a:pt x="0" y="153"/>
                  </a:lnTo>
                  <a:lnTo>
                    <a:pt x="95" y="121"/>
                  </a:lnTo>
                  <a:lnTo>
                    <a:pt x="119" y="159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0" name="Freeform 65">
              <a:extLst>
                <a:ext uri="{FF2B5EF4-FFF2-40B4-BE49-F238E27FC236}">
                  <a16:creationId xmlns:a16="http://schemas.microsoft.com/office/drawing/2014/main" id="{021A7CEA-C50D-DC42-AEEC-C87A3AE92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793" y="3372815"/>
              <a:ext cx="80934" cy="95092"/>
            </a:xfrm>
            <a:custGeom>
              <a:avLst/>
              <a:gdLst>
                <a:gd name="T0" fmla="*/ 3752 w 66"/>
                <a:gd name="T1" fmla="*/ 0 h 79"/>
                <a:gd name="T2" fmla="*/ 0 w 66"/>
                <a:gd name="T3" fmla="*/ 2331 h 79"/>
                <a:gd name="T4" fmla="*/ 3752 w 66"/>
                <a:gd name="T5" fmla="*/ 2331 h 79"/>
                <a:gd name="T6" fmla="*/ 3752 w 66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79"/>
                <a:gd name="T14" fmla="*/ 66 w 66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79">
                  <a:moveTo>
                    <a:pt x="66" y="0"/>
                  </a:moveTo>
                  <a:lnTo>
                    <a:pt x="0" y="54"/>
                  </a:lnTo>
                  <a:lnTo>
                    <a:pt x="66" y="79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1" name="Freeform 66">
              <a:extLst>
                <a:ext uri="{FF2B5EF4-FFF2-40B4-BE49-F238E27FC236}">
                  <a16:creationId xmlns:a16="http://schemas.microsoft.com/office/drawing/2014/main" id="{00E6AF94-E541-F143-A08F-21157D408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4394" y="3636779"/>
              <a:ext cx="54474" cy="262326"/>
            </a:xfrm>
            <a:custGeom>
              <a:avLst/>
              <a:gdLst>
                <a:gd name="T0" fmla="*/ 2416 w 46"/>
                <a:gd name="T1" fmla="*/ 0 h 219"/>
                <a:gd name="T2" fmla="*/ 0 w 46"/>
                <a:gd name="T3" fmla="*/ 2320 h 219"/>
                <a:gd name="T4" fmla="*/ 0 w 46"/>
                <a:gd name="T5" fmla="*/ 4639 h 219"/>
                <a:gd name="T6" fmla="*/ 2416 w 46"/>
                <a:gd name="T7" fmla="*/ 2320 h 219"/>
                <a:gd name="T8" fmla="*/ 2416 w 46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219"/>
                <a:gd name="T17" fmla="*/ 46 w 46"/>
                <a:gd name="T18" fmla="*/ 219 h 2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219">
                  <a:moveTo>
                    <a:pt x="46" y="0"/>
                  </a:moveTo>
                  <a:lnTo>
                    <a:pt x="0" y="60"/>
                  </a:lnTo>
                  <a:lnTo>
                    <a:pt x="0" y="219"/>
                  </a:lnTo>
                  <a:lnTo>
                    <a:pt x="46" y="154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2" name="Freeform 67">
              <a:extLst>
                <a:ext uri="{FF2B5EF4-FFF2-40B4-BE49-F238E27FC236}">
                  <a16:creationId xmlns:a16="http://schemas.microsoft.com/office/drawing/2014/main" id="{B242798C-DADB-8C4A-828F-8980CF19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451" y="3677769"/>
              <a:ext cx="71595" cy="96733"/>
            </a:xfrm>
            <a:custGeom>
              <a:avLst/>
              <a:gdLst>
                <a:gd name="T0" fmla="*/ 3843 w 57"/>
                <a:gd name="T1" fmla="*/ 0 h 82"/>
                <a:gd name="T2" fmla="*/ 0 w 57"/>
                <a:gd name="T3" fmla="*/ 2284 h 82"/>
                <a:gd name="T4" fmla="*/ 3843 w 57"/>
                <a:gd name="T5" fmla="*/ 2284 h 82"/>
                <a:gd name="T6" fmla="*/ 3843 w 57"/>
                <a:gd name="T7" fmla="*/ 2284 h 82"/>
                <a:gd name="T8" fmla="*/ 3843 w 57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82"/>
                <a:gd name="T17" fmla="*/ 57 w 57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82">
                  <a:moveTo>
                    <a:pt x="57" y="0"/>
                  </a:moveTo>
                  <a:lnTo>
                    <a:pt x="0" y="58"/>
                  </a:lnTo>
                  <a:lnTo>
                    <a:pt x="16" y="82"/>
                  </a:lnTo>
                  <a:lnTo>
                    <a:pt x="57" y="58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3" name="Freeform 68">
              <a:extLst>
                <a:ext uri="{FF2B5EF4-FFF2-40B4-BE49-F238E27FC236}">
                  <a16:creationId xmlns:a16="http://schemas.microsoft.com/office/drawing/2014/main" id="{9AB8C10B-99F7-B74F-BF32-4B7073409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4586" y="3858118"/>
              <a:ext cx="73152" cy="141001"/>
            </a:xfrm>
            <a:custGeom>
              <a:avLst/>
              <a:gdLst>
                <a:gd name="T0" fmla="*/ 3794 w 59"/>
                <a:gd name="T1" fmla="*/ 0 h 116"/>
                <a:gd name="T2" fmla="*/ 0 w 59"/>
                <a:gd name="T3" fmla="*/ 2354 h 116"/>
                <a:gd name="T4" fmla="*/ 0 w 59"/>
                <a:gd name="T5" fmla="*/ 2354 h 116"/>
                <a:gd name="T6" fmla="*/ 3794 w 59"/>
                <a:gd name="T7" fmla="*/ 2354 h 116"/>
                <a:gd name="T8" fmla="*/ 3794 w 59"/>
                <a:gd name="T9" fmla="*/ 2354 h 116"/>
                <a:gd name="T10" fmla="*/ 3794 w 59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116"/>
                <a:gd name="T20" fmla="*/ 59 w 59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116">
                  <a:moveTo>
                    <a:pt x="59" y="0"/>
                  </a:moveTo>
                  <a:lnTo>
                    <a:pt x="0" y="77"/>
                  </a:lnTo>
                  <a:lnTo>
                    <a:pt x="0" y="92"/>
                  </a:lnTo>
                  <a:lnTo>
                    <a:pt x="44" y="116"/>
                  </a:lnTo>
                  <a:lnTo>
                    <a:pt x="59" y="116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4" name="Freeform 69">
              <a:extLst>
                <a:ext uri="{FF2B5EF4-FFF2-40B4-BE49-F238E27FC236}">
                  <a16:creationId xmlns:a16="http://schemas.microsoft.com/office/drawing/2014/main" id="{35221E32-A6FF-0842-94E5-681EF88ED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1858" y="3617107"/>
              <a:ext cx="510500" cy="449234"/>
            </a:xfrm>
            <a:custGeom>
              <a:avLst/>
              <a:gdLst>
                <a:gd name="T0" fmla="*/ 0 w 417"/>
                <a:gd name="T1" fmla="*/ 2147483647 h 370"/>
                <a:gd name="T2" fmla="*/ 0 w 417"/>
                <a:gd name="T3" fmla="*/ 2147483647 h 370"/>
                <a:gd name="T4" fmla="*/ 2147483647 w 417"/>
                <a:gd name="T5" fmla="*/ 2147483647 h 370"/>
                <a:gd name="T6" fmla="*/ 2147483647 w 417"/>
                <a:gd name="T7" fmla="*/ 2147483647 h 370"/>
                <a:gd name="T8" fmla="*/ 2147483647 w 417"/>
                <a:gd name="T9" fmla="*/ 2147483647 h 370"/>
                <a:gd name="T10" fmla="*/ 2147483647 w 417"/>
                <a:gd name="T11" fmla="*/ 2147483647 h 370"/>
                <a:gd name="T12" fmla="*/ 2147483647 w 417"/>
                <a:gd name="T13" fmla="*/ 2147483647 h 370"/>
                <a:gd name="T14" fmla="*/ 2147483647 w 417"/>
                <a:gd name="T15" fmla="*/ 2147483647 h 370"/>
                <a:gd name="T16" fmla="*/ 2147483647 w 417"/>
                <a:gd name="T17" fmla="*/ 2147483647 h 370"/>
                <a:gd name="T18" fmla="*/ 2147483647 w 417"/>
                <a:gd name="T19" fmla="*/ 2147483647 h 370"/>
                <a:gd name="T20" fmla="*/ 2147483647 w 417"/>
                <a:gd name="T21" fmla="*/ 2147483647 h 370"/>
                <a:gd name="T22" fmla="*/ 2147483647 w 417"/>
                <a:gd name="T23" fmla="*/ 0 h 370"/>
                <a:gd name="T24" fmla="*/ 2147483647 w 417"/>
                <a:gd name="T25" fmla="*/ 0 h 370"/>
                <a:gd name="T26" fmla="*/ 2147483647 w 417"/>
                <a:gd name="T27" fmla="*/ 2147483647 h 370"/>
                <a:gd name="T28" fmla="*/ 2147483647 w 417"/>
                <a:gd name="T29" fmla="*/ 2147483647 h 370"/>
                <a:gd name="T30" fmla="*/ 2147483647 w 417"/>
                <a:gd name="T31" fmla="*/ 2147483647 h 370"/>
                <a:gd name="T32" fmla="*/ 2147483647 w 417"/>
                <a:gd name="T33" fmla="*/ 2147483647 h 370"/>
                <a:gd name="T34" fmla="*/ 2147483647 w 417"/>
                <a:gd name="T35" fmla="*/ 2147483647 h 370"/>
                <a:gd name="T36" fmla="*/ 2147483647 w 417"/>
                <a:gd name="T37" fmla="*/ 2147483647 h 370"/>
                <a:gd name="T38" fmla="*/ 0 w 417"/>
                <a:gd name="T39" fmla="*/ 2147483647 h 3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17"/>
                <a:gd name="T61" fmla="*/ 0 h 370"/>
                <a:gd name="T62" fmla="*/ 417 w 417"/>
                <a:gd name="T63" fmla="*/ 370 h 3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17" h="370">
                  <a:moveTo>
                    <a:pt x="0" y="234"/>
                  </a:moveTo>
                  <a:lnTo>
                    <a:pt x="0" y="273"/>
                  </a:lnTo>
                  <a:lnTo>
                    <a:pt x="274" y="273"/>
                  </a:lnTo>
                  <a:lnTo>
                    <a:pt x="321" y="343"/>
                  </a:lnTo>
                  <a:lnTo>
                    <a:pt x="371" y="351"/>
                  </a:lnTo>
                  <a:lnTo>
                    <a:pt x="371" y="370"/>
                  </a:lnTo>
                  <a:lnTo>
                    <a:pt x="407" y="342"/>
                  </a:lnTo>
                  <a:lnTo>
                    <a:pt x="415" y="261"/>
                  </a:lnTo>
                  <a:lnTo>
                    <a:pt x="417" y="218"/>
                  </a:lnTo>
                  <a:lnTo>
                    <a:pt x="417" y="133"/>
                  </a:lnTo>
                  <a:lnTo>
                    <a:pt x="401" y="119"/>
                  </a:lnTo>
                  <a:lnTo>
                    <a:pt x="409" y="0"/>
                  </a:lnTo>
                  <a:lnTo>
                    <a:pt x="320" y="0"/>
                  </a:lnTo>
                  <a:lnTo>
                    <a:pt x="224" y="95"/>
                  </a:lnTo>
                  <a:lnTo>
                    <a:pt x="240" y="127"/>
                  </a:lnTo>
                  <a:lnTo>
                    <a:pt x="181" y="170"/>
                  </a:lnTo>
                  <a:lnTo>
                    <a:pt x="107" y="160"/>
                  </a:lnTo>
                  <a:lnTo>
                    <a:pt x="42" y="160"/>
                  </a:lnTo>
                  <a:lnTo>
                    <a:pt x="28" y="204"/>
                  </a:lnTo>
                  <a:lnTo>
                    <a:pt x="0" y="23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5" name="Freeform 70">
              <a:extLst>
                <a:ext uri="{FF2B5EF4-FFF2-40B4-BE49-F238E27FC236}">
                  <a16:creationId xmlns:a16="http://schemas.microsoft.com/office/drawing/2014/main" id="{12E68CD1-33A9-804A-A358-D3C8BECEB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013" y="3622024"/>
              <a:ext cx="191437" cy="227896"/>
            </a:xfrm>
            <a:custGeom>
              <a:avLst/>
              <a:gdLst>
                <a:gd name="T0" fmla="*/ 2147483647 w 155"/>
                <a:gd name="T1" fmla="*/ 0 h 189"/>
                <a:gd name="T2" fmla="*/ 2147483647 w 155"/>
                <a:gd name="T3" fmla="*/ 0 h 189"/>
                <a:gd name="T4" fmla="*/ 2147483647 w 155"/>
                <a:gd name="T5" fmla="*/ 2147483647 h 189"/>
                <a:gd name="T6" fmla="*/ 2147483647 w 155"/>
                <a:gd name="T7" fmla="*/ 2147483647 h 189"/>
                <a:gd name="T8" fmla="*/ 2147483647 w 155"/>
                <a:gd name="T9" fmla="*/ 2147483647 h 189"/>
                <a:gd name="T10" fmla="*/ 2147483647 w 155"/>
                <a:gd name="T11" fmla="*/ 2147483647 h 189"/>
                <a:gd name="T12" fmla="*/ 2147483647 w 155"/>
                <a:gd name="T13" fmla="*/ 2147483647 h 189"/>
                <a:gd name="T14" fmla="*/ 0 w 155"/>
                <a:gd name="T15" fmla="*/ 2147483647 h 189"/>
                <a:gd name="T16" fmla="*/ 2147483647 w 155"/>
                <a:gd name="T17" fmla="*/ 0 h 1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189"/>
                <a:gd name="T29" fmla="*/ 155 w 155"/>
                <a:gd name="T30" fmla="*/ 189 h 1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189">
                  <a:moveTo>
                    <a:pt x="10" y="0"/>
                  </a:moveTo>
                  <a:lnTo>
                    <a:pt x="155" y="0"/>
                  </a:lnTo>
                  <a:lnTo>
                    <a:pt x="149" y="46"/>
                  </a:lnTo>
                  <a:lnTo>
                    <a:pt x="123" y="56"/>
                  </a:lnTo>
                  <a:lnTo>
                    <a:pt x="83" y="189"/>
                  </a:lnTo>
                  <a:lnTo>
                    <a:pt x="18" y="189"/>
                  </a:lnTo>
                  <a:lnTo>
                    <a:pt x="18" y="130"/>
                  </a:lnTo>
                  <a:lnTo>
                    <a:pt x="0" y="11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6" name="Freeform 71">
              <a:extLst>
                <a:ext uri="{FF2B5EF4-FFF2-40B4-BE49-F238E27FC236}">
                  <a16:creationId xmlns:a16="http://schemas.microsoft.com/office/drawing/2014/main" id="{E2DEEC0E-19BB-4A40-93AA-6A09661D0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0178" y="3540049"/>
              <a:ext cx="141632" cy="309873"/>
            </a:xfrm>
            <a:custGeom>
              <a:avLst/>
              <a:gdLst>
                <a:gd name="T0" fmla="*/ 2147483647 w 116"/>
                <a:gd name="T1" fmla="*/ 2147483647 h 256"/>
                <a:gd name="T2" fmla="*/ 2147483647 w 116"/>
                <a:gd name="T3" fmla="*/ 0 h 256"/>
                <a:gd name="T4" fmla="*/ 2147483647 w 116"/>
                <a:gd name="T5" fmla="*/ 2147483647 h 256"/>
                <a:gd name="T6" fmla="*/ 2147483647 w 116"/>
                <a:gd name="T7" fmla="*/ 2147483647 h 256"/>
                <a:gd name="T8" fmla="*/ 0 w 116"/>
                <a:gd name="T9" fmla="*/ 2147483647 h 256"/>
                <a:gd name="T10" fmla="*/ 2147483647 w 116"/>
                <a:gd name="T11" fmla="*/ 2147483647 h 256"/>
                <a:gd name="T12" fmla="*/ 2147483647 w 116"/>
                <a:gd name="T13" fmla="*/ 2147483647 h 256"/>
                <a:gd name="T14" fmla="*/ 2147483647 w 116"/>
                <a:gd name="T15" fmla="*/ 2147483647 h 2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6"/>
                <a:gd name="T25" fmla="*/ 0 h 256"/>
                <a:gd name="T26" fmla="*/ 116 w 116"/>
                <a:gd name="T27" fmla="*/ 256 h 2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6" h="256">
                  <a:moveTo>
                    <a:pt x="72" y="67"/>
                  </a:moveTo>
                  <a:lnTo>
                    <a:pt x="116" y="0"/>
                  </a:lnTo>
                  <a:lnTo>
                    <a:pt x="116" y="234"/>
                  </a:lnTo>
                  <a:lnTo>
                    <a:pt x="74" y="256"/>
                  </a:lnTo>
                  <a:lnTo>
                    <a:pt x="0" y="254"/>
                  </a:lnTo>
                  <a:lnTo>
                    <a:pt x="42" y="123"/>
                  </a:lnTo>
                  <a:lnTo>
                    <a:pt x="67" y="112"/>
                  </a:lnTo>
                  <a:lnTo>
                    <a:pt x="72" y="67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7" name="Freeform 72">
              <a:extLst>
                <a:ext uri="{FF2B5EF4-FFF2-40B4-BE49-F238E27FC236}">
                  <a16:creationId xmlns:a16="http://schemas.microsoft.com/office/drawing/2014/main" id="{45AC54B9-9BFE-EE45-838E-5F8F1C5C6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1809" y="3372815"/>
              <a:ext cx="300386" cy="447594"/>
            </a:xfrm>
            <a:custGeom>
              <a:avLst/>
              <a:gdLst>
                <a:gd name="T0" fmla="*/ 0 w 246"/>
                <a:gd name="T1" fmla="*/ 2147483647 h 373"/>
                <a:gd name="T2" fmla="*/ 0 w 246"/>
                <a:gd name="T3" fmla="*/ 2147483647 h 373"/>
                <a:gd name="T4" fmla="*/ 2147483647 w 246"/>
                <a:gd name="T5" fmla="*/ 2147483647 h 373"/>
                <a:gd name="T6" fmla="*/ 2147483647 w 246"/>
                <a:gd name="T7" fmla="*/ 2147483647 h 373"/>
                <a:gd name="T8" fmla="*/ 2147483647 w 246"/>
                <a:gd name="T9" fmla="*/ 2147483647 h 373"/>
                <a:gd name="T10" fmla="*/ 2147483647 w 246"/>
                <a:gd name="T11" fmla="*/ 2147483647 h 373"/>
                <a:gd name="T12" fmla="*/ 2147483647 w 246"/>
                <a:gd name="T13" fmla="*/ 2147483647 h 373"/>
                <a:gd name="T14" fmla="*/ 2147483647 w 246"/>
                <a:gd name="T15" fmla="*/ 2147483647 h 373"/>
                <a:gd name="T16" fmla="*/ 2147483647 w 246"/>
                <a:gd name="T17" fmla="*/ 2147483647 h 373"/>
                <a:gd name="T18" fmla="*/ 2147483647 w 246"/>
                <a:gd name="T19" fmla="*/ 0 h 373"/>
                <a:gd name="T20" fmla="*/ 2147483647 w 246"/>
                <a:gd name="T21" fmla="*/ 2147483647 h 373"/>
                <a:gd name="T22" fmla="*/ 0 w 246"/>
                <a:gd name="T23" fmla="*/ 2147483647 h 3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6"/>
                <a:gd name="T37" fmla="*/ 0 h 373"/>
                <a:gd name="T38" fmla="*/ 246 w 246"/>
                <a:gd name="T39" fmla="*/ 373 h 3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6" h="373">
                  <a:moveTo>
                    <a:pt x="0" y="145"/>
                  </a:moveTo>
                  <a:lnTo>
                    <a:pt x="0" y="373"/>
                  </a:lnTo>
                  <a:lnTo>
                    <a:pt x="59" y="340"/>
                  </a:lnTo>
                  <a:lnTo>
                    <a:pt x="63" y="310"/>
                  </a:lnTo>
                  <a:lnTo>
                    <a:pt x="246" y="177"/>
                  </a:lnTo>
                  <a:lnTo>
                    <a:pt x="236" y="127"/>
                  </a:lnTo>
                  <a:lnTo>
                    <a:pt x="204" y="113"/>
                  </a:lnTo>
                  <a:lnTo>
                    <a:pt x="182" y="6"/>
                  </a:lnTo>
                  <a:lnTo>
                    <a:pt x="133" y="20"/>
                  </a:lnTo>
                  <a:lnTo>
                    <a:pt x="107" y="0"/>
                  </a:lnTo>
                  <a:lnTo>
                    <a:pt x="59" y="38"/>
                  </a:lnTo>
                  <a:lnTo>
                    <a:pt x="0" y="145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8" name="Freeform 73">
              <a:extLst>
                <a:ext uri="{FF2B5EF4-FFF2-40B4-BE49-F238E27FC236}">
                  <a16:creationId xmlns:a16="http://schemas.microsoft.com/office/drawing/2014/main" id="{EBE66812-A858-2745-9D56-187CF85D1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801" y="3820407"/>
              <a:ext cx="287934" cy="177071"/>
            </a:xfrm>
            <a:custGeom>
              <a:avLst/>
              <a:gdLst>
                <a:gd name="T0" fmla="*/ 2147483647 w 236"/>
                <a:gd name="T1" fmla="*/ 2147483647 h 143"/>
                <a:gd name="T2" fmla="*/ 2147483647 w 236"/>
                <a:gd name="T3" fmla="*/ 2147483647 h 143"/>
                <a:gd name="T4" fmla="*/ 2147483647 w 236"/>
                <a:gd name="T5" fmla="*/ 0 h 143"/>
                <a:gd name="T6" fmla="*/ 2147483647 w 236"/>
                <a:gd name="T7" fmla="*/ 2147483647 h 143"/>
                <a:gd name="T8" fmla="*/ 2147483647 w 236"/>
                <a:gd name="T9" fmla="*/ 2147483647 h 143"/>
                <a:gd name="T10" fmla="*/ 2147483647 w 236"/>
                <a:gd name="T11" fmla="*/ 2147483647 h 143"/>
                <a:gd name="T12" fmla="*/ 2147483647 w 236"/>
                <a:gd name="T13" fmla="*/ 2147483647 h 143"/>
                <a:gd name="T14" fmla="*/ 2147483647 w 236"/>
                <a:gd name="T15" fmla="*/ 2147483647 h 143"/>
                <a:gd name="T16" fmla="*/ 2147483647 w 236"/>
                <a:gd name="T17" fmla="*/ 2147483647 h 143"/>
                <a:gd name="T18" fmla="*/ 0 w 236"/>
                <a:gd name="T19" fmla="*/ 2147483647 h 143"/>
                <a:gd name="T20" fmla="*/ 2147483647 w 236"/>
                <a:gd name="T21" fmla="*/ 2147483647 h 1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6"/>
                <a:gd name="T34" fmla="*/ 0 h 143"/>
                <a:gd name="T35" fmla="*/ 236 w 236"/>
                <a:gd name="T36" fmla="*/ 143 h 1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6" h="143">
                  <a:moveTo>
                    <a:pt x="2" y="20"/>
                  </a:moveTo>
                  <a:lnTo>
                    <a:pt x="141" y="23"/>
                  </a:lnTo>
                  <a:lnTo>
                    <a:pt x="182" y="0"/>
                  </a:lnTo>
                  <a:lnTo>
                    <a:pt x="191" y="43"/>
                  </a:lnTo>
                  <a:lnTo>
                    <a:pt x="169" y="65"/>
                  </a:lnTo>
                  <a:lnTo>
                    <a:pt x="201" y="123"/>
                  </a:lnTo>
                  <a:lnTo>
                    <a:pt x="236" y="123"/>
                  </a:lnTo>
                  <a:lnTo>
                    <a:pt x="185" y="143"/>
                  </a:lnTo>
                  <a:lnTo>
                    <a:pt x="136" y="94"/>
                  </a:lnTo>
                  <a:lnTo>
                    <a:pt x="0" y="94"/>
                  </a:lnTo>
                  <a:lnTo>
                    <a:pt x="2" y="2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9" name="Freeform 74">
              <a:extLst>
                <a:ext uri="{FF2B5EF4-FFF2-40B4-BE49-F238E27FC236}">
                  <a16:creationId xmlns:a16="http://schemas.microsoft.com/office/drawing/2014/main" id="{AC5EEA76-C30B-3F4A-83CF-64E40D756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6869" y="3938455"/>
              <a:ext cx="66925" cy="72140"/>
            </a:xfrm>
            <a:custGeom>
              <a:avLst/>
              <a:gdLst>
                <a:gd name="T0" fmla="*/ 2147483647 w 55"/>
                <a:gd name="T1" fmla="*/ 0 h 63"/>
                <a:gd name="T2" fmla="*/ 2147483647 w 55"/>
                <a:gd name="T3" fmla="*/ 0 h 63"/>
                <a:gd name="T4" fmla="*/ 2147483647 w 55"/>
                <a:gd name="T5" fmla="*/ 2147483647 h 63"/>
                <a:gd name="T6" fmla="*/ 2147483647 w 55"/>
                <a:gd name="T7" fmla="*/ 2147483647 h 63"/>
                <a:gd name="T8" fmla="*/ 0 w 55"/>
                <a:gd name="T9" fmla="*/ 2147483647 h 63"/>
                <a:gd name="T10" fmla="*/ 2147483647 w 55"/>
                <a:gd name="T11" fmla="*/ 0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5"/>
                <a:gd name="T19" fmla="*/ 0 h 63"/>
                <a:gd name="T20" fmla="*/ 55 w 5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5" h="63">
                  <a:moveTo>
                    <a:pt x="1" y="0"/>
                  </a:moveTo>
                  <a:lnTo>
                    <a:pt x="29" y="0"/>
                  </a:lnTo>
                  <a:lnTo>
                    <a:pt x="55" y="22"/>
                  </a:lnTo>
                  <a:lnTo>
                    <a:pt x="30" y="59"/>
                  </a:lnTo>
                  <a:lnTo>
                    <a:pt x="0" y="63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0" name="Freeform 75">
              <a:extLst>
                <a:ext uri="{FF2B5EF4-FFF2-40B4-BE49-F238E27FC236}">
                  <a16:creationId xmlns:a16="http://schemas.microsoft.com/office/drawing/2014/main" id="{38A53D69-6DAE-7641-A05C-428126955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9908" y="3938455"/>
              <a:ext cx="138520" cy="91815"/>
            </a:xfrm>
            <a:custGeom>
              <a:avLst/>
              <a:gdLst>
                <a:gd name="T0" fmla="*/ 2147483647 w 115"/>
                <a:gd name="T1" fmla="*/ 0 h 78"/>
                <a:gd name="T2" fmla="*/ 2147483647 w 115"/>
                <a:gd name="T3" fmla="*/ 0 h 78"/>
                <a:gd name="T4" fmla="*/ 2147483647 w 115"/>
                <a:gd name="T5" fmla="*/ 2147483647 h 78"/>
                <a:gd name="T6" fmla="*/ 0 w 115"/>
                <a:gd name="T7" fmla="*/ 2147483647 h 78"/>
                <a:gd name="T8" fmla="*/ 2147483647 w 115"/>
                <a:gd name="T9" fmla="*/ 0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"/>
                <a:gd name="T16" fmla="*/ 0 h 78"/>
                <a:gd name="T17" fmla="*/ 115 w 11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" h="78">
                  <a:moveTo>
                    <a:pt x="6" y="0"/>
                  </a:moveTo>
                  <a:lnTo>
                    <a:pt x="115" y="0"/>
                  </a:lnTo>
                  <a:lnTo>
                    <a:pt x="115" y="62"/>
                  </a:lnTo>
                  <a:lnTo>
                    <a:pt x="0" y="7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1" name="Freeform 76">
              <a:extLst>
                <a:ext uri="{FF2B5EF4-FFF2-40B4-BE49-F238E27FC236}">
                  <a16:creationId xmlns:a16="http://schemas.microsoft.com/office/drawing/2014/main" id="{10C2B2E9-DAC5-8E40-B1C8-6C973362A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486" y="4026993"/>
              <a:ext cx="121399" cy="227896"/>
            </a:xfrm>
            <a:custGeom>
              <a:avLst/>
              <a:gdLst>
                <a:gd name="T0" fmla="*/ 2147483647 w 100"/>
                <a:gd name="T1" fmla="*/ 0 h 191"/>
                <a:gd name="T2" fmla="*/ 2147483647 w 100"/>
                <a:gd name="T3" fmla="*/ 2147483647 h 191"/>
                <a:gd name="T4" fmla="*/ 2147483647 w 100"/>
                <a:gd name="T5" fmla="*/ 2147483647 h 191"/>
                <a:gd name="T6" fmla="*/ 2147483647 w 100"/>
                <a:gd name="T7" fmla="*/ 2147483647 h 191"/>
                <a:gd name="T8" fmla="*/ 0 w 100"/>
                <a:gd name="T9" fmla="*/ 2147483647 h 191"/>
                <a:gd name="T10" fmla="*/ 2147483647 w 100"/>
                <a:gd name="T11" fmla="*/ 2147483647 h 191"/>
                <a:gd name="T12" fmla="*/ 2147483647 w 100"/>
                <a:gd name="T13" fmla="*/ 2147483647 h 191"/>
                <a:gd name="T14" fmla="*/ 2147483647 w 100"/>
                <a:gd name="T15" fmla="*/ 2147483647 h 191"/>
                <a:gd name="T16" fmla="*/ 2147483647 w 100"/>
                <a:gd name="T17" fmla="*/ 2147483647 h 191"/>
                <a:gd name="T18" fmla="*/ 2147483647 w 100"/>
                <a:gd name="T19" fmla="*/ 2147483647 h 191"/>
                <a:gd name="T20" fmla="*/ 2147483647 w 100"/>
                <a:gd name="T21" fmla="*/ 2147483647 h 191"/>
                <a:gd name="T22" fmla="*/ 2147483647 w 100"/>
                <a:gd name="T23" fmla="*/ 0 h 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91"/>
                <a:gd name="T38" fmla="*/ 100 w 100"/>
                <a:gd name="T39" fmla="*/ 191 h 1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91">
                  <a:moveTo>
                    <a:pt x="47" y="0"/>
                  </a:moveTo>
                  <a:lnTo>
                    <a:pt x="22" y="22"/>
                  </a:lnTo>
                  <a:lnTo>
                    <a:pt x="43" y="77"/>
                  </a:lnTo>
                  <a:lnTo>
                    <a:pt x="22" y="103"/>
                  </a:lnTo>
                  <a:lnTo>
                    <a:pt x="0" y="132"/>
                  </a:lnTo>
                  <a:lnTo>
                    <a:pt x="43" y="191"/>
                  </a:lnTo>
                  <a:lnTo>
                    <a:pt x="87" y="132"/>
                  </a:lnTo>
                  <a:lnTo>
                    <a:pt x="100" y="65"/>
                  </a:lnTo>
                  <a:lnTo>
                    <a:pt x="84" y="62"/>
                  </a:lnTo>
                  <a:lnTo>
                    <a:pt x="99" y="28"/>
                  </a:lnTo>
                  <a:lnTo>
                    <a:pt x="98" y="9"/>
                  </a:lnTo>
                  <a:lnTo>
                    <a:pt x="47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2" name="Freeform 77">
              <a:extLst>
                <a:ext uri="{FF2B5EF4-FFF2-40B4-BE49-F238E27FC236}">
                  <a16:creationId xmlns:a16="http://schemas.microsoft.com/office/drawing/2014/main" id="{0952BC8B-9892-CF4D-93FC-7B0C1B30A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122" y="4153238"/>
              <a:ext cx="91827" cy="160675"/>
            </a:xfrm>
            <a:custGeom>
              <a:avLst/>
              <a:gdLst>
                <a:gd name="T0" fmla="*/ 2147483647 w 77"/>
                <a:gd name="T1" fmla="*/ 0 h 134"/>
                <a:gd name="T2" fmla="*/ 0 w 77"/>
                <a:gd name="T3" fmla="*/ 0 h 134"/>
                <a:gd name="T4" fmla="*/ 0 w 77"/>
                <a:gd name="T5" fmla="*/ 2147483647 h 134"/>
                <a:gd name="T6" fmla="*/ 2147483647 w 77"/>
                <a:gd name="T7" fmla="*/ 2147483647 h 134"/>
                <a:gd name="T8" fmla="*/ 2147483647 w 77"/>
                <a:gd name="T9" fmla="*/ 2147483647 h 134"/>
                <a:gd name="T10" fmla="*/ 2147483647 w 77"/>
                <a:gd name="T11" fmla="*/ 2147483647 h 134"/>
                <a:gd name="T12" fmla="*/ 2147483647 w 77"/>
                <a:gd name="T13" fmla="*/ 2147483647 h 134"/>
                <a:gd name="T14" fmla="*/ 2147483647 w 77"/>
                <a:gd name="T15" fmla="*/ 0 h 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"/>
                <a:gd name="T25" fmla="*/ 0 h 134"/>
                <a:gd name="T26" fmla="*/ 77 w 77"/>
                <a:gd name="T27" fmla="*/ 134 h 1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" h="134">
                  <a:moveTo>
                    <a:pt x="66" y="0"/>
                  </a:moveTo>
                  <a:lnTo>
                    <a:pt x="0" y="0"/>
                  </a:lnTo>
                  <a:lnTo>
                    <a:pt x="0" y="134"/>
                  </a:lnTo>
                  <a:lnTo>
                    <a:pt x="64" y="134"/>
                  </a:lnTo>
                  <a:lnTo>
                    <a:pt x="77" y="113"/>
                  </a:lnTo>
                  <a:lnTo>
                    <a:pt x="44" y="71"/>
                  </a:lnTo>
                  <a:lnTo>
                    <a:pt x="45" y="34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3" name="Freeform 78">
              <a:extLst>
                <a:ext uri="{FF2B5EF4-FFF2-40B4-BE49-F238E27FC236}">
                  <a16:creationId xmlns:a16="http://schemas.microsoft.com/office/drawing/2014/main" id="{9BF68B5F-43BB-9543-9EC6-B5254250B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196" y="4176189"/>
              <a:ext cx="353304" cy="222978"/>
            </a:xfrm>
            <a:custGeom>
              <a:avLst/>
              <a:gdLst>
                <a:gd name="T0" fmla="*/ 0 w 287"/>
                <a:gd name="T1" fmla="*/ 0 h 185"/>
                <a:gd name="T2" fmla="*/ 2147483647 w 287"/>
                <a:gd name="T3" fmla="*/ 0 h 185"/>
                <a:gd name="T4" fmla="*/ 2147483647 w 287"/>
                <a:gd name="T5" fmla="*/ 2147483647 h 185"/>
                <a:gd name="T6" fmla="*/ 2147483647 w 287"/>
                <a:gd name="T7" fmla="*/ 2147483647 h 185"/>
                <a:gd name="T8" fmla="*/ 2147483647 w 287"/>
                <a:gd name="T9" fmla="*/ 2147483647 h 185"/>
                <a:gd name="T10" fmla="*/ 2147483647 w 287"/>
                <a:gd name="T11" fmla="*/ 2147483647 h 185"/>
                <a:gd name="T12" fmla="*/ 2147483647 w 287"/>
                <a:gd name="T13" fmla="*/ 2147483647 h 185"/>
                <a:gd name="T14" fmla="*/ 2147483647 w 287"/>
                <a:gd name="T15" fmla="*/ 2147483647 h 185"/>
                <a:gd name="T16" fmla="*/ 2147483647 w 287"/>
                <a:gd name="T17" fmla="*/ 2147483647 h 185"/>
                <a:gd name="T18" fmla="*/ 0 w 287"/>
                <a:gd name="T19" fmla="*/ 2147483647 h 185"/>
                <a:gd name="T20" fmla="*/ 0 w 287"/>
                <a:gd name="T21" fmla="*/ 0 h 1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7"/>
                <a:gd name="T34" fmla="*/ 0 h 185"/>
                <a:gd name="T35" fmla="*/ 287 w 287"/>
                <a:gd name="T36" fmla="*/ 185 h 1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7" h="185">
                  <a:moveTo>
                    <a:pt x="0" y="0"/>
                  </a:moveTo>
                  <a:lnTo>
                    <a:pt x="223" y="0"/>
                  </a:lnTo>
                  <a:lnTo>
                    <a:pt x="223" y="115"/>
                  </a:lnTo>
                  <a:lnTo>
                    <a:pt x="287" y="115"/>
                  </a:lnTo>
                  <a:lnTo>
                    <a:pt x="251" y="185"/>
                  </a:lnTo>
                  <a:lnTo>
                    <a:pt x="175" y="165"/>
                  </a:lnTo>
                  <a:lnTo>
                    <a:pt x="150" y="73"/>
                  </a:lnTo>
                  <a:lnTo>
                    <a:pt x="141" y="51"/>
                  </a:lnTo>
                  <a:lnTo>
                    <a:pt x="86" y="34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4" name="Freeform 79">
              <a:extLst>
                <a:ext uri="{FF2B5EF4-FFF2-40B4-BE49-F238E27FC236}">
                  <a16:creationId xmlns:a16="http://schemas.microsoft.com/office/drawing/2014/main" id="{B5D88DB2-1A4E-FD40-A119-80DE8F8FA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334" y="3508894"/>
              <a:ext cx="617892" cy="386932"/>
            </a:xfrm>
            <a:custGeom>
              <a:avLst/>
              <a:gdLst>
                <a:gd name="T0" fmla="*/ 0 w 507"/>
                <a:gd name="T1" fmla="*/ 0 h 320"/>
                <a:gd name="T2" fmla="*/ 2147483647 w 507"/>
                <a:gd name="T3" fmla="*/ 2147483647 h 320"/>
                <a:gd name="T4" fmla="*/ 2147483647 w 507"/>
                <a:gd name="T5" fmla="*/ 2147483647 h 320"/>
                <a:gd name="T6" fmla="*/ 2147483647 w 507"/>
                <a:gd name="T7" fmla="*/ 2147483647 h 320"/>
                <a:gd name="T8" fmla="*/ 2147483647 w 507"/>
                <a:gd name="T9" fmla="*/ 2147483647 h 320"/>
                <a:gd name="T10" fmla="*/ 2147483647 w 507"/>
                <a:gd name="T11" fmla="*/ 2147483647 h 320"/>
                <a:gd name="T12" fmla="*/ 2147483647 w 507"/>
                <a:gd name="T13" fmla="*/ 2147483647 h 320"/>
                <a:gd name="T14" fmla="*/ 2147483647 w 507"/>
                <a:gd name="T15" fmla="*/ 2147483647 h 320"/>
                <a:gd name="T16" fmla="*/ 2147483647 w 507"/>
                <a:gd name="T17" fmla="*/ 2147483647 h 320"/>
                <a:gd name="T18" fmla="*/ 2147483647 w 507"/>
                <a:gd name="T19" fmla="*/ 2147483647 h 320"/>
                <a:gd name="T20" fmla="*/ 0 w 507"/>
                <a:gd name="T21" fmla="*/ 2147483647 h 320"/>
                <a:gd name="T22" fmla="*/ 0 w 507"/>
                <a:gd name="T23" fmla="*/ 0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7"/>
                <a:gd name="T37" fmla="*/ 0 h 320"/>
                <a:gd name="T38" fmla="*/ 507 w 507"/>
                <a:gd name="T39" fmla="*/ 320 h 3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7" h="320">
                  <a:moveTo>
                    <a:pt x="0" y="0"/>
                  </a:moveTo>
                  <a:lnTo>
                    <a:pt x="497" y="1"/>
                  </a:lnTo>
                  <a:lnTo>
                    <a:pt x="498" y="30"/>
                  </a:lnTo>
                  <a:lnTo>
                    <a:pt x="479" y="52"/>
                  </a:lnTo>
                  <a:lnTo>
                    <a:pt x="507" y="90"/>
                  </a:lnTo>
                  <a:lnTo>
                    <a:pt x="507" y="229"/>
                  </a:lnTo>
                  <a:lnTo>
                    <a:pt x="485" y="229"/>
                  </a:lnTo>
                  <a:lnTo>
                    <a:pt x="485" y="320"/>
                  </a:lnTo>
                  <a:lnTo>
                    <a:pt x="399" y="292"/>
                  </a:lnTo>
                  <a:lnTo>
                    <a:pt x="364" y="271"/>
                  </a:lnTo>
                  <a:lnTo>
                    <a:pt x="0" y="27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5" name="Freeform 80">
              <a:extLst>
                <a:ext uri="{FF2B5EF4-FFF2-40B4-BE49-F238E27FC236}">
                  <a16:creationId xmlns:a16="http://schemas.microsoft.com/office/drawing/2014/main" id="{F2B2DBFF-C814-B944-91FE-28FFF3D47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210" y="3785978"/>
              <a:ext cx="535403" cy="301676"/>
            </a:xfrm>
            <a:custGeom>
              <a:avLst/>
              <a:gdLst>
                <a:gd name="T0" fmla="*/ 0 w 439"/>
                <a:gd name="T1" fmla="*/ 0 h 249"/>
                <a:gd name="T2" fmla="*/ 2147483647 w 439"/>
                <a:gd name="T3" fmla="*/ 0 h 249"/>
                <a:gd name="T4" fmla="*/ 2147483647 w 439"/>
                <a:gd name="T5" fmla="*/ 2147483647 h 249"/>
                <a:gd name="T6" fmla="*/ 2147483647 w 439"/>
                <a:gd name="T7" fmla="*/ 2147483647 h 249"/>
                <a:gd name="T8" fmla="*/ 2147483647 w 439"/>
                <a:gd name="T9" fmla="*/ 2147483647 h 249"/>
                <a:gd name="T10" fmla="*/ 2147483647 w 439"/>
                <a:gd name="T11" fmla="*/ 2147483647 h 249"/>
                <a:gd name="T12" fmla="*/ 2147483647 w 439"/>
                <a:gd name="T13" fmla="*/ 2147483647 h 249"/>
                <a:gd name="T14" fmla="*/ 2147483647 w 439"/>
                <a:gd name="T15" fmla="*/ 2147483647 h 249"/>
                <a:gd name="T16" fmla="*/ 2147483647 w 439"/>
                <a:gd name="T17" fmla="*/ 2147483647 h 249"/>
                <a:gd name="T18" fmla="*/ 2147483647 w 439"/>
                <a:gd name="T19" fmla="*/ 2147483647 h 249"/>
                <a:gd name="T20" fmla="*/ 0 w 439"/>
                <a:gd name="T21" fmla="*/ 2147483647 h 249"/>
                <a:gd name="T22" fmla="*/ 0 w 439"/>
                <a:gd name="T23" fmla="*/ 0 h 2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9"/>
                <a:gd name="T37" fmla="*/ 0 h 249"/>
                <a:gd name="T38" fmla="*/ 439 w 439"/>
                <a:gd name="T39" fmla="*/ 249 h 2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9" h="249">
                  <a:moveTo>
                    <a:pt x="0" y="0"/>
                  </a:moveTo>
                  <a:lnTo>
                    <a:pt x="374" y="0"/>
                  </a:lnTo>
                  <a:lnTo>
                    <a:pt x="386" y="28"/>
                  </a:lnTo>
                  <a:lnTo>
                    <a:pt x="384" y="62"/>
                  </a:lnTo>
                  <a:lnTo>
                    <a:pt x="420" y="96"/>
                  </a:lnTo>
                  <a:lnTo>
                    <a:pt x="439" y="137"/>
                  </a:lnTo>
                  <a:lnTo>
                    <a:pt x="386" y="176"/>
                  </a:lnTo>
                  <a:lnTo>
                    <a:pt x="396" y="202"/>
                  </a:lnTo>
                  <a:lnTo>
                    <a:pt x="361" y="249"/>
                  </a:lnTo>
                  <a:lnTo>
                    <a:pt x="52" y="248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6" name="Freeform 81">
              <a:extLst>
                <a:ext uri="{FF2B5EF4-FFF2-40B4-BE49-F238E27FC236}">
                  <a16:creationId xmlns:a16="http://schemas.microsoft.com/office/drawing/2014/main" id="{6B56E9A3-F18E-5941-8D30-05BFA7C0A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7519" y="3189188"/>
              <a:ext cx="549409" cy="600072"/>
            </a:xfrm>
            <a:custGeom>
              <a:avLst/>
              <a:gdLst>
                <a:gd name="T0" fmla="*/ 0 w 451"/>
                <a:gd name="T1" fmla="*/ 0 h 495"/>
                <a:gd name="T2" fmla="*/ 2147483647 w 451"/>
                <a:gd name="T3" fmla="*/ 0 h 495"/>
                <a:gd name="T4" fmla="*/ 2147483647 w 451"/>
                <a:gd name="T5" fmla="*/ 2147483647 h 495"/>
                <a:gd name="T6" fmla="*/ 2147483647 w 451"/>
                <a:gd name="T7" fmla="*/ 2147483647 h 495"/>
                <a:gd name="T8" fmla="*/ 2147483647 w 451"/>
                <a:gd name="T9" fmla="*/ 2147483647 h 495"/>
                <a:gd name="T10" fmla="*/ 2147483647 w 451"/>
                <a:gd name="T11" fmla="*/ 2147483647 h 495"/>
                <a:gd name="T12" fmla="*/ 2147483647 w 451"/>
                <a:gd name="T13" fmla="*/ 2147483647 h 495"/>
                <a:gd name="T14" fmla="*/ 2147483647 w 451"/>
                <a:gd name="T15" fmla="*/ 2147483647 h 495"/>
                <a:gd name="T16" fmla="*/ 2147483647 w 451"/>
                <a:gd name="T17" fmla="*/ 2147483647 h 495"/>
                <a:gd name="T18" fmla="*/ 2147483647 w 451"/>
                <a:gd name="T19" fmla="*/ 2147483647 h 495"/>
                <a:gd name="T20" fmla="*/ 2147483647 w 451"/>
                <a:gd name="T21" fmla="*/ 2147483647 h 495"/>
                <a:gd name="T22" fmla="*/ 2147483647 w 451"/>
                <a:gd name="T23" fmla="*/ 2147483647 h 495"/>
                <a:gd name="T24" fmla="*/ 2147483647 w 451"/>
                <a:gd name="T25" fmla="*/ 2147483647 h 495"/>
                <a:gd name="T26" fmla="*/ 2147483647 w 451"/>
                <a:gd name="T27" fmla="*/ 2147483647 h 495"/>
                <a:gd name="T28" fmla="*/ 0 w 451"/>
                <a:gd name="T29" fmla="*/ 0 h 49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1"/>
                <a:gd name="T46" fmla="*/ 0 h 495"/>
                <a:gd name="T47" fmla="*/ 451 w 451"/>
                <a:gd name="T48" fmla="*/ 495 h 49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1" h="495">
                  <a:moveTo>
                    <a:pt x="0" y="0"/>
                  </a:moveTo>
                  <a:lnTo>
                    <a:pt x="151" y="0"/>
                  </a:lnTo>
                  <a:lnTo>
                    <a:pt x="451" y="60"/>
                  </a:lnTo>
                  <a:lnTo>
                    <a:pt x="348" y="157"/>
                  </a:lnTo>
                  <a:lnTo>
                    <a:pt x="304" y="304"/>
                  </a:lnTo>
                  <a:lnTo>
                    <a:pt x="304" y="382"/>
                  </a:lnTo>
                  <a:lnTo>
                    <a:pt x="408" y="456"/>
                  </a:lnTo>
                  <a:lnTo>
                    <a:pt x="413" y="495"/>
                  </a:lnTo>
                  <a:lnTo>
                    <a:pt x="60" y="495"/>
                  </a:lnTo>
                  <a:lnTo>
                    <a:pt x="60" y="352"/>
                  </a:lnTo>
                  <a:lnTo>
                    <a:pt x="30" y="316"/>
                  </a:lnTo>
                  <a:lnTo>
                    <a:pt x="50" y="294"/>
                  </a:lnTo>
                  <a:lnTo>
                    <a:pt x="50" y="263"/>
                  </a:lnTo>
                  <a:lnTo>
                    <a:pt x="38" y="17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7" name="Freeform 82">
              <a:extLst>
                <a:ext uri="{FF2B5EF4-FFF2-40B4-BE49-F238E27FC236}">
                  <a16:creationId xmlns:a16="http://schemas.microsoft.com/office/drawing/2014/main" id="{FFFFFB3C-3C27-594B-8271-ED705C6FB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497" y="3410525"/>
              <a:ext cx="479373" cy="488582"/>
            </a:xfrm>
            <a:custGeom>
              <a:avLst/>
              <a:gdLst>
                <a:gd name="T0" fmla="*/ 2147483647 w 393"/>
                <a:gd name="T1" fmla="*/ 2147483647 h 403"/>
                <a:gd name="T2" fmla="*/ 2147483647 w 393"/>
                <a:gd name="T3" fmla="*/ 0 h 403"/>
                <a:gd name="T4" fmla="*/ 2147483647 w 393"/>
                <a:gd name="T5" fmla="*/ 2147483647 h 403"/>
                <a:gd name="T6" fmla="*/ 2147483647 w 393"/>
                <a:gd name="T7" fmla="*/ 2147483647 h 403"/>
                <a:gd name="T8" fmla="*/ 2147483647 w 393"/>
                <a:gd name="T9" fmla="*/ 2147483647 h 403"/>
                <a:gd name="T10" fmla="*/ 2147483647 w 393"/>
                <a:gd name="T11" fmla="*/ 2147483647 h 403"/>
                <a:gd name="T12" fmla="*/ 2147483647 w 393"/>
                <a:gd name="T13" fmla="*/ 2147483647 h 403"/>
                <a:gd name="T14" fmla="*/ 2147483647 w 393"/>
                <a:gd name="T15" fmla="*/ 2147483647 h 403"/>
                <a:gd name="T16" fmla="*/ 2147483647 w 393"/>
                <a:gd name="T17" fmla="*/ 2147483647 h 403"/>
                <a:gd name="T18" fmla="*/ 2147483647 w 393"/>
                <a:gd name="T19" fmla="*/ 2147483647 h 403"/>
                <a:gd name="T20" fmla="*/ 2147483647 w 393"/>
                <a:gd name="T21" fmla="*/ 2147483647 h 403"/>
                <a:gd name="T22" fmla="*/ 2147483647 w 393"/>
                <a:gd name="T23" fmla="*/ 2147483647 h 403"/>
                <a:gd name="T24" fmla="*/ 2147483647 w 393"/>
                <a:gd name="T25" fmla="*/ 2147483647 h 403"/>
                <a:gd name="T26" fmla="*/ 2147483647 w 393"/>
                <a:gd name="T27" fmla="*/ 2147483647 h 403"/>
                <a:gd name="T28" fmla="*/ 2147483647 w 393"/>
                <a:gd name="T29" fmla="*/ 2147483647 h 403"/>
                <a:gd name="T30" fmla="*/ 0 w 393"/>
                <a:gd name="T31" fmla="*/ 2147483647 h 403"/>
                <a:gd name="T32" fmla="*/ 0 w 393"/>
                <a:gd name="T33" fmla="*/ 2147483647 h 403"/>
                <a:gd name="T34" fmla="*/ 2147483647 w 393"/>
                <a:gd name="T35" fmla="*/ 2147483647 h 4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93"/>
                <a:gd name="T55" fmla="*/ 0 h 403"/>
                <a:gd name="T56" fmla="*/ 393 w 393"/>
                <a:gd name="T57" fmla="*/ 403 h 40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93" h="403">
                  <a:moveTo>
                    <a:pt x="25" y="30"/>
                  </a:moveTo>
                  <a:lnTo>
                    <a:pt x="125" y="0"/>
                  </a:lnTo>
                  <a:lnTo>
                    <a:pt x="145" y="38"/>
                  </a:lnTo>
                  <a:lnTo>
                    <a:pt x="280" y="105"/>
                  </a:lnTo>
                  <a:lnTo>
                    <a:pt x="311" y="143"/>
                  </a:lnTo>
                  <a:lnTo>
                    <a:pt x="321" y="180"/>
                  </a:lnTo>
                  <a:lnTo>
                    <a:pt x="373" y="171"/>
                  </a:lnTo>
                  <a:lnTo>
                    <a:pt x="393" y="188"/>
                  </a:lnTo>
                  <a:lnTo>
                    <a:pt x="349" y="252"/>
                  </a:lnTo>
                  <a:lnTo>
                    <a:pt x="327" y="403"/>
                  </a:lnTo>
                  <a:lnTo>
                    <a:pt x="153" y="403"/>
                  </a:lnTo>
                  <a:lnTo>
                    <a:pt x="119" y="375"/>
                  </a:lnTo>
                  <a:lnTo>
                    <a:pt x="121" y="339"/>
                  </a:lnTo>
                  <a:lnTo>
                    <a:pt x="107" y="306"/>
                  </a:lnTo>
                  <a:lnTo>
                    <a:pt x="103" y="272"/>
                  </a:lnTo>
                  <a:lnTo>
                    <a:pt x="0" y="198"/>
                  </a:lnTo>
                  <a:lnTo>
                    <a:pt x="0" y="123"/>
                  </a:lnTo>
                  <a:lnTo>
                    <a:pt x="25" y="3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8" name="Freeform 83">
              <a:extLst>
                <a:ext uri="{FF2B5EF4-FFF2-40B4-BE49-F238E27FC236}">
                  <a16:creationId xmlns:a16="http://schemas.microsoft.com/office/drawing/2014/main" id="{56653072-1002-6840-A78B-507023553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3361337"/>
              <a:ext cx="550966" cy="263967"/>
            </a:xfrm>
            <a:custGeom>
              <a:avLst/>
              <a:gdLst>
                <a:gd name="T0" fmla="*/ 0 w 450"/>
                <a:gd name="T1" fmla="*/ 2147483647 h 220"/>
                <a:gd name="T2" fmla="*/ 2147483647 w 450"/>
                <a:gd name="T3" fmla="*/ 2147483647 h 220"/>
                <a:gd name="T4" fmla="*/ 2147483647 w 450"/>
                <a:gd name="T5" fmla="*/ 2147483647 h 220"/>
                <a:gd name="T6" fmla="*/ 2147483647 w 450"/>
                <a:gd name="T7" fmla="*/ 2147483647 h 220"/>
                <a:gd name="T8" fmla="*/ 2147483647 w 450"/>
                <a:gd name="T9" fmla="*/ 2147483647 h 220"/>
                <a:gd name="T10" fmla="*/ 2147483647 w 450"/>
                <a:gd name="T11" fmla="*/ 2147483647 h 220"/>
                <a:gd name="T12" fmla="*/ 2147483647 w 450"/>
                <a:gd name="T13" fmla="*/ 2147483647 h 220"/>
                <a:gd name="T14" fmla="*/ 2147483647 w 450"/>
                <a:gd name="T15" fmla="*/ 2147483647 h 220"/>
                <a:gd name="T16" fmla="*/ 2147483647 w 450"/>
                <a:gd name="T17" fmla="*/ 2147483647 h 220"/>
                <a:gd name="T18" fmla="*/ 2147483647 w 450"/>
                <a:gd name="T19" fmla="*/ 2147483647 h 220"/>
                <a:gd name="T20" fmla="*/ 2147483647 w 450"/>
                <a:gd name="T21" fmla="*/ 0 h 220"/>
                <a:gd name="T22" fmla="*/ 0 w 450"/>
                <a:gd name="T23" fmla="*/ 2147483647 h 2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0"/>
                <a:gd name="T37" fmla="*/ 0 h 220"/>
                <a:gd name="T38" fmla="*/ 450 w 450"/>
                <a:gd name="T39" fmla="*/ 220 h 2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0" h="220">
                  <a:moveTo>
                    <a:pt x="0" y="80"/>
                  </a:moveTo>
                  <a:lnTo>
                    <a:pt x="137" y="151"/>
                  </a:lnTo>
                  <a:lnTo>
                    <a:pt x="164" y="187"/>
                  </a:lnTo>
                  <a:lnTo>
                    <a:pt x="174" y="220"/>
                  </a:lnTo>
                  <a:lnTo>
                    <a:pt x="252" y="143"/>
                  </a:lnTo>
                  <a:lnTo>
                    <a:pt x="450" y="113"/>
                  </a:lnTo>
                  <a:lnTo>
                    <a:pt x="363" y="58"/>
                  </a:lnTo>
                  <a:lnTo>
                    <a:pt x="246" y="109"/>
                  </a:lnTo>
                  <a:lnTo>
                    <a:pt x="135" y="64"/>
                  </a:lnTo>
                  <a:lnTo>
                    <a:pt x="200" y="10"/>
                  </a:lnTo>
                  <a:lnTo>
                    <a:pt x="143" y="0"/>
                  </a:lnTo>
                  <a:lnTo>
                    <a:pt x="0" y="8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9" name="Freeform 84">
              <a:extLst>
                <a:ext uri="{FF2B5EF4-FFF2-40B4-BE49-F238E27FC236}">
                  <a16:creationId xmlns:a16="http://schemas.microsoft.com/office/drawing/2014/main" id="{BEA2B972-A6FF-354E-9C78-D0B8AA24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1319" y="3563000"/>
              <a:ext cx="356418" cy="413165"/>
            </a:xfrm>
            <a:custGeom>
              <a:avLst/>
              <a:gdLst>
                <a:gd name="T0" fmla="*/ 2147483647 w 295"/>
                <a:gd name="T1" fmla="*/ 0 h 342"/>
                <a:gd name="T2" fmla="*/ 2147483647 w 295"/>
                <a:gd name="T3" fmla="*/ 2147483647 h 342"/>
                <a:gd name="T4" fmla="*/ 2147483647 w 295"/>
                <a:gd name="T5" fmla="*/ 2147483647 h 342"/>
                <a:gd name="T6" fmla="*/ 2147483647 w 295"/>
                <a:gd name="T7" fmla="*/ 2147483647 h 342"/>
                <a:gd name="T8" fmla="*/ 2147483647 w 295"/>
                <a:gd name="T9" fmla="*/ 2147483647 h 342"/>
                <a:gd name="T10" fmla="*/ 2147483647 w 295"/>
                <a:gd name="T11" fmla="*/ 2147483647 h 342"/>
                <a:gd name="T12" fmla="*/ 2147483647 w 295"/>
                <a:gd name="T13" fmla="*/ 2147483647 h 342"/>
                <a:gd name="T14" fmla="*/ 2147483647 w 295"/>
                <a:gd name="T15" fmla="*/ 2147483647 h 342"/>
                <a:gd name="T16" fmla="*/ 2147483647 w 295"/>
                <a:gd name="T17" fmla="*/ 2147483647 h 342"/>
                <a:gd name="T18" fmla="*/ 2147483647 w 295"/>
                <a:gd name="T19" fmla="*/ 2147483647 h 342"/>
                <a:gd name="T20" fmla="*/ 0 w 295"/>
                <a:gd name="T21" fmla="*/ 2147483647 h 342"/>
                <a:gd name="T22" fmla="*/ 2147483647 w 295"/>
                <a:gd name="T23" fmla="*/ 2147483647 h 342"/>
                <a:gd name="T24" fmla="*/ 2147483647 w 295"/>
                <a:gd name="T25" fmla="*/ 2147483647 h 342"/>
                <a:gd name="T26" fmla="*/ 2147483647 w 295"/>
                <a:gd name="T27" fmla="*/ 2147483647 h 342"/>
                <a:gd name="T28" fmla="*/ 2147483647 w 295"/>
                <a:gd name="T29" fmla="*/ 0 h 3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95"/>
                <a:gd name="T46" fmla="*/ 0 h 342"/>
                <a:gd name="T47" fmla="*/ 295 w 295"/>
                <a:gd name="T48" fmla="*/ 342 h 3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95" h="342">
                  <a:moveTo>
                    <a:pt x="141" y="0"/>
                  </a:moveTo>
                  <a:lnTo>
                    <a:pt x="235" y="28"/>
                  </a:lnTo>
                  <a:lnTo>
                    <a:pt x="255" y="95"/>
                  </a:lnTo>
                  <a:lnTo>
                    <a:pt x="200" y="151"/>
                  </a:lnTo>
                  <a:lnTo>
                    <a:pt x="214" y="177"/>
                  </a:lnTo>
                  <a:lnTo>
                    <a:pt x="267" y="147"/>
                  </a:lnTo>
                  <a:lnTo>
                    <a:pt x="289" y="153"/>
                  </a:lnTo>
                  <a:lnTo>
                    <a:pt x="295" y="246"/>
                  </a:lnTo>
                  <a:lnTo>
                    <a:pt x="237" y="323"/>
                  </a:lnTo>
                  <a:lnTo>
                    <a:pt x="237" y="342"/>
                  </a:lnTo>
                  <a:lnTo>
                    <a:pt x="0" y="342"/>
                  </a:lnTo>
                  <a:lnTo>
                    <a:pt x="34" y="246"/>
                  </a:lnTo>
                  <a:lnTo>
                    <a:pt x="16" y="171"/>
                  </a:lnTo>
                  <a:lnTo>
                    <a:pt x="47" y="91"/>
                  </a:lnTo>
                  <a:lnTo>
                    <a:pt x="14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0" name="Freeform 85">
              <a:extLst>
                <a:ext uri="{FF2B5EF4-FFF2-40B4-BE49-F238E27FC236}">
                  <a16:creationId xmlns:a16="http://schemas.microsoft.com/office/drawing/2014/main" id="{EA2C0E63-45A0-0A4A-A145-CC3FFEA17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3778" y="3899107"/>
              <a:ext cx="326844" cy="552526"/>
            </a:xfrm>
            <a:custGeom>
              <a:avLst/>
              <a:gdLst>
                <a:gd name="T0" fmla="*/ 2147483647 w 268"/>
                <a:gd name="T1" fmla="*/ 0 h 457"/>
                <a:gd name="T2" fmla="*/ 2147483647 w 268"/>
                <a:gd name="T3" fmla="*/ 0 h 457"/>
                <a:gd name="T4" fmla="*/ 2147483647 w 268"/>
                <a:gd name="T5" fmla="*/ 2147483647 h 457"/>
                <a:gd name="T6" fmla="*/ 2147483647 w 268"/>
                <a:gd name="T7" fmla="*/ 2147483647 h 457"/>
                <a:gd name="T8" fmla="*/ 2147483647 w 268"/>
                <a:gd name="T9" fmla="*/ 2147483647 h 457"/>
                <a:gd name="T10" fmla="*/ 2147483647 w 268"/>
                <a:gd name="T11" fmla="*/ 2147483647 h 457"/>
                <a:gd name="T12" fmla="*/ 2147483647 w 268"/>
                <a:gd name="T13" fmla="*/ 2147483647 h 457"/>
                <a:gd name="T14" fmla="*/ 2147483647 w 268"/>
                <a:gd name="T15" fmla="*/ 2147483647 h 457"/>
                <a:gd name="T16" fmla="*/ 2147483647 w 268"/>
                <a:gd name="T17" fmla="*/ 2147483647 h 457"/>
                <a:gd name="T18" fmla="*/ 2147483647 w 268"/>
                <a:gd name="T19" fmla="*/ 2147483647 h 457"/>
                <a:gd name="T20" fmla="*/ 2147483647 w 268"/>
                <a:gd name="T21" fmla="*/ 2147483647 h 457"/>
                <a:gd name="T22" fmla="*/ 2147483647 w 268"/>
                <a:gd name="T23" fmla="*/ 2147483647 h 457"/>
                <a:gd name="T24" fmla="*/ 0 w 268"/>
                <a:gd name="T25" fmla="*/ 2147483647 h 457"/>
                <a:gd name="T26" fmla="*/ 2147483647 w 268"/>
                <a:gd name="T27" fmla="*/ 2147483647 h 457"/>
                <a:gd name="T28" fmla="*/ 2147483647 w 268"/>
                <a:gd name="T29" fmla="*/ 2147483647 h 457"/>
                <a:gd name="T30" fmla="*/ 2147483647 w 268"/>
                <a:gd name="T31" fmla="*/ 2147483647 h 457"/>
                <a:gd name="T32" fmla="*/ 2147483647 w 268"/>
                <a:gd name="T33" fmla="*/ 2147483647 h 457"/>
                <a:gd name="T34" fmla="*/ 2147483647 w 268"/>
                <a:gd name="T35" fmla="*/ 0 h 4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8"/>
                <a:gd name="T55" fmla="*/ 0 h 457"/>
                <a:gd name="T56" fmla="*/ 268 w 268"/>
                <a:gd name="T57" fmla="*/ 457 h 4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8" h="457">
                  <a:moveTo>
                    <a:pt x="68" y="0"/>
                  </a:moveTo>
                  <a:lnTo>
                    <a:pt x="244" y="0"/>
                  </a:lnTo>
                  <a:lnTo>
                    <a:pt x="266" y="68"/>
                  </a:lnTo>
                  <a:lnTo>
                    <a:pt x="266" y="303"/>
                  </a:lnTo>
                  <a:lnTo>
                    <a:pt x="268" y="324"/>
                  </a:lnTo>
                  <a:lnTo>
                    <a:pt x="234" y="364"/>
                  </a:lnTo>
                  <a:lnTo>
                    <a:pt x="227" y="419"/>
                  </a:lnTo>
                  <a:lnTo>
                    <a:pt x="161" y="457"/>
                  </a:lnTo>
                  <a:lnTo>
                    <a:pt x="131" y="447"/>
                  </a:lnTo>
                  <a:lnTo>
                    <a:pt x="64" y="350"/>
                  </a:lnTo>
                  <a:lnTo>
                    <a:pt x="83" y="320"/>
                  </a:lnTo>
                  <a:lnTo>
                    <a:pt x="56" y="301"/>
                  </a:lnTo>
                  <a:lnTo>
                    <a:pt x="0" y="209"/>
                  </a:lnTo>
                  <a:lnTo>
                    <a:pt x="4" y="152"/>
                  </a:lnTo>
                  <a:lnTo>
                    <a:pt x="44" y="106"/>
                  </a:lnTo>
                  <a:lnTo>
                    <a:pt x="34" y="80"/>
                  </a:lnTo>
                  <a:lnTo>
                    <a:pt x="85" y="43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1" name="Freeform 86">
              <a:extLst>
                <a:ext uri="{FF2B5EF4-FFF2-40B4-BE49-F238E27FC236}">
                  <a16:creationId xmlns:a16="http://schemas.microsoft.com/office/drawing/2014/main" id="{2D98DF74-6101-B444-8837-9C3CAC5DC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260" y="3974524"/>
              <a:ext cx="264587" cy="427922"/>
            </a:xfrm>
            <a:custGeom>
              <a:avLst/>
              <a:gdLst>
                <a:gd name="T0" fmla="*/ 2147483647 w 217"/>
                <a:gd name="T1" fmla="*/ 0 h 354"/>
                <a:gd name="T2" fmla="*/ 2147483647 w 217"/>
                <a:gd name="T3" fmla="*/ 2147483647 h 354"/>
                <a:gd name="T4" fmla="*/ 2147483647 w 217"/>
                <a:gd name="T5" fmla="*/ 2147483647 h 354"/>
                <a:gd name="T6" fmla="*/ 2147483647 w 217"/>
                <a:gd name="T7" fmla="*/ 2147483647 h 354"/>
                <a:gd name="T8" fmla="*/ 2147483647 w 217"/>
                <a:gd name="T9" fmla="*/ 2147483647 h 354"/>
                <a:gd name="T10" fmla="*/ 2147483647 w 217"/>
                <a:gd name="T11" fmla="*/ 2147483647 h 354"/>
                <a:gd name="T12" fmla="*/ 0 w 217"/>
                <a:gd name="T13" fmla="*/ 2147483647 h 354"/>
                <a:gd name="T14" fmla="*/ 2147483647 w 217"/>
                <a:gd name="T15" fmla="*/ 2147483647 h 354"/>
                <a:gd name="T16" fmla="*/ 2147483647 w 217"/>
                <a:gd name="T17" fmla="*/ 2147483647 h 354"/>
                <a:gd name="T18" fmla="*/ 2147483647 w 217"/>
                <a:gd name="T19" fmla="*/ 0 h 3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354"/>
                <a:gd name="T32" fmla="*/ 217 w 217"/>
                <a:gd name="T33" fmla="*/ 354 h 3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354">
                  <a:moveTo>
                    <a:pt x="40" y="0"/>
                  </a:moveTo>
                  <a:lnTo>
                    <a:pt x="58" y="12"/>
                  </a:lnTo>
                  <a:lnTo>
                    <a:pt x="88" y="2"/>
                  </a:lnTo>
                  <a:lnTo>
                    <a:pt x="217" y="2"/>
                  </a:lnTo>
                  <a:lnTo>
                    <a:pt x="217" y="230"/>
                  </a:lnTo>
                  <a:lnTo>
                    <a:pt x="137" y="327"/>
                  </a:lnTo>
                  <a:lnTo>
                    <a:pt x="0" y="354"/>
                  </a:lnTo>
                  <a:lnTo>
                    <a:pt x="8" y="299"/>
                  </a:lnTo>
                  <a:lnTo>
                    <a:pt x="40" y="264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2" name="Freeform 87">
              <a:extLst>
                <a:ext uri="{FF2B5EF4-FFF2-40B4-BE49-F238E27FC236}">
                  <a16:creationId xmlns:a16="http://schemas.microsoft.com/office/drawing/2014/main" id="{46A30491-6F37-3E46-B847-98A5C7012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3849" y="3818981"/>
              <a:ext cx="364197" cy="499848"/>
            </a:xfrm>
            <a:custGeom>
              <a:avLst/>
              <a:gdLst>
                <a:gd name="T0" fmla="*/ 0 w 300"/>
                <a:gd name="T1" fmla="*/ 2147483647 h 303"/>
                <a:gd name="T2" fmla="*/ 2147483647 w 300"/>
                <a:gd name="T3" fmla="*/ 2147483647 h 303"/>
                <a:gd name="T4" fmla="*/ 2147483647 w 300"/>
                <a:gd name="T5" fmla="*/ 2147483647 h 303"/>
                <a:gd name="T6" fmla="*/ 2147483647 w 300"/>
                <a:gd name="T7" fmla="*/ 2147483647 h 303"/>
                <a:gd name="T8" fmla="*/ 2147483647 w 300"/>
                <a:gd name="T9" fmla="*/ 0 h 303"/>
                <a:gd name="T10" fmla="*/ 2147483647 w 300"/>
                <a:gd name="T11" fmla="*/ 2147483647 h 303"/>
                <a:gd name="T12" fmla="*/ 2147483647 w 300"/>
                <a:gd name="T13" fmla="*/ 2147483647 h 303"/>
                <a:gd name="T14" fmla="*/ 2147483647 w 300"/>
                <a:gd name="T15" fmla="*/ 2147483647 h 303"/>
                <a:gd name="T16" fmla="*/ 2147483647 w 300"/>
                <a:gd name="T17" fmla="*/ 2147483647 h 303"/>
                <a:gd name="T18" fmla="*/ 2147483647 w 300"/>
                <a:gd name="T19" fmla="*/ 2147483647 h 303"/>
                <a:gd name="T20" fmla="*/ 2147483647 w 300"/>
                <a:gd name="T21" fmla="*/ 2147483647 h 303"/>
                <a:gd name="T22" fmla="*/ 2147483647 w 300"/>
                <a:gd name="T23" fmla="*/ 2147483647 h 303"/>
                <a:gd name="T24" fmla="*/ 0 w 300"/>
                <a:gd name="T25" fmla="*/ 2147483647 h 303"/>
                <a:gd name="T26" fmla="*/ 0 w 300"/>
                <a:gd name="T27" fmla="*/ 2147483647 h 3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0"/>
                <a:gd name="T43" fmla="*/ 0 h 303"/>
                <a:gd name="T44" fmla="*/ 300 w 300"/>
                <a:gd name="T45" fmla="*/ 303 h 3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0" h="303">
                  <a:moveTo>
                    <a:pt x="0" y="22"/>
                  </a:moveTo>
                  <a:lnTo>
                    <a:pt x="113" y="21"/>
                  </a:lnTo>
                  <a:lnTo>
                    <a:pt x="155" y="41"/>
                  </a:lnTo>
                  <a:lnTo>
                    <a:pt x="218" y="41"/>
                  </a:lnTo>
                  <a:lnTo>
                    <a:pt x="300" y="0"/>
                  </a:lnTo>
                  <a:lnTo>
                    <a:pt x="300" y="132"/>
                  </a:lnTo>
                  <a:lnTo>
                    <a:pt x="288" y="138"/>
                  </a:lnTo>
                  <a:lnTo>
                    <a:pt x="248" y="218"/>
                  </a:lnTo>
                  <a:lnTo>
                    <a:pt x="226" y="218"/>
                  </a:lnTo>
                  <a:lnTo>
                    <a:pt x="153" y="303"/>
                  </a:lnTo>
                  <a:lnTo>
                    <a:pt x="129" y="281"/>
                  </a:lnTo>
                  <a:lnTo>
                    <a:pt x="92" y="291"/>
                  </a:lnTo>
                  <a:lnTo>
                    <a:pt x="0" y="22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3" name="Freeform 88">
              <a:extLst>
                <a:ext uri="{FF2B5EF4-FFF2-40B4-BE49-F238E27FC236}">
                  <a16:creationId xmlns:a16="http://schemas.microsoft.com/office/drawing/2014/main" id="{2ACC0281-EB40-0141-AAC6-6B5E05270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913" y="3189187"/>
              <a:ext cx="977421" cy="500059"/>
            </a:xfrm>
            <a:custGeom>
              <a:avLst/>
              <a:gdLst>
                <a:gd name="T0" fmla="*/ 2147483647 w 803"/>
                <a:gd name="T1" fmla="*/ 0 h 413"/>
                <a:gd name="T2" fmla="*/ 2147483647 w 803"/>
                <a:gd name="T3" fmla="*/ 2147483647 h 413"/>
                <a:gd name="T4" fmla="*/ 2147483647 w 803"/>
                <a:gd name="T5" fmla="*/ 2147483647 h 413"/>
                <a:gd name="T6" fmla="*/ 2147483647 w 803"/>
                <a:gd name="T7" fmla="*/ 2147483647 h 413"/>
                <a:gd name="T8" fmla="*/ 2147483647 w 803"/>
                <a:gd name="T9" fmla="*/ 2147483647 h 413"/>
                <a:gd name="T10" fmla="*/ 2147483647 w 803"/>
                <a:gd name="T11" fmla="*/ 2147483647 h 413"/>
                <a:gd name="T12" fmla="*/ 2147483647 w 803"/>
                <a:gd name="T13" fmla="*/ 2147483647 h 413"/>
                <a:gd name="T14" fmla="*/ 2147483647 w 803"/>
                <a:gd name="T15" fmla="*/ 2147483647 h 413"/>
                <a:gd name="T16" fmla="*/ 2147483647 w 803"/>
                <a:gd name="T17" fmla="*/ 2147483647 h 413"/>
                <a:gd name="T18" fmla="*/ 2147483647 w 803"/>
                <a:gd name="T19" fmla="*/ 2147483647 h 413"/>
                <a:gd name="T20" fmla="*/ 0 w 803"/>
                <a:gd name="T21" fmla="*/ 2147483647 h 413"/>
                <a:gd name="T22" fmla="*/ 2147483647 w 803"/>
                <a:gd name="T23" fmla="*/ 0 h 4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03"/>
                <a:gd name="T37" fmla="*/ 0 h 413"/>
                <a:gd name="T38" fmla="*/ 803 w 803"/>
                <a:gd name="T39" fmla="*/ 413 h 4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03" h="413">
                  <a:moveTo>
                    <a:pt x="2" y="0"/>
                  </a:moveTo>
                  <a:lnTo>
                    <a:pt x="803" y="1"/>
                  </a:lnTo>
                  <a:lnTo>
                    <a:pt x="803" y="358"/>
                  </a:lnTo>
                  <a:lnTo>
                    <a:pt x="329" y="358"/>
                  </a:lnTo>
                  <a:lnTo>
                    <a:pt x="329" y="380"/>
                  </a:lnTo>
                  <a:lnTo>
                    <a:pt x="216" y="413"/>
                  </a:lnTo>
                  <a:lnTo>
                    <a:pt x="157" y="298"/>
                  </a:lnTo>
                  <a:lnTo>
                    <a:pt x="115" y="316"/>
                  </a:lnTo>
                  <a:lnTo>
                    <a:pt x="99" y="292"/>
                  </a:lnTo>
                  <a:lnTo>
                    <a:pt x="123" y="231"/>
                  </a:lnTo>
                  <a:lnTo>
                    <a:pt x="0" y="104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4" name="Rectangle 89">
              <a:extLst>
                <a:ext uri="{FF2B5EF4-FFF2-40B4-BE49-F238E27FC236}">
                  <a16:creationId xmlns:a16="http://schemas.microsoft.com/office/drawing/2014/main" id="{4B4323FF-BF15-E54F-8263-83F8DFC63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127" y="3622024"/>
              <a:ext cx="585208" cy="426282"/>
            </a:xfrm>
            <a:prstGeom prst="rect">
              <a:avLst/>
            </a:pr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5" name="Freeform 90">
              <a:extLst>
                <a:ext uri="{FF2B5EF4-FFF2-40B4-BE49-F238E27FC236}">
                  <a16:creationId xmlns:a16="http://schemas.microsoft.com/office/drawing/2014/main" id="{AEBA727F-79EE-BE43-AC5B-B1218A7B8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334" y="3189187"/>
              <a:ext cx="606997" cy="321351"/>
            </a:xfrm>
            <a:custGeom>
              <a:avLst/>
              <a:gdLst>
                <a:gd name="T0" fmla="*/ 0 w 498"/>
                <a:gd name="T1" fmla="*/ 2147483647 h 266"/>
                <a:gd name="T2" fmla="*/ 2147483647 w 498"/>
                <a:gd name="T3" fmla="*/ 0 h 266"/>
                <a:gd name="T4" fmla="*/ 2147483647 w 498"/>
                <a:gd name="T5" fmla="*/ 2147483647 h 266"/>
                <a:gd name="T6" fmla="*/ 2147483647 w 498"/>
                <a:gd name="T7" fmla="*/ 2147483647 h 266"/>
                <a:gd name="T8" fmla="*/ 0 w 498"/>
                <a:gd name="T9" fmla="*/ 2147483647 h 266"/>
                <a:gd name="T10" fmla="*/ 0 w 498"/>
                <a:gd name="T11" fmla="*/ 2147483647 h 2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8"/>
                <a:gd name="T19" fmla="*/ 0 h 266"/>
                <a:gd name="T20" fmla="*/ 498 w 498"/>
                <a:gd name="T21" fmla="*/ 266 h 2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8" h="266">
                  <a:moveTo>
                    <a:pt x="0" y="1"/>
                  </a:moveTo>
                  <a:lnTo>
                    <a:pt x="448" y="0"/>
                  </a:lnTo>
                  <a:lnTo>
                    <a:pt x="490" y="200"/>
                  </a:lnTo>
                  <a:lnTo>
                    <a:pt x="498" y="266"/>
                  </a:lnTo>
                  <a:lnTo>
                    <a:pt x="0" y="265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6" name="Freeform 91">
              <a:extLst>
                <a:ext uri="{FF2B5EF4-FFF2-40B4-BE49-F238E27FC236}">
                  <a16:creationId xmlns:a16="http://schemas.microsoft.com/office/drawing/2014/main" id="{66FC1852-34E8-704C-A2FA-CD6EA356A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4334" y="3836803"/>
              <a:ext cx="719058" cy="329548"/>
            </a:xfrm>
            <a:custGeom>
              <a:avLst/>
              <a:gdLst>
                <a:gd name="T0" fmla="*/ 0 w 590"/>
                <a:gd name="T1" fmla="*/ 0 h 274"/>
                <a:gd name="T2" fmla="*/ 2147483647 w 590"/>
                <a:gd name="T3" fmla="*/ 0 h 274"/>
                <a:gd name="T4" fmla="*/ 2147483647 w 590"/>
                <a:gd name="T5" fmla="*/ 2147483647 h 274"/>
                <a:gd name="T6" fmla="*/ 2147483647 w 590"/>
                <a:gd name="T7" fmla="*/ 2147483647 h 274"/>
                <a:gd name="T8" fmla="*/ 2147483647 w 590"/>
                <a:gd name="T9" fmla="*/ 2147483647 h 274"/>
                <a:gd name="T10" fmla="*/ 2147483647 w 590"/>
                <a:gd name="T11" fmla="*/ 2147483647 h 274"/>
                <a:gd name="T12" fmla="*/ 2147483647 w 590"/>
                <a:gd name="T13" fmla="*/ 2147483647 h 274"/>
                <a:gd name="T14" fmla="*/ 2147483647 w 590"/>
                <a:gd name="T15" fmla="*/ 2147483647 h 274"/>
                <a:gd name="T16" fmla="*/ 0 w 590"/>
                <a:gd name="T17" fmla="*/ 2147483647 h 274"/>
                <a:gd name="T18" fmla="*/ 0 w 590"/>
                <a:gd name="T19" fmla="*/ 0 h 27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0"/>
                <a:gd name="T31" fmla="*/ 0 h 274"/>
                <a:gd name="T32" fmla="*/ 590 w 590"/>
                <a:gd name="T33" fmla="*/ 274 h 27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0" h="274">
                  <a:moveTo>
                    <a:pt x="0" y="0"/>
                  </a:moveTo>
                  <a:lnTo>
                    <a:pt x="364" y="0"/>
                  </a:lnTo>
                  <a:lnTo>
                    <a:pt x="401" y="25"/>
                  </a:lnTo>
                  <a:lnTo>
                    <a:pt x="485" y="47"/>
                  </a:lnTo>
                  <a:lnTo>
                    <a:pt x="540" y="208"/>
                  </a:lnTo>
                  <a:lnTo>
                    <a:pt x="590" y="274"/>
                  </a:lnTo>
                  <a:lnTo>
                    <a:pt x="125" y="273"/>
                  </a:lnTo>
                  <a:lnTo>
                    <a:pt x="125" y="175"/>
                  </a:lnTo>
                  <a:lnTo>
                    <a:pt x="0" y="17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7" name="Rectangle 92">
              <a:extLst>
                <a:ext uri="{FF2B5EF4-FFF2-40B4-BE49-F238E27FC236}">
                  <a16:creationId xmlns:a16="http://schemas.microsoft.com/office/drawing/2014/main" id="{FDE2B246-B789-0D4A-BB6F-8C3092DB9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8112" y="4045027"/>
              <a:ext cx="558748" cy="423001"/>
            </a:xfrm>
            <a:prstGeom prst="rect">
              <a:avLst/>
            </a:pr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8" name="Freeform 93">
              <a:extLst>
                <a:ext uri="{FF2B5EF4-FFF2-40B4-BE49-F238E27FC236}">
                  <a16:creationId xmlns:a16="http://schemas.microsoft.com/office/drawing/2014/main" id="{58423143-A65C-C649-A1FE-0A47A59C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615" y="4112245"/>
              <a:ext cx="435793" cy="327909"/>
            </a:xfrm>
            <a:custGeom>
              <a:avLst/>
              <a:gdLst>
                <a:gd name="T0" fmla="*/ 2147483647 w 357"/>
                <a:gd name="T1" fmla="*/ 0 h 270"/>
                <a:gd name="T2" fmla="*/ 2147483647 w 357"/>
                <a:gd name="T3" fmla="*/ 0 h 270"/>
                <a:gd name="T4" fmla="*/ 2147483647 w 357"/>
                <a:gd name="T5" fmla="*/ 2147483647 h 270"/>
                <a:gd name="T6" fmla="*/ 2147483647 w 357"/>
                <a:gd name="T7" fmla="*/ 2147483647 h 270"/>
                <a:gd name="T8" fmla="*/ 0 w 357"/>
                <a:gd name="T9" fmla="*/ 2147483647 h 270"/>
                <a:gd name="T10" fmla="*/ 2147483647 w 357"/>
                <a:gd name="T11" fmla="*/ 2147483647 h 270"/>
                <a:gd name="T12" fmla="*/ 2147483647 w 357"/>
                <a:gd name="T13" fmla="*/ 2147483647 h 270"/>
                <a:gd name="T14" fmla="*/ 2147483647 w 357"/>
                <a:gd name="T15" fmla="*/ 2147483647 h 270"/>
                <a:gd name="T16" fmla="*/ 2147483647 w 357"/>
                <a:gd name="T17" fmla="*/ 2147483647 h 270"/>
                <a:gd name="T18" fmla="*/ 2147483647 w 357"/>
                <a:gd name="T19" fmla="*/ 2147483647 h 270"/>
                <a:gd name="T20" fmla="*/ 2147483647 w 357"/>
                <a:gd name="T21" fmla="*/ 2147483647 h 270"/>
                <a:gd name="T22" fmla="*/ 2147483647 w 357"/>
                <a:gd name="T23" fmla="*/ 2147483647 h 270"/>
                <a:gd name="T24" fmla="*/ 2147483647 w 357"/>
                <a:gd name="T25" fmla="*/ 2147483647 h 270"/>
                <a:gd name="T26" fmla="*/ 2147483647 w 357"/>
                <a:gd name="T27" fmla="*/ 2147483647 h 270"/>
                <a:gd name="T28" fmla="*/ 2147483647 w 357"/>
                <a:gd name="T29" fmla="*/ 2147483647 h 270"/>
                <a:gd name="T30" fmla="*/ 2147483647 w 357"/>
                <a:gd name="T31" fmla="*/ 2147483647 h 270"/>
                <a:gd name="T32" fmla="*/ 2147483647 w 357"/>
                <a:gd name="T33" fmla="*/ 0 h 2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7"/>
                <a:gd name="T52" fmla="*/ 0 h 270"/>
                <a:gd name="T53" fmla="*/ 357 w 357"/>
                <a:gd name="T54" fmla="*/ 270 h 2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7" h="270">
                  <a:moveTo>
                    <a:pt x="147" y="0"/>
                  </a:moveTo>
                  <a:lnTo>
                    <a:pt x="137" y="0"/>
                  </a:lnTo>
                  <a:lnTo>
                    <a:pt x="95" y="82"/>
                  </a:lnTo>
                  <a:lnTo>
                    <a:pt x="71" y="82"/>
                  </a:lnTo>
                  <a:lnTo>
                    <a:pt x="0" y="165"/>
                  </a:lnTo>
                  <a:lnTo>
                    <a:pt x="31" y="252"/>
                  </a:lnTo>
                  <a:lnTo>
                    <a:pt x="141" y="270"/>
                  </a:lnTo>
                  <a:lnTo>
                    <a:pt x="170" y="248"/>
                  </a:lnTo>
                  <a:lnTo>
                    <a:pt x="202" y="185"/>
                  </a:lnTo>
                  <a:lnTo>
                    <a:pt x="210" y="179"/>
                  </a:lnTo>
                  <a:lnTo>
                    <a:pt x="357" y="127"/>
                  </a:lnTo>
                  <a:lnTo>
                    <a:pt x="347" y="103"/>
                  </a:lnTo>
                  <a:lnTo>
                    <a:pt x="290" y="84"/>
                  </a:lnTo>
                  <a:lnTo>
                    <a:pt x="208" y="127"/>
                  </a:lnTo>
                  <a:lnTo>
                    <a:pt x="208" y="52"/>
                  </a:lnTo>
                  <a:lnTo>
                    <a:pt x="147" y="52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9" name="Freeform 94">
              <a:extLst>
                <a:ext uri="{FF2B5EF4-FFF2-40B4-BE49-F238E27FC236}">
                  <a16:creationId xmlns:a16="http://schemas.microsoft.com/office/drawing/2014/main" id="{BD49632D-322A-9A40-971A-C39B30440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3652" y="4268004"/>
              <a:ext cx="691042" cy="244292"/>
            </a:xfrm>
            <a:custGeom>
              <a:avLst/>
              <a:gdLst>
                <a:gd name="T0" fmla="*/ 0 w 570"/>
                <a:gd name="T1" fmla="*/ 2147483647 h 204"/>
                <a:gd name="T2" fmla="*/ 2147483647 w 570"/>
                <a:gd name="T3" fmla="*/ 2147483647 h 204"/>
                <a:gd name="T4" fmla="*/ 2147483647 w 570"/>
                <a:gd name="T5" fmla="*/ 2147483647 h 204"/>
                <a:gd name="T6" fmla="*/ 2147483647 w 570"/>
                <a:gd name="T7" fmla="*/ 2147483647 h 204"/>
                <a:gd name="T8" fmla="*/ 2147483647 w 570"/>
                <a:gd name="T9" fmla="*/ 2147483647 h 204"/>
                <a:gd name="T10" fmla="*/ 2147483647 w 570"/>
                <a:gd name="T11" fmla="*/ 2147483647 h 204"/>
                <a:gd name="T12" fmla="*/ 2147483647 w 570"/>
                <a:gd name="T13" fmla="*/ 0 h 204"/>
                <a:gd name="T14" fmla="*/ 2147483647 w 570"/>
                <a:gd name="T15" fmla="*/ 2147483647 h 204"/>
                <a:gd name="T16" fmla="*/ 2147483647 w 570"/>
                <a:gd name="T17" fmla="*/ 2147483647 h 204"/>
                <a:gd name="T18" fmla="*/ 2147483647 w 570"/>
                <a:gd name="T19" fmla="*/ 2147483647 h 204"/>
                <a:gd name="T20" fmla="*/ 2147483647 w 570"/>
                <a:gd name="T21" fmla="*/ 2147483647 h 204"/>
                <a:gd name="T22" fmla="*/ 0 w 570"/>
                <a:gd name="T23" fmla="*/ 2147483647 h 2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0"/>
                <a:gd name="T37" fmla="*/ 0 h 204"/>
                <a:gd name="T38" fmla="*/ 570 w 570"/>
                <a:gd name="T39" fmla="*/ 204 h 2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0" h="204">
                  <a:moveTo>
                    <a:pt x="0" y="204"/>
                  </a:moveTo>
                  <a:lnTo>
                    <a:pt x="17" y="184"/>
                  </a:lnTo>
                  <a:lnTo>
                    <a:pt x="145" y="125"/>
                  </a:lnTo>
                  <a:lnTo>
                    <a:pt x="256" y="143"/>
                  </a:lnTo>
                  <a:lnTo>
                    <a:pt x="289" y="114"/>
                  </a:lnTo>
                  <a:lnTo>
                    <a:pt x="310" y="57"/>
                  </a:lnTo>
                  <a:lnTo>
                    <a:pt x="472" y="0"/>
                  </a:lnTo>
                  <a:lnTo>
                    <a:pt x="498" y="91"/>
                  </a:lnTo>
                  <a:lnTo>
                    <a:pt x="570" y="109"/>
                  </a:lnTo>
                  <a:lnTo>
                    <a:pt x="534" y="152"/>
                  </a:lnTo>
                  <a:lnTo>
                    <a:pt x="558" y="204"/>
                  </a:lnTo>
                  <a:lnTo>
                    <a:pt x="0" y="20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0" name="Freeform 95">
              <a:extLst>
                <a:ext uri="{FF2B5EF4-FFF2-40B4-BE49-F238E27FC236}">
                  <a16:creationId xmlns:a16="http://schemas.microsoft.com/office/drawing/2014/main" id="{82D7F7C7-C97C-8949-90EF-E3FABA1D9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866" y="4208981"/>
              <a:ext cx="597658" cy="327909"/>
            </a:xfrm>
            <a:custGeom>
              <a:avLst/>
              <a:gdLst>
                <a:gd name="T0" fmla="*/ 0 w 489"/>
                <a:gd name="T1" fmla="*/ 2147483647 h 268"/>
                <a:gd name="T2" fmla="*/ 2147483647 w 489"/>
                <a:gd name="T3" fmla="*/ 2147483647 h 268"/>
                <a:gd name="T4" fmla="*/ 2147483647 w 489"/>
                <a:gd name="T5" fmla="*/ 2147483647 h 268"/>
                <a:gd name="T6" fmla="*/ 2147483647 w 489"/>
                <a:gd name="T7" fmla="*/ 2147483647 h 268"/>
                <a:gd name="T8" fmla="*/ 2147483647 w 489"/>
                <a:gd name="T9" fmla="*/ 2147483647 h 268"/>
                <a:gd name="T10" fmla="*/ 2147483647 w 489"/>
                <a:gd name="T11" fmla="*/ 0 h 268"/>
                <a:gd name="T12" fmla="*/ 2147483647 w 489"/>
                <a:gd name="T13" fmla="*/ 2147483647 h 268"/>
                <a:gd name="T14" fmla="*/ 2147483647 w 489"/>
                <a:gd name="T15" fmla="*/ 2147483647 h 268"/>
                <a:gd name="T16" fmla="*/ 2147483647 w 489"/>
                <a:gd name="T17" fmla="*/ 2147483647 h 268"/>
                <a:gd name="T18" fmla="*/ 2147483647 w 489"/>
                <a:gd name="T19" fmla="*/ 2147483647 h 268"/>
                <a:gd name="T20" fmla="*/ 2147483647 w 489"/>
                <a:gd name="T21" fmla="*/ 2147483647 h 268"/>
                <a:gd name="T22" fmla="*/ 2147483647 w 489"/>
                <a:gd name="T23" fmla="*/ 2147483647 h 268"/>
                <a:gd name="T24" fmla="*/ 2147483647 w 489"/>
                <a:gd name="T25" fmla="*/ 2147483647 h 268"/>
                <a:gd name="T26" fmla="*/ 2147483647 w 489"/>
                <a:gd name="T27" fmla="*/ 2147483647 h 268"/>
                <a:gd name="T28" fmla="*/ 0 w 489"/>
                <a:gd name="T29" fmla="*/ 2147483647 h 2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9"/>
                <a:gd name="T46" fmla="*/ 0 h 268"/>
                <a:gd name="T47" fmla="*/ 489 w 489"/>
                <a:gd name="T48" fmla="*/ 268 h 2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9" h="268">
                  <a:moveTo>
                    <a:pt x="0" y="268"/>
                  </a:moveTo>
                  <a:lnTo>
                    <a:pt x="23" y="198"/>
                  </a:lnTo>
                  <a:lnTo>
                    <a:pt x="86" y="157"/>
                  </a:lnTo>
                  <a:lnTo>
                    <a:pt x="225" y="129"/>
                  </a:lnTo>
                  <a:lnTo>
                    <a:pt x="306" y="31"/>
                  </a:lnTo>
                  <a:lnTo>
                    <a:pt x="306" y="0"/>
                  </a:lnTo>
                  <a:lnTo>
                    <a:pt x="399" y="75"/>
                  </a:lnTo>
                  <a:lnTo>
                    <a:pt x="433" y="63"/>
                  </a:lnTo>
                  <a:lnTo>
                    <a:pt x="459" y="88"/>
                  </a:lnTo>
                  <a:lnTo>
                    <a:pt x="489" y="175"/>
                  </a:lnTo>
                  <a:lnTo>
                    <a:pt x="361" y="230"/>
                  </a:lnTo>
                  <a:lnTo>
                    <a:pt x="343" y="250"/>
                  </a:lnTo>
                  <a:lnTo>
                    <a:pt x="98" y="250"/>
                  </a:lnTo>
                  <a:lnTo>
                    <a:pt x="98" y="268"/>
                  </a:lnTo>
                  <a:lnTo>
                    <a:pt x="0" y="268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1" name="Freeform 96">
              <a:extLst>
                <a:ext uri="{FF2B5EF4-FFF2-40B4-BE49-F238E27FC236}">
                  <a16:creationId xmlns:a16="http://schemas.microsoft.com/office/drawing/2014/main" id="{D98BC359-F3D8-0742-A4C8-931590F28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857" y="4517215"/>
              <a:ext cx="417116" cy="357419"/>
            </a:xfrm>
            <a:custGeom>
              <a:avLst/>
              <a:gdLst>
                <a:gd name="T0" fmla="*/ 0 w 341"/>
                <a:gd name="T1" fmla="*/ 0 h 297"/>
                <a:gd name="T2" fmla="*/ 2147483647 w 341"/>
                <a:gd name="T3" fmla="*/ 0 h 297"/>
                <a:gd name="T4" fmla="*/ 2147483647 w 341"/>
                <a:gd name="T5" fmla="*/ 2147483647 h 297"/>
                <a:gd name="T6" fmla="*/ 2147483647 w 341"/>
                <a:gd name="T7" fmla="*/ 2147483647 h 297"/>
                <a:gd name="T8" fmla="*/ 2147483647 w 341"/>
                <a:gd name="T9" fmla="*/ 2147483647 h 297"/>
                <a:gd name="T10" fmla="*/ 2147483647 w 341"/>
                <a:gd name="T11" fmla="*/ 2147483647 h 297"/>
                <a:gd name="T12" fmla="*/ 2147483647 w 341"/>
                <a:gd name="T13" fmla="*/ 2147483647 h 297"/>
                <a:gd name="T14" fmla="*/ 2147483647 w 341"/>
                <a:gd name="T15" fmla="*/ 2147483647 h 297"/>
                <a:gd name="T16" fmla="*/ 2147483647 w 341"/>
                <a:gd name="T17" fmla="*/ 2147483647 h 297"/>
                <a:gd name="T18" fmla="*/ 2147483647 w 341"/>
                <a:gd name="T19" fmla="*/ 2147483647 h 297"/>
                <a:gd name="T20" fmla="*/ 2147483647 w 341"/>
                <a:gd name="T21" fmla="*/ 2147483647 h 297"/>
                <a:gd name="T22" fmla="*/ 0 w 341"/>
                <a:gd name="T23" fmla="*/ 0 h 2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1"/>
                <a:gd name="T37" fmla="*/ 0 h 297"/>
                <a:gd name="T38" fmla="*/ 341 w 341"/>
                <a:gd name="T39" fmla="*/ 297 h 29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1" h="297">
                  <a:moveTo>
                    <a:pt x="0" y="0"/>
                  </a:moveTo>
                  <a:lnTo>
                    <a:pt x="306" y="0"/>
                  </a:lnTo>
                  <a:lnTo>
                    <a:pt x="294" y="40"/>
                  </a:lnTo>
                  <a:lnTo>
                    <a:pt x="341" y="42"/>
                  </a:lnTo>
                  <a:lnTo>
                    <a:pt x="299" y="145"/>
                  </a:lnTo>
                  <a:lnTo>
                    <a:pt x="254" y="210"/>
                  </a:lnTo>
                  <a:lnTo>
                    <a:pt x="227" y="297"/>
                  </a:lnTo>
                  <a:lnTo>
                    <a:pt x="48" y="297"/>
                  </a:lnTo>
                  <a:lnTo>
                    <a:pt x="45" y="257"/>
                  </a:lnTo>
                  <a:lnTo>
                    <a:pt x="12" y="249"/>
                  </a:lnTo>
                  <a:lnTo>
                    <a:pt x="12" y="6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2" name="Freeform 97">
              <a:extLst>
                <a:ext uri="{FF2B5EF4-FFF2-40B4-BE49-F238E27FC236}">
                  <a16:creationId xmlns:a16="http://schemas.microsoft.com/office/drawing/2014/main" id="{CA6C5269-4489-7E4D-A7C4-64C403245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614" y="4512296"/>
              <a:ext cx="700380" cy="181990"/>
            </a:xfrm>
            <a:custGeom>
              <a:avLst/>
              <a:gdLst>
                <a:gd name="T0" fmla="*/ 2147483647 w 575"/>
                <a:gd name="T1" fmla="*/ 2147483647 h 148"/>
                <a:gd name="T2" fmla="*/ 2147483647 w 575"/>
                <a:gd name="T3" fmla="*/ 2147483647 h 148"/>
                <a:gd name="T4" fmla="*/ 2147483647 w 575"/>
                <a:gd name="T5" fmla="*/ 0 h 148"/>
                <a:gd name="T6" fmla="*/ 2147483647 w 575"/>
                <a:gd name="T7" fmla="*/ 0 h 148"/>
                <a:gd name="T8" fmla="*/ 2147483647 w 575"/>
                <a:gd name="T9" fmla="*/ 2147483647 h 148"/>
                <a:gd name="T10" fmla="*/ 2147483647 w 575"/>
                <a:gd name="T11" fmla="*/ 2147483647 h 148"/>
                <a:gd name="T12" fmla="*/ 2147483647 w 575"/>
                <a:gd name="T13" fmla="*/ 2147483647 h 148"/>
                <a:gd name="T14" fmla="*/ 0 w 575"/>
                <a:gd name="T15" fmla="*/ 2147483647 h 148"/>
                <a:gd name="T16" fmla="*/ 2147483647 w 575"/>
                <a:gd name="T17" fmla="*/ 2147483647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5"/>
                <a:gd name="T28" fmla="*/ 0 h 148"/>
                <a:gd name="T29" fmla="*/ 575 w 57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5" h="148">
                  <a:moveTo>
                    <a:pt x="51" y="16"/>
                  </a:moveTo>
                  <a:lnTo>
                    <a:pt x="151" y="16"/>
                  </a:lnTo>
                  <a:lnTo>
                    <a:pt x="151" y="0"/>
                  </a:lnTo>
                  <a:lnTo>
                    <a:pt x="575" y="0"/>
                  </a:lnTo>
                  <a:lnTo>
                    <a:pt x="569" y="36"/>
                  </a:lnTo>
                  <a:lnTo>
                    <a:pt x="397" y="105"/>
                  </a:lnTo>
                  <a:lnTo>
                    <a:pt x="381" y="148"/>
                  </a:lnTo>
                  <a:lnTo>
                    <a:pt x="0" y="147"/>
                  </a:lnTo>
                  <a:lnTo>
                    <a:pt x="51" y="16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3" name="Freeform 98">
              <a:extLst>
                <a:ext uri="{FF2B5EF4-FFF2-40B4-BE49-F238E27FC236}">
                  <a16:creationId xmlns:a16="http://schemas.microsoft.com/office/drawing/2014/main" id="{3B154585-F256-E44F-813B-649E76FA2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421" y="4512296"/>
              <a:ext cx="729952" cy="285280"/>
            </a:xfrm>
            <a:custGeom>
              <a:avLst/>
              <a:gdLst>
                <a:gd name="T0" fmla="*/ 2147483647 w 599"/>
                <a:gd name="T1" fmla="*/ 0 h 236"/>
                <a:gd name="T2" fmla="*/ 2147483647 w 599"/>
                <a:gd name="T3" fmla="*/ 0 h 236"/>
                <a:gd name="T4" fmla="*/ 2147483647 w 599"/>
                <a:gd name="T5" fmla="*/ 2147483647 h 236"/>
                <a:gd name="T6" fmla="*/ 2147483647 w 599"/>
                <a:gd name="T7" fmla="*/ 2147483647 h 236"/>
                <a:gd name="T8" fmla="*/ 2147483647 w 599"/>
                <a:gd name="T9" fmla="*/ 2147483647 h 236"/>
                <a:gd name="T10" fmla="*/ 2147483647 w 599"/>
                <a:gd name="T11" fmla="*/ 2147483647 h 236"/>
                <a:gd name="T12" fmla="*/ 2147483647 w 599"/>
                <a:gd name="T13" fmla="*/ 2147483647 h 236"/>
                <a:gd name="T14" fmla="*/ 2147483647 w 599"/>
                <a:gd name="T15" fmla="*/ 2147483647 h 236"/>
                <a:gd name="T16" fmla="*/ 2147483647 w 599"/>
                <a:gd name="T17" fmla="*/ 2147483647 h 236"/>
                <a:gd name="T18" fmla="*/ 2147483647 w 599"/>
                <a:gd name="T19" fmla="*/ 2147483647 h 236"/>
                <a:gd name="T20" fmla="*/ 2147483647 w 599"/>
                <a:gd name="T21" fmla="*/ 2147483647 h 236"/>
                <a:gd name="T22" fmla="*/ 0 w 599"/>
                <a:gd name="T23" fmla="*/ 2147483647 h 236"/>
                <a:gd name="T24" fmla="*/ 2147483647 w 599"/>
                <a:gd name="T25" fmla="*/ 2147483647 h 236"/>
                <a:gd name="T26" fmla="*/ 2147483647 w 599"/>
                <a:gd name="T27" fmla="*/ 2147483647 h 236"/>
                <a:gd name="T28" fmla="*/ 2147483647 w 599"/>
                <a:gd name="T29" fmla="*/ 0 h 2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99"/>
                <a:gd name="T46" fmla="*/ 0 h 236"/>
                <a:gd name="T47" fmla="*/ 599 w 599"/>
                <a:gd name="T48" fmla="*/ 236 h 2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99" h="236">
                  <a:moveTo>
                    <a:pt x="191" y="0"/>
                  </a:moveTo>
                  <a:lnTo>
                    <a:pt x="569" y="0"/>
                  </a:lnTo>
                  <a:lnTo>
                    <a:pt x="599" y="74"/>
                  </a:lnTo>
                  <a:lnTo>
                    <a:pt x="533" y="145"/>
                  </a:lnTo>
                  <a:lnTo>
                    <a:pt x="438" y="175"/>
                  </a:lnTo>
                  <a:lnTo>
                    <a:pt x="400" y="236"/>
                  </a:lnTo>
                  <a:lnTo>
                    <a:pt x="307" y="135"/>
                  </a:lnTo>
                  <a:lnTo>
                    <a:pt x="233" y="135"/>
                  </a:lnTo>
                  <a:lnTo>
                    <a:pt x="220" y="115"/>
                  </a:lnTo>
                  <a:lnTo>
                    <a:pt x="120" y="115"/>
                  </a:lnTo>
                  <a:lnTo>
                    <a:pt x="87" y="148"/>
                  </a:lnTo>
                  <a:lnTo>
                    <a:pt x="0" y="147"/>
                  </a:lnTo>
                  <a:lnTo>
                    <a:pt x="14" y="106"/>
                  </a:lnTo>
                  <a:lnTo>
                    <a:pt x="184" y="36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4" name="Freeform 99">
              <a:extLst>
                <a:ext uri="{FF2B5EF4-FFF2-40B4-BE49-F238E27FC236}">
                  <a16:creationId xmlns:a16="http://schemas.microsoft.com/office/drawing/2014/main" id="{4DFD00B0-E0DD-9C44-85BC-66F01D61B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91" y="4653296"/>
              <a:ext cx="396882" cy="339386"/>
            </a:xfrm>
            <a:custGeom>
              <a:avLst/>
              <a:gdLst>
                <a:gd name="T0" fmla="*/ 2147483647 w 327"/>
                <a:gd name="T1" fmla="*/ 2147483647 h 283"/>
                <a:gd name="T2" fmla="*/ 2147483647 w 327"/>
                <a:gd name="T3" fmla="*/ 0 h 283"/>
                <a:gd name="T4" fmla="*/ 2147483647 w 327"/>
                <a:gd name="T5" fmla="*/ 0 h 283"/>
                <a:gd name="T6" fmla="*/ 2147483647 w 327"/>
                <a:gd name="T7" fmla="*/ 2147483647 h 283"/>
                <a:gd name="T8" fmla="*/ 2147483647 w 327"/>
                <a:gd name="T9" fmla="*/ 2147483647 h 283"/>
                <a:gd name="T10" fmla="*/ 2147483647 w 327"/>
                <a:gd name="T11" fmla="*/ 2147483647 h 283"/>
                <a:gd name="T12" fmla="*/ 2147483647 w 327"/>
                <a:gd name="T13" fmla="*/ 2147483647 h 283"/>
                <a:gd name="T14" fmla="*/ 2147483647 w 327"/>
                <a:gd name="T15" fmla="*/ 2147483647 h 283"/>
                <a:gd name="T16" fmla="*/ 2147483647 w 327"/>
                <a:gd name="T17" fmla="*/ 2147483647 h 283"/>
                <a:gd name="T18" fmla="*/ 2147483647 w 327"/>
                <a:gd name="T19" fmla="*/ 2147483647 h 283"/>
                <a:gd name="T20" fmla="*/ 0 w 327"/>
                <a:gd name="T21" fmla="*/ 2147483647 h 283"/>
                <a:gd name="T22" fmla="*/ 2147483647 w 327"/>
                <a:gd name="T23" fmla="*/ 2147483647 h 2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7"/>
                <a:gd name="T37" fmla="*/ 0 h 283"/>
                <a:gd name="T38" fmla="*/ 327 w 327"/>
                <a:gd name="T39" fmla="*/ 283 h 28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7" h="283">
                  <a:moveTo>
                    <a:pt x="13" y="34"/>
                  </a:moveTo>
                  <a:lnTo>
                    <a:pt x="47" y="0"/>
                  </a:lnTo>
                  <a:lnTo>
                    <a:pt x="147" y="0"/>
                  </a:lnTo>
                  <a:lnTo>
                    <a:pt x="158" y="20"/>
                  </a:lnTo>
                  <a:lnTo>
                    <a:pt x="234" y="20"/>
                  </a:lnTo>
                  <a:lnTo>
                    <a:pt x="327" y="121"/>
                  </a:lnTo>
                  <a:lnTo>
                    <a:pt x="242" y="210"/>
                  </a:lnTo>
                  <a:lnTo>
                    <a:pt x="178" y="232"/>
                  </a:lnTo>
                  <a:lnTo>
                    <a:pt x="170" y="283"/>
                  </a:lnTo>
                  <a:lnTo>
                    <a:pt x="137" y="224"/>
                  </a:lnTo>
                  <a:lnTo>
                    <a:pt x="0" y="62"/>
                  </a:lnTo>
                  <a:lnTo>
                    <a:pt x="13" y="34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5" name="Freeform 100">
              <a:extLst>
                <a:ext uri="{FF2B5EF4-FFF2-40B4-BE49-F238E27FC236}">
                  <a16:creationId xmlns:a16="http://schemas.microsoft.com/office/drawing/2014/main" id="{6352F330-7950-1549-91AB-E7789CEA6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376" y="4691007"/>
              <a:ext cx="381319" cy="436117"/>
            </a:xfrm>
            <a:custGeom>
              <a:avLst/>
              <a:gdLst>
                <a:gd name="T0" fmla="*/ 0 w 313"/>
                <a:gd name="T1" fmla="*/ 0 h 360"/>
                <a:gd name="T2" fmla="*/ 2147483647 w 313"/>
                <a:gd name="T3" fmla="*/ 0 h 360"/>
                <a:gd name="T4" fmla="*/ 2147483647 w 313"/>
                <a:gd name="T5" fmla="*/ 2147483647 h 360"/>
                <a:gd name="T6" fmla="*/ 2147483647 w 313"/>
                <a:gd name="T7" fmla="*/ 2147483647 h 360"/>
                <a:gd name="T8" fmla="*/ 2147483647 w 313"/>
                <a:gd name="T9" fmla="*/ 2147483647 h 360"/>
                <a:gd name="T10" fmla="*/ 2147483647 w 313"/>
                <a:gd name="T11" fmla="*/ 2147483647 h 360"/>
                <a:gd name="T12" fmla="*/ 2147483647 w 313"/>
                <a:gd name="T13" fmla="*/ 2147483647 h 360"/>
                <a:gd name="T14" fmla="*/ 2147483647 w 313"/>
                <a:gd name="T15" fmla="*/ 2147483647 h 360"/>
                <a:gd name="T16" fmla="*/ 2147483647 w 313"/>
                <a:gd name="T17" fmla="*/ 2147483647 h 360"/>
                <a:gd name="T18" fmla="*/ 2147483647 w 313"/>
                <a:gd name="T19" fmla="*/ 2147483647 h 360"/>
                <a:gd name="T20" fmla="*/ 0 w 313"/>
                <a:gd name="T21" fmla="*/ 0 h 3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3"/>
                <a:gd name="T34" fmla="*/ 0 h 360"/>
                <a:gd name="T35" fmla="*/ 313 w 313"/>
                <a:gd name="T36" fmla="*/ 360 h 3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3" h="360">
                  <a:moveTo>
                    <a:pt x="0" y="0"/>
                  </a:moveTo>
                  <a:lnTo>
                    <a:pt x="157" y="0"/>
                  </a:lnTo>
                  <a:lnTo>
                    <a:pt x="144" y="27"/>
                  </a:lnTo>
                  <a:lnTo>
                    <a:pt x="280" y="191"/>
                  </a:lnTo>
                  <a:lnTo>
                    <a:pt x="313" y="250"/>
                  </a:lnTo>
                  <a:lnTo>
                    <a:pt x="277" y="359"/>
                  </a:lnTo>
                  <a:lnTo>
                    <a:pt x="55" y="360"/>
                  </a:lnTo>
                  <a:lnTo>
                    <a:pt x="31" y="312"/>
                  </a:lnTo>
                  <a:lnTo>
                    <a:pt x="20" y="256"/>
                  </a:lnTo>
                  <a:lnTo>
                    <a:pt x="42" y="2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6" name="Freeform 101">
              <a:extLst>
                <a:ext uri="{FF2B5EF4-FFF2-40B4-BE49-F238E27FC236}">
                  <a16:creationId xmlns:a16="http://schemas.microsoft.com/office/drawing/2014/main" id="{CAC1AF88-AB08-F54E-A77B-552C65A2B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673" y="4691007"/>
              <a:ext cx="277039" cy="486943"/>
            </a:xfrm>
            <a:custGeom>
              <a:avLst/>
              <a:gdLst>
                <a:gd name="T0" fmla="*/ 2147483647 w 227"/>
                <a:gd name="T1" fmla="*/ 0 h 401"/>
                <a:gd name="T2" fmla="*/ 2147483647 w 227"/>
                <a:gd name="T3" fmla="*/ 0 h 401"/>
                <a:gd name="T4" fmla="*/ 2147483647 w 227"/>
                <a:gd name="T5" fmla="*/ 2147483647 h 401"/>
                <a:gd name="T6" fmla="*/ 2147483647 w 227"/>
                <a:gd name="T7" fmla="*/ 2147483647 h 401"/>
                <a:gd name="T8" fmla="*/ 2147483647 w 227"/>
                <a:gd name="T9" fmla="*/ 2147483647 h 401"/>
                <a:gd name="T10" fmla="*/ 2147483647 w 227"/>
                <a:gd name="T11" fmla="*/ 2147483647 h 401"/>
                <a:gd name="T12" fmla="*/ 0 w 227"/>
                <a:gd name="T13" fmla="*/ 2147483647 h 401"/>
                <a:gd name="T14" fmla="*/ 2147483647 w 227"/>
                <a:gd name="T15" fmla="*/ 2147483647 h 401"/>
                <a:gd name="T16" fmla="*/ 2147483647 w 227"/>
                <a:gd name="T17" fmla="*/ 2147483647 h 401"/>
                <a:gd name="T18" fmla="*/ 2147483647 w 227"/>
                <a:gd name="T19" fmla="*/ 2147483647 h 401"/>
                <a:gd name="T20" fmla="*/ 2147483647 w 227"/>
                <a:gd name="T21" fmla="*/ 0 h 4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7"/>
                <a:gd name="T34" fmla="*/ 0 h 401"/>
                <a:gd name="T35" fmla="*/ 227 w 227"/>
                <a:gd name="T36" fmla="*/ 401 h 40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7" h="401">
                  <a:moveTo>
                    <a:pt x="76" y="0"/>
                  </a:moveTo>
                  <a:lnTo>
                    <a:pt x="227" y="0"/>
                  </a:lnTo>
                  <a:lnTo>
                    <a:pt x="178" y="267"/>
                  </a:lnTo>
                  <a:lnTo>
                    <a:pt x="176" y="371"/>
                  </a:lnTo>
                  <a:lnTo>
                    <a:pt x="129" y="401"/>
                  </a:lnTo>
                  <a:lnTo>
                    <a:pt x="105" y="332"/>
                  </a:lnTo>
                  <a:lnTo>
                    <a:pt x="0" y="332"/>
                  </a:lnTo>
                  <a:lnTo>
                    <a:pt x="33" y="217"/>
                  </a:lnTo>
                  <a:lnTo>
                    <a:pt x="1" y="157"/>
                  </a:lnTo>
                  <a:lnTo>
                    <a:pt x="31" y="60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7" name="Freeform 102">
              <a:extLst>
                <a:ext uri="{FF2B5EF4-FFF2-40B4-BE49-F238E27FC236}">
                  <a16:creationId xmlns:a16="http://schemas.microsoft.com/office/drawing/2014/main" id="{3B205970-326E-B245-A90A-3D80F0FE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276" y="5069739"/>
              <a:ext cx="664583" cy="575480"/>
            </a:xfrm>
            <a:custGeom>
              <a:avLst/>
              <a:gdLst>
                <a:gd name="T0" fmla="*/ 2147483647 w 547"/>
                <a:gd name="T1" fmla="*/ 0 h 478"/>
                <a:gd name="T2" fmla="*/ 2147483647 w 547"/>
                <a:gd name="T3" fmla="*/ 0 h 478"/>
                <a:gd name="T4" fmla="*/ 2147483647 w 547"/>
                <a:gd name="T5" fmla="*/ 2147483647 h 478"/>
                <a:gd name="T6" fmla="*/ 2147483647 w 547"/>
                <a:gd name="T7" fmla="*/ 2147483647 h 478"/>
                <a:gd name="T8" fmla="*/ 2147483647 w 547"/>
                <a:gd name="T9" fmla="*/ 2147483647 h 478"/>
                <a:gd name="T10" fmla="*/ 2147483647 w 547"/>
                <a:gd name="T11" fmla="*/ 2147483647 h 478"/>
                <a:gd name="T12" fmla="*/ 2147483647 w 547"/>
                <a:gd name="T13" fmla="*/ 2147483647 h 478"/>
                <a:gd name="T14" fmla="*/ 2147483647 w 547"/>
                <a:gd name="T15" fmla="*/ 2147483647 h 478"/>
                <a:gd name="T16" fmla="*/ 2147483647 w 547"/>
                <a:gd name="T17" fmla="*/ 2147483647 h 478"/>
                <a:gd name="T18" fmla="*/ 2147483647 w 547"/>
                <a:gd name="T19" fmla="*/ 2147483647 h 478"/>
                <a:gd name="T20" fmla="*/ 2147483647 w 547"/>
                <a:gd name="T21" fmla="*/ 2147483647 h 478"/>
                <a:gd name="T22" fmla="*/ 2147483647 w 547"/>
                <a:gd name="T23" fmla="*/ 2147483647 h 478"/>
                <a:gd name="T24" fmla="*/ 2147483647 w 547"/>
                <a:gd name="T25" fmla="*/ 2147483647 h 478"/>
                <a:gd name="T26" fmla="*/ 2147483647 w 547"/>
                <a:gd name="T27" fmla="*/ 2147483647 h 478"/>
                <a:gd name="T28" fmla="*/ 2147483647 w 547"/>
                <a:gd name="T29" fmla="*/ 2147483647 h 478"/>
                <a:gd name="T30" fmla="*/ 2147483647 w 547"/>
                <a:gd name="T31" fmla="*/ 2147483647 h 478"/>
                <a:gd name="T32" fmla="*/ 2147483647 w 547"/>
                <a:gd name="T33" fmla="*/ 2147483647 h 478"/>
                <a:gd name="T34" fmla="*/ 0 w 547"/>
                <a:gd name="T35" fmla="*/ 2147483647 h 478"/>
                <a:gd name="T36" fmla="*/ 2147483647 w 547"/>
                <a:gd name="T37" fmla="*/ 0 h 4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7"/>
                <a:gd name="T58" fmla="*/ 0 h 478"/>
                <a:gd name="T59" fmla="*/ 547 w 547"/>
                <a:gd name="T60" fmla="*/ 478 h 4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7" h="478">
                  <a:moveTo>
                    <a:pt x="2" y="0"/>
                  </a:moveTo>
                  <a:lnTo>
                    <a:pt x="182" y="0"/>
                  </a:lnTo>
                  <a:lnTo>
                    <a:pt x="206" y="48"/>
                  </a:lnTo>
                  <a:lnTo>
                    <a:pt x="424" y="48"/>
                  </a:lnTo>
                  <a:lnTo>
                    <a:pt x="430" y="90"/>
                  </a:lnTo>
                  <a:lnTo>
                    <a:pt x="507" y="229"/>
                  </a:lnTo>
                  <a:lnTo>
                    <a:pt x="537" y="330"/>
                  </a:lnTo>
                  <a:lnTo>
                    <a:pt x="547" y="400"/>
                  </a:lnTo>
                  <a:lnTo>
                    <a:pt x="471" y="472"/>
                  </a:lnTo>
                  <a:lnTo>
                    <a:pt x="408" y="478"/>
                  </a:lnTo>
                  <a:lnTo>
                    <a:pt x="390" y="332"/>
                  </a:lnTo>
                  <a:lnTo>
                    <a:pt x="370" y="334"/>
                  </a:lnTo>
                  <a:lnTo>
                    <a:pt x="308" y="246"/>
                  </a:lnTo>
                  <a:lnTo>
                    <a:pt x="322" y="173"/>
                  </a:lnTo>
                  <a:lnTo>
                    <a:pt x="252" y="94"/>
                  </a:lnTo>
                  <a:lnTo>
                    <a:pt x="160" y="117"/>
                  </a:lnTo>
                  <a:lnTo>
                    <a:pt x="89" y="54"/>
                  </a:lnTo>
                  <a:lnTo>
                    <a:pt x="0" y="5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8" name="Freeform 103">
              <a:extLst>
                <a:ext uri="{FF2B5EF4-FFF2-40B4-BE49-F238E27FC236}">
                  <a16:creationId xmlns:a16="http://schemas.microsoft.com/office/drawing/2014/main" id="{6F0D5DF1-ECD8-7145-A286-7A972459E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9455" y="4691004"/>
              <a:ext cx="309725" cy="450874"/>
            </a:xfrm>
            <a:custGeom>
              <a:avLst/>
              <a:gdLst>
                <a:gd name="T0" fmla="*/ 2147483647 w 255"/>
                <a:gd name="T1" fmla="*/ 0 h 371"/>
                <a:gd name="T2" fmla="*/ 2147483647 w 255"/>
                <a:gd name="T3" fmla="*/ 0 h 371"/>
                <a:gd name="T4" fmla="*/ 2147483647 w 255"/>
                <a:gd name="T5" fmla="*/ 2147483647 h 371"/>
                <a:gd name="T6" fmla="*/ 2147483647 w 255"/>
                <a:gd name="T7" fmla="*/ 2147483647 h 371"/>
                <a:gd name="T8" fmla="*/ 2147483647 w 255"/>
                <a:gd name="T9" fmla="*/ 2147483647 h 371"/>
                <a:gd name="T10" fmla="*/ 2147483647 w 255"/>
                <a:gd name="T11" fmla="*/ 2147483647 h 371"/>
                <a:gd name="T12" fmla="*/ 2147483647 w 255"/>
                <a:gd name="T13" fmla="*/ 2147483647 h 371"/>
                <a:gd name="T14" fmla="*/ 0 w 255"/>
                <a:gd name="T15" fmla="*/ 2147483647 h 371"/>
                <a:gd name="T16" fmla="*/ 2147483647 w 255"/>
                <a:gd name="T17" fmla="*/ 2147483647 h 371"/>
                <a:gd name="T18" fmla="*/ 2147483647 w 255"/>
                <a:gd name="T19" fmla="*/ 0 h 3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5"/>
                <a:gd name="T31" fmla="*/ 0 h 371"/>
                <a:gd name="T32" fmla="*/ 255 w 255"/>
                <a:gd name="T33" fmla="*/ 371 h 3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5" h="371">
                  <a:moveTo>
                    <a:pt x="52" y="0"/>
                  </a:moveTo>
                  <a:lnTo>
                    <a:pt x="212" y="0"/>
                  </a:lnTo>
                  <a:lnTo>
                    <a:pt x="255" y="227"/>
                  </a:lnTo>
                  <a:lnTo>
                    <a:pt x="234" y="257"/>
                  </a:lnTo>
                  <a:lnTo>
                    <a:pt x="244" y="310"/>
                  </a:lnTo>
                  <a:lnTo>
                    <a:pt x="66" y="310"/>
                  </a:lnTo>
                  <a:lnTo>
                    <a:pt x="63" y="362"/>
                  </a:lnTo>
                  <a:lnTo>
                    <a:pt x="0" y="371"/>
                  </a:lnTo>
                  <a:lnTo>
                    <a:pt x="2" y="267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9" name="Freeform 104">
              <a:extLst>
                <a:ext uri="{FF2B5EF4-FFF2-40B4-BE49-F238E27FC236}">
                  <a16:creationId xmlns:a16="http://schemas.microsoft.com/office/drawing/2014/main" id="{A0E600CE-7FDB-5F4B-9CD7-A01D5CDBA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6775" y="4874632"/>
              <a:ext cx="407778" cy="386932"/>
            </a:xfrm>
            <a:custGeom>
              <a:avLst/>
              <a:gdLst>
                <a:gd name="T0" fmla="*/ 2147483647 w 334"/>
                <a:gd name="T1" fmla="*/ 0 h 322"/>
                <a:gd name="T2" fmla="*/ 2147483647 w 334"/>
                <a:gd name="T3" fmla="*/ 0 h 322"/>
                <a:gd name="T4" fmla="*/ 2147483647 w 334"/>
                <a:gd name="T5" fmla="*/ 2147483647 h 322"/>
                <a:gd name="T6" fmla="*/ 2147483647 w 334"/>
                <a:gd name="T7" fmla="*/ 2147483647 h 322"/>
                <a:gd name="T8" fmla="*/ 2147483647 w 334"/>
                <a:gd name="T9" fmla="*/ 2147483647 h 322"/>
                <a:gd name="T10" fmla="*/ 2147483647 w 334"/>
                <a:gd name="T11" fmla="*/ 2147483647 h 322"/>
                <a:gd name="T12" fmla="*/ 2147483647 w 334"/>
                <a:gd name="T13" fmla="*/ 2147483647 h 322"/>
                <a:gd name="T14" fmla="*/ 2147483647 w 334"/>
                <a:gd name="T15" fmla="*/ 2147483647 h 322"/>
                <a:gd name="T16" fmla="*/ 2147483647 w 334"/>
                <a:gd name="T17" fmla="*/ 2147483647 h 322"/>
                <a:gd name="T18" fmla="*/ 2147483647 w 334"/>
                <a:gd name="T19" fmla="*/ 2147483647 h 322"/>
                <a:gd name="T20" fmla="*/ 0 w 334"/>
                <a:gd name="T21" fmla="*/ 2147483647 h 322"/>
                <a:gd name="T22" fmla="*/ 2147483647 w 334"/>
                <a:gd name="T23" fmla="*/ 0 h 3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34"/>
                <a:gd name="T37" fmla="*/ 0 h 322"/>
                <a:gd name="T38" fmla="*/ 334 w 334"/>
                <a:gd name="T39" fmla="*/ 322 h 3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34" h="322">
                  <a:moveTo>
                    <a:pt x="3" y="0"/>
                  </a:moveTo>
                  <a:lnTo>
                    <a:pt x="182" y="0"/>
                  </a:lnTo>
                  <a:lnTo>
                    <a:pt x="213" y="69"/>
                  </a:lnTo>
                  <a:lnTo>
                    <a:pt x="180" y="178"/>
                  </a:lnTo>
                  <a:lnTo>
                    <a:pt x="285" y="178"/>
                  </a:lnTo>
                  <a:lnTo>
                    <a:pt x="309" y="249"/>
                  </a:lnTo>
                  <a:lnTo>
                    <a:pt x="334" y="322"/>
                  </a:lnTo>
                  <a:lnTo>
                    <a:pt x="193" y="314"/>
                  </a:lnTo>
                  <a:lnTo>
                    <a:pt x="23" y="250"/>
                  </a:lnTo>
                  <a:lnTo>
                    <a:pt x="43" y="200"/>
                  </a:lnTo>
                  <a:lnTo>
                    <a:pt x="0" y="99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0" name="Freeform 105">
              <a:extLst>
                <a:ext uri="{FF2B5EF4-FFF2-40B4-BE49-F238E27FC236}">
                  <a16:creationId xmlns:a16="http://schemas.microsoft.com/office/drawing/2014/main" id="{E3916B63-F89D-1344-B6C0-2DC1B9DE6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816" y="4468027"/>
              <a:ext cx="708164" cy="354142"/>
            </a:xfrm>
            <a:custGeom>
              <a:avLst/>
              <a:gdLst>
                <a:gd name="T0" fmla="*/ 0 w 583"/>
                <a:gd name="T1" fmla="*/ 0 h 294"/>
                <a:gd name="T2" fmla="*/ 2147483647 w 583"/>
                <a:gd name="T3" fmla="*/ 0 h 294"/>
                <a:gd name="T4" fmla="*/ 2147483647 w 583"/>
                <a:gd name="T5" fmla="*/ 2147483647 h 294"/>
                <a:gd name="T6" fmla="*/ 2147483647 w 583"/>
                <a:gd name="T7" fmla="*/ 2147483647 h 294"/>
                <a:gd name="T8" fmla="*/ 2147483647 w 583"/>
                <a:gd name="T9" fmla="*/ 2147483647 h 294"/>
                <a:gd name="T10" fmla="*/ 2147483647 w 583"/>
                <a:gd name="T11" fmla="*/ 2147483647 h 294"/>
                <a:gd name="T12" fmla="*/ 2147483647 w 583"/>
                <a:gd name="T13" fmla="*/ 2147483647 h 294"/>
                <a:gd name="T14" fmla="*/ 2147483647 w 583"/>
                <a:gd name="T15" fmla="*/ 2147483647 h 294"/>
                <a:gd name="T16" fmla="*/ 2147483647 w 583"/>
                <a:gd name="T17" fmla="*/ 2147483647 h 294"/>
                <a:gd name="T18" fmla="*/ 0 w 583"/>
                <a:gd name="T19" fmla="*/ 2147483647 h 294"/>
                <a:gd name="T20" fmla="*/ 0 w 583"/>
                <a:gd name="T21" fmla="*/ 0 h 2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3"/>
                <a:gd name="T34" fmla="*/ 0 h 294"/>
                <a:gd name="T35" fmla="*/ 583 w 583"/>
                <a:gd name="T36" fmla="*/ 294 h 2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3" h="294">
                  <a:moveTo>
                    <a:pt x="0" y="0"/>
                  </a:moveTo>
                  <a:lnTo>
                    <a:pt x="554" y="0"/>
                  </a:lnTo>
                  <a:lnTo>
                    <a:pt x="571" y="43"/>
                  </a:lnTo>
                  <a:lnTo>
                    <a:pt x="581" y="105"/>
                  </a:lnTo>
                  <a:lnTo>
                    <a:pt x="583" y="294"/>
                  </a:lnTo>
                  <a:lnTo>
                    <a:pt x="482" y="273"/>
                  </a:lnTo>
                  <a:lnTo>
                    <a:pt x="440" y="281"/>
                  </a:lnTo>
                  <a:lnTo>
                    <a:pt x="197" y="231"/>
                  </a:lnTo>
                  <a:lnTo>
                    <a:pt x="197" y="88"/>
                  </a:ln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1" name="Freeform 106">
              <a:extLst>
                <a:ext uri="{FF2B5EF4-FFF2-40B4-BE49-F238E27FC236}">
                  <a16:creationId xmlns:a16="http://schemas.microsoft.com/office/drawing/2014/main" id="{2B0D869E-A1B3-B042-A28F-01EEF5955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556" y="4468030"/>
              <a:ext cx="474703" cy="580397"/>
            </a:xfrm>
            <a:custGeom>
              <a:avLst/>
              <a:gdLst>
                <a:gd name="T0" fmla="*/ 0 w 390"/>
                <a:gd name="T1" fmla="*/ 0 h 482"/>
                <a:gd name="T2" fmla="*/ 2147483647 w 390"/>
                <a:gd name="T3" fmla="*/ 0 h 482"/>
                <a:gd name="T4" fmla="*/ 2147483647 w 390"/>
                <a:gd name="T5" fmla="*/ 2147483647 h 482"/>
                <a:gd name="T6" fmla="*/ 2147483647 w 390"/>
                <a:gd name="T7" fmla="*/ 2147483647 h 482"/>
                <a:gd name="T8" fmla="*/ 2147483647 w 390"/>
                <a:gd name="T9" fmla="*/ 2147483647 h 482"/>
                <a:gd name="T10" fmla="*/ 2147483647 w 390"/>
                <a:gd name="T11" fmla="*/ 2147483647 h 482"/>
                <a:gd name="T12" fmla="*/ 2147483647 w 390"/>
                <a:gd name="T13" fmla="*/ 2147483647 h 482"/>
                <a:gd name="T14" fmla="*/ 0 w 390"/>
                <a:gd name="T15" fmla="*/ 0 h 4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0"/>
                <a:gd name="T25" fmla="*/ 0 h 482"/>
                <a:gd name="T26" fmla="*/ 390 w 390"/>
                <a:gd name="T27" fmla="*/ 482 h 48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0" h="482">
                  <a:moveTo>
                    <a:pt x="0" y="0"/>
                  </a:moveTo>
                  <a:lnTo>
                    <a:pt x="390" y="0"/>
                  </a:lnTo>
                  <a:lnTo>
                    <a:pt x="390" y="415"/>
                  </a:lnTo>
                  <a:lnTo>
                    <a:pt x="137" y="415"/>
                  </a:lnTo>
                  <a:lnTo>
                    <a:pt x="66" y="415"/>
                  </a:lnTo>
                  <a:lnTo>
                    <a:pt x="66" y="482"/>
                  </a:lnTo>
                  <a:lnTo>
                    <a:pt x="2" y="4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2" name="Freeform 107">
              <a:extLst>
                <a:ext uri="{FF2B5EF4-FFF2-40B4-BE49-F238E27FC236}">
                  <a16:creationId xmlns:a16="http://schemas.microsoft.com/office/drawing/2014/main" id="{5C620ACF-5C2B-AB42-947C-938E54D3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205" y="4566400"/>
              <a:ext cx="1108158" cy="968968"/>
            </a:xfrm>
            <a:custGeom>
              <a:avLst/>
              <a:gdLst>
                <a:gd name="T0" fmla="*/ 2147483647 w 910"/>
                <a:gd name="T1" fmla="*/ 0 h 802"/>
                <a:gd name="T2" fmla="*/ 2147483647 w 910"/>
                <a:gd name="T3" fmla="*/ 0 h 802"/>
                <a:gd name="T4" fmla="*/ 2147483647 w 910"/>
                <a:gd name="T5" fmla="*/ 2147483647 h 802"/>
                <a:gd name="T6" fmla="*/ 2147483647 w 910"/>
                <a:gd name="T7" fmla="*/ 2147483647 h 802"/>
                <a:gd name="T8" fmla="*/ 2147483647 w 910"/>
                <a:gd name="T9" fmla="*/ 2147483647 h 802"/>
                <a:gd name="T10" fmla="*/ 2147483647 w 910"/>
                <a:gd name="T11" fmla="*/ 2147483647 h 802"/>
                <a:gd name="T12" fmla="*/ 2147483647 w 910"/>
                <a:gd name="T13" fmla="*/ 2147483647 h 802"/>
                <a:gd name="T14" fmla="*/ 2147483647 w 910"/>
                <a:gd name="T15" fmla="*/ 2147483647 h 802"/>
                <a:gd name="T16" fmla="*/ 2147483647 w 910"/>
                <a:gd name="T17" fmla="*/ 2147483647 h 802"/>
                <a:gd name="T18" fmla="*/ 2147483647 w 910"/>
                <a:gd name="T19" fmla="*/ 2147483647 h 802"/>
                <a:gd name="T20" fmla="*/ 2147483647 w 910"/>
                <a:gd name="T21" fmla="*/ 2147483647 h 802"/>
                <a:gd name="T22" fmla="*/ 2147483647 w 910"/>
                <a:gd name="T23" fmla="*/ 2147483647 h 802"/>
                <a:gd name="T24" fmla="*/ 2147483647 w 910"/>
                <a:gd name="T25" fmla="*/ 2147483647 h 802"/>
                <a:gd name="T26" fmla="*/ 2147483647 w 910"/>
                <a:gd name="T27" fmla="*/ 2147483647 h 802"/>
                <a:gd name="T28" fmla="*/ 2147483647 w 910"/>
                <a:gd name="T29" fmla="*/ 2147483647 h 802"/>
                <a:gd name="T30" fmla="*/ 2147483647 w 910"/>
                <a:gd name="T31" fmla="*/ 2147483647 h 802"/>
                <a:gd name="T32" fmla="*/ 2147483647 w 910"/>
                <a:gd name="T33" fmla="*/ 2147483647 h 802"/>
                <a:gd name="T34" fmla="*/ 2147483647 w 910"/>
                <a:gd name="T35" fmla="*/ 2147483647 h 802"/>
                <a:gd name="T36" fmla="*/ 2147483647 w 910"/>
                <a:gd name="T37" fmla="*/ 2147483647 h 802"/>
                <a:gd name="T38" fmla="*/ 2147483647 w 910"/>
                <a:gd name="T39" fmla="*/ 2147483647 h 802"/>
                <a:gd name="T40" fmla="*/ 0 w 910"/>
                <a:gd name="T41" fmla="*/ 2147483647 h 802"/>
                <a:gd name="T42" fmla="*/ 2147483647 w 910"/>
                <a:gd name="T43" fmla="*/ 2147483647 h 802"/>
                <a:gd name="T44" fmla="*/ 2147483647 w 910"/>
                <a:gd name="T45" fmla="*/ 0 h 80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10"/>
                <a:gd name="T70" fmla="*/ 0 h 802"/>
                <a:gd name="T71" fmla="*/ 910 w 910"/>
                <a:gd name="T72" fmla="*/ 802 h 80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10" h="802">
                  <a:moveTo>
                    <a:pt x="252" y="0"/>
                  </a:moveTo>
                  <a:lnTo>
                    <a:pt x="449" y="0"/>
                  </a:lnTo>
                  <a:lnTo>
                    <a:pt x="449" y="143"/>
                  </a:lnTo>
                  <a:lnTo>
                    <a:pt x="692" y="194"/>
                  </a:lnTo>
                  <a:lnTo>
                    <a:pt x="732" y="188"/>
                  </a:lnTo>
                  <a:lnTo>
                    <a:pt x="836" y="209"/>
                  </a:lnTo>
                  <a:lnTo>
                    <a:pt x="868" y="218"/>
                  </a:lnTo>
                  <a:lnTo>
                    <a:pt x="865" y="356"/>
                  </a:lnTo>
                  <a:lnTo>
                    <a:pt x="910" y="455"/>
                  </a:lnTo>
                  <a:lnTo>
                    <a:pt x="890" y="505"/>
                  </a:lnTo>
                  <a:lnTo>
                    <a:pt x="798" y="529"/>
                  </a:lnTo>
                  <a:lnTo>
                    <a:pt x="672" y="632"/>
                  </a:lnTo>
                  <a:lnTo>
                    <a:pt x="641" y="714"/>
                  </a:lnTo>
                  <a:lnTo>
                    <a:pt x="657" y="802"/>
                  </a:lnTo>
                  <a:lnTo>
                    <a:pt x="495" y="743"/>
                  </a:lnTo>
                  <a:lnTo>
                    <a:pt x="389" y="567"/>
                  </a:lnTo>
                  <a:lnTo>
                    <a:pt x="306" y="541"/>
                  </a:lnTo>
                  <a:lnTo>
                    <a:pt x="260" y="589"/>
                  </a:lnTo>
                  <a:lnTo>
                    <a:pt x="195" y="551"/>
                  </a:lnTo>
                  <a:lnTo>
                    <a:pt x="135" y="442"/>
                  </a:lnTo>
                  <a:lnTo>
                    <a:pt x="0" y="329"/>
                  </a:lnTo>
                  <a:lnTo>
                    <a:pt x="252" y="329"/>
                  </a:lnTo>
                  <a:lnTo>
                    <a:pt x="25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3" name="Freeform 108">
              <a:extLst>
                <a:ext uri="{FF2B5EF4-FFF2-40B4-BE49-F238E27FC236}">
                  <a16:creationId xmlns:a16="http://schemas.microsoft.com/office/drawing/2014/main" id="{6EC601D7-09FD-034E-942D-2EC5A0792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222" y="3946653"/>
              <a:ext cx="410891" cy="516455"/>
            </a:xfrm>
            <a:custGeom>
              <a:avLst/>
              <a:gdLst>
                <a:gd name="T0" fmla="*/ 2147483647 w 335"/>
                <a:gd name="T1" fmla="*/ 2147483647 h 427"/>
                <a:gd name="T2" fmla="*/ 2147483647 w 335"/>
                <a:gd name="T3" fmla="*/ 2147483647 h 427"/>
                <a:gd name="T4" fmla="*/ 2147483647 w 335"/>
                <a:gd name="T5" fmla="*/ 2147483647 h 427"/>
                <a:gd name="T6" fmla="*/ 0 w 335"/>
                <a:gd name="T7" fmla="*/ 2147483647 h 427"/>
                <a:gd name="T8" fmla="*/ 0 w 335"/>
                <a:gd name="T9" fmla="*/ 0 h 427"/>
                <a:gd name="T10" fmla="*/ 2147483647 w 335"/>
                <a:gd name="T11" fmla="*/ 0 h 427"/>
                <a:gd name="T12" fmla="*/ 2147483647 w 335"/>
                <a:gd name="T13" fmla="*/ 2147483647 h 4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5"/>
                <a:gd name="T22" fmla="*/ 0 h 427"/>
                <a:gd name="T23" fmla="*/ 335 w 335"/>
                <a:gd name="T24" fmla="*/ 427 h 4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5" h="427">
                  <a:moveTo>
                    <a:pt x="195" y="79"/>
                  </a:moveTo>
                  <a:lnTo>
                    <a:pt x="335" y="80"/>
                  </a:lnTo>
                  <a:lnTo>
                    <a:pt x="335" y="427"/>
                  </a:lnTo>
                  <a:lnTo>
                    <a:pt x="0" y="426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79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4" name="Freeform 109">
              <a:extLst>
                <a:ext uri="{FF2B5EF4-FFF2-40B4-BE49-F238E27FC236}">
                  <a16:creationId xmlns:a16="http://schemas.microsoft.com/office/drawing/2014/main" id="{45D3B233-A05B-0B49-AE21-3B6C6830D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443" y="3487584"/>
              <a:ext cx="610110" cy="462349"/>
            </a:xfrm>
            <a:custGeom>
              <a:avLst/>
              <a:gdLst>
                <a:gd name="T0" fmla="*/ 2147483647 w 501"/>
                <a:gd name="T1" fmla="*/ 0 h 381"/>
                <a:gd name="T2" fmla="*/ 2147483647 w 501"/>
                <a:gd name="T3" fmla="*/ 2147483647 h 381"/>
                <a:gd name="T4" fmla="*/ 2147483647 w 501"/>
                <a:gd name="T5" fmla="*/ 2147483647 h 381"/>
                <a:gd name="T6" fmla="*/ 2147483647 w 501"/>
                <a:gd name="T7" fmla="*/ 2147483647 h 381"/>
                <a:gd name="T8" fmla="*/ 2147483647 w 501"/>
                <a:gd name="T9" fmla="*/ 2147483647 h 381"/>
                <a:gd name="T10" fmla="*/ 2147483647 w 501"/>
                <a:gd name="T11" fmla="*/ 2147483647 h 381"/>
                <a:gd name="T12" fmla="*/ 2147483647 w 501"/>
                <a:gd name="T13" fmla="*/ 2147483647 h 381"/>
                <a:gd name="T14" fmla="*/ 2147483647 w 501"/>
                <a:gd name="T15" fmla="*/ 2147483647 h 381"/>
                <a:gd name="T16" fmla="*/ 2147483647 w 501"/>
                <a:gd name="T17" fmla="*/ 2147483647 h 381"/>
                <a:gd name="T18" fmla="*/ 2147483647 w 501"/>
                <a:gd name="T19" fmla="*/ 2147483647 h 381"/>
                <a:gd name="T20" fmla="*/ 0 w 501"/>
                <a:gd name="T21" fmla="*/ 2147483647 h 381"/>
                <a:gd name="T22" fmla="*/ 2147483647 w 501"/>
                <a:gd name="T23" fmla="*/ 0 h 38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1"/>
                <a:gd name="T37" fmla="*/ 0 h 381"/>
                <a:gd name="T38" fmla="*/ 501 w 501"/>
                <a:gd name="T39" fmla="*/ 381 h 38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1" h="381">
                  <a:moveTo>
                    <a:pt x="32" y="0"/>
                  </a:moveTo>
                  <a:lnTo>
                    <a:pt x="88" y="2"/>
                  </a:lnTo>
                  <a:lnTo>
                    <a:pt x="101" y="51"/>
                  </a:lnTo>
                  <a:lnTo>
                    <a:pt x="314" y="8"/>
                  </a:lnTo>
                  <a:lnTo>
                    <a:pt x="477" y="8"/>
                  </a:lnTo>
                  <a:lnTo>
                    <a:pt x="501" y="47"/>
                  </a:lnTo>
                  <a:lnTo>
                    <a:pt x="467" y="190"/>
                  </a:lnTo>
                  <a:lnTo>
                    <a:pt x="489" y="196"/>
                  </a:lnTo>
                  <a:lnTo>
                    <a:pt x="489" y="381"/>
                  </a:lnTo>
                  <a:lnTo>
                    <a:pt x="14" y="381"/>
                  </a:lnTo>
                  <a:lnTo>
                    <a:pt x="0" y="299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5" name="Freeform 110">
              <a:extLst>
                <a:ext uri="{FF2B5EF4-FFF2-40B4-BE49-F238E27FC236}">
                  <a16:creationId xmlns:a16="http://schemas.microsoft.com/office/drawing/2014/main" id="{9CB72342-8D2D-AC47-8873-873C4FD6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417" y="3189185"/>
              <a:ext cx="496493" cy="760747"/>
            </a:xfrm>
            <a:custGeom>
              <a:avLst/>
              <a:gdLst>
                <a:gd name="T0" fmla="*/ 2147483647 w 406"/>
                <a:gd name="T1" fmla="*/ 0 h 628"/>
                <a:gd name="T2" fmla="*/ 2147483647 w 406"/>
                <a:gd name="T3" fmla="*/ 0 h 628"/>
                <a:gd name="T4" fmla="*/ 2147483647 w 406"/>
                <a:gd name="T5" fmla="*/ 2147483647 h 628"/>
                <a:gd name="T6" fmla="*/ 2147483647 w 406"/>
                <a:gd name="T7" fmla="*/ 2147483647 h 628"/>
                <a:gd name="T8" fmla="*/ 2147483647 w 406"/>
                <a:gd name="T9" fmla="*/ 2147483647 h 628"/>
                <a:gd name="T10" fmla="*/ 2147483647 w 406"/>
                <a:gd name="T11" fmla="*/ 2147483647 h 628"/>
                <a:gd name="T12" fmla="*/ 2147483647 w 406"/>
                <a:gd name="T13" fmla="*/ 2147483647 h 628"/>
                <a:gd name="T14" fmla="*/ 2147483647 w 406"/>
                <a:gd name="T15" fmla="*/ 2147483647 h 628"/>
                <a:gd name="T16" fmla="*/ 2147483647 w 406"/>
                <a:gd name="T17" fmla="*/ 2147483647 h 628"/>
                <a:gd name="T18" fmla="*/ 2147483647 w 406"/>
                <a:gd name="T19" fmla="*/ 2147483647 h 628"/>
                <a:gd name="T20" fmla="*/ 2147483647 w 406"/>
                <a:gd name="T21" fmla="*/ 2147483647 h 628"/>
                <a:gd name="T22" fmla="*/ 2147483647 w 406"/>
                <a:gd name="T23" fmla="*/ 2147483647 h 628"/>
                <a:gd name="T24" fmla="*/ 2147483647 w 406"/>
                <a:gd name="T25" fmla="*/ 2147483647 h 628"/>
                <a:gd name="T26" fmla="*/ 0 w 406"/>
                <a:gd name="T27" fmla="*/ 2147483647 h 628"/>
                <a:gd name="T28" fmla="*/ 2147483647 w 406"/>
                <a:gd name="T29" fmla="*/ 2147483647 h 628"/>
                <a:gd name="T30" fmla="*/ 2147483647 w 406"/>
                <a:gd name="T31" fmla="*/ 2147483647 h 628"/>
                <a:gd name="T32" fmla="*/ 2147483647 w 406"/>
                <a:gd name="T33" fmla="*/ 0 h 6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6"/>
                <a:gd name="T52" fmla="*/ 0 h 628"/>
                <a:gd name="T53" fmla="*/ 406 w 406"/>
                <a:gd name="T54" fmla="*/ 628 h 6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6" h="628">
                  <a:moveTo>
                    <a:pt x="12" y="0"/>
                  </a:moveTo>
                  <a:lnTo>
                    <a:pt x="84" y="0"/>
                  </a:lnTo>
                  <a:lnTo>
                    <a:pt x="84" y="104"/>
                  </a:lnTo>
                  <a:lnTo>
                    <a:pt x="205" y="233"/>
                  </a:lnTo>
                  <a:lnTo>
                    <a:pt x="180" y="290"/>
                  </a:lnTo>
                  <a:lnTo>
                    <a:pt x="190" y="316"/>
                  </a:lnTo>
                  <a:lnTo>
                    <a:pt x="235" y="300"/>
                  </a:lnTo>
                  <a:lnTo>
                    <a:pt x="299" y="413"/>
                  </a:lnTo>
                  <a:lnTo>
                    <a:pt x="406" y="380"/>
                  </a:lnTo>
                  <a:lnTo>
                    <a:pt x="406" y="628"/>
                  </a:lnTo>
                  <a:lnTo>
                    <a:pt x="211" y="628"/>
                  </a:lnTo>
                  <a:lnTo>
                    <a:pt x="24" y="628"/>
                  </a:lnTo>
                  <a:lnTo>
                    <a:pt x="24" y="443"/>
                  </a:lnTo>
                  <a:lnTo>
                    <a:pt x="0" y="439"/>
                  </a:lnTo>
                  <a:lnTo>
                    <a:pt x="36" y="296"/>
                  </a:lnTo>
                  <a:lnTo>
                    <a:pt x="12" y="253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6" name="Freeform 111">
              <a:extLst>
                <a:ext uri="{FF2B5EF4-FFF2-40B4-BE49-F238E27FC236}">
                  <a16:creationId xmlns:a16="http://schemas.microsoft.com/office/drawing/2014/main" id="{ADC31947-3D41-8D4F-BC74-31D08C817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416" y="3946654"/>
              <a:ext cx="471589" cy="749270"/>
            </a:xfrm>
            <a:custGeom>
              <a:avLst/>
              <a:gdLst>
                <a:gd name="T0" fmla="*/ 0 w 386"/>
                <a:gd name="T1" fmla="*/ 0 h 619"/>
                <a:gd name="T2" fmla="*/ 2147483647 w 386"/>
                <a:gd name="T3" fmla="*/ 0 h 619"/>
                <a:gd name="T4" fmla="*/ 2147483647 w 386"/>
                <a:gd name="T5" fmla="*/ 2147483647 h 619"/>
                <a:gd name="T6" fmla="*/ 2147483647 w 386"/>
                <a:gd name="T7" fmla="*/ 2147483647 h 619"/>
                <a:gd name="T8" fmla="*/ 2147483647 w 386"/>
                <a:gd name="T9" fmla="*/ 2147483647 h 619"/>
                <a:gd name="T10" fmla="*/ 2147483647 w 386"/>
                <a:gd name="T11" fmla="*/ 2147483647 h 619"/>
                <a:gd name="T12" fmla="*/ 0 w 386"/>
                <a:gd name="T13" fmla="*/ 2147483647 h 619"/>
                <a:gd name="T14" fmla="*/ 0 w 386"/>
                <a:gd name="T15" fmla="*/ 0 h 6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6"/>
                <a:gd name="T25" fmla="*/ 0 h 619"/>
                <a:gd name="T26" fmla="*/ 386 w 386"/>
                <a:gd name="T27" fmla="*/ 619 h 6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6" h="619">
                  <a:moveTo>
                    <a:pt x="0" y="0"/>
                  </a:moveTo>
                  <a:lnTo>
                    <a:pt x="386" y="0"/>
                  </a:lnTo>
                  <a:lnTo>
                    <a:pt x="386" y="424"/>
                  </a:lnTo>
                  <a:lnTo>
                    <a:pt x="385" y="519"/>
                  </a:lnTo>
                  <a:lnTo>
                    <a:pt x="341" y="509"/>
                  </a:lnTo>
                  <a:lnTo>
                    <a:pt x="356" y="619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7" name="Freeform 112">
              <a:extLst>
                <a:ext uri="{FF2B5EF4-FFF2-40B4-BE49-F238E27FC236}">
                  <a16:creationId xmlns:a16="http://schemas.microsoft.com/office/drawing/2014/main" id="{AD2C0A85-7C6C-8641-A45B-37E38038B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330" y="3189187"/>
              <a:ext cx="585208" cy="359059"/>
            </a:xfrm>
            <a:custGeom>
              <a:avLst/>
              <a:gdLst>
                <a:gd name="T0" fmla="*/ 2147483647 w 480"/>
                <a:gd name="T1" fmla="*/ 0 h 298"/>
                <a:gd name="T2" fmla="*/ 2147483647 w 480"/>
                <a:gd name="T3" fmla="*/ 2147483647 h 298"/>
                <a:gd name="T4" fmla="*/ 2147483647 w 480"/>
                <a:gd name="T5" fmla="*/ 2147483647 h 298"/>
                <a:gd name="T6" fmla="*/ 0 w 480"/>
                <a:gd name="T7" fmla="*/ 2147483647 h 298"/>
                <a:gd name="T8" fmla="*/ 2147483647 w 480"/>
                <a:gd name="T9" fmla="*/ 2147483647 h 298"/>
                <a:gd name="T10" fmla="*/ 2147483647 w 480"/>
                <a:gd name="T11" fmla="*/ 2147483647 h 298"/>
                <a:gd name="T12" fmla="*/ 2147483647 w 480"/>
                <a:gd name="T13" fmla="*/ 2147483647 h 298"/>
                <a:gd name="T14" fmla="*/ 2147483647 w 480"/>
                <a:gd name="T15" fmla="*/ 2147483647 h 298"/>
                <a:gd name="T16" fmla="*/ 2147483647 w 480"/>
                <a:gd name="T17" fmla="*/ 2147483647 h 298"/>
                <a:gd name="T18" fmla="*/ 2147483647 w 480"/>
                <a:gd name="T19" fmla="*/ 0 h 298"/>
                <a:gd name="T20" fmla="*/ 2147483647 w 480"/>
                <a:gd name="T21" fmla="*/ 0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0"/>
                <a:gd name="T34" fmla="*/ 0 h 298"/>
                <a:gd name="T35" fmla="*/ 480 w 480"/>
                <a:gd name="T36" fmla="*/ 298 h 2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0" h="298">
                  <a:moveTo>
                    <a:pt x="107" y="0"/>
                  </a:moveTo>
                  <a:lnTo>
                    <a:pt x="125" y="88"/>
                  </a:lnTo>
                  <a:lnTo>
                    <a:pt x="115" y="108"/>
                  </a:lnTo>
                  <a:lnTo>
                    <a:pt x="0" y="90"/>
                  </a:lnTo>
                  <a:lnTo>
                    <a:pt x="36" y="247"/>
                  </a:lnTo>
                  <a:lnTo>
                    <a:pt x="90" y="251"/>
                  </a:lnTo>
                  <a:lnTo>
                    <a:pt x="101" y="298"/>
                  </a:lnTo>
                  <a:lnTo>
                    <a:pt x="320" y="255"/>
                  </a:lnTo>
                  <a:lnTo>
                    <a:pt x="479" y="255"/>
                  </a:lnTo>
                  <a:lnTo>
                    <a:pt x="480" y="0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8" name="Freeform 113">
              <a:extLst>
                <a:ext uri="{FF2B5EF4-FFF2-40B4-BE49-F238E27FC236}">
                  <a16:creationId xmlns:a16="http://schemas.microsoft.com/office/drawing/2014/main" id="{FA2A83E5-76F3-7A41-B555-B475922F9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774" y="3946654"/>
              <a:ext cx="843570" cy="934537"/>
            </a:xfrm>
            <a:custGeom>
              <a:avLst/>
              <a:gdLst>
                <a:gd name="T0" fmla="*/ 2147483647 w 693"/>
                <a:gd name="T1" fmla="*/ 0 h 772"/>
                <a:gd name="T2" fmla="*/ 2147483647 w 693"/>
                <a:gd name="T3" fmla="*/ 0 h 772"/>
                <a:gd name="T4" fmla="*/ 2147483647 w 693"/>
                <a:gd name="T5" fmla="*/ 2147483647 h 772"/>
                <a:gd name="T6" fmla="*/ 2147483647 w 693"/>
                <a:gd name="T7" fmla="*/ 2147483647 h 772"/>
                <a:gd name="T8" fmla="*/ 2147483647 w 693"/>
                <a:gd name="T9" fmla="*/ 2147483647 h 772"/>
                <a:gd name="T10" fmla="*/ 2147483647 w 693"/>
                <a:gd name="T11" fmla="*/ 2147483647 h 772"/>
                <a:gd name="T12" fmla="*/ 2147483647 w 693"/>
                <a:gd name="T13" fmla="*/ 2147483647 h 772"/>
                <a:gd name="T14" fmla="*/ 2147483647 w 693"/>
                <a:gd name="T15" fmla="*/ 2147483647 h 772"/>
                <a:gd name="T16" fmla="*/ 2147483647 w 693"/>
                <a:gd name="T17" fmla="*/ 2147483647 h 772"/>
                <a:gd name="T18" fmla="*/ 2147483647 w 693"/>
                <a:gd name="T19" fmla="*/ 2147483647 h 772"/>
                <a:gd name="T20" fmla="*/ 2147483647 w 693"/>
                <a:gd name="T21" fmla="*/ 2147483647 h 772"/>
                <a:gd name="T22" fmla="*/ 2147483647 w 693"/>
                <a:gd name="T23" fmla="*/ 2147483647 h 772"/>
                <a:gd name="T24" fmla="*/ 0 w 693"/>
                <a:gd name="T25" fmla="*/ 2147483647 h 772"/>
                <a:gd name="T26" fmla="*/ 2147483647 w 693"/>
                <a:gd name="T27" fmla="*/ 0 h 7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3"/>
                <a:gd name="T43" fmla="*/ 0 h 772"/>
                <a:gd name="T44" fmla="*/ 693 w 693"/>
                <a:gd name="T45" fmla="*/ 772 h 7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3" h="772">
                  <a:moveTo>
                    <a:pt x="16" y="0"/>
                  </a:moveTo>
                  <a:lnTo>
                    <a:pt x="298" y="0"/>
                  </a:lnTo>
                  <a:lnTo>
                    <a:pt x="298" y="263"/>
                  </a:lnTo>
                  <a:lnTo>
                    <a:pt x="661" y="625"/>
                  </a:lnTo>
                  <a:lnTo>
                    <a:pt x="693" y="667"/>
                  </a:lnTo>
                  <a:lnTo>
                    <a:pt x="677" y="772"/>
                  </a:lnTo>
                  <a:lnTo>
                    <a:pt x="495" y="772"/>
                  </a:lnTo>
                  <a:lnTo>
                    <a:pt x="334" y="642"/>
                  </a:lnTo>
                  <a:lnTo>
                    <a:pt x="277" y="642"/>
                  </a:lnTo>
                  <a:lnTo>
                    <a:pt x="140" y="400"/>
                  </a:lnTo>
                  <a:lnTo>
                    <a:pt x="44" y="251"/>
                  </a:lnTo>
                  <a:lnTo>
                    <a:pt x="56" y="194"/>
                  </a:lnTo>
                  <a:lnTo>
                    <a:pt x="0" y="118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09" name="Freeform 114">
              <a:extLst>
                <a:ext uri="{FF2B5EF4-FFF2-40B4-BE49-F238E27FC236}">
                  <a16:creationId xmlns:a16="http://schemas.microsoft.com/office/drawing/2014/main" id="{4C62E838-F6D0-D645-BAAD-C2CFF1B8F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8044" y="3899105"/>
              <a:ext cx="454470" cy="277082"/>
            </a:xfrm>
            <a:custGeom>
              <a:avLst/>
              <a:gdLst>
                <a:gd name="T0" fmla="*/ 0 w 371"/>
                <a:gd name="T1" fmla="*/ 2147483647 h 228"/>
                <a:gd name="T2" fmla="*/ 2147483647 w 371"/>
                <a:gd name="T3" fmla="*/ 0 h 228"/>
                <a:gd name="T4" fmla="*/ 2147483647 w 371"/>
                <a:gd name="T5" fmla="*/ 2147483647 h 228"/>
                <a:gd name="T6" fmla="*/ 2147483647 w 371"/>
                <a:gd name="T7" fmla="*/ 2147483647 h 228"/>
                <a:gd name="T8" fmla="*/ 2147483647 w 371"/>
                <a:gd name="T9" fmla="*/ 2147483647 h 228"/>
                <a:gd name="T10" fmla="*/ 2147483647 w 371"/>
                <a:gd name="T11" fmla="*/ 2147483647 h 228"/>
                <a:gd name="T12" fmla="*/ 2147483647 w 371"/>
                <a:gd name="T13" fmla="*/ 2147483647 h 228"/>
                <a:gd name="T14" fmla="*/ 2147483647 w 371"/>
                <a:gd name="T15" fmla="*/ 2147483647 h 228"/>
                <a:gd name="T16" fmla="*/ 2147483647 w 371"/>
                <a:gd name="T17" fmla="*/ 2147483647 h 228"/>
                <a:gd name="T18" fmla="*/ 2147483647 w 371"/>
                <a:gd name="T19" fmla="*/ 2147483647 h 228"/>
                <a:gd name="T20" fmla="*/ 0 w 371"/>
                <a:gd name="T21" fmla="*/ 2147483647 h 228"/>
                <a:gd name="T22" fmla="*/ 0 w 371"/>
                <a:gd name="T23" fmla="*/ 2147483647 h 2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1"/>
                <a:gd name="T37" fmla="*/ 0 h 228"/>
                <a:gd name="T38" fmla="*/ 371 w 371"/>
                <a:gd name="T39" fmla="*/ 228 h 2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1" h="228">
                  <a:moveTo>
                    <a:pt x="0" y="43"/>
                  </a:moveTo>
                  <a:lnTo>
                    <a:pt x="53" y="0"/>
                  </a:lnTo>
                  <a:lnTo>
                    <a:pt x="54" y="39"/>
                  </a:lnTo>
                  <a:lnTo>
                    <a:pt x="331" y="38"/>
                  </a:lnTo>
                  <a:lnTo>
                    <a:pt x="371" y="108"/>
                  </a:lnTo>
                  <a:lnTo>
                    <a:pt x="348" y="131"/>
                  </a:lnTo>
                  <a:lnTo>
                    <a:pt x="369" y="185"/>
                  </a:lnTo>
                  <a:lnTo>
                    <a:pt x="352" y="209"/>
                  </a:lnTo>
                  <a:lnTo>
                    <a:pt x="282" y="209"/>
                  </a:lnTo>
                  <a:lnTo>
                    <a:pt x="282" y="227"/>
                  </a:lnTo>
                  <a:lnTo>
                    <a:pt x="0" y="228"/>
                  </a:lnTo>
                  <a:lnTo>
                    <a:pt x="0" y="43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0" name="Freeform 115">
              <a:extLst>
                <a:ext uri="{FF2B5EF4-FFF2-40B4-BE49-F238E27FC236}">
                  <a16:creationId xmlns:a16="http://schemas.microsoft.com/office/drawing/2014/main" id="{D4DDBFC2-7E94-B741-8D7F-CAECC62AD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579" y="4084374"/>
              <a:ext cx="560305" cy="485305"/>
            </a:xfrm>
            <a:custGeom>
              <a:avLst/>
              <a:gdLst>
                <a:gd name="T0" fmla="*/ 0 w 461"/>
                <a:gd name="T1" fmla="*/ 0 h 400"/>
                <a:gd name="T2" fmla="*/ 2147483647 w 461"/>
                <a:gd name="T3" fmla="*/ 0 h 400"/>
                <a:gd name="T4" fmla="*/ 2147483647 w 461"/>
                <a:gd name="T5" fmla="*/ 2147483647 h 400"/>
                <a:gd name="T6" fmla="*/ 2147483647 w 461"/>
                <a:gd name="T7" fmla="*/ 2147483647 h 400"/>
                <a:gd name="T8" fmla="*/ 2147483647 w 461"/>
                <a:gd name="T9" fmla="*/ 2147483647 h 400"/>
                <a:gd name="T10" fmla="*/ 2147483647 w 461"/>
                <a:gd name="T11" fmla="*/ 2147483647 h 400"/>
                <a:gd name="T12" fmla="*/ 2147483647 w 461"/>
                <a:gd name="T13" fmla="*/ 2147483647 h 400"/>
                <a:gd name="T14" fmla="*/ 2147483647 w 461"/>
                <a:gd name="T15" fmla="*/ 2147483647 h 400"/>
                <a:gd name="T16" fmla="*/ 2147483647 w 461"/>
                <a:gd name="T17" fmla="*/ 2147483647 h 400"/>
                <a:gd name="T18" fmla="*/ 2147483647 w 461"/>
                <a:gd name="T19" fmla="*/ 2147483647 h 400"/>
                <a:gd name="T20" fmla="*/ 2147483647 w 461"/>
                <a:gd name="T21" fmla="*/ 2147483647 h 400"/>
                <a:gd name="T22" fmla="*/ 2147483647 w 461"/>
                <a:gd name="T23" fmla="*/ 2147483647 h 400"/>
                <a:gd name="T24" fmla="*/ 2147483647 w 461"/>
                <a:gd name="T25" fmla="*/ 2147483647 h 400"/>
                <a:gd name="T26" fmla="*/ 2147483647 w 461"/>
                <a:gd name="T27" fmla="*/ 2147483647 h 400"/>
                <a:gd name="T28" fmla="*/ 2147483647 w 461"/>
                <a:gd name="T29" fmla="*/ 2147483647 h 400"/>
                <a:gd name="T30" fmla="*/ 2147483647 w 461"/>
                <a:gd name="T31" fmla="*/ 2147483647 h 400"/>
                <a:gd name="T32" fmla="*/ 0 w 461"/>
                <a:gd name="T33" fmla="*/ 0 h 4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1"/>
                <a:gd name="T52" fmla="*/ 0 h 400"/>
                <a:gd name="T53" fmla="*/ 461 w 461"/>
                <a:gd name="T54" fmla="*/ 400 h 4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1" h="400">
                  <a:moveTo>
                    <a:pt x="0" y="0"/>
                  </a:moveTo>
                  <a:lnTo>
                    <a:pt x="304" y="0"/>
                  </a:lnTo>
                  <a:lnTo>
                    <a:pt x="300" y="53"/>
                  </a:lnTo>
                  <a:lnTo>
                    <a:pt x="354" y="144"/>
                  </a:lnTo>
                  <a:lnTo>
                    <a:pt x="383" y="166"/>
                  </a:lnTo>
                  <a:lnTo>
                    <a:pt x="366" y="194"/>
                  </a:lnTo>
                  <a:lnTo>
                    <a:pt x="431" y="293"/>
                  </a:lnTo>
                  <a:lnTo>
                    <a:pt x="461" y="303"/>
                  </a:lnTo>
                  <a:lnTo>
                    <a:pt x="429" y="400"/>
                  </a:lnTo>
                  <a:lnTo>
                    <a:pt x="381" y="399"/>
                  </a:lnTo>
                  <a:lnTo>
                    <a:pt x="393" y="357"/>
                  </a:lnTo>
                  <a:lnTo>
                    <a:pt x="87" y="357"/>
                  </a:lnTo>
                  <a:lnTo>
                    <a:pt x="72" y="313"/>
                  </a:lnTo>
                  <a:lnTo>
                    <a:pt x="72" y="127"/>
                  </a:lnTo>
                  <a:lnTo>
                    <a:pt x="40" y="97"/>
                  </a:lnTo>
                  <a:lnTo>
                    <a:pt x="60" y="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1" name="Freeform 116">
              <a:extLst>
                <a:ext uri="{FF2B5EF4-FFF2-40B4-BE49-F238E27FC236}">
                  <a16:creationId xmlns:a16="http://schemas.microsoft.com/office/drawing/2014/main" id="{C584C2B3-8A1F-3C48-BDA3-B2EF61F35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860" y="4159793"/>
              <a:ext cx="592990" cy="308234"/>
            </a:xfrm>
            <a:custGeom>
              <a:avLst/>
              <a:gdLst>
                <a:gd name="T0" fmla="*/ 0 w 487"/>
                <a:gd name="T1" fmla="*/ 0 h 252"/>
                <a:gd name="T2" fmla="*/ 2147483647 w 487"/>
                <a:gd name="T3" fmla="*/ 0 h 252"/>
                <a:gd name="T4" fmla="*/ 2147483647 w 487"/>
                <a:gd name="T5" fmla="*/ 2147483647 h 252"/>
                <a:gd name="T6" fmla="*/ 2147483647 w 487"/>
                <a:gd name="T7" fmla="*/ 2147483647 h 252"/>
                <a:gd name="T8" fmla="*/ 2147483647 w 487"/>
                <a:gd name="T9" fmla="*/ 2147483647 h 252"/>
                <a:gd name="T10" fmla="*/ 2147483647 w 487"/>
                <a:gd name="T11" fmla="*/ 2147483647 h 252"/>
                <a:gd name="T12" fmla="*/ 0 w 487"/>
                <a:gd name="T13" fmla="*/ 2147483647 h 252"/>
                <a:gd name="T14" fmla="*/ 0 w 487"/>
                <a:gd name="T15" fmla="*/ 0 h 2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7"/>
                <a:gd name="T25" fmla="*/ 0 h 252"/>
                <a:gd name="T26" fmla="*/ 487 w 487"/>
                <a:gd name="T27" fmla="*/ 252 h 2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7" h="252">
                  <a:moveTo>
                    <a:pt x="0" y="0"/>
                  </a:moveTo>
                  <a:lnTo>
                    <a:pt x="460" y="0"/>
                  </a:lnTo>
                  <a:lnTo>
                    <a:pt x="474" y="13"/>
                  </a:lnTo>
                  <a:lnTo>
                    <a:pt x="456" y="37"/>
                  </a:lnTo>
                  <a:lnTo>
                    <a:pt x="487" y="66"/>
                  </a:lnTo>
                  <a:lnTo>
                    <a:pt x="486" y="252"/>
                  </a:lnTo>
                  <a:lnTo>
                    <a:pt x="0" y="25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12" name="Freeform 117">
              <a:extLst>
                <a:ext uri="{FF2B5EF4-FFF2-40B4-BE49-F238E27FC236}">
                  <a16:creationId xmlns:a16="http://schemas.microsoft.com/office/drawing/2014/main" id="{B383681B-F456-2F41-BA94-BBD0FB2B8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976" y="4463108"/>
              <a:ext cx="459140" cy="585318"/>
            </a:xfrm>
            <a:custGeom>
              <a:avLst/>
              <a:gdLst>
                <a:gd name="T0" fmla="*/ 2147483647 w 377"/>
                <a:gd name="T1" fmla="*/ 0 h 484"/>
                <a:gd name="T2" fmla="*/ 2147483647 w 377"/>
                <a:gd name="T3" fmla="*/ 2147483647 h 484"/>
                <a:gd name="T4" fmla="*/ 2147483647 w 377"/>
                <a:gd name="T5" fmla="*/ 2147483647 h 484"/>
                <a:gd name="T6" fmla="*/ 2147483647 w 377"/>
                <a:gd name="T7" fmla="*/ 2147483647 h 484"/>
                <a:gd name="T8" fmla="*/ 2147483647 w 377"/>
                <a:gd name="T9" fmla="*/ 2147483647 h 484"/>
                <a:gd name="T10" fmla="*/ 2147483647 w 377"/>
                <a:gd name="T11" fmla="*/ 2147483647 h 484"/>
                <a:gd name="T12" fmla="*/ 2147483647 w 377"/>
                <a:gd name="T13" fmla="*/ 2147483647 h 484"/>
                <a:gd name="T14" fmla="*/ 2147483647 w 377"/>
                <a:gd name="T15" fmla="*/ 2147483647 h 484"/>
                <a:gd name="T16" fmla="*/ 0 w 377"/>
                <a:gd name="T17" fmla="*/ 2147483647 h 484"/>
                <a:gd name="T18" fmla="*/ 2147483647 w 377"/>
                <a:gd name="T19" fmla="*/ 2147483647 h 484"/>
                <a:gd name="T20" fmla="*/ 2147483647 w 377"/>
                <a:gd name="T21" fmla="*/ 0 h 4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"/>
                <a:gd name="T34" fmla="*/ 0 h 484"/>
                <a:gd name="T35" fmla="*/ 377 w 377"/>
                <a:gd name="T36" fmla="*/ 484 h 4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" h="484">
                  <a:moveTo>
                    <a:pt x="44" y="0"/>
                  </a:moveTo>
                  <a:lnTo>
                    <a:pt x="377" y="1"/>
                  </a:lnTo>
                  <a:lnTo>
                    <a:pt x="377" y="484"/>
                  </a:lnTo>
                  <a:lnTo>
                    <a:pt x="260" y="484"/>
                  </a:lnTo>
                  <a:lnTo>
                    <a:pt x="37" y="377"/>
                  </a:lnTo>
                  <a:lnTo>
                    <a:pt x="37" y="343"/>
                  </a:lnTo>
                  <a:lnTo>
                    <a:pt x="51" y="240"/>
                  </a:lnTo>
                  <a:lnTo>
                    <a:pt x="16" y="192"/>
                  </a:lnTo>
                  <a:lnTo>
                    <a:pt x="0" y="84"/>
                  </a:lnTo>
                  <a:lnTo>
                    <a:pt x="44" y="92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63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6286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1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513" name="Oval 120">
            <a:extLst>
              <a:ext uri="{FF2B5EF4-FFF2-40B4-BE49-F238E27FC236}">
                <a16:creationId xmlns:a16="http://schemas.microsoft.com/office/drawing/2014/main" id="{CED4914B-F5D8-E84F-AD73-3E2669140E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984387" y="4044721"/>
            <a:ext cx="75929" cy="8058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514" name="Oval 120">
            <a:extLst>
              <a:ext uri="{FF2B5EF4-FFF2-40B4-BE49-F238E27FC236}">
                <a16:creationId xmlns:a16="http://schemas.microsoft.com/office/drawing/2014/main" id="{6126BBA5-B665-354B-B4D7-0E701143DE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07787" y="4567235"/>
            <a:ext cx="75929" cy="8058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515" name="Oval 120">
            <a:extLst>
              <a:ext uri="{FF2B5EF4-FFF2-40B4-BE49-F238E27FC236}">
                <a16:creationId xmlns:a16="http://schemas.microsoft.com/office/drawing/2014/main" id="{A5BEE5E7-2E46-3046-9EF7-FA2873844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901" y="4208006"/>
            <a:ext cx="75929" cy="8058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pic>
        <p:nvPicPr>
          <p:cNvPr id="516" name="Picture 515">
            <a:extLst>
              <a:ext uri="{FF2B5EF4-FFF2-40B4-BE49-F238E27FC236}">
                <a16:creationId xmlns:a16="http://schemas.microsoft.com/office/drawing/2014/main" id="{E21FAE9C-C1EB-874D-8561-4C5DA1FF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888" y="3374384"/>
            <a:ext cx="86776" cy="80582"/>
          </a:xfrm>
          <a:prstGeom prst="rect">
            <a:avLst/>
          </a:prstGeom>
        </p:spPr>
      </p:pic>
      <p:sp>
        <p:nvSpPr>
          <p:cNvPr id="517" name="Oval 120">
            <a:extLst>
              <a:ext uri="{FF2B5EF4-FFF2-40B4-BE49-F238E27FC236}">
                <a16:creationId xmlns:a16="http://schemas.microsoft.com/office/drawing/2014/main" id="{1D78CE5D-1B52-BB42-8B0B-96940AD2B8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82994" y="3882605"/>
            <a:ext cx="75929" cy="8058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518" name="Oval 120">
            <a:extLst>
              <a:ext uri="{FF2B5EF4-FFF2-40B4-BE49-F238E27FC236}">
                <a16:creationId xmlns:a16="http://schemas.microsoft.com/office/drawing/2014/main" id="{9B771B66-DC48-294C-AE6F-C203E7A7B7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67762" y="4425721"/>
            <a:ext cx="75929" cy="80582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519" name="Oval 120">
            <a:extLst>
              <a:ext uri="{FF2B5EF4-FFF2-40B4-BE49-F238E27FC236}">
                <a16:creationId xmlns:a16="http://schemas.microsoft.com/office/drawing/2014/main" id="{1B740AB4-FC5C-8340-826F-10D6ECBA10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13876" y="4349519"/>
            <a:ext cx="75929" cy="805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520" name="Oval 120">
            <a:extLst>
              <a:ext uri="{FF2B5EF4-FFF2-40B4-BE49-F238E27FC236}">
                <a16:creationId xmlns:a16="http://schemas.microsoft.com/office/drawing/2014/main" id="{EA5D59A3-23CA-A24F-A5D3-4FEA419C70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45994" y="3587526"/>
            <a:ext cx="75929" cy="805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521" name="Oval 120">
            <a:extLst>
              <a:ext uri="{FF2B5EF4-FFF2-40B4-BE49-F238E27FC236}">
                <a16:creationId xmlns:a16="http://schemas.microsoft.com/office/drawing/2014/main" id="{0BB3BDA5-F558-2649-9678-8A8CBB9F6F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78106" y="4480153"/>
            <a:ext cx="75929" cy="8058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628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5BDF1-B37F-E54F-889B-4858A14EFE9C}"/>
              </a:ext>
            </a:extLst>
          </p:cNvPr>
          <p:cNvSpPr txBox="1"/>
          <p:nvPr/>
        </p:nvSpPr>
        <p:spPr>
          <a:xfrm>
            <a:off x="1229710" y="3153102"/>
            <a:ext cx="5443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Mission Infusion</a:t>
            </a:r>
          </a:p>
          <a:p>
            <a:r>
              <a:rPr lang="en-US" dirty="0">
                <a:solidFill>
                  <a:schemeClr val="bg1"/>
                </a:solidFill>
              </a:rPr>
              <a:t>• SSTP PACE4 mission with prototype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rad-tolerant Neuromorphic processor(s)</a:t>
            </a:r>
          </a:p>
          <a:p>
            <a:r>
              <a:rPr lang="en-US" dirty="0">
                <a:solidFill>
                  <a:schemeClr val="bg1"/>
                </a:solidFill>
              </a:rPr>
              <a:t>• First-gen processors available for pacing missions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with radiation tolerance.</a:t>
            </a:r>
          </a:p>
          <a:p>
            <a:r>
              <a:rPr lang="en-US" dirty="0">
                <a:solidFill>
                  <a:schemeClr val="bg1"/>
                </a:solidFill>
              </a:rPr>
              <a:t>• Radiation tolerant technology for Neuro conveyed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to avionics community.</a:t>
            </a:r>
          </a:p>
          <a:p>
            <a:r>
              <a:rPr lang="en-US" dirty="0">
                <a:solidFill>
                  <a:schemeClr val="bg1"/>
                </a:solidFill>
              </a:rPr>
              <a:t>• Phase 2 proposal to GCD for full-scale Neuro </a:t>
            </a:r>
          </a:p>
          <a:p>
            <a:r>
              <a:rPr lang="en-US" dirty="0">
                <a:solidFill>
                  <a:schemeClr val="bg1"/>
                </a:solidFill>
              </a:rPr>
              <a:t>	Solicit partners, </a:t>
            </a:r>
            <a:r>
              <a:rPr lang="en-US" dirty="0" err="1">
                <a:solidFill>
                  <a:schemeClr val="bg1"/>
                </a:solidFill>
              </a:rPr>
              <a:t>downselect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Design, develop, verify, deploy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6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743" y="0"/>
            <a:ext cx="9926514" cy="1066800"/>
          </a:xfrm>
        </p:spPr>
        <p:txBody>
          <a:bodyPr/>
          <a:lstStyle/>
          <a:p>
            <a:r>
              <a:rPr lang="en-US" sz="3600" err="1">
                <a:solidFill>
                  <a:schemeClr val="bg1">
                    <a:lumMod val="85000"/>
                  </a:schemeClr>
                </a:solidFill>
              </a:rPr>
              <a:t>RadNeuro</a:t>
            </a:r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 Phase 1</a:t>
            </a:r>
            <a:br>
              <a:rPr lang="en-US" sz="360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 Technology Goals &amp; Project Objectives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884485"/>
              </p:ext>
            </p:extLst>
          </p:nvPr>
        </p:nvGraphicFramePr>
        <p:xfrm>
          <a:off x="622788" y="1222057"/>
          <a:ext cx="10946423" cy="2591364"/>
        </p:xfrm>
        <a:graphic>
          <a:graphicData uri="http://schemas.openxmlformats.org/drawingml/2006/table">
            <a:tbl>
              <a:tblPr/>
              <a:tblGrid>
                <a:gridCol w="1366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79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9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 Goals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Goal #1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Enable space missions to use neuromorphic processors for in-situ autonomy.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Goal #2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Augment CPU space processors with rad-tolerant neuromorphic co-processor providing 100x ops/watt for high compute AI and Machine Learning tasks.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Goal</a:t>
                      </a:r>
                      <a:r>
                        <a:rPr lang="en-US" sz="16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#3</a:t>
                      </a:r>
                      <a:endParaRPr lang="en-US" sz="1600" b="1" i="0" u="none" strike="noStrike" kern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Ultra low-power standalone neuromorphic processor for small space assets and standalone instruments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695337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Goal #4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Bridge gap between commercial industry and space rad-tolerant neuromorphic processors.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24937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6</a:t>
            </a:fld>
            <a:endParaRPr lang="uk-UA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636169"/>
              </p:ext>
            </p:extLst>
          </p:nvPr>
        </p:nvGraphicFramePr>
        <p:xfrm>
          <a:off x="641839" y="3692109"/>
          <a:ext cx="10946422" cy="3103550"/>
        </p:xfrm>
        <a:graphic>
          <a:graphicData uri="http://schemas.openxmlformats.org/drawingml/2006/table">
            <a:tbl>
              <a:tblPr/>
              <a:tblGrid>
                <a:gridCol w="1463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83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95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Objectives 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</a:t>
                      </a:r>
                      <a:r>
                        <a:rPr lang="en-US" sz="16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Trade-space analysis.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Mature TRL for neuromorphic processing in space from 2 to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Radiation test neuromorphic devices, circuits, and chips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805942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 and fabricate prototype rad-tolerant neuromorphic circuits and processors for space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628867"/>
                  </a:ext>
                </a:extLst>
              </a:tr>
              <a:tr h="545653">
                <a:tc>
                  <a:txBody>
                    <a:bodyPr/>
                    <a:lstStyle/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Engage partner for Phase 2 design and fabrication of full rad-tolerant neuromorphic processor.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102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09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1F531-BF2D-3C47-97CE-0DE68E1260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7</a:t>
            </a:fld>
            <a:endParaRPr lang="uk-U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7BE19B-86BC-0448-B61E-50F27F6AD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17" y="0"/>
            <a:ext cx="10783613" cy="1066800"/>
          </a:xfrm>
        </p:spPr>
        <p:txBody>
          <a:bodyPr/>
          <a:lstStyle/>
          <a:p>
            <a:r>
              <a:rPr lang="en-US" sz="3600" dirty="0"/>
              <a:t>Force Multiplier Co-Processor for Space Autonomy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05E15-171C-BD46-A30C-1F3DA7DC4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1" r="2914"/>
          <a:stretch/>
        </p:blipFill>
        <p:spPr>
          <a:xfrm>
            <a:off x="373118" y="1897062"/>
            <a:ext cx="5349240" cy="3063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7B32C-4749-8F48-9980-BA25DBCF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020" y="4648660"/>
            <a:ext cx="3254794" cy="2095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B7EE3-41B2-A14B-963E-2D1058D3D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856" y="1940312"/>
            <a:ext cx="3746958" cy="2594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6AD61-A19C-B649-A474-6ED86CE969D6}"/>
              </a:ext>
            </a:extLst>
          </p:cNvPr>
          <p:cNvSpPr txBox="1"/>
          <p:nvPr/>
        </p:nvSpPr>
        <p:spPr>
          <a:xfrm>
            <a:off x="373118" y="5152072"/>
            <a:ext cx="7628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Heavy lifting for vector processing off-loaded to Neural Net Accelerators</a:t>
            </a:r>
          </a:p>
          <a:p>
            <a:r>
              <a:rPr lang="en-US" dirty="0"/>
              <a:t>System Level: 21x perceptual processing for 1.25x power </a:t>
            </a:r>
            <a:r>
              <a:rPr lang="en-US" dirty="0">
                <a:solidFill>
                  <a:srgbClr val="FF0000"/>
                </a:solidFill>
              </a:rPr>
              <a:t>17x ratio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Force Multiplier towards Autonomous Cars</a:t>
            </a:r>
          </a:p>
          <a:p>
            <a:r>
              <a:rPr lang="en-US" dirty="0"/>
              <a:t>Autonomy: Achieves SAE Level 2 (Hands-on human vigilance)</a:t>
            </a:r>
          </a:p>
          <a:p>
            <a:r>
              <a:rPr lang="en-US" dirty="0"/>
              <a:t>Specialized NNA: 72 </a:t>
            </a:r>
            <a:r>
              <a:rPr lang="en-US" dirty="0" err="1"/>
              <a:t>Terops</a:t>
            </a:r>
            <a:r>
              <a:rPr lang="en-US" dirty="0"/>
              <a:t> @ 15 Watts [12x ARM + GPU @ 60 Watts]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92DEE-1F2C-4A41-8D4E-ABA5D11381E2}"/>
              </a:ext>
            </a:extLst>
          </p:cNvPr>
          <p:cNvSpPr txBox="1"/>
          <p:nvPr/>
        </p:nvSpPr>
        <p:spPr>
          <a:xfrm>
            <a:off x="223023" y="1175703"/>
            <a:ext cx="1182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from Terrestrial Autonomous Cars               Tesla Full Self-Driving Chip (6B transistors 14nm </a:t>
            </a:r>
            <a:r>
              <a:rPr lang="en-US" dirty="0" err="1"/>
              <a:t>FinFET</a:t>
            </a:r>
            <a:r>
              <a:rPr lang="en-US" dirty="0"/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96179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BD1205-69BA-8A49-A18C-A7C8A822C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Sentient Small Spacecraft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CEFE4-3EA9-264B-9B99-22F0F2DC2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025" y="1348205"/>
            <a:ext cx="5386917" cy="639762"/>
          </a:xfrm>
        </p:spPr>
        <p:txBody>
          <a:bodyPr/>
          <a:lstStyle/>
          <a:p>
            <a:r>
              <a:rPr lang="en-US" dirty="0"/>
              <a:t>Today’s Small Spacecraft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79778-1ADD-494E-A93D-E10FFC62F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987967"/>
            <a:ext cx="5386917" cy="3951288"/>
          </a:xfrm>
        </p:spPr>
        <p:txBody>
          <a:bodyPr/>
          <a:lstStyle/>
          <a:p>
            <a:r>
              <a:rPr lang="en-US" dirty="0"/>
              <a:t>Low mass, shared launch, affordable missions.</a:t>
            </a:r>
          </a:p>
          <a:p>
            <a:r>
              <a:rPr lang="en-US" dirty="0"/>
              <a:t>Typically single-point sensor, bandwidth limited to Earth with minimal on-board processing, on-board processing limited by size and power.  </a:t>
            </a:r>
          </a:p>
          <a:p>
            <a:r>
              <a:rPr lang="en-US" dirty="0"/>
              <a:t>Typically either single-spacecraft missions or non-coordinated constellations. </a:t>
            </a:r>
          </a:p>
          <a:p>
            <a:r>
              <a:rPr lang="en-US" dirty="0"/>
              <a:t>Typically LEO minimal radiation missions.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AD702-6BB4-2A4B-A32E-1B7F161080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1256082"/>
            <a:ext cx="5389033" cy="639762"/>
          </a:xfrm>
        </p:spPr>
        <p:txBody>
          <a:bodyPr/>
          <a:lstStyle/>
          <a:p>
            <a:r>
              <a:rPr lang="en-US" dirty="0"/>
              <a:t>Next-Gen Small Spacecraft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32DDC-0B52-D446-8BB5-EE6141862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1918534"/>
            <a:ext cx="5389033" cy="3951288"/>
          </a:xfrm>
        </p:spPr>
        <p:txBody>
          <a:bodyPr/>
          <a:lstStyle/>
          <a:p>
            <a:r>
              <a:rPr lang="en-US" dirty="0"/>
              <a:t>Small mass, shared or dedicated launch, affordable missions.</a:t>
            </a:r>
          </a:p>
          <a:p>
            <a:r>
              <a:rPr lang="en-US" dirty="0">
                <a:solidFill>
                  <a:srgbClr val="FF0000"/>
                </a:solidFill>
              </a:rPr>
              <a:t>High-throughput, low-power on-board processing enables sentient actions and data processing, compressed communication to Earth with high information content, opportunistic science.</a:t>
            </a:r>
          </a:p>
          <a:p>
            <a:r>
              <a:rPr lang="en-US" dirty="0"/>
              <a:t>Swarms of distributed communicating small spacecraft provide synthetic large sensors  (DSA).</a:t>
            </a:r>
          </a:p>
          <a:p>
            <a:r>
              <a:rPr lang="en-US" dirty="0"/>
              <a:t>Widespread solar system exploration.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E983AA-9DE6-9D42-AADF-F6DDC8B4E78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90363" y="6629400"/>
            <a:ext cx="401637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813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037" y="121312"/>
            <a:ext cx="8250115" cy="1066800"/>
          </a:xfrm>
        </p:spPr>
        <p:txBody>
          <a:bodyPr/>
          <a:lstStyle/>
          <a:p>
            <a:r>
              <a:rPr lang="en-US" sz="4000">
                <a:solidFill>
                  <a:schemeClr val="bg1">
                    <a:lumMod val="85000"/>
                  </a:schemeClr>
                </a:solidFill>
              </a:rPr>
              <a:t>Accomplishments - Technical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40676" y="1248508"/>
            <a:ext cx="8626579" cy="49998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First neuromorphic AI/ML system ready for space launch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(meteor) system consists of Intel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Loihi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spiking neural net Gen 1 processor and supporting avionics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Tes13 3U nanosat now packaged for launch on Virgin Orbit fall 2021, environmental and functional tests complete, launch Nov15 +, parallel orbit to ISS, likely months of operations.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Tes13 is a collaboration of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RadNeuro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Cognitive Radio, Small Spacecraft Technology Program, SBIR companies and AFRL contribution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requirements are defined as a progression of increasing success criteria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software consists of C&amp;DH, scheduling and execution framework,  7 AI/ML applications, and robust reset strategy for hardware faults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Software was designed, developed, peer-reviewed, and verified by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RadNeuro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collaboration with SBIR Exploration Institute and Blaze computing.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Loihi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hardware was debugged in collaboration with Intel Neuromorphic Research Laboratory, hangs isolated to auxiliary USB circuitry with mitigation by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software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Incorporates in-situ learning capability: 6 baseline classes for anomaly detection already learned during test and checkout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Hokulele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deployment experiment operational policies and procedures have been defined, including nominal and extended modes, and ‘war plans’ for potential fault conditions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success criteria have been achieved - expected within first 30 days using Iridium </a:t>
            </a:r>
            <a:b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100-byte communications- longer mission will validate in-situ learning with S-band ‘lunar radio’ 10s of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MBytes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downloads, and characterize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Loihi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hardware space performance.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9</a:t>
            </a:fld>
            <a:endParaRPr lang="uk-UA" dirty="0"/>
          </a:p>
        </p:txBody>
      </p:sp>
      <p:pic>
        <p:nvPicPr>
          <p:cNvPr id="7" name="Picture 4" descr="https://www.nasa.gov/sites/default/files/thumbnails/image/techedsat-10_main-1920.jpg">
            <a:extLst>
              <a:ext uri="{FF2B5EF4-FFF2-40B4-BE49-F238E27FC236}">
                <a16:creationId xmlns:a16="http://schemas.microsoft.com/office/drawing/2014/main" id="{A232379D-B6DB-6040-8952-00F5D199E4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17149" r="20405" b="22846"/>
          <a:stretch/>
        </p:blipFill>
        <p:spPr bwMode="auto">
          <a:xfrm rot="10800000">
            <a:off x="9426033" y="1428321"/>
            <a:ext cx="1370238" cy="13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0DBC6E-FF50-F344-9019-4C945C644D3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26033" y="2888908"/>
            <a:ext cx="1536257" cy="137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3E5AE2-C63A-DA44-930E-434F05A5D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7255" y="4267466"/>
            <a:ext cx="3022409" cy="20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468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E6CDEB8ED8541B7C710E57D5FF30F" ma:contentTypeVersion="11" ma:contentTypeDescription="Create a new document." ma:contentTypeScope="" ma:versionID="8764ac2fccccc982c9fd76de2f773a9b">
  <xsd:schema xmlns:xsd="http://www.w3.org/2001/XMLSchema" xmlns:xs="http://www.w3.org/2001/XMLSchema" xmlns:p="http://schemas.microsoft.com/office/2006/metadata/properties" xmlns:ns2="03a717bf-a043-4f37-8853-ec6ae64f71a0" xmlns:ns3="20c9bcb8-1af8-4526-a796-b3a4bc6d2e17" targetNamespace="http://schemas.microsoft.com/office/2006/metadata/properties" ma:root="true" ma:fieldsID="46fb0ea5bcfdf94e18f7ea66153e3494" ns2:_="" ns3:_="">
    <xsd:import namespace="03a717bf-a043-4f37-8853-ec6ae64f71a0"/>
    <xsd:import namespace="20c9bcb8-1af8-4526-a796-b3a4bc6d2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717bf-a043-4f37-8853-ec6ae64f71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9bcb8-1af8-4526-a796-b3a4bc6d2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0BA494-1EEA-4F8E-97C5-9BA78457C8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a717bf-a043-4f37-8853-ec6ae64f71a0"/>
    <ds:schemaRef ds:uri="20c9bcb8-1af8-4526-a796-b3a4bc6d2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F6CF94-3835-4291-A7F5-6B61552363F6}">
  <ds:schemaRefs>
    <ds:schemaRef ds:uri="25b6e98b-6c2a-48dd-80e6-f891601c0ec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7AE54FD-935F-41B7-A2AD-D82757891F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9128</TotalTime>
  <Words>3601</Words>
  <Application>Microsoft Macintosh PowerPoint</Application>
  <PresentationFormat>Widescreen</PresentationFormat>
  <Paragraphs>666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.AppleSystemUIFont</vt:lpstr>
      <vt:lpstr>Arial</vt:lpstr>
      <vt:lpstr>Arial</vt:lpstr>
      <vt:lpstr>Arial Bold</vt:lpstr>
      <vt:lpstr>Book Antiqua</vt:lpstr>
      <vt:lpstr>Calibri</vt:lpstr>
      <vt:lpstr>Helvetica Neue</vt:lpstr>
      <vt:lpstr>Wingdings</vt:lpstr>
      <vt:lpstr>2_Office Theme</vt:lpstr>
      <vt:lpstr>3_Office Theme</vt:lpstr>
      <vt:lpstr>PowerPoint Presentation</vt:lpstr>
      <vt:lpstr>PowerPoint Presentation</vt:lpstr>
      <vt:lpstr>Why Rad-Tolerant Neuromorphic?</vt:lpstr>
      <vt:lpstr>Neuromorphic Vector Operations</vt:lpstr>
      <vt:lpstr>Collaborative Partnerships for Advancement of Aerospace Materials</vt:lpstr>
      <vt:lpstr>RadNeuro Phase 1  Technology Goals &amp; Project Objectives</vt:lpstr>
      <vt:lpstr>Force Multiplier Co-Processor for Space Autonomy</vt:lpstr>
      <vt:lpstr>Sentient Small Spacecraft</vt:lpstr>
      <vt:lpstr>Accomplishments - Technical</vt:lpstr>
      <vt:lpstr>Accomplishments - Technical</vt:lpstr>
      <vt:lpstr>Accomplishments - Technical</vt:lpstr>
      <vt:lpstr>Prototype Radiation Tolerant Processors</vt:lpstr>
      <vt:lpstr>Prototype RadNeuro Processor Validation </vt:lpstr>
      <vt:lpstr>Objectives Status Summary</vt:lpstr>
      <vt:lpstr>RadNeuro Maturation Timeline</vt:lpstr>
      <vt:lpstr>RadNeuro Maturation Timeline</vt:lpstr>
      <vt:lpstr>Technical Assessment</vt:lpstr>
      <vt:lpstr>RadNeuro Key Performance Parameter (KPP) Status</vt:lpstr>
      <vt:lpstr>Risk Summary</vt:lpstr>
      <vt:lpstr>Project Assessment Summary</vt:lpstr>
      <vt:lpstr>EPO Update</vt:lpstr>
      <vt:lpstr>Plans Forward and Infusion Plan </vt:lpstr>
      <vt:lpstr>Summary – Accomplishments 2021</vt:lpstr>
      <vt:lpstr>Technical Capability End State Phase 1</vt:lpstr>
      <vt:lpstr>PowerPoint Presentation</vt:lpstr>
      <vt:lpstr>Success Criteria for Hokulele AI/ML System on Tes13</vt:lpstr>
      <vt:lpstr>Neuromorphic Trade Space</vt:lpstr>
      <vt:lpstr>Quantization of Arithmetic</vt:lpstr>
      <vt:lpstr>Fast-Traverse Autonomous Rover SOS NN Architecture Extrapolated from Autonomous Car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GCD Annual Program Review - Project Presentation Template</dc:title>
  <dc:creator>Lee</dc:creator>
  <cp:lastModifiedBy>Lowry, Michael R. (ARC-TI)</cp:lastModifiedBy>
  <cp:revision>39</cp:revision>
  <cp:lastPrinted>2017-06-09T12:17:02Z</cp:lastPrinted>
  <dcterms:created xsi:type="dcterms:W3CDTF">2011-06-13T11:07:26Z</dcterms:created>
  <dcterms:modified xsi:type="dcterms:W3CDTF">2021-09-21T21:36:03Z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0x010100378E6CDEB8ED8541B7C710E57D5FF30F</vt:lpwstr>
  </property>
  <property fmtid="{D5CDD505-2E9C-101B-9397-08002B2CF9AE}" pid="3" name="Order">
    <vt:r8>939900</vt:r8>
  </property>
  <property fmtid="{D5CDD505-2E9C-101B-9397-08002B2CF9AE}" pid="4" name="ComplianceAssetId">
    <vt:lpwstr/>
  </property>
  <property fmtid="{D5CDD505-2E9C-101B-9397-08002B2CF9AE}" pid="5" name="PMDispositionComm">
    <vt:lpwstr/>
  </property>
  <property fmtid="{D5CDD505-2E9C-101B-9397-08002B2CF9AE}" pid="6" name="EvaluatorComments">
    <vt:lpwstr/>
  </property>
  <property fmtid="{D5CDD505-2E9C-101B-9397-08002B2CF9AE}" pid="7" name="Description0">
    <vt:lpwstr/>
  </property>
  <property fmtid="{D5CDD505-2E9C-101B-9397-08002B2CF9AE}" pid="8" name="ApprovedBy">
    <vt:lpwstr/>
  </property>
  <property fmtid="{D5CDD505-2E9C-101B-9397-08002B2CF9AE}" pid="9" name="Evaluators">
    <vt:lpwstr/>
  </property>
  <property fmtid="{D5CDD505-2E9C-101B-9397-08002B2CF9AE}" pid="10" name="DocumentLinkGen">
    <vt:lpwstr>, </vt:lpwstr>
  </property>
  <property fmtid="{D5CDD505-2E9C-101B-9397-08002B2CF9AE}" pid="11" name="DocumentLinkGenTest">
    <vt:lpwstr>, </vt:lpwstr>
  </property>
</Properties>
</file>