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79" r:id="rId3"/>
    <p:sldId id="277" r:id="rId4"/>
    <p:sldId id="278" r:id="rId5"/>
    <p:sldId id="283" r:id="rId6"/>
    <p:sldId id="284" r:id="rId7"/>
    <p:sldId id="285" r:id="rId8"/>
    <p:sldId id="281" r:id="rId9"/>
    <p:sldId id="275" r:id="rId10"/>
    <p:sldId id="276" r:id="rId11"/>
    <p:sldId id="282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9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43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AF0C7-E9FC-4D69-8264-124C47520F07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11BB1-367B-4D2E-BC47-E6873DF40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5116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AF0C7-E9FC-4D69-8264-124C47520F07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11BB1-367B-4D2E-BC47-E6873DF40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9659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AF0C7-E9FC-4D69-8264-124C47520F07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11BB1-367B-4D2E-BC47-E6873DF40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8603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AF0C7-E9FC-4D69-8264-124C47520F07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11BB1-367B-4D2E-BC47-E6873DF40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1756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AF0C7-E9FC-4D69-8264-124C47520F07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11BB1-367B-4D2E-BC47-E6873DF40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751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AF0C7-E9FC-4D69-8264-124C47520F07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11BB1-367B-4D2E-BC47-E6873DF40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0358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AF0C7-E9FC-4D69-8264-124C47520F07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11BB1-367B-4D2E-BC47-E6873DF40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8364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AF0C7-E9FC-4D69-8264-124C47520F07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11BB1-367B-4D2E-BC47-E6873DF40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2783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AF0C7-E9FC-4D69-8264-124C47520F07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11BB1-367B-4D2E-BC47-E6873DF40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4368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AF0C7-E9FC-4D69-8264-124C47520F07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11BB1-367B-4D2E-BC47-E6873DF40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279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AF0C7-E9FC-4D69-8264-124C47520F07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11BB1-367B-4D2E-BC47-E6873DF40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2673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FAF0C7-E9FC-4D69-8264-124C47520F07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211BB1-367B-4D2E-BC47-E6873DF40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657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2.jpeg"/><Relationship Id="rId7" Type="http://schemas.openxmlformats.org/officeDocument/2006/relationships/image" Target="../media/image6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gif"/><Relationship Id="rId3" Type="http://schemas.openxmlformats.org/officeDocument/2006/relationships/image" Target="../media/image47.jpeg"/><Relationship Id="rId7" Type="http://schemas.openxmlformats.org/officeDocument/2006/relationships/image" Target="../media/image51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jpeg"/><Relationship Id="rId4" Type="http://schemas.openxmlformats.org/officeDocument/2006/relationships/image" Target="../media/image48.png"/><Relationship Id="rId9" Type="http://schemas.openxmlformats.org/officeDocument/2006/relationships/image" Target="../media/image5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5.png"/><Relationship Id="rId7" Type="http://schemas.openxmlformats.org/officeDocument/2006/relationships/image" Target="../media/image59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jpeg"/><Relationship Id="rId9" Type="http://schemas.openxmlformats.org/officeDocument/2006/relationships/image" Target="../media/image6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jpeg"/><Relationship Id="rId7" Type="http://schemas.openxmlformats.org/officeDocument/2006/relationships/image" Target="../media/image39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NASA - NSSDCA - Spacecraft - Detail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03393" y="947959"/>
            <a:ext cx="2102202" cy="2173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03393" y="3321290"/>
            <a:ext cx="21355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(a) Vanguard I - 1958</a:t>
            </a:r>
          </a:p>
          <a:p>
            <a:r>
              <a:rPr lang="en-US" dirty="0"/>
              <a:t>(Body Mount)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097916" y="211191"/>
            <a:ext cx="4885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FIGURE 1. Solar Array Progression (representative)</a:t>
            </a:r>
          </a:p>
        </p:txBody>
      </p:sp>
      <p:pic>
        <p:nvPicPr>
          <p:cNvPr id="9" name="Picture 2" descr="https://space.skyrocket.de/img_sat/pioneer-p3_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63315" y="947959"/>
            <a:ext cx="1888196" cy="1582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085609" y="3389328"/>
            <a:ext cx="22300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(b) Pioneer P-3 - 1959</a:t>
            </a:r>
          </a:p>
          <a:p>
            <a:r>
              <a:rPr lang="en-US" dirty="0"/>
              <a:t>(Paddles)</a:t>
            </a:r>
          </a:p>
        </p:txBody>
      </p:sp>
      <p:pic>
        <p:nvPicPr>
          <p:cNvPr id="12" name="Picture 4" descr="1964 71395L-Ranger.sv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94353" y="904916"/>
            <a:ext cx="1977859" cy="1582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7194353" y="3278246"/>
            <a:ext cx="18915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(c) Ranger I - 1961</a:t>
            </a:r>
          </a:p>
          <a:p>
            <a:r>
              <a:rPr lang="en-US" dirty="0"/>
              <a:t>Dual Wing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50198" y="6108258"/>
            <a:ext cx="19326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(d) Lunar Orbiter 1</a:t>
            </a:r>
          </a:p>
          <a:p>
            <a:r>
              <a:rPr lang="en-US" dirty="0"/>
              <a:t>1966 (Lunar orbit)</a:t>
            </a:r>
          </a:p>
        </p:txBody>
      </p:sp>
      <p:pic>
        <p:nvPicPr>
          <p:cNvPr id="20" name="Picture 6" descr="Image of the Lunar Orbiter 1 spacecraft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084" y="4324227"/>
            <a:ext cx="2068508" cy="147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Diagram of Mariner 10 spacecraft with instruments and parts labele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7201" y="4208019"/>
            <a:ext cx="1933887" cy="1450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3707201" y="5831259"/>
            <a:ext cx="39592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(e) Mariner 10</a:t>
            </a:r>
          </a:p>
          <a:p>
            <a:r>
              <a:rPr lang="en-US" dirty="0"/>
              <a:t>1973 (Venus/Mercury Flyby)</a:t>
            </a:r>
          </a:p>
          <a:p>
            <a:r>
              <a:rPr lang="en-US" dirty="0"/>
              <a:t>Credit: NASA</a:t>
            </a:r>
          </a:p>
        </p:txBody>
      </p:sp>
      <p:pic>
        <p:nvPicPr>
          <p:cNvPr id="23" name="Picture 22" descr="Image of the Surveyor 3 spacecraft.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41072" y="3876888"/>
            <a:ext cx="158115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7079053" y="5783568"/>
            <a:ext cx="36235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(f) Surveyor 3 – 1966</a:t>
            </a:r>
          </a:p>
          <a:p>
            <a:r>
              <a:rPr lang="en-US" dirty="0"/>
              <a:t>Single panel (High Gain Antenna also mounted on mast)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22206" y="3070527"/>
            <a:ext cx="1652530" cy="227498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022206" y="5658899"/>
            <a:ext cx="1754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(g) SERT II - 1970</a:t>
            </a:r>
          </a:p>
        </p:txBody>
      </p:sp>
    </p:spTree>
    <p:extLst>
      <p:ext uri="{BB962C8B-B14F-4D97-AF65-F5344CB8AC3E}">
        <p14:creationId xmlns:p14="http://schemas.microsoft.com/office/powerpoint/2010/main" val="31046435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01483" y="234176"/>
            <a:ext cx="55054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Figure 8 Body Mounted Missions – Cruisers and Rovers</a:t>
            </a:r>
          </a:p>
        </p:txBody>
      </p:sp>
      <p:pic>
        <p:nvPicPr>
          <p:cNvPr id="3" name="Picture 2" descr="Mars Exploration Rover Mission: The Miss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51875" y="972486"/>
            <a:ext cx="2433203" cy="1669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65546" y="2680988"/>
            <a:ext cx="26841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(b) Mars Exploration Rover</a:t>
            </a:r>
          </a:p>
          <a:p>
            <a:r>
              <a:rPr lang="en-US" dirty="0"/>
              <a:t>2003</a:t>
            </a:r>
          </a:p>
        </p:txBody>
      </p:sp>
      <p:pic>
        <p:nvPicPr>
          <p:cNvPr id="5" name="Picture 4" descr="Mars 2020 Spacecraft - NASA Ma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23307" y="1331029"/>
            <a:ext cx="1794553" cy="1008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243335" y="2767835"/>
            <a:ext cx="14951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(d) Mars 2020</a:t>
            </a:r>
          </a:p>
          <a:p>
            <a:r>
              <a:rPr lang="en-US" dirty="0"/>
              <a:t>2020</a:t>
            </a:r>
          </a:p>
        </p:txBody>
      </p:sp>
      <p:pic>
        <p:nvPicPr>
          <p:cNvPr id="7" name="Picture 2" descr="Mars Science Laboratory - Wikipedi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86786" y="972486"/>
            <a:ext cx="2162845" cy="1663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686786" y="2767835"/>
            <a:ext cx="27808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(c) Mars Science Laboratory</a:t>
            </a:r>
          </a:p>
          <a:p>
            <a:r>
              <a:rPr lang="en-US" dirty="0"/>
              <a:t>2011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48890" y="5975426"/>
            <a:ext cx="31817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(e) Mars Pathfinder “Sojourner”</a:t>
            </a:r>
          </a:p>
          <a:p>
            <a:r>
              <a:rPr lang="en-US" dirty="0"/>
              <a:t>1996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333068" y="5896991"/>
            <a:ext cx="31549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(f) Mars Exploration Rovers “Spirit” and “Opportunity”</a:t>
            </a:r>
          </a:p>
          <a:p>
            <a:r>
              <a:rPr lang="en-US" dirty="0"/>
              <a:t>2003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496781" y="5975426"/>
            <a:ext cx="15980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(g) Ingenuity</a:t>
            </a:r>
          </a:p>
          <a:p>
            <a:r>
              <a:rPr lang="en-US" dirty="0"/>
              <a:t>2020</a:t>
            </a:r>
          </a:p>
        </p:txBody>
      </p:sp>
      <p:pic>
        <p:nvPicPr>
          <p:cNvPr id="12" name="Picture 2" descr="The facts on Ingenuity: 2020′s Mars helicopter | Science| In-depth  reporting on science and technology | DW | 16.07.202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33028" y="4036050"/>
            <a:ext cx="2740381" cy="1542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s://smd-prod.s3.amazonaws.com/science-pink/s3fs-public/thumbnails/image/Mars%20Pathfinder_Sojourner_0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076" y="3170980"/>
            <a:ext cx="1896378" cy="2538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https://smd-prod.s3.amazonaws.com/science-pink/s3fs-public/thumbnails/image/MER_b_0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9094" y="4102738"/>
            <a:ext cx="2129295" cy="2024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Mars Pathfinder Cruise And Mars Approach Activitie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2113" y="972486"/>
            <a:ext cx="2175614" cy="1616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903149" y="2680988"/>
            <a:ext cx="19981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(a) Mars Pathfinder</a:t>
            </a:r>
          </a:p>
          <a:p>
            <a:r>
              <a:rPr lang="en-US" dirty="0"/>
              <a:t>1996</a:t>
            </a:r>
          </a:p>
        </p:txBody>
      </p:sp>
      <p:pic>
        <p:nvPicPr>
          <p:cNvPr id="1026" name="Picture 2" descr="Image of the Volatiles Investigating Polar Exploration Rover (VIPER) spacecraft.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4483" y="3555390"/>
            <a:ext cx="2857500" cy="274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9833309" y="6211669"/>
            <a:ext cx="10643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(h) VIPER</a:t>
            </a:r>
          </a:p>
          <a:p>
            <a:r>
              <a:rPr lang="en-US" dirty="0"/>
              <a:t>2023</a:t>
            </a:r>
          </a:p>
        </p:txBody>
      </p:sp>
    </p:spTree>
    <p:extLst>
      <p:ext uri="{BB962C8B-B14F-4D97-AF65-F5344CB8AC3E}">
        <p14:creationId xmlns:p14="http://schemas.microsoft.com/office/powerpoint/2010/main" val="30042853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496389" y="395994"/>
            <a:ext cx="2177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Figure 9 – Rideshares</a:t>
            </a:r>
          </a:p>
        </p:txBody>
      </p:sp>
      <p:pic>
        <p:nvPicPr>
          <p:cNvPr id="3" name="Picture 2" descr="NASA - LCROSS: Mission Overview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04392" y="4133145"/>
            <a:ext cx="2070905" cy="2070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887238" y="6170247"/>
            <a:ext cx="22759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(f) LCROSS</a:t>
            </a:r>
          </a:p>
          <a:p>
            <a:r>
              <a:rPr lang="en-US" dirty="0"/>
              <a:t>2009 (Lunar impactor)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329384" y="6266889"/>
            <a:ext cx="18258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(g) </a:t>
            </a:r>
            <a:r>
              <a:rPr lang="en-US" dirty="0" err="1"/>
              <a:t>MarCO</a:t>
            </a:r>
            <a:endParaRPr lang="en-US" dirty="0"/>
          </a:p>
          <a:p>
            <a:r>
              <a:rPr lang="en-US" dirty="0"/>
              <a:t>2018 (Mars flyby)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197899" y="6039570"/>
            <a:ext cx="18854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(h) </a:t>
            </a:r>
            <a:r>
              <a:rPr lang="en-US" dirty="0" err="1"/>
              <a:t>LunaH</a:t>
            </a:r>
            <a:r>
              <a:rPr lang="en-US" dirty="0"/>
              <a:t>-Map</a:t>
            </a:r>
          </a:p>
          <a:p>
            <a:r>
              <a:rPr lang="en-US" dirty="0"/>
              <a:t>2021 (Lunar orbit)</a:t>
            </a:r>
          </a:p>
        </p:txBody>
      </p:sp>
      <p:pic>
        <p:nvPicPr>
          <p:cNvPr id="8" name="D0F1BF81-C2BF-44B2-9AD1-0399E8052CED" descr="09674D77-9D83-433A-9F67-DBF14BBDE53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2929" y="573742"/>
            <a:ext cx="2400300" cy="2535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 flipH="1">
            <a:off x="10319421" y="3264794"/>
            <a:ext cx="1424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(d) Q-PACE</a:t>
            </a:r>
          </a:p>
          <a:p>
            <a:r>
              <a:rPr lang="en-US" dirty="0"/>
              <a:t>2021 (LEO)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46" y="4246619"/>
            <a:ext cx="2367306" cy="184395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80375" y="6204050"/>
            <a:ext cx="1385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(e) Apollo 15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89252" y="4595783"/>
            <a:ext cx="2102748" cy="1360762"/>
          </a:xfrm>
          <a:prstGeom prst="rect">
            <a:avLst/>
          </a:prstGeom>
        </p:spPr>
      </p:pic>
      <p:pic>
        <p:nvPicPr>
          <p:cNvPr id="13" name="Picture 6" descr="https://smd-prod.s3.amazonaws.com/science-red/s3fs-public/thumbnails/image/MarCO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1480" y="3789651"/>
            <a:ext cx="2992120" cy="2351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 flipH="1">
            <a:off x="5776971" y="3264794"/>
            <a:ext cx="16190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(c) O/OREOS</a:t>
            </a:r>
          </a:p>
          <a:p>
            <a:r>
              <a:rPr lang="en-US" dirty="0"/>
              <a:t>2010 (LEO)</a:t>
            </a:r>
          </a:p>
        </p:txBody>
      </p:sp>
      <p:sp>
        <p:nvSpPr>
          <p:cNvPr id="15" name="TextBox 14"/>
          <p:cNvSpPr txBox="1"/>
          <p:nvPr/>
        </p:nvSpPr>
        <p:spPr>
          <a:xfrm flipH="1">
            <a:off x="2949459" y="3189748"/>
            <a:ext cx="16535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(b) Pharma-SAT</a:t>
            </a:r>
          </a:p>
          <a:p>
            <a:r>
              <a:rPr lang="en-US" dirty="0"/>
              <a:t>2009 (LEO)</a:t>
            </a:r>
          </a:p>
        </p:txBody>
      </p:sp>
      <p:sp>
        <p:nvSpPr>
          <p:cNvPr id="16" name="TextBox 15"/>
          <p:cNvSpPr txBox="1"/>
          <p:nvPr/>
        </p:nvSpPr>
        <p:spPr>
          <a:xfrm flipH="1">
            <a:off x="485745" y="3200262"/>
            <a:ext cx="14705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(a) GENE-SAT</a:t>
            </a:r>
          </a:p>
          <a:p>
            <a:r>
              <a:rPr lang="en-US" dirty="0"/>
              <a:t>2006 (LEO)</a:t>
            </a:r>
          </a:p>
        </p:txBody>
      </p:sp>
      <p:pic>
        <p:nvPicPr>
          <p:cNvPr id="2050" name="Picture 2" descr="https://space.skyrocket.de/img_sat/pharmasat-1__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5215" y="580660"/>
            <a:ext cx="2009346" cy="2009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NASA - O/OREOS Nanosatellit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4567" y="969341"/>
            <a:ext cx="2429406" cy="1822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Genesat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87" y="1065980"/>
            <a:ext cx="1914525" cy="1628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25575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496389" y="395994"/>
            <a:ext cx="3365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Figure 2– Classic Gimbaled Wings </a:t>
            </a:r>
          </a:p>
        </p:txBody>
      </p:sp>
      <p:pic>
        <p:nvPicPr>
          <p:cNvPr id="5" name="Picture 2" descr="NASA - NSSDCA - Spacecraft - Detail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9102" y="575084"/>
            <a:ext cx="2458011" cy="1495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49257" y="2432148"/>
            <a:ext cx="19220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Magellan</a:t>
            </a:r>
          </a:p>
          <a:p>
            <a:r>
              <a:rPr lang="en-US" dirty="0"/>
              <a:t>1989 (Venus orbit)</a:t>
            </a:r>
          </a:p>
        </p:txBody>
      </p:sp>
      <p:pic>
        <p:nvPicPr>
          <p:cNvPr id="8" name="Picture 4" descr="Clementine, Engineering Model | National Air and Space Muse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4985" y="1002390"/>
            <a:ext cx="2456627" cy="1736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s://smd-prod.s3.amazonaws.com/science-pink/s3fs-public/thumbnails/image/Dawn_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1534" y="4415384"/>
            <a:ext cx="2761514" cy="1202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781212" y="5794670"/>
            <a:ext cx="256275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Dawn</a:t>
            </a:r>
          </a:p>
          <a:p>
            <a:r>
              <a:rPr lang="en-US" dirty="0"/>
              <a:t>2007 (Main asteroid belt)</a:t>
            </a:r>
          </a:p>
          <a:p>
            <a:r>
              <a:rPr lang="en-US" dirty="0"/>
              <a:t>Credit: NASA</a:t>
            </a:r>
          </a:p>
        </p:txBody>
      </p:sp>
      <p:pic>
        <p:nvPicPr>
          <p:cNvPr id="12" name="Picture 6" descr="https://www.windows2universe.org/headline_universe/images/ds1sm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2016" y="851473"/>
            <a:ext cx="2962275" cy="137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111482" y="2034305"/>
            <a:ext cx="252216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Deep Space 1</a:t>
            </a:r>
          </a:p>
          <a:p>
            <a:r>
              <a:rPr lang="en-US" dirty="0"/>
              <a:t>1998 (Technology Demo)</a:t>
            </a:r>
          </a:p>
          <a:p>
            <a:r>
              <a:rPr lang="en-US" dirty="0"/>
              <a:t>Credit: NASA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220753" y="3090893"/>
            <a:ext cx="27234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Clementine with </a:t>
            </a:r>
            <a:r>
              <a:rPr lang="en-US" dirty="0" err="1"/>
              <a:t>Interstage</a:t>
            </a:r>
            <a:endParaRPr lang="en-US" dirty="0"/>
          </a:p>
          <a:p>
            <a:r>
              <a:rPr lang="en-US" dirty="0"/>
              <a:t>1994 (Lunar orbit)</a:t>
            </a:r>
          </a:p>
        </p:txBody>
      </p:sp>
    </p:spTree>
    <p:extLst>
      <p:ext uri="{BB962C8B-B14F-4D97-AF65-F5344CB8AC3E}">
        <p14:creationId xmlns:p14="http://schemas.microsoft.com/office/powerpoint/2010/main" val="14345650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16044" y="434898"/>
            <a:ext cx="3378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Figure 3. Fixed Wings or Paddles </a:t>
            </a:r>
          </a:p>
        </p:txBody>
      </p:sp>
      <p:pic>
        <p:nvPicPr>
          <p:cNvPr id="3" name="Picture 4" descr="https://smd-prod.s3.amazonaws.com/science-pink/s3fs-public/thumbnails/image/GRAIL_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19" y="804230"/>
            <a:ext cx="3362325" cy="2638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31976" y="2392253"/>
            <a:ext cx="23065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(a) NEAR Shoemaker</a:t>
            </a:r>
          </a:p>
          <a:p>
            <a:r>
              <a:rPr lang="en-US" dirty="0"/>
              <a:t>1996 (433 Eros lander)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59079" y="5652042"/>
            <a:ext cx="19548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(c) Stardust NeXT</a:t>
            </a:r>
          </a:p>
          <a:p>
            <a:r>
              <a:rPr lang="en-US" dirty="0"/>
              <a:t>1999 (Wild 2 flyby)</a:t>
            </a:r>
          </a:p>
          <a:p>
            <a:endParaRPr lang="en-US" dirty="0"/>
          </a:p>
        </p:txBody>
      </p:sp>
      <p:pic>
        <p:nvPicPr>
          <p:cNvPr id="6" name="Picture 2" descr="In Depth | Genesis – NASA Solar System Explorati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16376" y="4096880"/>
            <a:ext cx="2520116" cy="1878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650332" y="6068277"/>
            <a:ext cx="34888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(d) Genesis</a:t>
            </a:r>
          </a:p>
          <a:p>
            <a:r>
              <a:rPr lang="en-US" dirty="0"/>
              <a:t>2001 (Sun-Earth Lagrange Point #1)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40251" y="3839089"/>
            <a:ext cx="188545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(b) Grail</a:t>
            </a:r>
          </a:p>
          <a:p>
            <a:r>
              <a:rPr lang="en-US" dirty="0"/>
              <a:t>2001 (Lunar orbit)</a:t>
            </a:r>
          </a:p>
          <a:p>
            <a:r>
              <a:rPr lang="en-US" dirty="0" err="1"/>
              <a:t>Credit:NASA</a:t>
            </a:r>
            <a:endParaRPr lang="en-US" dirty="0"/>
          </a:p>
        </p:txBody>
      </p:sp>
      <p:pic>
        <p:nvPicPr>
          <p:cNvPr id="9" name="Picture 8" descr="https://smd-prod.s3.amazonaws.com/science-pink/s3fs-public/thumbnails/image/NEAR_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675" y="759750"/>
            <a:ext cx="2417631" cy="1601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https://smd-prod.s3.amazonaws.com/science-pink/s3fs-public/thumbnails/image/Stardust_NeXT_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976" y="3719690"/>
            <a:ext cx="3484606" cy="1846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62877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16044" y="434898"/>
            <a:ext cx="5260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Figure 4. Fixed Wings or Paddles: Cruisers and Landers</a:t>
            </a:r>
          </a:p>
        </p:txBody>
      </p:sp>
      <p:pic>
        <p:nvPicPr>
          <p:cNvPr id="3" name="Picture 2" descr="Cruise | Timeline – NASA's InSight Mars Lande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88857" y="4248797"/>
            <a:ext cx="2789285" cy="1568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154718" y="6211669"/>
            <a:ext cx="13204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(g) Insight</a:t>
            </a:r>
          </a:p>
          <a:p>
            <a:r>
              <a:rPr lang="en-US" dirty="0"/>
              <a:t>2018 (Mars)</a:t>
            </a:r>
          </a:p>
        </p:txBody>
      </p:sp>
      <p:pic>
        <p:nvPicPr>
          <p:cNvPr id="5" name="Picture 2" descr="http://www.astronautix.com/graphics/p/phoenix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95968" y="4152358"/>
            <a:ext cx="2523409" cy="1874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424406" y="6016303"/>
            <a:ext cx="13204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(f) Phoenix</a:t>
            </a:r>
          </a:p>
          <a:p>
            <a:r>
              <a:rPr lang="en-US" dirty="0"/>
              <a:t>2007 (Mars)</a:t>
            </a:r>
          </a:p>
        </p:txBody>
      </p:sp>
      <p:pic>
        <p:nvPicPr>
          <p:cNvPr id="7" name="Picture 2" descr="cruise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5167" y="4357923"/>
            <a:ext cx="1866900" cy="981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256445" y="5404993"/>
            <a:ext cx="220066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(e) Mars Polar Lander</a:t>
            </a:r>
          </a:p>
          <a:p>
            <a:r>
              <a:rPr lang="en-US" dirty="0"/>
              <a:t>1999 (unsuccessful)</a:t>
            </a:r>
          </a:p>
          <a:p>
            <a:r>
              <a:rPr lang="en-US" dirty="0"/>
              <a:t>Origin unknown</a:t>
            </a:r>
          </a:p>
        </p:txBody>
      </p:sp>
      <p:pic>
        <p:nvPicPr>
          <p:cNvPr id="9" name="Picture 4" descr="Engineering Model, Lander, Mars, Pathfinder | Smithsonian Instituti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8844" y="984770"/>
            <a:ext cx="2358472" cy="1671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38089" y="2710470"/>
            <a:ext cx="26986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(a) Mars Pathfinder Lander</a:t>
            </a:r>
          </a:p>
          <a:p>
            <a:r>
              <a:rPr lang="en-US" dirty="0"/>
              <a:t>1996</a:t>
            </a:r>
          </a:p>
        </p:txBody>
      </p:sp>
      <p:pic>
        <p:nvPicPr>
          <p:cNvPr id="11" name="Picture 2" descr="Artist's concept of the Mars Polar Land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2523" y="856393"/>
            <a:ext cx="2442453" cy="1831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222252" y="2656337"/>
            <a:ext cx="22070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(b) Mars Polar Lander</a:t>
            </a:r>
          </a:p>
          <a:p>
            <a:r>
              <a:rPr lang="en-US" dirty="0"/>
              <a:t>1999 (unsuccessful)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301552" y="2677413"/>
            <a:ext cx="17053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(c) Phoenix</a:t>
            </a:r>
          </a:p>
          <a:p>
            <a:r>
              <a:rPr lang="en-US" dirty="0"/>
              <a:t>2007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261461" y="2656337"/>
            <a:ext cx="11283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(d) Insight</a:t>
            </a:r>
          </a:p>
          <a:p>
            <a:r>
              <a:rPr lang="en-US" dirty="0"/>
              <a:t>2018</a:t>
            </a:r>
          </a:p>
        </p:txBody>
      </p:sp>
      <p:pic>
        <p:nvPicPr>
          <p:cNvPr id="15" name="Picture 2" descr="InSight_0.png (3000×1995)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8487" y="804707"/>
            <a:ext cx="3338479" cy="2220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https://smd-prod.s3.amazonaws.com/science-pink/s3fs-public/thumbnails/image/Phoenix_0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7755" y="487701"/>
            <a:ext cx="3560731" cy="2200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73646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496389" y="395994"/>
            <a:ext cx="2410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Figure 5a – Aerobraking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040996" y="2960042"/>
            <a:ext cx="22218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(b) Mars Reconnaissance Orbiter</a:t>
            </a:r>
          </a:p>
          <a:p>
            <a:r>
              <a:rPr lang="en-US" sz="1200" dirty="0"/>
              <a:t>2007 (Mars orbit)</a:t>
            </a:r>
          </a:p>
          <a:p>
            <a:r>
              <a:rPr lang="en-US" sz="1200" dirty="0"/>
              <a:t>Credit: NASA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114209" y="2978821"/>
            <a:ext cx="12800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(c) Maven</a:t>
            </a:r>
          </a:p>
          <a:p>
            <a:r>
              <a:rPr lang="en-US" sz="1200" dirty="0"/>
              <a:t>2013 (Mars orbit)</a:t>
            </a:r>
          </a:p>
          <a:p>
            <a:r>
              <a:rPr lang="en-US" sz="1200" dirty="0"/>
              <a:t>Credit: NASA</a:t>
            </a:r>
          </a:p>
        </p:txBody>
      </p:sp>
      <p:pic>
        <p:nvPicPr>
          <p:cNvPr id="15" name="Picture 8" descr="https://smd-prod.s3.amazonaws.com/science-pink/s3fs-public/thumbnails/image/MAVEN_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5744" y="1202687"/>
            <a:ext cx="2429992" cy="1206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https://smd-prod.s3.amazonaws.com/science-pink/s3fs-public/thumbnails/image/MRO_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2103" y="1112451"/>
            <a:ext cx="2041050" cy="1338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Fig. 3 Mars Global Surveyor in aerobraking configuration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6427" y="887400"/>
            <a:ext cx="3017866" cy="1767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493160" y="3054723"/>
            <a:ext cx="17277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(a) Mars Global Surveyor</a:t>
            </a:r>
          </a:p>
          <a:p>
            <a:r>
              <a:rPr lang="en-US" sz="1200" dirty="0"/>
              <a:t>1996 (Mars orbit)</a:t>
            </a:r>
          </a:p>
        </p:txBody>
      </p:sp>
    </p:spTree>
    <p:extLst>
      <p:ext uri="{BB962C8B-B14F-4D97-AF65-F5344CB8AC3E}">
        <p14:creationId xmlns:p14="http://schemas.microsoft.com/office/powerpoint/2010/main" val="37830604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496389" y="395994"/>
            <a:ext cx="2135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Figure 5b – Tilt-Back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497569" y="3094677"/>
            <a:ext cx="27511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OSIRIS-</a:t>
            </a:r>
            <a:r>
              <a:rPr lang="en-US" dirty="0" err="1"/>
              <a:t>REx</a:t>
            </a:r>
            <a:endParaRPr lang="en-US" dirty="0"/>
          </a:p>
          <a:p>
            <a:r>
              <a:rPr lang="en-US" dirty="0"/>
              <a:t>2016 (</a:t>
            </a:r>
            <a:r>
              <a:rPr lang="en-US" dirty="0" err="1"/>
              <a:t>Bennu</a:t>
            </a:r>
            <a:r>
              <a:rPr lang="en-US" dirty="0"/>
              <a:t> rendezvous)</a:t>
            </a:r>
          </a:p>
          <a:p>
            <a:r>
              <a:rPr lang="en-US" dirty="0" err="1"/>
              <a:t>Credit:NASA</a:t>
            </a:r>
            <a:endParaRPr lang="en-US" dirty="0"/>
          </a:p>
        </p:txBody>
      </p:sp>
      <p:pic>
        <p:nvPicPr>
          <p:cNvPr id="17" name="Picture 12" descr="https://smd-prod.s3.amazonaws.com/science-pink/s3fs-public/thumbnails/image/OSIRIS-REx_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7569" y="1462906"/>
            <a:ext cx="1610598" cy="1391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D0C9915-BCCD-46F4-9A88-853D61E83F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733" y="1217891"/>
            <a:ext cx="1610598" cy="212983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4040EA4-C858-41C0-96E8-069980D1E8F4}"/>
              </a:ext>
            </a:extLst>
          </p:cNvPr>
          <p:cNvSpPr txBox="1"/>
          <p:nvPr/>
        </p:nvSpPr>
        <p:spPr>
          <a:xfrm>
            <a:off x="1327099" y="3278342"/>
            <a:ext cx="2147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Messenger</a:t>
            </a:r>
          </a:p>
          <a:p>
            <a:r>
              <a:rPr lang="en-US" dirty="0"/>
              <a:t>2004 (Mercury orbit)</a:t>
            </a:r>
          </a:p>
        </p:txBody>
      </p:sp>
      <p:pic>
        <p:nvPicPr>
          <p:cNvPr id="24" name="Picture 10" descr="https://smd-prod.s3.amazonaws.com/science-pink/s3fs-public/thumbnails/image/MESSENGER_0.png">
            <a:extLst>
              <a:ext uri="{FF2B5EF4-FFF2-40B4-BE49-F238E27FC236}">
                <a16:creationId xmlns:a16="http://schemas.microsoft.com/office/drawing/2014/main" id="{9268D673-B53E-4348-A442-BDAB623BE4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099" y="875377"/>
            <a:ext cx="1777692" cy="2472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FEDE4331-5114-419E-AFEF-70BA059A1EAF}"/>
              </a:ext>
            </a:extLst>
          </p:cNvPr>
          <p:cNvSpPr txBox="1"/>
          <p:nvPr/>
        </p:nvSpPr>
        <p:spPr>
          <a:xfrm>
            <a:off x="4797465" y="3371676"/>
            <a:ext cx="19126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Parker Solar Probe</a:t>
            </a:r>
          </a:p>
          <a:p>
            <a:r>
              <a:rPr lang="en-US" dirty="0"/>
              <a:t>2021 </a:t>
            </a:r>
          </a:p>
        </p:txBody>
      </p:sp>
    </p:spTree>
    <p:extLst>
      <p:ext uri="{BB962C8B-B14F-4D97-AF65-F5344CB8AC3E}">
        <p14:creationId xmlns:p14="http://schemas.microsoft.com/office/powerpoint/2010/main" val="26362673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496389" y="395994"/>
            <a:ext cx="25893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Figure 5c </a:t>
            </a:r>
            <a:r>
              <a:rPr lang="en-US"/>
              <a:t>– Other Unique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184336" y="3051646"/>
            <a:ext cx="17539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Juno </a:t>
            </a:r>
          </a:p>
          <a:p>
            <a:r>
              <a:rPr lang="en-US" sz="1200" dirty="0"/>
              <a:t>2001 (Jupiter orbit)</a:t>
            </a:r>
          </a:p>
          <a:p>
            <a:r>
              <a:rPr lang="en-US" sz="1200" dirty="0"/>
              <a:t>Credit: NASA</a:t>
            </a:r>
          </a:p>
        </p:txBody>
      </p:sp>
      <p:pic>
        <p:nvPicPr>
          <p:cNvPr id="7" name="Picture 8" descr="Psyche spacecraft mode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2057" y="1251058"/>
            <a:ext cx="2319998" cy="1934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311947" y="2626275"/>
            <a:ext cx="298977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Psyche</a:t>
            </a:r>
          </a:p>
          <a:p>
            <a:r>
              <a:rPr lang="en-US" sz="1200" dirty="0"/>
              <a:t>2022 (Psyche flyby)</a:t>
            </a:r>
          </a:p>
          <a:p>
            <a:r>
              <a:rPr lang="en-US" sz="1200" dirty="0"/>
              <a:t>Credit: NASA/JPL-Caltech/Arizona State University/Space Systems Loral/Peter Rubin</a:t>
            </a:r>
          </a:p>
          <a:p>
            <a:r>
              <a:rPr lang="en-US" sz="1200" dirty="0"/>
              <a:t>Public Domain, https://commons.wikimedia.org/w/index.php?curid=59554600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403465" y="5978817"/>
            <a:ext cx="13156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Lucy</a:t>
            </a:r>
          </a:p>
          <a:p>
            <a:r>
              <a:rPr lang="en-US" sz="1200" dirty="0"/>
              <a:t>2021 (Trojan tour)</a:t>
            </a:r>
          </a:p>
          <a:p>
            <a:r>
              <a:rPr lang="en-US" sz="1200" dirty="0"/>
              <a:t>Credit: NASA</a:t>
            </a:r>
          </a:p>
        </p:txBody>
      </p:sp>
      <p:pic>
        <p:nvPicPr>
          <p:cNvPr id="10" name="Picture 2" descr="Double Asteroid Redirection Test (DART) Mission | NAS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89735" y="4565268"/>
            <a:ext cx="2941093" cy="1422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973714" y="5886483"/>
            <a:ext cx="30351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DART</a:t>
            </a:r>
          </a:p>
          <a:p>
            <a:r>
              <a:rPr lang="en-US" sz="1200" dirty="0"/>
              <a:t>2022 (</a:t>
            </a:r>
            <a:r>
              <a:rPr lang="en-US" sz="1200" dirty="0" err="1"/>
              <a:t>Didymos</a:t>
            </a:r>
            <a:r>
              <a:rPr lang="en-US" sz="1200" dirty="0"/>
              <a:t> impactor)</a:t>
            </a:r>
          </a:p>
          <a:p>
            <a:r>
              <a:rPr lang="en-US" sz="1200" dirty="0"/>
              <a:t>Credit:</a:t>
            </a:r>
          </a:p>
          <a:p>
            <a:r>
              <a:rPr lang="en-US" sz="1200" dirty="0"/>
              <a:t>https://www.nasa.gov/planetarydefense/dart</a:t>
            </a:r>
          </a:p>
        </p:txBody>
      </p:sp>
      <p:pic>
        <p:nvPicPr>
          <p:cNvPr id="13" name="Picture 4" descr="https://smd-prod.s3.amazonaws.com/science-pink/s3fs-public/thumbnails/image/Juno_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298" y="1397193"/>
            <a:ext cx="1890654" cy="1106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https://smd-prod.s3.amazonaws.com/science-pink/s3fs-public/thumbnails/image/Lucy_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5781" y="4408239"/>
            <a:ext cx="1163687" cy="1391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Science Instruments | Mission – NASA's Europa Clipp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3439" y="1467530"/>
            <a:ext cx="2523500" cy="1311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4426849" y="3105834"/>
            <a:ext cx="15334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Europa Clipper</a:t>
            </a:r>
          </a:p>
          <a:p>
            <a:r>
              <a:rPr lang="en-US" sz="1200" dirty="0"/>
              <a:t>2025 (Europa orbiter)</a:t>
            </a:r>
          </a:p>
          <a:p>
            <a:r>
              <a:rPr lang="en-US" sz="1200" dirty="0" err="1"/>
              <a:t>Credit:NASA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8511624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496389" y="395994"/>
            <a:ext cx="23728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Figure 6– Single Panels </a:t>
            </a:r>
          </a:p>
        </p:txBody>
      </p:sp>
      <p:pic>
        <p:nvPicPr>
          <p:cNvPr id="3" name="Picture 2" descr="Artist's concept of the Mars Observ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9109" y="851950"/>
            <a:ext cx="2612674" cy="1470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29109" y="2971444"/>
            <a:ext cx="31713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(a) Mars Observer</a:t>
            </a:r>
          </a:p>
          <a:p>
            <a:r>
              <a:rPr lang="en-US" dirty="0"/>
              <a:t>1992 (Mars orbit, unsuccessful)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05597" y="2624082"/>
            <a:ext cx="34565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(b) Lunar Reconnaissance Orbiter</a:t>
            </a:r>
          </a:p>
          <a:p>
            <a:r>
              <a:rPr lang="en-US" dirty="0"/>
              <a:t>2009 (Lunar orbit)</a:t>
            </a:r>
          </a:p>
        </p:txBody>
      </p:sp>
      <p:pic>
        <p:nvPicPr>
          <p:cNvPr id="7" name="Picture 2" descr="Mars Climate Orbiter | Missions – NASA's Mars Exploration Progra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62137" y="851950"/>
            <a:ext cx="1632763" cy="1484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155140" y="2624082"/>
            <a:ext cx="26732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(c) Mars Climate Orbiter</a:t>
            </a:r>
          </a:p>
          <a:p>
            <a:r>
              <a:rPr lang="en-US" dirty="0"/>
              <a:t>1998 (Mars orbit, unsuccessful)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909945" y="2399332"/>
            <a:ext cx="182697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(d) Mars Odyssey</a:t>
            </a:r>
          </a:p>
          <a:p>
            <a:r>
              <a:rPr lang="en-US" dirty="0"/>
              <a:t>2001 (Mars orbit)</a:t>
            </a:r>
          </a:p>
          <a:p>
            <a:r>
              <a:rPr lang="en-US" dirty="0"/>
              <a:t>Credit: NASA</a:t>
            </a:r>
          </a:p>
        </p:txBody>
      </p:sp>
      <p:pic>
        <p:nvPicPr>
          <p:cNvPr id="10" name="Picture 8" descr="https://smd-prod.s3.amazonaws.com/science-pink/s3fs-public/thumbnails/image/LRO_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431" y="445630"/>
            <a:ext cx="2392675" cy="2128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https://smd-prod.s3.amazonaws.com/science-pink/s3fs-public/thumbnails/image/Mars%20Odyssey_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2521" y="594764"/>
            <a:ext cx="2571923" cy="1658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353208" y="5589537"/>
            <a:ext cx="138704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(f) Kepler</a:t>
            </a:r>
          </a:p>
          <a:p>
            <a:r>
              <a:rPr lang="en-US" dirty="0"/>
              <a:t>2009</a:t>
            </a:r>
          </a:p>
          <a:p>
            <a:r>
              <a:rPr lang="en-US" dirty="0"/>
              <a:t>Credit: NASA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26292" y="5785148"/>
            <a:ext cx="229819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(e) EPOXI Deep Impact</a:t>
            </a:r>
          </a:p>
          <a:p>
            <a:r>
              <a:rPr lang="en-US" dirty="0"/>
              <a:t>2005</a:t>
            </a:r>
          </a:p>
          <a:p>
            <a:r>
              <a:rPr lang="en-US" dirty="0" err="1"/>
              <a:t>Credit:NASA</a:t>
            </a:r>
            <a:endParaRPr lang="en-US" dirty="0"/>
          </a:p>
        </p:txBody>
      </p:sp>
      <p:pic>
        <p:nvPicPr>
          <p:cNvPr id="14" name="Picture 2" descr="https://smd-prod.s3.amazonaws.com/science-pink/s3fs-public/thumbnails/image/Epoxi_DeepImpact_0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693" y="3835795"/>
            <a:ext cx="1717090" cy="1897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https://smd-prod.s3.amazonaws.com/science-pink/s3fs-public/thumbnails/image/Kepler_0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7608" y="3488788"/>
            <a:ext cx="1916641" cy="2100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6034596" y="5835378"/>
            <a:ext cx="13771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(g) NEOWISE</a:t>
            </a:r>
          </a:p>
          <a:p>
            <a:r>
              <a:rPr lang="en-US" dirty="0"/>
              <a:t>2009</a:t>
            </a:r>
          </a:p>
        </p:txBody>
      </p:sp>
      <p:pic>
        <p:nvPicPr>
          <p:cNvPr id="17" name="Picture 18" descr="https://smd-prod.s3.amazonaws.com/science-pink/s3fs-public/thumbnails/image/WISE_0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342" y="3835795"/>
            <a:ext cx="2030914" cy="1524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05563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01483" y="234176"/>
            <a:ext cx="34375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Figure 7. Body Mounted Missions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4539" y="2552240"/>
            <a:ext cx="484084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(a) Pioneer 12 and 13, rightmost images.</a:t>
            </a:r>
          </a:p>
          <a:p>
            <a:r>
              <a:rPr lang="en-US" dirty="0"/>
              <a:t>1978 (Venus orbit and probes)</a:t>
            </a:r>
          </a:p>
          <a:p>
            <a:r>
              <a:rPr lang="en-US" dirty="0"/>
              <a:t> Pioneer 6-9 and the nuclear powered Pioneer 10-11 are shown on the right.</a:t>
            </a:r>
          </a:p>
          <a:p>
            <a:r>
              <a:rPr lang="en-US" dirty="0"/>
              <a:t>Credit: NASA</a:t>
            </a:r>
          </a:p>
        </p:txBody>
      </p:sp>
      <p:pic>
        <p:nvPicPr>
          <p:cNvPr id="4" name="Picture 6" descr="Illustration of four spacecraf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841" y="603509"/>
            <a:ext cx="2817208" cy="1834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International Cometary Explorer - Wikipedi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218" y="732148"/>
            <a:ext cx="2029072" cy="2583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313218" y="3383237"/>
            <a:ext cx="14943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(b) ICEE-3/ICE</a:t>
            </a:r>
          </a:p>
          <a:p>
            <a:r>
              <a:rPr lang="en-US" dirty="0"/>
              <a:t>1978</a:t>
            </a:r>
          </a:p>
        </p:txBody>
      </p:sp>
      <p:pic>
        <p:nvPicPr>
          <p:cNvPr id="7" name="Picture 6" descr="NASA - Lunar Prospector Miss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58286" y="418842"/>
            <a:ext cx="3592567" cy="269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573559" y="3423365"/>
            <a:ext cx="20798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(c) Lunar Prospector</a:t>
            </a:r>
          </a:p>
          <a:p>
            <a:r>
              <a:rPr lang="en-US" dirty="0"/>
              <a:t>1998 (Lunar orbit)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5965670"/>
            <a:ext cx="133414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(d) Contour</a:t>
            </a:r>
          </a:p>
          <a:p>
            <a:r>
              <a:rPr lang="en-US" dirty="0"/>
              <a:t>2002 (NEO)</a:t>
            </a:r>
          </a:p>
          <a:p>
            <a:r>
              <a:rPr lang="en-US" dirty="0" err="1"/>
              <a:t>Credit:NASA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928505" y="6030042"/>
            <a:ext cx="20762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(e) LADEE</a:t>
            </a:r>
          </a:p>
          <a:p>
            <a:r>
              <a:rPr lang="en-US" dirty="0"/>
              <a:t>2009 (Lunar impact)</a:t>
            </a:r>
          </a:p>
        </p:txBody>
      </p:sp>
      <p:pic>
        <p:nvPicPr>
          <p:cNvPr id="11" name="Picture 2" descr="https://smd-prod.s3.amazonaws.com/science-pink/s3fs-public/thumbnails/image/CONTOUR_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034" y="4143407"/>
            <a:ext cx="2219325" cy="2209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s://smd-prod.s3.amazonaws.com/science-pink/s3fs-public/thumbnails/image/LADEE_0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7381" y="3934244"/>
            <a:ext cx="1618458" cy="2126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77619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5024</TotalTime>
  <Words>702</Words>
  <Application>Microsoft Office PowerPoint</Application>
  <PresentationFormat>Widescreen</PresentationFormat>
  <Paragraphs>152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HPES ACES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Mercer, Carolyn R. (GRC-MA00)</dc:creator>
  <cp:lastModifiedBy>Mercer, Carolyn R. (GRC-MA00)</cp:lastModifiedBy>
  <cp:revision>121</cp:revision>
  <dcterms:created xsi:type="dcterms:W3CDTF">2021-02-21T15:15:47Z</dcterms:created>
  <dcterms:modified xsi:type="dcterms:W3CDTF">2021-09-19T21:53:19Z</dcterms:modified>
</cp:coreProperties>
</file>