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399" r:id="rId2"/>
    <p:sldId id="333" r:id="rId3"/>
    <p:sldId id="400" r:id="rId4"/>
    <p:sldId id="258" r:id="rId5"/>
    <p:sldId id="334" r:id="rId6"/>
    <p:sldId id="264" r:id="rId7"/>
    <p:sldId id="390" r:id="rId8"/>
    <p:sldId id="394" r:id="rId9"/>
    <p:sldId id="284" r:id="rId10"/>
    <p:sldId id="378" r:id="rId11"/>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7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52122"/>
    <a:srgbClr val="CC00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1" autoAdjust="0"/>
    <p:restoredTop sz="99595" autoAdjust="0"/>
  </p:normalViewPr>
  <p:slideViewPr>
    <p:cSldViewPr snapToGrid="0" snapToObjects="1" showGuides="1">
      <p:cViewPr varScale="1">
        <p:scale>
          <a:sx n="86" d="100"/>
          <a:sy n="86" d="100"/>
        </p:scale>
        <p:origin x="1205" y="58"/>
      </p:cViewPr>
      <p:guideLst>
        <p:guide orient="horz" pos="2152"/>
        <p:guide pos="2878"/>
      </p:guideLst>
    </p:cSldViewPr>
  </p:slid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87" d="100"/>
          <a:sy n="87" d="100"/>
        </p:scale>
        <p:origin x="273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EBC7C473-41B9-D540-A59E-97957B221B13}" type="datetimeFigureOut">
              <a:rPr lang="en-US" smtClean="0"/>
              <a:pPr/>
              <a:t>9/22/2021</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5EE100CC-4C1D-254B-AE65-82FA69C10D3F}" type="slidenum">
              <a:rPr lang="en-US" smtClean="0"/>
              <a:pPr/>
              <a:t>‹#›</a:t>
            </a:fld>
            <a:endParaRPr lang="en-US" dirty="0"/>
          </a:p>
        </p:txBody>
      </p:sp>
    </p:spTree>
    <p:extLst>
      <p:ext uri="{BB962C8B-B14F-4D97-AF65-F5344CB8AC3E}">
        <p14:creationId xmlns:p14="http://schemas.microsoft.com/office/powerpoint/2010/main" val="2728084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E699B407-39A8-4142-80F1-A7D536BA3B4D}" type="datetimeFigureOut">
              <a:rPr lang="en-US" smtClean="0"/>
              <a:pPr/>
              <a:t>9/22/2021</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20725B34-E578-6C4F-BBD2-F6F9DE0E6978}" type="slidenum">
              <a:rPr lang="en-US" smtClean="0"/>
              <a:pPr/>
              <a:t>‹#›</a:t>
            </a:fld>
            <a:endParaRPr lang="en-US" dirty="0"/>
          </a:p>
        </p:txBody>
      </p:sp>
    </p:spTree>
    <p:extLst>
      <p:ext uri="{BB962C8B-B14F-4D97-AF65-F5344CB8AC3E}">
        <p14:creationId xmlns:p14="http://schemas.microsoft.com/office/powerpoint/2010/main" val="41255474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1</a:t>
            </a:fld>
            <a:endParaRPr lang="en-US" dirty="0"/>
          </a:p>
        </p:txBody>
      </p:sp>
    </p:spTree>
    <p:extLst>
      <p:ext uri="{BB962C8B-B14F-4D97-AF65-F5344CB8AC3E}">
        <p14:creationId xmlns:p14="http://schemas.microsoft.com/office/powerpoint/2010/main" val="193468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Claire Parkinson (Aqua Project Scientist) is here to show Satellite Observations of Climate Change. This year Aqua marked a 15-year anniversary!</a:t>
            </a:r>
          </a:p>
          <a:p>
            <a:endParaRPr lang="en-US" dirty="0"/>
          </a:p>
          <a:p>
            <a:r>
              <a:rPr lang="en-US" dirty="0"/>
              <a:t>Some changes since last meeting (New faces or people returning): </a:t>
            </a:r>
          </a:p>
          <a:p>
            <a:r>
              <a:rPr lang="en-US" dirty="0"/>
              <a:t>Cheryl Yuhas is retiring; Greg Dell currently assigned as Program Executive</a:t>
            </a:r>
          </a:p>
          <a:p>
            <a:endParaRPr lang="en-US" dirty="0"/>
          </a:p>
          <a:p>
            <a:r>
              <a:rPr lang="en-US" dirty="0"/>
              <a:t>PJ Guske moved on: Mark Garcia new OCO-2 Project Manager</a:t>
            </a:r>
          </a:p>
          <a:p>
            <a:endParaRPr lang="en-US" dirty="0"/>
          </a:p>
          <a:p>
            <a:r>
              <a:rPr lang="en-US" dirty="0"/>
              <a:t>CALIPSO: Denis Perriot moved to a new position; Claude Audouy now head of the Application Mission Operation division; Franck </a:t>
            </a:r>
            <a:r>
              <a:rPr lang="en-US" dirty="0" err="1"/>
              <a:t>Darnon</a:t>
            </a:r>
            <a:r>
              <a:rPr lang="en-US" dirty="0"/>
              <a:t> took over as CALIPSO Mission Operations Manager</a:t>
            </a:r>
          </a:p>
          <a:p>
            <a:endParaRPr lang="en-US" dirty="0"/>
          </a:p>
          <a:p>
            <a:r>
              <a:rPr lang="en-US" dirty="0"/>
              <a:t>Landsat 9 attendees:</a:t>
            </a:r>
          </a:p>
          <a:p>
            <a:r>
              <a:rPr lang="en-US" dirty="0"/>
              <a:t>Don </a:t>
            </a:r>
            <a:r>
              <a:rPr lang="en-US" dirty="0" err="1"/>
              <a:t>Dichmann</a:t>
            </a:r>
            <a:r>
              <a:rPr lang="en-US" dirty="0"/>
              <a:t> here to observe and learn for </a:t>
            </a:r>
            <a:r>
              <a:rPr lang="en-US" dirty="0" err="1"/>
              <a:t>LandSat</a:t>
            </a:r>
            <a:r>
              <a:rPr lang="en-US" dirty="0"/>
              <a:t> 9 ascent planning</a:t>
            </a:r>
          </a:p>
          <a:p>
            <a:r>
              <a:rPr lang="en-US" dirty="0"/>
              <a:t>Del </a:t>
            </a:r>
            <a:r>
              <a:rPr lang="en-US" dirty="0" err="1"/>
              <a:t>Jenstrom</a:t>
            </a:r>
            <a:r>
              <a:rPr lang="en-US" dirty="0"/>
              <a:t> &amp; Steve </a:t>
            </a:r>
            <a:r>
              <a:rPr lang="en-US" dirty="0" err="1"/>
              <a:t>Pszcolka</a:t>
            </a:r>
            <a:r>
              <a:rPr lang="en-US" dirty="0"/>
              <a:t> here to present Landsat 9 </a:t>
            </a:r>
          </a:p>
          <a:p>
            <a:endParaRPr lang="en-US" dirty="0"/>
          </a:p>
          <a:p>
            <a:r>
              <a:rPr lang="en-US" dirty="0"/>
              <a:t>Flight Dynamics: Shane </a:t>
            </a:r>
            <a:r>
              <a:rPr lang="en-US" dirty="0" err="1"/>
              <a:t>Stezelberger</a:t>
            </a:r>
            <a:r>
              <a:rPr lang="en-US" dirty="0"/>
              <a:t> and Thomas Noyes</a:t>
            </a:r>
          </a:p>
          <a:p>
            <a:endParaRPr lang="en-US" dirty="0"/>
          </a:p>
          <a:p>
            <a:r>
              <a:rPr lang="en-US" dirty="0"/>
              <a:t>CARA: Dave Adams (Goddard Space Asset Protection Lead)</a:t>
            </a:r>
          </a:p>
          <a:p>
            <a:r>
              <a:rPr lang="en-US" dirty="0"/>
              <a:t>ESA: Kate Symonds</a:t>
            </a:r>
          </a:p>
          <a:p>
            <a:r>
              <a:rPr lang="en-US" dirty="0"/>
              <a:t>SNPP/S5P: Jose Davis &amp; Bryan </a:t>
            </a:r>
            <a:r>
              <a:rPr lang="en-US" dirty="0" err="1"/>
              <a:t>Mattfeld</a:t>
            </a:r>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2</a:t>
            </a:fld>
            <a:endParaRPr lang="en-US" dirty="0"/>
          </a:p>
        </p:txBody>
      </p:sp>
    </p:spTree>
    <p:extLst>
      <p:ext uri="{BB962C8B-B14F-4D97-AF65-F5344CB8AC3E}">
        <p14:creationId xmlns:p14="http://schemas.microsoft.com/office/powerpoint/2010/main" val="19586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pPr defTabSz="914350"/>
            <a:fld id="{3146F159-9F5D-48DD-B477-7C5161D49328}" type="slidenum">
              <a:rPr lang="en-US" smtClean="0">
                <a:latin typeface="Times New Roman" pitchFamily="18" charset="0"/>
                <a:ea typeface="ＭＳ Ｐゴシック"/>
                <a:cs typeface="ＭＳ Ｐゴシック"/>
              </a:rPr>
              <a:pPr defTabSz="914350"/>
              <a:t>4</a:t>
            </a:fld>
            <a:endParaRPr lang="en-US" dirty="0">
              <a:latin typeface="Times New Roman" pitchFamily="18" charset="0"/>
              <a:ea typeface="ＭＳ Ｐゴシック"/>
              <a:cs typeface="ＭＳ Ｐゴシック"/>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2831272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missions get older and use up fuel we need to help determine how the A-Train evolves; afternoon presentations will help show what is possible</a:t>
            </a:r>
          </a:p>
          <a:p>
            <a:endParaRPr lang="en-US" dirty="0"/>
          </a:p>
          <a:p>
            <a:r>
              <a:rPr lang="en-US" dirty="0" err="1"/>
              <a:t>TanSat</a:t>
            </a:r>
            <a:r>
              <a:rPr lang="en-US" dirty="0"/>
              <a:t> launched above us and could join the A-Train</a:t>
            </a:r>
          </a:p>
          <a:p>
            <a:endParaRPr lang="en-US" dirty="0"/>
          </a:p>
          <a:p>
            <a:r>
              <a:rPr lang="en-US" dirty="0"/>
              <a:t>Landsat 7 investigates refueling and hope to overlap with Landsat 9</a:t>
            </a:r>
          </a:p>
        </p:txBody>
      </p:sp>
      <p:sp>
        <p:nvSpPr>
          <p:cNvPr id="4" name="Slide Number Placeholder 3"/>
          <p:cNvSpPr>
            <a:spLocks noGrp="1"/>
          </p:cNvSpPr>
          <p:nvPr>
            <p:ph type="sldNum" sz="quarter" idx="10"/>
          </p:nvPr>
        </p:nvSpPr>
        <p:spPr/>
        <p:txBody>
          <a:bodyPr/>
          <a:lstStyle/>
          <a:p>
            <a:fld id="{20725B34-E578-6C4F-BBD2-F6F9DE0E6978}" type="slidenum">
              <a:rPr lang="en-US" smtClean="0"/>
              <a:pPr/>
              <a:t>5</a:t>
            </a:fld>
            <a:endParaRPr lang="en-US" dirty="0"/>
          </a:p>
        </p:txBody>
      </p:sp>
    </p:spTree>
    <p:extLst>
      <p:ext uri="{BB962C8B-B14F-4D97-AF65-F5344CB8AC3E}">
        <p14:creationId xmlns:p14="http://schemas.microsoft.com/office/powerpoint/2010/main" val="1916240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err="1"/>
              <a:t>CloudSat</a:t>
            </a:r>
            <a:r>
              <a:rPr lang="en-US" sz="1600" dirty="0"/>
              <a:t> Anomaly - </a:t>
            </a:r>
            <a:r>
              <a:rPr lang="en-US" altLang="ja-JP" sz="1600" dirty="0">
                <a:solidFill>
                  <a:srgbClr val="0000FF"/>
                </a:solidFill>
                <a:ea typeface="ＭＳ Ｐゴシック" charset="-128"/>
              </a:rPr>
              <a:t>Sun-Point-Spin mode; Reaction Wheels &amp; Cloud Profiling Radar (CPR) have been turned off; Return to Do-Op late June at earliest</a:t>
            </a:r>
            <a:endParaRPr lang="en-US" sz="1600"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6</a:t>
            </a:fld>
            <a:endParaRPr lang="en-US" dirty="0"/>
          </a:p>
        </p:txBody>
      </p:sp>
    </p:spTree>
    <p:extLst>
      <p:ext uri="{BB962C8B-B14F-4D97-AF65-F5344CB8AC3E}">
        <p14:creationId xmlns:p14="http://schemas.microsoft.com/office/powerpoint/2010/main" val="3608733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7</a:t>
            </a:fld>
            <a:endParaRPr lang="en-US" dirty="0"/>
          </a:p>
        </p:txBody>
      </p:sp>
    </p:spTree>
    <p:extLst>
      <p:ext uri="{BB962C8B-B14F-4D97-AF65-F5344CB8AC3E}">
        <p14:creationId xmlns:p14="http://schemas.microsoft.com/office/powerpoint/2010/main" val="3142791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8</a:t>
            </a:fld>
            <a:endParaRPr lang="en-US" dirty="0"/>
          </a:p>
        </p:txBody>
      </p:sp>
    </p:spTree>
    <p:extLst>
      <p:ext uri="{BB962C8B-B14F-4D97-AF65-F5344CB8AC3E}">
        <p14:creationId xmlns:p14="http://schemas.microsoft.com/office/powerpoint/2010/main" val="2919107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pPr defTabSz="914350"/>
            <a:fld id="{218E445B-12B9-4E27-8744-23C231DE5C00}" type="slidenum">
              <a:rPr lang="en-US" smtClean="0">
                <a:latin typeface="Times New Roman" pitchFamily="18" charset="0"/>
                <a:ea typeface="ＭＳ Ｐゴシック"/>
                <a:cs typeface="ＭＳ Ｐゴシック"/>
              </a:rPr>
              <a:pPr defTabSz="914350"/>
              <a:t>9</a:t>
            </a:fld>
            <a:endParaRPr lang="en-US" dirty="0">
              <a:latin typeface="Times New Roman" pitchFamily="18" charset="0"/>
              <a:ea typeface="ＭＳ Ｐゴシック"/>
              <a:cs typeface="ＭＳ Ｐゴシック"/>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r>
              <a:rPr lang="en-US" dirty="0">
                <a:latin typeface="Times New Roman" pitchFamily="18" charset="0"/>
                <a:ea typeface="ＭＳ Ｐゴシック"/>
                <a:cs typeface="ＭＳ Ｐゴシック"/>
              </a:rPr>
              <a:t> Pronounce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as </a:t>
            </a:r>
            <a:r>
              <a:rPr lang="en-US" b="1" dirty="0">
                <a:latin typeface="Times New Roman" pitchFamily="18" charset="0"/>
                <a:ea typeface="ＭＳ Ｐゴシック"/>
                <a:cs typeface="ＭＳ Ｐゴシック"/>
              </a:rPr>
              <a:t>ah-</a:t>
            </a:r>
            <a:r>
              <a:rPr lang="en-US" b="1" dirty="0" err="1">
                <a:latin typeface="Times New Roman" pitchFamily="18" charset="0"/>
                <a:ea typeface="ＭＳ Ｐゴシック"/>
                <a:cs typeface="ＭＳ Ｐゴシック"/>
              </a:rPr>
              <a:t>ree</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gah-toh</a:t>
            </a:r>
            <a:r>
              <a:rPr lang="en-US" b="1" dirty="0">
                <a:latin typeface="Times New Roman" pitchFamily="18" charset="0"/>
                <a:ea typeface="ＭＳ Ｐゴシック"/>
                <a:cs typeface="ＭＳ Ｐゴシック"/>
              </a:rPr>
              <a:t> </a:t>
            </a:r>
            <a:r>
              <a:rPr lang="en-US" b="1" dirty="0" err="1">
                <a:latin typeface="Times New Roman" pitchFamily="18" charset="0"/>
                <a:ea typeface="ＭＳ Ｐゴシック"/>
                <a:cs typeface="ＭＳ Ｐゴシック"/>
              </a:rPr>
              <a:t>goh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zah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ee</a:t>
            </a:r>
            <a:r>
              <a:rPr lang="en-US" b="1" dirty="0">
                <a:latin typeface="Times New Roman" pitchFamily="18" charset="0"/>
                <a:ea typeface="ＭＳ Ｐゴシック"/>
                <a:cs typeface="ＭＳ Ｐゴシック"/>
              </a:rPr>
              <a:t>-mas</a:t>
            </a:r>
            <a:r>
              <a:rPr lang="en-US" dirty="0">
                <a:latin typeface="Times New Roman" pitchFamily="18" charset="0"/>
                <a:ea typeface="ＭＳ Ｐゴシック"/>
                <a:cs typeface="ＭＳ Ｐゴシック"/>
              </a:rPr>
              <a:t>.</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State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."[4] This phrase essentially means "thank you very much."</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    You can use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with people who have a higher status than you, including supervisors, family elders, teachers, and strangers or acquaintances who appear older than you.</a:t>
            </a:r>
          </a:p>
          <a:p>
            <a:r>
              <a:rPr lang="en-US" dirty="0">
                <a:latin typeface="Times New Roman" pitchFamily="18" charset="0"/>
                <a:ea typeface="ＭＳ Ｐゴシック"/>
                <a:cs typeface="ＭＳ Ｐゴシック"/>
              </a:rPr>
              <a:t>    You can also use this phrase to express formal or heartfelt gratitude to someone close to you.</a:t>
            </a:r>
          </a:p>
          <a:p>
            <a:r>
              <a:rPr lang="en-US" dirty="0">
                <a:latin typeface="Times New Roman" pitchFamily="18" charset="0"/>
                <a:ea typeface="ＭＳ Ｐゴシック"/>
                <a:cs typeface="ＭＳ Ｐゴシック"/>
              </a:rPr>
              <a:t>In its non-</a:t>
            </a:r>
            <a:r>
              <a:rPr lang="en-US" dirty="0" err="1">
                <a:latin typeface="Times New Roman" pitchFamily="18" charset="0"/>
                <a:ea typeface="ＭＳ Ｐゴシック"/>
                <a:cs typeface="ＭＳ Ｐゴシック"/>
              </a:rPr>
              <a:t>romanized</a:t>
            </a:r>
            <a:r>
              <a:rPr lang="en-US" dirty="0">
                <a:latin typeface="Times New Roman" pitchFamily="18" charset="0"/>
                <a:ea typeface="ＭＳ Ｐゴシック"/>
                <a:cs typeface="ＭＳ Ｐゴシック"/>
              </a:rPr>
              <a:t> form, write </a:t>
            </a:r>
            <a:r>
              <a:rPr lang="ja-JP" altLang="en-US" dirty="0">
                <a:latin typeface="Times New Roman" pitchFamily="18" charset="0"/>
                <a:ea typeface="ＭＳ Ｐゴシック"/>
                <a:cs typeface="ＭＳ Ｐゴシック"/>
              </a:rPr>
              <a:t>有難う 御座います</a:t>
            </a:r>
            <a:r>
              <a:rPr lang="en-US" altLang="ja-JP" dirty="0">
                <a:latin typeface="Times New Roman" pitchFamily="18" charset="0"/>
                <a:ea typeface="ＭＳ Ｐゴシック"/>
                <a:cs typeface="ＭＳ Ｐゴシック"/>
              </a:rPr>
              <a:t>.</a:t>
            </a:r>
          </a:p>
          <a:p>
            <a:endParaRPr lang="en-US" altLang="ja-JP" dirty="0">
              <a:latin typeface="Times New Roman" pitchFamily="18" charset="0"/>
              <a:ea typeface="ＭＳ Ｐゴシック"/>
              <a:cs typeface="ＭＳ Ｐゴシック"/>
            </a:endParaRPr>
          </a:p>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118133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25538" y="703263"/>
            <a:ext cx="4630737" cy="347345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7554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3628152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21108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62670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2200" y="152400"/>
            <a:ext cx="7594600" cy="1028700"/>
          </a:xfrm>
        </p:spPr>
        <p:txBody>
          <a:bodyPr/>
          <a:lstStyle/>
          <a:p>
            <a:r>
              <a:rPr lang="en-US"/>
              <a:t>Click to edit Master title style</a:t>
            </a:r>
          </a:p>
        </p:txBody>
      </p:sp>
      <p:sp>
        <p:nvSpPr>
          <p:cNvPr id="3" name="Text Placeholder 2"/>
          <p:cNvSpPr>
            <a:spLocks noGrp="1"/>
          </p:cNvSpPr>
          <p:nvPr>
            <p:ph type="body" sz="half" idx="1"/>
          </p:nvPr>
        </p:nvSpPr>
        <p:spPr>
          <a:xfrm>
            <a:off x="9874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98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6"/>
          <p:cNvSpPr>
            <a:spLocks noGrp="1" noChangeArrowheads="1"/>
          </p:cNvSpPr>
          <p:nvPr>
            <p:ph type="sldNum" sz="quarter" idx="10"/>
          </p:nvPr>
        </p:nvSpPr>
        <p:spPr>
          <a:ln/>
        </p:spPr>
        <p:txBody>
          <a:bodyPr/>
          <a:lstStyle>
            <a:lvl1pPr>
              <a:defRPr/>
            </a:lvl1pPr>
          </a:lstStyle>
          <a:p>
            <a:pPr>
              <a:defRPr/>
            </a:pPr>
            <a:fld id="{7FA6987E-8B37-4CCB-9222-CBAB26C8E958}" type="slidenum">
              <a:rPr lang="en-US"/>
              <a:pPr>
                <a:defRPr/>
              </a:pPr>
              <a:t>‹#›</a:t>
            </a:fld>
            <a:endParaRPr lang="en-US" dirty="0"/>
          </a:p>
        </p:txBody>
      </p:sp>
    </p:spTree>
    <p:extLst>
      <p:ext uri="{BB962C8B-B14F-4D97-AF65-F5344CB8AC3E}">
        <p14:creationId xmlns:p14="http://schemas.microsoft.com/office/powerpoint/2010/main" val="1038139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258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tx1">
                    <a:tint val="75000"/>
                  </a:schemeClr>
                </a:solidFill>
                <a:latin typeface="Times New Roman"/>
                <a:cs typeface="Times New Roman"/>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latin typeface="Times New Roman"/>
                <a:cs typeface="Times New Roman"/>
              </a:defRPr>
            </a:lvl1pPr>
          </a:lstStyle>
          <a:p>
            <a:endParaRPr lang="en-US" dirty="0"/>
          </a:p>
        </p:txBody>
      </p:sp>
      <p:sp>
        <p:nvSpPr>
          <p:cNvPr id="6" name="Slide Number Placeholder 5"/>
          <p:cNvSpPr>
            <a:spLocks noGrp="1"/>
          </p:cNvSpPr>
          <p:nvPr>
            <p:ph type="sldNum" sz="quarter" idx="4"/>
          </p:nvPr>
        </p:nvSpPr>
        <p:spPr>
          <a:xfrm>
            <a:off x="6946281" y="6426910"/>
            <a:ext cx="2133600" cy="365125"/>
          </a:xfrm>
          <a:prstGeom prst="rect">
            <a:avLst/>
          </a:prstGeom>
        </p:spPr>
        <p:txBody>
          <a:bodyPr vert="horz" lIns="91440" tIns="45720" rIns="91440" bIns="45720" rtlCol="0" anchor="ctr"/>
          <a:lstStyle>
            <a:lvl1pPr algn="r">
              <a:defRPr sz="1000">
                <a:solidFill>
                  <a:schemeClr val="tx1">
                    <a:tint val="75000"/>
                  </a:schemeClr>
                </a:solidFill>
                <a:latin typeface="Times New Roman"/>
                <a:cs typeface="Times New Roman"/>
              </a:defRPr>
            </a:lvl1pPr>
          </a:lstStyle>
          <a:p>
            <a:fld id="{7D71D84F-F99E-AA4D-AEB0-4E72F1AAA5C3}" type="slidenum">
              <a:rPr lang="en-US" smtClean="0"/>
              <a:pPr/>
              <a:t>‹#›</a:t>
            </a:fld>
            <a:endParaRPr lang="en-US" dirty="0"/>
          </a:p>
        </p:txBody>
      </p:sp>
      <p:pic>
        <p:nvPicPr>
          <p:cNvPr id="17" name="Picture 32" descr="NASA Insignia"/>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382000" y="60960"/>
            <a:ext cx="651366" cy="548640"/>
          </a:xfrm>
          <a:prstGeom prst="rect">
            <a:avLst/>
          </a:prstGeom>
          <a:noFill/>
          <a:ln w="9525">
            <a:noFill/>
            <a:miter lim="800000"/>
            <a:headEnd/>
            <a:tailEnd/>
          </a:ln>
        </p:spPr>
      </p:pic>
      <p:pic>
        <p:nvPicPr>
          <p:cNvPr id="19" name="Picture 18" descr="p4355_eeca90ce69796a9266649e574943a805Logo-CNES-horizontal.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7578" y="142467"/>
            <a:ext cx="962526" cy="314733"/>
          </a:xfrm>
          <a:prstGeom prst="rect">
            <a:avLst/>
          </a:prstGeom>
        </p:spPr>
      </p:pic>
      <p:pic>
        <p:nvPicPr>
          <p:cNvPr id="20" name="Picture 19" descr="jaxa_logo.gif"/>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173684" y="163286"/>
            <a:ext cx="731520" cy="449397"/>
          </a:xfrm>
          <a:prstGeom prst="rect">
            <a:avLst/>
          </a:prstGeom>
        </p:spPr>
      </p:pic>
      <p:cxnSp>
        <p:nvCxnSpPr>
          <p:cNvPr id="21" name="Straight Connector 20"/>
          <p:cNvCxnSpPr/>
          <p:nvPr userDrawn="1"/>
        </p:nvCxnSpPr>
        <p:spPr>
          <a:xfrm>
            <a:off x="11757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284683"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713873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7138737"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2005265" y="1"/>
            <a:ext cx="5164771" cy="692498"/>
          </a:xfrm>
          <a:prstGeom prst="rect">
            <a:avLst/>
          </a:prstGeom>
          <a:noFill/>
        </p:spPr>
        <p:txBody>
          <a:bodyPr wrap="square" lIns="97969" tIns="48984" rIns="97969" bIns="48984" rtlCol="0">
            <a:spAutoFit/>
          </a:bodyPr>
          <a:lstStyle/>
          <a:p>
            <a:pPr algn="ctr"/>
            <a:r>
              <a:rPr lang="en-US" sz="2100" b="1" dirty="0">
                <a:latin typeface="Times New Roman"/>
                <a:cs typeface="Times New Roman"/>
              </a:rPr>
              <a:t>Mini-Mission Operations Working Group</a:t>
            </a:r>
          </a:p>
          <a:p>
            <a:pPr algn="ctr"/>
            <a:r>
              <a:rPr lang="en-US" sz="1700" b="1" dirty="0">
                <a:latin typeface="Times New Roman"/>
                <a:cs typeface="Times New Roman"/>
              </a:rPr>
              <a:t>September 28, 2021</a:t>
            </a:r>
            <a:endParaRPr lang="en-US" sz="1500" b="1" dirty="0">
              <a:latin typeface="Times New Roman"/>
              <a:cs typeface="Times New Roman"/>
            </a:endParaRPr>
          </a:p>
        </p:txBody>
      </p:sp>
      <p:pic>
        <p:nvPicPr>
          <p:cNvPr id="26" name="Picture 2" descr="http://quake.geo.berkeley.edu/NCEDC_template_images/USGS_logo.png"/>
          <p:cNvPicPr>
            <a:picLocks noChangeAspect="1" noChangeArrowheads="1"/>
          </p:cNvPicPr>
          <p:nvPr userDrawn="1"/>
        </p:nvPicPr>
        <p:blipFill rotWithShape="1">
          <a:blip r:embed="rId9" cstate="email">
            <a:extLst>
              <a:ext uri="{28A0092B-C50C-407E-A947-70E740481C1C}">
                <a14:useLocalDpi xmlns:a14="http://schemas.microsoft.com/office/drawing/2010/main"/>
              </a:ext>
            </a:extLst>
          </a:blip>
          <a:srcRect/>
          <a:stretch/>
        </p:blipFill>
        <p:spPr bwMode="auto">
          <a:xfrm>
            <a:off x="7370064" y="223714"/>
            <a:ext cx="859536" cy="23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53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0" r:id="rId4"/>
  </p:sldLayoutIdLst>
  <p:hf hdr="0" ftr="0" dt="0"/>
  <p:txStyles>
    <p:titleStyle>
      <a:lvl1pPr algn="ctr" defTabSz="457200" rtl="0" eaLnBrk="1" latinLnBrk="0" hangingPunct="1">
        <a:spcBef>
          <a:spcPct val="0"/>
        </a:spcBef>
        <a:buNone/>
        <a:defRPr sz="4400" kern="1200">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28693" y="1154235"/>
            <a:ext cx="7077456" cy="4311747"/>
          </a:xfrm>
          <a:prstGeom prst="rect">
            <a:avLst/>
          </a:prstGeom>
        </p:spPr>
      </p:pic>
      <p:sp>
        <p:nvSpPr>
          <p:cNvPr id="2" name="Title 1"/>
          <p:cNvSpPr>
            <a:spLocks noGrp="1"/>
          </p:cNvSpPr>
          <p:nvPr>
            <p:ph type="title"/>
          </p:nvPr>
        </p:nvSpPr>
        <p:spPr>
          <a:xfrm>
            <a:off x="-2289" y="722955"/>
            <a:ext cx="9139421" cy="322516"/>
          </a:xfrm>
        </p:spPr>
        <p:txBody>
          <a:bodyPr>
            <a:normAutofit fontScale="90000"/>
          </a:bodyPr>
          <a:lstStyle/>
          <a:p>
            <a:r>
              <a:rPr lang="en-US" sz="2800" b="1" dirty="0"/>
              <a:t>International Earth Science Constellation (ESC)</a:t>
            </a:r>
          </a:p>
        </p:txBody>
      </p:sp>
      <p:sp>
        <p:nvSpPr>
          <p:cNvPr id="4" name="Slide Number Placeholder 3"/>
          <p:cNvSpPr>
            <a:spLocks noGrp="1"/>
          </p:cNvSpPr>
          <p:nvPr>
            <p:ph type="sldNum" sz="quarter" idx="12"/>
          </p:nvPr>
        </p:nvSpPr>
        <p:spPr>
          <a:xfrm>
            <a:off x="3500621" y="6426910"/>
            <a:ext cx="2133600" cy="365125"/>
          </a:xfrm>
        </p:spPr>
        <p:txBody>
          <a:bodyPr/>
          <a:lstStyle/>
          <a:p>
            <a:fld id="{7D71D84F-F99E-AA4D-AEB0-4E72F1AAA5C3}" type="slidenum">
              <a:rPr lang="en-US" smtClean="0"/>
              <a:pPr/>
              <a:t>1</a:t>
            </a:fld>
            <a:endParaRPr lang="en-US" dirty="0"/>
          </a:p>
        </p:txBody>
      </p:sp>
      <p:sp>
        <p:nvSpPr>
          <p:cNvPr id="6" name="TextBox 5"/>
          <p:cNvSpPr txBox="1"/>
          <p:nvPr/>
        </p:nvSpPr>
        <p:spPr>
          <a:xfrm>
            <a:off x="-4579" y="5504657"/>
            <a:ext cx="9144000" cy="1421928"/>
          </a:xfrm>
          <a:prstGeom prst="rect">
            <a:avLst/>
          </a:prstGeom>
          <a:noFill/>
        </p:spPr>
        <p:txBody>
          <a:bodyPr wrap="square" rtlCol="0">
            <a:spAutoFit/>
          </a:bodyPr>
          <a:lstStyle/>
          <a:p>
            <a:pPr algn="ctr">
              <a:lnSpc>
                <a:spcPct val="90000"/>
              </a:lnSpc>
            </a:pPr>
            <a:r>
              <a:rPr lang="en-US" sz="2400" b="1" dirty="0">
                <a:latin typeface="Times New Roman"/>
                <a:cs typeface="Times New Roman"/>
              </a:rPr>
              <a:t>Michael J. Machado </a:t>
            </a:r>
          </a:p>
          <a:p>
            <a:pPr algn="ctr">
              <a:lnSpc>
                <a:spcPct val="90000"/>
              </a:lnSpc>
            </a:pPr>
            <a:r>
              <a:rPr lang="en-US" b="1" dirty="0">
                <a:latin typeface="Times New Roman"/>
                <a:cs typeface="Times New Roman"/>
              </a:rPr>
              <a:t>Constellation Mission Operations Manager</a:t>
            </a:r>
          </a:p>
          <a:p>
            <a:pPr algn="ctr">
              <a:lnSpc>
                <a:spcPct val="90000"/>
              </a:lnSpc>
            </a:pPr>
            <a:r>
              <a:rPr lang="en-US" b="1" dirty="0">
                <a:latin typeface="Times New Roman"/>
                <a:cs typeface="Times New Roman"/>
              </a:rPr>
              <a:t>Mission Validation and Operations Branch – Code 584 </a:t>
            </a:r>
          </a:p>
          <a:p>
            <a:pPr algn="ctr">
              <a:lnSpc>
                <a:spcPct val="90000"/>
              </a:lnSpc>
            </a:pPr>
            <a:r>
              <a:rPr lang="en-US" b="1" dirty="0">
                <a:latin typeface="Times New Roman"/>
                <a:cs typeface="Times New Roman"/>
              </a:rPr>
              <a:t>Earth Science Mission Operations (ESMO) Project – Code 428</a:t>
            </a:r>
          </a:p>
          <a:p>
            <a:pPr algn="ctr">
              <a:lnSpc>
                <a:spcPct val="90000"/>
              </a:lnSpc>
            </a:pPr>
            <a:r>
              <a:rPr lang="en-US" b="1" dirty="0">
                <a:latin typeface="Times New Roman"/>
                <a:cs typeface="Times New Roman"/>
              </a:rPr>
              <a:t>NASA/Goddard Space Flight Center</a:t>
            </a:r>
            <a:endParaRPr lang="en-US" sz="2000" b="1" dirty="0">
              <a:latin typeface="Times New Roman"/>
              <a:cs typeface="Times New Roman"/>
            </a:endParaRPr>
          </a:p>
        </p:txBody>
      </p:sp>
      <p:sp>
        <p:nvSpPr>
          <p:cNvPr id="5" name="Rectangle 4"/>
          <p:cNvSpPr/>
          <p:nvPr/>
        </p:nvSpPr>
        <p:spPr>
          <a:xfrm>
            <a:off x="3038797" y="4972088"/>
            <a:ext cx="3057248" cy="480131"/>
          </a:xfrm>
          <a:prstGeom prst="rect">
            <a:avLst/>
          </a:prstGeom>
        </p:spPr>
        <p:txBody>
          <a:bodyPr wrap="none">
            <a:spAutoFit/>
          </a:bodyPr>
          <a:lstStyle/>
          <a:p>
            <a:pPr algn="ctr">
              <a:lnSpc>
                <a:spcPct val="90000"/>
              </a:lnSpc>
            </a:pPr>
            <a:r>
              <a:rPr lang="en-US" sz="2800" b="1" dirty="0">
                <a:effectLst>
                  <a:outerShdw blurRad="38100" dist="38100" dir="2700000" algn="tl">
                    <a:srgbClr val="000000">
                      <a:alpha val="43137"/>
                    </a:srgbClr>
                  </a:outerShdw>
                </a:effectLst>
                <a:latin typeface="Times New Roman"/>
                <a:cs typeface="Times New Roman"/>
              </a:rPr>
              <a:t>INTRODUCTION</a:t>
            </a:r>
            <a:endParaRPr lang="en-US" sz="2000" b="1" dirty="0">
              <a:effectLst>
                <a:outerShdw blurRad="38100" dist="38100" dir="2700000" algn="tl">
                  <a:srgbClr val="000000">
                    <a:alpha val="43137"/>
                  </a:srgbClr>
                </a:outerShdw>
              </a:effectLst>
              <a:latin typeface="Times New Roman"/>
              <a:cs typeface="Times New Roman"/>
            </a:endParaRPr>
          </a:p>
        </p:txBody>
      </p:sp>
      <p:sp>
        <p:nvSpPr>
          <p:cNvPr id="7" name="Rectangle 6"/>
          <p:cNvSpPr/>
          <p:nvPr/>
        </p:nvSpPr>
        <p:spPr>
          <a:xfrm>
            <a:off x="3038797" y="4991138"/>
            <a:ext cx="3057248" cy="480131"/>
          </a:xfrm>
          <a:prstGeom prst="rect">
            <a:avLst/>
          </a:prstGeom>
        </p:spPr>
        <p:txBody>
          <a:bodyPr wrap="none">
            <a:spAutoFit/>
          </a:bodyPr>
          <a:lstStyle/>
          <a:p>
            <a:pPr algn="ctr">
              <a:lnSpc>
                <a:spcPct val="90000"/>
              </a:lnSpc>
            </a:pPr>
            <a:r>
              <a:rPr lang="en-US" sz="2800" b="1" dirty="0">
                <a:solidFill>
                  <a:schemeClr val="bg1">
                    <a:lumMod val="95000"/>
                  </a:schemeClr>
                </a:solidFill>
                <a:effectLst>
                  <a:outerShdw blurRad="38100" dist="38100" dir="2700000" algn="tl">
                    <a:srgbClr val="000000">
                      <a:alpha val="43137"/>
                    </a:srgbClr>
                  </a:outerShdw>
                </a:effectLst>
                <a:latin typeface="Times New Roman"/>
                <a:cs typeface="Times New Roman"/>
              </a:rPr>
              <a:t>INTRODUCTION</a:t>
            </a:r>
            <a:endParaRPr lang="en-US" sz="2000" b="1" dirty="0">
              <a:solidFill>
                <a:schemeClr val="bg1">
                  <a:lumMod val="95000"/>
                </a:schemeClr>
              </a:solidFill>
              <a:effectLst>
                <a:outerShdw blurRad="38100" dist="38100" dir="2700000" algn="tl">
                  <a:srgbClr val="000000">
                    <a:alpha val="43137"/>
                  </a:srgbClr>
                </a:outerShdw>
              </a:effectLst>
              <a:latin typeface="Times New Roman"/>
              <a:cs typeface="Times New Roman"/>
            </a:endParaRPr>
          </a:p>
        </p:txBody>
      </p:sp>
    </p:spTree>
    <p:extLst>
      <p:ext uri="{BB962C8B-B14F-4D97-AF65-F5344CB8AC3E}">
        <p14:creationId xmlns:p14="http://schemas.microsoft.com/office/powerpoint/2010/main" val="2599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038" y="1350988"/>
            <a:ext cx="8517924" cy="5325711"/>
          </a:xfrm>
        </p:spPr>
        <p:txBody>
          <a:bodyPr>
            <a:noAutofit/>
          </a:bodyPr>
          <a:lstStyle/>
          <a:p>
            <a:pPr>
              <a:lnSpc>
                <a:spcPct val="90000"/>
              </a:lnSpc>
              <a:spcAft>
                <a:spcPts val="1800"/>
              </a:spcAft>
            </a:pPr>
            <a:r>
              <a:rPr lang="en-US" sz="2400" b="1" i="1" dirty="0"/>
              <a:t>Welcome members and invited guests!</a:t>
            </a:r>
          </a:p>
          <a:p>
            <a:pPr>
              <a:lnSpc>
                <a:spcPct val="90000"/>
              </a:lnSpc>
              <a:spcAft>
                <a:spcPts val="1800"/>
              </a:spcAft>
            </a:pPr>
            <a:r>
              <a:rPr lang="en-US" sz="2400" b="1" i="1" dirty="0"/>
              <a:t>Thank you for taking the time to attend an Interim virtual MOWG meeting session to discuss an alternate Aqua plan that is different from the baseline plan presented and agreed upon at the May 2021 MOWG meeting.</a:t>
            </a:r>
          </a:p>
          <a:p>
            <a:pPr>
              <a:lnSpc>
                <a:spcPct val="90000"/>
              </a:lnSpc>
              <a:spcAft>
                <a:spcPts val="1800"/>
              </a:spcAft>
            </a:pPr>
            <a:r>
              <a:rPr lang="en-US" sz="2400" b="1" i="1" dirty="0"/>
              <a:t>Special thanks to Cindy Leaper, Nancy Herndon, and Bill Guit for helping with this</a:t>
            </a:r>
            <a:r>
              <a:rPr lang="en-US" sz="2400" b="1" i="1" dirty="0">
                <a:solidFill>
                  <a:srgbClr val="0000FF"/>
                </a:solidFill>
              </a:rPr>
              <a:t> Virtual mini-MOWG meeting (as it has come to be known) as well as the members of the review panel for the Aqua Constellation Exit</a:t>
            </a:r>
            <a:r>
              <a:rPr lang="en-US" sz="2400" b="1" i="1" dirty="0"/>
              <a:t>.</a:t>
            </a:r>
          </a:p>
          <a:p>
            <a:pPr>
              <a:lnSpc>
                <a:spcPct val="90000"/>
              </a:lnSpc>
              <a:spcAft>
                <a:spcPts val="1800"/>
              </a:spcAft>
            </a:pPr>
            <a:r>
              <a:rPr lang="en-US" sz="2400" b="1" i="1" dirty="0"/>
              <a:t>I’d like to introduce Mark Heigh who will be supporting this and future meetings as part of the constellation support staff.</a:t>
            </a:r>
          </a:p>
          <a:p>
            <a:pPr>
              <a:lnSpc>
                <a:spcPct val="90000"/>
              </a:lnSpc>
              <a:spcAft>
                <a:spcPts val="1800"/>
              </a:spcAft>
            </a:pPr>
            <a:r>
              <a:rPr lang="en-US" sz="2400" b="1" i="1" dirty="0"/>
              <a:t>THANK YOU as always for your support!</a:t>
            </a:r>
          </a:p>
        </p:txBody>
      </p:sp>
      <p:sp>
        <p:nvSpPr>
          <p:cNvPr id="4" name="Slide Number Placeholder 3"/>
          <p:cNvSpPr>
            <a:spLocks noGrp="1"/>
          </p:cNvSpPr>
          <p:nvPr>
            <p:ph type="sldNum" sz="quarter" idx="12"/>
          </p:nvPr>
        </p:nvSpPr>
        <p:spPr/>
        <p:txBody>
          <a:bodyPr/>
          <a:lstStyle/>
          <a:p>
            <a:fld id="{7D71D84F-F99E-AA4D-AEB0-4E72F1AAA5C3}" type="slidenum">
              <a:rPr lang="en-US" smtClean="0"/>
              <a:pPr/>
              <a:t>2</a:t>
            </a:fld>
            <a:endParaRPr lang="en-US" dirty="0"/>
          </a:p>
        </p:txBody>
      </p:sp>
      <p:sp>
        <p:nvSpPr>
          <p:cNvPr id="5" name="Rectangle 2"/>
          <p:cNvSpPr>
            <a:spLocks noGrp="1" noChangeArrowheads="1"/>
          </p:cNvSpPr>
          <p:nvPr>
            <p:ph type="title"/>
          </p:nvPr>
        </p:nvSpPr>
        <p:spPr>
          <a:xfrm>
            <a:off x="698500" y="666121"/>
            <a:ext cx="7772400" cy="761504"/>
          </a:xfrm>
        </p:spPr>
        <p:txBody>
          <a:bodyPr>
            <a:normAutofit/>
          </a:bodyPr>
          <a:lstStyle/>
          <a:p>
            <a:pPr eaLnBrk="1" hangingPunct="1"/>
            <a:r>
              <a:rPr lang="en-US" sz="4000" b="1" dirty="0">
                <a:solidFill>
                  <a:srgbClr val="0000FF"/>
                </a:solidFill>
                <a:ea typeface="ＭＳ Ｐゴシック"/>
                <a:cs typeface="ＭＳ Ｐゴシック"/>
              </a:rPr>
              <a:t>Welcome</a:t>
            </a:r>
            <a:endParaRPr lang="en-US" sz="4000" dirty="0">
              <a:solidFill>
                <a:srgbClr val="0000FF"/>
              </a:solidFill>
              <a:ea typeface="ＭＳ Ｐゴシック"/>
              <a:cs typeface="ＭＳ Ｐゴシック"/>
            </a:endParaRPr>
          </a:p>
        </p:txBody>
      </p:sp>
    </p:spTree>
    <p:extLst>
      <p:ext uri="{BB962C8B-B14F-4D97-AF65-F5344CB8AC3E}">
        <p14:creationId xmlns:p14="http://schemas.microsoft.com/office/powerpoint/2010/main" val="379655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00FF"/>
                </a:solidFill>
              </a:rPr>
              <a:t>Why are we here today?</a:t>
            </a:r>
          </a:p>
        </p:txBody>
      </p:sp>
      <p:sp>
        <p:nvSpPr>
          <p:cNvPr id="3" name="Content Placeholder 2"/>
          <p:cNvSpPr>
            <a:spLocks noGrp="1"/>
          </p:cNvSpPr>
          <p:nvPr>
            <p:ph idx="1"/>
          </p:nvPr>
        </p:nvSpPr>
        <p:spPr>
          <a:xfrm>
            <a:off x="457200" y="1270450"/>
            <a:ext cx="8229600" cy="5405479"/>
          </a:xfrm>
        </p:spPr>
        <p:txBody>
          <a:bodyPr>
            <a:normAutofit fontScale="92500" lnSpcReduction="10000"/>
          </a:bodyPr>
          <a:lstStyle/>
          <a:p>
            <a:r>
              <a:rPr lang="en-US" sz="2400" dirty="0"/>
              <a:t>We have a very good operational framework that has been put in place to ensure safety of our missions which include inter-agency and international partners</a:t>
            </a:r>
          </a:p>
          <a:p>
            <a:r>
              <a:rPr lang="en-US" sz="2400" dirty="0"/>
              <a:t>We have learned and adjusted along the way to improve this framework and make operations and coordination more efficient</a:t>
            </a:r>
          </a:p>
          <a:p>
            <a:r>
              <a:rPr lang="en-US" sz="2400" dirty="0"/>
              <a:t>We have seen missions come and go</a:t>
            </a:r>
          </a:p>
          <a:p>
            <a:r>
              <a:rPr lang="en-US" sz="2400" dirty="0"/>
              <a:t>There have always been good reasons to keep continuity of the valuable science record and to establish new types of coordination by adding missions to the constellation</a:t>
            </a:r>
          </a:p>
          <a:p>
            <a:r>
              <a:rPr lang="en-US" sz="2400" dirty="0"/>
              <a:t>Unfortunately, there are no longer any planned replacement missions for the EOS spacecraft (Terra, Aqua, Aura) </a:t>
            </a:r>
          </a:p>
          <a:p>
            <a:r>
              <a:rPr lang="en-US" sz="2400" dirty="0"/>
              <a:t>With fewer members in the A-Train, it is time to consider an alternate approach</a:t>
            </a:r>
          </a:p>
          <a:p>
            <a:pPr lvl="1"/>
            <a:endParaRPr lang="en-US" sz="2400" dirty="0"/>
          </a:p>
          <a:p>
            <a:r>
              <a:rPr lang="en-US" sz="2400" dirty="0"/>
              <a:t>Ultimately, the end goal is to produce valuable science!</a:t>
            </a:r>
          </a:p>
        </p:txBody>
      </p:sp>
      <p:sp>
        <p:nvSpPr>
          <p:cNvPr id="4" name="Slide Number Placeholder 3"/>
          <p:cNvSpPr>
            <a:spLocks noGrp="1"/>
          </p:cNvSpPr>
          <p:nvPr>
            <p:ph type="sldNum" sz="quarter" idx="12"/>
          </p:nvPr>
        </p:nvSpPr>
        <p:spPr/>
        <p:txBody>
          <a:bodyPr/>
          <a:lstStyle/>
          <a:p>
            <a:fld id="{7D71D84F-F99E-AA4D-AEB0-4E72F1AAA5C3}" type="slidenum">
              <a:rPr lang="en-US" smtClean="0"/>
              <a:pPr/>
              <a:t>3</a:t>
            </a:fld>
            <a:endParaRPr lang="en-US" dirty="0"/>
          </a:p>
        </p:txBody>
      </p:sp>
    </p:spTree>
    <p:extLst>
      <p:ext uri="{BB962C8B-B14F-4D97-AF65-F5344CB8AC3E}">
        <p14:creationId xmlns:p14="http://schemas.microsoft.com/office/powerpoint/2010/main" val="406384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98500" y="941249"/>
            <a:ext cx="7772400" cy="761504"/>
          </a:xfrm>
        </p:spPr>
        <p:txBody>
          <a:bodyPr>
            <a:normAutofit/>
          </a:bodyPr>
          <a:lstStyle/>
          <a:p>
            <a:pPr eaLnBrk="1" hangingPunct="1"/>
            <a:r>
              <a:rPr lang="en-US" sz="4000" b="1" dirty="0">
                <a:ea typeface="ＭＳ Ｐゴシック"/>
                <a:cs typeface="ＭＳ Ｐゴシック"/>
              </a:rPr>
              <a:t>MOWG Charter</a:t>
            </a:r>
            <a:endParaRPr lang="en-US" sz="4000" dirty="0">
              <a:ea typeface="ＭＳ Ｐゴシック"/>
              <a:cs typeface="ＭＳ Ｐゴシック"/>
            </a:endParaRPr>
          </a:p>
        </p:txBody>
      </p:sp>
      <p:sp>
        <p:nvSpPr>
          <p:cNvPr id="21507" name="Rectangle 3"/>
          <p:cNvSpPr>
            <a:spLocks noGrp="1" noChangeArrowheads="1"/>
          </p:cNvSpPr>
          <p:nvPr>
            <p:ph type="body" sz="half" idx="1"/>
          </p:nvPr>
        </p:nvSpPr>
        <p:spPr>
          <a:xfrm>
            <a:off x="229318" y="1702753"/>
            <a:ext cx="8696392" cy="4536295"/>
          </a:xfrm>
        </p:spPr>
        <p:txBody>
          <a:bodyPr>
            <a:noAutofit/>
          </a:bodyPr>
          <a:lstStyle/>
          <a:p>
            <a:pPr marL="0" indent="0" algn="ctr" eaLnBrk="1" hangingPunct="1">
              <a:spcBef>
                <a:spcPts val="0"/>
              </a:spcBef>
              <a:buFontTx/>
              <a:buNone/>
            </a:pPr>
            <a:r>
              <a:rPr lang="en-US" sz="3600" b="1" i="1" dirty="0">
                <a:ea typeface="ＭＳ Ｐゴシック"/>
                <a:cs typeface="ＭＳ Ｐゴシック"/>
              </a:rPr>
              <a:t>The Constellation mission teams</a:t>
            </a:r>
          </a:p>
          <a:p>
            <a:pPr marL="0" indent="0" algn="ctr" eaLnBrk="1" hangingPunct="1">
              <a:spcBef>
                <a:spcPts val="0"/>
              </a:spcBef>
              <a:buFontTx/>
              <a:buNone/>
            </a:pPr>
            <a:r>
              <a:rPr lang="en-US" sz="3600" b="1" i="1" u="sng" dirty="0">
                <a:ea typeface="ＭＳ Ｐゴシック"/>
                <a:cs typeface="ＭＳ Ｐゴシック"/>
              </a:rPr>
              <a:t>enable nearly simultaneous </a:t>
            </a:r>
          </a:p>
          <a:p>
            <a:pPr marL="0" indent="0" algn="ctr" eaLnBrk="1" hangingPunct="1">
              <a:spcBef>
                <a:spcPts val="0"/>
              </a:spcBef>
              <a:buFontTx/>
              <a:buNone/>
            </a:pPr>
            <a:r>
              <a:rPr lang="en-US" sz="3600" b="1" i="1" u="sng" dirty="0">
                <a:ea typeface="ＭＳ Ｐゴシック"/>
                <a:cs typeface="ＭＳ Ｐゴシック"/>
              </a:rPr>
              <a:t>science observations</a:t>
            </a:r>
            <a:r>
              <a:rPr lang="en-US" sz="3600" b="1" i="1" dirty="0">
                <a:ea typeface="ＭＳ Ｐゴシック"/>
                <a:cs typeface="ＭＳ Ｐゴシック"/>
              </a:rPr>
              <a:t> by </a:t>
            </a:r>
          </a:p>
          <a:p>
            <a:pPr marL="0" indent="0" algn="ctr" eaLnBrk="1" hangingPunct="1">
              <a:spcBef>
                <a:spcPts val="0"/>
              </a:spcBef>
              <a:buFontTx/>
              <a:buNone/>
            </a:pPr>
            <a:r>
              <a:rPr lang="en-US" sz="3600" b="1" i="1" u="sng" dirty="0">
                <a:ea typeface="ＭＳ Ｐゴシック"/>
                <a:cs typeface="ＭＳ Ｐゴシック"/>
              </a:rPr>
              <a:t>coordinating</a:t>
            </a:r>
            <a:r>
              <a:rPr lang="en-US" sz="3600" b="1" i="1" dirty="0">
                <a:ea typeface="ＭＳ Ｐゴシック"/>
                <a:cs typeface="ＭＳ Ｐゴシック"/>
              </a:rPr>
              <a:t> their operations and </a:t>
            </a:r>
          </a:p>
          <a:p>
            <a:pPr marL="0" indent="0" algn="ctr" eaLnBrk="1" hangingPunct="1">
              <a:spcBef>
                <a:spcPts val="0"/>
              </a:spcBef>
              <a:buFontTx/>
              <a:buNone/>
            </a:pPr>
            <a:r>
              <a:rPr lang="en-US" sz="3600" b="1" i="1" u="sng" dirty="0">
                <a:ea typeface="ＭＳ Ｐゴシック"/>
                <a:cs typeface="ＭＳ Ｐゴシック"/>
              </a:rPr>
              <a:t>cooperating</a:t>
            </a:r>
            <a:r>
              <a:rPr lang="en-US" sz="3600" b="1" i="1" dirty="0">
                <a:ea typeface="ＭＳ Ｐゴシック"/>
                <a:cs typeface="ＭＳ Ｐゴシック"/>
              </a:rPr>
              <a:t> with each other to</a:t>
            </a:r>
          </a:p>
          <a:p>
            <a:pPr marL="0" indent="0" algn="ctr" eaLnBrk="1" hangingPunct="1">
              <a:spcBef>
                <a:spcPts val="0"/>
              </a:spcBef>
              <a:buFontTx/>
              <a:buNone/>
            </a:pPr>
            <a:r>
              <a:rPr lang="en-US" sz="3600" b="1" i="1" u="sng" dirty="0">
                <a:ea typeface="ＭＳ Ｐゴシック"/>
                <a:cs typeface="ＭＳ Ｐゴシック"/>
              </a:rPr>
              <a:t>ensure the safety of the constellations</a:t>
            </a:r>
            <a:r>
              <a:rPr lang="en-US" sz="4000" b="1" i="1" u="sng" dirty="0">
                <a:ea typeface="ＭＳ Ｐゴシック"/>
                <a:cs typeface="ＭＳ Ｐゴシック"/>
              </a:rPr>
              <a:t>.</a:t>
            </a:r>
            <a:endParaRPr lang="en-US" sz="4000" b="1" i="1" dirty="0">
              <a:ea typeface="ＭＳ Ｐゴシック"/>
              <a:cs typeface="ＭＳ Ｐゴシック"/>
            </a:endParaRPr>
          </a:p>
        </p:txBody>
      </p:sp>
      <p:sp>
        <p:nvSpPr>
          <p:cNvPr id="2" name="Slide Number Placeholder 1"/>
          <p:cNvSpPr>
            <a:spLocks noGrp="1"/>
          </p:cNvSpPr>
          <p:nvPr>
            <p:ph type="sldNum" sz="quarter" idx="10"/>
          </p:nvPr>
        </p:nvSpPr>
        <p:spPr/>
        <p:txBody>
          <a:bodyPr/>
          <a:lstStyle/>
          <a:p>
            <a:pPr>
              <a:defRPr/>
            </a:pPr>
            <a:fld id="{7FA6987E-8B37-4CCB-9222-CBAB26C8E958}" type="slidenum">
              <a:rPr lang="en-US" smtClean="0"/>
              <a:pPr>
                <a:defRPr/>
              </a:pPr>
              <a:t>4</a:t>
            </a:fld>
            <a:endParaRPr lang="en-US" dirty="0"/>
          </a:p>
        </p:txBody>
      </p:sp>
    </p:spTree>
    <p:extLst>
      <p:ext uri="{BB962C8B-B14F-4D97-AF65-F5344CB8AC3E}">
        <p14:creationId xmlns:p14="http://schemas.microsoft.com/office/powerpoint/2010/main" val="260223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133"/>
            <a:ext cx="8229600" cy="591432"/>
          </a:xfrm>
        </p:spPr>
        <p:txBody>
          <a:bodyPr>
            <a:normAutofit/>
          </a:bodyPr>
          <a:lstStyle/>
          <a:p>
            <a:r>
              <a:rPr lang="en-US" sz="3200" b="1" dirty="0"/>
              <a:t>Constellation History</a:t>
            </a:r>
          </a:p>
        </p:txBody>
      </p:sp>
      <p:sp>
        <p:nvSpPr>
          <p:cNvPr id="3" name="Content Placeholder 2"/>
          <p:cNvSpPr>
            <a:spLocks noGrp="1"/>
          </p:cNvSpPr>
          <p:nvPr>
            <p:ph idx="1"/>
          </p:nvPr>
        </p:nvSpPr>
        <p:spPr>
          <a:xfrm>
            <a:off x="0" y="1135092"/>
            <a:ext cx="9144000" cy="5353400"/>
          </a:xfrm>
        </p:spPr>
        <p:txBody>
          <a:bodyPr>
            <a:noAutofit/>
          </a:bodyPr>
          <a:lstStyle/>
          <a:p>
            <a:pPr marL="231775" indent="-231775">
              <a:lnSpc>
                <a:spcPct val="95000"/>
              </a:lnSpc>
            </a:pPr>
            <a:r>
              <a:rPr lang="en-US" sz="1700" b="1" dirty="0"/>
              <a:t>A-Train Mission Operations Working Group (MOWG): </a:t>
            </a:r>
            <a:r>
              <a:rPr lang="en-US" sz="1700" dirty="0"/>
              <a:t>Exploratory discussions between </a:t>
            </a:r>
            <a:r>
              <a:rPr lang="en-US" sz="1700" dirty="0" err="1"/>
              <a:t>LaRC</a:t>
            </a:r>
            <a:r>
              <a:rPr lang="en-US" sz="1700" dirty="0"/>
              <a:t> (John </a:t>
            </a:r>
            <a:r>
              <a:rPr lang="en-US" sz="1700" dirty="0" err="1"/>
              <a:t>Stadler</a:t>
            </a:r>
            <a:r>
              <a:rPr lang="en-US" sz="1700" dirty="0"/>
              <a:t>) and GSFC (Angie Kelly, Bill Guit and Lauri Newman) in 2002. Officially met for the first time in March 2003</a:t>
            </a:r>
          </a:p>
          <a:p>
            <a:pPr marL="231775" indent="-231775">
              <a:lnSpc>
                <a:spcPct val="95000"/>
              </a:lnSpc>
            </a:pPr>
            <a:r>
              <a:rPr lang="en-US" sz="1700" b="1" dirty="0"/>
              <a:t>Morning Constellation: </a:t>
            </a:r>
            <a:r>
              <a:rPr lang="en-US" sz="1700" dirty="0"/>
              <a:t>Officially began with Landsat 7 (April 1999) and Terra (December 1999), followed by joint EO-1/SAC-C launch (November 2000) and Landsat 8 (February 2013), </a:t>
            </a:r>
            <a:r>
              <a:rPr lang="en-US" sz="1700" dirty="0">
                <a:solidFill>
                  <a:srgbClr val="0000FF"/>
                </a:solidFill>
              </a:rPr>
              <a:t>Landsat 9 (Planned)</a:t>
            </a:r>
          </a:p>
          <a:p>
            <a:pPr marL="231775" indent="-231775">
              <a:lnSpc>
                <a:spcPct val="95000"/>
              </a:lnSpc>
            </a:pPr>
            <a:r>
              <a:rPr lang="en-US" sz="1700" b="1" dirty="0"/>
              <a:t>Afternoon Constellation (A-Train): </a:t>
            </a:r>
            <a:r>
              <a:rPr lang="en-US" sz="1700" dirty="0"/>
              <a:t>Began with the Aqua (May 2002) and Aura (July 2004), then PARASOL (December 2004), and joint CALIPSO/</a:t>
            </a:r>
            <a:r>
              <a:rPr lang="en-US" sz="1700" dirty="0" err="1"/>
              <a:t>CloudSat</a:t>
            </a:r>
            <a:r>
              <a:rPr lang="en-US" sz="1700" dirty="0"/>
              <a:t> launch (April 2006)</a:t>
            </a:r>
          </a:p>
          <a:p>
            <a:pPr marL="231775" indent="-231775">
              <a:lnSpc>
                <a:spcPct val="95000"/>
              </a:lnSpc>
            </a:pPr>
            <a:r>
              <a:rPr lang="en-US" sz="1700" b="1" dirty="0"/>
              <a:t>Later ESC missions followed:</a:t>
            </a:r>
          </a:p>
          <a:p>
            <a:pPr marL="631825" lvl="1" indent="-231775">
              <a:lnSpc>
                <a:spcPct val="95000"/>
              </a:lnSpc>
            </a:pPr>
            <a:r>
              <a:rPr lang="en-US" sz="1600" b="1" dirty="0"/>
              <a:t>OCO (2010) and Glory (2011) </a:t>
            </a:r>
            <a:r>
              <a:rPr lang="en-US" sz="1600" dirty="0"/>
              <a:t>launches failed </a:t>
            </a:r>
          </a:p>
          <a:p>
            <a:pPr marL="631825" lvl="1" indent="-231775">
              <a:lnSpc>
                <a:spcPct val="95000"/>
              </a:lnSpc>
            </a:pPr>
            <a:r>
              <a:rPr lang="en-US" sz="1600" b="1" dirty="0"/>
              <a:t>GCOM-W1</a:t>
            </a:r>
            <a:r>
              <a:rPr lang="en-US" sz="1600" dirty="0"/>
              <a:t> (May 2012)</a:t>
            </a:r>
          </a:p>
          <a:p>
            <a:pPr marL="631825" lvl="1" indent="-231775">
              <a:lnSpc>
                <a:spcPct val="95000"/>
              </a:lnSpc>
            </a:pPr>
            <a:r>
              <a:rPr lang="en-US" sz="1600" b="1" dirty="0"/>
              <a:t>Landsat 8 </a:t>
            </a:r>
            <a:r>
              <a:rPr lang="en-US" sz="1600" dirty="0"/>
              <a:t>(February 2013)</a:t>
            </a:r>
          </a:p>
          <a:p>
            <a:pPr marL="631825" lvl="1" indent="-231775">
              <a:lnSpc>
                <a:spcPct val="95000"/>
              </a:lnSpc>
            </a:pPr>
            <a:r>
              <a:rPr lang="en-US" sz="1600" b="1" dirty="0"/>
              <a:t>OCO-2</a:t>
            </a:r>
            <a:r>
              <a:rPr lang="en-US" sz="1600" dirty="0"/>
              <a:t> (July 2014)</a:t>
            </a:r>
          </a:p>
          <a:p>
            <a:pPr marL="231775" indent="-231775">
              <a:lnSpc>
                <a:spcPct val="95000"/>
              </a:lnSpc>
            </a:pPr>
            <a:r>
              <a:rPr lang="en-US" sz="1700" b="1" dirty="0"/>
              <a:t>Formation of the C-Train:</a:t>
            </a:r>
          </a:p>
          <a:p>
            <a:pPr marL="631825" lvl="1" indent="-231775">
              <a:lnSpc>
                <a:spcPct val="95000"/>
              </a:lnSpc>
            </a:pPr>
            <a:r>
              <a:rPr lang="en-US" sz="1600" b="1" dirty="0" err="1"/>
              <a:t>CloudSat</a:t>
            </a:r>
            <a:r>
              <a:rPr lang="en-US" sz="1600" b="1" dirty="0"/>
              <a:t> </a:t>
            </a:r>
            <a:r>
              <a:rPr lang="en-US" sz="1600" dirty="0"/>
              <a:t>exited A-Train on February 22, 2018</a:t>
            </a:r>
          </a:p>
          <a:p>
            <a:pPr marL="631825" lvl="1" indent="-231775">
              <a:lnSpc>
                <a:spcPct val="95000"/>
              </a:lnSpc>
            </a:pPr>
            <a:r>
              <a:rPr lang="en-US" sz="1600" b="1" dirty="0"/>
              <a:t>CALIPSO </a:t>
            </a:r>
            <a:r>
              <a:rPr lang="en-US" sz="1600" dirty="0"/>
              <a:t>exited A-Train in mid-September 2018</a:t>
            </a:r>
          </a:p>
          <a:p>
            <a:pPr marL="631825" lvl="1" indent="-231775">
              <a:lnSpc>
                <a:spcPct val="95000"/>
              </a:lnSpc>
            </a:pPr>
            <a:r>
              <a:rPr lang="en-US" sz="1600" b="1" dirty="0"/>
              <a:t>C-Train </a:t>
            </a:r>
            <a:r>
              <a:rPr lang="en-US" sz="1600" dirty="0"/>
              <a:t>operational orbit configuration achieved on November 1, 2018</a:t>
            </a:r>
          </a:p>
        </p:txBody>
      </p:sp>
      <p:sp>
        <p:nvSpPr>
          <p:cNvPr id="4" name="Slide Number Placeholder 3"/>
          <p:cNvSpPr>
            <a:spLocks noGrp="1"/>
          </p:cNvSpPr>
          <p:nvPr>
            <p:ph type="sldNum" sz="quarter" idx="12"/>
          </p:nvPr>
        </p:nvSpPr>
        <p:spPr/>
        <p:txBody>
          <a:bodyPr/>
          <a:lstStyle/>
          <a:p>
            <a:fld id="{7D71D84F-F99E-AA4D-AEB0-4E72F1AAA5C3}" type="slidenum">
              <a:rPr lang="en-US" smtClean="0"/>
              <a:pPr/>
              <a:t>5</a:t>
            </a:fld>
            <a:endParaRPr lang="en-US" dirty="0"/>
          </a:p>
        </p:txBody>
      </p:sp>
    </p:spTree>
    <p:extLst>
      <p:ext uri="{BB962C8B-B14F-4D97-AF65-F5344CB8AC3E}">
        <p14:creationId xmlns:p14="http://schemas.microsoft.com/office/powerpoint/2010/main" val="120583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640636"/>
            <a:ext cx="9144000" cy="1200329"/>
          </a:xfrm>
          <a:prstGeom prst="rect">
            <a:avLst/>
          </a:prstGeom>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b="1" i="1" dirty="0">
                <a:solidFill>
                  <a:schemeClr val="tx1"/>
                </a:solidFill>
                <a:latin typeface="Times New Roman"/>
                <a:cs typeface="Times New Roman"/>
              </a:rPr>
              <a:t>Constellations are operating successfully while dealing with </a:t>
            </a:r>
          </a:p>
          <a:p>
            <a:pPr algn="ctr"/>
            <a:r>
              <a:rPr lang="en-US" sz="2400" b="1" i="1" dirty="0">
                <a:solidFill>
                  <a:schemeClr val="tx1"/>
                </a:solidFill>
                <a:latin typeface="Times New Roman"/>
                <a:cs typeface="Times New Roman"/>
              </a:rPr>
              <a:t>some anomalies and producing valuable science data;</a:t>
            </a:r>
          </a:p>
          <a:p>
            <a:pPr algn="ctr"/>
            <a:r>
              <a:rPr lang="en-US" sz="2400" b="1" i="1" dirty="0">
                <a:solidFill>
                  <a:schemeClr val="tx1"/>
                </a:solidFill>
                <a:latin typeface="Times New Roman"/>
                <a:cs typeface="Times New Roman"/>
              </a:rPr>
              <a:t>Excellent cooperation! Still evolving and learning!</a:t>
            </a:r>
          </a:p>
        </p:txBody>
      </p:sp>
      <p:sp>
        <p:nvSpPr>
          <p:cNvPr id="2" name="Title 1"/>
          <p:cNvSpPr>
            <a:spLocks noGrp="1"/>
          </p:cNvSpPr>
          <p:nvPr>
            <p:ph type="title"/>
          </p:nvPr>
        </p:nvSpPr>
        <p:spPr>
          <a:xfrm>
            <a:off x="460819" y="417439"/>
            <a:ext cx="8229600" cy="695350"/>
          </a:xfrm>
        </p:spPr>
        <p:txBody>
          <a:bodyPr>
            <a:normAutofit/>
          </a:bodyPr>
          <a:lstStyle/>
          <a:p>
            <a:r>
              <a:rPr lang="en-US" sz="2800" b="1" dirty="0">
                <a:solidFill>
                  <a:srgbClr val="0000FF"/>
                </a:solidFill>
              </a:rPr>
              <a:t>State of the Constellations</a:t>
            </a:r>
          </a:p>
        </p:txBody>
      </p:sp>
      <p:sp>
        <p:nvSpPr>
          <p:cNvPr id="10" name="Content Placeholder 6"/>
          <p:cNvSpPr>
            <a:spLocks noGrp="1"/>
          </p:cNvSpPr>
          <p:nvPr>
            <p:ph idx="1"/>
          </p:nvPr>
        </p:nvSpPr>
        <p:spPr>
          <a:xfrm>
            <a:off x="24086" y="960638"/>
            <a:ext cx="9143999" cy="4679998"/>
          </a:xfrm>
          <a:noFill/>
        </p:spPr>
        <p:txBody>
          <a:bodyPr>
            <a:noAutofit/>
          </a:bodyPr>
          <a:lstStyle/>
          <a:p>
            <a:pPr marL="234950" indent="-234950">
              <a:spcBef>
                <a:spcPts val="600"/>
              </a:spcBef>
            </a:pPr>
            <a:r>
              <a:rPr lang="en-US" sz="2400" b="1" dirty="0"/>
              <a:t>Morning Constellation</a:t>
            </a:r>
          </a:p>
          <a:p>
            <a:pPr marL="635000" lvl="1" indent="-234950">
              <a:spcBef>
                <a:spcPts val="600"/>
              </a:spcBef>
            </a:pPr>
            <a:r>
              <a:rPr lang="en-US" sz="2000" dirty="0"/>
              <a:t>Landsat </a:t>
            </a:r>
            <a:r>
              <a:rPr lang="en-US" sz="2000" dirty="0">
                <a:solidFill>
                  <a:srgbClr val="000000"/>
                </a:solidFill>
              </a:rPr>
              <a:t>7, Landsat 8 and </a:t>
            </a:r>
            <a:r>
              <a:rPr lang="en-US" sz="2000" dirty="0"/>
              <a:t>Terra are performing nominally.</a:t>
            </a:r>
          </a:p>
          <a:p>
            <a:pPr marL="1035050" lvl="2" indent="-234950">
              <a:spcBef>
                <a:spcPts val="600"/>
              </a:spcBef>
            </a:pPr>
            <a:r>
              <a:rPr lang="en-US" sz="1600" dirty="0">
                <a:solidFill>
                  <a:srgbClr val="0000FF"/>
                </a:solidFill>
              </a:rPr>
              <a:t>Landsat 7 is passing the A-Train and we are managing crossings</a:t>
            </a:r>
          </a:p>
          <a:p>
            <a:pPr marL="635000" lvl="1" indent="-234950">
              <a:spcBef>
                <a:spcPts val="600"/>
              </a:spcBef>
            </a:pPr>
            <a:r>
              <a:rPr lang="en-US" sz="2000" dirty="0">
                <a:solidFill>
                  <a:srgbClr val="000000"/>
                </a:solidFill>
              </a:rPr>
              <a:t>SAC-C stopped operations in August 2013</a:t>
            </a:r>
          </a:p>
          <a:p>
            <a:pPr marL="635000" lvl="1" indent="-234950">
              <a:spcBef>
                <a:spcPts val="600"/>
              </a:spcBef>
            </a:pPr>
            <a:r>
              <a:rPr lang="en-US" sz="2000" dirty="0"/>
              <a:t>EO-1 was decommissioned and passivated on March 30, 2017</a:t>
            </a:r>
          </a:p>
          <a:p>
            <a:pPr marL="635000" lvl="1" indent="-234950">
              <a:spcBef>
                <a:spcPts val="600"/>
              </a:spcBef>
            </a:pPr>
            <a:r>
              <a:rPr lang="en-US" sz="2000" dirty="0">
                <a:solidFill>
                  <a:srgbClr val="0000FF"/>
                </a:solidFill>
              </a:rPr>
              <a:t>Landsat 9 launch slipped but still preparing for another launch window</a:t>
            </a:r>
          </a:p>
          <a:p>
            <a:pPr marL="228600" indent="-228600">
              <a:spcBef>
                <a:spcPts val="600"/>
              </a:spcBef>
            </a:pPr>
            <a:r>
              <a:rPr lang="en-US" sz="2400" b="1" dirty="0"/>
              <a:t>Afternoon Constellation (A-Train &amp; C-Train)</a:t>
            </a:r>
          </a:p>
          <a:p>
            <a:pPr marL="628650" lvl="1" indent="-228600">
              <a:spcBef>
                <a:spcPts val="600"/>
              </a:spcBef>
            </a:pPr>
            <a:r>
              <a:rPr lang="en-US" sz="2000" dirty="0" err="1">
                <a:solidFill>
                  <a:srgbClr val="0000FF"/>
                </a:solidFill>
              </a:rPr>
              <a:t>CloudSat</a:t>
            </a:r>
            <a:r>
              <a:rPr lang="en-US" sz="2000" dirty="0">
                <a:solidFill>
                  <a:srgbClr val="0000FF"/>
                </a:solidFill>
              </a:rPr>
              <a:t> returning to formation flying (ACT-TWO) with CALIPSO</a:t>
            </a:r>
          </a:p>
          <a:p>
            <a:pPr marL="628650" lvl="1" indent="-228600">
              <a:spcBef>
                <a:spcPts val="600"/>
              </a:spcBef>
            </a:pPr>
            <a:r>
              <a:rPr lang="en-US" sz="2000" dirty="0"/>
              <a:t>Aqua, Aura, GCOM-W1, and OCO-2 are performing nominally</a:t>
            </a:r>
          </a:p>
          <a:p>
            <a:pPr marL="628650" lvl="1" indent="-228600">
              <a:spcBef>
                <a:spcPts val="600"/>
              </a:spcBef>
            </a:pPr>
            <a:r>
              <a:rPr lang="en-US" altLang="ja-JP" sz="2000" dirty="0">
                <a:ea typeface="ＭＳ Ｐゴシック" charset="-128"/>
              </a:rPr>
              <a:t>PARASOL exited the A-Train in 2013</a:t>
            </a:r>
          </a:p>
          <a:p>
            <a:pPr marL="628650" lvl="1">
              <a:spcBef>
                <a:spcPts val="600"/>
              </a:spcBef>
            </a:pPr>
            <a:r>
              <a:rPr lang="en-US" altLang="ja-JP" sz="2000" dirty="0">
                <a:ea typeface="ＭＳ Ｐゴシック" charset="-128"/>
              </a:rPr>
              <a:t>CloudSat &amp; CALIPSO operating in the C-Train (formed November 1, 2018) and continue to be Constellation MOWG family!</a:t>
            </a:r>
          </a:p>
        </p:txBody>
      </p:sp>
      <p:sp>
        <p:nvSpPr>
          <p:cNvPr id="3" name="Slide Number Placeholder 2"/>
          <p:cNvSpPr>
            <a:spLocks noGrp="1"/>
          </p:cNvSpPr>
          <p:nvPr>
            <p:ph type="sldNum" sz="quarter" idx="12"/>
          </p:nvPr>
        </p:nvSpPr>
        <p:spPr/>
        <p:txBody>
          <a:bodyPr/>
          <a:lstStyle/>
          <a:p>
            <a:fld id="{7D71D84F-F99E-AA4D-AEB0-4E72F1AAA5C3}" type="slidenum">
              <a:rPr lang="en-US" smtClean="0"/>
              <a:pPr/>
              <a:t>6</a:t>
            </a:fld>
            <a:endParaRPr lang="en-US" dirty="0"/>
          </a:p>
        </p:txBody>
      </p:sp>
    </p:spTree>
    <p:extLst>
      <p:ext uri="{BB962C8B-B14F-4D97-AF65-F5344CB8AC3E}">
        <p14:creationId xmlns:p14="http://schemas.microsoft.com/office/powerpoint/2010/main" val="193039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99433693"/>
              </p:ext>
            </p:extLst>
          </p:nvPr>
        </p:nvGraphicFramePr>
        <p:xfrm>
          <a:off x="185582" y="1243884"/>
          <a:ext cx="8836954" cy="5364222"/>
        </p:xfrm>
        <a:graphic>
          <a:graphicData uri="http://schemas.openxmlformats.org/drawingml/2006/table">
            <a:tbl>
              <a:tblPr firstRow="1" bandRow="1">
                <a:tableStyleId>{5C22544A-7EE6-4342-B048-85BDC9FD1C3A}</a:tableStyleId>
              </a:tblPr>
              <a:tblGrid>
                <a:gridCol w="5741689">
                  <a:extLst>
                    <a:ext uri="{9D8B030D-6E8A-4147-A177-3AD203B41FA5}">
                      <a16:colId xmlns:a16="http://schemas.microsoft.com/office/drawing/2014/main" val="20000"/>
                    </a:ext>
                  </a:extLst>
                </a:gridCol>
                <a:gridCol w="3095265">
                  <a:extLst>
                    <a:ext uri="{9D8B030D-6E8A-4147-A177-3AD203B41FA5}">
                      <a16:colId xmlns:a16="http://schemas.microsoft.com/office/drawing/2014/main" val="20001"/>
                    </a:ext>
                  </a:extLst>
                </a:gridCol>
              </a:tblGrid>
              <a:tr h="376284">
                <a:tc>
                  <a:txBody>
                    <a:bodyPr/>
                    <a:lstStyle/>
                    <a:p>
                      <a:r>
                        <a:rPr lang="en-US" sz="2000" dirty="0">
                          <a:latin typeface="Times New Roman" panose="02020603050405020304" pitchFamily="18" charset="0"/>
                          <a:cs typeface="Times New Roman" panose="02020603050405020304" pitchFamily="18" charset="0"/>
                        </a:rPr>
                        <a:t>EVENT</a:t>
                      </a:r>
                    </a:p>
                  </a:txBody>
                  <a:tcPr/>
                </a:tc>
                <a:tc>
                  <a:txBody>
                    <a:bodyPr/>
                    <a:lstStyle/>
                    <a:p>
                      <a:r>
                        <a:rPr lang="en-US" sz="2000" dirty="0">
                          <a:latin typeface="Times New Roman" panose="02020603050405020304" pitchFamily="18" charset="0"/>
                          <a:cs typeface="Times New Roman" panose="02020603050405020304" pitchFamily="18" charset="0"/>
                        </a:rPr>
                        <a:t>DATE</a:t>
                      </a:r>
                    </a:p>
                  </a:txBody>
                  <a:tcPr/>
                </a:tc>
                <a:extLst>
                  <a:ext uri="{0D108BD9-81ED-4DB2-BD59-A6C34878D82A}">
                    <a16:rowId xmlns:a16="http://schemas.microsoft.com/office/drawing/2014/main" val="10000"/>
                  </a:ext>
                </a:extLst>
              </a:tr>
              <a:tr h="533400">
                <a:tc>
                  <a:txBody>
                    <a:bodyPr/>
                    <a:lstStyle/>
                    <a:p>
                      <a:r>
                        <a:rPr lang="en-US" sz="2400" b="1" i="1" dirty="0" err="1">
                          <a:solidFill>
                            <a:srgbClr val="0000FF"/>
                          </a:solidFill>
                          <a:latin typeface="Times New Roman" panose="02020603050405020304" pitchFamily="18" charset="0"/>
                          <a:cs typeface="Times New Roman" panose="02020603050405020304" pitchFamily="18" charset="0"/>
                        </a:rPr>
                        <a:t>CloudSat</a:t>
                      </a:r>
                      <a:r>
                        <a:rPr lang="en-US" sz="2400" b="1" i="1" dirty="0">
                          <a:solidFill>
                            <a:srgbClr val="0000FF"/>
                          </a:solidFill>
                          <a:latin typeface="Times New Roman" panose="02020603050405020304" pitchFamily="18" charset="0"/>
                          <a:cs typeface="Times New Roman" panose="02020603050405020304" pitchFamily="18" charset="0"/>
                        </a:rPr>
                        <a:t>/CALIPSO 15-year Anniversary!</a:t>
                      </a:r>
                      <a:endParaRPr lang="en-US" sz="2000" i="0" baseline="0" dirty="0">
                        <a:latin typeface="Times New Roman" panose="02020603050405020304" pitchFamily="18" charset="0"/>
                        <a:cs typeface="Times New Roman" panose="02020603050405020304" pitchFamily="18" charset="0"/>
                      </a:endParaRPr>
                    </a:p>
                  </a:txBody>
                  <a:tcPr/>
                </a:tc>
                <a:tc>
                  <a:txBody>
                    <a:bodyPr/>
                    <a:lstStyle/>
                    <a:p>
                      <a:r>
                        <a:rPr lang="en-US" sz="2400" b="1" i="1" baseline="0" dirty="0">
                          <a:solidFill>
                            <a:srgbClr val="0000FF"/>
                          </a:solidFill>
                          <a:latin typeface="Times New Roman" panose="02020603050405020304" pitchFamily="18" charset="0"/>
                          <a:cs typeface="Times New Roman" panose="02020603050405020304" pitchFamily="18" charset="0"/>
                        </a:rPr>
                        <a:t>April 26, 2021</a:t>
                      </a:r>
                      <a:endParaRPr lang="en-US" sz="2400" b="1" i="1" dirty="0">
                        <a:solidFill>
                          <a:srgbClr val="0000FF"/>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533400">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Aura</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16-18, 2021</a:t>
                      </a:r>
                    </a:p>
                  </a:txBody>
                  <a:tcPr/>
                </a:tc>
                <a:extLst>
                  <a:ext uri="{0D108BD9-81ED-4DB2-BD59-A6C34878D82A}">
                    <a16:rowId xmlns:a16="http://schemas.microsoft.com/office/drawing/2014/main" val="1046045440"/>
                  </a:ext>
                </a:extLst>
              </a:tr>
              <a:tr h="533400">
                <a:tc>
                  <a:txBody>
                    <a:bodyPr/>
                    <a:lstStyle/>
                    <a:p>
                      <a:r>
                        <a:rPr lang="en-US" sz="2400" b="1" i="1" dirty="0">
                          <a:solidFill>
                            <a:srgbClr val="0000FF"/>
                          </a:solidFill>
                          <a:latin typeface="Times New Roman" panose="02020603050405020304" pitchFamily="18" charset="0"/>
                          <a:cs typeface="Times New Roman" panose="02020603050405020304" pitchFamily="18" charset="0"/>
                        </a:rPr>
                        <a:t>2021 MOWG Meeting (Virtual)</a:t>
                      </a:r>
                    </a:p>
                  </a:txBody>
                  <a:tcPr/>
                </a:tc>
                <a:tc>
                  <a:txBody>
                    <a:bodyPr/>
                    <a:lstStyle/>
                    <a:p>
                      <a:r>
                        <a:rPr lang="en-US" sz="2400" b="1" i="1" dirty="0">
                          <a:solidFill>
                            <a:srgbClr val="0000FF"/>
                          </a:solidFill>
                          <a:latin typeface="Times New Roman" panose="02020603050405020304" pitchFamily="18" charset="0"/>
                          <a:cs typeface="Times New Roman" panose="02020603050405020304" pitchFamily="18" charset="0"/>
                        </a:rPr>
                        <a:t>May</a:t>
                      </a:r>
                      <a:r>
                        <a:rPr lang="en-US" sz="2400" b="1" i="1" baseline="0" dirty="0">
                          <a:solidFill>
                            <a:srgbClr val="0000FF"/>
                          </a:solidFill>
                          <a:latin typeface="Times New Roman" panose="02020603050405020304" pitchFamily="18" charset="0"/>
                          <a:cs typeface="Times New Roman" panose="02020603050405020304" pitchFamily="18" charset="0"/>
                        </a:rPr>
                        <a:t> 17-20. 2021</a:t>
                      </a:r>
                      <a:endParaRPr lang="en-US" sz="2400" b="1" i="1" dirty="0">
                        <a:solidFill>
                          <a:srgbClr val="0000FF"/>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Aqua</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August 19, 2021</a:t>
                      </a:r>
                    </a:p>
                  </a:txBody>
                  <a:tcPr/>
                </a:tc>
                <a:extLst>
                  <a:ext uri="{0D108BD9-81ED-4DB2-BD59-A6C34878D82A}">
                    <a16:rowId xmlns:a16="http://schemas.microsoft.com/office/drawing/2014/main" val="10004"/>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GCOM-W1</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19,</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2021</a:t>
                      </a:r>
                    </a:p>
                  </a:txBody>
                  <a:tcPr/>
                </a:tc>
                <a:extLst>
                  <a:ext uri="{0D108BD9-81ED-4DB2-BD59-A6C34878D82A}">
                    <a16:rowId xmlns:a16="http://schemas.microsoft.com/office/drawing/2014/main" val="10005"/>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 Launch Readiness Date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27, 2021*</a:t>
                      </a:r>
                    </a:p>
                  </a:txBody>
                  <a:tcPr/>
                </a:tc>
                <a:extLst>
                  <a:ext uri="{0D108BD9-81ED-4DB2-BD59-A6C34878D82A}">
                    <a16:rowId xmlns:a16="http://schemas.microsoft.com/office/drawing/2014/main" val="10006"/>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Aura Fall IAM Series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29, 2021</a:t>
                      </a:r>
                    </a:p>
                  </a:txBody>
                  <a:tcPr/>
                </a:tc>
                <a:extLst>
                  <a:ext uri="{0D108BD9-81ED-4DB2-BD59-A6C34878D82A}">
                    <a16:rowId xmlns:a16="http://schemas.microsoft.com/office/drawing/2014/main" val="10007"/>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2021 Fall MOWG Meeting (Virtual)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15-18, 2021</a:t>
                      </a:r>
                    </a:p>
                  </a:txBody>
                  <a:tcPr/>
                </a:tc>
                <a:extLst>
                  <a:ext uri="{0D108BD9-81ED-4DB2-BD59-A6C34878D82A}">
                    <a16:rowId xmlns:a16="http://schemas.microsoft.com/office/drawing/2014/main" val="56544511"/>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OCO-2</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December 2021 *</a:t>
                      </a:r>
                    </a:p>
                  </a:txBody>
                  <a:tcPr/>
                </a:tc>
                <a:extLst>
                  <a:ext uri="{0D108BD9-81ED-4DB2-BD59-A6C34878D82A}">
                    <a16:rowId xmlns:a16="http://schemas.microsoft.com/office/drawing/2014/main" val="10008"/>
                  </a:ext>
                </a:extLst>
              </a:tr>
            </a:tbl>
          </a:graphicData>
        </a:graphic>
      </p:graphicFrame>
      <p:sp>
        <p:nvSpPr>
          <p:cNvPr id="2" name="TextBox 1"/>
          <p:cNvSpPr txBox="1"/>
          <p:nvPr/>
        </p:nvSpPr>
        <p:spPr>
          <a:xfrm>
            <a:off x="0" y="709347"/>
            <a:ext cx="9079881" cy="584775"/>
          </a:xfrm>
          <a:prstGeom prst="rect">
            <a:avLst/>
          </a:prstGeom>
          <a:noFill/>
        </p:spPr>
        <p:txBody>
          <a:bodyPr wrap="square" rtlCol="0">
            <a:spAutoFit/>
          </a:bodyPr>
          <a:lstStyle/>
          <a:p>
            <a:pPr algn="ctr"/>
            <a:r>
              <a:rPr lang="en-US" sz="3200" b="1" i="1" dirty="0">
                <a:solidFill>
                  <a:srgbClr val="0000FF"/>
                </a:solidFill>
                <a:latin typeface="Times New Roman"/>
                <a:ea typeface="ＭＳ Ｐゴシック"/>
                <a:cs typeface="Times New Roman"/>
              </a:rPr>
              <a:t>Significant Events . . .</a:t>
            </a:r>
            <a:endParaRPr lang="en-US" sz="3200" dirty="0">
              <a:solidFill>
                <a:srgbClr val="0000FF"/>
              </a:solidFill>
            </a:endParaRPr>
          </a:p>
        </p:txBody>
      </p:sp>
      <p:sp>
        <p:nvSpPr>
          <p:cNvPr id="3" name="Slide Number Placeholder 2"/>
          <p:cNvSpPr>
            <a:spLocks noGrp="1"/>
          </p:cNvSpPr>
          <p:nvPr>
            <p:ph type="sldNum" sz="quarter" idx="12"/>
          </p:nvPr>
        </p:nvSpPr>
        <p:spPr/>
        <p:txBody>
          <a:bodyPr/>
          <a:lstStyle/>
          <a:p>
            <a:fld id="{7D71D84F-F99E-AA4D-AEB0-4E72F1AAA5C3}" type="slidenum">
              <a:rPr lang="en-US" smtClean="0"/>
              <a:pPr/>
              <a:t>7</a:t>
            </a:fld>
            <a:endParaRPr lang="en-US" dirty="0"/>
          </a:p>
        </p:txBody>
      </p:sp>
      <p:sp>
        <p:nvSpPr>
          <p:cNvPr id="5" name="TextBox 4">
            <a:extLst>
              <a:ext uri="{FF2B5EF4-FFF2-40B4-BE49-F238E27FC236}">
                <a16:creationId xmlns:a16="http://schemas.microsoft.com/office/drawing/2014/main" id="{F6EF5126-6ABA-4A5E-A374-A6557A9F63EB}"/>
              </a:ext>
            </a:extLst>
          </p:cNvPr>
          <p:cNvSpPr txBox="1"/>
          <p:nvPr/>
        </p:nvSpPr>
        <p:spPr>
          <a:xfrm>
            <a:off x="6164317" y="6538677"/>
            <a:ext cx="2377959" cy="338554"/>
          </a:xfrm>
          <a:prstGeom prst="rect">
            <a:avLst/>
          </a:prstGeom>
          <a:noFill/>
        </p:spPr>
        <p:txBody>
          <a:bodyPr wrap="none" rtlCol="0">
            <a:spAutoFit/>
          </a:bodyPr>
          <a:lstStyle/>
          <a:p>
            <a:r>
              <a:rPr lang="en-US" sz="1600" b="1" i="1" dirty="0">
                <a:solidFill>
                  <a:srgbClr val="0000FF"/>
                </a:solidFill>
                <a:latin typeface="Times New Roman" panose="02020603050405020304" pitchFamily="18" charset="0"/>
                <a:cs typeface="Times New Roman" panose="02020603050405020304" pitchFamily="18" charset="0"/>
              </a:rPr>
              <a:t>* To Be Confirmed (TBC)</a:t>
            </a:r>
            <a:endParaRPr lang="en-US" sz="1600" dirty="0"/>
          </a:p>
        </p:txBody>
      </p:sp>
    </p:spTree>
    <p:extLst>
      <p:ext uri="{BB962C8B-B14F-4D97-AF65-F5344CB8AC3E}">
        <p14:creationId xmlns:p14="http://schemas.microsoft.com/office/powerpoint/2010/main" val="245703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855" y="686220"/>
            <a:ext cx="3961341" cy="480131"/>
          </a:xfrm>
          <a:prstGeom prst="rect">
            <a:avLst/>
          </a:prstGeom>
          <a:noFill/>
        </p:spPr>
        <p:txBody>
          <a:bodyPr wrap="none" rtlCol="0">
            <a:spAutoFit/>
          </a:bodyPr>
          <a:lstStyle/>
          <a:p>
            <a:pPr algn="ctr">
              <a:lnSpc>
                <a:spcPct val="90000"/>
              </a:lnSpc>
            </a:pPr>
            <a:r>
              <a:rPr lang="en-US" sz="2800" b="1" i="1" dirty="0">
                <a:solidFill>
                  <a:srgbClr val="008000"/>
                </a:solidFill>
                <a:latin typeface="Times New Roman"/>
                <a:ea typeface="ＭＳ Ｐゴシック"/>
                <a:cs typeface="Times New Roman"/>
              </a:rPr>
              <a:t>Since the last meeting . . .</a:t>
            </a:r>
          </a:p>
        </p:txBody>
      </p:sp>
      <p:sp>
        <p:nvSpPr>
          <p:cNvPr id="3" name="Slide Number Placeholder 2"/>
          <p:cNvSpPr>
            <a:spLocks noGrp="1"/>
          </p:cNvSpPr>
          <p:nvPr>
            <p:ph type="sldNum" sz="quarter" idx="12"/>
          </p:nvPr>
        </p:nvSpPr>
        <p:spPr/>
        <p:txBody>
          <a:bodyPr/>
          <a:lstStyle/>
          <a:p>
            <a:fld id="{7D71D84F-F99E-AA4D-AEB0-4E72F1AAA5C3}" type="slidenum">
              <a:rPr lang="en-US" smtClean="0"/>
              <a:pPr/>
              <a:t>8</a:t>
            </a:fld>
            <a:endParaRPr lang="en-US" dirty="0"/>
          </a:p>
        </p:txBody>
      </p:sp>
      <p:sp>
        <p:nvSpPr>
          <p:cNvPr id="7" name="Rectangle 2" descr="Parchment"/>
          <p:cNvSpPr txBox="1">
            <a:spLocks noChangeArrowheads="1"/>
          </p:cNvSpPr>
          <p:nvPr/>
        </p:nvSpPr>
        <p:spPr>
          <a:xfrm>
            <a:off x="214185" y="1152640"/>
            <a:ext cx="8784158" cy="5703100"/>
          </a:xfrm>
          <a:prstGeom prst="rect">
            <a:avLst/>
          </a:prstGeom>
          <a:noFill/>
          <a:ln>
            <a:noFill/>
          </a:ln>
        </p:spPr>
        <p:txBody>
          <a:bodyPr vert="horz" wrap="square" lIns="91440" tIns="0" rIns="91440" bIns="45720" rtlCol="0">
            <a:spAutoFit/>
          </a:bodyPr>
          <a:lstStyle/>
          <a:p>
            <a:pPr marL="231775" lvl="1" indent="-231775">
              <a:lnSpc>
                <a:spcPct val="90000"/>
              </a:lnSpc>
              <a:spcBef>
                <a:spcPts val="1200"/>
              </a:spcBef>
              <a:buFont typeface="Arial"/>
              <a:buChar char="•"/>
              <a:tabLst>
                <a:tab pos="2289175" algn="l"/>
                <a:tab pos="6057900" algn="l"/>
              </a:tabLst>
            </a:pPr>
            <a:r>
              <a:rPr lang="en-US" sz="2800" dirty="0" err="1">
                <a:solidFill>
                  <a:srgbClr val="0000FF"/>
                </a:solidFill>
                <a:latin typeface="Times New Roman"/>
                <a:cs typeface="Times New Roman"/>
              </a:rPr>
              <a:t>CloudSat</a:t>
            </a:r>
            <a:r>
              <a:rPr lang="en-US" sz="2800" dirty="0">
                <a:solidFill>
                  <a:srgbClr val="0000FF"/>
                </a:solidFill>
                <a:latin typeface="Times New Roman"/>
                <a:cs typeface="Times New Roman"/>
              </a:rPr>
              <a:t> has conducted orbit raise maneuvers to begin the return to formation flying with CALIPSO</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Landsat 9 launch slipped from September 23 to 27 (TBC)</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Aura modified it’s Fall 2021 IAM campaign (changing from 4 burns to 2 burns) to optimize mission science</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Aqua has identified an alternative lifetime fuel usage plan which maintains operations at/near 705km and only performs Perigee Lowering Maneuvers closer to end of mission.  Proposed plan maximizes science. Although this plan is different from previously suggested Constellation exits, we believe this alternate plan is safe and allows Aqua to meet the 25-year re-entry requirement</a:t>
            </a:r>
          </a:p>
          <a:p>
            <a:pPr marL="688975" lvl="2"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We hope to get concurrence from the ESC members!</a:t>
            </a:r>
          </a:p>
        </p:txBody>
      </p:sp>
    </p:spTree>
    <p:extLst>
      <p:ext uri="{BB962C8B-B14F-4D97-AF65-F5344CB8AC3E}">
        <p14:creationId xmlns:p14="http://schemas.microsoft.com/office/powerpoint/2010/main" val="1303337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a:xfrm>
            <a:off x="685799" y="1711788"/>
            <a:ext cx="7935629" cy="3115927"/>
          </a:xfrm>
        </p:spPr>
        <p:txBody>
          <a:bodyPr>
            <a:noAutofit/>
          </a:bodyPr>
          <a:lstStyle/>
          <a:p>
            <a:pPr algn="ctr">
              <a:buNone/>
            </a:pPr>
            <a:r>
              <a:rPr lang="ja-JP" altLang="en-US" b="1" i="1" dirty="0">
                <a:solidFill>
                  <a:srgbClr val="0000FF"/>
                </a:solidFill>
                <a:ea typeface="ＭＳ Ｐゴシック"/>
                <a:cs typeface="ＭＳ Ｐゴシック"/>
              </a:rPr>
              <a:t>ありがとうございます</a:t>
            </a:r>
            <a:endParaRPr lang="en-US" b="1" i="1" dirty="0">
              <a:solidFill>
                <a:srgbClr val="0000FF"/>
              </a:solidFill>
              <a:ea typeface="ＭＳ Ｐゴシック"/>
              <a:cs typeface="ＭＳ Ｐゴシック"/>
            </a:endParaRPr>
          </a:p>
          <a:p>
            <a:pPr algn="ctr" eaLnBrk="1" hangingPunct="1">
              <a:buFontTx/>
              <a:buNone/>
            </a:pPr>
            <a:r>
              <a:rPr lang="en-US" b="1" i="1" dirty="0" err="1">
                <a:solidFill>
                  <a:srgbClr val="0000FF"/>
                </a:solidFill>
                <a:ea typeface="ＭＳ Ｐゴシック"/>
                <a:cs typeface="ＭＳ Ｐゴシック"/>
              </a:rPr>
              <a:t>Arigatou</a:t>
            </a:r>
            <a:r>
              <a:rPr lang="en-US" b="1" i="1" dirty="0">
                <a:solidFill>
                  <a:srgbClr val="0000FF"/>
                </a:solidFill>
                <a:ea typeface="ＭＳ Ｐゴシック"/>
                <a:cs typeface="ＭＳ Ｐゴシック"/>
              </a:rPr>
              <a:t> Gozaimasu</a:t>
            </a:r>
          </a:p>
          <a:p>
            <a:pPr algn="ctr">
              <a:buNone/>
            </a:pPr>
            <a:r>
              <a:rPr lang="en-US" b="1" i="1" dirty="0">
                <a:solidFill>
                  <a:srgbClr val="0000FF"/>
                </a:solidFill>
                <a:ea typeface="ＭＳ Ｐゴシック"/>
                <a:cs typeface="ＭＳ Ｐゴシック"/>
              </a:rPr>
              <a:t>Merci</a:t>
            </a:r>
          </a:p>
          <a:p>
            <a:pPr algn="ctr">
              <a:buNone/>
            </a:pPr>
            <a:r>
              <a:rPr lang="en-US" b="1" i="1" dirty="0">
                <a:solidFill>
                  <a:srgbClr val="0000FF"/>
                </a:solidFill>
                <a:ea typeface="ＭＳ Ｐゴシック"/>
                <a:cs typeface="ＭＳ Ｐゴシック"/>
              </a:rPr>
              <a:t>Thank you</a:t>
            </a: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r>
              <a:rPr lang="en-US" b="1" dirty="0">
                <a:solidFill>
                  <a:srgbClr val="0000FF"/>
                </a:solidFill>
                <a:ea typeface="ＭＳ Ｐゴシック"/>
                <a:cs typeface="ＭＳ Ｐゴシック"/>
              </a:rPr>
              <a:t>Questions?</a:t>
            </a:r>
          </a:p>
        </p:txBody>
      </p:sp>
      <p:sp>
        <p:nvSpPr>
          <p:cNvPr id="2" name="Slide Number Placeholder 1"/>
          <p:cNvSpPr>
            <a:spLocks noGrp="1"/>
          </p:cNvSpPr>
          <p:nvPr>
            <p:ph type="sldNum" sz="quarter" idx="12"/>
          </p:nvPr>
        </p:nvSpPr>
        <p:spPr/>
        <p:txBody>
          <a:bodyPr/>
          <a:lstStyle/>
          <a:p>
            <a:fld id="{7D71D84F-F99E-AA4D-AEB0-4E72F1AAA5C3}" type="slidenum">
              <a:rPr lang="en-US" smtClean="0"/>
              <a:pPr/>
              <a:t>9</a:t>
            </a:fld>
            <a:endParaRPr lang="en-US" dirty="0"/>
          </a:p>
        </p:txBody>
      </p:sp>
    </p:spTree>
    <p:extLst>
      <p:ext uri="{BB962C8B-B14F-4D97-AF65-F5344CB8AC3E}">
        <p14:creationId xmlns:p14="http://schemas.microsoft.com/office/powerpoint/2010/main" val="3122580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228600" y="962953"/>
            <a:ext cx="8686800" cy="5753436"/>
          </a:xfrm>
          <a:noFill/>
        </p:spPr>
        <p:txBody>
          <a:bodyPr numCol="3" spcCol="0">
            <a:normAutofit fontScale="92500" lnSpcReduction="10000"/>
          </a:bodyPr>
          <a:lstStyle/>
          <a:p>
            <a:pPr marL="857250" lvl="1" indent="-771525" defTabSz="1196975">
              <a:lnSpc>
                <a:spcPct val="90000"/>
              </a:lnSpc>
              <a:buNone/>
              <a:tabLst>
                <a:tab pos="1376363" algn="l"/>
                <a:tab pos="5541963" algn="l"/>
              </a:tabLst>
            </a:pPr>
            <a:r>
              <a:rPr lang="en-US" sz="1100" dirty="0"/>
              <a:t>AFRL	Air Force Research Laboratory</a:t>
            </a:r>
          </a:p>
          <a:p>
            <a:pPr marL="857250" lvl="1" indent="-771525" defTabSz="1196975">
              <a:lnSpc>
                <a:spcPct val="90000"/>
              </a:lnSpc>
              <a:buNone/>
              <a:tabLst>
                <a:tab pos="1376363" algn="l"/>
                <a:tab pos="5541963" algn="l"/>
              </a:tabLst>
            </a:pPr>
            <a:r>
              <a:rPr lang="en-US" sz="1100" dirty="0"/>
              <a:t>AIRS	Atmospheric Infrared Sounder</a:t>
            </a:r>
          </a:p>
          <a:p>
            <a:pPr marL="857250" lvl="1" indent="-771525" defTabSz="1196975">
              <a:lnSpc>
                <a:spcPct val="90000"/>
              </a:lnSpc>
              <a:buNone/>
              <a:tabLst>
                <a:tab pos="1376363" algn="l"/>
                <a:tab pos="5541963" algn="l"/>
              </a:tabLst>
            </a:pPr>
            <a:r>
              <a:rPr lang="en-US" sz="1100" dirty="0"/>
              <a:t>ALI	Advanced Land Imager</a:t>
            </a:r>
          </a:p>
          <a:p>
            <a:pPr marL="857250" lvl="1" indent="-771525" defTabSz="1196975">
              <a:lnSpc>
                <a:spcPct val="90000"/>
              </a:lnSpc>
              <a:buNone/>
              <a:tabLst>
                <a:tab pos="1376363" algn="l"/>
                <a:tab pos="5541963" algn="l"/>
              </a:tabLst>
            </a:pPr>
            <a:r>
              <a:rPr lang="en-US" sz="1100" dirty="0"/>
              <a:t>AMSR-E	Advanced Microwave Scanning Radiometer for EOS</a:t>
            </a:r>
          </a:p>
          <a:p>
            <a:pPr marL="857250" lvl="1" indent="-771525" defTabSz="1196975">
              <a:lnSpc>
                <a:spcPct val="90000"/>
              </a:lnSpc>
              <a:buNone/>
              <a:tabLst>
                <a:tab pos="1376363" algn="l"/>
                <a:tab pos="5541963" algn="l"/>
              </a:tabLst>
            </a:pPr>
            <a:r>
              <a:rPr lang="en-US" sz="1100" dirty="0"/>
              <a:t>AMSR2	Advanced Microwave Scanning Radiometer 2</a:t>
            </a:r>
          </a:p>
          <a:p>
            <a:pPr marL="857250" lvl="1" indent="-771525" defTabSz="1196975">
              <a:lnSpc>
                <a:spcPct val="90000"/>
              </a:lnSpc>
              <a:buNone/>
              <a:tabLst>
                <a:tab pos="1376363" algn="l"/>
                <a:tab pos="5541963" algn="l"/>
              </a:tabLst>
            </a:pPr>
            <a:r>
              <a:rPr lang="en-US" sz="1100" dirty="0"/>
              <a:t>ASTER	Advanced </a:t>
            </a:r>
            <a:r>
              <a:rPr lang="en-US" sz="1100" dirty="0" err="1"/>
              <a:t>Spaceborne</a:t>
            </a:r>
            <a:r>
              <a:rPr lang="en-US" sz="1100" dirty="0"/>
              <a:t> Thermal Emission and Reflection Radiometer</a:t>
            </a:r>
          </a:p>
          <a:p>
            <a:pPr marL="857250" lvl="1" indent="-771525" defTabSz="1196975">
              <a:lnSpc>
                <a:spcPct val="90000"/>
              </a:lnSpc>
              <a:buNone/>
              <a:tabLst>
                <a:tab pos="1376363" algn="l"/>
                <a:tab pos="5541963" algn="l"/>
              </a:tabLst>
            </a:pPr>
            <a:r>
              <a:rPr lang="en-US" sz="1100" dirty="0"/>
              <a:t>CA 	Conjunction Assessment</a:t>
            </a:r>
          </a:p>
          <a:p>
            <a:pPr marL="857250" lvl="1" indent="-771525" defTabSz="1196975">
              <a:lnSpc>
                <a:spcPct val="90000"/>
              </a:lnSpc>
              <a:buNone/>
              <a:tabLst>
                <a:tab pos="1376363" algn="l"/>
                <a:tab pos="5541963" algn="l"/>
              </a:tabLst>
            </a:pPr>
            <a:r>
              <a:rPr lang="en-US" sz="1100" dirty="0"/>
              <a:t>CAM	Command Authorization Meeting</a:t>
            </a:r>
          </a:p>
          <a:p>
            <a:pPr marL="857250" lvl="1" indent="-771525" defTabSz="1196975">
              <a:lnSpc>
                <a:spcPct val="90000"/>
              </a:lnSpc>
              <a:buNone/>
              <a:tabLst>
                <a:tab pos="1376363" algn="l"/>
                <a:tab pos="5541963" algn="l"/>
              </a:tabLst>
            </a:pPr>
            <a:r>
              <a:rPr lang="en-US" sz="1100" dirty="0"/>
              <a:t>CALIPSO	Cloud-Aerosol Lidar and Infrared Pathfinder Satellite Observations</a:t>
            </a:r>
          </a:p>
          <a:p>
            <a:pPr marL="857250" lvl="1" indent="-771525" defTabSz="1196975">
              <a:lnSpc>
                <a:spcPct val="90000"/>
              </a:lnSpc>
              <a:buNone/>
              <a:tabLst>
                <a:tab pos="1376363" algn="l"/>
                <a:tab pos="5541963" algn="l"/>
              </a:tabLst>
            </a:pPr>
            <a:r>
              <a:rPr lang="en-US" sz="1100" dirty="0"/>
              <a:t>CARA 	Conjunction Assessment  Risk Analysis</a:t>
            </a:r>
          </a:p>
          <a:p>
            <a:pPr marL="857250" lvl="1" indent="-771525" defTabSz="1196975">
              <a:lnSpc>
                <a:spcPct val="90000"/>
              </a:lnSpc>
              <a:buNone/>
              <a:tabLst>
                <a:tab pos="1376363" algn="l"/>
                <a:tab pos="5541963" algn="l"/>
              </a:tabLst>
            </a:pPr>
            <a:r>
              <a:rPr lang="fr-FR" sz="1100" dirty="0"/>
              <a:t>CARMA	</a:t>
            </a:r>
            <a:r>
              <a:rPr lang="en-US" sz="1100" dirty="0"/>
              <a:t>Conjunction Assessment and Risk Mitigation Automation</a:t>
            </a:r>
            <a:endParaRPr lang="fr-FR" sz="1100" dirty="0"/>
          </a:p>
          <a:p>
            <a:pPr marL="857250" lvl="1" indent="-771525" defTabSz="1196975">
              <a:lnSpc>
                <a:spcPct val="90000"/>
              </a:lnSpc>
              <a:buNone/>
              <a:tabLst>
                <a:tab pos="1376363" algn="l"/>
                <a:tab pos="5541963" algn="l"/>
              </a:tabLst>
            </a:pPr>
            <a:r>
              <a:rPr lang="fr-FR" sz="1100" dirty="0"/>
              <a:t>CCR	Configuration Change </a:t>
            </a:r>
            <a:r>
              <a:rPr lang="fr-FR" sz="1100" dirty="0" err="1"/>
              <a:t>Request</a:t>
            </a:r>
            <a:endParaRPr lang="fr-FR" sz="1100" dirty="0"/>
          </a:p>
          <a:p>
            <a:pPr marL="857250" lvl="1" indent="-771525" defTabSz="1196975">
              <a:lnSpc>
                <a:spcPct val="90000"/>
              </a:lnSpc>
              <a:buNone/>
              <a:tabLst>
                <a:tab pos="1376363" algn="l"/>
                <a:tab pos="5541963" algn="l"/>
              </a:tabLst>
            </a:pPr>
            <a:r>
              <a:rPr lang="fr-FR" sz="1100" dirty="0"/>
              <a:t>CCS	Constellation Coordination System</a:t>
            </a:r>
          </a:p>
          <a:p>
            <a:pPr marL="857250" lvl="1" indent="-771525" defTabSz="1196975">
              <a:lnSpc>
                <a:spcPct val="90000"/>
              </a:lnSpc>
              <a:buNone/>
              <a:tabLst>
                <a:tab pos="1376363" algn="l"/>
                <a:tab pos="5541963" algn="l"/>
              </a:tabLst>
            </a:pPr>
            <a:r>
              <a:rPr lang="fr-FR" sz="1100" dirty="0"/>
              <a:t>CNES	Centre National d’Etudes Spatiales</a:t>
            </a:r>
          </a:p>
          <a:p>
            <a:pPr marL="857250" lvl="1" indent="-771525" defTabSz="1196975">
              <a:lnSpc>
                <a:spcPct val="90000"/>
              </a:lnSpc>
              <a:buNone/>
              <a:tabLst>
                <a:tab pos="1376363" algn="l"/>
                <a:tab pos="5541963" algn="l"/>
              </a:tabLst>
            </a:pPr>
            <a:r>
              <a:rPr lang="en-US" sz="1100" dirty="0"/>
              <a:t>COVID-19	Coronavirus Disease 2019</a:t>
            </a:r>
          </a:p>
          <a:p>
            <a:pPr marL="857250" lvl="1" indent="-771525" defTabSz="1196975">
              <a:lnSpc>
                <a:spcPct val="90000"/>
              </a:lnSpc>
              <a:buNone/>
              <a:tabLst>
                <a:tab pos="1376363" algn="l"/>
                <a:tab pos="5541963" algn="l"/>
              </a:tabLst>
            </a:pPr>
            <a:r>
              <a:rPr lang="en-US" sz="1100" dirty="0"/>
              <a:t>CRMS  	Collision Risk Management System</a:t>
            </a:r>
          </a:p>
          <a:p>
            <a:pPr marL="857250" lvl="1" indent="-771525" defTabSz="1196975">
              <a:lnSpc>
                <a:spcPct val="90000"/>
              </a:lnSpc>
              <a:buNone/>
              <a:tabLst>
                <a:tab pos="1376363" algn="l"/>
                <a:tab pos="5541963" algn="l"/>
              </a:tabLst>
            </a:pPr>
            <a:r>
              <a:rPr lang="en-US" altLang="en-US" sz="1100" dirty="0">
                <a:cs typeface="Arial" panose="020B0604020202020204" pitchFamily="34" charset="0"/>
              </a:rPr>
              <a:t>CVT	Constellation Visualization Tool</a:t>
            </a:r>
          </a:p>
          <a:p>
            <a:pPr marL="857250" lvl="1" indent="-771525" defTabSz="1196975">
              <a:lnSpc>
                <a:spcPct val="90000"/>
              </a:lnSpc>
              <a:buNone/>
              <a:tabLst>
                <a:tab pos="1376363" algn="l"/>
                <a:tab pos="5541963" algn="l"/>
              </a:tabLst>
            </a:pPr>
            <a:r>
              <a:rPr lang="en-US" sz="1100" dirty="0"/>
              <a:t>DAM  	Debris Avoidance Maneuver</a:t>
            </a:r>
          </a:p>
          <a:p>
            <a:pPr marL="857250" lvl="1" indent="-771525" defTabSz="1196975">
              <a:lnSpc>
                <a:spcPct val="90000"/>
              </a:lnSpc>
              <a:buNone/>
              <a:tabLst>
                <a:tab pos="1376363" algn="l"/>
                <a:tab pos="5541963" algn="l"/>
              </a:tabLst>
            </a:pPr>
            <a:r>
              <a:rPr lang="en-US" sz="1100" dirty="0"/>
              <a:t>DAS	Debris Assessment Software</a:t>
            </a:r>
          </a:p>
          <a:p>
            <a:pPr marL="857250" lvl="1" indent="-771525" defTabSz="1196975">
              <a:lnSpc>
                <a:spcPct val="90000"/>
              </a:lnSpc>
              <a:buNone/>
              <a:tabLst>
                <a:tab pos="1376363" algn="l"/>
                <a:tab pos="5541963" algn="l"/>
              </a:tabLst>
            </a:pPr>
            <a:r>
              <a:rPr lang="en-US" sz="1100" dirty="0"/>
              <a:t>DB	Direct Broadcast</a:t>
            </a:r>
          </a:p>
          <a:p>
            <a:pPr marL="857250" lvl="1" indent="-771525" defTabSz="1196975">
              <a:lnSpc>
                <a:spcPct val="90000"/>
              </a:lnSpc>
              <a:buNone/>
              <a:tabLst>
                <a:tab pos="1376363" algn="l"/>
                <a:tab pos="5541963" algn="l"/>
              </a:tabLst>
            </a:pPr>
            <a:r>
              <a:rPr lang="en-US" sz="1100" dirty="0"/>
              <a:t>DO-OP	Daylight Only Operations</a:t>
            </a:r>
          </a:p>
          <a:p>
            <a:pPr marL="857250" lvl="1" indent="-771525" defTabSz="1196975">
              <a:lnSpc>
                <a:spcPct val="90000"/>
              </a:lnSpc>
              <a:buNone/>
              <a:tabLst>
                <a:tab pos="1376363" algn="l"/>
                <a:tab pos="5541963" algn="l"/>
              </a:tabLst>
            </a:pPr>
            <a:r>
              <a:rPr lang="en-US" sz="1100" dirty="0"/>
              <a:t>EAR 	Export Administration Regulations </a:t>
            </a:r>
          </a:p>
          <a:p>
            <a:pPr marL="857250" lvl="1" indent="-771525" defTabSz="1196975">
              <a:lnSpc>
                <a:spcPct val="90000"/>
              </a:lnSpc>
              <a:buNone/>
              <a:tabLst>
                <a:tab pos="1376363" algn="l"/>
                <a:tab pos="5541963" algn="l"/>
              </a:tabLst>
            </a:pPr>
            <a:r>
              <a:rPr lang="en-US" sz="1100" dirty="0"/>
              <a:t>EO	Earth Observation</a:t>
            </a:r>
          </a:p>
          <a:p>
            <a:pPr marL="857250" lvl="1" indent="-771525" defTabSz="1196975">
              <a:lnSpc>
                <a:spcPct val="90000"/>
              </a:lnSpc>
              <a:buNone/>
              <a:tabLst>
                <a:tab pos="1376363" algn="l"/>
                <a:tab pos="5541963" algn="l"/>
              </a:tabLst>
            </a:pPr>
            <a:r>
              <a:rPr lang="en-US" sz="1100" dirty="0"/>
              <a:t>EO-1 	Earth Observing-1</a:t>
            </a:r>
          </a:p>
          <a:p>
            <a:pPr marL="857250" lvl="1" indent="-771525" defTabSz="1196975">
              <a:lnSpc>
                <a:spcPct val="90000"/>
              </a:lnSpc>
              <a:buNone/>
              <a:tabLst>
                <a:tab pos="1376363" algn="l"/>
                <a:tab pos="5541963" algn="l"/>
              </a:tabLst>
            </a:pPr>
            <a:r>
              <a:rPr lang="en-US" sz="1100" dirty="0"/>
              <a:t>EOMP 	End of Mission Plan</a:t>
            </a:r>
          </a:p>
          <a:p>
            <a:pPr marL="857250" lvl="1" indent="-771525" defTabSz="1196975">
              <a:lnSpc>
                <a:spcPct val="90000"/>
              </a:lnSpc>
              <a:buNone/>
              <a:tabLst>
                <a:tab pos="1376363" algn="l"/>
                <a:tab pos="5541963" algn="l"/>
              </a:tabLst>
            </a:pPr>
            <a:r>
              <a:rPr lang="en-US" sz="1100" dirty="0"/>
              <a:t>EOS 	Earth Observing System</a:t>
            </a:r>
          </a:p>
          <a:p>
            <a:pPr marL="857250" lvl="1" indent="-771525" defTabSz="1196975">
              <a:lnSpc>
                <a:spcPct val="90000"/>
              </a:lnSpc>
              <a:buNone/>
              <a:tabLst>
                <a:tab pos="1376363" algn="l"/>
                <a:tab pos="5541963" algn="l"/>
              </a:tabLst>
            </a:pPr>
            <a:r>
              <a:rPr lang="en-US" sz="1100" dirty="0"/>
              <a:t>EROS	Earth Resources Observation and </a:t>
            </a:r>
          </a:p>
          <a:p>
            <a:pPr marL="857250" lvl="1" indent="-771525" defTabSz="1196975">
              <a:lnSpc>
                <a:spcPct val="90000"/>
              </a:lnSpc>
              <a:buNone/>
              <a:tabLst>
                <a:tab pos="1376363" algn="l"/>
                <a:tab pos="5541963" algn="l"/>
              </a:tabLst>
            </a:pPr>
            <a:r>
              <a:rPr lang="en-US" sz="1100" dirty="0"/>
              <a:t>	Science </a:t>
            </a:r>
          </a:p>
          <a:p>
            <a:pPr marL="857250" lvl="1" indent="-771525" defTabSz="1196975">
              <a:lnSpc>
                <a:spcPct val="90000"/>
              </a:lnSpc>
              <a:buNone/>
              <a:tabLst>
                <a:tab pos="1376363" algn="l"/>
                <a:tab pos="5541963" algn="l"/>
              </a:tabLst>
            </a:pPr>
            <a:r>
              <a:rPr lang="en-US" sz="1100" dirty="0"/>
              <a:t>ESA 	European Space Agency</a:t>
            </a:r>
          </a:p>
          <a:p>
            <a:pPr marL="857250" lvl="1" indent="-771525" defTabSz="1196975">
              <a:lnSpc>
                <a:spcPct val="90000"/>
              </a:lnSpc>
              <a:buNone/>
              <a:tabLst>
                <a:tab pos="1376363" algn="l"/>
                <a:tab pos="5541963" algn="l"/>
              </a:tabLst>
            </a:pPr>
            <a:r>
              <a:rPr lang="en-US" sz="1100" dirty="0"/>
              <a:t>ESACCS	European Space Agency Constellation Coordination System </a:t>
            </a:r>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r>
              <a:rPr lang="en-US" sz="1100" dirty="0"/>
              <a:t>ESC 	Earth Science Constellation</a:t>
            </a:r>
          </a:p>
          <a:p>
            <a:pPr marL="857250" lvl="1" indent="-771525" defTabSz="1196975">
              <a:lnSpc>
                <a:spcPct val="90000"/>
              </a:lnSpc>
              <a:buNone/>
              <a:tabLst>
                <a:tab pos="1376363" algn="l"/>
                <a:tab pos="5541963" algn="l"/>
              </a:tabLst>
            </a:pPr>
            <a:r>
              <a:rPr lang="en-US" sz="1100" dirty="0"/>
              <a:t>ESDIS	Earth Science Data and Information System</a:t>
            </a:r>
          </a:p>
          <a:p>
            <a:pPr marL="857250" lvl="1" indent="-771525" defTabSz="1196975">
              <a:lnSpc>
                <a:spcPct val="90000"/>
              </a:lnSpc>
              <a:buNone/>
              <a:tabLst>
                <a:tab pos="1376363" algn="l"/>
                <a:tab pos="5541963" algn="l"/>
              </a:tabLst>
            </a:pPr>
            <a:r>
              <a:rPr lang="en-US" sz="1100" dirty="0"/>
              <a:t>ESMO  	Earth Science Mission Operations</a:t>
            </a:r>
          </a:p>
          <a:p>
            <a:pPr marL="857250" lvl="1" indent="-771525" defTabSz="1196975">
              <a:lnSpc>
                <a:spcPct val="90000"/>
              </a:lnSpc>
              <a:buNone/>
              <a:tabLst>
                <a:tab pos="1376363" algn="l"/>
                <a:tab pos="5541963" algn="l"/>
              </a:tabLst>
            </a:pPr>
            <a:r>
              <a:rPr lang="en-US" sz="1100" dirty="0"/>
              <a:t>ETM+	Enhanced Thematic Mapper Plus (Landsat 7)</a:t>
            </a:r>
          </a:p>
          <a:p>
            <a:pPr marL="857250" lvl="1" indent="-771525" defTabSz="1196975">
              <a:lnSpc>
                <a:spcPct val="90000"/>
              </a:lnSpc>
              <a:buNone/>
              <a:tabLst>
                <a:tab pos="1376363" algn="l"/>
                <a:tab pos="5541963" algn="l"/>
              </a:tabLst>
            </a:pPr>
            <a:r>
              <a:rPr lang="en-US" sz="1100" dirty="0"/>
              <a:t>FAQ	Frequently Asked Question</a:t>
            </a:r>
          </a:p>
          <a:p>
            <a:pPr marL="857250" lvl="1" indent="-771525" defTabSz="1196975">
              <a:lnSpc>
                <a:spcPct val="90000"/>
              </a:lnSpc>
              <a:buNone/>
              <a:tabLst>
                <a:tab pos="1376363" algn="l"/>
                <a:tab pos="5541963" algn="l"/>
              </a:tabLst>
            </a:pPr>
            <a:r>
              <a:rPr lang="en-US" sz="1100" dirty="0"/>
              <a:t>FDS 	Flight Dynamics System</a:t>
            </a:r>
          </a:p>
          <a:p>
            <a:pPr marL="857250" lvl="1" indent="-771525" defTabSz="1196975">
              <a:lnSpc>
                <a:spcPct val="90000"/>
              </a:lnSpc>
              <a:buNone/>
              <a:tabLst>
                <a:tab pos="1376363" algn="l"/>
                <a:tab pos="5541963" algn="l"/>
              </a:tabLst>
            </a:pPr>
            <a:r>
              <a:rPr lang="en-US" sz="1100" dirty="0"/>
              <a:t>FOT 	Flight Operations Team</a:t>
            </a:r>
          </a:p>
          <a:p>
            <a:pPr marL="857250" lvl="1" indent="-771525" defTabSz="1196975">
              <a:lnSpc>
                <a:spcPct val="90000"/>
              </a:lnSpc>
              <a:buNone/>
              <a:tabLst>
                <a:tab pos="1376363" algn="l"/>
                <a:tab pos="5541963" algn="l"/>
              </a:tabLst>
            </a:pPr>
            <a:r>
              <a:rPr lang="en-US" sz="1100" dirty="0"/>
              <a:t>FMU	Formatter Multiplexer Unit</a:t>
            </a:r>
          </a:p>
          <a:p>
            <a:pPr marL="857250" lvl="1" indent="-771525" defTabSz="1196975">
              <a:lnSpc>
                <a:spcPct val="90000"/>
              </a:lnSpc>
              <a:buNone/>
              <a:tabLst>
                <a:tab pos="1376363" algn="l"/>
                <a:tab pos="5541963" algn="l"/>
              </a:tabLst>
            </a:pPr>
            <a:r>
              <a:rPr lang="en-US" sz="1100" dirty="0"/>
              <a:t>FSW 	Flight Software</a:t>
            </a:r>
          </a:p>
          <a:p>
            <a:pPr marL="857250" lvl="1" indent="-771525" defTabSz="1196975">
              <a:lnSpc>
                <a:spcPct val="90000"/>
              </a:lnSpc>
              <a:buNone/>
              <a:tabLst>
                <a:tab pos="1376363" algn="l"/>
                <a:tab pos="5541963" algn="l"/>
              </a:tabLst>
            </a:pPr>
            <a:r>
              <a:rPr lang="en-US" sz="1100" dirty="0"/>
              <a:t>FY 	Fiscal Year</a:t>
            </a:r>
          </a:p>
          <a:p>
            <a:pPr marL="857250" lvl="1" indent="-771525" defTabSz="1196975">
              <a:lnSpc>
                <a:spcPct val="90000"/>
              </a:lnSpc>
              <a:buNone/>
              <a:tabLst>
                <a:tab pos="1376363" algn="l"/>
                <a:tab pos="5541963" algn="l"/>
              </a:tabLst>
            </a:pPr>
            <a:r>
              <a:rPr lang="en-US" sz="1100" dirty="0"/>
              <a:t>GEDI	Global Ecosystem Dynamics Investigation</a:t>
            </a:r>
          </a:p>
          <a:p>
            <a:pPr marL="857250" lvl="1" indent="-771525" defTabSz="1196975">
              <a:lnSpc>
                <a:spcPct val="90000"/>
              </a:lnSpc>
              <a:buNone/>
              <a:tabLst>
                <a:tab pos="1376363" algn="l"/>
                <a:tab pos="5541963" algn="l"/>
              </a:tabLst>
            </a:pPr>
            <a:r>
              <a:rPr lang="en-US" sz="1100" dirty="0"/>
              <a:t>GCOM-W	Global Change Observation Mission – Water</a:t>
            </a:r>
          </a:p>
          <a:p>
            <a:pPr marL="857250" lvl="1" indent="-771525" defTabSz="1196975">
              <a:lnSpc>
                <a:spcPct val="90000"/>
              </a:lnSpc>
              <a:buNone/>
              <a:tabLst>
                <a:tab pos="1376363" algn="l"/>
                <a:tab pos="5541963" algn="l"/>
              </a:tabLst>
            </a:pPr>
            <a:r>
              <a:rPr lang="en-US" sz="1100" dirty="0"/>
              <a:t>GMT 	Greenwich Mean Time</a:t>
            </a:r>
          </a:p>
          <a:p>
            <a:pPr marL="857250" lvl="1" indent="-771525" defTabSz="1196975">
              <a:lnSpc>
                <a:spcPct val="90000"/>
              </a:lnSpc>
              <a:buNone/>
              <a:tabLst>
                <a:tab pos="1376363" algn="l"/>
                <a:tab pos="5541963" algn="l"/>
              </a:tabLst>
            </a:pPr>
            <a:r>
              <a:rPr lang="en-US" sz="1100" dirty="0"/>
              <a:t>GS	Global Survey</a:t>
            </a:r>
          </a:p>
          <a:p>
            <a:pPr marL="857250" lvl="1" indent="-771525" defTabSz="1196975">
              <a:lnSpc>
                <a:spcPct val="90000"/>
              </a:lnSpc>
              <a:buNone/>
              <a:tabLst>
                <a:tab pos="1376363" algn="l"/>
                <a:tab pos="5541963" algn="l"/>
              </a:tabLst>
            </a:pPr>
            <a:r>
              <a:rPr lang="en-US" sz="1100" dirty="0"/>
              <a:t>GSFC  	Goddard Space Flight Center</a:t>
            </a:r>
          </a:p>
          <a:p>
            <a:pPr marL="857250" lvl="1" indent="-771525" defTabSz="1196975">
              <a:lnSpc>
                <a:spcPct val="90000"/>
              </a:lnSpc>
              <a:buNone/>
              <a:tabLst>
                <a:tab pos="1376363" algn="l"/>
                <a:tab pos="5541963" algn="l"/>
              </a:tabLst>
            </a:pPr>
            <a:r>
              <a:rPr lang="en-US" sz="1100" dirty="0"/>
              <a:t>HIE  	High Interest Event</a:t>
            </a:r>
          </a:p>
          <a:p>
            <a:pPr marL="857250" lvl="1" indent="-771525" defTabSz="1196975">
              <a:lnSpc>
                <a:spcPct val="90000"/>
              </a:lnSpc>
              <a:buNone/>
              <a:tabLst>
                <a:tab pos="1376363" algn="l"/>
                <a:tab pos="5541963" algn="l"/>
              </a:tabLst>
            </a:pPr>
            <a:r>
              <a:rPr lang="en-US" sz="1100" dirty="0"/>
              <a:t>HQ  	Headquarters</a:t>
            </a:r>
          </a:p>
          <a:p>
            <a:pPr marL="857250" lvl="1" indent="-771525" defTabSz="1196975">
              <a:lnSpc>
                <a:spcPct val="90000"/>
              </a:lnSpc>
              <a:buNone/>
              <a:tabLst>
                <a:tab pos="1376363" algn="l"/>
                <a:tab pos="5541963" algn="l"/>
              </a:tabLst>
            </a:pPr>
            <a:r>
              <a:rPr lang="en-US" sz="1100" dirty="0"/>
              <a:t>IAM  	Inclination Adjustment Maneuver</a:t>
            </a:r>
          </a:p>
          <a:p>
            <a:pPr marL="857250" lvl="1" indent="-771525" defTabSz="1196975">
              <a:lnSpc>
                <a:spcPct val="90000"/>
              </a:lnSpc>
              <a:buNone/>
              <a:tabLst>
                <a:tab pos="1376363" algn="l"/>
                <a:tab pos="5541963" algn="l"/>
              </a:tabLst>
            </a:pPr>
            <a:r>
              <a:rPr lang="en-US" sz="1100" dirty="0"/>
              <a:t>ISRO	Indian Space Research Organization</a:t>
            </a:r>
          </a:p>
          <a:p>
            <a:pPr marL="857250" lvl="1" indent="-771525" defTabSz="1196975">
              <a:lnSpc>
                <a:spcPct val="90000"/>
              </a:lnSpc>
              <a:buNone/>
              <a:tabLst>
                <a:tab pos="1376363" algn="l"/>
                <a:tab pos="5541963" algn="l"/>
              </a:tabLst>
            </a:pPr>
            <a:r>
              <a:rPr lang="en-US" sz="1100" dirty="0"/>
              <a:t>ISS	International Space Station</a:t>
            </a:r>
          </a:p>
          <a:p>
            <a:pPr marL="857250" lvl="1" indent="-771525" defTabSz="1196975">
              <a:lnSpc>
                <a:spcPct val="90000"/>
              </a:lnSpc>
              <a:buNone/>
              <a:tabLst>
                <a:tab pos="1376363" algn="l"/>
                <a:tab pos="5541963" algn="l"/>
              </a:tabLst>
            </a:pPr>
            <a:r>
              <a:rPr lang="en-US" sz="1100" dirty="0"/>
              <a:t>ITAR  	International Traffic in Arms Regulations </a:t>
            </a:r>
          </a:p>
          <a:p>
            <a:pPr marL="857250" lvl="1" indent="-771525" defTabSz="1196975">
              <a:lnSpc>
                <a:spcPct val="90000"/>
              </a:lnSpc>
              <a:buNone/>
              <a:tabLst>
                <a:tab pos="1376363" algn="l"/>
                <a:tab pos="5541963" algn="l"/>
              </a:tabLst>
            </a:pPr>
            <a:r>
              <a:rPr lang="en-US" sz="1100" dirty="0"/>
              <a:t>JAXA  	Japan Aerospace Exploration Agency</a:t>
            </a:r>
          </a:p>
          <a:p>
            <a:pPr marL="857250" lvl="1" indent="-771525" defTabSz="1196975">
              <a:lnSpc>
                <a:spcPct val="90000"/>
              </a:lnSpc>
              <a:buNone/>
              <a:tabLst>
                <a:tab pos="1376363" algn="l"/>
                <a:tab pos="5541963" algn="l"/>
              </a:tabLst>
            </a:pPr>
            <a:r>
              <a:rPr lang="en-US" sz="1100" dirty="0"/>
              <a:t>JPL	Jet Propulsion Laboratory</a:t>
            </a:r>
          </a:p>
          <a:p>
            <a:pPr marL="857250" lvl="1" indent="-771525" defTabSz="1196975">
              <a:lnSpc>
                <a:spcPct val="90000"/>
              </a:lnSpc>
              <a:buNone/>
              <a:tabLst>
                <a:tab pos="1376363" algn="l"/>
                <a:tab pos="5541963" algn="l"/>
              </a:tabLst>
            </a:pPr>
            <a:r>
              <a:rPr lang="en-US" sz="1100" dirty="0"/>
              <a:t>JPSS	Joint Polar Satellite System</a:t>
            </a:r>
          </a:p>
          <a:p>
            <a:pPr marL="857250" lvl="1" indent="-771525" defTabSz="1196975">
              <a:lnSpc>
                <a:spcPct val="90000"/>
              </a:lnSpc>
              <a:buNone/>
              <a:tabLst>
                <a:tab pos="1376363" algn="l"/>
                <a:tab pos="5541963" algn="l"/>
              </a:tabLst>
            </a:pPr>
            <a:r>
              <a:rPr lang="en-US" sz="1100" dirty="0"/>
              <a:t>JSC	Johnson Space Center</a:t>
            </a:r>
          </a:p>
          <a:p>
            <a:pPr marL="857250" lvl="1" indent="-771525" defTabSz="1196975">
              <a:lnSpc>
                <a:spcPct val="90000"/>
              </a:lnSpc>
              <a:buNone/>
              <a:tabLst>
                <a:tab pos="1376363" algn="l"/>
                <a:tab pos="5541963" algn="l"/>
              </a:tabLst>
            </a:pPr>
            <a:r>
              <a:rPr lang="en-US" sz="1100" dirty="0" err="1"/>
              <a:t>JSpOC</a:t>
            </a:r>
            <a:r>
              <a:rPr lang="en-US" sz="1100" dirty="0"/>
              <a:t>	Joint Space Operations Center </a:t>
            </a:r>
          </a:p>
          <a:p>
            <a:pPr marL="857250" lvl="1" indent="-771525" defTabSz="1196975">
              <a:lnSpc>
                <a:spcPct val="90000"/>
              </a:lnSpc>
              <a:buNone/>
              <a:tabLst>
                <a:tab pos="1376363" algn="l"/>
                <a:tab pos="5541963" algn="l"/>
              </a:tabLst>
            </a:pPr>
            <a:r>
              <a:rPr lang="en-US" sz="1100" dirty="0"/>
              <a:t>KSC  	Kennedy Space Center</a:t>
            </a:r>
          </a:p>
          <a:p>
            <a:pPr marL="857250" lvl="1" indent="-771525" defTabSz="1196975">
              <a:lnSpc>
                <a:spcPct val="90000"/>
              </a:lnSpc>
              <a:buNone/>
              <a:tabLst>
                <a:tab pos="1376363" algn="l"/>
                <a:tab pos="5541963" algn="l"/>
              </a:tabLst>
            </a:pPr>
            <a:r>
              <a:rPr lang="en-US" sz="1100" dirty="0"/>
              <a:t>LaRC  	Langley Research Center</a:t>
            </a:r>
          </a:p>
          <a:p>
            <a:pPr marL="857250" lvl="1" indent="-771525" defTabSz="1196975">
              <a:lnSpc>
                <a:spcPct val="90000"/>
              </a:lnSpc>
              <a:buNone/>
              <a:tabLst>
                <a:tab pos="1376363" algn="l"/>
                <a:tab pos="5541963" algn="l"/>
              </a:tabLst>
            </a:pPr>
            <a:r>
              <a:rPr lang="en-US" sz="1100" dirty="0" err="1"/>
              <a:t>MetOp</a:t>
            </a:r>
            <a:r>
              <a:rPr lang="en-US" sz="1100" dirty="0"/>
              <a:t>	Meteorological Ops Satellite</a:t>
            </a:r>
          </a:p>
          <a:p>
            <a:pPr marL="857250" lvl="1" indent="-771525" defTabSz="1196975">
              <a:lnSpc>
                <a:spcPct val="90000"/>
              </a:lnSpc>
              <a:buNone/>
              <a:tabLst>
                <a:tab pos="1376363" algn="l"/>
                <a:tab pos="5541963" algn="l"/>
              </a:tabLst>
            </a:pPr>
            <a:r>
              <a:rPr lang="en-US" sz="1100" dirty="0"/>
              <a:t>MLT  	Mean Local Time</a:t>
            </a:r>
          </a:p>
          <a:p>
            <a:pPr marL="857250" lvl="1" indent="-771525" defTabSz="1196975">
              <a:lnSpc>
                <a:spcPct val="90000"/>
              </a:lnSpc>
              <a:buNone/>
              <a:tabLst>
                <a:tab pos="1376363" algn="l"/>
                <a:tab pos="5541963" algn="l"/>
              </a:tabLst>
            </a:pPr>
            <a:r>
              <a:rPr lang="en-US" sz="1100" dirty="0"/>
              <a:t>MMOD  	Micrometeorite Orbital Debris</a:t>
            </a:r>
          </a:p>
          <a:p>
            <a:pPr marL="857250" lvl="1" indent="-771525" defTabSz="1196975">
              <a:lnSpc>
                <a:spcPct val="90000"/>
              </a:lnSpc>
              <a:buNone/>
              <a:tabLst>
                <a:tab pos="1376363" algn="l"/>
                <a:tab pos="5541963" algn="l"/>
              </a:tabLst>
            </a:pPr>
            <a:r>
              <a:rPr lang="en-US" sz="1100" dirty="0"/>
              <a:t>MOWG  	Mission Operations Working Group</a:t>
            </a:r>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r>
              <a:rPr lang="en-US" sz="1100" dirty="0"/>
              <a:t>NASA  	National Aeronautics &amp; Space Administration</a:t>
            </a:r>
          </a:p>
          <a:p>
            <a:pPr marL="857250" lvl="1" indent="-771525" defTabSz="1196975">
              <a:lnSpc>
                <a:spcPct val="90000"/>
              </a:lnSpc>
              <a:buNone/>
              <a:tabLst>
                <a:tab pos="1376363" algn="l"/>
                <a:tab pos="5541963" algn="l"/>
              </a:tabLst>
            </a:pPr>
            <a:r>
              <a:rPr lang="en-US" sz="1100" dirty="0"/>
              <a:t>NET	No Earlier Than</a:t>
            </a:r>
          </a:p>
          <a:p>
            <a:pPr marL="857250" lvl="1" indent="-771525" defTabSz="1196975">
              <a:lnSpc>
                <a:spcPct val="90000"/>
              </a:lnSpc>
              <a:buNone/>
              <a:tabLst>
                <a:tab pos="1376363" algn="l"/>
                <a:tab pos="5541963" algn="l"/>
              </a:tabLst>
            </a:pPr>
            <a:r>
              <a:rPr lang="en-US" sz="1100" dirty="0"/>
              <a:t>NGAS  	Northrop Grumman Aerospace Systems</a:t>
            </a:r>
          </a:p>
          <a:p>
            <a:pPr marL="857250" lvl="1" indent="-771525" defTabSz="1196975">
              <a:lnSpc>
                <a:spcPct val="90000"/>
              </a:lnSpc>
              <a:buNone/>
              <a:tabLst>
                <a:tab pos="1376363" algn="l"/>
                <a:tab pos="5541963" algn="l"/>
              </a:tabLst>
            </a:pPr>
            <a:r>
              <a:rPr lang="en-US" sz="1100" dirty="0"/>
              <a:t>NISAR	NASA-ISRO Synthetic Aperture Radar mission</a:t>
            </a:r>
          </a:p>
          <a:p>
            <a:pPr marL="857250" lvl="1" indent="-771525" defTabSz="1196975">
              <a:lnSpc>
                <a:spcPct val="90000"/>
              </a:lnSpc>
              <a:buNone/>
              <a:tabLst>
                <a:tab pos="1376363" algn="l"/>
                <a:tab pos="5541963" algn="l"/>
              </a:tabLst>
            </a:pPr>
            <a:r>
              <a:rPr lang="en-US" sz="1100" dirty="0"/>
              <a:t>NOAA  	National Oceanic and Atmospheric Administration</a:t>
            </a:r>
          </a:p>
          <a:p>
            <a:pPr marL="857250" lvl="1" indent="-771525" defTabSz="1196975">
              <a:lnSpc>
                <a:spcPct val="90000"/>
              </a:lnSpc>
              <a:buNone/>
              <a:tabLst>
                <a:tab pos="1376363" algn="l"/>
                <a:tab pos="5541963" algn="l"/>
              </a:tabLst>
            </a:pPr>
            <a:r>
              <a:rPr lang="en-US" sz="1100" dirty="0"/>
              <a:t>OCO	Orbiting Carbon Observatory</a:t>
            </a:r>
          </a:p>
          <a:p>
            <a:pPr marL="857250" lvl="1" indent="-771525" defTabSz="1196975">
              <a:lnSpc>
                <a:spcPct val="90000"/>
              </a:lnSpc>
              <a:buNone/>
              <a:tabLst>
                <a:tab pos="1376363" algn="l"/>
                <a:tab pos="5541963" algn="l"/>
              </a:tabLst>
            </a:pPr>
            <a:r>
              <a:rPr lang="en-US" sz="1100" dirty="0"/>
              <a:t>OIIR	NASA Office of International and Interagency Relations</a:t>
            </a:r>
          </a:p>
          <a:p>
            <a:pPr marL="857250" lvl="1" indent="-771525" defTabSz="1196975">
              <a:lnSpc>
                <a:spcPct val="90000"/>
              </a:lnSpc>
              <a:buNone/>
              <a:tabLst>
                <a:tab pos="1376363" algn="l"/>
                <a:tab pos="5541963" algn="l"/>
              </a:tabLst>
            </a:pPr>
            <a:r>
              <a:rPr lang="en-US" sz="1100" dirty="0"/>
              <a:t>ORR  	Operational Readiness Review</a:t>
            </a:r>
          </a:p>
          <a:p>
            <a:pPr marL="857250" lvl="1" indent="-771525" defTabSz="1196975">
              <a:lnSpc>
                <a:spcPct val="90000"/>
              </a:lnSpc>
              <a:buNone/>
              <a:tabLst>
                <a:tab pos="1376363" algn="l"/>
                <a:tab pos="5541963" algn="l"/>
              </a:tabLst>
            </a:pPr>
            <a:r>
              <a:rPr lang="en-US" sz="1100" dirty="0"/>
              <a:t>POC	Point Of Contact</a:t>
            </a:r>
          </a:p>
          <a:p>
            <a:pPr marL="857250" lvl="1" indent="-771525" defTabSz="1196975">
              <a:lnSpc>
                <a:spcPct val="90000"/>
              </a:lnSpc>
              <a:buNone/>
              <a:tabLst>
                <a:tab pos="1376363" algn="l"/>
                <a:tab pos="5541963" algn="l"/>
              </a:tabLst>
            </a:pPr>
            <a:r>
              <a:rPr lang="en-US" sz="1100" dirty="0"/>
              <a:t>PS  	Project Scientists</a:t>
            </a:r>
          </a:p>
          <a:p>
            <a:pPr marL="857250" lvl="1" indent="-771525" defTabSz="1196975">
              <a:lnSpc>
                <a:spcPct val="90000"/>
              </a:lnSpc>
              <a:buNone/>
              <a:tabLst>
                <a:tab pos="1376363" algn="l"/>
                <a:tab pos="5541963" algn="l"/>
              </a:tabLst>
            </a:pPr>
            <a:r>
              <a:rPr lang="en-US" sz="1100" dirty="0"/>
              <a:t>RMM  	Risk Mitigation Maneuver</a:t>
            </a:r>
          </a:p>
          <a:p>
            <a:pPr marL="857250" lvl="1" indent="-771525" defTabSz="1196975">
              <a:lnSpc>
                <a:spcPct val="90000"/>
              </a:lnSpc>
              <a:buNone/>
              <a:tabLst>
                <a:tab pos="1376363" algn="l"/>
                <a:tab pos="5541963" algn="l"/>
              </a:tabLst>
            </a:pPr>
            <a:r>
              <a:rPr lang="en-US" sz="1100" dirty="0"/>
              <a:t>RWA  	Reaction Wheel Assembly</a:t>
            </a:r>
          </a:p>
          <a:p>
            <a:pPr marL="857250" lvl="1" indent="-771525" defTabSz="1196975">
              <a:lnSpc>
                <a:spcPct val="90000"/>
              </a:lnSpc>
              <a:buNone/>
              <a:tabLst>
                <a:tab pos="1376363" algn="l"/>
                <a:tab pos="5541963" algn="l"/>
              </a:tabLst>
            </a:pPr>
            <a:r>
              <a:rPr lang="fr-FR" sz="1100" dirty="0"/>
              <a:t>SAC-C  	Satellite de </a:t>
            </a:r>
            <a:r>
              <a:rPr lang="fr-FR" sz="1100" dirty="0" err="1"/>
              <a:t>Aplicaciones</a:t>
            </a:r>
            <a:r>
              <a:rPr lang="fr-FR" sz="1100" dirty="0"/>
              <a:t> </a:t>
            </a:r>
            <a:r>
              <a:rPr lang="fr-FR" sz="1100" dirty="0" err="1"/>
              <a:t>Cientificas</a:t>
            </a:r>
            <a:r>
              <a:rPr lang="fr-FR" sz="1100" dirty="0"/>
              <a:t>  (Scientific Application Satellite)</a:t>
            </a:r>
          </a:p>
          <a:p>
            <a:pPr marL="857250" lvl="1" indent="-771525" defTabSz="1196975">
              <a:lnSpc>
                <a:spcPct val="90000"/>
              </a:lnSpc>
              <a:buNone/>
              <a:tabLst>
                <a:tab pos="1376363" algn="l"/>
                <a:tab pos="5541963" algn="l"/>
              </a:tabLst>
            </a:pPr>
            <a:r>
              <a:rPr lang="en-US" sz="1100" dirty="0"/>
              <a:t>SC  	Spacecraft</a:t>
            </a:r>
          </a:p>
          <a:p>
            <a:pPr marL="857250" lvl="1" indent="-771525" defTabSz="1196975">
              <a:lnSpc>
                <a:spcPct val="90000"/>
              </a:lnSpc>
              <a:buNone/>
              <a:tabLst>
                <a:tab pos="1376363" algn="l"/>
                <a:tab pos="5541963" algn="l"/>
              </a:tabLst>
            </a:pPr>
            <a:r>
              <a:rPr lang="en-US" sz="1100" dirty="0"/>
              <a:t>S5P	Sentinel-5 Precursor </a:t>
            </a:r>
          </a:p>
          <a:p>
            <a:pPr marL="857250" lvl="1" indent="-771525" defTabSz="1196975">
              <a:lnSpc>
                <a:spcPct val="90000"/>
              </a:lnSpc>
              <a:buNone/>
              <a:tabLst>
                <a:tab pos="1376363" algn="l"/>
                <a:tab pos="5541963" algn="l"/>
              </a:tabLst>
            </a:pPr>
            <a:r>
              <a:rPr lang="en-US" sz="1100" dirty="0"/>
              <a:t>SNPP	Suomi National Polar-orbiting Partnership </a:t>
            </a:r>
          </a:p>
          <a:p>
            <a:pPr marL="857250" lvl="1" indent="-771525" defTabSz="1196975">
              <a:lnSpc>
                <a:spcPct val="90000"/>
              </a:lnSpc>
              <a:buNone/>
              <a:tabLst>
                <a:tab pos="1376363" algn="l"/>
                <a:tab pos="5541963" algn="l"/>
              </a:tabLst>
            </a:pPr>
            <a:r>
              <a:rPr lang="en-US" sz="1100" dirty="0"/>
              <a:t>SSR	Solid State Recorder</a:t>
            </a:r>
          </a:p>
          <a:p>
            <a:pPr marL="857250" lvl="1" indent="-771525" defTabSz="1196975">
              <a:lnSpc>
                <a:spcPct val="90000"/>
              </a:lnSpc>
              <a:buNone/>
              <a:tabLst>
                <a:tab pos="1376363" algn="l"/>
                <a:tab pos="5541963" algn="l"/>
              </a:tabLst>
            </a:pPr>
            <a:r>
              <a:rPr lang="en-US" sz="1100" dirty="0"/>
              <a:t>SWIR	Short Wave Infrared</a:t>
            </a:r>
          </a:p>
          <a:p>
            <a:pPr marL="857250" lvl="1" indent="-771525" defTabSz="1196975">
              <a:lnSpc>
                <a:spcPct val="90000"/>
              </a:lnSpc>
              <a:buNone/>
              <a:tabLst>
                <a:tab pos="1376363" algn="l"/>
                <a:tab pos="5541963" algn="l"/>
              </a:tabLst>
            </a:pPr>
            <a:r>
              <a:rPr lang="en-US" sz="1100" dirty="0"/>
              <a:t>TBC	To Be Confirmed</a:t>
            </a:r>
          </a:p>
          <a:p>
            <a:pPr marL="857250" lvl="1" indent="-771525" defTabSz="1196975">
              <a:lnSpc>
                <a:spcPct val="90000"/>
              </a:lnSpc>
              <a:buNone/>
              <a:tabLst>
                <a:tab pos="1376363" algn="l"/>
                <a:tab pos="5541963" algn="l"/>
              </a:tabLst>
            </a:pPr>
            <a:r>
              <a:rPr lang="en-US" sz="1100" dirty="0"/>
              <a:t>TBD  	To Be Determined</a:t>
            </a:r>
          </a:p>
          <a:p>
            <a:pPr marL="857250" lvl="1" indent="-771525" defTabSz="1196975">
              <a:lnSpc>
                <a:spcPct val="90000"/>
              </a:lnSpc>
              <a:buNone/>
              <a:tabLst>
                <a:tab pos="1376363" algn="l"/>
                <a:tab pos="5541963" algn="l"/>
              </a:tabLst>
            </a:pPr>
            <a:r>
              <a:rPr lang="en-US" sz="1100" dirty="0"/>
              <a:t>TES	Tropospheric Emission Spectrometer</a:t>
            </a:r>
          </a:p>
          <a:p>
            <a:pPr marL="857250" lvl="1" indent="-771525" defTabSz="1196975">
              <a:lnSpc>
                <a:spcPct val="90000"/>
              </a:lnSpc>
              <a:buNone/>
              <a:tabLst>
                <a:tab pos="1376363" algn="l"/>
                <a:tab pos="5541963" algn="l"/>
              </a:tabLst>
            </a:pPr>
            <a:r>
              <a:rPr lang="en-US" sz="1100" dirty="0"/>
              <a:t>TSIS	Total and Spectral Solar Irradiance Sensor</a:t>
            </a:r>
          </a:p>
          <a:p>
            <a:pPr marL="857250" lvl="1" indent="-771525" defTabSz="1196975">
              <a:lnSpc>
                <a:spcPct val="90000"/>
              </a:lnSpc>
              <a:buNone/>
              <a:tabLst>
                <a:tab pos="1376363" algn="l"/>
                <a:tab pos="5541963" algn="l"/>
              </a:tabLst>
            </a:pPr>
            <a:r>
              <a:rPr lang="en-US" sz="1100" dirty="0"/>
              <a:t>USGS	U.S. Geological Survey</a:t>
            </a:r>
          </a:p>
          <a:p>
            <a:pPr marL="857250" lvl="1" indent="-771525" defTabSz="1196975">
              <a:lnSpc>
                <a:spcPct val="90000"/>
              </a:lnSpc>
              <a:buNone/>
              <a:tabLst>
                <a:tab pos="1376363" algn="l"/>
                <a:tab pos="5541963" algn="l"/>
              </a:tabLst>
            </a:pPr>
            <a:r>
              <a:rPr lang="en-US" sz="1100" dirty="0"/>
              <a:t>WRS  	World Reference System</a:t>
            </a:r>
          </a:p>
          <a:p>
            <a:pPr marL="857250" lvl="1" indent="-771525" defTabSz="1196975">
              <a:lnSpc>
                <a:spcPct val="90000"/>
              </a:lnSpc>
              <a:buNone/>
              <a:tabLst>
                <a:tab pos="5541963" algn="l"/>
              </a:tabLst>
            </a:pPr>
            <a:endParaRPr lang="en-US" sz="1200" dirty="0"/>
          </a:p>
        </p:txBody>
      </p:sp>
      <p:sp>
        <p:nvSpPr>
          <p:cNvPr id="3" name="Slide Number Placeholder 2"/>
          <p:cNvSpPr>
            <a:spLocks noGrp="1"/>
          </p:cNvSpPr>
          <p:nvPr>
            <p:ph type="sldNum" sz="quarter" idx="12"/>
          </p:nvPr>
        </p:nvSpPr>
        <p:spPr/>
        <p:txBody>
          <a:bodyPr/>
          <a:lstStyle/>
          <a:p>
            <a:fld id="{7D71D84F-F99E-AA4D-AEB0-4E72F1AAA5C3}" type="slidenum">
              <a:rPr lang="en-US" smtClean="0"/>
              <a:pPr/>
              <a:t>10</a:t>
            </a:fld>
            <a:endParaRPr lang="en-US" dirty="0"/>
          </a:p>
        </p:txBody>
      </p:sp>
    </p:spTree>
    <p:extLst>
      <p:ext uri="{BB962C8B-B14F-4D97-AF65-F5344CB8AC3E}">
        <p14:creationId xmlns:p14="http://schemas.microsoft.com/office/powerpoint/2010/main" val="331409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26634</TotalTime>
  <Words>1704</Words>
  <Application>Microsoft Office PowerPoint</Application>
  <PresentationFormat>On-screen Show (4:3)</PresentationFormat>
  <Paragraphs>233</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Office Theme</vt:lpstr>
      <vt:lpstr>International Earth Science Constellation (ESC)</vt:lpstr>
      <vt:lpstr>Welcome</vt:lpstr>
      <vt:lpstr>Why are we here today?</vt:lpstr>
      <vt:lpstr>MOWG Charter</vt:lpstr>
      <vt:lpstr>Constellation History</vt:lpstr>
      <vt:lpstr>State of the Constellations</vt:lpstr>
      <vt:lpstr>PowerPoint Presentation</vt:lpstr>
      <vt:lpstr>PowerPoint Presentation</vt:lpstr>
      <vt:lpstr>PowerPoint Presentation</vt:lpstr>
      <vt:lpstr>Abbreviations / Acronyms List</vt:lpstr>
    </vt:vector>
  </TitlesOfParts>
  <Company>HTSI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bguit,wcase</dc:creator>
  <cp:lastModifiedBy>Annadale, Selene R. (GSFC-428.0)[ASRC FEDERAL SYSTEM SOLUTIONS]</cp:lastModifiedBy>
  <cp:revision>905</cp:revision>
  <cp:lastPrinted>2019-05-09T19:58:27Z</cp:lastPrinted>
  <dcterms:created xsi:type="dcterms:W3CDTF">2013-08-14T19:12:21Z</dcterms:created>
  <dcterms:modified xsi:type="dcterms:W3CDTF">2021-09-22T18:11:57Z</dcterms:modified>
</cp:coreProperties>
</file>