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sldIdLst>
    <p:sldId id="257" r:id="rId2"/>
    <p:sldId id="258" r:id="rId3"/>
    <p:sldId id="259" r:id="rId4"/>
    <p:sldId id="260" r:id="rId5"/>
    <p:sldId id="266"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F7"/>
    <a:srgbClr val="FFF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523844-B84F-2C42-AB1B-1FD85F4CB9D5}" v="1" dt="2021-09-22T02:47:21.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84" autoAdjust="0"/>
    <p:restoredTop sz="94660"/>
  </p:normalViewPr>
  <p:slideViewPr>
    <p:cSldViewPr snapToGrid="0">
      <p:cViewPr>
        <p:scale>
          <a:sx n="220" d="100"/>
          <a:sy n="220" d="100"/>
        </p:scale>
        <p:origin x="776"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659AE-AFD0-44F1-BF59-9AE6888B0BB2}" type="datetimeFigureOut">
              <a:rPr lang="en-US" smtClean="0"/>
              <a:t>9/21/21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007B1B-EF5F-4687-A715-3C6AF719FE2D}" type="slidenum">
              <a:rPr lang="en-US" smtClean="0"/>
              <a:t>‹#›</a:t>
            </a:fld>
            <a:endParaRPr lang="en-US"/>
          </a:p>
        </p:txBody>
      </p:sp>
    </p:spTree>
    <p:extLst>
      <p:ext uri="{BB962C8B-B14F-4D97-AF65-F5344CB8AC3E}">
        <p14:creationId xmlns:p14="http://schemas.microsoft.com/office/powerpoint/2010/main" val="690286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29D2-27ED-46D6-803B-568EE0EF63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782B9C-9BC2-4D44-A7D0-B9EB0F3220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4D2B74-E0FD-4CAF-B246-1BEF4F950A39}"/>
              </a:ext>
            </a:extLst>
          </p:cNvPr>
          <p:cNvSpPr>
            <a:spLocks noGrp="1"/>
          </p:cNvSpPr>
          <p:nvPr>
            <p:ph type="dt" sz="half" idx="10"/>
          </p:nvPr>
        </p:nvSpPr>
        <p:spPr/>
        <p:txBody>
          <a:bodyPr/>
          <a:lstStyle/>
          <a:p>
            <a:fld id="{2F74E153-73FB-42EA-8D30-4AA7D027FB10}" type="datetime1">
              <a:rPr lang="en-US" smtClean="0"/>
              <a:t>9/21/21</a:t>
            </a:fld>
            <a:endParaRPr lang="en-US" dirty="0"/>
          </a:p>
        </p:txBody>
      </p:sp>
      <p:sp>
        <p:nvSpPr>
          <p:cNvPr id="5" name="Footer Placeholder 4">
            <a:extLst>
              <a:ext uri="{FF2B5EF4-FFF2-40B4-BE49-F238E27FC236}">
                <a16:creationId xmlns:a16="http://schemas.microsoft.com/office/drawing/2014/main" id="{56F2DD74-C848-42FE-850D-41092C4D3C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8CC921-FB9E-480F-9E70-84E858A0A089}"/>
              </a:ext>
            </a:extLst>
          </p:cNvPr>
          <p:cNvSpPr>
            <a:spLocks noGrp="1"/>
          </p:cNvSpPr>
          <p:nvPr>
            <p:ph type="sldNum" sz="quarter" idx="12"/>
          </p:nvPr>
        </p:nvSpPr>
        <p:spPr/>
        <p:txBody>
          <a:bodyPr/>
          <a:lstStyle/>
          <a:p>
            <a:fld id="{55689502-8CF4-4403-9DBB-A10051D16C1F}" type="slidenum">
              <a:rPr lang="en-US" smtClean="0"/>
              <a:t>‹#›</a:t>
            </a:fld>
            <a:endParaRPr lang="en-US" dirty="0"/>
          </a:p>
        </p:txBody>
      </p:sp>
    </p:spTree>
    <p:extLst>
      <p:ext uri="{BB962C8B-B14F-4D97-AF65-F5344CB8AC3E}">
        <p14:creationId xmlns:p14="http://schemas.microsoft.com/office/powerpoint/2010/main" val="1965343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5972B-F382-4B29-B6D7-461AD51962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08C3EF-EAF2-482D-B49B-DC0088D6A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E9AE6-7D1A-436F-BFB0-923CC4340CE3}"/>
              </a:ext>
            </a:extLst>
          </p:cNvPr>
          <p:cNvSpPr>
            <a:spLocks noGrp="1"/>
          </p:cNvSpPr>
          <p:nvPr>
            <p:ph type="dt" sz="half" idx="10"/>
          </p:nvPr>
        </p:nvSpPr>
        <p:spPr/>
        <p:txBody>
          <a:bodyPr/>
          <a:lstStyle>
            <a:lvl1pPr>
              <a:defRPr/>
            </a:lvl1pPr>
          </a:lstStyle>
          <a:p>
            <a:fld id="{FBB7F8E5-10A7-45D4-B374-52587110BB53}" type="datetime1">
              <a:rPr lang="en-US" smtClean="0"/>
              <a:t>9/21/21</a:t>
            </a:fld>
            <a:endParaRPr lang="en-US" dirty="0"/>
          </a:p>
        </p:txBody>
      </p:sp>
      <p:sp>
        <p:nvSpPr>
          <p:cNvPr id="5" name="Footer Placeholder 4">
            <a:extLst>
              <a:ext uri="{FF2B5EF4-FFF2-40B4-BE49-F238E27FC236}">
                <a16:creationId xmlns:a16="http://schemas.microsoft.com/office/drawing/2014/main" id="{56027BFA-457A-4B9B-8E00-2056AE4FC11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75598C7-FEB4-4B6D-B902-80C32F0752A7}"/>
              </a:ext>
            </a:extLst>
          </p:cNvPr>
          <p:cNvSpPr>
            <a:spLocks noGrp="1"/>
          </p:cNvSpPr>
          <p:nvPr>
            <p:ph type="sldNum" sz="quarter" idx="12"/>
          </p:nvPr>
        </p:nvSpPr>
        <p:spPr>
          <a:xfrm>
            <a:off x="9332423" y="6496257"/>
            <a:ext cx="2743200" cy="365125"/>
          </a:xfrm>
        </p:spPr>
        <p:txBody>
          <a:bodyPr/>
          <a:lstStyle>
            <a:lvl1pPr>
              <a:defRPr sz="1600" b="0"/>
            </a:lvl1pPr>
          </a:lstStyle>
          <a:p>
            <a:fld id="{9493D049-EF97-44AF-9B7E-86A121F7ACF3}" type="slidenum">
              <a:rPr lang="en-US" smtClean="0"/>
              <a:pPr/>
              <a:t>‹#›</a:t>
            </a:fld>
            <a:endParaRPr lang="en-US" dirty="0"/>
          </a:p>
        </p:txBody>
      </p:sp>
    </p:spTree>
    <p:extLst>
      <p:ext uri="{BB962C8B-B14F-4D97-AF65-F5344CB8AC3E}">
        <p14:creationId xmlns:p14="http://schemas.microsoft.com/office/powerpoint/2010/main" val="2473922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BE8C6-616B-46E3-8649-9CEA0CCBF2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6B3197-EBD1-438D-AEF2-6C8CC2A0EA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E30061-5C96-4F05-9FC0-29C511839F19}"/>
              </a:ext>
            </a:extLst>
          </p:cNvPr>
          <p:cNvSpPr>
            <a:spLocks noGrp="1"/>
          </p:cNvSpPr>
          <p:nvPr>
            <p:ph type="dt" sz="half" idx="10"/>
          </p:nvPr>
        </p:nvSpPr>
        <p:spPr/>
        <p:txBody>
          <a:bodyPr/>
          <a:lstStyle/>
          <a:p>
            <a:fld id="{C967E3EE-C790-461B-AC9D-4B393C319403}" type="datetime1">
              <a:rPr lang="en-US" smtClean="0"/>
              <a:t>9/21/21</a:t>
            </a:fld>
            <a:endParaRPr lang="en-US"/>
          </a:p>
        </p:txBody>
      </p:sp>
      <p:sp>
        <p:nvSpPr>
          <p:cNvPr id="5" name="Footer Placeholder 4">
            <a:extLst>
              <a:ext uri="{FF2B5EF4-FFF2-40B4-BE49-F238E27FC236}">
                <a16:creationId xmlns:a16="http://schemas.microsoft.com/office/drawing/2014/main" id="{C79972E9-F157-4308-8032-36470EED6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3E65C7-3E40-449D-A494-E0A8C2BEE2A4}"/>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2718817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45715-C15E-48E5-9067-2955E5A4CE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8CB1EA-BF7D-43F4-9705-398FD88686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853B0C-85F2-4C4F-AD7F-44F32BE108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405C41-A892-474B-A3AE-E2CDADDCDE50}"/>
              </a:ext>
            </a:extLst>
          </p:cNvPr>
          <p:cNvSpPr>
            <a:spLocks noGrp="1"/>
          </p:cNvSpPr>
          <p:nvPr>
            <p:ph type="dt" sz="half" idx="10"/>
          </p:nvPr>
        </p:nvSpPr>
        <p:spPr/>
        <p:txBody>
          <a:bodyPr/>
          <a:lstStyle/>
          <a:p>
            <a:fld id="{1A380B8F-9FAA-4E37-BD57-F85D4A272135}" type="datetime1">
              <a:rPr lang="en-US" smtClean="0"/>
              <a:t>9/21/21</a:t>
            </a:fld>
            <a:endParaRPr lang="en-US"/>
          </a:p>
        </p:txBody>
      </p:sp>
      <p:sp>
        <p:nvSpPr>
          <p:cNvPr id="6" name="Footer Placeholder 5">
            <a:extLst>
              <a:ext uri="{FF2B5EF4-FFF2-40B4-BE49-F238E27FC236}">
                <a16:creationId xmlns:a16="http://schemas.microsoft.com/office/drawing/2014/main" id="{17127C2E-3936-4195-8C21-507BAF11A7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919D7-2878-4978-A785-F8F417359EE6}"/>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1006716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F141-08CD-4B6E-BD6A-A0E68C6F5F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D18E11-63D0-4BD5-A474-3F4A91FE88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406609-1743-4FAF-ABF9-8C84A2E81E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EED18E-19B8-471B-9853-AA09F8EC58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2BCDFD-0E94-40B6-A074-9F19C8E8FE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9E1849-BD0D-4374-81C0-E282C373F7CF}"/>
              </a:ext>
            </a:extLst>
          </p:cNvPr>
          <p:cNvSpPr>
            <a:spLocks noGrp="1"/>
          </p:cNvSpPr>
          <p:nvPr>
            <p:ph type="dt" sz="half" idx="10"/>
          </p:nvPr>
        </p:nvSpPr>
        <p:spPr/>
        <p:txBody>
          <a:bodyPr/>
          <a:lstStyle/>
          <a:p>
            <a:fld id="{7802A12E-0FE3-4B55-8C0C-1446B2098272}" type="datetime1">
              <a:rPr lang="en-US" smtClean="0"/>
              <a:t>9/21/21</a:t>
            </a:fld>
            <a:endParaRPr lang="en-US"/>
          </a:p>
        </p:txBody>
      </p:sp>
      <p:sp>
        <p:nvSpPr>
          <p:cNvPr id="8" name="Footer Placeholder 7">
            <a:extLst>
              <a:ext uri="{FF2B5EF4-FFF2-40B4-BE49-F238E27FC236}">
                <a16:creationId xmlns:a16="http://schemas.microsoft.com/office/drawing/2014/main" id="{F6474D6A-885E-4601-A9D2-EBE33DB8F0A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797A74-255F-47D6-AC6F-EE05BAA77029}"/>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950158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A194D-98D3-4A42-9B6B-5DA8DD3447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B5CCF6-424C-45FB-886B-23AA2B1CFAFC}"/>
              </a:ext>
            </a:extLst>
          </p:cNvPr>
          <p:cNvSpPr>
            <a:spLocks noGrp="1"/>
          </p:cNvSpPr>
          <p:nvPr>
            <p:ph type="dt" sz="half" idx="10"/>
          </p:nvPr>
        </p:nvSpPr>
        <p:spPr/>
        <p:txBody>
          <a:bodyPr/>
          <a:lstStyle/>
          <a:p>
            <a:fld id="{67148D22-2180-4095-87B5-48453659ECB5}" type="datetime1">
              <a:rPr lang="en-US" smtClean="0"/>
              <a:t>9/21/21</a:t>
            </a:fld>
            <a:endParaRPr lang="en-US"/>
          </a:p>
        </p:txBody>
      </p:sp>
      <p:sp>
        <p:nvSpPr>
          <p:cNvPr id="4" name="Footer Placeholder 3">
            <a:extLst>
              <a:ext uri="{FF2B5EF4-FFF2-40B4-BE49-F238E27FC236}">
                <a16:creationId xmlns:a16="http://schemas.microsoft.com/office/drawing/2014/main" id="{EC4713F0-B5E1-4A96-950E-7495C2E443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5C93F-30C6-470F-9EDF-4309CF5C87C7}"/>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3580183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5CBAD5-593E-47D8-96B3-362FEDD2187E}"/>
              </a:ext>
            </a:extLst>
          </p:cNvPr>
          <p:cNvSpPr>
            <a:spLocks noGrp="1"/>
          </p:cNvSpPr>
          <p:nvPr>
            <p:ph type="dt" sz="half" idx="10"/>
          </p:nvPr>
        </p:nvSpPr>
        <p:spPr/>
        <p:txBody>
          <a:bodyPr/>
          <a:lstStyle/>
          <a:p>
            <a:fld id="{2FD2E0DD-506D-4D79-B71B-1768E9AB279C}" type="datetime1">
              <a:rPr lang="en-US" smtClean="0"/>
              <a:t>9/21/21</a:t>
            </a:fld>
            <a:endParaRPr lang="en-US"/>
          </a:p>
        </p:txBody>
      </p:sp>
      <p:sp>
        <p:nvSpPr>
          <p:cNvPr id="3" name="Footer Placeholder 2">
            <a:extLst>
              <a:ext uri="{FF2B5EF4-FFF2-40B4-BE49-F238E27FC236}">
                <a16:creationId xmlns:a16="http://schemas.microsoft.com/office/drawing/2014/main" id="{D6EC2476-8AC5-4EE5-B668-74FF577DC2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9CE609-E665-4181-8D56-119189AA70DC}"/>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3207312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0950-3FEB-445A-BA98-368D06C72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F904CE-3E72-49B9-8CAE-9690209550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FCE806-35D2-4320-A3A3-9AF206DBF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C1BFD3-1EF8-45F3-B7C6-ECB294FC6BC2}"/>
              </a:ext>
            </a:extLst>
          </p:cNvPr>
          <p:cNvSpPr>
            <a:spLocks noGrp="1"/>
          </p:cNvSpPr>
          <p:nvPr>
            <p:ph type="dt" sz="half" idx="10"/>
          </p:nvPr>
        </p:nvSpPr>
        <p:spPr/>
        <p:txBody>
          <a:bodyPr/>
          <a:lstStyle/>
          <a:p>
            <a:fld id="{D2DDC9C9-BE76-4736-B37E-7F594FFDA2EE}" type="datetime1">
              <a:rPr lang="en-US" smtClean="0"/>
              <a:t>9/21/21</a:t>
            </a:fld>
            <a:endParaRPr lang="en-US"/>
          </a:p>
        </p:txBody>
      </p:sp>
      <p:sp>
        <p:nvSpPr>
          <p:cNvPr id="6" name="Footer Placeholder 5">
            <a:extLst>
              <a:ext uri="{FF2B5EF4-FFF2-40B4-BE49-F238E27FC236}">
                <a16:creationId xmlns:a16="http://schemas.microsoft.com/office/drawing/2014/main" id="{127933C8-9BE9-406C-ABA5-5CDD18EE63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BC655A-B64D-41EF-A2BE-E0A4DBD4A435}"/>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1403103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470F2-DB92-49AD-880F-07A1A43E2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F3E058-AC63-4FBA-80B2-601BE9CE4A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D2345F-BA73-4BBF-A78B-0D3B5E911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232481-2DC0-4E1B-B054-1C2EB290C6D4}"/>
              </a:ext>
            </a:extLst>
          </p:cNvPr>
          <p:cNvSpPr>
            <a:spLocks noGrp="1"/>
          </p:cNvSpPr>
          <p:nvPr>
            <p:ph type="dt" sz="half" idx="10"/>
          </p:nvPr>
        </p:nvSpPr>
        <p:spPr/>
        <p:txBody>
          <a:bodyPr/>
          <a:lstStyle/>
          <a:p>
            <a:fld id="{B580ACA8-6784-479B-B7BC-BBF675DF13CF}" type="datetime1">
              <a:rPr lang="en-US" smtClean="0"/>
              <a:t>9/21/21</a:t>
            </a:fld>
            <a:endParaRPr lang="en-US"/>
          </a:p>
        </p:txBody>
      </p:sp>
      <p:sp>
        <p:nvSpPr>
          <p:cNvPr id="6" name="Footer Placeholder 5">
            <a:extLst>
              <a:ext uri="{FF2B5EF4-FFF2-40B4-BE49-F238E27FC236}">
                <a16:creationId xmlns:a16="http://schemas.microsoft.com/office/drawing/2014/main" id="{730A63AD-A31C-4966-B87C-F47C923B0D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D2FE7E-BA63-4D3E-A2EA-FF5674119BB6}"/>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259531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8DDB-6DE1-4F9D-9DBB-A7AB16C3A6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261FEA-AA2D-4131-BDD9-E34EBCC6E2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9716C0-96C7-49E1-82A6-BEBA08EA0F7C}"/>
              </a:ext>
            </a:extLst>
          </p:cNvPr>
          <p:cNvSpPr>
            <a:spLocks noGrp="1"/>
          </p:cNvSpPr>
          <p:nvPr>
            <p:ph type="dt" sz="half" idx="10"/>
          </p:nvPr>
        </p:nvSpPr>
        <p:spPr/>
        <p:txBody>
          <a:bodyPr/>
          <a:lstStyle/>
          <a:p>
            <a:fld id="{BB6A16F9-16B8-499A-BE80-F306D51E0C5C}" type="datetime1">
              <a:rPr lang="en-US" smtClean="0"/>
              <a:t>9/21/21</a:t>
            </a:fld>
            <a:endParaRPr lang="en-US"/>
          </a:p>
        </p:txBody>
      </p:sp>
      <p:sp>
        <p:nvSpPr>
          <p:cNvPr id="5" name="Footer Placeholder 4">
            <a:extLst>
              <a:ext uri="{FF2B5EF4-FFF2-40B4-BE49-F238E27FC236}">
                <a16:creationId xmlns:a16="http://schemas.microsoft.com/office/drawing/2014/main" id="{89BDDC8D-0DB7-4C58-9FE0-EB2598D598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67852-0F8A-4F00-98BE-339DB350D5D4}"/>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295647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14CDE-9B8D-4120-8F36-290DECAD31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0CE8E1-BD76-4BD7-B3FF-25FB7DDC0F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A4AD1-517B-4C19-A03D-8895A6CEC01B}"/>
              </a:ext>
            </a:extLst>
          </p:cNvPr>
          <p:cNvSpPr>
            <a:spLocks noGrp="1"/>
          </p:cNvSpPr>
          <p:nvPr>
            <p:ph type="dt" sz="half" idx="10"/>
          </p:nvPr>
        </p:nvSpPr>
        <p:spPr/>
        <p:txBody>
          <a:bodyPr/>
          <a:lstStyle/>
          <a:p>
            <a:fld id="{ED7505FD-2DC0-43EB-B43C-53F1887E64FA}" type="datetime1">
              <a:rPr lang="en-US" smtClean="0"/>
              <a:t>9/21/21</a:t>
            </a:fld>
            <a:endParaRPr lang="en-US"/>
          </a:p>
        </p:txBody>
      </p:sp>
      <p:sp>
        <p:nvSpPr>
          <p:cNvPr id="5" name="Footer Placeholder 4">
            <a:extLst>
              <a:ext uri="{FF2B5EF4-FFF2-40B4-BE49-F238E27FC236}">
                <a16:creationId xmlns:a16="http://schemas.microsoft.com/office/drawing/2014/main" id="{1C752379-2C9A-4140-AF7E-D4CA7735B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4C7BE8-7E9C-4F03-AA02-1695808F40C0}"/>
              </a:ext>
            </a:extLst>
          </p:cNvPr>
          <p:cNvSpPr>
            <a:spLocks noGrp="1"/>
          </p:cNvSpPr>
          <p:nvPr>
            <p:ph type="sldNum" sz="quarter" idx="12"/>
          </p:nvPr>
        </p:nvSpPr>
        <p:spPr/>
        <p:txBody>
          <a:bodyPr/>
          <a:lstStyle/>
          <a:p>
            <a:fld id="{55689502-8CF4-4403-9DBB-A10051D16C1F}" type="slidenum">
              <a:rPr lang="en-US" smtClean="0"/>
              <a:t>‹#›</a:t>
            </a:fld>
            <a:endParaRPr lang="en-US"/>
          </a:p>
        </p:txBody>
      </p:sp>
    </p:spTree>
    <p:extLst>
      <p:ext uri="{BB962C8B-B14F-4D97-AF65-F5344CB8AC3E}">
        <p14:creationId xmlns:p14="http://schemas.microsoft.com/office/powerpoint/2010/main" val="3154061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DF7"/>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73FF7AF-DB2A-4EE3-8F29-A1A4111D1F01}"/>
              </a:ext>
            </a:extLst>
          </p:cNvPr>
          <p:cNvSpPr/>
          <p:nvPr userDrawn="1"/>
        </p:nvSpPr>
        <p:spPr>
          <a:xfrm>
            <a:off x="0" y="6481042"/>
            <a:ext cx="12192000" cy="3769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43B6976-DA4F-4560-B1A5-5BFA6F362589}"/>
              </a:ext>
            </a:extLst>
          </p:cNvPr>
          <p:cNvSpPr>
            <a:spLocks noGrp="1"/>
          </p:cNvSpPr>
          <p:nvPr>
            <p:ph type="title"/>
          </p:nvPr>
        </p:nvSpPr>
        <p:spPr>
          <a:xfrm>
            <a:off x="456508" y="185489"/>
            <a:ext cx="10515600" cy="68103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E3B9676-40E1-4371-912A-530EA6A4A9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B21559F-E85E-4F0F-AB57-998B0AED0E50}"/>
              </a:ext>
            </a:extLst>
          </p:cNvPr>
          <p:cNvSpPr>
            <a:spLocks noGrp="1"/>
          </p:cNvSpPr>
          <p:nvPr>
            <p:ph type="dt" sz="half" idx="2"/>
          </p:nvPr>
        </p:nvSpPr>
        <p:spPr>
          <a:xfrm>
            <a:off x="838200" y="6489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7E7BB3-4B12-4E98-983A-56458B485B18}" type="datetime1">
              <a:rPr lang="en-US" smtClean="0"/>
              <a:t>9/21/21</a:t>
            </a:fld>
            <a:endParaRPr lang="en-US" dirty="0"/>
          </a:p>
        </p:txBody>
      </p:sp>
      <p:sp>
        <p:nvSpPr>
          <p:cNvPr id="5" name="Footer Placeholder 4">
            <a:extLst>
              <a:ext uri="{FF2B5EF4-FFF2-40B4-BE49-F238E27FC236}">
                <a16:creationId xmlns:a16="http://schemas.microsoft.com/office/drawing/2014/main" id="{1226D530-826B-4572-B022-62D6EEFC54D1}"/>
              </a:ext>
            </a:extLst>
          </p:cNvPr>
          <p:cNvSpPr>
            <a:spLocks noGrp="1"/>
          </p:cNvSpPr>
          <p:nvPr>
            <p:ph type="ftr" sz="quarter" idx="3"/>
          </p:nvPr>
        </p:nvSpPr>
        <p:spPr>
          <a:xfrm>
            <a:off x="4038600" y="648104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pic>
        <p:nvPicPr>
          <p:cNvPr id="8" name="Picture 2">
            <a:extLst>
              <a:ext uri="{FF2B5EF4-FFF2-40B4-BE49-F238E27FC236}">
                <a16:creationId xmlns:a16="http://schemas.microsoft.com/office/drawing/2014/main" id="{26616E61-1E72-4FC9-A82A-C34C69B54F29}"/>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a:xfrm>
            <a:off x="10972107" y="419611"/>
            <a:ext cx="763385" cy="212794"/>
          </a:xfrm>
          <a:prstGeom prst="rect">
            <a:avLst/>
          </a:prstGeom>
        </p:spPr>
      </p:pic>
      <p:cxnSp>
        <p:nvCxnSpPr>
          <p:cNvPr id="10" name="Straight Connector 9">
            <a:extLst>
              <a:ext uri="{FF2B5EF4-FFF2-40B4-BE49-F238E27FC236}">
                <a16:creationId xmlns:a16="http://schemas.microsoft.com/office/drawing/2014/main" id="{3AE1084D-A349-48D0-9A69-6145F078309F}"/>
              </a:ext>
            </a:extLst>
          </p:cNvPr>
          <p:cNvCxnSpPr/>
          <p:nvPr userDrawn="1"/>
        </p:nvCxnSpPr>
        <p:spPr>
          <a:xfrm>
            <a:off x="0" y="1064034"/>
            <a:ext cx="1219200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372CC24-AFB4-4AF2-A01E-D579DDA47781}"/>
              </a:ext>
            </a:extLst>
          </p:cNvPr>
          <p:cNvSpPr>
            <a:spLocks noGrp="1"/>
          </p:cNvSpPr>
          <p:nvPr>
            <p:ph type="sldNum" sz="quarter" idx="4"/>
          </p:nvPr>
        </p:nvSpPr>
        <p:spPr>
          <a:xfrm>
            <a:off x="9448800" y="6496249"/>
            <a:ext cx="2743200" cy="365125"/>
          </a:xfrm>
          <a:prstGeom prst="rect">
            <a:avLst/>
          </a:prstGeom>
        </p:spPr>
        <p:txBody>
          <a:bodyPr vert="horz" lIns="91440" tIns="45720" rIns="91440" bIns="45720" rtlCol="0" anchor="ctr"/>
          <a:lstStyle>
            <a:lvl1pPr algn="r">
              <a:defRPr sz="1200">
                <a:solidFill>
                  <a:schemeClr val="tx1"/>
                </a:solidFill>
              </a:defRPr>
            </a:lvl1pPr>
          </a:lstStyle>
          <a:p>
            <a:fld id="{55689502-8CF4-4403-9DBB-A10051D16C1F}" type="slidenum">
              <a:rPr lang="en-US" smtClean="0"/>
              <a:pPr/>
              <a:t>‹#›</a:t>
            </a:fld>
            <a:endParaRPr lang="en-US" dirty="0"/>
          </a:p>
        </p:txBody>
      </p:sp>
    </p:spTree>
    <p:extLst>
      <p:ext uri="{BB962C8B-B14F-4D97-AF65-F5344CB8AC3E}">
        <p14:creationId xmlns:p14="http://schemas.microsoft.com/office/powerpoint/2010/main" val="4265935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4118B-C18A-41BE-848A-5A28340CEE82}"/>
              </a:ext>
            </a:extLst>
          </p:cNvPr>
          <p:cNvSpPr>
            <a:spLocks noGrp="1"/>
          </p:cNvSpPr>
          <p:nvPr>
            <p:ph type="title"/>
          </p:nvPr>
        </p:nvSpPr>
        <p:spPr/>
        <p:txBody>
          <a:bodyPr/>
          <a:lstStyle/>
          <a:p>
            <a:r>
              <a:rPr lang="en-US" dirty="0"/>
              <a:t>Millennium Provided CAD vs. Current ABLE CAD</a:t>
            </a:r>
          </a:p>
        </p:txBody>
      </p:sp>
      <p:sp>
        <p:nvSpPr>
          <p:cNvPr id="6" name="Slide Number Placeholder 5">
            <a:extLst>
              <a:ext uri="{FF2B5EF4-FFF2-40B4-BE49-F238E27FC236}">
                <a16:creationId xmlns:a16="http://schemas.microsoft.com/office/drawing/2014/main" id="{381ECC29-F843-4DF6-8052-BE1E1EE212E6}"/>
              </a:ext>
            </a:extLst>
          </p:cNvPr>
          <p:cNvSpPr>
            <a:spLocks noGrp="1"/>
          </p:cNvSpPr>
          <p:nvPr>
            <p:ph type="sldNum" sz="quarter" idx="12"/>
          </p:nvPr>
        </p:nvSpPr>
        <p:spPr/>
        <p:txBody>
          <a:bodyPr/>
          <a:lstStyle/>
          <a:p>
            <a:fld id="{9493D049-EF97-44AF-9B7E-86A121F7ACF3}" type="slidenum">
              <a:rPr lang="en-US" smtClean="0"/>
              <a:pPr/>
              <a:t>1</a:t>
            </a:fld>
            <a:endParaRPr lang="en-US" dirty="0"/>
          </a:p>
        </p:txBody>
      </p:sp>
      <p:pic>
        <p:nvPicPr>
          <p:cNvPr id="4" name="Picture 3">
            <a:extLst>
              <a:ext uri="{FF2B5EF4-FFF2-40B4-BE49-F238E27FC236}">
                <a16:creationId xmlns:a16="http://schemas.microsoft.com/office/drawing/2014/main" id="{F718F3FB-FEAA-4BB0-8E61-B92491600860}"/>
              </a:ext>
            </a:extLst>
          </p:cNvPr>
          <p:cNvPicPr>
            <a:picLocks noChangeAspect="1"/>
          </p:cNvPicPr>
          <p:nvPr/>
        </p:nvPicPr>
        <p:blipFill>
          <a:blip r:embed="rId2">
            <a:clrChange>
              <a:clrFrom>
                <a:srgbClr val="FBFBFC"/>
              </a:clrFrom>
              <a:clrTo>
                <a:srgbClr val="FBFBFC">
                  <a:alpha val="0"/>
                </a:srgbClr>
              </a:clrTo>
            </a:clrChange>
          </a:blip>
          <a:stretch>
            <a:fillRect/>
          </a:stretch>
        </p:blipFill>
        <p:spPr>
          <a:xfrm>
            <a:off x="1295790" y="1342436"/>
            <a:ext cx="3846663" cy="4074385"/>
          </a:xfrm>
          <a:prstGeom prst="rect">
            <a:avLst/>
          </a:prstGeom>
        </p:spPr>
      </p:pic>
      <p:sp>
        <p:nvSpPr>
          <p:cNvPr id="5" name="TextBox 4">
            <a:extLst>
              <a:ext uri="{FF2B5EF4-FFF2-40B4-BE49-F238E27FC236}">
                <a16:creationId xmlns:a16="http://schemas.microsoft.com/office/drawing/2014/main" id="{5119DB73-FEFA-44B3-A659-F8E3B439A41E}"/>
              </a:ext>
            </a:extLst>
          </p:cNvPr>
          <p:cNvSpPr txBox="1"/>
          <p:nvPr/>
        </p:nvSpPr>
        <p:spPr>
          <a:xfrm>
            <a:off x="750412" y="5416822"/>
            <a:ext cx="4568302" cy="646331"/>
          </a:xfrm>
          <a:prstGeom prst="rect">
            <a:avLst/>
          </a:prstGeom>
          <a:noFill/>
        </p:spPr>
        <p:txBody>
          <a:bodyPr wrap="none" rtlCol="0">
            <a:spAutoFit/>
          </a:bodyPr>
          <a:lstStyle/>
          <a:p>
            <a:pPr algn="ctr"/>
            <a:r>
              <a:rPr lang="en-US" dirty="0"/>
              <a:t>TOMCAT_SC_BUS_STOWED_7-13-2020.STP</a:t>
            </a:r>
          </a:p>
          <a:p>
            <a:pPr algn="ctr"/>
            <a:r>
              <a:rPr lang="en-US" dirty="0"/>
              <a:t>Provided by Millennium</a:t>
            </a:r>
          </a:p>
        </p:txBody>
      </p:sp>
      <p:sp>
        <p:nvSpPr>
          <p:cNvPr id="8" name="TextBox 7">
            <a:extLst>
              <a:ext uri="{FF2B5EF4-FFF2-40B4-BE49-F238E27FC236}">
                <a16:creationId xmlns:a16="http://schemas.microsoft.com/office/drawing/2014/main" id="{5CB81433-9C34-4240-9CD5-BE0E6A0EAC50}"/>
              </a:ext>
            </a:extLst>
          </p:cNvPr>
          <p:cNvSpPr txBox="1"/>
          <p:nvPr/>
        </p:nvSpPr>
        <p:spPr>
          <a:xfrm>
            <a:off x="6832321" y="5416821"/>
            <a:ext cx="3711272" cy="646331"/>
          </a:xfrm>
          <a:prstGeom prst="rect">
            <a:avLst/>
          </a:prstGeom>
          <a:noFill/>
        </p:spPr>
        <p:txBody>
          <a:bodyPr wrap="none" rtlCol="0">
            <a:spAutoFit/>
          </a:bodyPr>
          <a:lstStyle/>
          <a:p>
            <a:pPr algn="ctr"/>
            <a:r>
              <a:rPr lang="en-US" dirty="0"/>
              <a:t>20008-7003-001_ASM_20201127.ASM</a:t>
            </a:r>
          </a:p>
          <a:p>
            <a:pPr algn="ctr"/>
            <a:r>
              <a:rPr lang="en-US" dirty="0"/>
              <a:t>Current as of 9/21/21</a:t>
            </a:r>
          </a:p>
        </p:txBody>
      </p:sp>
      <p:pic>
        <p:nvPicPr>
          <p:cNvPr id="9" name="Picture 8">
            <a:extLst>
              <a:ext uri="{FF2B5EF4-FFF2-40B4-BE49-F238E27FC236}">
                <a16:creationId xmlns:a16="http://schemas.microsoft.com/office/drawing/2014/main" id="{09F41336-AF3B-41EB-92FC-87B6F1986F19}"/>
              </a:ext>
            </a:extLst>
          </p:cNvPr>
          <p:cNvPicPr>
            <a:picLocks noChangeAspect="1"/>
          </p:cNvPicPr>
          <p:nvPr/>
        </p:nvPicPr>
        <p:blipFill>
          <a:blip r:embed="rId3">
            <a:clrChange>
              <a:clrFrom>
                <a:srgbClr val="FBFBFC"/>
              </a:clrFrom>
              <a:clrTo>
                <a:srgbClr val="FBFBFC">
                  <a:alpha val="0"/>
                </a:srgbClr>
              </a:clrTo>
            </a:clrChange>
          </a:blip>
          <a:stretch>
            <a:fillRect/>
          </a:stretch>
        </p:blipFill>
        <p:spPr>
          <a:xfrm>
            <a:off x="6142481" y="1452250"/>
            <a:ext cx="4561542" cy="4036417"/>
          </a:xfrm>
          <a:prstGeom prst="rect">
            <a:avLst/>
          </a:prstGeom>
        </p:spPr>
      </p:pic>
      <p:sp>
        <p:nvSpPr>
          <p:cNvPr id="3" name="TextBox 2">
            <a:extLst>
              <a:ext uri="{FF2B5EF4-FFF2-40B4-BE49-F238E27FC236}">
                <a16:creationId xmlns:a16="http://schemas.microsoft.com/office/drawing/2014/main" id="{B2FF3E6D-BEFA-4283-939E-2D2D206AE83B}"/>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350481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92523-527E-4632-B1E4-E26077EA230E}"/>
              </a:ext>
            </a:extLst>
          </p:cNvPr>
          <p:cNvSpPr>
            <a:spLocks noGrp="1"/>
          </p:cNvSpPr>
          <p:nvPr>
            <p:ph type="title"/>
          </p:nvPr>
        </p:nvSpPr>
        <p:spPr/>
        <p:txBody>
          <a:bodyPr/>
          <a:lstStyle/>
          <a:p>
            <a:r>
              <a:rPr lang="en-US" dirty="0"/>
              <a:t>Current Payload Volume Checks</a:t>
            </a:r>
          </a:p>
        </p:txBody>
      </p:sp>
      <p:sp>
        <p:nvSpPr>
          <p:cNvPr id="4" name="Slide Number Placeholder 3">
            <a:extLst>
              <a:ext uri="{FF2B5EF4-FFF2-40B4-BE49-F238E27FC236}">
                <a16:creationId xmlns:a16="http://schemas.microsoft.com/office/drawing/2014/main" id="{D84414C9-414F-4576-A1BB-8992DAC9EAC0}"/>
              </a:ext>
            </a:extLst>
          </p:cNvPr>
          <p:cNvSpPr>
            <a:spLocks noGrp="1"/>
          </p:cNvSpPr>
          <p:nvPr>
            <p:ph type="sldNum" sz="quarter" idx="12"/>
          </p:nvPr>
        </p:nvSpPr>
        <p:spPr/>
        <p:txBody>
          <a:bodyPr/>
          <a:lstStyle/>
          <a:p>
            <a:fld id="{9493D049-EF97-44AF-9B7E-86A121F7ACF3}" type="slidenum">
              <a:rPr lang="en-US" smtClean="0"/>
              <a:pPr/>
              <a:t>2</a:t>
            </a:fld>
            <a:endParaRPr lang="en-US" dirty="0"/>
          </a:p>
        </p:txBody>
      </p:sp>
      <p:pic>
        <p:nvPicPr>
          <p:cNvPr id="18" name="Picture 17">
            <a:extLst>
              <a:ext uri="{FF2B5EF4-FFF2-40B4-BE49-F238E27FC236}">
                <a16:creationId xmlns:a16="http://schemas.microsoft.com/office/drawing/2014/main" id="{107CB669-85EB-4DE3-882F-4AB5E9067BDD}"/>
              </a:ext>
            </a:extLst>
          </p:cNvPr>
          <p:cNvPicPr>
            <a:picLocks noChangeAspect="1"/>
          </p:cNvPicPr>
          <p:nvPr/>
        </p:nvPicPr>
        <p:blipFill>
          <a:blip r:embed="rId2"/>
          <a:stretch>
            <a:fillRect/>
          </a:stretch>
        </p:blipFill>
        <p:spPr>
          <a:xfrm>
            <a:off x="4792076" y="1931864"/>
            <a:ext cx="5997123" cy="4089244"/>
          </a:xfrm>
          <a:prstGeom prst="rect">
            <a:avLst/>
          </a:prstGeom>
        </p:spPr>
      </p:pic>
      <p:pic>
        <p:nvPicPr>
          <p:cNvPr id="19" name="Picture 18">
            <a:extLst>
              <a:ext uri="{FF2B5EF4-FFF2-40B4-BE49-F238E27FC236}">
                <a16:creationId xmlns:a16="http://schemas.microsoft.com/office/drawing/2014/main" id="{43A4460A-B3F5-4945-BE80-D3BEC68A32F4}"/>
              </a:ext>
            </a:extLst>
          </p:cNvPr>
          <p:cNvPicPr>
            <a:picLocks noChangeAspect="1"/>
          </p:cNvPicPr>
          <p:nvPr/>
        </p:nvPicPr>
        <p:blipFill>
          <a:blip r:embed="rId3">
            <a:clrChange>
              <a:clrFrom>
                <a:srgbClr val="FBFBFC"/>
              </a:clrFrom>
              <a:clrTo>
                <a:srgbClr val="FBFBFC">
                  <a:alpha val="0"/>
                </a:srgbClr>
              </a:clrTo>
            </a:clrChange>
          </a:blip>
          <a:stretch>
            <a:fillRect/>
          </a:stretch>
        </p:blipFill>
        <p:spPr>
          <a:xfrm>
            <a:off x="1436935" y="1181202"/>
            <a:ext cx="2047399" cy="5000379"/>
          </a:xfrm>
          <a:prstGeom prst="rect">
            <a:avLst/>
          </a:prstGeom>
        </p:spPr>
      </p:pic>
      <p:sp>
        <p:nvSpPr>
          <p:cNvPr id="20" name="TextBox 19">
            <a:extLst>
              <a:ext uri="{FF2B5EF4-FFF2-40B4-BE49-F238E27FC236}">
                <a16:creationId xmlns:a16="http://schemas.microsoft.com/office/drawing/2014/main" id="{0EC52D0F-1B93-4998-A4CB-16358C514CEF}"/>
              </a:ext>
            </a:extLst>
          </p:cNvPr>
          <p:cNvSpPr txBox="1"/>
          <p:nvPr/>
        </p:nvSpPr>
        <p:spPr>
          <a:xfrm>
            <a:off x="1893812" y="2195096"/>
            <a:ext cx="1133644" cy="646331"/>
          </a:xfrm>
          <a:prstGeom prst="rect">
            <a:avLst/>
          </a:prstGeom>
          <a:noFill/>
        </p:spPr>
        <p:txBody>
          <a:bodyPr wrap="none" rtlCol="0">
            <a:spAutoFit/>
          </a:bodyPr>
          <a:lstStyle/>
          <a:p>
            <a:pPr algn="ctr"/>
            <a:r>
              <a:rPr lang="en-US" dirty="0"/>
              <a:t>Falcon 9 </a:t>
            </a:r>
          </a:p>
          <a:p>
            <a:pPr algn="ctr"/>
            <a:r>
              <a:rPr lang="en-US" dirty="0"/>
              <a:t>Fairing</a:t>
            </a:r>
          </a:p>
        </p:txBody>
      </p:sp>
      <p:sp>
        <p:nvSpPr>
          <p:cNvPr id="21" name="TextBox 20">
            <a:extLst>
              <a:ext uri="{FF2B5EF4-FFF2-40B4-BE49-F238E27FC236}">
                <a16:creationId xmlns:a16="http://schemas.microsoft.com/office/drawing/2014/main" id="{9EF857B2-3C7C-4440-A947-077E882906A2}"/>
              </a:ext>
            </a:extLst>
          </p:cNvPr>
          <p:cNvSpPr txBox="1"/>
          <p:nvPr/>
        </p:nvSpPr>
        <p:spPr>
          <a:xfrm>
            <a:off x="8675983" y="1938446"/>
            <a:ext cx="1773434" cy="646331"/>
          </a:xfrm>
          <a:prstGeom prst="rect">
            <a:avLst/>
          </a:prstGeom>
          <a:noFill/>
        </p:spPr>
        <p:txBody>
          <a:bodyPr wrap="square" rtlCol="0">
            <a:spAutoFit/>
          </a:bodyPr>
          <a:lstStyle/>
          <a:p>
            <a:pPr algn="ctr"/>
            <a:r>
              <a:rPr lang="en-US" dirty="0"/>
              <a:t>Standard ESPA Grande Volume</a:t>
            </a:r>
          </a:p>
        </p:txBody>
      </p:sp>
      <p:sp>
        <p:nvSpPr>
          <p:cNvPr id="22" name="TextBox 21">
            <a:extLst>
              <a:ext uri="{FF2B5EF4-FFF2-40B4-BE49-F238E27FC236}">
                <a16:creationId xmlns:a16="http://schemas.microsoft.com/office/drawing/2014/main" id="{08311B2B-3C24-4F76-911F-FBF83C7C4DF9}"/>
              </a:ext>
            </a:extLst>
          </p:cNvPr>
          <p:cNvSpPr txBox="1"/>
          <p:nvPr/>
        </p:nvSpPr>
        <p:spPr>
          <a:xfrm>
            <a:off x="4977375" y="1620428"/>
            <a:ext cx="2203602" cy="923330"/>
          </a:xfrm>
          <a:prstGeom prst="rect">
            <a:avLst/>
          </a:prstGeom>
          <a:noFill/>
        </p:spPr>
        <p:txBody>
          <a:bodyPr wrap="square" rtlCol="0">
            <a:spAutoFit/>
          </a:bodyPr>
          <a:lstStyle/>
          <a:p>
            <a:pPr algn="ctr"/>
            <a:r>
              <a:rPr lang="en-US" dirty="0"/>
              <a:t>Expanded height Volume</a:t>
            </a:r>
          </a:p>
          <a:p>
            <a:pPr algn="ctr"/>
            <a:r>
              <a:rPr lang="en-US" dirty="0"/>
              <a:t>(standard spacer ring)</a:t>
            </a:r>
          </a:p>
        </p:txBody>
      </p:sp>
      <p:cxnSp>
        <p:nvCxnSpPr>
          <p:cNvPr id="23" name="Straight Arrow Connector 22">
            <a:extLst>
              <a:ext uri="{FF2B5EF4-FFF2-40B4-BE49-F238E27FC236}">
                <a16:creationId xmlns:a16="http://schemas.microsoft.com/office/drawing/2014/main" id="{AC94D605-6D93-46D1-9AA6-392E111B9ED5}"/>
              </a:ext>
            </a:extLst>
          </p:cNvPr>
          <p:cNvCxnSpPr>
            <a:cxnSpLocks/>
            <a:stCxn id="21" idx="2"/>
          </p:cNvCxnSpPr>
          <p:nvPr/>
        </p:nvCxnSpPr>
        <p:spPr>
          <a:xfrm>
            <a:off x="9562700" y="2584777"/>
            <a:ext cx="56939" cy="790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F939EDD-2EA6-4211-9672-0F3D5270DA16}"/>
              </a:ext>
            </a:extLst>
          </p:cNvPr>
          <p:cNvCxnSpPr>
            <a:cxnSpLocks/>
          </p:cNvCxnSpPr>
          <p:nvPr/>
        </p:nvCxnSpPr>
        <p:spPr>
          <a:xfrm flipH="1">
            <a:off x="6188258" y="2458622"/>
            <a:ext cx="90055" cy="67632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AB16194-22EC-4C9C-9F38-8E261FD72C80}"/>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1760324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497D49-4C2C-40A6-AE91-D68616E9FB4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815" b="94102" l="1994" r="97468">
                        <a14:foregroundMark x1="6573" y1="82045" x2="6735" y2="84273"/>
                        <a14:foregroundMark x1="2047" y1="81389" x2="2047" y2="81389"/>
                        <a14:foregroundMark x1="7651" y1="90564" x2="7651" y2="90564"/>
                        <a14:foregroundMark x1="7328" y1="94495" x2="7328" y2="94495"/>
                        <a14:foregroundMark x1="93912" y1="13893" x2="93912" y2="13893"/>
                        <a14:foregroundMark x1="97468" y1="18611" x2="97468" y2="18611"/>
                        <a14:foregroundMark x1="91756" y1="6815" x2="91756" y2="6815"/>
                      </a14:backgroundRemoval>
                    </a14:imgEffect>
                  </a14:imgLayer>
                </a14:imgProps>
              </a:ext>
              <a:ext uri="{28A0092B-C50C-407E-A947-70E740481C1C}">
                <a14:useLocalDpi xmlns:a14="http://schemas.microsoft.com/office/drawing/2010/main" val="0"/>
              </a:ext>
            </a:extLst>
          </a:blip>
          <a:stretch>
            <a:fillRect/>
          </a:stretch>
        </p:blipFill>
        <p:spPr>
          <a:xfrm>
            <a:off x="0" y="941121"/>
            <a:ext cx="11947173" cy="4909327"/>
          </a:xfrm>
          <a:prstGeom prst="rect">
            <a:avLst/>
          </a:prstGeom>
        </p:spPr>
      </p:pic>
      <p:sp>
        <p:nvSpPr>
          <p:cNvPr id="2" name="Title 1">
            <a:extLst>
              <a:ext uri="{FF2B5EF4-FFF2-40B4-BE49-F238E27FC236}">
                <a16:creationId xmlns:a16="http://schemas.microsoft.com/office/drawing/2014/main" id="{1F955898-40C2-4F75-94ED-B54DD9701753}"/>
              </a:ext>
            </a:extLst>
          </p:cNvPr>
          <p:cNvSpPr>
            <a:spLocks noGrp="1"/>
          </p:cNvSpPr>
          <p:nvPr>
            <p:ph type="title"/>
          </p:nvPr>
        </p:nvSpPr>
        <p:spPr/>
        <p:txBody>
          <a:bodyPr/>
          <a:lstStyle/>
          <a:p>
            <a:r>
              <a:rPr lang="en-US" dirty="0"/>
              <a:t>ABLE Components</a:t>
            </a:r>
          </a:p>
        </p:txBody>
      </p:sp>
      <p:sp>
        <p:nvSpPr>
          <p:cNvPr id="4" name="Slide Number Placeholder 3">
            <a:extLst>
              <a:ext uri="{FF2B5EF4-FFF2-40B4-BE49-F238E27FC236}">
                <a16:creationId xmlns:a16="http://schemas.microsoft.com/office/drawing/2014/main" id="{8F3E50C6-5D0A-40E4-AC7C-EDDE39AA7F53}"/>
              </a:ext>
            </a:extLst>
          </p:cNvPr>
          <p:cNvSpPr>
            <a:spLocks noGrp="1"/>
          </p:cNvSpPr>
          <p:nvPr>
            <p:ph type="sldNum" sz="quarter" idx="12"/>
          </p:nvPr>
        </p:nvSpPr>
        <p:spPr/>
        <p:txBody>
          <a:bodyPr/>
          <a:lstStyle/>
          <a:p>
            <a:fld id="{9493D049-EF97-44AF-9B7E-86A121F7ACF3}" type="slidenum">
              <a:rPr lang="en-US" smtClean="0"/>
              <a:pPr/>
              <a:t>3</a:t>
            </a:fld>
            <a:endParaRPr lang="en-US" dirty="0"/>
          </a:p>
        </p:txBody>
      </p:sp>
      <p:sp>
        <p:nvSpPr>
          <p:cNvPr id="6" name="TextBox 5">
            <a:extLst>
              <a:ext uri="{FF2B5EF4-FFF2-40B4-BE49-F238E27FC236}">
                <a16:creationId xmlns:a16="http://schemas.microsoft.com/office/drawing/2014/main" id="{E417BA0E-4035-45E5-96AB-F00F83069E4C}"/>
              </a:ext>
            </a:extLst>
          </p:cNvPr>
          <p:cNvSpPr txBox="1"/>
          <p:nvPr/>
        </p:nvSpPr>
        <p:spPr>
          <a:xfrm>
            <a:off x="6924188" y="5799249"/>
            <a:ext cx="1734663" cy="646331"/>
          </a:xfrm>
          <a:prstGeom prst="rect">
            <a:avLst/>
          </a:prstGeom>
          <a:noFill/>
        </p:spPr>
        <p:txBody>
          <a:bodyPr wrap="square" rtlCol="0">
            <a:spAutoFit/>
          </a:bodyPr>
          <a:lstStyle/>
          <a:p>
            <a:r>
              <a:rPr lang="en-US" dirty="0"/>
              <a:t>Detector pressure vessels</a:t>
            </a:r>
          </a:p>
        </p:txBody>
      </p:sp>
      <p:sp>
        <p:nvSpPr>
          <p:cNvPr id="7" name="TextBox 6">
            <a:extLst>
              <a:ext uri="{FF2B5EF4-FFF2-40B4-BE49-F238E27FC236}">
                <a16:creationId xmlns:a16="http://schemas.microsoft.com/office/drawing/2014/main" id="{6DCC6EB2-062B-4056-9A18-4AC4D0C05920}"/>
              </a:ext>
            </a:extLst>
          </p:cNvPr>
          <p:cNvSpPr txBox="1"/>
          <p:nvPr/>
        </p:nvSpPr>
        <p:spPr>
          <a:xfrm>
            <a:off x="7392274" y="1375882"/>
            <a:ext cx="1404552" cy="369332"/>
          </a:xfrm>
          <a:prstGeom prst="rect">
            <a:avLst/>
          </a:prstGeom>
          <a:noFill/>
        </p:spPr>
        <p:txBody>
          <a:bodyPr wrap="none" rtlCol="0">
            <a:spAutoFit/>
          </a:bodyPr>
          <a:lstStyle/>
          <a:p>
            <a:r>
              <a:rPr lang="en-US" dirty="0"/>
              <a:t>Pulsed Lasers</a:t>
            </a:r>
          </a:p>
        </p:txBody>
      </p:sp>
      <p:sp>
        <p:nvSpPr>
          <p:cNvPr id="8" name="TextBox 7">
            <a:extLst>
              <a:ext uri="{FF2B5EF4-FFF2-40B4-BE49-F238E27FC236}">
                <a16:creationId xmlns:a16="http://schemas.microsoft.com/office/drawing/2014/main" id="{B193C254-02F4-4B1A-8A3E-807EB4444C0B}"/>
              </a:ext>
            </a:extLst>
          </p:cNvPr>
          <p:cNvSpPr txBox="1"/>
          <p:nvPr/>
        </p:nvSpPr>
        <p:spPr>
          <a:xfrm>
            <a:off x="8011606" y="3467282"/>
            <a:ext cx="1877437" cy="369332"/>
          </a:xfrm>
          <a:prstGeom prst="rect">
            <a:avLst/>
          </a:prstGeom>
          <a:noFill/>
        </p:spPr>
        <p:txBody>
          <a:bodyPr wrap="none" rtlCol="0">
            <a:spAutoFit/>
          </a:bodyPr>
          <a:lstStyle/>
          <a:p>
            <a:r>
              <a:rPr lang="en-US" dirty="0"/>
              <a:t>0.8 m telescope</a:t>
            </a:r>
          </a:p>
        </p:txBody>
      </p:sp>
      <p:sp>
        <p:nvSpPr>
          <p:cNvPr id="9" name="TextBox 8">
            <a:extLst>
              <a:ext uri="{FF2B5EF4-FFF2-40B4-BE49-F238E27FC236}">
                <a16:creationId xmlns:a16="http://schemas.microsoft.com/office/drawing/2014/main" id="{44B6EED7-3B73-4D46-8D87-1D8B9DE73205}"/>
              </a:ext>
            </a:extLst>
          </p:cNvPr>
          <p:cNvSpPr txBox="1"/>
          <p:nvPr/>
        </p:nvSpPr>
        <p:spPr>
          <a:xfrm>
            <a:off x="3247339" y="5481116"/>
            <a:ext cx="1889492" cy="369332"/>
          </a:xfrm>
          <a:prstGeom prst="rect">
            <a:avLst/>
          </a:prstGeom>
          <a:noFill/>
        </p:spPr>
        <p:txBody>
          <a:bodyPr wrap="none" rtlCol="0">
            <a:spAutoFit/>
          </a:bodyPr>
          <a:lstStyle/>
          <a:p>
            <a:r>
              <a:rPr lang="en-US" dirty="0"/>
              <a:t>Warm side radiator</a:t>
            </a:r>
          </a:p>
        </p:txBody>
      </p:sp>
      <p:sp>
        <p:nvSpPr>
          <p:cNvPr id="10" name="TextBox 9">
            <a:extLst>
              <a:ext uri="{FF2B5EF4-FFF2-40B4-BE49-F238E27FC236}">
                <a16:creationId xmlns:a16="http://schemas.microsoft.com/office/drawing/2014/main" id="{351831A4-E873-4A74-A04E-805B23C458E3}"/>
              </a:ext>
            </a:extLst>
          </p:cNvPr>
          <p:cNvSpPr txBox="1"/>
          <p:nvPr/>
        </p:nvSpPr>
        <p:spPr>
          <a:xfrm>
            <a:off x="3247339" y="5775331"/>
            <a:ext cx="2710999" cy="646331"/>
          </a:xfrm>
          <a:prstGeom prst="rect">
            <a:avLst/>
          </a:prstGeom>
          <a:noFill/>
        </p:spPr>
        <p:txBody>
          <a:bodyPr wrap="none" rtlCol="0">
            <a:spAutoFit/>
          </a:bodyPr>
          <a:lstStyle/>
          <a:p>
            <a:r>
              <a:rPr lang="en-US" dirty="0"/>
              <a:t>Cold side (laser) radiator</a:t>
            </a:r>
          </a:p>
          <a:p>
            <a:r>
              <a:rPr lang="en-US" dirty="0"/>
              <a:t>(not shown)</a:t>
            </a:r>
          </a:p>
        </p:txBody>
      </p:sp>
      <p:sp>
        <p:nvSpPr>
          <p:cNvPr id="12" name="TextBox 11">
            <a:extLst>
              <a:ext uri="{FF2B5EF4-FFF2-40B4-BE49-F238E27FC236}">
                <a16:creationId xmlns:a16="http://schemas.microsoft.com/office/drawing/2014/main" id="{0BE300E4-95C6-42BE-BAF6-97647ED51CD0}"/>
              </a:ext>
            </a:extLst>
          </p:cNvPr>
          <p:cNvSpPr txBox="1"/>
          <p:nvPr/>
        </p:nvSpPr>
        <p:spPr>
          <a:xfrm>
            <a:off x="4185703" y="2657121"/>
            <a:ext cx="582211" cy="369332"/>
          </a:xfrm>
          <a:prstGeom prst="rect">
            <a:avLst/>
          </a:prstGeom>
          <a:noFill/>
        </p:spPr>
        <p:txBody>
          <a:bodyPr wrap="none" rtlCol="0">
            <a:spAutoFit/>
          </a:bodyPr>
          <a:lstStyle/>
          <a:p>
            <a:r>
              <a:rPr lang="en-US" dirty="0"/>
              <a:t>Bus</a:t>
            </a:r>
          </a:p>
        </p:txBody>
      </p:sp>
      <p:cxnSp>
        <p:nvCxnSpPr>
          <p:cNvPr id="13" name="Straight Arrow Connector 12">
            <a:extLst>
              <a:ext uri="{FF2B5EF4-FFF2-40B4-BE49-F238E27FC236}">
                <a16:creationId xmlns:a16="http://schemas.microsoft.com/office/drawing/2014/main" id="{5F3CE16D-3E8E-4D0F-97D1-928A3D357DA6}"/>
              </a:ext>
            </a:extLst>
          </p:cNvPr>
          <p:cNvCxnSpPr>
            <a:cxnSpLocks/>
          </p:cNvCxnSpPr>
          <p:nvPr/>
        </p:nvCxnSpPr>
        <p:spPr>
          <a:xfrm flipH="1">
            <a:off x="6467873" y="1823446"/>
            <a:ext cx="625036" cy="1109352"/>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0360D54-B2DE-42EC-A758-ECF1B3B8B239}"/>
              </a:ext>
            </a:extLst>
          </p:cNvPr>
          <p:cNvCxnSpPr>
            <a:cxnSpLocks/>
          </p:cNvCxnSpPr>
          <p:nvPr/>
        </p:nvCxnSpPr>
        <p:spPr>
          <a:xfrm flipH="1">
            <a:off x="6838601" y="1697108"/>
            <a:ext cx="1088995" cy="1329345"/>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F93B1C4-8231-4192-B8B5-66091687885B}"/>
              </a:ext>
            </a:extLst>
          </p:cNvPr>
          <p:cNvCxnSpPr>
            <a:cxnSpLocks/>
          </p:cNvCxnSpPr>
          <p:nvPr/>
        </p:nvCxnSpPr>
        <p:spPr>
          <a:xfrm flipH="1">
            <a:off x="7203936" y="1687874"/>
            <a:ext cx="723660" cy="1612786"/>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F13D2B2-BD39-4915-B8F5-DC8E10C2F109}"/>
              </a:ext>
            </a:extLst>
          </p:cNvPr>
          <p:cNvCxnSpPr>
            <a:cxnSpLocks/>
            <a:stCxn id="8" idx="1"/>
          </p:cNvCxnSpPr>
          <p:nvPr/>
        </p:nvCxnSpPr>
        <p:spPr>
          <a:xfrm flipH="1">
            <a:off x="7048858" y="3651948"/>
            <a:ext cx="962748" cy="555339"/>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EF4A0BD-CC70-4309-A22D-ACD0B866C702}"/>
              </a:ext>
            </a:extLst>
          </p:cNvPr>
          <p:cNvCxnSpPr>
            <a:cxnSpLocks/>
          </p:cNvCxnSpPr>
          <p:nvPr/>
        </p:nvCxnSpPr>
        <p:spPr>
          <a:xfrm flipV="1">
            <a:off x="4420345" y="4418588"/>
            <a:ext cx="909615" cy="1062574"/>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EDE8B5A-34DB-4033-8BDE-06801BF73863}"/>
              </a:ext>
            </a:extLst>
          </p:cNvPr>
          <p:cNvCxnSpPr>
            <a:cxnSpLocks/>
          </p:cNvCxnSpPr>
          <p:nvPr/>
        </p:nvCxnSpPr>
        <p:spPr>
          <a:xfrm flipH="1" flipV="1">
            <a:off x="5648435" y="4827645"/>
            <a:ext cx="1734663" cy="1089234"/>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40F8F31-DD68-49D8-9C8F-E43C02A7F0C4}"/>
              </a:ext>
            </a:extLst>
          </p:cNvPr>
          <p:cNvCxnSpPr>
            <a:cxnSpLocks/>
          </p:cNvCxnSpPr>
          <p:nvPr/>
        </p:nvCxnSpPr>
        <p:spPr>
          <a:xfrm flipV="1">
            <a:off x="7392274" y="4414825"/>
            <a:ext cx="226739" cy="1502054"/>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1284817-68B4-4FEB-9049-AD7E8FF1A5EA}"/>
              </a:ext>
            </a:extLst>
          </p:cNvPr>
          <p:cNvCxnSpPr>
            <a:cxnSpLocks/>
          </p:cNvCxnSpPr>
          <p:nvPr/>
        </p:nvCxnSpPr>
        <p:spPr>
          <a:xfrm>
            <a:off x="4761335" y="2850431"/>
            <a:ext cx="580892" cy="236639"/>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B5A22C5-3114-4456-8481-6C60B138B3AF}"/>
              </a:ext>
            </a:extLst>
          </p:cNvPr>
          <p:cNvCxnSpPr>
            <a:cxnSpLocks/>
          </p:cNvCxnSpPr>
          <p:nvPr/>
        </p:nvCxnSpPr>
        <p:spPr>
          <a:xfrm flipH="1">
            <a:off x="6004587" y="1823446"/>
            <a:ext cx="1088322" cy="1225497"/>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1681F70-9C80-42D5-85A3-B20223B25D17}"/>
              </a:ext>
            </a:extLst>
          </p:cNvPr>
          <p:cNvSpPr txBox="1"/>
          <p:nvPr/>
        </p:nvSpPr>
        <p:spPr>
          <a:xfrm>
            <a:off x="6300408" y="1551479"/>
            <a:ext cx="1229824" cy="369332"/>
          </a:xfrm>
          <a:prstGeom prst="rect">
            <a:avLst/>
          </a:prstGeom>
          <a:noFill/>
        </p:spPr>
        <p:txBody>
          <a:bodyPr wrap="none" rtlCol="0">
            <a:spAutoFit/>
          </a:bodyPr>
          <a:lstStyle/>
          <a:p>
            <a:r>
              <a:rPr lang="en-US" dirty="0"/>
              <a:t>Seed Lasers</a:t>
            </a:r>
          </a:p>
        </p:txBody>
      </p:sp>
      <p:sp>
        <p:nvSpPr>
          <p:cNvPr id="31" name="TextBox 30">
            <a:extLst>
              <a:ext uri="{FF2B5EF4-FFF2-40B4-BE49-F238E27FC236}">
                <a16:creationId xmlns:a16="http://schemas.microsoft.com/office/drawing/2014/main" id="{D460A2CF-9CE5-43EB-8E22-099C18F6912A}"/>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pic>
        <p:nvPicPr>
          <p:cNvPr id="23" name="Picture 22">
            <a:extLst>
              <a:ext uri="{FF2B5EF4-FFF2-40B4-BE49-F238E27FC236}">
                <a16:creationId xmlns:a16="http://schemas.microsoft.com/office/drawing/2014/main" id="{C73055E2-F762-F947-AE21-1CAE9C3A05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085" y="1538847"/>
            <a:ext cx="2051870" cy="2489602"/>
          </a:xfrm>
          <a:prstGeom prst="rect">
            <a:avLst/>
          </a:prstGeom>
        </p:spPr>
      </p:pic>
      <p:sp>
        <p:nvSpPr>
          <p:cNvPr id="26" name="TextBox 25">
            <a:extLst>
              <a:ext uri="{FF2B5EF4-FFF2-40B4-BE49-F238E27FC236}">
                <a16:creationId xmlns:a16="http://schemas.microsoft.com/office/drawing/2014/main" id="{76F457AE-CD89-C748-8BE4-59A9F3F10DE1}"/>
              </a:ext>
            </a:extLst>
          </p:cNvPr>
          <p:cNvSpPr txBox="1"/>
          <p:nvPr/>
        </p:nvSpPr>
        <p:spPr>
          <a:xfrm>
            <a:off x="1368241" y="1083996"/>
            <a:ext cx="1825180" cy="646331"/>
          </a:xfrm>
          <a:prstGeom prst="rect">
            <a:avLst/>
          </a:prstGeom>
          <a:noFill/>
        </p:spPr>
        <p:txBody>
          <a:bodyPr wrap="none" rtlCol="0">
            <a:spAutoFit/>
          </a:bodyPr>
          <a:lstStyle/>
          <a:p>
            <a:pPr algn="ctr"/>
            <a:r>
              <a:rPr lang="en-US" b="1" dirty="0"/>
              <a:t>Beta = 12°</a:t>
            </a:r>
          </a:p>
          <a:p>
            <a:pPr algn="ctr"/>
            <a:r>
              <a:rPr lang="en-US" b="1" dirty="0"/>
              <a:t>Viewed from Sun</a:t>
            </a:r>
          </a:p>
        </p:txBody>
      </p:sp>
    </p:spTree>
    <p:extLst>
      <p:ext uri="{BB962C8B-B14F-4D97-AF65-F5344CB8AC3E}">
        <p14:creationId xmlns:p14="http://schemas.microsoft.com/office/powerpoint/2010/main" val="2825521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C1525-3E45-4238-A678-B039EB65D7EE}"/>
              </a:ext>
            </a:extLst>
          </p:cNvPr>
          <p:cNvSpPr>
            <a:spLocks noGrp="1"/>
          </p:cNvSpPr>
          <p:nvPr>
            <p:ph type="title"/>
          </p:nvPr>
        </p:nvSpPr>
        <p:spPr/>
        <p:txBody>
          <a:bodyPr/>
          <a:lstStyle/>
          <a:p>
            <a:r>
              <a:rPr lang="en-US" dirty="0"/>
              <a:t>ABLE Components</a:t>
            </a:r>
          </a:p>
        </p:txBody>
      </p:sp>
      <p:sp>
        <p:nvSpPr>
          <p:cNvPr id="4" name="Slide Number Placeholder 3">
            <a:extLst>
              <a:ext uri="{FF2B5EF4-FFF2-40B4-BE49-F238E27FC236}">
                <a16:creationId xmlns:a16="http://schemas.microsoft.com/office/drawing/2014/main" id="{3DB93FBE-0EA0-4F9A-9EFD-17D59905ABC9}"/>
              </a:ext>
            </a:extLst>
          </p:cNvPr>
          <p:cNvSpPr>
            <a:spLocks noGrp="1"/>
          </p:cNvSpPr>
          <p:nvPr>
            <p:ph type="sldNum" sz="quarter" idx="12"/>
          </p:nvPr>
        </p:nvSpPr>
        <p:spPr/>
        <p:txBody>
          <a:bodyPr/>
          <a:lstStyle/>
          <a:p>
            <a:fld id="{9493D049-EF97-44AF-9B7E-86A121F7ACF3}" type="slidenum">
              <a:rPr lang="en-US" smtClean="0"/>
              <a:pPr/>
              <a:t>4</a:t>
            </a:fld>
            <a:endParaRPr lang="en-US" dirty="0"/>
          </a:p>
        </p:txBody>
      </p:sp>
      <p:pic>
        <p:nvPicPr>
          <p:cNvPr id="5" name="Picture 4">
            <a:extLst>
              <a:ext uri="{FF2B5EF4-FFF2-40B4-BE49-F238E27FC236}">
                <a16:creationId xmlns:a16="http://schemas.microsoft.com/office/drawing/2014/main" id="{3A05C94F-C072-42C2-ADC3-10968E6817AC}"/>
              </a:ext>
            </a:extLst>
          </p:cNvPr>
          <p:cNvPicPr>
            <a:picLocks noChangeAspect="1"/>
          </p:cNvPicPr>
          <p:nvPr/>
        </p:nvPicPr>
        <p:blipFill>
          <a:blip r:embed="rId2">
            <a:clrChange>
              <a:clrFrom>
                <a:srgbClr val="FBFBFC"/>
              </a:clrFrom>
              <a:clrTo>
                <a:srgbClr val="FBFBFC">
                  <a:alpha val="0"/>
                </a:srgbClr>
              </a:clrTo>
            </a:clrChange>
            <a:extLst>
              <a:ext uri="{28A0092B-C50C-407E-A947-70E740481C1C}">
                <a14:useLocalDpi xmlns:a14="http://schemas.microsoft.com/office/drawing/2010/main" val="0"/>
              </a:ext>
            </a:extLst>
          </a:blip>
          <a:stretch>
            <a:fillRect/>
          </a:stretch>
        </p:blipFill>
        <p:spPr>
          <a:xfrm>
            <a:off x="3404228" y="1380712"/>
            <a:ext cx="5383544" cy="4718807"/>
          </a:xfrm>
          <a:prstGeom prst="rect">
            <a:avLst/>
          </a:prstGeom>
        </p:spPr>
      </p:pic>
      <p:sp>
        <p:nvSpPr>
          <p:cNvPr id="7" name="TextBox 6">
            <a:extLst>
              <a:ext uri="{FF2B5EF4-FFF2-40B4-BE49-F238E27FC236}">
                <a16:creationId xmlns:a16="http://schemas.microsoft.com/office/drawing/2014/main" id="{9BB7C69B-0702-4AB7-9ED2-1C7C2C11F025}"/>
              </a:ext>
            </a:extLst>
          </p:cNvPr>
          <p:cNvSpPr txBox="1"/>
          <p:nvPr/>
        </p:nvSpPr>
        <p:spPr>
          <a:xfrm>
            <a:off x="8931030" y="2432699"/>
            <a:ext cx="939296" cy="369332"/>
          </a:xfrm>
          <a:prstGeom prst="rect">
            <a:avLst/>
          </a:prstGeom>
          <a:noFill/>
        </p:spPr>
        <p:txBody>
          <a:bodyPr wrap="none" rtlCol="0">
            <a:spAutoFit/>
          </a:bodyPr>
          <a:lstStyle/>
          <a:p>
            <a:r>
              <a:rPr lang="en-US" dirty="0"/>
              <a:t>Receiver</a:t>
            </a:r>
          </a:p>
        </p:txBody>
      </p:sp>
      <p:cxnSp>
        <p:nvCxnSpPr>
          <p:cNvPr id="8" name="Straight Arrow Connector 7">
            <a:extLst>
              <a:ext uri="{FF2B5EF4-FFF2-40B4-BE49-F238E27FC236}">
                <a16:creationId xmlns:a16="http://schemas.microsoft.com/office/drawing/2014/main" id="{ED37C92F-07B5-4027-B711-91C4D32E12BC}"/>
              </a:ext>
            </a:extLst>
          </p:cNvPr>
          <p:cNvCxnSpPr>
            <a:cxnSpLocks/>
          </p:cNvCxnSpPr>
          <p:nvPr/>
        </p:nvCxnSpPr>
        <p:spPr>
          <a:xfrm flipH="1">
            <a:off x="6796893" y="2617365"/>
            <a:ext cx="2209638" cy="253886"/>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C3E9CA9-0004-4524-B836-5C20825A9F3D}"/>
              </a:ext>
            </a:extLst>
          </p:cNvPr>
          <p:cNvCxnSpPr>
            <a:cxnSpLocks/>
          </p:cNvCxnSpPr>
          <p:nvPr/>
        </p:nvCxnSpPr>
        <p:spPr>
          <a:xfrm flipH="1">
            <a:off x="7122785" y="1745153"/>
            <a:ext cx="2209638" cy="253886"/>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C514CCD-8204-4401-BBC8-45D2D96A3D07}"/>
              </a:ext>
            </a:extLst>
          </p:cNvPr>
          <p:cNvCxnSpPr>
            <a:cxnSpLocks/>
          </p:cNvCxnSpPr>
          <p:nvPr/>
        </p:nvCxnSpPr>
        <p:spPr>
          <a:xfrm flipH="1">
            <a:off x="6360785" y="1745153"/>
            <a:ext cx="2971638" cy="10848"/>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66B218C-5FD0-44A9-8057-6F4B023E9C87}"/>
              </a:ext>
            </a:extLst>
          </p:cNvPr>
          <p:cNvSpPr txBox="1"/>
          <p:nvPr/>
        </p:nvSpPr>
        <p:spPr>
          <a:xfrm>
            <a:off x="9332423" y="1560487"/>
            <a:ext cx="2194832" cy="369332"/>
          </a:xfrm>
          <a:prstGeom prst="rect">
            <a:avLst/>
          </a:prstGeom>
          <a:noFill/>
        </p:spPr>
        <p:txBody>
          <a:bodyPr wrap="none" rtlCol="0">
            <a:spAutoFit/>
          </a:bodyPr>
          <a:lstStyle/>
          <a:p>
            <a:r>
              <a:rPr lang="en-US" dirty="0"/>
              <a:t>Laser Electronics Unit</a:t>
            </a:r>
          </a:p>
        </p:txBody>
      </p:sp>
      <p:sp>
        <p:nvSpPr>
          <p:cNvPr id="15" name="TextBox 14">
            <a:extLst>
              <a:ext uri="{FF2B5EF4-FFF2-40B4-BE49-F238E27FC236}">
                <a16:creationId xmlns:a16="http://schemas.microsoft.com/office/drawing/2014/main" id="{8349B2A7-52FB-4376-8232-0649CAC400D7}"/>
              </a:ext>
            </a:extLst>
          </p:cNvPr>
          <p:cNvSpPr txBox="1"/>
          <p:nvPr/>
        </p:nvSpPr>
        <p:spPr>
          <a:xfrm>
            <a:off x="3731253" y="5116345"/>
            <a:ext cx="1702710" cy="369332"/>
          </a:xfrm>
          <a:prstGeom prst="rect">
            <a:avLst/>
          </a:prstGeom>
          <a:noFill/>
        </p:spPr>
        <p:txBody>
          <a:bodyPr wrap="none" rtlCol="0">
            <a:spAutoFit/>
          </a:bodyPr>
          <a:lstStyle/>
          <a:p>
            <a:r>
              <a:rPr lang="en-US" dirty="0"/>
              <a:t>Data Acquisition</a:t>
            </a:r>
          </a:p>
        </p:txBody>
      </p:sp>
      <p:cxnSp>
        <p:nvCxnSpPr>
          <p:cNvPr id="16" name="Straight Arrow Connector 15">
            <a:extLst>
              <a:ext uri="{FF2B5EF4-FFF2-40B4-BE49-F238E27FC236}">
                <a16:creationId xmlns:a16="http://schemas.microsoft.com/office/drawing/2014/main" id="{020E79B7-BE9A-477D-A4F4-44285601BD60}"/>
              </a:ext>
            </a:extLst>
          </p:cNvPr>
          <p:cNvCxnSpPr>
            <a:cxnSpLocks/>
          </p:cNvCxnSpPr>
          <p:nvPr/>
        </p:nvCxnSpPr>
        <p:spPr>
          <a:xfrm flipV="1">
            <a:off x="4882393" y="3429000"/>
            <a:ext cx="587229" cy="1795389"/>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C779B22-F228-4AA8-BB95-9360BACA610D}"/>
              </a:ext>
            </a:extLst>
          </p:cNvPr>
          <p:cNvCxnSpPr>
            <a:cxnSpLocks/>
          </p:cNvCxnSpPr>
          <p:nvPr/>
        </p:nvCxnSpPr>
        <p:spPr>
          <a:xfrm flipV="1">
            <a:off x="4663634" y="3099515"/>
            <a:ext cx="587229" cy="1795389"/>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F7008FB1-A220-4D36-93F0-42AF63AA11DB}"/>
              </a:ext>
            </a:extLst>
          </p:cNvPr>
          <p:cNvSpPr txBox="1"/>
          <p:nvPr/>
        </p:nvSpPr>
        <p:spPr>
          <a:xfrm>
            <a:off x="3002736" y="4743794"/>
            <a:ext cx="1826141" cy="369332"/>
          </a:xfrm>
          <a:prstGeom prst="rect">
            <a:avLst/>
          </a:prstGeom>
          <a:noFill/>
        </p:spPr>
        <p:txBody>
          <a:bodyPr wrap="none" rtlCol="0">
            <a:spAutoFit/>
          </a:bodyPr>
          <a:lstStyle/>
          <a:p>
            <a:r>
              <a:rPr lang="en-US" dirty="0"/>
              <a:t>1645 nm Detector</a:t>
            </a:r>
          </a:p>
        </p:txBody>
      </p:sp>
      <p:cxnSp>
        <p:nvCxnSpPr>
          <p:cNvPr id="21" name="Straight Arrow Connector 20">
            <a:extLst>
              <a:ext uri="{FF2B5EF4-FFF2-40B4-BE49-F238E27FC236}">
                <a16:creationId xmlns:a16="http://schemas.microsoft.com/office/drawing/2014/main" id="{54EE4338-62DC-4DF8-BE4B-B5782B55CCEC}"/>
              </a:ext>
            </a:extLst>
          </p:cNvPr>
          <p:cNvCxnSpPr>
            <a:cxnSpLocks/>
          </p:cNvCxnSpPr>
          <p:nvPr/>
        </p:nvCxnSpPr>
        <p:spPr>
          <a:xfrm flipH="1" flipV="1">
            <a:off x="8660647" y="4814638"/>
            <a:ext cx="1605290" cy="671039"/>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A854973-F049-4C02-854B-55F6DF38D2D4}"/>
              </a:ext>
            </a:extLst>
          </p:cNvPr>
          <p:cNvCxnSpPr>
            <a:cxnSpLocks/>
          </p:cNvCxnSpPr>
          <p:nvPr/>
        </p:nvCxnSpPr>
        <p:spPr>
          <a:xfrm flipH="1">
            <a:off x="6360785" y="5485677"/>
            <a:ext cx="3905152" cy="478895"/>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92B5E857-B28D-4CCB-BC6F-56D616A31F1D}"/>
              </a:ext>
            </a:extLst>
          </p:cNvPr>
          <p:cNvSpPr txBox="1"/>
          <p:nvPr/>
        </p:nvSpPr>
        <p:spPr>
          <a:xfrm>
            <a:off x="10234375" y="5290163"/>
            <a:ext cx="1668470" cy="369332"/>
          </a:xfrm>
          <a:prstGeom prst="rect">
            <a:avLst/>
          </a:prstGeom>
          <a:noFill/>
        </p:spPr>
        <p:txBody>
          <a:bodyPr wrap="none" rtlCol="0">
            <a:spAutoFit/>
          </a:bodyPr>
          <a:lstStyle/>
          <a:p>
            <a:r>
              <a:rPr lang="en-US" dirty="0"/>
              <a:t>Structure Added</a:t>
            </a:r>
          </a:p>
        </p:txBody>
      </p:sp>
      <p:cxnSp>
        <p:nvCxnSpPr>
          <p:cNvPr id="27" name="Straight Arrow Connector 26">
            <a:extLst>
              <a:ext uri="{FF2B5EF4-FFF2-40B4-BE49-F238E27FC236}">
                <a16:creationId xmlns:a16="http://schemas.microsoft.com/office/drawing/2014/main" id="{69AE574C-1468-49A6-B056-446EA624C366}"/>
              </a:ext>
            </a:extLst>
          </p:cNvPr>
          <p:cNvCxnSpPr>
            <a:cxnSpLocks/>
          </p:cNvCxnSpPr>
          <p:nvPr/>
        </p:nvCxnSpPr>
        <p:spPr>
          <a:xfrm>
            <a:off x="3185469" y="2553870"/>
            <a:ext cx="1817920" cy="360945"/>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F507CC5-80EC-4760-9690-6CA55D7F4AA4}"/>
              </a:ext>
            </a:extLst>
          </p:cNvPr>
          <p:cNvSpPr txBox="1"/>
          <p:nvPr/>
        </p:nvSpPr>
        <p:spPr>
          <a:xfrm>
            <a:off x="1290217" y="2342951"/>
            <a:ext cx="1980222" cy="369332"/>
          </a:xfrm>
          <a:prstGeom prst="rect">
            <a:avLst/>
          </a:prstGeom>
          <a:noFill/>
        </p:spPr>
        <p:txBody>
          <a:bodyPr wrap="none" rtlCol="0">
            <a:spAutoFit/>
          </a:bodyPr>
          <a:lstStyle/>
          <a:p>
            <a:r>
              <a:rPr lang="en-US" dirty="0"/>
              <a:t>Optic Bench Added</a:t>
            </a:r>
          </a:p>
        </p:txBody>
      </p:sp>
      <p:sp>
        <p:nvSpPr>
          <p:cNvPr id="31" name="TextBox 30">
            <a:extLst>
              <a:ext uri="{FF2B5EF4-FFF2-40B4-BE49-F238E27FC236}">
                <a16:creationId xmlns:a16="http://schemas.microsoft.com/office/drawing/2014/main" id="{300C7B23-6A81-408E-8051-E37B87C625C9}"/>
              </a:ext>
            </a:extLst>
          </p:cNvPr>
          <p:cNvSpPr txBox="1"/>
          <p:nvPr/>
        </p:nvSpPr>
        <p:spPr>
          <a:xfrm>
            <a:off x="8760258" y="2977444"/>
            <a:ext cx="1980222" cy="369332"/>
          </a:xfrm>
          <a:prstGeom prst="rect">
            <a:avLst/>
          </a:prstGeom>
          <a:noFill/>
        </p:spPr>
        <p:txBody>
          <a:bodyPr wrap="none" rtlCol="0">
            <a:spAutoFit/>
          </a:bodyPr>
          <a:lstStyle/>
          <a:p>
            <a:r>
              <a:rPr lang="en-US" dirty="0"/>
              <a:t>Optic Bench Added</a:t>
            </a:r>
          </a:p>
        </p:txBody>
      </p:sp>
      <p:cxnSp>
        <p:nvCxnSpPr>
          <p:cNvPr id="32" name="Straight Arrow Connector 31">
            <a:extLst>
              <a:ext uri="{FF2B5EF4-FFF2-40B4-BE49-F238E27FC236}">
                <a16:creationId xmlns:a16="http://schemas.microsoft.com/office/drawing/2014/main" id="{C0BA35AB-B982-466F-85FA-8B133565682B}"/>
              </a:ext>
            </a:extLst>
          </p:cNvPr>
          <p:cNvCxnSpPr>
            <a:cxnSpLocks/>
            <a:stCxn id="31" idx="1"/>
          </p:cNvCxnSpPr>
          <p:nvPr/>
        </p:nvCxnSpPr>
        <p:spPr>
          <a:xfrm flipH="1" flipV="1">
            <a:off x="7901712" y="2977444"/>
            <a:ext cx="858546" cy="184666"/>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BABE3FE-AF91-436D-B3C9-BC3C64C3193E}"/>
              </a:ext>
            </a:extLst>
          </p:cNvPr>
          <p:cNvCxnSpPr>
            <a:cxnSpLocks/>
          </p:cNvCxnSpPr>
          <p:nvPr/>
        </p:nvCxnSpPr>
        <p:spPr>
          <a:xfrm>
            <a:off x="3002736" y="1905386"/>
            <a:ext cx="1578155" cy="463784"/>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0DD33378-A41E-4451-8F60-ACE7B98A2AB7}"/>
              </a:ext>
            </a:extLst>
          </p:cNvPr>
          <p:cNvSpPr txBox="1"/>
          <p:nvPr/>
        </p:nvSpPr>
        <p:spPr>
          <a:xfrm>
            <a:off x="1575870" y="1693401"/>
            <a:ext cx="1761463" cy="646331"/>
          </a:xfrm>
          <a:prstGeom prst="rect">
            <a:avLst/>
          </a:prstGeom>
          <a:noFill/>
        </p:spPr>
        <p:txBody>
          <a:bodyPr wrap="square" rtlCol="0">
            <a:spAutoFit/>
          </a:bodyPr>
          <a:lstStyle/>
          <a:p>
            <a:r>
              <a:rPr lang="en-US" dirty="0"/>
              <a:t>Spacecraft Bus Mount Locations</a:t>
            </a:r>
          </a:p>
        </p:txBody>
      </p:sp>
      <p:sp>
        <p:nvSpPr>
          <p:cNvPr id="38" name="TextBox 37">
            <a:extLst>
              <a:ext uri="{FF2B5EF4-FFF2-40B4-BE49-F238E27FC236}">
                <a16:creationId xmlns:a16="http://schemas.microsoft.com/office/drawing/2014/main" id="{6BF4F228-557E-49C7-B289-B74FC2DE58AE}"/>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321476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EB3D-D3FC-4774-90C7-91EC8F34740D}"/>
              </a:ext>
            </a:extLst>
          </p:cNvPr>
          <p:cNvSpPr>
            <a:spLocks noGrp="1"/>
          </p:cNvSpPr>
          <p:nvPr>
            <p:ph type="title"/>
          </p:nvPr>
        </p:nvSpPr>
        <p:spPr/>
        <p:txBody>
          <a:bodyPr/>
          <a:lstStyle/>
          <a:p>
            <a:r>
              <a:rPr lang="en-US" dirty="0"/>
              <a:t>Questions for Millennium</a:t>
            </a:r>
          </a:p>
        </p:txBody>
      </p:sp>
      <p:sp>
        <p:nvSpPr>
          <p:cNvPr id="3" name="Content Placeholder 2">
            <a:extLst>
              <a:ext uri="{FF2B5EF4-FFF2-40B4-BE49-F238E27FC236}">
                <a16:creationId xmlns:a16="http://schemas.microsoft.com/office/drawing/2014/main" id="{1F8366E6-70BE-4BBC-9789-A961343D7A35}"/>
              </a:ext>
            </a:extLst>
          </p:cNvPr>
          <p:cNvSpPr>
            <a:spLocks noGrp="1"/>
          </p:cNvSpPr>
          <p:nvPr>
            <p:ph idx="1"/>
          </p:nvPr>
        </p:nvSpPr>
        <p:spPr>
          <a:xfrm>
            <a:off x="838200" y="1505722"/>
            <a:ext cx="10515600" cy="4351338"/>
          </a:xfrm>
        </p:spPr>
        <p:txBody>
          <a:bodyPr>
            <a:normAutofit/>
          </a:bodyPr>
          <a:lstStyle/>
          <a:p>
            <a:r>
              <a:rPr lang="en-US" sz="2000" dirty="0"/>
              <a:t>Is the current instrument configuration and physical envelop compatible with a Millennium bus?</a:t>
            </a:r>
          </a:p>
          <a:p>
            <a:r>
              <a:rPr lang="en-US" sz="2000" dirty="0"/>
              <a:t>How much radiator area does the spacecraft require?  One full side of the spacecraft?</a:t>
            </a:r>
          </a:p>
          <a:p>
            <a:r>
              <a:rPr lang="en-US" sz="2000" dirty="0"/>
              <a:t>For an inclined orbit the cold side radiator needs to be on the same side as the solar array.  Would it be feasible to make the support structure also serve as radiators?</a:t>
            </a:r>
          </a:p>
          <a:p>
            <a:r>
              <a:rPr lang="en-US" sz="2000" dirty="0"/>
              <a:t>The instrument prime power consumption will likely hover around 400-450W.  Would the spacecraft have sufficient room for additional batteries and additional solar arrays?  </a:t>
            </a:r>
          </a:p>
          <a:p>
            <a:r>
              <a:rPr lang="en-US" sz="2000" dirty="0"/>
              <a:t>Practical limitations for mass?  ABLE will likely push the 200 kg ‘limit’ we previously discussed.  Looking at the EELV Secondary Payload Adapter it seems like the mass for each port could be as high as 600-700 kg (including the bus).  Is this feasible?</a:t>
            </a:r>
          </a:p>
          <a:p>
            <a:r>
              <a:rPr lang="en-US" sz="2000" dirty="0"/>
              <a:t>Does Millennium have insight into how using the extended height ESPA volume effects flight opportunities?</a:t>
            </a:r>
          </a:p>
          <a:p>
            <a:endParaRPr lang="en-US" sz="2000" dirty="0"/>
          </a:p>
        </p:txBody>
      </p:sp>
      <p:sp>
        <p:nvSpPr>
          <p:cNvPr id="4" name="Slide Number Placeholder 3">
            <a:extLst>
              <a:ext uri="{FF2B5EF4-FFF2-40B4-BE49-F238E27FC236}">
                <a16:creationId xmlns:a16="http://schemas.microsoft.com/office/drawing/2014/main" id="{CD6B4ABB-7C40-478E-A7DC-7A638376211A}"/>
              </a:ext>
            </a:extLst>
          </p:cNvPr>
          <p:cNvSpPr>
            <a:spLocks noGrp="1"/>
          </p:cNvSpPr>
          <p:nvPr>
            <p:ph type="sldNum" sz="quarter" idx="12"/>
          </p:nvPr>
        </p:nvSpPr>
        <p:spPr/>
        <p:txBody>
          <a:bodyPr/>
          <a:lstStyle/>
          <a:p>
            <a:fld id="{9493D049-EF97-44AF-9B7E-86A121F7ACF3}" type="slidenum">
              <a:rPr lang="en-US" smtClean="0"/>
              <a:pPr/>
              <a:t>5</a:t>
            </a:fld>
            <a:endParaRPr lang="en-US" dirty="0"/>
          </a:p>
        </p:txBody>
      </p:sp>
      <p:sp>
        <p:nvSpPr>
          <p:cNvPr id="5" name="TextBox 4">
            <a:extLst>
              <a:ext uri="{FF2B5EF4-FFF2-40B4-BE49-F238E27FC236}">
                <a16:creationId xmlns:a16="http://schemas.microsoft.com/office/drawing/2014/main" id="{C3C90053-D5FC-4F15-B302-23C1A17DBA57}"/>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1626613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54CE2D-21A3-4C51-81CF-6AA490E82F4F}"/>
              </a:ext>
            </a:extLst>
          </p:cNvPr>
          <p:cNvSpPr>
            <a:spLocks noGrp="1"/>
          </p:cNvSpPr>
          <p:nvPr>
            <p:ph idx="1"/>
          </p:nvPr>
        </p:nvSpPr>
        <p:spPr/>
        <p:txBody>
          <a:bodyPr/>
          <a:lstStyle/>
          <a:p>
            <a:pPr marL="0" indent="0">
              <a:buNone/>
            </a:pPr>
            <a:r>
              <a:rPr lang="en-US" dirty="0"/>
              <a:t>Backup</a:t>
            </a:r>
          </a:p>
        </p:txBody>
      </p:sp>
      <p:sp>
        <p:nvSpPr>
          <p:cNvPr id="4" name="Slide Number Placeholder 3">
            <a:extLst>
              <a:ext uri="{FF2B5EF4-FFF2-40B4-BE49-F238E27FC236}">
                <a16:creationId xmlns:a16="http://schemas.microsoft.com/office/drawing/2014/main" id="{1A59F37F-BC00-46DD-B362-2761A9535F1E}"/>
              </a:ext>
            </a:extLst>
          </p:cNvPr>
          <p:cNvSpPr>
            <a:spLocks noGrp="1"/>
          </p:cNvSpPr>
          <p:nvPr>
            <p:ph type="sldNum" sz="quarter" idx="12"/>
          </p:nvPr>
        </p:nvSpPr>
        <p:spPr/>
        <p:txBody>
          <a:bodyPr/>
          <a:lstStyle/>
          <a:p>
            <a:fld id="{9493D049-EF97-44AF-9B7E-86A121F7ACF3}" type="slidenum">
              <a:rPr lang="en-US" smtClean="0"/>
              <a:pPr/>
              <a:t>6</a:t>
            </a:fld>
            <a:endParaRPr lang="en-US" dirty="0"/>
          </a:p>
        </p:txBody>
      </p:sp>
    </p:spTree>
    <p:extLst>
      <p:ext uri="{BB962C8B-B14F-4D97-AF65-F5344CB8AC3E}">
        <p14:creationId xmlns:p14="http://schemas.microsoft.com/office/powerpoint/2010/main" val="4240721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F65F7-5AB0-4E2E-8447-D31097908D54}"/>
              </a:ext>
            </a:extLst>
          </p:cNvPr>
          <p:cNvSpPr>
            <a:spLocks noGrp="1"/>
          </p:cNvSpPr>
          <p:nvPr>
            <p:ph type="title"/>
          </p:nvPr>
        </p:nvSpPr>
        <p:spPr/>
        <p:txBody>
          <a:bodyPr/>
          <a:lstStyle/>
          <a:p>
            <a:r>
              <a:rPr lang="en-US" dirty="0"/>
              <a:t>Alternate Configuration</a:t>
            </a:r>
          </a:p>
        </p:txBody>
      </p:sp>
      <p:pic>
        <p:nvPicPr>
          <p:cNvPr id="5" name="Content Placeholder 4">
            <a:extLst>
              <a:ext uri="{FF2B5EF4-FFF2-40B4-BE49-F238E27FC236}">
                <a16:creationId xmlns:a16="http://schemas.microsoft.com/office/drawing/2014/main" id="{9D2F6DF3-CEFE-4A18-B0D7-F17039801442}"/>
              </a:ext>
            </a:extLst>
          </p:cNvPr>
          <p:cNvPicPr>
            <a:picLocks noGrp="1" noChangeAspect="1"/>
          </p:cNvPicPr>
          <p:nvPr>
            <p:ph idx="1"/>
          </p:nvPr>
        </p:nvPicPr>
        <p:blipFill>
          <a:blip r:embed="rId2"/>
          <a:stretch>
            <a:fillRect/>
          </a:stretch>
        </p:blipFill>
        <p:spPr>
          <a:xfrm>
            <a:off x="647084" y="2625754"/>
            <a:ext cx="3808522" cy="3450541"/>
          </a:xfrm>
          <a:prstGeom prst="rect">
            <a:avLst/>
          </a:prstGeom>
        </p:spPr>
      </p:pic>
      <p:sp>
        <p:nvSpPr>
          <p:cNvPr id="4" name="Slide Number Placeholder 3">
            <a:extLst>
              <a:ext uri="{FF2B5EF4-FFF2-40B4-BE49-F238E27FC236}">
                <a16:creationId xmlns:a16="http://schemas.microsoft.com/office/drawing/2014/main" id="{E7F4CAD7-15CE-4B18-A43A-91FE8E30B5C9}"/>
              </a:ext>
            </a:extLst>
          </p:cNvPr>
          <p:cNvSpPr>
            <a:spLocks noGrp="1"/>
          </p:cNvSpPr>
          <p:nvPr>
            <p:ph type="sldNum" sz="quarter" idx="12"/>
          </p:nvPr>
        </p:nvSpPr>
        <p:spPr/>
        <p:txBody>
          <a:bodyPr/>
          <a:lstStyle/>
          <a:p>
            <a:fld id="{9493D049-EF97-44AF-9B7E-86A121F7ACF3}" type="slidenum">
              <a:rPr lang="en-US" smtClean="0"/>
              <a:pPr/>
              <a:t>7</a:t>
            </a:fld>
            <a:endParaRPr lang="en-US" dirty="0"/>
          </a:p>
        </p:txBody>
      </p:sp>
      <p:pic>
        <p:nvPicPr>
          <p:cNvPr id="6" name="Picture 5">
            <a:extLst>
              <a:ext uri="{FF2B5EF4-FFF2-40B4-BE49-F238E27FC236}">
                <a16:creationId xmlns:a16="http://schemas.microsoft.com/office/drawing/2014/main" id="{C9794BCD-9185-4099-82DC-C1B2DCDA4073}"/>
              </a:ext>
            </a:extLst>
          </p:cNvPr>
          <p:cNvPicPr>
            <a:picLocks noChangeAspect="1"/>
          </p:cNvPicPr>
          <p:nvPr/>
        </p:nvPicPr>
        <p:blipFill>
          <a:blip r:embed="rId3"/>
          <a:stretch>
            <a:fillRect/>
          </a:stretch>
        </p:blipFill>
        <p:spPr>
          <a:xfrm>
            <a:off x="4305488" y="1191481"/>
            <a:ext cx="3581026" cy="2782708"/>
          </a:xfrm>
          <a:prstGeom prst="rect">
            <a:avLst/>
          </a:prstGeom>
        </p:spPr>
      </p:pic>
      <p:pic>
        <p:nvPicPr>
          <p:cNvPr id="7" name="Picture 6">
            <a:extLst>
              <a:ext uri="{FF2B5EF4-FFF2-40B4-BE49-F238E27FC236}">
                <a16:creationId xmlns:a16="http://schemas.microsoft.com/office/drawing/2014/main" id="{2D123BE0-AF02-4A83-9745-0C9EF34C3853}"/>
              </a:ext>
            </a:extLst>
          </p:cNvPr>
          <p:cNvPicPr>
            <a:picLocks noChangeAspect="1"/>
          </p:cNvPicPr>
          <p:nvPr/>
        </p:nvPicPr>
        <p:blipFill>
          <a:blip r:embed="rId4"/>
          <a:stretch>
            <a:fillRect/>
          </a:stretch>
        </p:blipFill>
        <p:spPr>
          <a:xfrm>
            <a:off x="7736396" y="3040487"/>
            <a:ext cx="3635474" cy="3035808"/>
          </a:xfrm>
          <a:prstGeom prst="rect">
            <a:avLst/>
          </a:prstGeom>
        </p:spPr>
      </p:pic>
      <p:sp>
        <p:nvSpPr>
          <p:cNvPr id="8" name="TextBox 7">
            <a:extLst>
              <a:ext uri="{FF2B5EF4-FFF2-40B4-BE49-F238E27FC236}">
                <a16:creationId xmlns:a16="http://schemas.microsoft.com/office/drawing/2014/main" id="{4C8E1A0D-C550-4CA4-B339-A3C116F6446F}"/>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148863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5E942-451E-408E-B49D-78C85D961702}"/>
              </a:ext>
            </a:extLst>
          </p:cNvPr>
          <p:cNvSpPr>
            <a:spLocks noGrp="1"/>
          </p:cNvSpPr>
          <p:nvPr>
            <p:ph type="title"/>
          </p:nvPr>
        </p:nvSpPr>
        <p:spPr/>
        <p:txBody>
          <a:bodyPr/>
          <a:lstStyle/>
          <a:p>
            <a:r>
              <a:rPr lang="en-US" dirty="0"/>
              <a:t>Alternate Configuration</a:t>
            </a:r>
          </a:p>
        </p:txBody>
      </p:sp>
      <p:pic>
        <p:nvPicPr>
          <p:cNvPr id="5" name="Content Placeholder 4">
            <a:extLst>
              <a:ext uri="{FF2B5EF4-FFF2-40B4-BE49-F238E27FC236}">
                <a16:creationId xmlns:a16="http://schemas.microsoft.com/office/drawing/2014/main" id="{3868ADDC-5D9B-4560-B269-36FAC059D62F}"/>
              </a:ext>
            </a:extLst>
          </p:cNvPr>
          <p:cNvPicPr>
            <a:picLocks noGrp="1" noChangeAspect="1"/>
          </p:cNvPicPr>
          <p:nvPr>
            <p:ph idx="1"/>
          </p:nvPr>
        </p:nvPicPr>
        <p:blipFill>
          <a:blip r:embed="rId2">
            <a:clrChange>
              <a:clrFrom>
                <a:srgbClr val="FBFBFC"/>
              </a:clrFrom>
              <a:clrTo>
                <a:srgbClr val="FBFBFC">
                  <a:alpha val="0"/>
                </a:srgbClr>
              </a:clrTo>
            </a:clrChange>
          </a:blip>
          <a:stretch>
            <a:fillRect/>
          </a:stretch>
        </p:blipFill>
        <p:spPr>
          <a:xfrm>
            <a:off x="202912" y="2631565"/>
            <a:ext cx="3597302" cy="3655427"/>
          </a:xfrm>
          <a:prstGeom prst="rect">
            <a:avLst/>
          </a:prstGeom>
        </p:spPr>
      </p:pic>
      <p:sp>
        <p:nvSpPr>
          <p:cNvPr id="4" name="Slide Number Placeholder 3">
            <a:extLst>
              <a:ext uri="{FF2B5EF4-FFF2-40B4-BE49-F238E27FC236}">
                <a16:creationId xmlns:a16="http://schemas.microsoft.com/office/drawing/2014/main" id="{09B0E0A2-46A0-43DB-8ABB-F8E48B75BB39}"/>
              </a:ext>
            </a:extLst>
          </p:cNvPr>
          <p:cNvSpPr>
            <a:spLocks noGrp="1"/>
          </p:cNvSpPr>
          <p:nvPr>
            <p:ph type="sldNum" sz="quarter" idx="12"/>
          </p:nvPr>
        </p:nvSpPr>
        <p:spPr/>
        <p:txBody>
          <a:bodyPr/>
          <a:lstStyle/>
          <a:p>
            <a:fld id="{9493D049-EF97-44AF-9B7E-86A121F7ACF3}" type="slidenum">
              <a:rPr lang="en-US" smtClean="0"/>
              <a:pPr/>
              <a:t>8</a:t>
            </a:fld>
            <a:endParaRPr lang="en-US" dirty="0"/>
          </a:p>
        </p:txBody>
      </p:sp>
      <p:pic>
        <p:nvPicPr>
          <p:cNvPr id="6" name="Picture 5">
            <a:extLst>
              <a:ext uri="{FF2B5EF4-FFF2-40B4-BE49-F238E27FC236}">
                <a16:creationId xmlns:a16="http://schemas.microsoft.com/office/drawing/2014/main" id="{4F4E8265-412B-465F-8383-132AB698573F}"/>
              </a:ext>
            </a:extLst>
          </p:cNvPr>
          <p:cNvPicPr>
            <a:picLocks noChangeAspect="1"/>
          </p:cNvPicPr>
          <p:nvPr/>
        </p:nvPicPr>
        <p:blipFill>
          <a:blip r:embed="rId3">
            <a:clrChange>
              <a:clrFrom>
                <a:srgbClr val="FBFBFC"/>
              </a:clrFrom>
              <a:clrTo>
                <a:srgbClr val="FBFBFC">
                  <a:alpha val="0"/>
                </a:srgbClr>
              </a:clrTo>
            </a:clrChange>
          </a:blip>
          <a:stretch>
            <a:fillRect/>
          </a:stretch>
        </p:blipFill>
        <p:spPr>
          <a:xfrm>
            <a:off x="4056615" y="1224604"/>
            <a:ext cx="3792452" cy="3519182"/>
          </a:xfrm>
          <a:prstGeom prst="rect">
            <a:avLst/>
          </a:prstGeom>
        </p:spPr>
      </p:pic>
      <p:pic>
        <p:nvPicPr>
          <p:cNvPr id="7" name="Picture 6">
            <a:extLst>
              <a:ext uri="{FF2B5EF4-FFF2-40B4-BE49-F238E27FC236}">
                <a16:creationId xmlns:a16="http://schemas.microsoft.com/office/drawing/2014/main" id="{CC7A92AC-44FE-47D4-808E-1D82820B7FCB}"/>
              </a:ext>
            </a:extLst>
          </p:cNvPr>
          <p:cNvPicPr>
            <a:picLocks noChangeAspect="1"/>
          </p:cNvPicPr>
          <p:nvPr/>
        </p:nvPicPr>
        <p:blipFill>
          <a:blip r:embed="rId4">
            <a:clrChange>
              <a:clrFrom>
                <a:srgbClr val="FBFBFC"/>
              </a:clrFrom>
              <a:clrTo>
                <a:srgbClr val="FBFBFC">
                  <a:alpha val="0"/>
                </a:srgbClr>
              </a:clrTo>
            </a:clrChange>
          </a:blip>
          <a:stretch>
            <a:fillRect/>
          </a:stretch>
        </p:blipFill>
        <p:spPr>
          <a:xfrm>
            <a:off x="8201406" y="2756338"/>
            <a:ext cx="3616068" cy="3350847"/>
          </a:xfrm>
          <a:prstGeom prst="rect">
            <a:avLst/>
          </a:prstGeom>
        </p:spPr>
      </p:pic>
      <p:sp>
        <p:nvSpPr>
          <p:cNvPr id="8" name="TextBox 7">
            <a:extLst>
              <a:ext uri="{FF2B5EF4-FFF2-40B4-BE49-F238E27FC236}">
                <a16:creationId xmlns:a16="http://schemas.microsoft.com/office/drawing/2014/main" id="{71E1EFE5-ADFB-4ECB-A1A8-B987A893A336}"/>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378140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DFF9-F64B-4475-91CA-1F355502B884}"/>
              </a:ext>
            </a:extLst>
          </p:cNvPr>
          <p:cNvSpPr>
            <a:spLocks noGrp="1"/>
          </p:cNvSpPr>
          <p:nvPr>
            <p:ph type="title"/>
          </p:nvPr>
        </p:nvSpPr>
        <p:spPr/>
        <p:txBody>
          <a:bodyPr/>
          <a:lstStyle/>
          <a:p>
            <a:r>
              <a:rPr lang="en-US" dirty="0"/>
              <a:t>Alternate Configuration</a:t>
            </a:r>
          </a:p>
        </p:txBody>
      </p:sp>
      <p:pic>
        <p:nvPicPr>
          <p:cNvPr id="5" name="Content Placeholder 4">
            <a:extLst>
              <a:ext uri="{FF2B5EF4-FFF2-40B4-BE49-F238E27FC236}">
                <a16:creationId xmlns:a16="http://schemas.microsoft.com/office/drawing/2014/main" id="{AA76EE53-74B3-4185-8A10-F24E79EB2CCF}"/>
              </a:ext>
            </a:extLst>
          </p:cNvPr>
          <p:cNvPicPr>
            <a:picLocks noGrp="1" noChangeAspect="1"/>
          </p:cNvPicPr>
          <p:nvPr>
            <p:ph idx="1"/>
          </p:nvPr>
        </p:nvPicPr>
        <p:blipFill>
          <a:blip r:embed="rId2"/>
          <a:stretch>
            <a:fillRect/>
          </a:stretch>
        </p:blipFill>
        <p:spPr>
          <a:xfrm>
            <a:off x="2632155" y="1505722"/>
            <a:ext cx="6927689" cy="4351338"/>
          </a:xfrm>
          <a:prstGeom prst="rect">
            <a:avLst/>
          </a:prstGeom>
        </p:spPr>
      </p:pic>
      <p:sp>
        <p:nvSpPr>
          <p:cNvPr id="4" name="Slide Number Placeholder 3">
            <a:extLst>
              <a:ext uri="{FF2B5EF4-FFF2-40B4-BE49-F238E27FC236}">
                <a16:creationId xmlns:a16="http://schemas.microsoft.com/office/drawing/2014/main" id="{476640CB-2552-4DAA-B444-55D1A701C62C}"/>
              </a:ext>
            </a:extLst>
          </p:cNvPr>
          <p:cNvSpPr>
            <a:spLocks noGrp="1"/>
          </p:cNvSpPr>
          <p:nvPr>
            <p:ph type="sldNum" sz="quarter" idx="12"/>
          </p:nvPr>
        </p:nvSpPr>
        <p:spPr/>
        <p:txBody>
          <a:bodyPr/>
          <a:lstStyle/>
          <a:p>
            <a:fld id="{9493D049-EF97-44AF-9B7E-86A121F7ACF3}" type="slidenum">
              <a:rPr lang="en-US" smtClean="0"/>
              <a:pPr/>
              <a:t>9</a:t>
            </a:fld>
            <a:endParaRPr lang="en-US" dirty="0"/>
          </a:p>
        </p:txBody>
      </p:sp>
      <p:cxnSp>
        <p:nvCxnSpPr>
          <p:cNvPr id="6" name="Straight Arrow Connector 5">
            <a:extLst>
              <a:ext uri="{FF2B5EF4-FFF2-40B4-BE49-F238E27FC236}">
                <a16:creationId xmlns:a16="http://schemas.microsoft.com/office/drawing/2014/main" id="{2AFAF070-B513-45A4-B04E-8E64CAC4ED69}"/>
              </a:ext>
            </a:extLst>
          </p:cNvPr>
          <p:cNvCxnSpPr>
            <a:cxnSpLocks/>
          </p:cNvCxnSpPr>
          <p:nvPr/>
        </p:nvCxnSpPr>
        <p:spPr>
          <a:xfrm flipH="1" flipV="1">
            <a:off x="8694203" y="4579747"/>
            <a:ext cx="1213195" cy="844856"/>
          </a:xfrm>
          <a:prstGeom prst="straightConnector1">
            <a:avLst/>
          </a:prstGeom>
          <a:ln w="22225">
            <a:tailEnd type="triangle"/>
          </a:ln>
          <a:effectLst>
            <a:glow rad="50800">
              <a:schemeClr val="bg1"/>
            </a:glow>
          </a:effectLst>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4A97CCD-8B3D-4B9E-A007-A78240C42580}"/>
              </a:ext>
            </a:extLst>
          </p:cNvPr>
          <p:cNvSpPr txBox="1"/>
          <p:nvPr/>
        </p:nvSpPr>
        <p:spPr>
          <a:xfrm>
            <a:off x="9852412" y="5256895"/>
            <a:ext cx="2205835" cy="1200329"/>
          </a:xfrm>
          <a:prstGeom prst="rect">
            <a:avLst/>
          </a:prstGeom>
          <a:noFill/>
        </p:spPr>
        <p:txBody>
          <a:bodyPr wrap="square" rtlCol="0">
            <a:spAutoFit/>
          </a:bodyPr>
          <a:lstStyle/>
          <a:p>
            <a:r>
              <a:rPr lang="en-US" dirty="0"/>
              <a:t>Slightly out of radial volume, with this telescope diameter probably will not work</a:t>
            </a:r>
          </a:p>
        </p:txBody>
      </p:sp>
      <p:sp>
        <p:nvSpPr>
          <p:cNvPr id="9" name="TextBox 8">
            <a:extLst>
              <a:ext uri="{FF2B5EF4-FFF2-40B4-BE49-F238E27FC236}">
                <a16:creationId xmlns:a16="http://schemas.microsoft.com/office/drawing/2014/main" id="{12F848BE-E101-4043-80E6-C7188B6D82BC}"/>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2711149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91BE4-1BC4-4146-9DB7-482FCD5005B2}"/>
              </a:ext>
            </a:extLst>
          </p:cNvPr>
          <p:cNvSpPr>
            <a:spLocks noGrp="1"/>
          </p:cNvSpPr>
          <p:nvPr>
            <p:ph type="title"/>
          </p:nvPr>
        </p:nvSpPr>
        <p:spPr/>
        <p:txBody>
          <a:bodyPr/>
          <a:lstStyle/>
          <a:p>
            <a:r>
              <a:rPr lang="en-US" dirty="0"/>
              <a:t>Alternate Configuration</a:t>
            </a:r>
          </a:p>
        </p:txBody>
      </p:sp>
      <p:pic>
        <p:nvPicPr>
          <p:cNvPr id="5" name="Content Placeholder 4">
            <a:extLst>
              <a:ext uri="{FF2B5EF4-FFF2-40B4-BE49-F238E27FC236}">
                <a16:creationId xmlns:a16="http://schemas.microsoft.com/office/drawing/2014/main" id="{14D96E2A-722D-4FFE-965B-97093301D268}"/>
              </a:ext>
            </a:extLst>
          </p:cNvPr>
          <p:cNvPicPr>
            <a:picLocks noGrp="1" noChangeAspect="1"/>
          </p:cNvPicPr>
          <p:nvPr>
            <p:ph idx="1"/>
          </p:nvPr>
        </p:nvPicPr>
        <p:blipFill>
          <a:blip r:embed="rId2"/>
          <a:stretch>
            <a:fillRect/>
          </a:stretch>
        </p:blipFill>
        <p:spPr>
          <a:xfrm>
            <a:off x="2588421" y="1825625"/>
            <a:ext cx="7015158" cy="4351338"/>
          </a:xfrm>
          <a:prstGeom prst="rect">
            <a:avLst/>
          </a:prstGeom>
        </p:spPr>
      </p:pic>
      <p:sp>
        <p:nvSpPr>
          <p:cNvPr id="4" name="Slide Number Placeholder 3">
            <a:extLst>
              <a:ext uri="{FF2B5EF4-FFF2-40B4-BE49-F238E27FC236}">
                <a16:creationId xmlns:a16="http://schemas.microsoft.com/office/drawing/2014/main" id="{9337A92C-62F0-4717-9EF5-B2377C20AD43}"/>
              </a:ext>
            </a:extLst>
          </p:cNvPr>
          <p:cNvSpPr>
            <a:spLocks noGrp="1"/>
          </p:cNvSpPr>
          <p:nvPr>
            <p:ph type="sldNum" sz="quarter" idx="12"/>
          </p:nvPr>
        </p:nvSpPr>
        <p:spPr/>
        <p:txBody>
          <a:bodyPr/>
          <a:lstStyle/>
          <a:p>
            <a:fld id="{9493D049-EF97-44AF-9B7E-86A121F7ACF3}" type="slidenum">
              <a:rPr lang="en-US" smtClean="0"/>
              <a:pPr/>
              <a:t>10</a:t>
            </a:fld>
            <a:endParaRPr lang="en-US" dirty="0"/>
          </a:p>
        </p:txBody>
      </p:sp>
      <p:sp>
        <p:nvSpPr>
          <p:cNvPr id="7" name="TextBox 6">
            <a:extLst>
              <a:ext uri="{FF2B5EF4-FFF2-40B4-BE49-F238E27FC236}">
                <a16:creationId xmlns:a16="http://schemas.microsoft.com/office/drawing/2014/main" id="{8B0A75A3-93A6-4D43-8124-173DFB4C7955}"/>
              </a:ext>
            </a:extLst>
          </p:cNvPr>
          <p:cNvSpPr txBox="1"/>
          <p:nvPr/>
        </p:nvSpPr>
        <p:spPr>
          <a:xfrm>
            <a:off x="9332423" y="4451552"/>
            <a:ext cx="2205835" cy="369332"/>
          </a:xfrm>
          <a:prstGeom prst="rect">
            <a:avLst/>
          </a:prstGeom>
          <a:noFill/>
        </p:spPr>
        <p:txBody>
          <a:bodyPr wrap="square" rtlCol="0">
            <a:spAutoFit/>
          </a:bodyPr>
          <a:lstStyle/>
          <a:p>
            <a:r>
              <a:rPr lang="en-US" dirty="0"/>
              <a:t>Solar panel hidden</a:t>
            </a:r>
          </a:p>
        </p:txBody>
      </p:sp>
      <p:sp>
        <p:nvSpPr>
          <p:cNvPr id="8" name="TextBox 7">
            <a:extLst>
              <a:ext uri="{FF2B5EF4-FFF2-40B4-BE49-F238E27FC236}">
                <a16:creationId xmlns:a16="http://schemas.microsoft.com/office/drawing/2014/main" id="{C4BEA15B-9C9E-4827-AA51-D03EDF585876}"/>
              </a:ext>
            </a:extLst>
          </p:cNvPr>
          <p:cNvSpPr txBox="1"/>
          <p:nvPr/>
        </p:nvSpPr>
        <p:spPr>
          <a:xfrm>
            <a:off x="3531765" y="6488668"/>
            <a:ext cx="4647491" cy="369332"/>
          </a:xfrm>
          <a:prstGeom prst="rect">
            <a:avLst/>
          </a:prstGeom>
          <a:noFill/>
        </p:spPr>
        <p:txBody>
          <a:bodyPr wrap="none" rtlCol="0">
            <a:spAutoFit/>
          </a:bodyPr>
          <a:lstStyle/>
          <a:p>
            <a:r>
              <a:rPr lang="en-US" b="1" dirty="0">
                <a:solidFill>
                  <a:srgbClr val="FF0000"/>
                </a:solidFill>
                <a:highlight>
                  <a:srgbClr val="000000"/>
                </a:highlight>
              </a:rPr>
              <a:t>Millennium and ABLE Competition Sensitive</a:t>
            </a:r>
          </a:p>
        </p:txBody>
      </p:sp>
    </p:spTree>
    <p:extLst>
      <p:ext uri="{BB962C8B-B14F-4D97-AF65-F5344CB8AC3E}">
        <p14:creationId xmlns:p14="http://schemas.microsoft.com/office/powerpoint/2010/main" val="835136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360</TotalTime>
  <Words>347</Words>
  <Application>Microsoft Macintosh PowerPoint</Application>
  <PresentationFormat>Widescreen</PresentationFormat>
  <Paragraphs>64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Office Theme</vt:lpstr>
      <vt:lpstr>Millennium Provided CAD vs. Current ABLE CAD</vt:lpstr>
      <vt:lpstr>Current Payload Volume Checks</vt:lpstr>
      <vt:lpstr>ABLE Components</vt:lpstr>
      <vt:lpstr>ABLE Components</vt:lpstr>
      <vt:lpstr>Questions for Millennium</vt:lpstr>
      <vt:lpstr>PowerPoint Presentation</vt:lpstr>
      <vt:lpstr>Alternate Configuration</vt:lpstr>
      <vt:lpstr>Alternate Configuration</vt:lpstr>
      <vt:lpstr>Alternate Configuration</vt:lpstr>
      <vt:lpstr>Alternate Configuration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Jackson, Trevor P. (LARC-D202)</dc:creator>
  <cp:lastModifiedBy>Nehrir, Amin R. (LARC-E304)</cp:lastModifiedBy>
  <cp:revision>39</cp:revision>
  <dcterms:created xsi:type="dcterms:W3CDTF">2021-04-28T13:11:44Z</dcterms:created>
  <dcterms:modified xsi:type="dcterms:W3CDTF">2021-09-22T02:49:10Z</dcterms:modified>
</cp:coreProperties>
</file>