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2"/>
  </p:notesMasterIdLst>
  <p:sldIdLst>
    <p:sldId id="256" r:id="rId2"/>
    <p:sldId id="259" r:id="rId3"/>
    <p:sldId id="262" r:id="rId4"/>
    <p:sldId id="264" r:id="rId5"/>
    <p:sldId id="270" r:id="rId6"/>
    <p:sldId id="263" r:id="rId7"/>
    <p:sldId id="269" r:id="rId8"/>
    <p:sldId id="266" r:id="rId9"/>
    <p:sldId id="267" r:id="rId10"/>
    <p:sldId id="268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kley, Leah M. (GRC-MA00)" initials="NLM(" lastIdx="1" clrIdx="0">
    <p:extLst>
      <p:ext uri="{19B8F6BF-5375-455C-9EA6-DF929625EA0E}">
        <p15:presenceInfo xmlns:p15="http://schemas.microsoft.com/office/powerpoint/2012/main" userId="S::lnakley@ndc.nasa.gov::1caff56e-cbc0-40a2-aebc-29cabc7aa9a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792" autoAdjust="0"/>
  </p:normalViewPr>
  <p:slideViewPr>
    <p:cSldViewPr snapToGrid="0">
      <p:cViewPr varScale="1">
        <p:scale>
          <a:sx n="110" d="100"/>
          <a:sy n="110" d="100"/>
        </p:scale>
        <p:origin x="160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9-21T10:31:35.449" idx="1">
    <p:pos x="1396" y="4404"/>
    <p:text/>
    <p:extLst>
      <p:ext uri="{C676402C-5697-4E1C-873F-D02D1690AC5C}">
        <p15:threadingInfo xmlns:p15="http://schemas.microsoft.com/office/powerpoint/2012/main" timeZoneBias="24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7DC514-B256-422D-BC32-6B648ABE9D32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FEB56F-870C-419A-9468-D621AA580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124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FEB56F-870C-419A-9468-D621AA580CD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931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244AE-97D3-4D34-8FAA-85FFA5EDB877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9985E-E371-493F-849E-7C7DCA6E2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363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244AE-97D3-4D34-8FAA-85FFA5EDB877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9985E-E371-493F-849E-7C7DCA6E2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395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244AE-97D3-4D34-8FAA-85FFA5EDB877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9985E-E371-493F-849E-7C7DCA6E2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389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244AE-97D3-4D34-8FAA-85FFA5EDB877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9985E-E371-493F-849E-7C7DCA6E2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691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244AE-97D3-4D34-8FAA-85FFA5EDB877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9985E-E371-493F-849E-7C7DCA6E2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974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244AE-97D3-4D34-8FAA-85FFA5EDB877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9985E-E371-493F-849E-7C7DCA6E2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30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244AE-97D3-4D34-8FAA-85FFA5EDB877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9985E-E371-493F-849E-7C7DCA6E2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244AE-97D3-4D34-8FAA-85FFA5EDB877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9985E-E371-493F-849E-7C7DCA6E2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182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244AE-97D3-4D34-8FAA-85FFA5EDB877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9985E-E371-493F-849E-7C7DCA6E2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756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244AE-97D3-4D34-8FAA-85FFA5EDB877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9985E-E371-493F-849E-7C7DCA6E2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655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244AE-97D3-4D34-8FAA-85FFA5EDB877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9985E-E371-493F-849E-7C7DCA6E2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11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6244AE-97D3-4D34-8FAA-85FFA5EDB877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19985E-E371-493F-849E-7C7DCA6E2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661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5" Type="http://schemas.openxmlformats.org/officeDocument/2006/relationships/comments" Target="../comments/comment1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1.grc.nasa.gov/space/geer/" TargetMode="External"/><Relationship Id="rId2" Type="http://schemas.openxmlformats.org/officeDocument/2006/relationships/hyperlink" Target="https://nspires.nasaprs.com/external/solicitations/solicitations!init.do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8" descr="Backgroun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Rectangle 76"/>
          <p:cNvSpPr>
            <a:spLocks noGrp="1" noChangeArrowheads="1"/>
          </p:cNvSpPr>
          <p:nvPr>
            <p:ph type="ctrTitle"/>
          </p:nvPr>
        </p:nvSpPr>
        <p:spPr>
          <a:xfrm>
            <a:off x="458788" y="1473600"/>
            <a:ext cx="8197850" cy="1090612"/>
          </a:xfrm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Glenn Extreme Environment Rig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(GEER)</a:t>
            </a:r>
          </a:p>
        </p:txBody>
      </p:sp>
      <p:sp>
        <p:nvSpPr>
          <p:cNvPr id="6" name="Rectangle 189"/>
          <p:cNvSpPr>
            <a:spLocks noGrp="1" noChangeArrowheads="1"/>
          </p:cNvSpPr>
          <p:nvPr>
            <p:ph type="subTitle" idx="1"/>
          </p:nvPr>
        </p:nvSpPr>
        <p:spPr>
          <a:xfrm>
            <a:off x="458788" y="4117182"/>
            <a:ext cx="4814888" cy="1830772"/>
          </a:xfrm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  <p:txBody>
          <a:bodyPr>
            <a:normAutofit fontScale="92500" lnSpcReduction="20000"/>
          </a:bodyPr>
          <a:lstStyle>
            <a:lvl1pPr marL="0" indent="0">
              <a:buFontTx/>
              <a:buNone/>
              <a:defRPr b="1">
                <a:solidFill>
                  <a:schemeClr val="bg1"/>
                </a:solidFill>
                <a:latin typeface="Helvetica" pitchFamily="-112" charset="0"/>
              </a:defRPr>
            </a:lvl1pPr>
          </a:lstStyle>
          <a:p>
            <a:r>
              <a:rPr lang="en-US" dirty="0"/>
              <a:t>Leah Nakley</a:t>
            </a:r>
          </a:p>
          <a:p>
            <a:r>
              <a:rPr lang="en-US" dirty="0"/>
              <a:t>NASA Glenn Research Center</a:t>
            </a:r>
          </a:p>
          <a:p>
            <a:endParaRPr lang="en-US" dirty="0"/>
          </a:p>
          <a:p>
            <a:r>
              <a:rPr lang="en-US" dirty="0" err="1"/>
              <a:t>SiC</a:t>
            </a:r>
            <a:r>
              <a:rPr lang="en-US" dirty="0"/>
              <a:t> Materials &amp; Devices Workshop</a:t>
            </a:r>
          </a:p>
          <a:p>
            <a:r>
              <a:rPr lang="en-US" dirty="0"/>
              <a:t>September 30, 2021</a:t>
            </a:r>
          </a:p>
          <a:p>
            <a:endParaRPr lang="en-US" dirty="0"/>
          </a:p>
        </p:txBody>
      </p:sp>
      <p:sp>
        <p:nvSpPr>
          <p:cNvPr id="7" name="Rectangle 131"/>
          <p:cNvSpPr>
            <a:spLocks noChangeArrowheads="1"/>
          </p:cNvSpPr>
          <p:nvPr/>
        </p:nvSpPr>
        <p:spPr bwMode="auto">
          <a:xfrm>
            <a:off x="381000" y="439738"/>
            <a:ext cx="5029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200" dirty="0">
                <a:solidFill>
                  <a:srgbClr val="FFFFFF"/>
                </a:solidFill>
                <a:latin typeface="Helvetica" pitchFamily="34" charset="0"/>
              </a:rPr>
              <a:t>National Aeronautics and Space Administration</a:t>
            </a:r>
          </a:p>
        </p:txBody>
      </p:sp>
      <p:pic>
        <p:nvPicPr>
          <p:cNvPr id="8" name="Picture 67" descr="NASA insignia RGB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4963" y="239715"/>
            <a:ext cx="7175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735169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21EB8-FC86-43DA-A90C-7F886A1B3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Questions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4A1240-A116-46C3-9858-EC50946D24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971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6"/>
          <p:cNvSpPr>
            <a:spLocks noGrp="1" noChangeArrowheads="1"/>
          </p:cNvSpPr>
          <p:nvPr>
            <p:ph type="title"/>
          </p:nvPr>
        </p:nvSpPr>
        <p:spPr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>
            <a:lvl1pPr>
              <a:defRPr sz="3600"/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Agenda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189"/>
          <p:cNvSpPr>
            <a:spLocks noGrp="1" noChangeArrowheads="1"/>
          </p:cNvSpPr>
          <p:nvPr>
            <p:ph idx="1"/>
          </p:nvPr>
        </p:nvSpPr>
        <p:spPr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FontTx/>
              <a:buNone/>
              <a:defRPr b="1">
                <a:solidFill>
                  <a:schemeClr val="bg1"/>
                </a:solidFill>
                <a:latin typeface="Helvetica" pitchFamily="-112" charset="0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0" dirty="0">
                <a:latin typeface="+mn-lt"/>
              </a:rPr>
              <a:t>Overview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0" dirty="0">
                <a:solidFill>
                  <a:schemeClr val="bg1"/>
                </a:solidFill>
                <a:latin typeface="+mn-lt"/>
              </a:rPr>
              <a:t>Technical Specifications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0" dirty="0">
                <a:latin typeface="+mn-lt"/>
              </a:rPr>
              <a:t>Venus Atmosphere</a:t>
            </a:r>
            <a:endParaRPr lang="en-US" sz="3200" b="0" dirty="0">
              <a:solidFill>
                <a:schemeClr val="bg1"/>
              </a:solidFill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0" dirty="0">
                <a:latin typeface="+mn-lt"/>
              </a:rPr>
              <a:t>History &amp; Accomplishments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0" dirty="0">
                <a:solidFill>
                  <a:schemeClr val="bg1"/>
                </a:solidFill>
                <a:latin typeface="+mn-lt"/>
              </a:rPr>
              <a:t>Prospective Users</a:t>
            </a:r>
          </a:p>
          <a:p>
            <a:pPr marL="1143000" lvl="1" indent="-457200"/>
            <a:endParaRPr lang="en-US" dirty="0">
              <a:solidFill>
                <a:schemeClr val="bg1"/>
              </a:solidFill>
              <a:latin typeface="+mj-lt"/>
            </a:endParaRPr>
          </a:p>
          <a:p>
            <a:pPr marL="457200" indent="-457200"/>
            <a:endParaRPr lang="en-US" dirty="0">
              <a:solidFill>
                <a:schemeClr val="bg1"/>
              </a:solidFill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708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12640-3132-4D6C-AF05-A8E4FC86D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GEER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AAFAA-21B6-490B-8C96-F48F3B8299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768" y="1498714"/>
            <a:ext cx="4798725" cy="5036391"/>
          </a:xfrm>
        </p:spPr>
        <p:txBody>
          <a:bodyPr anchor="t" anchorCtr="0"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Test facility for simulating some of the most extreme environments in our solar system</a:t>
            </a:r>
            <a:endParaRPr lang="en-US" sz="2000" dirty="0">
              <a:solidFill>
                <a:schemeClr val="bg1"/>
              </a:solidFill>
            </a:endParaRP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Temperature, pressure, and chemistry</a:t>
            </a:r>
          </a:p>
          <a:p>
            <a:r>
              <a:rPr lang="en-US" sz="2400" dirty="0">
                <a:solidFill>
                  <a:schemeClr val="bg1"/>
                </a:solidFill>
              </a:rPr>
              <a:t>GEER is known for its size, long duration testing, and Venus surface simulations</a:t>
            </a:r>
          </a:p>
          <a:p>
            <a:r>
              <a:rPr lang="en-US" sz="2400" dirty="0">
                <a:solidFill>
                  <a:schemeClr val="bg1"/>
                </a:solidFill>
              </a:rPr>
              <a:t>Supports science and technology users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Passive samples and components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Active sensors, integrated systems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Atmospheric chemistry and physics </a:t>
            </a:r>
          </a:p>
          <a:p>
            <a:r>
              <a:rPr lang="en-US" sz="2400" dirty="0">
                <a:solidFill>
                  <a:schemeClr val="bg1"/>
                </a:solidFill>
              </a:rPr>
              <a:t>Built for Venus, designed for more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A6E39BB-C9E4-48FD-B02D-DBF9EB31A07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493" y="1027909"/>
            <a:ext cx="4036464" cy="2693854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656F61-0F6F-4FD5-88B7-5FB0E4889B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494" y="3841251"/>
            <a:ext cx="4034744" cy="269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348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A4CC79A-777D-40B4-98E5-BC7F07D76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645" y="3932868"/>
            <a:ext cx="3967682" cy="26484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912640-3132-4D6C-AF05-A8E4FC86D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Technical</a:t>
            </a:r>
            <a:r>
              <a:rPr lang="en-US" dirty="0">
                <a:solidFill>
                  <a:schemeClr val="bg1"/>
                </a:solidFill>
              </a:rPr>
              <a:t> Specifications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CF68586-3300-492C-A32A-F524097892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4136" y="1450911"/>
            <a:ext cx="4622487" cy="2308289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9600" b="1" u="sng" dirty="0">
                <a:solidFill>
                  <a:schemeClr val="bg1"/>
                </a:solidFill>
              </a:rPr>
              <a:t>Chamber</a:t>
            </a:r>
          </a:p>
          <a:p>
            <a:pPr marL="285750" indent="-285750"/>
            <a:r>
              <a:rPr lang="en-US" sz="7200" dirty="0">
                <a:solidFill>
                  <a:schemeClr val="bg1"/>
                </a:solidFill>
              </a:rPr>
              <a:t>304SS pressure vessel</a:t>
            </a:r>
          </a:p>
          <a:p>
            <a:pPr marL="285750" indent="-285750"/>
            <a:r>
              <a:rPr lang="en-US" sz="7200" dirty="0">
                <a:solidFill>
                  <a:schemeClr val="bg1"/>
                </a:solidFill>
              </a:rPr>
              <a:t>36” W x 48” Long </a:t>
            </a:r>
          </a:p>
          <a:p>
            <a:pPr marL="285750" indent="-285750"/>
            <a:r>
              <a:rPr lang="en-US" sz="7200" dirty="0">
                <a:solidFill>
                  <a:schemeClr val="bg1"/>
                </a:solidFill>
              </a:rPr>
              <a:t>3” and 4” access ports on both ends</a:t>
            </a:r>
          </a:p>
          <a:p>
            <a:pPr marL="285750" indent="-285750"/>
            <a:r>
              <a:rPr lang="en-US" sz="7200" dirty="0">
                <a:solidFill>
                  <a:schemeClr val="bg1"/>
                </a:solidFill>
              </a:rPr>
              <a:t>Adjustable support holds up to 200 </a:t>
            </a:r>
            <a:r>
              <a:rPr lang="en-US" sz="7200" dirty="0" err="1">
                <a:solidFill>
                  <a:schemeClr val="bg1"/>
                </a:solidFill>
              </a:rPr>
              <a:t>lbs</a:t>
            </a:r>
            <a:endParaRPr lang="en-US" sz="7200" dirty="0">
              <a:solidFill>
                <a:schemeClr val="bg1"/>
              </a:solidFill>
            </a:endParaRPr>
          </a:p>
          <a:p>
            <a:pPr marL="285750" indent="-285750"/>
            <a:r>
              <a:rPr lang="en-US" sz="7200" dirty="0">
                <a:solidFill>
                  <a:schemeClr val="bg1"/>
                </a:solidFill>
              </a:rPr>
              <a:t>Operating temperature:  Ambient – 500 C </a:t>
            </a:r>
            <a:endParaRPr lang="en-US" sz="6400" dirty="0">
              <a:solidFill>
                <a:schemeClr val="bg1"/>
              </a:solidFill>
            </a:endParaRPr>
          </a:p>
          <a:p>
            <a:pPr marL="285750" indent="-285750"/>
            <a:r>
              <a:rPr lang="en-US" sz="7200" dirty="0">
                <a:solidFill>
                  <a:schemeClr val="bg1"/>
                </a:solidFill>
              </a:rPr>
              <a:t>Operating pressure:  Rough vacuum – 96 bar</a:t>
            </a:r>
            <a:endParaRPr lang="en-US" sz="36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0086ACE0-ADF5-4D69-821F-E48A8B8641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03948" y="3953443"/>
            <a:ext cx="4281230" cy="2486274"/>
          </a:xfrm>
        </p:spPr>
        <p:txBody>
          <a:bodyPr anchor="t">
            <a:normAutofit fontScale="25000" lnSpcReduction="20000"/>
          </a:bodyPr>
          <a:lstStyle/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9600" b="1" u="sng" dirty="0">
                <a:solidFill>
                  <a:schemeClr val="bg1"/>
                </a:solidFill>
              </a:rPr>
              <a:t>Gas Mixing System</a:t>
            </a:r>
          </a:p>
          <a:p>
            <a:r>
              <a:rPr lang="en-US" sz="7200" dirty="0">
                <a:solidFill>
                  <a:schemeClr val="bg1"/>
                </a:solidFill>
              </a:rPr>
              <a:t>Bulk CO2 and N2</a:t>
            </a:r>
          </a:p>
          <a:p>
            <a:r>
              <a:rPr lang="en-US" sz="7200" dirty="0">
                <a:solidFill>
                  <a:schemeClr val="bg1"/>
                </a:solidFill>
              </a:rPr>
              <a:t>Up to 8 trace gases </a:t>
            </a:r>
          </a:p>
          <a:p>
            <a:r>
              <a:rPr lang="en-US" sz="7200" dirty="0">
                <a:solidFill>
                  <a:schemeClr val="bg1"/>
                </a:solidFill>
              </a:rPr>
              <a:t>Custom gas blends down to ppb level</a:t>
            </a:r>
          </a:p>
          <a:p>
            <a:r>
              <a:rPr lang="en-US" sz="7200" dirty="0">
                <a:solidFill>
                  <a:schemeClr val="bg1"/>
                </a:solidFill>
              </a:rPr>
              <a:t>High pressure gas and liquid injection</a:t>
            </a:r>
          </a:p>
          <a:p>
            <a:pPr marL="0" indent="0">
              <a:buNone/>
            </a:pPr>
            <a:r>
              <a:rPr lang="en-US" sz="9600" b="1" u="sng" dirty="0">
                <a:solidFill>
                  <a:schemeClr val="bg1"/>
                </a:solidFill>
              </a:rPr>
              <a:t>Analytics</a:t>
            </a:r>
          </a:p>
          <a:p>
            <a:r>
              <a:rPr lang="en-US" sz="7200" dirty="0">
                <a:solidFill>
                  <a:schemeClr val="bg1"/>
                </a:solidFill>
              </a:rPr>
              <a:t>Gas Chromatograph - real time analysis</a:t>
            </a:r>
          </a:p>
          <a:p>
            <a:r>
              <a:rPr lang="en-US" sz="7200" dirty="0">
                <a:solidFill>
                  <a:schemeClr val="bg1"/>
                </a:solidFill>
              </a:rPr>
              <a:t>Mass Spectrometer onsite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1B4F59-806E-494A-89CF-D10176B558F1}"/>
              </a:ext>
            </a:extLst>
          </p:cNvPr>
          <p:cNvSpPr/>
          <p:nvPr/>
        </p:nvSpPr>
        <p:spPr>
          <a:xfrm>
            <a:off x="4856623" y="1471486"/>
            <a:ext cx="4575880" cy="2461382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4" name="Content Placeholder 3">
            <a:extLst>
              <a:ext uri="{FF2B5EF4-FFF2-40B4-BE49-F238E27FC236}">
                <a16:creationId xmlns:a16="http://schemas.microsoft.com/office/drawing/2014/main" id="{6C4D71EF-E8B4-4F71-95C9-2E0FA89B8F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137" y="1387293"/>
            <a:ext cx="3288185" cy="262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554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A810672F-8F94-4DCF-9B71-D7C99B9471E3}"/>
              </a:ext>
            </a:extLst>
          </p:cNvPr>
          <p:cNvGrpSpPr/>
          <p:nvPr/>
        </p:nvGrpSpPr>
        <p:grpSpPr>
          <a:xfrm>
            <a:off x="0" y="2790826"/>
            <a:ext cx="9144000" cy="4067175"/>
            <a:chOff x="0" y="2790826"/>
            <a:chExt cx="9144000" cy="4067175"/>
          </a:xfrm>
        </p:grpSpPr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id="{46071858-7F6B-4735-AB22-1B96C3C096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790826"/>
              <a:ext cx="9144000" cy="2954338"/>
            </a:xfrm>
            <a:prstGeom prst="rect">
              <a:avLst/>
            </a:prstGeom>
            <a:gradFill rotWithShape="0">
              <a:gsLst>
                <a:gs pos="0">
                  <a:schemeClr val="tx1"/>
                </a:gs>
                <a:gs pos="63000">
                  <a:srgbClr val="9D6631"/>
                </a:gs>
              </a:gsLst>
              <a:lin ang="5400000" scaled="1"/>
            </a:gradFill>
            <a:ln>
              <a:noFill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 dirty="0"/>
            </a:p>
          </p:txBody>
        </p:sp>
        <p:pic>
          <p:nvPicPr>
            <p:cNvPr id="14" name="Picture 3">
              <a:extLst>
                <a:ext uri="{FF2B5EF4-FFF2-40B4-BE49-F238E27FC236}">
                  <a16:creationId xmlns:a16="http://schemas.microsoft.com/office/drawing/2014/main" id="{07D8F753-6EB2-4027-BBD6-B24E34C9C1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194301"/>
              <a:ext cx="9144000" cy="166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E3EA212-98E8-4FD1-A79C-393429814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Venus Atmosphere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5FCD764-6100-48D8-9C91-569EC125FD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Typical Venus Surface Simulation in GEER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F5DC432-9132-411E-803A-3730F8F8F8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21 Day Exposure in GEER Before &amp; After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7635E8E-FA47-4CF8-83E9-1C878BE5EA0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61D06D5-9BB7-451B-A7DD-6C3038CA76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8359" y="4386055"/>
            <a:ext cx="3904372" cy="21982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29FB13C-6C6B-4E1E-ADDC-F944BAB53A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053"/>
          <a:stretch/>
        </p:blipFill>
        <p:spPr>
          <a:xfrm>
            <a:off x="4628359" y="2505075"/>
            <a:ext cx="3907726" cy="2043071"/>
          </a:xfrm>
          <a:prstGeom prst="rect">
            <a:avLst/>
          </a:prstGeom>
        </p:spPr>
      </p:pic>
      <p:graphicFrame>
        <p:nvGraphicFramePr>
          <p:cNvPr id="20" name="Table 20">
            <a:extLst>
              <a:ext uri="{FF2B5EF4-FFF2-40B4-BE49-F238E27FC236}">
                <a16:creationId xmlns:a16="http://schemas.microsoft.com/office/drawing/2014/main" id="{FBF3FFE0-DB89-4BD1-BFB6-4779AE639AD5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058537554"/>
              </p:ext>
            </p:extLst>
          </p:nvPr>
        </p:nvGraphicFramePr>
        <p:xfrm>
          <a:off x="1131611" y="2505075"/>
          <a:ext cx="2864802" cy="4079240"/>
        </p:xfrm>
        <a:graphic>
          <a:graphicData uri="http://schemas.openxmlformats.org/drawingml/2006/table">
            <a:tbl>
              <a:tblPr bandRow="1">
                <a:tableStyleId>{F5AB1C69-6EDB-4FF4-983F-18BD219EF322}</a:tableStyleId>
              </a:tblPr>
              <a:tblGrid>
                <a:gridCol w="1391602">
                  <a:extLst>
                    <a:ext uri="{9D8B030D-6E8A-4147-A177-3AD203B41FA5}">
                      <a16:colId xmlns:a16="http://schemas.microsoft.com/office/drawing/2014/main" val="3182708930"/>
                    </a:ext>
                  </a:extLst>
                </a:gridCol>
                <a:gridCol w="1473200">
                  <a:extLst>
                    <a:ext uri="{9D8B030D-6E8A-4147-A177-3AD203B41FA5}">
                      <a16:colId xmlns:a16="http://schemas.microsoft.com/office/drawing/2014/main" val="18987299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Temperature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465 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23598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Pressure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93 bar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90223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</a:t>
                      </a:r>
                      <a:r>
                        <a:rPr lang="en-US" baseline="-25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96.5%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23341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</a:t>
                      </a:r>
                      <a:r>
                        <a:rPr lang="en-US" baseline="-25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89976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SO</a:t>
                      </a:r>
                      <a:r>
                        <a:rPr lang="en-US" baseline="-25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180 ppm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87311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51 ppm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56926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</a:t>
                      </a:r>
                      <a:r>
                        <a:rPr lang="en-US" baseline="-25000" dirty="0"/>
                        <a:t>2</a:t>
                      </a:r>
                      <a:r>
                        <a:rPr lang="en-US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 ppm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00797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 ppm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2422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</a:t>
                      </a:r>
                      <a:r>
                        <a:rPr lang="en-US" baseline="-25000" dirty="0"/>
                        <a:t>2</a:t>
                      </a:r>
                      <a:r>
                        <a:rPr lang="en-US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 ppm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32339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HCl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0.5 ppm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77985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 ppb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3633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91480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12640-3132-4D6C-AF05-A8E4FC86D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History &amp; Accomplishments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CF68586-3300-492C-A32A-F524097892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2212" y="1690691"/>
            <a:ext cx="5043280" cy="4932984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Operating since 2013</a:t>
            </a:r>
          </a:p>
          <a:p>
            <a:r>
              <a:rPr lang="en-US" sz="2400" dirty="0">
                <a:solidFill>
                  <a:schemeClr val="bg1"/>
                </a:solidFill>
              </a:rPr>
              <a:t>Available to greater science community since 2016</a:t>
            </a:r>
          </a:p>
          <a:p>
            <a:r>
              <a:rPr lang="en-US" sz="2400" dirty="0">
                <a:solidFill>
                  <a:schemeClr val="bg1"/>
                </a:solidFill>
              </a:rPr>
              <a:t>Venus weathering 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Various minerals </a:t>
            </a:r>
          </a:p>
          <a:p>
            <a:r>
              <a:rPr lang="en-US" sz="2400" dirty="0">
                <a:solidFill>
                  <a:schemeClr val="bg1"/>
                </a:solidFill>
              </a:rPr>
              <a:t>Materials study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Corrosion resistance of various materials exposed to Venus surface conditions</a:t>
            </a:r>
          </a:p>
          <a:p>
            <a:r>
              <a:rPr lang="en-US" sz="2400" dirty="0">
                <a:solidFill>
                  <a:schemeClr val="bg1"/>
                </a:solidFill>
              </a:rPr>
              <a:t>Deep Venus Atmosphere Experiment</a:t>
            </a:r>
            <a:endParaRPr lang="en-US" sz="2000" dirty="0">
              <a:solidFill>
                <a:schemeClr val="bg1"/>
              </a:solidFill>
            </a:endParaRP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Physics of the atmosphere near the surface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C7282D-7351-4143-8A97-A922DF9368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3"/>
          <a:stretch/>
        </p:blipFill>
        <p:spPr>
          <a:xfrm>
            <a:off x="5385492" y="4153804"/>
            <a:ext cx="3416296" cy="2454298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5ED948-A29B-4034-ACFA-2558545D40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15985" r="23100" b="50000"/>
          <a:stretch/>
        </p:blipFill>
        <p:spPr>
          <a:xfrm>
            <a:off x="4308338" y="1477047"/>
            <a:ext cx="4493450" cy="231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748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11">
            <a:extLst>
              <a:ext uri="{FF2B5EF4-FFF2-40B4-BE49-F238E27FC236}">
                <a16:creationId xmlns:a16="http://schemas.microsoft.com/office/drawing/2014/main" id="{8E80A17E-FB21-44F8-8D53-E733F675A2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034" y="1690691"/>
            <a:ext cx="3590164" cy="25772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08DCCA-3FE2-470E-8845-375D8515C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History &amp; Accomplishments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CBAF6B-C7F1-4E5F-BA1D-BB558E21FA4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Silicon carbide electronics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Demonstrated 60 days at Venus surface in 2016</a:t>
            </a:r>
          </a:p>
          <a:p>
            <a:r>
              <a:rPr lang="en-US" sz="2400" dirty="0">
                <a:solidFill>
                  <a:schemeClr val="bg1"/>
                </a:solidFill>
              </a:rPr>
              <a:t>Long-Lived In-Situ Solar System Explorer (LLISSE) 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Component and integrated testing</a:t>
            </a:r>
          </a:p>
          <a:p>
            <a:r>
              <a:rPr lang="en-US" sz="2400" dirty="0">
                <a:solidFill>
                  <a:schemeClr val="bg1"/>
                </a:solidFill>
              </a:rPr>
              <a:t>In-situ chemical sensors 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SBIR develop chemical sensors for Venus </a:t>
            </a:r>
          </a:p>
          <a:p>
            <a:r>
              <a:rPr lang="en-US" sz="2400" dirty="0">
                <a:solidFill>
                  <a:schemeClr val="bg1"/>
                </a:solidFill>
              </a:rPr>
              <a:t>Pressure, wind, temperature sensors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4B554A3-DF09-4556-B45E-43D7C5C7D09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4" t="15061" r="11202" b="31086"/>
          <a:stretch/>
        </p:blipFill>
        <p:spPr>
          <a:xfrm>
            <a:off x="4572000" y="4555675"/>
            <a:ext cx="4142232" cy="2075688"/>
          </a:xfrm>
        </p:spPr>
      </p:pic>
    </p:spTree>
    <p:extLst>
      <p:ext uri="{BB962C8B-B14F-4D97-AF65-F5344CB8AC3E}">
        <p14:creationId xmlns:p14="http://schemas.microsoft.com/office/powerpoint/2010/main" val="2682521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12640-3132-4D6C-AF05-A8E4FC86D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06400"/>
            <a:ext cx="7886700" cy="1284291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Prospective Users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CF68586-3300-492C-A32A-F524097892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Available to government, industry, academia</a:t>
            </a:r>
          </a:p>
          <a:p>
            <a:r>
              <a:rPr lang="en-US" dirty="0">
                <a:solidFill>
                  <a:schemeClr val="bg1"/>
                </a:solidFill>
              </a:rPr>
              <a:t>Proposed use through NASA solicitations such as ROSES </a:t>
            </a:r>
            <a:r>
              <a:rPr lang="en-US" dirty="0">
                <a:solidFill>
                  <a:schemeClr val="bg1"/>
                </a:solidFill>
                <a:hlinkClick r:id="rId2"/>
              </a:rPr>
              <a:t>NSPIRES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Collaboration is encouraged</a:t>
            </a:r>
          </a:p>
          <a:p>
            <a:r>
              <a:rPr lang="en-US" dirty="0">
                <a:solidFill>
                  <a:schemeClr val="bg1"/>
                </a:solidFill>
              </a:rPr>
              <a:t>Custom </a:t>
            </a:r>
            <a:r>
              <a:rPr lang="en-US" i="1" dirty="0">
                <a:solidFill>
                  <a:schemeClr val="bg1"/>
                </a:solidFill>
              </a:rPr>
              <a:t>is</a:t>
            </a:r>
            <a:r>
              <a:rPr lang="en-US" dirty="0">
                <a:solidFill>
                  <a:schemeClr val="bg1"/>
                </a:solidFill>
              </a:rPr>
              <a:t> standard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b="1" u="sng" dirty="0">
                <a:solidFill>
                  <a:schemeClr val="bg1"/>
                </a:solidFill>
              </a:rPr>
              <a:t>Contacts</a:t>
            </a:r>
          </a:p>
          <a:p>
            <a:r>
              <a:rPr lang="en-US" dirty="0">
                <a:solidFill>
                  <a:schemeClr val="bg1"/>
                </a:solidFill>
              </a:rPr>
              <a:t>Website </a:t>
            </a:r>
            <a:r>
              <a:rPr lang="en-US" b="1" u="sng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https://www1.grc.nasa.gov/space/geer/</a:t>
            </a:r>
            <a:endParaRPr lang="en-US" b="1" u="sng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Leah Nakley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u="sng" dirty="0">
                <a:solidFill>
                  <a:srgbClr val="0070C0"/>
                </a:solidFill>
              </a:rPr>
              <a:t>leah.m.nakley@nasa.gov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939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5F6F36B-1761-4E47-A04C-BAAC231B8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96F7CD-000A-48B3-9E96-BA8D161227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5583558"/>
            <a:ext cx="7886700" cy="941394"/>
          </a:xfrm>
        </p:spPr>
        <p:txBody>
          <a:bodyPr anchor="b"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Thank You!</a:t>
            </a:r>
            <a:endParaRPr lang="en-US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EC9736-3268-44A2-B47B-65E1EE48E8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61" y="688659"/>
            <a:ext cx="7331353" cy="489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6087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050"/>
      </a:accent1>
      <a:accent2>
        <a:srgbClr val="C00000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1798</TotalTime>
  <Words>368</Words>
  <Application>Microsoft Office PowerPoint</Application>
  <PresentationFormat>On-screen Show (4:3)</PresentationFormat>
  <Paragraphs>100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Helvetica</vt:lpstr>
      <vt:lpstr>Times</vt:lpstr>
      <vt:lpstr>Office Theme</vt:lpstr>
      <vt:lpstr>Glenn Extreme Environment Rig (GEER)</vt:lpstr>
      <vt:lpstr>Agenda</vt:lpstr>
      <vt:lpstr>GEER Overview</vt:lpstr>
      <vt:lpstr>Technical Specifications </vt:lpstr>
      <vt:lpstr>Venus Atmosphere</vt:lpstr>
      <vt:lpstr>History &amp; Accomplishments</vt:lpstr>
      <vt:lpstr>History &amp; Accomplishments</vt:lpstr>
      <vt:lpstr>Prospective Users</vt:lpstr>
      <vt:lpstr> </vt:lpstr>
      <vt:lpstr>Questions</vt:lpstr>
    </vt:vector>
  </TitlesOfParts>
  <Company>HPES ACES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Clevenger, Debra K. (GRC-MA00)[Alcyon Technical Services (JV), LLC]</dc:creator>
  <cp:lastModifiedBy>Nakley, Leah M. (GRC-MA00)</cp:lastModifiedBy>
  <cp:revision>63</cp:revision>
  <dcterms:created xsi:type="dcterms:W3CDTF">2021-03-26T15:42:21Z</dcterms:created>
  <dcterms:modified xsi:type="dcterms:W3CDTF">2021-09-28T15:47:28Z</dcterms:modified>
</cp:coreProperties>
</file>