
<file path=[Content_Types].xml><?xml version="1.0" encoding="utf-8"?>
<Types xmlns="http://schemas.openxmlformats.org/package/2006/content-types">
  <Default Extension="avi" ContentType="video/x-msvideo"/>
  <Default Extension="emf" ContentType="image/x-em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850" r:id="rId4"/>
  </p:sldMasterIdLst>
  <p:notesMasterIdLst>
    <p:notesMasterId r:id="rId29"/>
  </p:notesMasterIdLst>
  <p:handoutMasterIdLst>
    <p:handoutMasterId r:id="rId30"/>
  </p:handoutMasterIdLst>
  <p:sldIdLst>
    <p:sldId id="268" r:id="rId5"/>
    <p:sldId id="452" r:id="rId6"/>
    <p:sldId id="688" r:id="rId7"/>
    <p:sldId id="689" r:id="rId8"/>
    <p:sldId id="706" r:id="rId9"/>
    <p:sldId id="690" r:id="rId10"/>
    <p:sldId id="691" r:id="rId11"/>
    <p:sldId id="692" r:id="rId12"/>
    <p:sldId id="693" r:id="rId13"/>
    <p:sldId id="694" r:id="rId14"/>
    <p:sldId id="695" r:id="rId15"/>
    <p:sldId id="696" r:id="rId16"/>
    <p:sldId id="697" r:id="rId17"/>
    <p:sldId id="698" r:id="rId18"/>
    <p:sldId id="699" r:id="rId19"/>
    <p:sldId id="701" r:id="rId20"/>
    <p:sldId id="708" r:id="rId21"/>
    <p:sldId id="703" r:id="rId22"/>
    <p:sldId id="704" r:id="rId23"/>
    <p:sldId id="705" r:id="rId24"/>
    <p:sldId id="700" r:id="rId25"/>
    <p:sldId id="702" r:id="rId26"/>
    <p:sldId id="709" r:id="rId27"/>
    <p:sldId id="710" r:id="rId28"/>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33CC"/>
    <a:srgbClr val="00CC00"/>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3" autoAdjust="0"/>
    <p:restoredTop sz="94660"/>
  </p:normalViewPr>
  <p:slideViewPr>
    <p:cSldViewPr snapToGrid="0">
      <p:cViewPr varScale="1">
        <p:scale>
          <a:sx n="73" d="100"/>
          <a:sy n="73" d="100"/>
        </p:scale>
        <p:origin x="62" y="245"/>
      </p:cViewPr>
      <p:guideLst/>
    </p:cSldViewPr>
  </p:slideViewPr>
  <p:notesTextViewPr>
    <p:cViewPr>
      <p:scale>
        <a:sx n="3" d="2"/>
        <a:sy n="3" d="2"/>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67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970338" y="0"/>
            <a:ext cx="3038475" cy="466725"/>
          </a:xfrm>
          <a:prstGeom prst="rect">
            <a:avLst/>
          </a:prstGeom>
        </p:spPr>
        <p:txBody>
          <a:bodyPr vert="horz" lIns="91440" tIns="45720" rIns="91440" bIns="45720" rtlCol="0"/>
          <a:lstStyle>
            <a:lvl1pPr algn="r">
              <a:defRPr sz="1200"/>
            </a:lvl1pPr>
          </a:lstStyle>
          <a:p>
            <a:fld id="{8CE4118D-A238-410C-96F2-A9D6D523EB6A}" type="datetimeFigureOut">
              <a:rPr lang="en-US" smtClean="0"/>
              <a:t>9/24/2021</a:t>
            </a:fld>
            <a:endParaRPr lang="en-US"/>
          </a:p>
        </p:txBody>
      </p:sp>
      <p:sp>
        <p:nvSpPr>
          <p:cNvPr id="4" name="Footer Placeholder 3"/>
          <p:cNvSpPr>
            <a:spLocks noGrp="1"/>
          </p:cNvSpPr>
          <p:nvPr>
            <p:ph type="ftr" sz="quarter" idx="2"/>
          </p:nvPr>
        </p:nvSpPr>
        <p:spPr>
          <a:xfrm>
            <a:off x="0" y="8829675"/>
            <a:ext cx="3038475" cy="46672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970338" y="8829675"/>
            <a:ext cx="3038475" cy="466725"/>
          </a:xfrm>
          <a:prstGeom prst="rect">
            <a:avLst/>
          </a:prstGeom>
        </p:spPr>
        <p:txBody>
          <a:bodyPr vert="horz" lIns="91440" tIns="45720" rIns="91440" bIns="45720" rtlCol="0" anchor="b"/>
          <a:lstStyle>
            <a:lvl1pPr algn="r">
              <a:defRPr sz="1200"/>
            </a:lvl1pPr>
          </a:lstStyle>
          <a:p>
            <a:fld id="{2476CB24-079F-4CDF-B161-5F33A7FB0CE4}" type="slidenum">
              <a:rPr lang="en-US" smtClean="0"/>
              <a:t>‹#›</a:t>
            </a:fld>
            <a:endParaRPr lang="en-US"/>
          </a:p>
        </p:txBody>
      </p:sp>
    </p:spTree>
    <p:extLst>
      <p:ext uri="{BB962C8B-B14F-4D97-AF65-F5344CB8AC3E}">
        <p14:creationId xmlns:p14="http://schemas.microsoft.com/office/powerpoint/2010/main" val="2048465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14C194C6-062B-4E4E-B862-7BD1D5EE8828}" type="datetimeFigureOut">
              <a:rPr lang="en-US" smtClean="0"/>
              <a:t>9/24/2021</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2F45A8DF-D003-41A8-99A3-5B465B229233}" type="slidenum">
              <a:rPr lang="en-US" smtClean="0"/>
              <a:t>‹#›</a:t>
            </a:fld>
            <a:endParaRPr lang="en-US"/>
          </a:p>
        </p:txBody>
      </p:sp>
    </p:spTree>
    <p:extLst>
      <p:ext uri="{BB962C8B-B14F-4D97-AF65-F5344CB8AC3E}">
        <p14:creationId xmlns:p14="http://schemas.microsoft.com/office/powerpoint/2010/main" val="1733832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STILL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6C0CBE-288C-D84B-B11F-1B62224BD7E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28019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pic>
        <p:nvPicPr>
          <p:cNvPr id="21" name="Picture 20" descr="A picture containing table, indoor, sitting, blue&#10;&#10;Description automatically generated">
            <a:extLst>
              <a:ext uri="{FF2B5EF4-FFF2-40B4-BE49-F238E27FC236}">
                <a16:creationId xmlns:a16="http://schemas.microsoft.com/office/drawing/2014/main" id="{8D72B387-0086-5C41-95DA-88433F9095D2}"/>
              </a:ext>
            </a:extLst>
          </p:cNvPr>
          <p:cNvPicPr>
            <a:picLocks noChangeAspect="1"/>
          </p:cNvPicPr>
          <p:nvPr userDrawn="1"/>
        </p:nvPicPr>
        <p:blipFill>
          <a:blip r:embed="rId2"/>
          <a:stretch>
            <a:fillRect/>
          </a:stretch>
        </p:blipFill>
        <p:spPr>
          <a:xfrm>
            <a:off x="-32084" y="-32084"/>
            <a:ext cx="12322048" cy="6931152"/>
          </a:xfrm>
          <a:prstGeom prst="rect">
            <a:avLst/>
          </a:prstGeom>
        </p:spPr>
      </p:pic>
      <p:grpSp>
        <p:nvGrpSpPr>
          <p:cNvPr id="43" name="Group 42">
            <a:extLst>
              <a:ext uri="{FF2B5EF4-FFF2-40B4-BE49-F238E27FC236}">
                <a16:creationId xmlns:a16="http://schemas.microsoft.com/office/drawing/2014/main" id="{307D0B58-60C5-E145-943C-0282FF9DEE2C}"/>
              </a:ext>
            </a:extLst>
          </p:cNvPr>
          <p:cNvGrpSpPr/>
          <p:nvPr userDrawn="1"/>
        </p:nvGrpSpPr>
        <p:grpSpPr>
          <a:xfrm>
            <a:off x="-489819" y="-32084"/>
            <a:ext cx="3197522" cy="6931152"/>
            <a:chOff x="-473777" y="-18943"/>
            <a:chExt cx="3197522" cy="6876906"/>
          </a:xfrm>
        </p:grpSpPr>
        <p:sp>
          <p:nvSpPr>
            <p:cNvPr id="44" name="Freeform 5">
              <a:extLst>
                <a:ext uri="{FF2B5EF4-FFF2-40B4-BE49-F238E27FC236}">
                  <a16:creationId xmlns:a16="http://schemas.microsoft.com/office/drawing/2014/main" id="{F3F2F5EE-AEEB-BC49-8DC6-DE28BE4922B8}"/>
                </a:ext>
              </a:extLst>
            </p:cNvPr>
            <p:cNvSpPr>
              <a:spLocks/>
            </p:cNvSpPr>
            <p:nvPr/>
          </p:nvSpPr>
          <p:spPr bwMode="auto">
            <a:xfrm>
              <a:off x="-473777" y="-18943"/>
              <a:ext cx="3197522" cy="6152517"/>
            </a:xfrm>
            <a:custGeom>
              <a:avLst/>
              <a:gdLst>
                <a:gd name="T0" fmla="*/ 370 w 1003"/>
                <a:gd name="T1" fmla="*/ 0 h 1936"/>
                <a:gd name="T2" fmla="*/ 561 w 1003"/>
                <a:gd name="T3" fmla="*/ 1936 h 1936"/>
                <a:gd name="T4" fmla="*/ 1003 w 1003"/>
                <a:gd name="T5" fmla="*/ 3 h 1936"/>
                <a:gd name="T6" fmla="*/ 370 w 1003"/>
                <a:gd name="T7" fmla="*/ 0 h 1936"/>
              </a:gdLst>
              <a:ahLst/>
              <a:cxnLst>
                <a:cxn ang="0">
                  <a:pos x="T0" y="T1"/>
                </a:cxn>
                <a:cxn ang="0">
                  <a:pos x="T2" y="T3"/>
                </a:cxn>
                <a:cxn ang="0">
                  <a:pos x="T4" y="T5"/>
                </a:cxn>
                <a:cxn ang="0">
                  <a:pos x="T6" y="T7"/>
                </a:cxn>
              </a:cxnLst>
              <a:rect l="0" t="0" r="r" b="b"/>
              <a:pathLst>
                <a:path w="1003" h="1936">
                  <a:moveTo>
                    <a:pt x="370" y="0"/>
                  </a:moveTo>
                  <a:cubicBezTo>
                    <a:pt x="153" y="463"/>
                    <a:pt x="47" y="1140"/>
                    <a:pt x="561" y="1936"/>
                  </a:cubicBezTo>
                  <a:cubicBezTo>
                    <a:pt x="561" y="1936"/>
                    <a:pt x="0" y="907"/>
                    <a:pt x="1003" y="3"/>
                  </a:cubicBezTo>
                  <a:lnTo>
                    <a:pt x="370" y="0"/>
                  </a:lnTo>
                  <a:close/>
                </a:path>
              </a:pathLst>
            </a:custGeom>
            <a:gradFill flip="none" rotWithShape="1">
              <a:gsLst>
                <a:gs pos="97000">
                  <a:srgbClr val="0076B3"/>
                </a:gs>
                <a:gs pos="0">
                  <a:srgbClr val="0474B2"/>
                </a:gs>
                <a:gs pos="41000">
                  <a:srgbClr val="31A66C"/>
                </a:gs>
              </a:gsLst>
              <a:lin ang="16200000" scaled="1"/>
              <a:tileRect/>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45" name="Freeform 6">
              <a:extLst>
                <a:ext uri="{FF2B5EF4-FFF2-40B4-BE49-F238E27FC236}">
                  <a16:creationId xmlns:a16="http://schemas.microsoft.com/office/drawing/2014/main" id="{C6BAC39C-CA2B-024B-9839-D8CDC23B7310}"/>
                </a:ext>
              </a:extLst>
            </p:cNvPr>
            <p:cNvSpPr>
              <a:spLocks noEditPoints="1"/>
            </p:cNvSpPr>
            <p:nvPr/>
          </p:nvSpPr>
          <p:spPr bwMode="auto">
            <a:xfrm>
              <a:off x="-14253" y="-9370"/>
              <a:ext cx="1913089" cy="6867333"/>
            </a:xfrm>
            <a:custGeom>
              <a:avLst/>
              <a:gdLst>
                <a:gd name="T0" fmla="*/ 0 w 600"/>
                <a:gd name="T1" fmla="*/ 2161 h 2161"/>
                <a:gd name="T2" fmla="*/ 600 w 600"/>
                <a:gd name="T3" fmla="*/ 2161 h 2161"/>
                <a:gd name="T4" fmla="*/ 363 w 600"/>
                <a:gd name="T5" fmla="*/ 1903 h 2161"/>
                <a:gd name="T6" fmla="*/ 1 w 600"/>
                <a:gd name="T7" fmla="*/ 918 h 2161"/>
                <a:gd name="T8" fmla="*/ 0 w 600"/>
                <a:gd name="T9" fmla="*/ 2161 h 2161"/>
                <a:gd name="T10" fmla="*/ 1 w 600"/>
                <a:gd name="T11" fmla="*/ 536 h 2161"/>
                <a:gd name="T12" fmla="*/ 133 w 600"/>
                <a:gd name="T13" fmla="*/ 0 h 2161"/>
                <a:gd name="T14" fmla="*/ 0 w 600"/>
                <a:gd name="T15" fmla="*/ 0 h 2161"/>
                <a:gd name="T16" fmla="*/ 1 w 600"/>
                <a:gd name="T17" fmla="*/ 536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00" h="2161">
                  <a:moveTo>
                    <a:pt x="0" y="2161"/>
                  </a:moveTo>
                  <a:cubicBezTo>
                    <a:pt x="246" y="2161"/>
                    <a:pt x="600" y="2161"/>
                    <a:pt x="600" y="2161"/>
                  </a:cubicBezTo>
                  <a:cubicBezTo>
                    <a:pt x="521" y="2085"/>
                    <a:pt x="442" y="2000"/>
                    <a:pt x="363" y="1903"/>
                  </a:cubicBezTo>
                  <a:cubicBezTo>
                    <a:pt x="363" y="1903"/>
                    <a:pt x="58" y="1508"/>
                    <a:pt x="1" y="918"/>
                  </a:cubicBezTo>
                  <a:lnTo>
                    <a:pt x="0" y="2161"/>
                  </a:lnTo>
                  <a:close/>
                  <a:moveTo>
                    <a:pt x="1" y="536"/>
                  </a:moveTo>
                  <a:cubicBezTo>
                    <a:pt x="18" y="367"/>
                    <a:pt x="59" y="187"/>
                    <a:pt x="133" y="0"/>
                  </a:cubicBezTo>
                  <a:cubicBezTo>
                    <a:pt x="133" y="0"/>
                    <a:pt x="74" y="0"/>
                    <a:pt x="0" y="0"/>
                  </a:cubicBezTo>
                  <a:lnTo>
                    <a:pt x="1" y="536"/>
                  </a:lnTo>
                  <a:close/>
                </a:path>
              </a:pathLst>
            </a:custGeom>
            <a:gradFill flip="none" rotWithShape="1">
              <a:gsLst>
                <a:gs pos="66000">
                  <a:srgbClr val="31A66C"/>
                </a:gs>
                <a:gs pos="0">
                  <a:srgbClr val="0075B7"/>
                </a:gs>
                <a:gs pos="100000">
                  <a:srgbClr val="0075B7"/>
                </a:gs>
              </a:gsLst>
              <a:lin ang="5400000" scaled="1"/>
              <a:tileRect/>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524416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117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1_Title and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A855BCA-089E-3644-9327-C1C16E08B34A}"/>
              </a:ext>
            </a:extLst>
          </p:cNvPr>
          <p:cNvPicPr>
            <a:picLocks noChangeAspect="1"/>
          </p:cNvPicPr>
          <p:nvPr userDrawn="1"/>
        </p:nvPicPr>
        <p:blipFill>
          <a:blip r:embed="rId2"/>
          <a:srcRect/>
          <a:stretch/>
        </p:blipFill>
        <p:spPr>
          <a:xfrm>
            <a:off x="-16475" y="-25214"/>
            <a:ext cx="2838136" cy="6931152"/>
          </a:xfrm>
          <a:prstGeom prst="rect">
            <a:avLst/>
          </a:prstGeom>
        </p:spPr>
      </p:pic>
      <p:sp>
        <p:nvSpPr>
          <p:cNvPr id="10" name="Freeform 9">
            <a:extLst>
              <a:ext uri="{FF2B5EF4-FFF2-40B4-BE49-F238E27FC236}">
                <a16:creationId xmlns:a16="http://schemas.microsoft.com/office/drawing/2014/main" id="{15D435DA-A2AC-CD43-AC34-05D577668C66}"/>
              </a:ext>
            </a:extLst>
          </p:cNvPr>
          <p:cNvSpPr>
            <a:spLocks/>
          </p:cNvSpPr>
          <p:nvPr userDrawn="1"/>
        </p:nvSpPr>
        <p:spPr bwMode="auto">
          <a:xfrm>
            <a:off x="-57413" y="-41690"/>
            <a:ext cx="12362688" cy="6933422"/>
          </a:xfrm>
          <a:custGeom>
            <a:avLst/>
            <a:gdLst>
              <a:gd name="T0" fmla="*/ 1146 w 3370"/>
              <a:gd name="T1" fmla="*/ 0 h 2161"/>
              <a:gd name="T2" fmla="*/ 705 w 3370"/>
              <a:gd name="T3" fmla="*/ 1933 h 2161"/>
              <a:gd name="T4" fmla="*/ 511 w 3370"/>
              <a:gd name="T5" fmla="*/ 1 h 2161"/>
              <a:gd name="T6" fmla="*/ 420 w 3370"/>
              <a:gd name="T7" fmla="*/ 1 h 2161"/>
              <a:gd name="T8" fmla="*/ 650 w 3370"/>
              <a:gd name="T9" fmla="*/ 1903 h 2161"/>
              <a:gd name="T10" fmla="*/ 888 w 3370"/>
              <a:gd name="T11" fmla="*/ 2161 h 2161"/>
              <a:gd name="T12" fmla="*/ 3370 w 3370"/>
              <a:gd name="T13" fmla="*/ 2161 h 2161"/>
              <a:gd name="T14" fmla="*/ 3370 w 3370"/>
              <a:gd name="T15" fmla="*/ 0 h 2161"/>
              <a:gd name="T16" fmla="*/ 1146 w 3370"/>
              <a:gd name="T17" fmla="*/ 0 h 2161"/>
              <a:gd name="connsiteX0" fmla="*/ 2575 w 11489"/>
              <a:gd name="connsiteY0" fmla="*/ 51 h 10051"/>
              <a:gd name="connsiteX1" fmla="*/ 1266 w 11489"/>
              <a:gd name="connsiteY1" fmla="*/ 8996 h 10051"/>
              <a:gd name="connsiteX2" fmla="*/ 690 w 11489"/>
              <a:gd name="connsiteY2" fmla="*/ 56 h 10051"/>
              <a:gd name="connsiteX3" fmla="*/ 420 w 11489"/>
              <a:gd name="connsiteY3" fmla="*/ 56 h 10051"/>
              <a:gd name="connsiteX4" fmla="*/ 1103 w 11489"/>
              <a:gd name="connsiteY4" fmla="*/ 8857 h 10051"/>
              <a:gd name="connsiteX5" fmla="*/ 1809 w 11489"/>
              <a:gd name="connsiteY5" fmla="*/ 10051 h 10051"/>
              <a:gd name="connsiteX6" fmla="*/ 9174 w 11489"/>
              <a:gd name="connsiteY6" fmla="*/ 10051 h 10051"/>
              <a:gd name="connsiteX7" fmla="*/ 11489 w 11489"/>
              <a:gd name="connsiteY7" fmla="*/ 0 h 10051"/>
              <a:gd name="connsiteX8" fmla="*/ 2575 w 11489"/>
              <a:gd name="connsiteY8" fmla="*/ 51 h 10051"/>
              <a:gd name="connsiteX0" fmla="*/ 2575 w 11489"/>
              <a:gd name="connsiteY0" fmla="*/ 51 h 10051"/>
              <a:gd name="connsiteX1" fmla="*/ 1266 w 11489"/>
              <a:gd name="connsiteY1" fmla="*/ 8996 h 10051"/>
              <a:gd name="connsiteX2" fmla="*/ 690 w 11489"/>
              <a:gd name="connsiteY2" fmla="*/ 56 h 10051"/>
              <a:gd name="connsiteX3" fmla="*/ 420 w 11489"/>
              <a:gd name="connsiteY3" fmla="*/ 56 h 10051"/>
              <a:gd name="connsiteX4" fmla="*/ 1103 w 11489"/>
              <a:gd name="connsiteY4" fmla="*/ 8857 h 10051"/>
              <a:gd name="connsiteX5" fmla="*/ 1809 w 11489"/>
              <a:gd name="connsiteY5" fmla="*/ 10051 h 10051"/>
              <a:gd name="connsiteX6" fmla="*/ 11424 w 11489"/>
              <a:gd name="connsiteY6" fmla="*/ 10051 h 10051"/>
              <a:gd name="connsiteX7" fmla="*/ 11489 w 11489"/>
              <a:gd name="connsiteY7" fmla="*/ 0 h 10051"/>
              <a:gd name="connsiteX8" fmla="*/ 2575 w 11489"/>
              <a:gd name="connsiteY8" fmla="*/ 51 h 10051"/>
              <a:gd name="connsiteX0" fmla="*/ 2575 w 11435"/>
              <a:gd name="connsiteY0" fmla="*/ 34 h 10034"/>
              <a:gd name="connsiteX1" fmla="*/ 1266 w 11435"/>
              <a:gd name="connsiteY1" fmla="*/ 8979 h 10034"/>
              <a:gd name="connsiteX2" fmla="*/ 690 w 11435"/>
              <a:gd name="connsiteY2" fmla="*/ 39 h 10034"/>
              <a:gd name="connsiteX3" fmla="*/ 420 w 11435"/>
              <a:gd name="connsiteY3" fmla="*/ 39 h 10034"/>
              <a:gd name="connsiteX4" fmla="*/ 1103 w 11435"/>
              <a:gd name="connsiteY4" fmla="*/ 8840 h 10034"/>
              <a:gd name="connsiteX5" fmla="*/ 1809 w 11435"/>
              <a:gd name="connsiteY5" fmla="*/ 10034 h 10034"/>
              <a:gd name="connsiteX6" fmla="*/ 11424 w 11435"/>
              <a:gd name="connsiteY6" fmla="*/ 10034 h 10034"/>
              <a:gd name="connsiteX7" fmla="*/ 11435 w 11435"/>
              <a:gd name="connsiteY7" fmla="*/ 0 h 10034"/>
              <a:gd name="connsiteX8" fmla="*/ 2575 w 11435"/>
              <a:gd name="connsiteY8" fmla="*/ 34 h 1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35" h="10034">
                <a:moveTo>
                  <a:pt x="2575" y="34"/>
                </a:moveTo>
                <a:cubicBezTo>
                  <a:pt x="-402" y="4217"/>
                  <a:pt x="1266" y="8979"/>
                  <a:pt x="1266" y="8979"/>
                </a:cubicBezTo>
                <a:cubicBezTo>
                  <a:pt x="-256" y="5305"/>
                  <a:pt x="52" y="2181"/>
                  <a:pt x="690" y="39"/>
                </a:cubicBezTo>
                <a:cubicBezTo>
                  <a:pt x="693" y="34"/>
                  <a:pt x="420" y="39"/>
                  <a:pt x="420" y="39"/>
                </a:cubicBezTo>
                <a:cubicBezTo>
                  <a:pt x="-826" y="4953"/>
                  <a:pt x="1103" y="8840"/>
                  <a:pt x="1103" y="8840"/>
                </a:cubicBezTo>
                <a:cubicBezTo>
                  <a:pt x="1337" y="9289"/>
                  <a:pt x="1572" y="9682"/>
                  <a:pt x="1809" y="10034"/>
                </a:cubicBezTo>
                <a:lnTo>
                  <a:pt x="11424" y="10034"/>
                </a:lnTo>
                <a:cubicBezTo>
                  <a:pt x="11424" y="34"/>
                  <a:pt x="11435" y="0"/>
                  <a:pt x="11435" y="0"/>
                </a:cubicBezTo>
                <a:lnTo>
                  <a:pt x="2575" y="34"/>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2328422" y="457813"/>
            <a:ext cx="9618296" cy="646331"/>
          </a:xfrm>
        </p:spPr>
        <p:txBody>
          <a:bodyPr wrap="square">
            <a:spAutoFit/>
          </a:bodyPr>
          <a:lstStyle>
            <a:lvl1pPr>
              <a:defRPr>
                <a:solidFill>
                  <a:srgbClr val="001D56"/>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hasCustomPrompt="1"/>
          </p:nvPr>
        </p:nvSpPr>
        <p:spPr>
          <a:xfrm>
            <a:off x="2328423" y="1405330"/>
            <a:ext cx="9618296" cy="1681486"/>
          </a:xfrm>
        </p:spPr>
        <p:txBody>
          <a:bodyPr wrap="square">
            <a:spAutoFit/>
          </a:bodyPr>
          <a:lstStyle>
            <a:lvl1pPr marL="0" indent="173038">
              <a:buFont typeface="Arial" panose="020B0604020202020204" pitchFamily="34" charset="0"/>
              <a:buChar char="•"/>
              <a:tabLst/>
              <a:defRPr sz="2000" b="1"/>
            </a:lvl1pPr>
            <a:lvl2pPr marL="457200" indent="184150">
              <a:buFont typeface="Arial" panose="020B0604020202020204" pitchFamily="34" charset="0"/>
              <a:buChar char="‒"/>
              <a:tabLst/>
              <a:defRPr sz="2000"/>
            </a:lvl2pPr>
            <a:lvl3pPr marL="914400" indent="180975">
              <a:buFont typeface="Arial" panose="020B0604020202020204" pitchFamily="34" charset="0"/>
              <a:buChar char="•"/>
              <a:tabLst/>
              <a:defRPr sz="1800"/>
            </a:lvl3pPr>
            <a:lvl4pPr marL="1371600" indent="177800">
              <a:buFont typeface="Arial" panose="020B0604020202020204" pitchFamily="34" charset="0"/>
              <a:buChar char="‒"/>
              <a:tabLst/>
              <a:defRPr sz="1600"/>
            </a:lvl4pPr>
            <a:lvl5pPr marL="1828800" indent="176213">
              <a:buFont typeface="Arial" panose="020B0604020202020204" pitchFamily="34" charset="0"/>
              <a:buChar char="•"/>
              <a:tabLst/>
              <a:defRPr sz="16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A55A95B-EA76-8B4B-809B-5350F164FF1A}"/>
              </a:ext>
            </a:extLst>
          </p:cNvPr>
          <p:cNvSpPr>
            <a:spLocks noGrp="1"/>
          </p:cNvSpPr>
          <p:nvPr>
            <p:ph type="dt" sz="half" idx="10"/>
          </p:nvPr>
        </p:nvSpPr>
        <p:spPr>
          <a:xfrm>
            <a:off x="93481" y="6449232"/>
            <a:ext cx="2743200" cy="365125"/>
          </a:xfrm>
        </p:spPr>
        <p:txBody>
          <a:bodyPr/>
          <a:lstStyle>
            <a:lvl1pPr>
              <a:defRPr>
                <a:solidFill>
                  <a:srgbClr val="002067"/>
                </a:solidFill>
              </a:defRPr>
            </a:lvl1pPr>
          </a:lstStyle>
          <a:p>
            <a:fld id="{560CABEB-1600-5948-8C7B-FD3AA1B0761A}" type="datetime1">
              <a:rPr lang="en-US" smtClean="0"/>
              <a:pPr/>
              <a:t>9/24/2021</a:t>
            </a:fld>
            <a:endParaRPr lang="en-US" dirty="0"/>
          </a:p>
        </p:txBody>
      </p:sp>
      <p:sp>
        <p:nvSpPr>
          <p:cNvPr id="5" name="Footer Placeholder 4">
            <a:extLst>
              <a:ext uri="{FF2B5EF4-FFF2-40B4-BE49-F238E27FC236}">
                <a16:creationId xmlns:a16="http://schemas.microsoft.com/office/drawing/2014/main" id="{7E7ECC2B-9CA4-F049-B8DF-124C0111761C}"/>
              </a:ext>
            </a:extLst>
          </p:cNvPr>
          <p:cNvSpPr>
            <a:spLocks noGrp="1"/>
          </p:cNvSpPr>
          <p:nvPr>
            <p:ph type="ftr" sz="quarter" idx="11"/>
          </p:nvPr>
        </p:nvSpPr>
        <p:spPr>
          <a:xfrm>
            <a:off x="4038600" y="6449233"/>
            <a:ext cx="4114800" cy="365125"/>
          </a:xfrm>
        </p:spPr>
        <p:txBody>
          <a:bodyPr/>
          <a:lstStyle>
            <a:lvl1pPr>
              <a:defRPr>
                <a:solidFill>
                  <a:srgbClr val="002067"/>
                </a:solidFill>
              </a:defRPr>
            </a:lvl1pPr>
          </a:lstStyle>
          <a:p>
            <a:endParaRPr lang="en-US" dirty="0"/>
          </a:p>
        </p:txBody>
      </p:sp>
      <p:sp>
        <p:nvSpPr>
          <p:cNvPr id="6" name="Slide Number Placeholder 5">
            <a:extLst>
              <a:ext uri="{FF2B5EF4-FFF2-40B4-BE49-F238E27FC236}">
                <a16:creationId xmlns:a16="http://schemas.microsoft.com/office/drawing/2014/main" id="{E294B535-E047-7E4E-AC67-9B9E7121304F}"/>
              </a:ext>
            </a:extLst>
          </p:cNvPr>
          <p:cNvSpPr>
            <a:spLocks noGrp="1"/>
          </p:cNvSpPr>
          <p:nvPr>
            <p:ph type="sldNum" sz="quarter" idx="12"/>
          </p:nvPr>
        </p:nvSpPr>
        <p:spPr>
          <a:xfrm>
            <a:off x="9355319" y="6449233"/>
            <a:ext cx="2743200" cy="365125"/>
          </a:xfrm>
          <a:prstGeom prst="rect">
            <a:avLst/>
          </a:prstGeom>
        </p:spPr>
        <p:txBody>
          <a:bodyPr/>
          <a:lstStyle>
            <a:lvl1pPr>
              <a:defRPr>
                <a:solidFill>
                  <a:srgbClr val="002067"/>
                </a:solidFill>
              </a:defRPr>
            </a:lvl1pPr>
          </a:lstStyle>
          <a:p>
            <a:fld id="{2E8C51FE-49D9-314D-9957-ABBF7DDE8782}" type="slidenum">
              <a:rPr lang="en-US" smtClean="0"/>
              <a:pPr/>
              <a:t>‹#›</a:t>
            </a:fld>
            <a:endParaRPr lang="en-US" dirty="0"/>
          </a:p>
        </p:txBody>
      </p:sp>
    </p:spTree>
    <p:extLst>
      <p:ext uri="{BB962C8B-B14F-4D97-AF65-F5344CB8AC3E}">
        <p14:creationId xmlns:p14="http://schemas.microsoft.com/office/powerpoint/2010/main" val="3403990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4745680" y="457813"/>
            <a:ext cx="7187819" cy="646331"/>
          </a:xfrm>
        </p:spPr>
        <p:txBody>
          <a:bodyPr wrap="square">
            <a:spAutoFit/>
          </a:bodyPr>
          <a:lstStyle>
            <a:lvl1pPr>
              <a:defRPr>
                <a:solidFill>
                  <a:srgbClr val="001D56"/>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hasCustomPrompt="1"/>
          </p:nvPr>
        </p:nvSpPr>
        <p:spPr>
          <a:xfrm>
            <a:off x="4745680" y="1321920"/>
            <a:ext cx="7187820" cy="1681486"/>
          </a:xfrm>
        </p:spPr>
        <p:txBody>
          <a:bodyPr wrap="square">
            <a:spAutoFit/>
          </a:bodyPr>
          <a:lstStyle>
            <a:lvl1pPr marL="0" indent="173038">
              <a:buFont typeface="Arial" panose="020B0604020202020204" pitchFamily="34" charset="0"/>
              <a:buChar char="•"/>
              <a:tabLst/>
              <a:defRPr sz="2000" b="1"/>
            </a:lvl1pPr>
            <a:lvl2pPr marL="457200" indent="184150">
              <a:buFont typeface="Arial" panose="020B0604020202020204" pitchFamily="34" charset="0"/>
              <a:buChar char="‒"/>
              <a:tabLst/>
              <a:defRPr sz="2000"/>
            </a:lvl2pPr>
            <a:lvl3pPr marL="914400" indent="234950">
              <a:buFont typeface="Arial" panose="020B0604020202020204" pitchFamily="34" charset="0"/>
              <a:buChar char="•"/>
              <a:tabLst/>
              <a:defRPr sz="1800"/>
            </a:lvl3pPr>
            <a:lvl4pPr marL="1371600" indent="177800">
              <a:buFont typeface="Arial" panose="020B0604020202020204" pitchFamily="34" charset="0"/>
              <a:buChar char="‒"/>
              <a:tabLst/>
              <a:defRPr sz="1600"/>
            </a:lvl4pPr>
            <a:lvl5pPr marL="1828800" indent="176213">
              <a:buFont typeface="Arial" panose="020B0604020202020204" pitchFamily="34" charset="0"/>
              <a:buChar char="•"/>
              <a:tabLst/>
              <a:defRPr sz="16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A55A95B-EA76-8B4B-809B-5350F164FF1A}"/>
              </a:ext>
            </a:extLst>
          </p:cNvPr>
          <p:cNvSpPr>
            <a:spLocks noGrp="1"/>
          </p:cNvSpPr>
          <p:nvPr>
            <p:ph type="dt" sz="half" idx="10"/>
          </p:nvPr>
        </p:nvSpPr>
        <p:spPr>
          <a:xfrm>
            <a:off x="93481" y="6449233"/>
            <a:ext cx="2743200" cy="365125"/>
          </a:xfrm>
        </p:spPr>
        <p:txBody>
          <a:bodyPr/>
          <a:lstStyle>
            <a:lvl1pPr>
              <a:defRPr>
                <a:solidFill>
                  <a:srgbClr val="001D56"/>
                </a:solidFill>
              </a:defRPr>
            </a:lvl1pPr>
          </a:lstStyle>
          <a:p>
            <a:fld id="{B7A3A6F5-1846-BF47-847E-05B3CF95E989}" type="datetime1">
              <a:rPr lang="en-US" smtClean="0"/>
              <a:pPr/>
              <a:t>9/24/2021</a:t>
            </a:fld>
            <a:endParaRPr lang="en-US" dirty="0"/>
          </a:p>
        </p:txBody>
      </p:sp>
      <p:sp>
        <p:nvSpPr>
          <p:cNvPr id="5" name="Footer Placeholder 4">
            <a:extLst>
              <a:ext uri="{FF2B5EF4-FFF2-40B4-BE49-F238E27FC236}">
                <a16:creationId xmlns:a16="http://schemas.microsoft.com/office/drawing/2014/main" id="{7E7ECC2B-9CA4-F049-B8DF-124C0111761C}"/>
              </a:ext>
            </a:extLst>
          </p:cNvPr>
          <p:cNvSpPr>
            <a:spLocks noGrp="1"/>
          </p:cNvSpPr>
          <p:nvPr>
            <p:ph type="ftr" sz="quarter" idx="11"/>
          </p:nvPr>
        </p:nvSpPr>
        <p:spPr>
          <a:xfrm>
            <a:off x="4038600" y="6449233"/>
            <a:ext cx="4114800" cy="365125"/>
          </a:xfrm>
        </p:spPr>
        <p:txBody>
          <a:bodyPr/>
          <a:lstStyle>
            <a:lvl1pPr>
              <a:defRPr>
                <a:solidFill>
                  <a:srgbClr val="001D56"/>
                </a:solidFill>
              </a:defRPr>
            </a:lvl1pPr>
          </a:lstStyle>
          <a:p>
            <a:endParaRPr lang="en-US" dirty="0">
              <a:solidFill>
                <a:srgbClr val="001D56"/>
              </a:solidFill>
            </a:endParaRPr>
          </a:p>
        </p:txBody>
      </p:sp>
      <p:sp>
        <p:nvSpPr>
          <p:cNvPr id="6" name="Slide Number Placeholder 5">
            <a:extLst>
              <a:ext uri="{FF2B5EF4-FFF2-40B4-BE49-F238E27FC236}">
                <a16:creationId xmlns:a16="http://schemas.microsoft.com/office/drawing/2014/main" id="{F6911BAA-4117-3947-8925-C89E73B5A6DC}"/>
              </a:ext>
            </a:extLst>
          </p:cNvPr>
          <p:cNvSpPr>
            <a:spLocks noGrp="1"/>
          </p:cNvSpPr>
          <p:nvPr>
            <p:ph type="sldNum" sz="quarter" idx="4"/>
          </p:nvPr>
        </p:nvSpPr>
        <p:spPr>
          <a:xfrm>
            <a:off x="9351955" y="6449233"/>
            <a:ext cx="2743200" cy="365125"/>
          </a:xfrm>
          <a:prstGeom prst="rect">
            <a:avLst/>
          </a:prstGeom>
        </p:spPr>
        <p:txBody>
          <a:bodyPr vert="horz" lIns="91440" tIns="45720" rIns="91440" bIns="45720" rtlCol="0" anchor="ctr"/>
          <a:lstStyle>
            <a:lvl1pPr algn="r">
              <a:defRPr sz="1200">
                <a:solidFill>
                  <a:srgbClr val="001D56"/>
                </a:solidFill>
                <a:latin typeface="Arial" panose="020B0604020202020204" pitchFamily="34" charset="0"/>
                <a:cs typeface="Arial" panose="020B0604020202020204" pitchFamily="34" charset="0"/>
              </a:defRPr>
            </a:lvl1pPr>
          </a:lstStyle>
          <a:p>
            <a:fld id="{2E8C51FE-49D9-314D-9957-ABBF7DDE8782}" type="slidenum">
              <a:rPr lang="en-US" smtClean="0"/>
              <a:pPr/>
              <a:t>‹#›</a:t>
            </a:fld>
            <a:endParaRPr lang="en-US" dirty="0"/>
          </a:p>
        </p:txBody>
      </p:sp>
    </p:spTree>
    <p:extLst>
      <p:ext uri="{BB962C8B-B14F-4D97-AF65-F5344CB8AC3E}">
        <p14:creationId xmlns:p14="http://schemas.microsoft.com/office/powerpoint/2010/main" val="1883145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2_Title and Conten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8EE5410-AAA9-3A4E-8467-17F4D23AD3AB}"/>
              </a:ext>
            </a:extLst>
          </p:cNvPr>
          <p:cNvGrpSpPr>
            <a:grpSpLocks noChangeAspect="1"/>
          </p:cNvGrpSpPr>
          <p:nvPr userDrawn="1"/>
        </p:nvGrpSpPr>
        <p:grpSpPr>
          <a:xfrm>
            <a:off x="-473777" y="-26508"/>
            <a:ext cx="3222745" cy="6931152"/>
            <a:chOff x="-473777" y="-18943"/>
            <a:chExt cx="3197522" cy="6876906"/>
          </a:xfrm>
        </p:grpSpPr>
        <p:sp>
          <p:nvSpPr>
            <p:cNvPr id="14" name="Freeform 5">
              <a:extLst>
                <a:ext uri="{FF2B5EF4-FFF2-40B4-BE49-F238E27FC236}">
                  <a16:creationId xmlns:a16="http://schemas.microsoft.com/office/drawing/2014/main" id="{9494E304-F074-8643-8799-A77F701D4440}"/>
                </a:ext>
              </a:extLst>
            </p:cNvPr>
            <p:cNvSpPr>
              <a:spLocks/>
            </p:cNvSpPr>
            <p:nvPr/>
          </p:nvSpPr>
          <p:spPr bwMode="auto">
            <a:xfrm>
              <a:off x="-473777" y="-18943"/>
              <a:ext cx="3197522" cy="6152517"/>
            </a:xfrm>
            <a:custGeom>
              <a:avLst/>
              <a:gdLst>
                <a:gd name="T0" fmla="*/ 370 w 1003"/>
                <a:gd name="T1" fmla="*/ 0 h 1936"/>
                <a:gd name="T2" fmla="*/ 561 w 1003"/>
                <a:gd name="T3" fmla="*/ 1936 h 1936"/>
                <a:gd name="T4" fmla="*/ 1003 w 1003"/>
                <a:gd name="T5" fmla="*/ 3 h 1936"/>
                <a:gd name="T6" fmla="*/ 370 w 1003"/>
                <a:gd name="T7" fmla="*/ 0 h 1936"/>
              </a:gdLst>
              <a:ahLst/>
              <a:cxnLst>
                <a:cxn ang="0">
                  <a:pos x="T0" y="T1"/>
                </a:cxn>
                <a:cxn ang="0">
                  <a:pos x="T2" y="T3"/>
                </a:cxn>
                <a:cxn ang="0">
                  <a:pos x="T4" y="T5"/>
                </a:cxn>
                <a:cxn ang="0">
                  <a:pos x="T6" y="T7"/>
                </a:cxn>
              </a:cxnLst>
              <a:rect l="0" t="0" r="r" b="b"/>
              <a:pathLst>
                <a:path w="1003" h="1936">
                  <a:moveTo>
                    <a:pt x="370" y="0"/>
                  </a:moveTo>
                  <a:cubicBezTo>
                    <a:pt x="153" y="463"/>
                    <a:pt x="47" y="1140"/>
                    <a:pt x="561" y="1936"/>
                  </a:cubicBezTo>
                  <a:cubicBezTo>
                    <a:pt x="561" y="1936"/>
                    <a:pt x="0" y="907"/>
                    <a:pt x="1003" y="3"/>
                  </a:cubicBezTo>
                  <a:lnTo>
                    <a:pt x="370" y="0"/>
                  </a:lnTo>
                  <a:close/>
                </a:path>
              </a:pathLst>
            </a:custGeom>
            <a:gradFill flip="none" rotWithShape="1">
              <a:gsLst>
                <a:gs pos="97000">
                  <a:srgbClr val="0076B3"/>
                </a:gs>
                <a:gs pos="0">
                  <a:srgbClr val="0474B2"/>
                </a:gs>
                <a:gs pos="41000">
                  <a:srgbClr val="31A66C"/>
                </a:gs>
              </a:gsLst>
              <a:lin ang="16200000" scaled="1"/>
              <a:tileRect/>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5" name="Freeform 6">
              <a:extLst>
                <a:ext uri="{FF2B5EF4-FFF2-40B4-BE49-F238E27FC236}">
                  <a16:creationId xmlns:a16="http://schemas.microsoft.com/office/drawing/2014/main" id="{4D9C052D-D4EC-A24F-BD2F-93E1415275F1}"/>
                </a:ext>
              </a:extLst>
            </p:cNvPr>
            <p:cNvSpPr>
              <a:spLocks noEditPoints="1"/>
            </p:cNvSpPr>
            <p:nvPr/>
          </p:nvSpPr>
          <p:spPr bwMode="auto">
            <a:xfrm>
              <a:off x="-14253" y="-9370"/>
              <a:ext cx="1913089" cy="6867333"/>
            </a:xfrm>
            <a:custGeom>
              <a:avLst/>
              <a:gdLst>
                <a:gd name="T0" fmla="*/ 0 w 600"/>
                <a:gd name="T1" fmla="*/ 2161 h 2161"/>
                <a:gd name="T2" fmla="*/ 600 w 600"/>
                <a:gd name="T3" fmla="*/ 2161 h 2161"/>
                <a:gd name="T4" fmla="*/ 363 w 600"/>
                <a:gd name="T5" fmla="*/ 1903 h 2161"/>
                <a:gd name="T6" fmla="*/ 1 w 600"/>
                <a:gd name="T7" fmla="*/ 918 h 2161"/>
                <a:gd name="T8" fmla="*/ 0 w 600"/>
                <a:gd name="T9" fmla="*/ 2161 h 2161"/>
                <a:gd name="T10" fmla="*/ 1 w 600"/>
                <a:gd name="T11" fmla="*/ 536 h 2161"/>
                <a:gd name="T12" fmla="*/ 133 w 600"/>
                <a:gd name="T13" fmla="*/ 0 h 2161"/>
                <a:gd name="T14" fmla="*/ 0 w 600"/>
                <a:gd name="T15" fmla="*/ 0 h 2161"/>
                <a:gd name="T16" fmla="*/ 1 w 600"/>
                <a:gd name="T17" fmla="*/ 536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00" h="2161">
                  <a:moveTo>
                    <a:pt x="0" y="2161"/>
                  </a:moveTo>
                  <a:cubicBezTo>
                    <a:pt x="246" y="2161"/>
                    <a:pt x="600" y="2161"/>
                    <a:pt x="600" y="2161"/>
                  </a:cubicBezTo>
                  <a:cubicBezTo>
                    <a:pt x="521" y="2085"/>
                    <a:pt x="442" y="2000"/>
                    <a:pt x="363" y="1903"/>
                  </a:cubicBezTo>
                  <a:cubicBezTo>
                    <a:pt x="363" y="1903"/>
                    <a:pt x="58" y="1508"/>
                    <a:pt x="1" y="918"/>
                  </a:cubicBezTo>
                  <a:lnTo>
                    <a:pt x="0" y="2161"/>
                  </a:lnTo>
                  <a:close/>
                  <a:moveTo>
                    <a:pt x="1" y="536"/>
                  </a:moveTo>
                  <a:cubicBezTo>
                    <a:pt x="18" y="367"/>
                    <a:pt x="59" y="187"/>
                    <a:pt x="133" y="0"/>
                  </a:cubicBezTo>
                  <a:cubicBezTo>
                    <a:pt x="133" y="0"/>
                    <a:pt x="74" y="0"/>
                    <a:pt x="0" y="0"/>
                  </a:cubicBezTo>
                  <a:lnTo>
                    <a:pt x="1" y="536"/>
                  </a:lnTo>
                  <a:close/>
                </a:path>
              </a:pathLst>
            </a:custGeom>
            <a:gradFill flip="none" rotWithShape="1">
              <a:gsLst>
                <a:gs pos="66000">
                  <a:srgbClr val="31A66C"/>
                </a:gs>
                <a:gs pos="0">
                  <a:srgbClr val="0075B7"/>
                </a:gs>
                <a:gs pos="100000">
                  <a:srgbClr val="0075B7"/>
                </a:gs>
              </a:gsLst>
              <a:lin ang="5400000" scaled="1"/>
              <a:tileRect/>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7" name="Rectangle 6">
            <a:extLst>
              <a:ext uri="{FF2B5EF4-FFF2-40B4-BE49-F238E27FC236}">
                <a16:creationId xmlns:a16="http://schemas.microsoft.com/office/drawing/2014/main" id="{D39314DF-B8C0-8042-B8AE-48FCFF73A96D}"/>
              </a:ext>
            </a:extLst>
          </p:cNvPr>
          <p:cNvSpPr>
            <a:spLocks noChangeAspect="1"/>
          </p:cNvSpPr>
          <p:nvPr userDrawn="1"/>
        </p:nvSpPr>
        <p:spPr>
          <a:xfrm>
            <a:off x="0" y="-32811"/>
            <a:ext cx="2949137" cy="6931152"/>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2328421" y="560134"/>
            <a:ext cx="9542547" cy="646331"/>
          </a:xfrm>
        </p:spPr>
        <p:txBody>
          <a:bodyPr wrap="square">
            <a:spAutoFit/>
          </a:bodyPr>
          <a:lstStyle>
            <a:lvl1pPr>
              <a:defRPr>
                <a:solidFill>
                  <a:srgbClr val="001D56"/>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hasCustomPrompt="1"/>
          </p:nvPr>
        </p:nvSpPr>
        <p:spPr>
          <a:xfrm>
            <a:off x="2325489" y="1461953"/>
            <a:ext cx="9545479" cy="1681486"/>
          </a:xfrm>
        </p:spPr>
        <p:txBody>
          <a:bodyPr wrap="square">
            <a:spAutoFit/>
          </a:bodyPr>
          <a:lstStyle>
            <a:lvl1pPr marL="0" indent="173038">
              <a:buFont typeface="Arial" panose="020B0604020202020204" pitchFamily="34" charset="0"/>
              <a:buChar char="•"/>
              <a:tabLst/>
              <a:defRPr sz="2000" b="1"/>
            </a:lvl1pPr>
            <a:lvl2pPr marL="457200" indent="184150">
              <a:buFont typeface="Arial" panose="020B0604020202020204" pitchFamily="34" charset="0"/>
              <a:buChar char="‒"/>
              <a:tabLst/>
              <a:defRPr sz="2000"/>
            </a:lvl2pPr>
            <a:lvl3pPr marL="914400" indent="180975">
              <a:buFont typeface="Arial" panose="020B0604020202020204" pitchFamily="34" charset="0"/>
              <a:buChar char="•"/>
              <a:tabLst/>
              <a:defRPr sz="1800"/>
            </a:lvl3pPr>
            <a:lvl4pPr marL="1371600" indent="177800">
              <a:buFont typeface="Arial" panose="020B0604020202020204" pitchFamily="34" charset="0"/>
              <a:buChar char="‒"/>
              <a:tabLst/>
              <a:defRPr sz="1600"/>
            </a:lvl4pPr>
            <a:lvl5pPr marL="1828800" indent="176213">
              <a:buFont typeface="Arial" panose="020B0604020202020204" pitchFamily="34" charset="0"/>
              <a:buChar char="•"/>
              <a:tabLst/>
              <a:defRPr sz="16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A55A95B-EA76-8B4B-809B-5350F164FF1A}"/>
              </a:ext>
            </a:extLst>
          </p:cNvPr>
          <p:cNvSpPr>
            <a:spLocks noGrp="1"/>
          </p:cNvSpPr>
          <p:nvPr>
            <p:ph type="dt" sz="half" idx="10"/>
          </p:nvPr>
        </p:nvSpPr>
        <p:spPr>
          <a:xfrm>
            <a:off x="93481" y="6449233"/>
            <a:ext cx="2743200" cy="365125"/>
          </a:xfrm>
        </p:spPr>
        <p:txBody>
          <a:bodyPr/>
          <a:lstStyle>
            <a:lvl1pPr>
              <a:defRPr>
                <a:solidFill>
                  <a:srgbClr val="00164F"/>
                </a:solidFill>
              </a:defRPr>
            </a:lvl1pPr>
          </a:lstStyle>
          <a:p>
            <a:fld id="{1321BC19-DEB5-6C43-B159-69B9B2F1F702}" type="datetime1">
              <a:rPr lang="en-US" smtClean="0"/>
              <a:pPr/>
              <a:t>9/24/2021</a:t>
            </a:fld>
            <a:endParaRPr lang="en-US" dirty="0"/>
          </a:p>
        </p:txBody>
      </p:sp>
      <p:sp>
        <p:nvSpPr>
          <p:cNvPr id="5" name="Footer Placeholder 4">
            <a:extLst>
              <a:ext uri="{FF2B5EF4-FFF2-40B4-BE49-F238E27FC236}">
                <a16:creationId xmlns:a16="http://schemas.microsoft.com/office/drawing/2014/main" id="{7E7ECC2B-9CA4-F049-B8DF-124C0111761C}"/>
              </a:ext>
            </a:extLst>
          </p:cNvPr>
          <p:cNvSpPr>
            <a:spLocks noGrp="1"/>
          </p:cNvSpPr>
          <p:nvPr>
            <p:ph type="ftr" sz="quarter" idx="11"/>
          </p:nvPr>
        </p:nvSpPr>
        <p:spPr>
          <a:xfrm>
            <a:off x="4038600" y="6449233"/>
            <a:ext cx="4114800" cy="365125"/>
          </a:xfrm>
        </p:spPr>
        <p:txBody>
          <a:bodyPr/>
          <a:lstStyle>
            <a:lvl1pPr>
              <a:defRPr>
                <a:solidFill>
                  <a:srgbClr val="00164F"/>
                </a:solidFill>
              </a:defRPr>
            </a:lvl1pPr>
          </a:lstStyle>
          <a:p>
            <a:endParaRPr lang="en-US" dirty="0">
              <a:solidFill>
                <a:srgbClr val="00164F"/>
              </a:solidFill>
            </a:endParaRPr>
          </a:p>
        </p:txBody>
      </p:sp>
      <p:sp>
        <p:nvSpPr>
          <p:cNvPr id="6" name="Slide Number Placeholder 5">
            <a:extLst>
              <a:ext uri="{FF2B5EF4-FFF2-40B4-BE49-F238E27FC236}">
                <a16:creationId xmlns:a16="http://schemas.microsoft.com/office/drawing/2014/main" id="{E294B535-E047-7E4E-AC67-9B9E7121304F}"/>
              </a:ext>
            </a:extLst>
          </p:cNvPr>
          <p:cNvSpPr>
            <a:spLocks noGrp="1"/>
          </p:cNvSpPr>
          <p:nvPr>
            <p:ph type="sldNum" sz="quarter" idx="12"/>
          </p:nvPr>
        </p:nvSpPr>
        <p:spPr>
          <a:xfrm>
            <a:off x="9355319" y="6449233"/>
            <a:ext cx="2743200" cy="365125"/>
          </a:xfrm>
          <a:prstGeom prst="rect">
            <a:avLst/>
          </a:prstGeom>
        </p:spPr>
        <p:txBody>
          <a:bodyPr/>
          <a:lstStyle>
            <a:lvl1pPr>
              <a:defRPr>
                <a:solidFill>
                  <a:srgbClr val="00164F"/>
                </a:solidFill>
              </a:defRPr>
            </a:lvl1pPr>
          </a:lstStyle>
          <a:p>
            <a:fld id="{2E8C51FE-49D9-314D-9957-ABBF7DDE8782}" type="slidenum">
              <a:rPr lang="en-US" smtClean="0"/>
              <a:pPr/>
              <a:t>‹#›</a:t>
            </a:fld>
            <a:endParaRPr lang="en-US" dirty="0"/>
          </a:p>
        </p:txBody>
      </p:sp>
    </p:spTree>
    <p:extLst>
      <p:ext uri="{BB962C8B-B14F-4D97-AF65-F5344CB8AC3E}">
        <p14:creationId xmlns:p14="http://schemas.microsoft.com/office/powerpoint/2010/main" val="2016581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1_Title and Conten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ABD8527-6D06-7A4D-B1DD-ED7A7A06666C}"/>
              </a:ext>
            </a:extLst>
          </p:cNvPr>
          <p:cNvGrpSpPr/>
          <p:nvPr userDrawn="1"/>
        </p:nvGrpSpPr>
        <p:grpSpPr>
          <a:xfrm>
            <a:off x="-13447" y="-19394"/>
            <a:ext cx="12274036" cy="6933770"/>
            <a:chOff x="-13447" y="-19394"/>
            <a:chExt cx="12274036" cy="6933770"/>
          </a:xfrm>
        </p:grpSpPr>
        <p:sp>
          <p:nvSpPr>
            <p:cNvPr id="20" name="Rectangle 19">
              <a:extLst>
                <a:ext uri="{FF2B5EF4-FFF2-40B4-BE49-F238E27FC236}">
                  <a16:creationId xmlns:a16="http://schemas.microsoft.com/office/drawing/2014/main" id="{0F6D7B2F-8A5D-9C46-A3D3-88E7CC339890}"/>
                </a:ext>
              </a:extLst>
            </p:cNvPr>
            <p:cNvSpPr>
              <a:spLocks/>
            </p:cNvSpPr>
            <p:nvPr userDrawn="1"/>
          </p:nvSpPr>
          <p:spPr>
            <a:xfrm>
              <a:off x="-13447" y="-19394"/>
              <a:ext cx="12272942" cy="6931152"/>
            </a:xfrm>
            <a:prstGeom prst="rect">
              <a:avLst/>
            </a:prstGeom>
            <a:gradFill flip="none" rotWithShape="1">
              <a:gsLst>
                <a:gs pos="100000">
                  <a:srgbClr val="0076B7"/>
                </a:gs>
                <a:gs pos="59000">
                  <a:srgbClr val="2CA272"/>
                </a:gs>
                <a:gs pos="0">
                  <a:srgbClr val="0077B4"/>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A687"/>
                </a:solidFill>
              </a:endParaRPr>
            </a:p>
          </p:txBody>
        </p:sp>
        <p:sp>
          <p:nvSpPr>
            <p:cNvPr id="8" name="Rectangle 7">
              <a:extLst>
                <a:ext uri="{FF2B5EF4-FFF2-40B4-BE49-F238E27FC236}">
                  <a16:creationId xmlns:a16="http://schemas.microsoft.com/office/drawing/2014/main" id="{0F7D4A7F-CF0F-EB42-86B6-BA6E1567E064}"/>
                </a:ext>
              </a:extLst>
            </p:cNvPr>
            <p:cNvSpPr>
              <a:spLocks/>
            </p:cNvSpPr>
            <p:nvPr userDrawn="1"/>
          </p:nvSpPr>
          <p:spPr>
            <a:xfrm>
              <a:off x="-13447" y="-19394"/>
              <a:ext cx="12273280" cy="6931152"/>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78F2AA13-62B5-E94E-BF4C-C0DFD13288BB}"/>
                </a:ext>
              </a:extLst>
            </p:cNvPr>
            <p:cNvGrpSpPr>
              <a:grpSpLocks noChangeAspect="1"/>
            </p:cNvGrpSpPr>
            <p:nvPr userDrawn="1"/>
          </p:nvGrpSpPr>
          <p:grpSpPr>
            <a:xfrm>
              <a:off x="527221" y="-19394"/>
              <a:ext cx="4652702" cy="6933770"/>
              <a:chOff x="3308351" y="2370138"/>
              <a:chExt cx="2760662" cy="4111589"/>
            </a:xfrm>
            <a:gradFill flip="none" rotWithShape="1">
              <a:gsLst>
                <a:gs pos="0">
                  <a:srgbClr val="00B0F0"/>
                </a:gs>
                <a:gs pos="100000">
                  <a:srgbClr val="36CDA2"/>
                </a:gs>
              </a:gsLst>
              <a:lin ang="10800000" scaled="1"/>
              <a:tileRect/>
            </a:gradFill>
          </p:grpSpPr>
          <p:sp>
            <p:nvSpPr>
              <p:cNvPr id="25" name="Freeform 10">
                <a:extLst>
                  <a:ext uri="{FF2B5EF4-FFF2-40B4-BE49-F238E27FC236}">
                    <a16:creationId xmlns:a16="http://schemas.microsoft.com/office/drawing/2014/main" id="{D5304AE8-B3A1-9340-A039-E36A5DC7A252}"/>
                  </a:ext>
                </a:extLst>
              </p:cNvPr>
              <p:cNvSpPr>
                <a:spLocks noEditPoints="1"/>
              </p:cNvSpPr>
              <p:nvPr/>
            </p:nvSpPr>
            <p:spPr bwMode="auto">
              <a:xfrm>
                <a:off x="4494213" y="2370138"/>
                <a:ext cx="1574800" cy="3676650"/>
              </a:xfrm>
              <a:custGeom>
                <a:avLst/>
                <a:gdLst>
                  <a:gd name="T0" fmla="*/ 239 w 828"/>
                  <a:gd name="T1" fmla="*/ 1416 h 1936"/>
                  <a:gd name="T2" fmla="*/ 387 w 828"/>
                  <a:gd name="T3" fmla="*/ 1936 h 1936"/>
                  <a:gd name="T4" fmla="*/ 127 w 828"/>
                  <a:gd name="T5" fmla="*/ 1417 h 1936"/>
                  <a:gd name="T6" fmla="*/ 239 w 828"/>
                  <a:gd name="T7" fmla="*/ 1416 h 1936"/>
                  <a:gd name="T8" fmla="*/ 273 w 828"/>
                  <a:gd name="T9" fmla="*/ 883 h 1936"/>
                  <a:gd name="T10" fmla="*/ 828 w 828"/>
                  <a:gd name="T11" fmla="*/ 3 h 1936"/>
                  <a:gd name="T12" fmla="*/ 195 w 828"/>
                  <a:gd name="T13" fmla="*/ 0 h 1936"/>
                  <a:gd name="T14" fmla="*/ 18 w 828"/>
                  <a:gd name="T15" fmla="*/ 883 h 1936"/>
                  <a:gd name="T16" fmla="*/ 273 w 828"/>
                  <a:gd name="T17" fmla="*/ 883 h 19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8" h="1936">
                    <a:moveTo>
                      <a:pt x="239" y="1416"/>
                    </a:moveTo>
                    <a:cubicBezTo>
                      <a:pt x="273" y="1728"/>
                      <a:pt x="387" y="1936"/>
                      <a:pt x="387" y="1936"/>
                    </a:cubicBezTo>
                    <a:cubicBezTo>
                      <a:pt x="271" y="1756"/>
                      <a:pt x="186" y="1583"/>
                      <a:pt x="127" y="1417"/>
                    </a:cubicBezTo>
                    <a:lnTo>
                      <a:pt x="239" y="1416"/>
                    </a:lnTo>
                    <a:close/>
                    <a:moveTo>
                      <a:pt x="273" y="883"/>
                    </a:moveTo>
                    <a:cubicBezTo>
                      <a:pt x="342" y="603"/>
                      <a:pt x="503" y="296"/>
                      <a:pt x="828" y="3"/>
                    </a:cubicBezTo>
                    <a:cubicBezTo>
                      <a:pt x="195" y="0"/>
                      <a:pt x="195" y="0"/>
                      <a:pt x="195" y="0"/>
                    </a:cubicBezTo>
                    <a:cubicBezTo>
                      <a:pt x="82" y="241"/>
                      <a:pt x="0" y="540"/>
                      <a:pt x="18" y="883"/>
                    </a:cubicBezTo>
                    <a:lnTo>
                      <a:pt x="273" y="88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1">
                <a:extLst>
                  <a:ext uri="{FF2B5EF4-FFF2-40B4-BE49-F238E27FC236}">
                    <a16:creationId xmlns:a16="http://schemas.microsoft.com/office/drawing/2014/main" id="{7B9D3A84-1AA1-9C4B-ADEB-4D0AC7D7EB48}"/>
                  </a:ext>
                </a:extLst>
              </p:cNvPr>
              <p:cNvSpPr>
                <a:spLocks/>
              </p:cNvSpPr>
              <p:nvPr/>
            </p:nvSpPr>
            <p:spPr bwMode="auto">
              <a:xfrm>
                <a:off x="3343276" y="5254625"/>
                <a:ext cx="542925" cy="1223962"/>
              </a:xfrm>
              <a:custGeom>
                <a:avLst/>
                <a:gdLst>
                  <a:gd name="T0" fmla="*/ 286 w 286"/>
                  <a:gd name="T1" fmla="*/ 645 h 645"/>
                  <a:gd name="T2" fmla="*/ 0 w 286"/>
                  <a:gd name="T3" fmla="*/ 0 h 645"/>
                  <a:gd name="T4" fmla="*/ 166 w 286"/>
                  <a:gd name="T5" fmla="*/ 645 h 645"/>
                  <a:gd name="T6" fmla="*/ 286 w 286"/>
                  <a:gd name="T7" fmla="*/ 645 h 645"/>
                </a:gdLst>
                <a:ahLst/>
                <a:cxnLst>
                  <a:cxn ang="0">
                    <a:pos x="T0" y="T1"/>
                  </a:cxn>
                  <a:cxn ang="0">
                    <a:pos x="T2" y="T3"/>
                  </a:cxn>
                  <a:cxn ang="0">
                    <a:pos x="T4" y="T5"/>
                  </a:cxn>
                  <a:cxn ang="0">
                    <a:pos x="T6" y="T7"/>
                  </a:cxn>
                </a:cxnLst>
                <a:rect l="0" t="0" r="r" b="b"/>
                <a:pathLst>
                  <a:path w="286" h="645">
                    <a:moveTo>
                      <a:pt x="286" y="645"/>
                    </a:moveTo>
                    <a:cubicBezTo>
                      <a:pt x="167" y="471"/>
                      <a:pt x="62" y="257"/>
                      <a:pt x="0" y="0"/>
                    </a:cubicBezTo>
                    <a:cubicBezTo>
                      <a:pt x="0" y="0"/>
                      <a:pt x="14" y="282"/>
                      <a:pt x="166" y="645"/>
                    </a:cubicBezTo>
                    <a:lnTo>
                      <a:pt x="286" y="64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2">
                <a:extLst>
                  <a:ext uri="{FF2B5EF4-FFF2-40B4-BE49-F238E27FC236}">
                    <a16:creationId xmlns:a16="http://schemas.microsoft.com/office/drawing/2014/main" id="{D82291DB-188B-FC4E-A84B-F7289EB49470}"/>
                  </a:ext>
                </a:extLst>
              </p:cNvPr>
              <p:cNvSpPr>
                <a:spLocks noEditPoints="1"/>
              </p:cNvSpPr>
              <p:nvPr/>
            </p:nvSpPr>
            <p:spPr bwMode="auto">
              <a:xfrm>
                <a:off x="3308351" y="2371690"/>
                <a:ext cx="2270125" cy="4110037"/>
              </a:xfrm>
              <a:custGeom>
                <a:avLst/>
                <a:gdLst>
                  <a:gd name="T0" fmla="*/ 32 w 1193"/>
                  <a:gd name="T1" fmla="*/ 1413 h 2162"/>
                  <a:gd name="T2" fmla="*/ 361 w 1193"/>
                  <a:gd name="T3" fmla="*/ 2161 h 2162"/>
                  <a:gd name="T4" fmla="*/ 1193 w 1193"/>
                  <a:gd name="T5" fmla="*/ 2161 h 2162"/>
                  <a:gd name="T6" fmla="*/ 955 w 1193"/>
                  <a:gd name="T7" fmla="*/ 1903 h 2162"/>
                  <a:gd name="T8" fmla="*/ 704 w 1193"/>
                  <a:gd name="T9" fmla="*/ 1413 h 2162"/>
                  <a:gd name="T10" fmla="*/ 32 w 1193"/>
                  <a:gd name="T11" fmla="*/ 1413 h 2162"/>
                  <a:gd name="T12" fmla="*/ 0 w 1193"/>
                  <a:gd name="T13" fmla="*/ 879 h 2162"/>
                  <a:gd name="T14" fmla="*/ 126 w 1193"/>
                  <a:gd name="T15" fmla="*/ 299 h 2162"/>
                  <a:gd name="T16" fmla="*/ 275 w 1193"/>
                  <a:gd name="T17" fmla="*/ 0 h 2162"/>
                  <a:gd name="T18" fmla="*/ 725 w 1193"/>
                  <a:gd name="T19" fmla="*/ 0 h 2162"/>
                  <a:gd name="T20" fmla="*/ 590 w 1193"/>
                  <a:gd name="T21" fmla="*/ 879 h 2162"/>
                  <a:gd name="T22" fmla="*/ 0 w 1193"/>
                  <a:gd name="T23" fmla="*/ 879 h 2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93" h="2162">
                    <a:moveTo>
                      <a:pt x="32" y="1413"/>
                    </a:moveTo>
                    <a:cubicBezTo>
                      <a:pt x="79" y="1653"/>
                      <a:pt x="178" y="1910"/>
                      <a:pt x="361" y="2161"/>
                    </a:cubicBezTo>
                    <a:cubicBezTo>
                      <a:pt x="362" y="2162"/>
                      <a:pt x="1193" y="2161"/>
                      <a:pt x="1193" y="2161"/>
                    </a:cubicBezTo>
                    <a:cubicBezTo>
                      <a:pt x="1113" y="2085"/>
                      <a:pt x="1034" y="2000"/>
                      <a:pt x="955" y="1903"/>
                    </a:cubicBezTo>
                    <a:cubicBezTo>
                      <a:pt x="955" y="1903"/>
                      <a:pt x="812" y="1718"/>
                      <a:pt x="704" y="1413"/>
                    </a:cubicBezTo>
                    <a:lnTo>
                      <a:pt x="32" y="1413"/>
                    </a:lnTo>
                    <a:close/>
                    <a:moveTo>
                      <a:pt x="0" y="879"/>
                    </a:moveTo>
                    <a:cubicBezTo>
                      <a:pt x="25" y="534"/>
                      <a:pt x="126" y="299"/>
                      <a:pt x="126" y="299"/>
                    </a:cubicBezTo>
                    <a:cubicBezTo>
                      <a:pt x="173" y="190"/>
                      <a:pt x="220" y="94"/>
                      <a:pt x="275" y="0"/>
                    </a:cubicBezTo>
                    <a:cubicBezTo>
                      <a:pt x="725" y="0"/>
                      <a:pt x="725" y="0"/>
                      <a:pt x="725" y="0"/>
                    </a:cubicBezTo>
                    <a:cubicBezTo>
                      <a:pt x="599" y="319"/>
                      <a:pt x="569" y="617"/>
                      <a:pt x="590" y="879"/>
                    </a:cubicBezTo>
                    <a:lnTo>
                      <a:pt x="0" y="87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8" name="Rectangle 17">
              <a:extLst>
                <a:ext uri="{FF2B5EF4-FFF2-40B4-BE49-F238E27FC236}">
                  <a16:creationId xmlns:a16="http://schemas.microsoft.com/office/drawing/2014/main" id="{A7EB389C-7368-8241-A182-CFDBFCD6C66C}"/>
                </a:ext>
              </a:extLst>
            </p:cNvPr>
            <p:cNvSpPr/>
            <p:nvPr userDrawn="1"/>
          </p:nvSpPr>
          <p:spPr>
            <a:xfrm>
              <a:off x="-10659" y="160316"/>
              <a:ext cx="12271248" cy="63093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sp>
        <p:nvSpPr>
          <p:cNvPr id="6" name="Slide Number Placeholder 5">
            <a:extLst>
              <a:ext uri="{FF2B5EF4-FFF2-40B4-BE49-F238E27FC236}">
                <a16:creationId xmlns:a16="http://schemas.microsoft.com/office/drawing/2014/main" id="{E294B535-E047-7E4E-AC67-9B9E7121304F}"/>
              </a:ext>
            </a:extLst>
          </p:cNvPr>
          <p:cNvSpPr>
            <a:spLocks noGrp="1"/>
          </p:cNvSpPr>
          <p:nvPr>
            <p:ph type="sldNum" sz="quarter" idx="12"/>
          </p:nvPr>
        </p:nvSpPr>
        <p:spPr>
          <a:xfrm>
            <a:off x="9355319" y="6449233"/>
            <a:ext cx="2743200" cy="365125"/>
          </a:xfrm>
          <a:prstGeom prst="rect">
            <a:avLst/>
          </a:prstGeom>
        </p:spPr>
        <p:txBody>
          <a:bodyPr/>
          <a:lstStyle>
            <a:lvl1pPr>
              <a:defRPr>
                <a:solidFill>
                  <a:srgbClr val="001D56"/>
                </a:solidFill>
              </a:defRPr>
            </a:lvl1pPr>
          </a:lstStyle>
          <a:p>
            <a:fld id="{2E8C51FE-49D9-314D-9957-ABBF7DDE8782}" type="slidenum">
              <a:rPr lang="en-US" smtClean="0"/>
              <a:pPr/>
              <a:t>‹#›</a:t>
            </a:fld>
            <a:endParaRPr lang="en-US" dirty="0"/>
          </a:p>
        </p:txBody>
      </p:sp>
    </p:spTree>
    <p:extLst>
      <p:ext uri="{BB962C8B-B14F-4D97-AF65-F5344CB8AC3E}">
        <p14:creationId xmlns:p14="http://schemas.microsoft.com/office/powerpoint/2010/main" val="2991635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A6343C5C-3463-CF4D-899C-003BE8CD7B61}"/>
              </a:ext>
            </a:extLst>
          </p:cNvPr>
          <p:cNvGrpSpPr/>
          <p:nvPr userDrawn="1"/>
        </p:nvGrpSpPr>
        <p:grpSpPr>
          <a:xfrm>
            <a:off x="-13447" y="-19394"/>
            <a:ext cx="12274036" cy="6933770"/>
            <a:chOff x="-13447" y="-19394"/>
            <a:chExt cx="12274036" cy="6933770"/>
          </a:xfrm>
        </p:grpSpPr>
        <p:sp>
          <p:nvSpPr>
            <p:cNvPr id="25" name="Rectangle 24">
              <a:extLst>
                <a:ext uri="{FF2B5EF4-FFF2-40B4-BE49-F238E27FC236}">
                  <a16:creationId xmlns:a16="http://schemas.microsoft.com/office/drawing/2014/main" id="{115D2BBE-8FE6-0D47-BFCD-1AAD9EE5EB77}"/>
                </a:ext>
              </a:extLst>
            </p:cNvPr>
            <p:cNvSpPr>
              <a:spLocks/>
            </p:cNvSpPr>
            <p:nvPr userDrawn="1"/>
          </p:nvSpPr>
          <p:spPr>
            <a:xfrm>
              <a:off x="-13447" y="-19394"/>
              <a:ext cx="12272942" cy="6931152"/>
            </a:xfrm>
            <a:prstGeom prst="rect">
              <a:avLst/>
            </a:prstGeom>
            <a:gradFill flip="none" rotWithShape="1">
              <a:gsLst>
                <a:gs pos="100000">
                  <a:srgbClr val="0076B7"/>
                </a:gs>
                <a:gs pos="59000">
                  <a:srgbClr val="2CA272"/>
                </a:gs>
                <a:gs pos="0">
                  <a:srgbClr val="0077B4"/>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A687"/>
                </a:solidFill>
              </a:endParaRPr>
            </a:p>
          </p:txBody>
        </p:sp>
        <p:sp>
          <p:nvSpPr>
            <p:cNvPr id="26" name="Rectangle 25">
              <a:extLst>
                <a:ext uri="{FF2B5EF4-FFF2-40B4-BE49-F238E27FC236}">
                  <a16:creationId xmlns:a16="http://schemas.microsoft.com/office/drawing/2014/main" id="{A31D3D44-AFB6-894D-984B-3AD5A129593F}"/>
                </a:ext>
              </a:extLst>
            </p:cNvPr>
            <p:cNvSpPr>
              <a:spLocks/>
            </p:cNvSpPr>
            <p:nvPr userDrawn="1"/>
          </p:nvSpPr>
          <p:spPr>
            <a:xfrm>
              <a:off x="-13447" y="-19394"/>
              <a:ext cx="12273280" cy="6931152"/>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DD567EC0-5647-9647-9812-0476F7DBCD43}"/>
                </a:ext>
              </a:extLst>
            </p:cNvPr>
            <p:cNvGrpSpPr>
              <a:grpSpLocks noChangeAspect="1"/>
            </p:cNvGrpSpPr>
            <p:nvPr userDrawn="1"/>
          </p:nvGrpSpPr>
          <p:grpSpPr>
            <a:xfrm>
              <a:off x="527221" y="-19394"/>
              <a:ext cx="4652702" cy="6933770"/>
              <a:chOff x="3308351" y="2370138"/>
              <a:chExt cx="2760662" cy="4111589"/>
            </a:xfrm>
            <a:gradFill flip="none" rotWithShape="1">
              <a:gsLst>
                <a:gs pos="0">
                  <a:srgbClr val="00B0F0"/>
                </a:gs>
                <a:gs pos="100000">
                  <a:srgbClr val="36CDA2"/>
                </a:gs>
              </a:gsLst>
              <a:lin ang="10800000" scaled="1"/>
              <a:tileRect/>
            </a:gradFill>
          </p:grpSpPr>
          <p:sp>
            <p:nvSpPr>
              <p:cNvPr id="29" name="Freeform 10">
                <a:extLst>
                  <a:ext uri="{FF2B5EF4-FFF2-40B4-BE49-F238E27FC236}">
                    <a16:creationId xmlns:a16="http://schemas.microsoft.com/office/drawing/2014/main" id="{E64DD190-03D3-C742-9ADA-9138C872CB85}"/>
                  </a:ext>
                </a:extLst>
              </p:cNvPr>
              <p:cNvSpPr>
                <a:spLocks noEditPoints="1"/>
              </p:cNvSpPr>
              <p:nvPr/>
            </p:nvSpPr>
            <p:spPr bwMode="auto">
              <a:xfrm>
                <a:off x="4494213" y="2370138"/>
                <a:ext cx="1574800" cy="3676650"/>
              </a:xfrm>
              <a:custGeom>
                <a:avLst/>
                <a:gdLst>
                  <a:gd name="T0" fmla="*/ 239 w 828"/>
                  <a:gd name="T1" fmla="*/ 1416 h 1936"/>
                  <a:gd name="T2" fmla="*/ 387 w 828"/>
                  <a:gd name="T3" fmla="*/ 1936 h 1936"/>
                  <a:gd name="T4" fmla="*/ 127 w 828"/>
                  <a:gd name="T5" fmla="*/ 1417 h 1936"/>
                  <a:gd name="T6" fmla="*/ 239 w 828"/>
                  <a:gd name="T7" fmla="*/ 1416 h 1936"/>
                  <a:gd name="T8" fmla="*/ 273 w 828"/>
                  <a:gd name="T9" fmla="*/ 883 h 1936"/>
                  <a:gd name="T10" fmla="*/ 828 w 828"/>
                  <a:gd name="T11" fmla="*/ 3 h 1936"/>
                  <a:gd name="T12" fmla="*/ 195 w 828"/>
                  <a:gd name="T13" fmla="*/ 0 h 1936"/>
                  <a:gd name="T14" fmla="*/ 18 w 828"/>
                  <a:gd name="T15" fmla="*/ 883 h 1936"/>
                  <a:gd name="T16" fmla="*/ 273 w 828"/>
                  <a:gd name="T17" fmla="*/ 883 h 19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8" h="1936">
                    <a:moveTo>
                      <a:pt x="239" y="1416"/>
                    </a:moveTo>
                    <a:cubicBezTo>
                      <a:pt x="273" y="1728"/>
                      <a:pt x="387" y="1936"/>
                      <a:pt x="387" y="1936"/>
                    </a:cubicBezTo>
                    <a:cubicBezTo>
                      <a:pt x="271" y="1756"/>
                      <a:pt x="186" y="1583"/>
                      <a:pt x="127" y="1417"/>
                    </a:cubicBezTo>
                    <a:lnTo>
                      <a:pt x="239" y="1416"/>
                    </a:lnTo>
                    <a:close/>
                    <a:moveTo>
                      <a:pt x="273" y="883"/>
                    </a:moveTo>
                    <a:cubicBezTo>
                      <a:pt x="342" y="603"/>
                      <a:pt x="503" y="296"/>
                      <a:pt x="828" y="3"/>
                    </a:cubicBezTo>
                    <a:cubicBezTo>
                      <a:pt x="195" y="0"/>
                      <a:pt x="195" y="0"/>
                      <a:pt x="195" y="0"/>
                    </a:cubicBezTo>
                    <a:cubicBezTo>
                      <a:pt x="82" y="241"/>
                      <a:pt x="0" y="540"/>
                      <a:pt x="18" y="883"/>
                    </a:cubicBezTo>
                    <a:lnTo>
                      <a:pt x="273" y="88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0" name="Freeform 11">
                <a:extLst>
                  <a:ext uri="{FF2B5EF4-FFF2-40B4-BE49-F238E27FC236}">
                    <a16:creationId xmlns:a16="http://schemas.microsoft.com/office/drawing/2014/main" id="{0E54106F-2250-C94B-B2C3-3F37F939FF08}"/>
                  </a:ext>
                </a:extLst>
              </p:cNvPr>
              <p:cNvSpPr>
                <a:spLocks/>
              </p:cNvSpPr>
              <p:nvPr/>
            </p:nvSpPr>
            <p:spPr bwMode="auto">
              <a:xfrm>
                <a:off x="3343276" y="5254625"/>
                <a:ext cx="542925" cy="1223962"/>
              </a:xfrm>
              <a:custGeom>
                <a:avLst/>
                <a:gdLst>
                  <a:gd name="T0" fmla="*/ 286 w 286"/>
                  <a:gd name="T1" fmla="*/ 645 h 645"/>
                  <a:gd name="T2" fmla="*/ 0 w 286"/>
                  <a:gd name="T3" fmla="*/ 0 h 645"/>
                  <a:gd name="T4" fmla="*/ 166 w 286"/>
                  <a:gd name="T5" fmla="*/ 645 h 645"/>
                  <a:gd name="T6" fmla="*/ 286 w 286"/>
                  <a:gd name="T7" fmla="*/ 645 h 645"/>
                </a:gdLst>
                <a:ahLst/>
                <a:cxnLst>
                  <a:cxn ang="0">
                    <a:pos x="T0" y="T1"/>
                  </a:cxn>
                  <a:cxn ang="0">
                    <a:pos x="T2" y="T3"/>
                  </a:cxn>
                  <a:cxn ang="0">
                    <a:pos x="T4" y="T5"/>
                  </a:cxn>
                  <a:cxn ang="0">
                    <a:pos x="T6" y="T7"/>
                  </a:cxn>
                </a:cxnLst>
                <a:rect l="0" t="0" r="r" b="b"/>
                <a:pathLst>
                  <a:path w="286" h="645">
                    <a:moveTo>
                      <a:pt x="286" y="645"/>
                    </a:moveTo>
                    <a:cubicBezTo>
                      <a:pt x="167" y="471"/>
                      <a:pt x="62" y="257"/>
                      <a:pt x="0" y="0"/>
                    </a:cubicBezTo>
                    <a:cubicBezTo>
                      <a:pt x="0" y="0"/>
                      <a:pt x="14" y="282"/>
                      <a:pt x="166" y="645"/>
                    </a:cubicBezTo>
                    <a:lnTo>
                      <a:pt x="286" y="64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12">
                <a:extLst>
                  <a:ext uri="{FF2B5EF4-FFF2-40B4-BE49-F238E27FC236}">
                    <a16:creationId xmlns:a16="http://schemas.microsoft.com/office/drawing/2014/main" id="{F3C977CE-F0C3-3243-8C1B-3A2487CEA367}"/>
                  </a:ext>
                </a:extLst>
              </p:cNvPr>
              <p:cNvSpPr>
                <a:spLocks noEditPoints="1"/>
              </p:cNvSpPr>
              <p:nvPr/>
            </p:nvSpPr>
            <p:spPr bwMode="auto">
              <a:xfrm>
                <a:off x="3308351" y="2371690"/>
                <a:ext cx="2270125" cy="4110037"/>
              </a:xfrm>
              <a:custGeom>
                <a:avLst/>
                <a:gdLst>
                  <a:gd name="T0" fmla="*/ 32 w 1193"/>
                  <a:gd name="T1" fmla="*/ 1413 h 2162"/>
                  <a:gd name="T2" fmla="*/ 361 w 1193"/>
                  <a:gd name="T3" fmla="*/ 2161 h 2162"/>
                  <a:gd name="T4" fmla="*/ 1193 w 1193"/>
                  <a:gd name="T5" fmla="*/ 2161 h 2162"/>
                  <a:gd name="T6" fmla="*/ 955 w 1193"/>
                  <a:gd name="T7" fmla="*/ 1903 h 2162"/>
                  <a:gd name="T8" fmla="*/ 704 w 1193"/>
                  <a:gd name="T9" fmla="*/ 1413 h 2162"/>
                  <a:gd name="T10" fmla="*/ 32 w 1193"/>
                  <a:gd name="T11" fmla="*/ 1413 h 2162"/>
                  <a:gd name="T12" fmla="*/ 0 w 1193"/>
                  <a:gd name="T13" fmla="*/ 879 h 2162"/>
                  <a:gd name="T14" fmla="*/ 126 w 1193"/>
                  <a:gd name="T15" fmla="*/ 299 h 2162"/>
                  <a:gd name="T16" fmla="*/ 275 w 1193"/>
                  <a:gd name="T17" fmla="*/ 0 h 2162"/>
                  <a:gd name="T18" fmla="*/ 725 w 1193"/>
                  <a:gd name="T19" fmla="*/ 0 h 2162"/>
                  <a:gd name="T20" fmla="*/ 590 w 1193"/>
                  <a:gd name="T21" fmla="*/ 879 h 2162"/>
                  <a:gd name="T22" fmla="*/ 0 w 1193"/>
                  <a:gd name="T23" fmla="*/ 879 h 2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93" h="2162">
                    <a:moveTo>
                      <a:pt x="32" y="1413"/>
                    </a:moveTo>
                    <a:cubicBezTo>
                      <a:pt x="79" y="1653"/>
                      <a:pt x="178" y="1910"/>
                      <a:pt x="361" y="2161"/>
                    </a:cubicBezTo>
                    <a:cubicBezTo>
                      <a:pt x="362" y="2162"/>
                      <a:pt x="1193" y="2161"/>
                      <a:pt x="1193" y="2161"/>
                    </a:cubicBezTo>
                    <a:cubicBezTo>
                      <a:pt x="1113" y="2085"/>
                      <a:pt x="1034" y="2000"/>
                      <a:pt x="955" y="1903"/>
                    </a:cubicBezTo>
                    <a:cubicBezTo>
                      <a:pt x="955" y="1903"/>
                      <a:pt x="812" y="1718"/>
                      <a:pt x="704" y="1413"/>
                    </a:cubicBezTo>
                    <a:lnTo>
                      <a:pt x="32" y="1413"/>
                    </a:lnTo>
                    <a:close/>
                    <a:moveTo>
                      <a:pt x="0" y="879"/>
                    </a:moveTo>
                    <a:cubicBezTo>
                      <a:pt x="25" y="534"/>
                      <a:pt x="126" y="299"/>
                      <a:pt x="126" y="299"/>
                    </a:cubicBezTo>
                    <a:cubicBezTo>
                      <a:pt x="173" y="190"/>
                      <a:pt x="220" y="94"/>
                      <a:pt x="275" y="0"/>
                    </a:cubicBezTo>
                    <a:cubicBezTo>
                      <a:pt x="725" y="0"/>
                      <a:pt x="725" y="0"/>
                      <a:pt x="725" y="0"/>
                    </a:cubicBezTo>
                    <a:cubicBezTo>
                      <a:pt x="599" y="319"/>
                      <a:pt x="569" y="617"/>
                      <a:pt x="590" y="879"/>
                    </a:cubicBezTo>
                    <a:lnTo>
                      <a:pt x="0" y="87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8" name="Rectangle 27">
              <a:extLst>
                <a:ext uri="{FF2B5EF4-FFF2-40B4-BE49-F238E27FC236}">
                  <a16:creationId xmlns:a16="http://schemas.microsoft.com/office/drawing/2014/main" id="{5DC4523E-FCF1-8B4C-9C14-39488124807F}"/>
                </a:ext>
              </a:extLst>
            </p:cNvPr>
            <p:cNvSpPr/>
            <p:nvPr userDrawn="1"/>
          </p:nvSpPr>
          <p:spPr>
            <a:xfrm>
              <a:off x="-10659" y="160316"/>
              <a:ext cx="12271248" cy="63093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sp>
        <p:nvSpPr>
          <p:cNvPr id="6" name="Slide Number Placeholder 5">
            <a:extLst>
              <a:ext uri="{FF2B5EF4-FFF2-40B4-BE49-F238E27FC236}">
                <a16:creationId xmlns:a16="http://schemas.microsoft.com/office/drawing/2014/main" id="{E294B535-E047-7E4E-AC67-9B9E7121304F}"/>
              </a:ext>
            </a:extLst>
          </p:cNvPr>
          <p:cNvSpPr>
            <a:spLocks noGrp="1"/>
          </p:cNvSpPr>
          <p:nvPr>
            <p:ph type="sldNum" sz="quarter" idx="12"/>
          </p:nvPr>
        </p:nvSpPr>
        <p:spPr>
          <a:xfrm>
            <a:off x="9355319" y="6469676"/>
            <a:ext cx="2743200" cy="365125"/>
          </a:xfrm>
          <a:prstGeom prst="rect">
            <a:avLst/>
          </a:prstGeom>
        </p:spPr>
        <p:txBody>
          <a:bodyPr/>
          <a:lstStyle>
            <a:lvl1pPr>
              <a:defRPr>
                <a:solidFill>
                  <a:srgbClr val="001D56"/>
                </a:solidFill>
              </a:defRPr>
            </a:lvl1pPr>
          </a:lstStyle>
          <a:p>
            <a:fld id="{2E8C51FE-49D9-314D-9957-ABBF7DDE8782}" type="slidenum">
              <a:rPr lang="en-US" smtClean="0"/>
              <a:pPr/>
              <a:t>‹#›</a:t>
            </a:fld>
            <a:endParaRPr lang="en-US" dirty="0"/>
          </a:p>
        </p:txBody>
      </p:sp>
    </p:spTree>
    <p:extLst>
      <p:ext uri="{BB962C8B-B14F-4D97-AF65-F5344CB8AC3E}">
        <p14:creationId xmlns:p14="http://schemas.microsoft.com/office/powerpoint/2010/main" val="3653863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pic>
        <p:nvPicPr>
          <p:cNvPr id="10" name="Picture 9" descr="A picture containing table, indoor, sitting, blue&#10;&#10;Description automatically generated">
            <a:extLst>
              <a:ext uri="{FF2B5EF4-FFF2-40B4-BE49-F238E27FC236}">
                <a16:creationId xmlns:a16="http://schemas.microsoft.com/office/drawing/2014/main" id="{78B15E17-941B-1D41-9C67-C999F6295F06}"/>
              </a:ext>
            </a:extLst>
          </p:cNvPr>
          <p:cNvPicPr>
            <a:picLocks noChangeAspect="1"/>
          </p:cNvPicPr>
          <p:nvPr userDrawn="1"/>
        </p:nvPicPr>
        <p:blipFill>
          <a:blip r:embed="rId2"/>
          <a:stretch>
            <a:fillRect/>
          </a:stretch>
        </p:blipFill>
        <p:spPr>
          <a:xfrm>
            <a:off x="-26894" y="-26894"/>
            <a:ext cx="12322048" cy="6931152"/>
          </a:xfrm>
          <a:prstGeom prst="rect">
            <a:avLst/>
          </a:prstGeom>
        </p:spPr>
      </p:pic>
      <p:sp>
        <p:nvSpPr>
          <p:cNvPr id="4" name="Date Placeholder 3">
            <a:extLst>
              <a:ext uri="{FF2B5EF4-FFF2-40B4-BE49-F238E27FC236}">
                <a16:creationId xmlns:a16="http://schemas.microsoft.com/office/drawing/2014/main" id="{7C402EFE-7EAA-2042-BFD5-33177FA652C4}"/>
              </a:ext>
            </a:extLst>
          </p:cNvPr>
          <p:cNvSpPr>
            <a:spLocks noGrp="1"/>
          </p:cNvSpPr>
          <p:nvPr>
            <p:ph type="dt" sz="half" idx="10"/>
          </p:nvPr>
        </p:nvSpPr>
        <p:spPr>
          <a:xfrm>
            <a:off x="93481" y="6424167"/>
            <a:ext cx="2743200" cy="365125"/>
          </a:xfrm>
        </p:spPr>
        <p:txBody>
          <a:bodyPr/>
          <a:lstStyle>
            <a:lvl1pPr>
              <a:defRPr>
                <a:solidFill>
                  <a:schemeClr val="bg1"/>
                </a:solidFill>
              </a:defRPr>
            </a:lvl1pPr>
          </a:lstStyle>
          <a:p>
            <a:fld id="{1241A842-7BC4-CE46-8CED-E0C3FD922399}" type="datetime1">
              <a:rPr lang="en-US" smtClean="0"/>
              <a:pPr/>
              <a:t>9/24/2021</a:t>
            </a:fld>
            <a:endParaRPr lang="en-US" dirty="0"/>
          </a:p>
        </p:txBody>
      </p:sp>
      <p:sp>
        <p:nvSpPr>
          <p:cNvPr id="5" name="Footer Placeholder 4">
            <a:extLst>
              <a:ext uri="{FF2B5EF4-FFF2-40B4-BE49-F238E27FC236}">
                <a16:creationId xmlns:a16="http://schemas.microsoft.com/office/drawing/2014/main" id="{00B1DCC9-6755-1C41-A923-BB12EA8B5015}"/>
              </a:ext>
            </a:extLst>
          </p:cNvPr>
          <p:cNvSpPr>
            <a:spLocks noGrp="1"/>
          </p:cNvSpPr>
          <p:nvPr>
            <p:ph type="ftr" sz="quarter" idx="11"/>
          </p:nvPr>
        </p:nvSpPr>
        <p:spPr>
          <a:xfrm>
            <a:off x="4038600" y="6424167"/>
            <a:ext cx="4114800" cy="365125"/>
          </a:xfrm>
        </p:spPr>
        <p:txBody>
          <a:bodyPr/>
          <a:lstStyle>
            <a:lvl1pPr>
              <a:defRPr>
                <a:solidFill>
                  <a:schemeClr val="bg1"/>
                </a:solidFill>
              </a:defRPr>
            </a:lvl1pPr>
          </a:lstStyle>
          <a:p>
            <a:endParaRPr lang="en-US" dirty="0">
              <a:solidFill>
                <a:schemeClr val="bg1"/>
              </a:solidFill>
            </a:endParaRPr>
          </a:p>
        </p:txBody>
      </p:sp>
      <p:sp>
        <p:nvSpPr>
          <p:cNvPr id="2" name="Title 1">
            <a:extLst>
              <a:ext uri="{FF2B5EF4-FFF2-40B4-BE49-F238E27FC236}">
                <a16:creationId xmlns:a16="http://schemas.microsoft.com/office/drawing/2014/main" id="{EC8BE70F-03DA-4747-9669-09C46A6A9974}"/>
              </a:ext>
            </a:extLst>
          </p:cNvPr>
          <p:cNvSpPr>
            <a:spLocks noGrp="1"/>
          </p:cNvSpPr>
          <p:nvPr>
            <p:ph type="title"/>
          </p:nvPr>
        </p:nvSpPr>
        <p:spPr>
          <a:xfrm>
            <a:off x="740781" y="3108024"/>
            <a:ext cx="4409443" cy="1200329"/>
          </a:xfrm>
        </p:spPr>
        <p:txBody>
          <a:bodyPr wrap="square" anchor="ctr">
            <a:spAutoFit/>
          </a:bodyPr>
          <a:lstStyle>
            <a:lvl1pPr algn="l">
              <a:defRPr sz="4000">
                <a:solidFill>
                  <a:srgbClr val="FF954F"/>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6" name="Slide Number Placeholder 5">
            <a:extLst>
              <a:ext uri="{FF2B5EF4-FFF2-40B4-BE49-F238E27FC236}">
                <a16:creationId xmlns:a16="http://schemas.microsoft.com/office/drawing/2014/main" id="{9BBFB372-536E-3149-8638-387946DFE556}"/>
              </a:ext>
            </a:extLst>
          </p:cNvPr>
          <p:cNvSpPr>
            <a:spLocks noGrp="1"/>
          </p:cNvSpPr>
          <p:nvPr>
            <p:ph type="sldNum" sz="quarter" idx="12"/>
          </p:nvPr>
        </p:nvSpPr>
        <p:spPr>
          <a:xfrm>
            <a:off x="9355319" y="6422339"/>
            <a:ext cx="2743200" cy="365125"/>
          </a:xfrm>
          <a:prstGeom prst="rect">
            <a:avLst/>
          </a:prstGeom>
        </p:spPr>
        <p:txBody>
          <a:bodyPr/>
          <a:lstStyle>
            <a:lvl1pPr>
              <a:defRPr>
                <a:solidFill>
                  <a:schemeClr val="bg1"/>
                </a:solidFill>
              </a:defRPr>
            </a:lvl1pPr>
          </a:lstStyle>
          <a:p>
            <a:fld id="{2E8C51FE-49D9-314D-9957-ABBF7DDE8782}" type="slidenum">
              <a:rPr lang="en-US" smtClean="0"/>
              <a:pPr/>
              <a:t>‹#›</a:t>
            </a:fld>
            <a:endParaRPr lang="en-US" dirty="0"/>
          </a:p>
        </p:txBody>
      </p:sp>
    </p:spTree>
    <p:extLst>
      <p:ext uri="{BB962C8B-B14F-4D97-AF65-F5344CB8AC3E}">
        <p14:creationId xmlns:p14="http://schemas.microsoft.com/office/powerpoint/2010/main" val="3595268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29A7297B-21C2-454D-91A2-3617F15E2182}"/>
              </a:ext>
            </a:extLst>
          </p:cNvPr>
          <p:cNvPicPr>
            <a:picLocks noChangeAspect="1"/>
          </p:cNvPicPr>
          <p:nvPr userDrawn="1"/>
        </p:nvPicPr>
        <p:blipFill>
          <a:blip r:embed="rId9"/>
          <a:srcRect/>
          <a:stretch/>
        </p:blipFill>
        <p:spPr>
          <a:xfrm>
            <a:off x="162858" y="-39801"/>
            <a:ext cx="5390896" cy="6931152"/>
          </a:xfrm>
          <a:prstGeom prst="rect">
            <a:avLst/>
          </a:prstGeom>
        </p:spPr>
      </p:pic>
      <p:sp>
        <p:nvSpPr>
          <p:cNvPr id="15" name="Freeform 9">
            <a:extLst>
              <a:ext uri="{FF2B5EF4-FFF2-40B4-BE49-F238E27FC236}">
                <a16:creationId xmlns:a16="http://schemas.microsoft.com/office/drawing/2014/main" id="{99F152BA-9517-8649-AE7E-28005BC6FA64}"/>
              </a:ext>
            </a:extLst>
          </p:cNvPr>
          <p:cNvSpPr>
            <a:spLocks/>
          </p:cNvSpPr>
          <p:nvPr userDrawn="1"/>
        </p:nvSpPr>
        <p:spPr bwMode="auto">
          <a:xfrm>
            <a:off x="-422655" y="-39801"/>
            <a:ext cx="2070763" cy="6931152"/>
          </a:xfrm>
          <a:custGeom>
            <a:avLst/>
            <a:gdLst>
              <a:gd name="T0" fmla="*/ 417 w 652"/>
              <a:gd name="T1" fmla="*/ 298 h 2160"/>
              <a:gd name="T2" fmla="*/ 566 w 652"/>
              <a:gd name="T3" fmla="*/ 0 h 2160"/>
              <a:gd name="T4" fmla="*/ 126 w 652"/>
              <a:gd name="T5" fmla="*/ 0 h 2160"/>
              <a:gd name="T6" fmla="*/ 126 w 652"/>
              <a:gd name="T7" fmla="*/ 2160 h 2160"/>
              <a:gd name="T8" fmla="*/ 475 w 652"/>
              <a:gd name="T9" fmla="*/ 2160 h 2160"/>
              <a:gd name="T10" fmla="*/ 309 w 652"/>
              <a:gd name="T11" fmla="*/ 1515 h 2160"/>
              <a:gd name="T12" fmla="*/ 595 w 652"/>
              <a:gd name="T13" fmla="*/ 2160 h 2160"/>
              <a:gd name="T14" fmla="*/ 652 w 652"/>
              <a:gd name="T15" fmla="*/ 2160 h 2160"/>
              <a:gd name="T16" fmla="*/ 417 w 652"/>
              <a:gd name="T17" fmla="*/ 298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2" h="2160">
                <a:moveTo>
                  <a:pt x="417" y="298"/>
                </a:moveTo>
                <a:cubicBezTo>
                  <a:pt x="464" y="189"/>
                  <a:pt x="512" y="94"/>
                  <a:pt x="566" y="0"/>
                </a:cubicBezTo>
                <a:cubicBezTo>
                  <a:pt x="126" y="0"/>
                  <a:pt x="126" y="0"/>
                  <a:pt x="126" y="0"/>
                </a:cubicBezTo>
                <a:cubicBezTo>
                  <a:pt x="126" y="2160"/>
                  <a:pt x="126" y="2160"/>
                  <a:pt x="126" y="2160"/>
                </a:cubicBezTo>
                <a:cubicBezTo>
                  <a:pt x="475" y="2160"/>
                  <a:pt x="475" y="2160"/>
                  <a:pt x="475" y="2160"/>
                </a:cubicBezTo>
                <a:cubicBezTo>
                  <a:pt x="324" y="1797"/>
                  <a:pt x="309" y="1515"/>
                  <a:pt x="309" y="1515"/>
                </a:cubicBezTo>
                <a:cubicBezTo>
                  <a:pt x="372" y="1772"/>
                  <a:pt x="476" y="1986"/>
                  <a:pt x="595" y="2160"/>
                </a:cubicBezTo>
                <a:cubicBezTo>
                  <a:pt x="652" y="2160"/>
                  <a:pt x="652" y="2160"/>
                  <a:pt x="652" y="2160"/>
                </a:cubicBezTo>
                <a:cubicBezTo>
                  <a:pt x="0" y="1268"/>
                  <a:pt x="417" y="298"/>
                  <a:pt x="417" y="298"/>
                </a:cubicBezTo>
                <a:close/>
              </a:path>
            </a:pathLst>
          </a:custGeom>
          <a:gradFill>
            <a:gsLst>
              <a:gs pos="95000">
                <a:srgbClr val="CAE9FF"/>
              </a:gs>
              <a:gs pos="0">
                <a:schemeClr val="bg1"/>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0">
            <a:extLst>
              <a:ext uri="{FF2B5EF4-FFF2-40B4-BE49-F238E27FC236}">
                <a16:creationId xmlns:a16="http://schemas.microsoft.com/office/drawing/2014/main" id="{6C55AC04-B45B-7147-879A-CB69C63C998C}"/>
              </a:ext>
            </a:extLst>
          </p:cNvPr>
          <p:cNvSpPr>
            <a:spLocks/>
          </p:cNvSpPr>
          <p:nvPr userDrawn="1"/>
        </p:nvSpPr>
        <p:spPr bwMode="auto">
          <a:xfrm>
            <a:off x="1513028" y="-39801"/>
            <a:ext cx="10701073" cy="6931152"/>
          </a:xfrm>
          <a:custGeom>
            <a:avLst/>
            <a:gdLst>
              <a:gd name="T0" fmla="*/ 1146 w 3370"/>
              <a:gd name="T1" fmla="*/ 0 h 2161"/>
              <a:gd name="T2" fmla="*/ 705 w 3370"/>
              <a:gd name="T3" fmla="*/ 1933 h 2161"/>
              <a:gd name="T4" fmla="*/ 511 w 3370"/>
              <a:gd name="T5" fmla="*/ 1 h 2161"/>
              <a:gd name="T6" fmla="*/ 420 w 3370"/>
              <a:gd name="T7" fmla="*/ 1 h 2161"/>
              <a:gd name="T8" fmla="*/ 650 w 3370"/>
              <a:gd name="T9" fmla="*/ 1903 h 2161"/>
              <a:gd name="T10" fmla="*/ 888 w 3370"/>
              <a:gd name="T11" fmla="*/ 2161 h 2161"/>
              <a:gd name="T12" fmla="*/ 3370 w 3370"/>
              <a:gd name="T13" fmla="*/ 2161 h 2161"/>
              <a:gd name="T14" fmla="*/ 3370 w 3370"/>
              <a:gd name="T15" fmla="*/ 0 h 2161"/>
              <a:gd name="T16" fmla="*/ 1146 w 3370"/>
              <a:gd name="T17" fmla="*/ 0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70" h="2161">
                <a:moveTo>
                  <a:pt x="1146" y="0"/>
                </a:moveTo>
                <a:cubicBezTo>
                  <a:pt x="143" y="904"/>
                  <a:pt x="705" y="1933"/>
                  <a:pt x="705" y="1933"/>
                </a:cubicBezTo>
                <a:cubicBezTo>
                  <a:pt x="192" y="1139"/>
                  <a:pt x="296" y="464"/>
                  <a:pt x="511" y="1"/>
                </a:cubicBezTo>
                <a:cubicBezTo>
                  <a:pt x="512" y="0"/>
                  <a:pt x="420" y="1"/>
                  <a:pt x="420" y="1"/>
                </a:cubicBezTo>
                <a:cubicBezTo>
                  <a:pt x="0" y="1063"/>
                  <a:pt x="650" y="1903"/>
                  <a:pt x="650" y="1903"/>
                </a:cubicBezTo>
                <a:cubicBezTo>
                  <a:pt x="729" y="2000"/>
                  <a:pt x="808" y="2085"/>
                  <a:pt x="888" y="2161"/>
                </a:cubicBezTo>
                <a:cubicBezTo>
                  <a:pt x="3370" y="2161"/>
                  <a:pt x="3370" y="2161"/>
                  <a:pt x="3370" y="2161"/>
                </a:cubicBezTo>
                <a:cubicBezTo>
                  <a:pt x="3370" y="0"/>
                  <a:pt x="3370" y="0"/>
                  <a:pt x="3370" y="0"/>
                </a:cubicBezTo>
                <a:lnTo>
                  <a:pt x="1146" y="0"/>
                </a:lnTo>
                <a:close/>
              </a:path>
            </a:pathLst>
          </a:custGeom>
          <a:gradFill flip="none" rotWithShape="1">
            <a:gsLst>
              <a:gs pos="85000">
                <a:srgbClr val="DBE8EE"/>
              </a:gs>
              <a:gs pos="80000">
                <a:srgbClr val="F2F7FA"/>
              </a:gs>
              <a:gs pos="65000">
                <a:schemeClr val="bg1"/>
              </a:gs>
            </a:gsLst>
            <a:path path="circle">
              <a:fillToRect l="100000" b="100000"/>
            </a:path>
            <a:tileRect t="-100000" r="-10000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Placeholder 1">
            <a:extLst>
              <a:ext uri="{FF2B5EF4-FFF2-40B4-BE49-F238E27FC236}">
                <a16:creationId xmlns:a16="http://schemas.microsoft.com/office/drawing/2014/main" id="{8C6A3198-B9B2-E544-8BCC-5966A77B5813}"/>
              </a:ext>
            </a:extLst>
          </p:cNvPr>
          <p:cNvSpPr>
            <a:spLocks noGrp="1"/>
          </p:cNvSpPr>
          <p:nvPr>
            <p:ph type="title"/>
          </p:nvPr>
        </p:nvSpPr>
        <p:spPr>
          <a:xfrm>
            <a:off x="4901938" y="449454"/>
            <a:ext cx="6747981" cy="646331"/>
          </a:xfrm>
          <a:prstGeom prst="rect">
            <a:avLst/>
          </a:prstGeom>
        </p:spPr>
        <p:txBody>
          <a:bodyPr vert="horz" wrap="square" lIns="91440" tIns="45720" rIns="91440" bIns="45720" rtlCol="0" anchor="ctr">
            <a:spAutoFit/>
          </a:bodyPr>
          <a:lstStyle/>
          <a:p>
            <a:r>
              <a:rPr lang="en-US" dirty="0"/>
              <a:t>Click to edit Master title style</a:t>
            </a:r>
          </a:p>
        </p:txBody>
      </p:sp>
      <p:sp>
        <p:nvSpPr>
          <p:cNvPr id="3" name="Text Placeholder 2">
            <a:extLst>
              <a:ext uri="{FF2B5EF4-FFF2-40B4-BE49-F238E27FC236}">
                <a16:creationId xmlns:a16="http://schemas.microsoft.com/office/drawing/2014/main" id="{F4685391-15BF-3B46-8D6C-6D66A10CA21C}"/>
              </a:ext>
            </a:extLst>
          </p:cNvPr>
          <p:cNvSpPr>
            <a:spLocks noGrp="1"/>
          </p:cNvSpPr>
          <p:nvPr>
            <p:ph type="body" idx="1"/>
          </p:nvPr>
        </p:nvSpPr>
        <p:spPr>
          <a:xfrm>
            <a:off x="4901938" y="1267842"/>
            <a:ext cx="7139429" cy="369332"/>
          </a:xfrm>
          <a:prstGeom prst="rect">
            <a:avLst/>
          </a:prstGeom>
        </p:spPr>
        <p:txBody>
          <a:bodyPr vert="horz" wrap="square" lIns="91440" tIns="45720" rIns="91440" bIns="45720" rtlCol="0">
            <a:spAutoFit/>
          </a:bodyPr>
          <a:lstStyle/>
          <a:p>
            <a:pPr lvl="0"/>
            <a:r>
              <a:rPr lang="en-US" dirty="0"/>
              <a:t>Edit Master text styles</a:t>
            </a:r>
          </a:p>
        </p:txBody>
      </p:sp>
      <p:sp>
        <p:nvSpPr>
          <p:cNvPr id="4" name="Date Placeholder 3">
            <a:extLst>
              <a:ext uri="{FF2B5EF4-FFF2-40B4-BE49-F238E27FC236}">
                <a16:creationId xmlns:a16="http://schemas.microsoft.com/office/drawing/2014/main" id="{AE2F12F1-512D-4A45-8158-704CFCF65D3B}"/>
              </a:ext>
            </a:extLst>
          </p:cNvPr>
          <p:cNvSpPr>
            <a:spLocks noGrp="1"/>
          </p:cNvSpPr>
          <p:nvPr>
            <p:ph type="dt" sz="half" idx="2"/>
          </p:nvPr>
        </p:nvSpPr>
        <p:spPr>
          <a:xfrm>
            <a:off x="93481" y="6424167"/>
            <a:ext cx="2743200" cy="365125"/>
          </a:xfrm>
          <a:prstGeom prst="rect">
            <a:avLst/>
          </a:prstGeom>
        </p:spPr>
        <p:txBody>
          <a:bodyPr vert="horz" lIns="91440" tIns="45720" rIns="91440" bIns="45720" rtlCol="0" anchor="ctr"/>
          <a:lstStyle>
            <a:lvl1pPr algn="l">
              <a:defRPr sz="1000">
                <a:solidFill>
                  <a:srgbClr val="001D56"/>
                </a:solidFill>
                <a:latin typeface="Arial" panose="020B0604020202020204" pitchFamily="34" charset="0"/>
                <a:cs typeface="Arial" panose="020B0604020202020204" pitchFamily="34" charset="0"/>
              </a:defRPr>
            </a:lvl1pPr>
          </a:lstStyle>
          <a:p>
            <a:fld id="{B59C25DB-D48A-D748-8626-04753F741DA7}" type="datetime1">
              <a:rPr lang="en-US" smtClean="0"/>
              <a:pPr/>
              <a:t>9/24/2021</a:t>
            </a:fld>
            <a:endParaRPr lang="en-US" dirty="0"/>
          </a:p>
        </p:txBody>
      </p:sp>
      <p:sp>
        <p:nvSpPr>
          <p:cNvPr id="5" name="Footer Placeholder 4">
            <a:extLst>
              <a:ext uri="{FF2B5EF4-FFF2-40B4-BE49-F238E27FC236}">
                <a16:creationId xmlns:a16="http://schemas.microsoft.com/office/drawing/2014/main" id="{8D0AE939-C78E-1049-B462-9DFD518C34A5}"/>
              </a:ext>
            </a:extLst>
          </p:cNvPr>
          <p:cNvSpPr>
            <a:spLocks noGrp="1"/>
          </p:cNvSpPr>
          <p:nvPr>
            <p:ph type="ftr" sz="quarter" idx="3"/>
          </p:nvPr>
        </p:nvSpPr>
        <p:spPr>
          <a:xfrm>
            <a:off x="4038600" y="6424167"/>
            <a:ext cx="4114800" cy="365125"/>
          </a:xfrm>
          <a:prstGeom prst="rect">
            <a:avLst/>
          </a:prstGeom>
        </p:spPr>
        <p:txBody>
          <a:bodyPr vert="horz" lIns="91440" tIns="45720" rIns="91440" bIns="45720" rtlCol="0" anchor="ctr"/>
          <a:lstStyle>
            <a:lvl1pPr algn="ctr">
              <a:defRPr sz="1000">
                <a:solidFill>
                  <a:srgbClr val="001D56"/>
                </a:solidFill>
                <a:latin typeface="Arial" panose="020B0604020202020204" pitchFamily="34" charset="0"/>
                <a:cs typeface="Arial" panose="020B0604020202020204" pitchFamily="34" charset="0"/>
              </a:defRPr>
            </a:lvl1pPr>
          </a:lstStyle>
          <a:p>
            <a:endParaRPr lang="en-US" dirty="0"/>
          </a:p>
        </p:txBody>
      </p:sp>
      <p:sp>
        <p:nvSpPr>
          <p:cNvPr id="12" name="Slide Number Placeholder 5">
            <a:extLst>
              <a:ext uri="{FF2B5EF4-FFF2-40B4-BE49-F238E27FC236}">
                <a16:creationId xmlns:a16="http://schemas.microsoft.com/office/drawing/2014/main" id="{CD36FBD5-8711-FF4C-80EC-9608CF61C43C}"/>
              </a:ext>
            </a:extLst>
          </p:cNvPr>
          <p:cNvSpPr>
            <a:spLocks noGrp="1"/>
          </p:cNvSpPr>
          <p:nvPr>
            <p:ph type="sldNum" sz="quarter" idx="4"/>
          </p:nvPr>
        </p:nvSpPr>
        <p:spPr>
          <a:xfrm>
            <a:off x="9298167" y="6422339"/>
            <a:ext cx="2743200" cy="365125"/>
          </a:xfrm>
          <a:prstGeom prst="rect">
            <a:avLst/>
          </a:prstGeom>
        </p:spPr>
        <p:txBody>
          <a:bodyPr vert="horz" lIns="91440" tIns="45720" rIns="91440" bIns="45720" rtlCol="0" anchor="ctr"/>
          <a:lstStyle>
            <a:lvl1pPr algn="r">
              <a:defRPr sz="1200">
                <a:solidFill>
                  <a:srgbClr val="001D56"/>
                </a:solidFill>
                <a:latin typeface="Arial" panose="020B0604020202020204" pitchFamily="34" charset="0"/>
                <a:cs typeface="Arial" panose="020B0604020202020204" pitchFamily="34" charset="0"/>
              </a:defRPr>
            </a:lvl1pPr>
          </a:lstStyle>
          <a:p>
            <a:fld id="{2E8C51FE-49D9-314D-9957-ABBF7DDE8782}" type="slidenum">
              <a:rPr lang="en-US" smtClean="0"/>
              <a:pPr/>
              <a:t>‹#›</a:t>
            </a:fld>
            <a:endParaRPr lang="en-US" dirty="0"/>
          </a:p>
        </p:txBody>
      </p:sp>
    </p:spTree>
    <p:extLst>
      <p:ext uri="{BB962C8B-B14F-4D97-AF65-F5344CB8AC3E}">
        <p14:creationId xmlns:p14="http://schemas.microsoft.com/office/powerpoint/2010/main" val="991741700"/>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b="0" kern="1200">
          <a:solidFill>
            <a:srgbClr val="001D56"/>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696">
          <p15:clr>
            <a:srgbClr val="F26B43"/>
          </p15:clr>
        </p15:guide>
        <p15:guide id="2" pos="7392">
          <p15:clr>
            <a:srgbClr val="F26B43"/>
          </p15:clr>
        </p15:guide>
        <p15:guide id="3" pos="307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hdphoto" Target="../media/hdphoto3.wdp"/><Relationship Id="rId18" Type="http://schemas.openxmlformats.org/officeDocument/2006/relationships/image" Target="../media/image15.emf"/><Relationship Id="rId3" Type="http://schemas.openxmlformats.org/officeDocument/2006/relationships/slideLayout" Target="../slideLayouts/slideLayout2.xml"/><Relationship Id="rId7" Type="http://schemas.openxmlformats.org/officeDocument/2006/relationships/image" Target="../media/image8.png"/><Relationship Id="rId12" Type="http://schemas.openxmlformats.org/officeDocument/2006/relationships/image" Target="../media/image12.png"/><Relationship Id="rId17" Type="http://schemas.microsoft.com/office/2007/relationships/hdphoto" Target="../media/hdphoto5.wdp"/><Relationship Id="rId2" Type="http://schemas.openxmlformats.org/officeDocument/2006/relationships/video" Target="../media/media1.mov"/><Relationship Id="rId16" Type="http://schemas.openxmlformats.org/officeDocument/2006/relationships/image" Target="../media/image14.png"/><Relationship Id="rId1" Type="http://schemas.microsoft.com/office/2007/relationships/media" Target="../media/media1.mov"/><Relationship Id="rId6" Type="http://schemas.openxmlformats.org/officeDocument/2006/relationships/image" Target="../media/image7.png"/><Relationship Id="rId11" Type="http://schemas.openxmlformats.org/officeDocument/2006/relationships/image" Target="../media/image11.png"/><Relationship Id="rId5" Type="http://schemas.microsoft.com/office/2007/relationships/hdphoto" Target="../media/hdphoto1.wdp"/><Relationship Id="rId15" Type="http://schemas.microsoft.com/office/2007/relationships/hdphoto" Target="../media/hdphoto4.wdp"/><Relationship Id="rId10" Type="http://schemas.openxmlformats.org/officeDocument/2006/relationships/image" Target="../media/image10.emf"/><Relationship Id="rId19" Type="http://schemas.openxmlformats.org/officeDocument/2006/relationships/image" Target="../media/image16.emf"/><Relationship Id="rId4" Type="http://schemas.openxmlformats.org/officeDocument/2006/relationships/image" Target="../media/image6.png"/><Relationship Id="rId9" Type="http://schemas.openxmlformats.org/officeDocument/2006/relationships/image" Target="../media/image9.png"/><Relationship Id="rId14" Type="http://schemas.openxmlformats.org/officeDocument/2006/relationships/image" Target="../media/image13.png"/></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slideLayout" Target="../slideLayouts/slideLayout2.xml"/><Relationship Id="rId7" Type="http://schemas.openxmlformats.org/officeDocument/2006/relationships/image" Target="../media/image22.jpeg"/><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hyperlink" Target="http://synthecon.com/pages/home.asp"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airbusds.nl/"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9.png"/><Relationship Id="rId3" Type="http://schemas.microsoft.com/office/2007/relationships/media" Target="../media/media1.mov"/><Relationship Id="rId7" Type="http://schemas.openxmlformats.org/officeDocument/2006/relationships/image" Target="../media/image7.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8.png"/><Relationship Id="rId5" Type="http://schemas.openxmlformats.org/officeDocument/2006/relationships/slideLayout" Target="../slideLayouts/slideLayout2.xml"/><Relationship Id="rId4" Type="http://schemas.openxmlformats.org/officeDocument/2006/relationships/video" Target="../media/media1.mov"/></Relationships>
</file>

<file path=ppt/slides/_rels/slide14.xml.rels><?xml version="1.0" encoding="UTF-8" standalone="yes"?>
<Relationships xmlns="http://schemas.openxmlformats.org/package/2006/relationships"><Relationship Id="rId3" Type="http://schemas.openxmlformats.org/officeDocument/2006/relationships/hyperlink" Target="https://www.biotek.com/products/detection-hybrid-technology-multi-mode-microplate-readers/synergy-h1-hybrid-multi-mode-reader/" TargetMode="External"/><Relationship Id="rId2" Type="http://schemas.openxmlformats.org/officeDocument/2006/relationships/hyperlink" Target="https://www.luminexcorp.com/guava-easycyte-flow-cytometers/" TargetMode="External"/><Relationship Id="rId1" Type="http://schemas.openxmlformats.org/officeDocument/2006/relationships/slideLayout" Target="../slideLayouts/slideLayout2.xml"/><Relationship Id="rId6" Type="http://schemas.openxmlformats.org/officeDocument/2006/relationships/hyperlink" Target="https://www.microscope.healthcare.nikon.com/products/stereomicroscopes-macroscopes/smz25-smz18" TargetMode="External"/><Relationship Id="rId5" Type="http://schemas.openxmlformats.org/officeDocument/2006/relationships/hyperlink" Target="https://www.thermofisher.com/order/catalog/product/ND-ONE-W" TargetMode="External"/><Relationship Id="rId4" Type="http://schemas.openxmlformats.org/officeDocument/2006/relationships/hyperlink" Target="https://www.bio-rad.com/en-us/product/cfx96-touch-real-time-pcr-detection-system?ID=LJB1YU15"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tiff"/><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eg"/><Relationship Id="rId1" Type="http://schemas.openxmlformats.org/officeDocument/2006/relationships/slideLayout" Target="../slideLayouts/slideLayout2.xml"/><Relationship Id="rId5" Type="http://schemas.openxmlformats.org/officeDocument/2006/relationships/image" Target="../media/image44.JPG"/><Relationship Id="rId4" Type="http://schemas.openxmlformats.org/officeDocument/2006/relationships/image" Target="../media/image43.jpe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cid:image006.jpg@01D715CD.0DD9B750" TargetMode="External"/><Relationship Id="rId4" Type="http://schemas.openxmlformats.org/officeDocument/2006/relationships/image" Target="../media/image50.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avi"/><Relationship Id="rId1" Type="http://schemas.microsoft.com/office/2007/relationships/media" Target="../media/media4.avi"/><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22.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8.png"/><Relationship Id="rId2" Type="http://schemas.openxmlformats.org/officeDocument/2006/relationships/image" Target="../media/image54.png"/><Relationship Id="rId1" Type="http://schemas.openxmlformats.org/officeDocument/2006/relationships/slideLayout" Target="../slideLayouts/slideLayout2.xml"/><Relationship Id="rId6" Type="http://schemas.microsoft.com/office/2007/relationships/hdphoto" Target="../media/hdphoto6.wdp"/><Relationship Id="rId5" Type="http://schemas.openxmlformats.org/officeDocument/2006/relationships/image" Target="../media/image57.png"/><Relationship Id="rId4" Type="http://schemas.openxmlformats.org/officeDocument/2006/relationships/image" Target="../media/image56.jpeg"/></Relationships>
</file>

<file path=ppt/slides/_rels/slide2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png"/><Relationship Id="rId1" Type="http://schemas.openxmlformats.org/officeDocument/2006/relationships/slideLayout" Target="../slideLayouts/slideLayout2.xml"/><Relationship Id="rId5" Type="http://schemas.openxmlformats.org/officeDocument/2006/relationships/image" Target="../media/image62.png"/><Relationship Id="rId4" Type="http://schemas.openxmlformats.org/officeDocument/2006/relationships/image" Target="../media/image6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FF283008-61D6-DE48-9890-6BEA67E3CDB2}"/>
              </a:ext>
            </a:extLst>
          </p:cNvPr>
          <p:cNvPicPr>
            <a:picLocks noChangeAspect="1"/>
          </p:cNvPicPr>
          <p:nvPr/>
        </p:nvPicPr>
        <p:blipFill>
          <a:blip r:embed="rId3"/>
          <a:stretch>
            <a:fillRect/>
          </a:stretch>
        </p:blipFill>
        <p:spPr>
          <a:xfrm>
            <a:off x="9252915" y="244045"/>
            <a:ext cx="2769575" cy="840423"/>
          </a:xfrm>
          <a:prstGeom prst="rect">
            <a:avLst/>
          </a:prstGeom>
        </p:spPr>
      </p:pic>
      <p:sp>
        <p:nvSpPr>
          <p:cNvPr id="6" name="Subtitle 34">
            <a:extLst>
              <a:ext uri="{FF2B5EF4-FFF2-40B4-BE49-F238E27FC236}">
                <a16:creationId xmlns:a16="http://schemas.microsoft.com/office/drawing/2014/main" id="{20DE9AD3-853F-4CBD-B6AA-683E0E1819A7}"/>
              </a:ext>
            </a:extLst>
          </p:cNvPr>
          <p:cNvSpPr txBox="1">
            <a:spLocks/>
          </p:cNvSpPr>
          <p:nvPr/>
        </p:nvSpPr>
        <p:spPr>
          <a:xfrm>
            <a:off x="1958612" y="4680730"/>
            <a:ext cx="5107369" cy="1009956"/>
          </a:xfrm>
          <a:prstGeom prst="rect">
            <a:avLst/>
          </a:prstGeom>
        </p:spPr>
        <p:txBody>
          <a:bodyPr wrap="square">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spcBef>
                <a:spcPts val="400"/>
              </a:spcBef>
            </a:pPr>
            <a:r>
              <a:rPr lang="en-US" sz="2000" b="1" dirty="0">
                <a:solidFill>
                  <a:schemeClr val="bg1"/>
                </a:solidFill>
                <a:latin typeface="Cambria" panose="02040503050406030204" pitchFamily="18" charset="0"/>
                <a:ea typeface="Cambria" panose="02040503050406030204" pitchFamily="18" charset="0"/>
              </a:rPr>
              <a:t>Microgravity Simulation Support Facility</a:t>
            </a:r>
          </a:p>
          <a:p>
            <a:pPr>
              <a:lnSpc>
                <a:spcPct val="150000"/>
              </a:lnSpc>
              <a:spcBef>
                <a:spcPts val="400"/>
              </a:spcBef>
            </a:pPr>
            <a:r>
              <a:rPr lang="en-US" sz="2000" b="1" dirty="0">
                <a:solidFill>
                  <a:schemeClr val="bg1"/>
                </a:solidFill>
                <a:latin typeface="Cambria" panose="02040503050406030204" pitchFamily="18" charset="0"/>
                <a:ea typeface="Cambria" panose="02040503050406030204" pitchFamily="18" charset="0"/>
              </a:rPr>
              <a:t> NASA John F. Kennedy Space Center</a:t>
            </a:r>
          </a:p>
        </p:txBody>
      </p:sp>
      <p:sp>
        <p:nvSpPr>
          <p:cNvPr id="9" name="Subtitle 2">
            <a:extLst>
              <a:ext uri="{FF2B5EF4-FFF2-40B4-BE49-F238E27FC236}">
                <a16:creationId xmlns:a16="http://schemas.microsoft.com/office/drawing/2014/main" id="{56476ABD-8284-48C3-BD44-FC367DE8F235}"/>
              </a:ext>
            </a:extLst>
          </p:cNvPr>
          <p:cNvSpPr txBox="1">
            <a:spLocks/>
          </p:cNvSpPr>
          <p:nvPr/>
        </p:nvSpPr>
        <p:spPr>
          <a:xfrm>
            <a:off x="1359668" y="1223163"/>
            <a:ext cx="9472663" cy="1305165"/>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800" b="0" kern="1200">
                <a:solidFill>
                  <a:schemeClr val="bg1"/>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fontAlgn="base">
              <a:lnSpc>
                <a:spcPct val="150000"/>
              </a:lnSpc>
            </a:pPr>
            <a:r>
              <a:rPr lang="en-US" sz="2800" b="1" dirty="0">
                <a:latin typeface="Cambria" panose="02040503050406030204" pitchFamily="18" charset="0"/>
                <a:ea typeface="Cambria" panose="02040503050406030204" pitchFamily="18" charset="0"/>
              </a:rPr>
              <a:t>Customized Science Carrier Modules and Accessories Developed for Microgravity Simulation Devices</a:t>
            </a:r>
            <a:endParaRPr kumimoji="0" lang="en-US" sz="2800" b="0" i="0" u="none" strike="noStrike" kern="1200" cap="none" spc="0" normalizeH="0" baseline="0" noProof="0" dirty="0">
              <a:ln>
                <a:noFill/>
              </a:ln>
              <a:effectLst/>
              <a:uLnTx/>
              <a:uFillTx/>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048537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sp>
        <p:nvSpPr>
          <p:cNvPr id="9" name="Rectangle 8">
            <a:extLst>
              <a:ext uri="{FF2B5EF4-FFF2-40B4-BE49-F238E27FC236}">
                <a16:creationId xmlns:a16="http://schemas.microsoft.com/office/drawing/2014/main" id="{0A69E5EE-A80D-4D38-8167-D9D651F9537C}"/>
              </a:ext>
            </a:extLst>
          </p:cNvPr>
          <p:cNvSpPr/>
          <p:nvPr/>
        </p:nvSpPr>
        <p:spPr>
          <a:xfrm>
            <a:off x="2155599" y="1597192"/>
            <a:ext cx="9144000" cy="4613186"/>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b="1" dirty="0">
                <a:latin typeface="Cambria" panose="02040503050406030204" pitchFamily="18" charset="0"/>
                <a:ea typeface="Cambria" panose="02040503050406030204" pitchFamily="18" charset="0"/>
                <a:cs typeface="Times New Roman" panose="02020603050405020304" pitchFamily="18" charset="0"/>
              </a:rPr>
              <a:t>Introduction</a:t>
            </a:r>
            <a:r>
              <a:rPr lang="en-US" dirty="0">
                <a:latin typeface="Cambria" panose="02040503050406030204" pitchFamily="18" charset="0"/>
                <a:ea typeface="Cambria" panose="02040503050406030204" pitchFamily="18" charset="0"/>
                <a:cs typeface="Times New Roman" panose="02020603050405020304" pitchFamily="18" charset="0"/>
              </a:rPr>
              <a:t>										</a:t>
            </a:r>
          </a:p>
          <a:p>
            <a:pPr marL="742950" lvl="1" indent="-285750">
              <a:lnSpc>
                <a:spcPct val="107000"/>
              </a:lnSpc>
              <a:spcAft>
                <a:spcPts val="800"/>
              </a:spcAft>
              <a:buFont typeface="Courier New" panose="02070309020205020404" pitchFamily="49" charset="0"/>
              <a:buChar char="o"/>
            </a:pPr>
            <a:r>
              <a:rPr lang="en-US" dirty="0">
                <a:latin typeface="Cambria" panose="02040503050406030204" pitchFamily="18" charset="0"/>
                <a:ea typeface="Cambria" panose="02040503050406030204" pitchFamily="18" charset="0"/>
                <a:cs typeface="Times New Roman" panose="02020603050405020304" pitchFamily="18" charset="0"/>
              </a:rPr>
              <a:t>Microgravity Simulation Support Facility and Microgravity Simulation Devices</a:t>
            </a:r>
          </a:p>
          <a:p>
            <a:pPr marL="742950" lvl="1" indent="-285750">
              <a:lnSpc>
                <a:spcPct val="107000"/>
              </a:lnSpc>
              <a:spcAft>
                <a:spcPts val="1800"/>
              </a:spcAft>
              <a:buFont typeface="Courier New" panose="02070309020205020404" pitchFamily="49" charset="0"/>
              <a:buChar char="o"/>
            </a:pPr>
            <a:r>
              <a:rPr lang="en-US" dirty="0">
                <a:latin typeface="Cambria" panose="02040503050406030204" pitchFamily="18" charset="0"/>
                <a:ea typeface="Cambria" panose="02040503050406030204" pitchFamily="18" charset="0"/>
                <a:cs typeface="Times New Roman" panose="02020603050405020304" pitchFamily="18" charset="0"/>
              </a:rPr>
              <a:t>Limitations and Concept Development							</a:t>
            </a:r>
          </a:p>
          <a:p>
            <a:pPr marL="285750" marR="0" lvl="0" indent="-285750">
              <a:lnSpc>
                <a:spcPct val="107000"/>
              </a:lnSpc>
              <a:spcBef>
                <a:spcPts val="0"/>
              </a:spcBef>
              <a:spcAft>
                <a:spcPts val="800"/>
              </a:spcAft>
              <a:buSzPct val="100000"/>
              <a:buFont typeface="Arial" panose="020B0604020202020204" pitchFamily="34" charset="0"/>
              <a:buChar char="•"/>
            </a:pPr>
            <a:r>
              <a:rPr lang="en-US" b="1" dirty="0">
                <a:latin typeface="Cambria" panose="02040503050406030204" pitchFamily="18" charset="0"/>
                <a:ea typeface="Cambria" panose="02040503050406030204" pitchFamily="18" charset="0"/>
                <a:cs typeface="Times New Roman" panose="02020603050405020304" pitchFamily="18" charset="0"/>
              </a:rPr>
              <a:t>Customized Science Carrier Modules</a:t>
            </a:r>
            <a:r>
              <a:rPr lang="en-US" dirty="0">
                <a:latin typeface="Cambria" panose="02040503050406030204" pitchFamily="18" charset="0"/>
                <a:ea typeface="Cambria" panose="02040503050406030204" pitchFamily="18" charset="0"/>
                <a:cs typeface="Times New Roman" panose="02020603050405020304" pitchFamily="18" charset="0"/>
              </a:rPr>
              <a:t>							</a:t>
            </a:r>
          </a:p>
          <a:p>
            <a:pPr marL="457200" marR="0">
              <a:lnSpc>
                <a:spcPct val="107000"/>
              </a:lnSpc>
              <a:spcBef>
                <a:spcPts val="0"/>
              </a:spcBef>
              <a:spcAft>
                <a:spcPts val="800"/>
              </a:spcAft>
            </a:pPr>
            <a:r>
              <a:rPr lang="en-US" b="1" dirty="0">
                <a:latin typeface="Cambria" panose="02040503050406030204" pitchFamily="18" charset="0"/>
                <a:ea typeface="Cambria" panose="02040503050406030204" pitchFamily="18" charset="0"/>
                <a:cs typeface="Times New Roman" panose="02020603050405020304" pitchFamily="18" charset="0"/>
              </a:rPr>
              <a:t>Appendix A.</a:t>
            </a:r>
            <a:r>
              <a:rPr lang="en-US" dirty="0">
                <a:latin typeface="Cambria" panose="02040503050406030204" pitchFamily="18" charset="0"/>
                <a:ea typeface="Cambria" panose="02040503050406030204" pitchFamily="18" charset="0"/>
                <a:cs typeface="Times New Roman" panose="02020603050405020304" pitchFamily="18" charset="0"/>
              </a:rPr>
              <a:t> LED Light Illuminated Stage for 100mm</a:t>
            </a:r>
            <a:r>
              <a:rPr lang="en-US" baseline="30000" dirty="0">
                <a:latin typeface="Cambria" panose="02040503050406030204" pitchFamily="18" charset="0"/>
                <a:ea typeface="Cambria" panose="02040503050406030204" pitchFamily="18" charset="0"/>
                <a:cs typeface="Times New Roman" panose="02020603050405020304" pitchFamily="18" charset="0"/>
              </a:rPr>
              <a:t>2</a:t>
            </a:r>
            <a:r>
              <a:rPr lang="en-US" dirty="0">
                <a:latin typeface="Cambria" panose="02040503050406030204" pitchFamily="18" charset="0"/>
                <a:ea typeface="Cambria" panose="02040503050406030204" pitchFamily="18" charset="0"/>
                <a:cs typeface="Times New Roman" panose="02020603050405020304" pitchFamily="18" charset="0"/>
              </a:rPr>
              <a:t> Petri Plates</a:t>
            </a:r>
          </a:p>
          <a:p>
            <a:pPr marL="457200" marR="0">
              <a:lnSpc>
                <a:spcPct val="107000"/>
              </a:lnSpc>
              <a:spcBef>
                <a:spcPts val="0"/>
              </a:spcBef>
              <a:spcAft>
                <a:spcPts val="800"/>
              </a:spcAft>
            </a:pPr>
            <a:r>
              <a:rPr lang="en-US" b="1" dirty="0">
                <a:latin typeface="Cambria" panose="02040503050406030204" pitchFamily="18" charset="0"/>
                <a:ea typeface="Cambria" panose="02040503050406030204" pitchFamily="18" charset="0"/>
                <a:cs typeface="Times New Roman" panose="02020603050405020304" pitchFamily="18" charset="0"/>
              </a:rPr>
              <a:t>Appendix B.</a:t>
            </a:r>
            <a:r>
              <a:rPr lang="en-US" dirty="0">
                <a:latin typeface="Cambria" panose="02040503050406030204" pitchFamily="18" charset="0"/>
                <a:ea typeface="Cambria" panose="02040503050406030204" pitchFamily="18" charset="0"/>
                <a:cs typeface="Times New Roman" panose="02020603050405020304" pitchFamily="18" charset="0"/>
              </a:rPr>
              <a:t> 60mm</a:t>
            </a:r>
            <a:r>
              <a:rPr lang="en-US" baseline="30000" dirty="0">
                <a:latin typeface="Cambria" panose="02040503050406030204" pitchFamily="18" charset="0"/>
                <a:ea typeface="Cambria" panose="02040503050406030204" pitchFamily="18" charset="0"/>
                <a:cs typeface="Times New Roman" panose="02020603050405020304" pitchFamily="18" charset="0"/>
              </a:rPr>
              <a:t>2</a:t>
            </a:r>
            <a:r>
              <a:rPr lang="en-US" dirty="0">
                <a:latin typeface="Cambria" panose="02040503050406030204" pitchFamily="18" charset="0"/>
                <a:ea typeface="Cambria" panose="02040503050406030204" pitchFamily="18" charset="0"/>
                <a:cs typeface="Times New Roman" panose="02020603050405020304" pitchFamily="18" charset="0"/>
              </a:rPr>
              <a:t> Petri Plates Removable Module 		</a:t>
            </a:r>
          </a:p>
          <a:p>
            <a:pPr marL="457200" marR="0">
              <a:lnSpc>
                <a:spcPct val="107000"/>
              </a:lnSpc>
              <a:spcBef>
                <a:spcPts val="0"/>
              </a:spcBef>
              <a:spcAft>
                <a:spcPts val="800"/>
              </a:spcAft>
            </a:pPr>
            <a:r>
              <a:rPr lang="en-US" b="1" dirty="0">
                <a:latin typeface="Cambria" panose="02040503050406030204" pitchFamily="18" charset="0"/>
                <a:ea typeface="Cambria" panose="02040503050406030204" pitchFamily="18" charset="0"/>
                <a:cs typeface="Times New Roman" panose="02020603050405020304" pitchFamily="18" charset="0"/>
              </a:rPr>
              <a:t>Appendix C.</a:t>
            </a:r>
            <a:r>
              <a:rPr lang="en-US" dirty="0">
                <a:latin typeface="Cambria" panose="02040503050406030204" pitchFamily="18" charset="0"/>
                <a:ea typeface="Cambria" panose="02040503050406030204" pitchFamily="18" charset="0"/>
                <a:cs typeface="Times New Roman" panose="02020603050405020304" pitchFamily="18" charset="0"/>
              </a:rPr>
              <a:t> Plant Growth Chamber					</a:t>
            </a:r>
          </a:p>
          <a:p>
            <a:pPr marL="457200" marR="0">
              <a:lnSpc>
                <a:spcPct val="107000"/>
              </a:lnSpc>
              <a:spcBef>
                <a:spcPts val="0"/>
              </a:spcBef>
              <a:spcAft>
                <a:spcPts val="800"/>
              </a:spcAft>
            </a:pPr>
            <a:r>
              <a:rPr lang="en-US" b="1" dirty="0">
                <a:latin typeface="Cambria" panose="02040503050406030204" pitchFamily="18" charset="0"/>
                <a:ea typeface="Cambria" panose="02040503050406030204" pitchFamily="18" charset="0"/>
                <a:cs typeface="Times New Roman" panose="02020603050405020304" pitchFamily="18" charset="0"/>
              </a:rPr>
              <a:t>Appendix D.</a:t>
            </a:r>
            <a:r>
              <a:rPr lang="en-US" dirty="0">
                <a:latin typeface="Cambria" panose="02040503050406030204" pitchFamily="18" charset="0"/>
                <a:ea typeface="Cambria" panose="02040503050406030204" pitchFamily="18" charset="0"/>
                <a:cs typeface="Times New Roman" panose="02020603050405020304" pitchFamily="18" charset="0"/>
              </a:rPr>
              <a:t> 50ml Tube Holders					</a:t>
            </a:r>
          </a:p>
          <a:p>
            <a:pPr marL="457200" marR="0">
              <a:lnSpc>
                <a:spcPct val="107000"/>
              </a:lnSpc>
              <a:spcBef>
                <a:spcPts val="0"/>
              </a:spcBef>
              <a:spcAft>
                <a:spcPts val="800"/>
              </a:spcAft>
            </a:pPr>
            <a:r>
              <a:rPr lang="en-US" b="1" dirty="0">
                <a:latin typeface="Cambria" panose="02040503050406030204" pitchFamily="18" charset="0"/>
                <a:ea typeface="Cambria" panose="02040503050406030204" pitchFamily="18" charset="0"/>
                <a:cs typeface="Times New Roman" panose="02020603050405020304" pitchFamily="18" charset="0"/>
              </a:rPr>
              <a:t>Appendix E.</a:t>
            </a:r>
            <a:r>
              <a:rPr lang="en-US" dirty="0">
                <a:latin typeface="Cambria" panose="02040503050406030204" pitchFamily="18" charset="0"/>
                <a:ea typeface="Cambria" panose="02040503050406030204" pitchFamily="18" charset="0"/>
                <a:cs typeface="Times New Roman" panose="02020603050405020304" pitchFamily="18" charset="0"/>
              </a:rPr>
              <a:t> Live Cell Imager Module				</a:t>
            </a:r>
          </a:p>
          <a:p>
            <a:pPr marL="457200" marR="0">
              <a:lnSpc>
                <a:spcPct val="107000"/>
              </a:lnSpc>
              <a:spcBef>
                <a:spcPts val="0"/>
              </a:spcBef>
              <a:spcAft>
                <a:spcPts val="1800"/>
              </a:spcAft>
            </a:pPr>
            <a:r>
              <a:rPr lang="en-US" b="1" dirty="0">
                <a:latin typeface="Cambria" panose="02040503050406030204" pitchFamily="18" charset="0"/>
                <a:ea typeface="Cambria" panose="02040503050406030204" pitchFamily="18" charset="0"/>
                <a:cs typeface="Times New Roman" panose="02020603050405020304" pitchFamily="18" charset="0"/>
              </a:rPr>
              <a:t>Appendix F. </a:t>
            </a:r>
            <a:r>
              <a:rPr lang="en-US" dirty="0">
                <a:latin typeface="Cambria" panose="02040503050406030204" pitchFamily="18" charset="0"/>
                <a:ea typeface="Cambria" panose="02040503050406030204" pitchFamily="18" charset="0"/>
                <a:cs typeface="Calibri" panose="020F0502020204030204" pitchFamily="34" charset="0"/>
              </a:rPr>
              <a:t>Other Accessories</a:t>
            </a:r>
          </a:p>
          <a:p>
            <a:pPr marL="285750" lvl="0" indent="-285750">
              <a:lnSpc>
                <a:spcPct val="107000"/>
              </a:lnSpc>
              <a:spcAft>
                <a:spcPts val="800"/>
              </a:spcAft>
              <a:buSzPct val="100000"/>
              <a:buFont typeface="Arial" panose="020B0604020202020204" pitchFamily="34" charset="0"/>
              <a:buChar char="•"/>
            </a:pPr>
            <a:r>
              <a:rPr lang="en-US" b="1" dirty="0">
                <a:solidFill>
                  <a:prstClr val="black"/>
                </a:solidFill>
                <a:latin typeface="Cambria" panose="02040503050406030204" pitchFamily="18" charset="0"/>
                <a:ea typeface="Cambria" panose="02040503050406030204" pitchFamily="18" charset="0"/>
                <a:cs typeface="Times New Roman" panose="02020603050405020304" pitchFamily="18" charset="0"/>
              </a:rPr>
              <a:t>Q&amp;A</a:t>
            </a:r>
            <a:r>
              <a:rPr lang="en-US" dirty="0">
                <a:latin typeface="Cambria" panose="02040503050406030204" pitchFamily="18" charset="0"/>
                <a:ea typeface="Cambria" panose="02040503050406030204" pitchFamily="18" charset="0"/>
                <a:cs typeface="Calibri" panose="020F0502020204030204" pitchFamily="34" charset="0"/>
              </a:rPr>
              <a:t>								</a:t>
            </a:r>
            <a:endParaRPr lang="en-US" dirty="0">
              <a:latin typeface="Cambria" panose="02040503050406030204" pitchFamily="18" charset="0"/>
              <a:ea typeface="Cambria" panose="020405030504060302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B43CA8D4-F1E3-494E-A853-328C82637AB7}"/>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1" name="Title 1">
            <a:extLst>
              <a:ext uri="{FF2B5EF4-FFF2-40B4-BE49-F238E27FC236}">
                <a16:creationId xmlns:a16="http://schemas.microsoft.com/office/drawing/2014/main" id="{99DE0854-9241-471F-BE8F-F7DF13182FB4}"/>
              </a:ext>
            </a:extLst>
          </p:cNvPr>
          <p:cNvSpPr txBox="1">
            <a:spLocks/>
          </p:cNvSpPr>
          <p:nvPr/>
        </p:nvSpPr>
        <p:spPr>
          <a:xfrm>
            <a:off x="2155600" y="52062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Outline</a:t>
            </a:r>
          </a:p>
        </p:txBody>
      </p:sp>
    </p:spTree>
    <p:extLst>
      <p:ext uri="{BB962C8B-B14F-4D97-AF65-F5344CB8AC3E}">
        <p14:creationId xmlns:p14="http://schemas.microsoft.com/office/powerpoint/2010/main" val="404198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4D125C8D-EF62-4D80-BDE5-865311523E0E}"/>
              </a:ext>
            </a:extLst>
          </p:cNvPr>
          <p:cNvSpPr txBox="1">
            <a:spLocks/>
          </p:cNvSpPr>
          <p:nvPr/>
        </p:nvSpPr>
        <p:spPr>
          <a:xfrm>
            <a:off x="2155600" y="52062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sp>
        <p:nvSpPr>
          <p:cNvPr id="11" name="Rectangle 10">
            <a:extLst>
              <a:ext uri="{FF2B5EF4-FFF2-40B4-BE49-F238E27FC236}">
                <a16:creationId xmlns:a16="http://schemas.microsoft.com/office/drawing/2014/main" id="{0DB22B2C-1C01-48E2-8F3A-0802144B944E}"/>
              </a:ext>
            </a:extLst>
          </p:cNvPr>
          <p:cNvSpPr/>
          <p:nvPr/>
        </p:nvSpPr>
        <p:spPr>
          <a:xfrm>
            <a:off x="2155599" y="1407501"/>
            <a:ext cx="9269146" cy="5370701"/>
          </a:xfrm>
          <a:prstGeom prst="rect">
            <a:avLst/>
          </a:prstGeom>
        </p:spPr>
        <p:txBody>
          <a:bodyPr wrap="square">
            <a:spAutoFit/>
          </a:bodyPr>
          <a:lstStyle/>
          <a:p>
            <a:pPr>
              <a:spcAft>
                <a:spcPts val="1200"/>
              </a:spcAft>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Supported by NASA Science Mission Directorate (SMD) – Biological and Physical Sciences Division (BPS), our Microgravity Simulation Support Facility (MSSF) was established at NASA John F. Kennedy Space Center (KSC) in 2017 to provide the US science community an array of two-dimensional (2D) and three-dimensional (3D) clinostats, and Random Positioning Machine (RPM) platforms to conduct ground-based microgravity research.</a:t>
            </a:r>
            <a:endParaRPr lang="en-US" sz="1600" b="1"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a:p>
            <a:pPr>
              <a:spcAft>
                <a:spcPts val="900"/>
              </a:spcAft>
            </a:pPr>
            <a:r>
              <a:rPr lang="en-US" sz="1600" b="1" dirty="0">
                <a:solidFill>
                  <a:prstClr val="black"/>
                </a:solidFill>
                <a:latin typeface="Cambria" panose="02040503050406030204" pitchFamily="18" charset="0"/>
                <a:ea typeface="Cambria" panose="02040503050406030204" pitchFamily="18" charset="0"/>
                <a:cs typeface="Times New Roman" panose="02020603050405020304" pitchFamily="18" charset="0"/>
              </a:rPr>
              <a:t>GOALS:</a:t>
            </a:r>
          </a:p>
          <a:p>
            <a:pPr marL="257175" indent="-257175">
              <a:spcAft>
                <a:spcPts val="900"/>
              </a:spcAft>
              <a:buFont typeface="Arial" panose="020B0604020202020204" pitchFamily="34" charset="0"/>
              <a:buChar char="•"/>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Develop Non-ISS Platforms for the US Science Community to remain engaged in Space Biology Research.</a:t>
            </a:r>
          </a:p>
          <a:p>
            <a:pPr marL="257175" indent="-257175">
              <a:spcAft>
                <a:spcPts val="900"/>
              </a:spcAft>
              <a:buFont typeface="Arial" panose="020B0604020202020204" pitchFamily="34" charset="0"/>
              <a:buChar char="•"/>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Provide the U.S. Space Biology research community a ground-based micro-g &amp; partial-g simulation capability at KSC composed of devices that negate the directional influence of the “g” vector (e.g. 2D &amp; 3D Clinostats, Random Motion Machines, Rotating Wall Vessels).</a:t>
            </a:r>
          </a:p>
          <a:p>
            <a:pPr marL="257175" indent="-257175">
              <a:spcAft>
                <a:spcPts val="900"/>
              </a:spcAft>
              <a:buFont typeface="Arial" panose="020B0604020202020204" pitchFamily="34" charset="0"/>
              <a:buChar char="•"/>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Conduct data mining to integrate data from 70-years of simulated microgravity research.</a:t>
            </a:r>
          </a:p>
          <a:p>
            <a:pPr marL="257175" indent="-257175">
              <a:spcAft>
                <a:spcPts val="900"/>
              </a:spcAft>
              <a:buFont typeface="Arial" panose="020B0604020202020204" pitchFamily="34" charset="0"/>
              <a:buChar char="•"/>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Improve the existing alternative platforms and develop new capabilities in order to functionally simulate the deep space environment and better enable deep space related biological research on the ground.</a:t>
            </a:r>
          </a:p>
          <a:p>
            <a:pPr marL="257175" indent="-257175">
              <a:spcAft>
                <a:spcPts val="900"/>
              </a:spcAft>
              <a:buFont typeface="Arial" panose="020B0604020202020204" pitchFamily="34" charset="0"/>
              <a:buChar char="•"/>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Develop strategies to continue the usage of alternative platforms and ground simulation capabilities for deep space exploration.</a:t>
            </a:r>
          </a:p>
          <a:p>
            <a:pPr marL="257175" indent="-257175">
              <a:spcAft>
                <a:spcPts val="900"/>
              </a:spcAft>
              <a:buFont typeface="Arial" panose="020B0604020202020204" pitchFamily="34" charset="0"/>
              <a:buChar char="•"/>
            </a:pPr>
            <a:endPar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p:txBody>
      </p:sp>
    </p:spTree>
    <p:extLst>
      <p:ext uri="{BB962C8B-B14F-4D97-AF65-F5344CB8AC3E}">
        <p14:creationId xmlns:p14="http://schemas.microsoft.com/office/powerpoint/2010/main" val="474363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6" name="Title 1">
            <a:extLst>
              <a:ext uri="{FF2B5EF4-FFF2-40B4-BE49-F238E27FC236}">
                <a16:creationId xmlns:a16="http://schemas.microsoft.com/office/drawing/2014/main" id="{4523C2EE-F153-4AEC-A2D2-3761E9BD3D66}"/>
              </a:ext>
            </a:extLst>
          </p:cNvPr>
          <p:cNvSpPr txBox="1">
            <a:spLocks/>
          </p:cNvSpPr>
          <p:nvPr/>
        </p:nvSpPr>
        <p:spPr>
          <a:xfrm>
            <a:off x="1796808" y="355094"/>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Why Ground Microgravity Simulation?</a:t>
            </a:r>
          </a:p>
        </p:txBody>
      </p:sp>
      <p:sp>
        <p:nvSpPr>
          <p:cNvPr id="7" name="Rectangle 6">
            <a:extLst>
              <a:ext uri="{FF2B5EF4-FFF2-40B4-BE49-F238E27FC236}">
                <a16:creationId xmlns:a16="http://schemas.microsoft.com/office/drawing/2014/main" id="{90E770B7-E432-4FD5-9BF0-57E1E0AF54A1}"/>
              </a:ext>
            </a:extLst>
          </p:cNvPr>
          <p:cNvSpPr/>
          <p:nvPr/>
        </p:nvSpPr>
        <p:spPr>
          <a:xfrm>
            <a:off x="1613555" y="1041662"/>
            <a:ext cx="10095352" cy="4632037"/>
          </a:xfrm>
          <a:prstGeom prst="rect">
            <a:avLst/>
          </a:prstGeom>
        </p:spPr>
        <p:txBody>
          <a:bodyPr wrap="square">
            <a:spAutoFit/>
          </a:bodyPr>
          <a:lstStyle/>
          <a:p>
            <a:pPr>
              <a:spcAft>
                <a:spcPts val="600"/>
              </a:spcAft>
            </a:pPr>
            <a:endParaRPr lang="en-US" sz="1600" b="1" dirty="0">
              <a:solidFill>
                <a:prstClr val="black"/>
              </a:solidFill>
              <a:latin typeface="Cambria" charset="0"/>
              <a:ea typeface="Cambria" charset="0"/>
              <a:cs typeface="Cambria" charset="0"/>
            </a:endParaRPr>
          </a:p>
          <a:p>
            <a:pPr marL="285750" indent="-285750">
              <a:spcAft>
                <a:spcPts val="1200"/>
              </a:spcAft>
              <a:buFont typeface="Arial" charset="0"/>
              <a:buChar char="•"/>
            </a:pPr>
            <a:r>
              <a:rPr lang="en-US" sz="1600" b="1" dirty="0">
                <a:solidFill>
                  <a:prstClr val="black"/>
                </a:solidFill>
                <a:latin typeface="Cambria" charset="0"/>
                <a:ea typeface="Cambria" charset="0"/>
                <a:cs typeface="Cambria" charset="0"/>
              </a:rPr>
              <a:t>Key points </a:t>
            </a:r>
            <a:r>
              <a:rPr lang="en-US" sz="1600" dirty="0">
                <a:solidFill>
                  <a:prstClr val="black"/>
                </a:solidFill>
                <a:latin typeface="Cambria" charset="0"/>
                <a:ea typeface="Cambria" charset="0"/>
                <a:cs typeface="Cambria" charset="0"/>
              </a:rPr>
              <a:t>from recent reviews on ground-based microgravity simulation: </a:t>
            </a:r>
          </a:p>
          <a:p>
            <a:pPr marL="742950" lvl="1" indent="-285750">
              <a:spcAft>
                <a:spcPts val="1200"/>
              </a:spcAft>
              <a:buFont typeface="Arial" charset="0"/>
              <a:buChar char="•"/>
            </a:pPr>
            <a:r>
              <a:rPr lang="en-US" sz="1600" dirty="0">
                <a:solidFill>
                  <a:prstClr val="black"/>
                </a:solidFill>
                <a:latin typeface="Cambria" charset="0"/>
                <a:ea typeface="Cambria" charset="0"/>
                <a:cs typeface="Cambria" charset="0"/>
              </a:rPr>
              <a:t>While </a:t>
            </a:r>
            <a:r>
              <a:rPr lang="en-US" sz="1600" b="1" dirty="0">
                <a:solidFill>
                  <a:prstClr val="black"/>
                </a:solidFill>
                <a:latin typeface="Cambria" charset="0"/>
                <a:ea typeface="Cambria" charset="0"/>
                <a:cs typeface="Cambria" charset="0"/>
              </a:rPr>
              <a:t>microgravity simulators </a:t>
            </a:r>
            <a:r>
              <a:rPr lang="en-US" sz="1600" dirty="0">
                <a:solidFill>
                  <a:prstClr val="black"/>
                </a:solidFill>
                <a:latin typeface="Cambria" charset="0"/>
                <a:ea typeface="Cambria" charset="0"/>
                <a:cs typeface="Cambria" charset="0"/>
              </a:rPr>
              <a:t>do not abolish the 1g force of gravity, they either </a:t>
            </a:r>
            <a:r>
              <a:rPr lang="en-US" sz="1600" b="1" dirty="0">
                <a:solidFill>
                  <a:prstClr val="black"/>
                </a:solidFill>
                <a:latin typeface="Cambria" charset="0"/>
                <a:ea typeface="Cambria" charset="0"/>
                <a:cs typeface="Cambria" charset="0"/>
              </a:rPr>
              <a:t>randomize the direction of gravity with respect to the sample over time or compensate the gravity force by creating a counteracting force </a:t>
            </a:r>
            <a:r>
              <a:rPr lang="en-US" sz="1600" dirty="0">
                <a:solidFill>
                  <a:prstClr val="black"/>
                </a:solidFill>
                <a:latin typeface="Cambria" charset="0"/>
                <a:ea typeface="Cambria" charset="0"/>
                <a:cs typeface="Cambria" charset="0"/>
              </a:rPr>
              <a:t>(for instance by the use of magnetic levitation). </a:t>
            </a:r>
          </a:p>
          <a:p>
            <a:pPr marL="742950" lvl="1" indent="-285750">
              <a:spcAft>
                <a:spcPts val="1200"/>
              </a:spcAft>
              <a:buFont typeface="Arial" charset="0"/>
              <a:buChar char="•"/>
            </a:pPr>
            <a:r>
              <a:rPr lang="en-US" sz="1600" b="1" dirty="0">
                <a:solidFill>
                  <a:prstClr val="black"/>
                </a:solidFill>
                <a:latin typeface="Cambria" charset="0"/>
                <a:ea typeface="Cambria" charset="0"/>
                <a:cs typeface="Cambria" charset="0"/>
              </a:rPr>
              <a:t>Each type of simulator has its own specific artifacts</a:t>
            </a:r>
            <a:r>
              <a:rPr lang="en-US" sz="1600" dirty="0">
                <a:solidFill>
                  <a:prstClr val="black"/>
                </a:solidFill>
                <a:latin typeface="Cambria" charset="0"/>
                <a:ea typeface="Cambria" charset="0"/>
                <a:cs typeface="Cambria" charset="0"/>
              </a:rPr>
              <a:t>, e.g. centrifugal accelerations and vibrations in the case of clinostats or differing magnetic susceptibility of cell components in the case of magnetic levitation. </a:t>
            </a:r>
          </a:p>
          <a:p>
            <a:pPr marL="742950" lvl="1" indent="-285750">
              <a:spcAft>
                <a:spcPts val="1200"/>
              </a:spcAft>
              <a:buFont typeface="Arial" charset="0"/>
              <a:buChar char="•"/>
            </a:pPr>
            <a:r>
              <a:rPr lang="en-US" sz="1600" b="1" dirty="0">
                <a:solidFill>
                  <a:prstClr val="black"/>
                </a:solidFill>
                <a:latin typeface="Cambria" charset="0"/>
                <a:ea typeface="Cambria" charset="0"/>
                <a:cs typeface="Cambria" charset="0"/>
              </a:rPr>
              <a:t>While true microgravity cannot be achieved with a simulator, it can generate functional weightlessness from the perspective of the organisms or cells </a:t>
            </a:r>
            <a:r>
              <a:rPr lang="en-US" sz="1600" dirty="0">
                <a:solidFill>
                  <a:prstClr val="black"/>
                </a:solidFill>
                <a:latin typeface="Cambria" charset="0"/>
                <a:ea typeface="Cambria" charset="0"/>
                <a:cs typeface="Cambria" charset="0"/>
              </a:rPr>
              <a:t>if the provided environment results in physical constraints that are below the known acceleration sensitivities of the biological processes being studied (</a:t>
            </a:r>
            <a:r>
              <a:rPr lang="en-US" sz="1600" dirty="0" err="1">
                <a:solidFill>
                  <a:prstClr val="black"/>
                </a:solidFill>
                <a:latin typeface="Cambria" charset="0"/>
                <a:ea typeface="Cambria" charset="0"/>
                <a:cs typeface="Cambria" charset="0"/>
              </a:rPr>
              <a:t>Briegleb</a:t>
            </a:r>
            <a:r>
              <a:rPr lang="en-US" sz="1600" dirty="0">
                <a:solidFill>
                  <a:prstClr val="black"/>
                </a:solidFill>
                <a:latin typeface="Cambria" charset="0"/>
                <a:ea typeface="Cambria" charset="0"/>
                <a:cs typeface="Cambria" charset="0"/>
              </a:rPr>
              <a:t>, 1992). </a:t>
            </a:r>
          </a:p>
          <a:p>
            <a:pPr marL="285750" indent="-285750">
              <a:spcAft>
                <a:spcPts val="1200"/>
              </a:spcAft>
              <a:buFont typeface="Arial" charset="0"/>
              <a:buChar char="•"/>
            </a:pPr>
            <a:r>
              <a:rPr lang="en-US" sz="1600" b="1" dirty="0">
                <a:solidFill>
                  <a:prstClr val="black"/>
                </a:solidFill>
                <a:latin typeface="Cambria" charset="0"/>
                <a:ea typeface="Cambria" charset="0"/>
                <a:cs typeface="Cambria" charset="0"/>
              </a:rPr>
              <a:t>Given that microgravity simulation devices have limitations</a:t>
            </a:r>
            <a:r>
              <a:rPr lang="en-US" sz="1600" dirty="0">
                <a:solidFill>
                  <a:prstClr val="black"/>
                </a:solidFill>
                <a:latin typeface="Cambria" charset="0"/>
                <a:ea typeface="Cambria" charset="0"/>
                <a:cs typeface="Cambria" charset="0"/>
              </a:rPr>
              <a:t>, </a:t>
            </a:r>
            <a:r>
              <a:rPr lang="en-US" sz="1600" b="1" dirty="0">
                <a:solidFill>
                  <a:prstClr val="black"/>
                </a:solidFill>
                <a:latin typeface="Cambria" charset="0"/>
                <a:ea typeface="Cambria" charset="0"/>
                <a:cs typeface="Cambria" charset="0"/>
              </a:rPr>
              <a:t>they are valuable tools for (1) preparing spaceflight experiments, (2) conducting ground control studies for spaceflight experiments, and (3) facilitating cost effective ground studies for gravitational research</a:t>
            </a:r>
            <a:r>
              <a:rPr lang="en-US" sz="1600" dirty="0">
                <a:solidFill>
                  <a:prstClr val="black"/>
                </a:solidFill>
                <a:latin typeface="Cambria" charset="0"/>
                <a:ea typeface="Cambria" charset="0"/>
                <a:cs typeface="Cambria" charset="0"/>
              </a:rPr>
              <a:t>.</a:t>
            </a:r>
          </a:p>
          <a:p>
            <a:pPr marL="742950" lvl="1" indent="-285750">
              <a:spcAft>
                <a:spcPts val="1200"/>
              </a:spcAft>
              <a:buFont typeface="Arial" charset="0"/>
              <a:buChar char="•"/>
            </a:pPr>
            <a:endParaRPr lang="en-US" sz="1600" dirty="0">
              <a:solidFill>
                <a:prstClr val="black"/>
              </a:solidFill>
              <a:latin typeface="Cambria" charset="0"/>
              <a:ea typeface="Cambria" charset="0"/>
              <a:cs typeface="Cambria" charset="0"/>
            </a:endParaRPr>
          </a:p>
        </p:txBody>
      </p:sp>
      <p:pic>
        <p:nvPicPr>
          <p:cNvPr id="8" name="Picture 7">
            <a:extLst>
              <a:ext uri="{FF2B5EF4-FFF2-40B4-BE49-F238E27FC236}">
                <a16:creationId xmlns:a16="http://schemas.microsoft.com/office/drawing/2014/main" id="{E04154BF-4EA0-42C0-8E58-438FB6A4C30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2439" t="23011" r="20394" b="30485"/>
          <a:stretch/>
        </p:blipFill>
        <p:spPr>
          <a:xfrm>
            <a:off x="6368808" y="5232087"/>
            <a:ext cx="3510484" cy="1407821"/>
          </a:xfrm>
          <a:prstGeom prst="rect">
            <a:avLst/>
          </a:prstGeom>
        </p:spPr>
      </p:pic>
      <p:sp>
        <p:nvSpPr>
          <p:cNvPr id="12" name="TextBox 11">
            <a:extLst>
              <a:ext uri="{FF2B5EF4-FFF2-40B4-BE49-F238E27FC236}">
                <a16:creationId xmlns:a16="http://schemas.microsoft.com/office/drawing/2014/main" id="{E1293B8E-FC5B-4838-B419-4F37582076CA}"/>
              </a:ext>
            </a:extLst>
          </p:cNvPr>
          <p:cNvSpPr txBox="1"/>
          <p:nvPr/>
        </p:nvSpPr>
        <p:spPr>
          <a:xfrm>
            <a:off x="3632461" y="5593477"/>
            <a:ext cx="2625508" cy="523220"/>
          </a:xfrm>
          <a:prstGeom prst="rect">
            <a:avLst/>
          </a:prstGeom>
          <a:noFill/>
        </p:spPr>
        <p:txBody>
          <a:bodyPr wrap="square" rtlCol="0">
            <a:spAutoFit/>
          </a:bodyPr>
          <a:lstStyle/>
          <a:p>
            <a:pPr algn="ctr"/>
            <a:r>
              <a:rPr lang="en-US" sz="1400" dirty="0">
                <a:solidFill>
                  <a:prstClr val="black"/>
                </a:solidFill>
                <a:latin typeface="Cambria" charset="0"/>
                <a:ea typeface="Cambria" charset="0"/>
                <a:cs typeface="Cambria" charset="0"/>
              </a:rPr>
              <a:t>Simulation of Microgravity on Earth using </a:t>
            </a:r>
            <a:r>
              <a:rPr lang="en-US" sz="1400" dirty="0" err="1">
                <a:solidFill>
                  <a:prstClr val="black"/>
                </a:solidFill>
                <a:latin typeface="Cambria" charset="0"/>
                <a:ea typeface="Cambria" charset="0"/>
                <a:cs typeface="Cambria" charset="0"/>
              </a:rPr>
              <a:t>Clinorotation</a:t>
            </a:r>
            <a:r>
              <a:rPr lang="en-US" sz="1400" dirty="0">
                <a:solidFill>
                  <a:prstClr val="black"/>
                </a:solidFill>
                <a:latin typeface="Cambria" charset="0"/>
                <a:ea typeface="Cambria" charset="0"/>
                <a:cs typeface="Cambria" charset="0"/>
              </a:rPr>
              <a:t>.</a:t>
            </a:r>
          </a:p>
        </p:txBody>
      </p:sp>
    </p:spTree>
    <p:extLst>
      <p:ext uri="{BB962C8B-B14F-4D97-AF65-F5344CB8AC3E}">
        <p14:creationId xmlns:p14="http://schemas.microsoft.com/office/powerpoint/2010/main" val="2496194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Rectangle 9">
            <a:extLst>
              <a:ext uri="{FF2B5EF4-FFF2-40B4-BE49-F238E27FC236}">
                <a16:creationId xmlns:a16="http://schemas.microsoft.com/office/drawing/2014/main" id="{6994898A-BF77-4247-A20D-2058B95B9528}"/>
              </a:ext>
            </a:extLst>
          </p:cNvPr>
          <p:cNvSpPr/>
          <p:nvPr/>
        </p:nvSpPr>
        <p:spPr>
          <a:xfrm>
            <a:off x="2428637" y="357318"/>
            <a:ext cx="8796895" cy="461665"/>
          </a:xfrm>
          <a:prstGeom prst="rect">
            <a:avLst/>
          </a:prstGeom>
        </p:spPr>
        <p:txBody>
          <a:bodyPr wrap="none">
            <a:spAutoFit/>
          </a:bodyPr>
          <a:lstStyle/>
          <a:p>
            <a:r>
              <a:rPr lang="en-US" sz="2400" b="1" dirty="0">
                <a:solidFill>
                  <a:prstClr val="black"/>
                </a:solidFill>
                <a:latin typeface="Cambria" panose="02040503050406030204" pitchFamily="18" charset="0"/>
                <a:ea typeface="Cambria" panose="02040503050406030204" pitchFamily="18" charset="0"/>
              </a:rPr>
              <a:t>Examples of Biological Studies Using Microgravity Simulators</a:t>
            </a:r>
          </a:p>
        </p:txBody>
      </p:sp>
      <p:pic>
        <p:nvPicPr>
          <p:cNvPr id="11" name="Picture 2">
            <a:extLst>
              <a:ext uri="{FF2B5EF4-FFF2-40B4-BE49-F238E27FC236}">
                <a16:creationId xmlns:a16="http://schemas.microsoft.com/office/drawing/2014/main" id="{A1E8C80A-7E5E-4632-8A26-28B9A0529476}"/>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rightnessContrast bright="40000" contrast="-20000"/>
                    </a14:imgEffect>
                  </a14:imgLayer>
                </a14:imgProps>
              </a:ext>
            </a:extLst>
          </a:blip>
          <a:srcRect l="40000" t="48000" r="17143" b="36000"/>
          <a:stretch>
            <a:fillRect/>
          </a:stretch>
        </p:blipFill>
        <p:spPr bwMode="auto">
          <a:xfrm>
            <a:off x="9257878" y="5240654"/>
            <a:ext cx="1377578" cy="509243"/>
          </a:xfrm>
          <a:prstGeom prst="rect">
            <a:avLst/>
          </a:prstGeom>
          <a:noFill/>
          <a:ln w="9525">
            <a:noFill/>
            <a:miter lim="800000"/>
            <a:headEnd/>
            <a:tailEnd/>
          </a:ln>
        </p:spPr>
      </p:pic>
      <p:sp>
        <p:nvSpPr>
          <p:cNvPr id="13" name="TextBox 12">
            <a:extLst>
              <a:ext uri="{FF2B5EF4-FFF2-40B4-BE49-F238E27FC236}">
                <a16:creationId xmlns:a16="http://schemas.microsoft.com/office/drawing/2014/main" id="{8A6B6B36-31E6-461F-A4F9-D8AEA133C1D9}"/>
              </a:ext>
            </a:extLst>
          </p:cNvPr>
          <p:cNvSpPr txBox="1"/>
          <p:nvPr/>
        </p:nvSpPr>
        <p:spPr>
          <a:xfrm>
            <a:off x="2524815" y="1334776"/>
            <a:ext cx="2885048" cy="307777"/>
          </a:xfrm>
          <a:prstGeom prst="rect">
            <a:avLst/>
          </a:prstGeom>
          <a:noFill/>
        </p:spPr>
        <p:txBody>
          <a:bodyPr wrap="square" rtlCol="0">
            <a:spAutoFit/>
          </a:bodyPr>
          <a:lstStyle/>
          <a:p>
            <a:pPr defTabSz="914400">
              <a:defRPr/>
            </a:pPr>
            <a:r>
              <a:rPr lang="en-US" sz="1400" b="1" kern="0" dirty="0">
                <a:solidFill>
                  <a:srgbClr val="44546A"/>
                </a:solidFill>
                <a:latin typeface="Cambria" panose="02040503050406030204" pitchFamily="18" charset="0"/>
                <a:ea typeface="Cambria" panose="02040503050406030204" pitchFamily="18" charset="0"/>
              </a:rPr>
              <a:t>Suspension Cells and Microbes</a:t>
            </a:r>
          </a:p>
        </p:txBody>
      </p:sp>
      <p:sp>
        <p:nvSpPr>
          <p:cNvPr id="14" name="Rectangle 23">
            <a:extLst>
              <a:ext uri="{FF2B5EF4-FFF2-40B4-BE49-F238E27FC236}">
                <a16:creationId xmlns:a16="http://schemas.microsoft.com/office/drawing/2014/main" id="{BBD3FED4-0811-41A8-B060-3122865F156B}"/>
              </a:ext>
            </a:extLst>
          </p:cNvPr>
          <p:cNvSpPr>
            <a:spLocks noChangeArrowheads="1"/>
          </p:cNvSpPr>
          <p:nvPr/>
        </p:nvSpPr>
        <p:spPr bwMode="auto">
          <a:xfrm>
            <a:off x="8625483" y="1303872"/>
            <a:ext cx="304078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nchor="ctr">
            <a:spAutoFit/>
          </a:bodyPr>
          <a:lstStyle>
            <a:lvl1pPr>
              <a:defRPr sz="2900">
                <a:solidFill>
                  <a:schemeClr val="tx1"/>
                </a:solidFill>
                <a:latin typeface="Arial" panose="020B0604020202020204" pitchFamily="34" charset="0"/>
                <a:ea typeface="ＭＳ Ｐゴシック" panose="020B0600070205080204" pitchFamily="34" charset="-128"/>
              </a:defRPr>
            </a:lvl1pPr>
            <a:lvl2pPr marL="742950" indent="-285750">
              <a:defRPr sz="2900">
                <a:solidFill>
                  <a:schemeClr val="tx1"/>
                </a:solidFill>
                <a:latin typeface="Arial" panose="020B0604020202020204" pitchFamily="34" charset="0"/>
                <a:ea typeface="ＭＳ Ｐゴシック" panose="020B0600070205080204" pitchFamily="34" charset="-128"/>
              </a:defRPr>
            </a:lvl2pPr>
            <a:lvl3pPr marL="1143000" indent="-228600">
              <a:defRPr sz="2900">
                <a:solidFill>
                  <a:schemeClr val="tx1"/>
                </a:solidFill>
                <a:latin typeface="Arial" panose="020B0604020202020204" pitchFamily="34" charset="0"/>
                <a:ea typeface="ＭＳ Ｐゴシック" panose="020B0600070205080204" pitchFamily="34" charset="-128"/>
              </a:defRPr>
            </a:lvl3pPr>
            <a:lvl4pPr marL="1600200" indent="-228600">
              <a:defRPr sz="2900">
                <a:solidFill>
                  <a:schemeClr val="tx1"/>
                </a:solidFill>
                <a:latin typeface="Arial" panose="020B0604020202020204" pitchFamily="34" charset="0"/>
                <a:ea typeface="ＭＳ Ｐゴシック" panose="020B0600070205080204" pitchFamily="34" charset="-128"/>
              </a:defRPr>
            </a:lvl4pPr>
            <a:lvl5pPr marL="2057400" indent="-228600">
              <a:defRPr sz="29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9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9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9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900">
                <a:solidFill>
                  <a:schemeClr val="tx1"/>
                </a:solidFill>
                <a:latin typeface="Arial" panose="020B0604020202020204" pitchFamily="34" charset="0"/>
                <a:ea typeface="ＭＳ Ｐゴシック" panose="020B0600070205080204" pitchFamily="34" charset="-128"/>
              </a:defRPr>
            </a:lvl9pPr>
          </a:lstStyle>
          <a:p>
            <a:pPr algn="ctr" eaLnBrk="0" fontAlgn="base" hangingPunct="0">
              <a:spcBef>
                <a:spcPct val="0"/>
              </a:spcBef>
              <a:spcAft>
                <a:spcPct val="0"/>
              </a:spcAft>
              <a:defRPr/>
            </a:pPr>
            <a:r>
              <a:rPr lang="en-US" altLang="en-US" sz="1400" b="1" kern="0" dirty="0">
                <a:solidFill>
                  <a:srgbClr val="44546A"/>
                </a:solidFill>
                <a:latin typeface="Cambria" panose="02040503050406030204" pitchFamily="18" charset="0"/>
                <a:ea typeface="Cambria" panose="02040503050406030204" pitchFamily="18" charset="0"/>
                <a:cs typeface="Arial" panose="020B0604020202020204" pitchFamily="34" charset="0"/>
              </a:rPr>
              <a:t>Plant Research</a:t>
            </a:r>
          </a:p>
        </p:txBody>
      </p:sp>
      <p:pic>
        <p:nvPicPr>
          <p:cNvPr id="15" name="Online Media 6" descr="actin_06_10_2019.mov">
            <a:hlinkClick r:id="" action="ppaction://media"/>
            <a:extLst>
              <a:ext uri="{FF2B5EF4-FFF2-40B4-BE49-F238E27FC236}">
                <a16:creationId xmlns:a16="http://schemas.microsoft.com/office/drawing/2014/main" id="{1A0941B0-5788-46CC-98E9-179CC6C07567}"/>
              </a:ext>
            </a:extLst>
          </p:cNvPr>
          <p:cNvPicPr>
            <a:picLocks noChangeAspect="1"/>
          </p:cNvPicPr>
          <p:nvPr>
            <a:videoFile r:link="rId2"/>
            <p:extLst>
              <p:ext uri="{DAA4B4D4-6D71-4841-9C94-3DE7FCFB9230}">
                <p14:media xmlns:p14="http://schemas.microsoft.com/office/powerpoint/2010/main" r:embed="rId1"/>
              </p:ext>
            </p:extLst>
          </p:nvPr>
        </p:nvPicPr>
        <p:blipFill>
          <a:blip r:embed="rId6">
            <a:lum contrast="40000"/>
          </a:blip>
          <a:stretch>
            <a:fillRect/>
          </a:stretch>
        </p:blipFill>
        <p:spPr>
          <a:xfrm>
            <a:off x="9215738" y="1741882"/>
            <a:ext cx="1860273" cy="1669313"/>
          </a:xfrm>
          <a:prstGeom prst="rect">
            <a:avLst/>
          </a:prstGeom>
        </p:spPr>
      </p:pic>
      <p:pic>
        <p:nvPicPr>
          <p:cNvPr id="16" name="Picture 15">
            <a:extLst>
              <a:ext uri="{FF2B5EF4-FFF2-40B4-BE49-F238E27FC236}">
                <a16:creationId xmlns:a16="http://schemas.microsoft.com/office/drawing/2014/main" id="{8489547F-6631-48DC-9DC7-4652A54CCD9E}"/>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contrast="40000"/>
                    </a14:imgEffect>
                  </a14:imgLayer>
                </a14:imgProps>
              </a:ext>
            </a:extLst>
          </a:blip>
          <a:srcRect l="33996"/>
          <a:stretch/>
        </p:blipFill>
        <p:spPr>
          <a:xfrm>
            <a:off x="6321830" y="4443930"/>
            <a:ext cx="1997461" cy="1596233"/>
          </a:xfrm>
          <a:prstGeom prst="rect">
            <a:avLst/>
          </a:prstGeom>
        </p:spPr>
      </p:pic>
      <p:sp>
        <p:nvSpPr>
          <p:cNvPr id="17" name="TextBox 16">
            <a:extLst>
              <a:ext uri="{FF2B5EF4-FFF2-40B4-BE49-F238E27FC236}">
                <a16:creationId xmlns:a16="http://schemas.microsoft.com/office/drawing/2014/main" id="{954B7042-E880-4796-8754-C7FAE0FE2C76}"/>
              </a:ext>
            </a:extLst>
          </p:cNvPr>
          <p:cNvSpPr txBox="1"/>
          <p:nvPr/>
        </p:nvSpPr>
        <p:spPr>
          <a:xfrm>
            <a:off x="5622416" y="3903192"/>
            <a:ext cx="2944577" cy="523220"/>
          </a:xfrm>
          <a:prstGeom prst="rect">
            <a:avLst/>
          </a:prstGeom>
          <a:noFill/>
        </p:spPr>
        <p:txBody>
          <a:bodyPr wrap="square" rtlCol="0">
            <a:spAutoFit/>
          </a:bodyPr>
          <a:lstStyle/>
          <a:p>
            <a:pPr defTabSz="914400">
              <a:defRPr/>
            </a:pPr>
            <a:r>
              <a:rPr lang="en-US" sz="1400" b="1" kern="0" dirty="0">
                <a:solidFill>
                  <a:srgbClr val="44546A"/>
                </a:solidFill>
                <a:latin typeface="Cambria" panose="02040503050406030204" pitchFamily="18" charset="0"/>
                <a:ea typeface="Cambria" panose="02040503050406030204" pitchFamily="18" charset="0"/>
              </a:rPr>
              <a:t>Cell Function Analysis: </a:t>
            </a:r>
          </a:p>
          <a:p>
            <a:pPr defTabSz="914400">
              <a:defRPr/>
            </a:pPr>
            <a:r>
              <a:rPr lang="en-US" sz="1400" b="1" kern="0" dirty="0">
                <a:solidFill>
                  <a:srgbClr val="44546A"/>
                </a:solidFill>
                <a:latin typeface="Cambria" panose="02040503050406030204" pitchFamily="18" charset="0"/>
                <a:ea typeface="Cambria" panose="02040503050406030204" pitchFamily="18" charset="0"/>
              </a:rPr>
              <a:t>Liver Cells and Drug Metabolism</a:t>
            </a:r>
          </a:p>
        </p:txBody>
      </p:sp>
      <p:pic>
        <p:nvPicPr>
          <p:cNvPr id="18" name="Picture 17">
            <a:extLst>
              <a:ext uri="{FF2B5EF4-FFF2-40B4-BE49-F238E27FC236}">
                <a16:creationId xmlns:a16="http://schemas.microsoft.com/office/drawing/2014/main" id="{A03F0063-9CC7-48C0-B3CD-03D89C5392E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508327" y="4461612"/>
            <a:ext cx="1393553" cy="977570"/>
          </a:xfrm>
          <a:prstGeom prst="rect">
            <a:avLst/>
          </a:prstGeom>
          <a:ln>
            <a:solidFill>
              <a:sysClr val="windowText" lastClr="000000"/>
            </a:solidFill>
          </a:ln>
        </p:spPr>
      </p:pic>
      <p:grpSp>
        <p:nvGrpSpPr>
          <p:cNvPr id="19" name="Group 18">
            <a:extLst>
              <a:ext uri="{FF2B5EF4-FFF2-40B4-BE49-F238E27FC236}">
                <a16:creationId xmlns:a16="http://schemas.microsoft.com/office/drawing/2014/main" id="{C448D95C-C967-4043-A8BA-902F0C2D9A5B}"/>
              </a:ext>
            </a:extLst>
          </p:cNvPr>
          <p:cNvGrpSpPr/>
          <p:nvPr/>
        </p:nvGrpSpPr>
        <p:grpSpPr>
          <a:xfrm>
            <a:off x="3147818" y="2049658"/>
            <a:ext cx="1940997" cy="1035966"/>
            <a:chOff x="1306500" y="3592799"/>
            <a:chExt cx="3828844" cy="1873881"/>
          </a:xfrm>
        </p:grpSpPr>
        <p:pic>
          <p:nvPicPr>
            <p:cNvPr id="20" name="Picture 19">
              <a:extLst>
                <a:ext uri="{FF2B5EF4-FFF2-40B4-BE49-F238E27FC236}">
                  <a16:creationId xmlns:a16="http://schemas.microsoft.com/office/drawing/2014/main" id="{6C9E4F84-DF29-42F7-9DB2-889BE231F033}"/>
                </a:ext>
              </a:extLst>
            </p:cNvPr>
            <p:cNvPicPr>
              <a:picLocks noChangeAspect="1"/>
            </p:cNvPicPr>
            <p:nvPr/>
          </p:nvPicPr>
          <p:blipFill rotWithShape="1">
            <a:blip r:embed="rId10">
              <a:lum contrast="20000"/>
            </a:blip>
            <a:srcRect t="53901" r="79092"/>
            <a:stretch/>
          </p:blipFill>
          <p:spPr>
            <a:xfrm>
              <a:off x="1306500" y="3592799"/>
              <a:ext cx="2002758" cy="1873368"/>
            </a:xfrm>
            <a:prstGeom prst="rect">
              <a:avLst/>
            </a:prstGeom>
          </p:spPr>
        </p:pic>
        <p:pic>
          <p:nvPicPr>
            <p:cNvPr id="21" name="Picture 20">
              <a:extLst>
                <a:ext uri="{FF2B5EF4-FFF2-40B4-BE49-F238E27FC236}">
                  <a16:creationId xmlns:a16="http://schemas.microsoft.com/office/drawing/2014/main" id="{68CEC96B-1C24-4A31-9B07-3674D1A1F3F3}"/>
                </a:ext>
              </a:extLst>
            </p:cNvPr>
            <p:cNvPicPr>
              <a:picLocks noChangeAspect="1"/>
            </p:cNvPicPr>
            <p:nvPr/>
          </p:nvPicPr>
          <p:blipFill rotWithShape="1">
            <a:blip r:embed="rId10">
              <a:lum contrast="20000"/>
            </a:blip>
            <a:srcRect l="42045" t="54008" r="38916"/>
            <a:stretch/>
          </p:blipFill>
          <p:spPr>
            <a:xfrm>
              <a:off x="3311616" y="3592799"/>
              <a:ext cx="1823728" cy="1873881"/>
            </a:xfrm>
            <a:prstGeom prst="rect">
              <a:avLst/>
            </a:prstGeom>
          </p:spPr>
        </p:pic>
      </p:grpSp>
      <p:sp>
        <p:nvSpPr>
          <p:cNvPr id="22" name="TextBox 21">
            <a:extLst>
              <a:ext uri="{FF2B5EF4-FFF2-40B4-BE49-F238E27FC236}">
                <a16:creationId xmlns:a16="http://schemas.microsoft.com/office/drawing/2014/main" id="{23A7AF09-E66A-4048-B884-54111EF63E23}"/>
              </a:ext>
            </a:extLst>
          </p:cNvPr>
          <p:cNvSpPr txBox="1"/>
          <p:nvPr/>
        </p:nvSpPr>
        <p:spPr>
          <a:xfrm>
            <a:off x="3375877" y="1711372"/>
            <a:ext cx="663964" cy="307777"/>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HARV</a:t>
            </a:r>
          </a:p>
        </p:txBody>
      </p:sp>
      <p:sp>
        <p:nvSpPr>
          <p:cNvPr id="23" name="TextBox 22">
            <a:extLst>
              <a:ext uri="{FF2B5EF4-FFF2-40B4-BE49-F238E27FC236}">
                <a16:creationId xmlns:a16="http://schemas.microsoft.com/office/drawing/2014/main" id="{2659D9B2-CE4F-4052-9890-D43FF0234B28}"/>
              </a:ext>
            </a:extLst>
          </p:cNvPr>
          <p:cNvSpPr txBox="1"/>
          <p:nvPr/>
        </p:nvSpPr>
        <p:spPr>
          <a:xfrm>
            <a:off x="4398999" y="1711371"/>
            <a:ext cx="566181" cy="307777"/>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RPM</a:t>
            </a:r>
          </a:p>
        </p:txBody>
      </p:sp>
      <p:sp>
        <p:nvSpPr>
          <p:cNvPr id="24" name="TextBox 23">
            <a:extLst>
              <a:ext uri="{FF2B5EF4-FFF2-40B4-BE49-F238E27FC236}">
                <a16:creationId xmlns:a16="http://schemas.microsoft.com/office/drawing/2014/main" id="{1163C024-B168-4311-951A-B6ADCDEC65CD}"/>
              </a:ext>
            </a:extLst>
          </p:cNvPr>
          <p:cNvSpPr txBox="1"/>
          <p:nvPr/>
        </p:nvSpPr>
        <p:spPr>
          <a:xfrm>
            <a:off x="2253300" y="2395543"/>
            <a:ext cx="901209" cy="307777"/>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Rotation</a:t>
            </a:r>
          </a:p>
        </p:txBody>
      </p:sp>
      <p:sp>
        <p:nvSpPr>
          <p:cNvPr id="25" name="TextBox 24">
            <a:extLst>
              <a:ext uri="{FF2B5EF4-FFF2-40B4-BE49-F238E27FC236}">
                <a16:creationId xmlns:a16="http://schemas.microsoft.com/office/drawing/2014/main" id="{257C727B-1306-4B99-95EB-DA92100E4863}"/>
              </a:ext>
            </a:extLst>
          </p:cNvPr>
          <p:cNvSpPr txBox="1"/>
          <p:nvPr/>
        </p:nvSpPr>
        <p:spPr>
          <a:xfrm>
            <a:off x="2455961" y="3429332"/>
            <a:ext cx="644728" cy="307777"/>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Static</a:t>
            </a:r>
          </a:p>
        </p:txBody>
      </p:sp>
      <p:pic>
        <p:nvPicPr>
          <p:cNvPr id="26" name="Picture 25">
            <a:extLst>
              <a:ext uri="{FF2B5EF4-FFF2-40B4-BE49-F238E27FC236}">
                <a16:creationId xmlns:a16="http://schemas.microsoft.com/office/drawing/2014/main" id="{CDDDBDEA-625E-43CC-8257-39D24371B9A9}"/>
              </a:ext>
            </a:extLst>
          </p:cNvPr>
          <p:cNvPicPr>
            <a:picLocks noChangeAspect="1"/>
          </p:cNvPicPr>
          <p:nvPr/>
        </p:nvPicPr>
        <p:blipFill rotWithShape="1">
          <a:blip r:embed="rId11"/>
          <a:srcRect l="18358" t="26032" r="51062" b="52017"/>
          <a:stretch/>
        </p:blipFill>
        <p:spPr>
          <a:xfrm>
            <a:off x="8734528" y="4294812"/>
            <a:ext cx="2382528" cy="938675"/>
          </a:xfrm>
          <a:prstGeom prst="rect">
            <a:avLst/>
          </a:prstGeom>
        </p:spPr>
      </p:pic>
      <p:sp>
        <p:nvSpPr>
          <p:cNvPr id="27" name="TextBox 26">
            <a:extLst>
              <a:ext uri="{FF2B5EF4-FFF2-40B4-BE49-F238E27FC236}">
                <a16:creationId xmlns:a16="http://schemas.microsoft.com/office/drawing/2014/main" id="{704C2528-0669-44E9-89DB-2AA9B8BE463C}"/>
              </a:ext>
            </a:extLst>
          </p:cNvPr>
          <p:cNvSpPr txBox="1"/>
          <p:nvPr/>
        </p:nvSpPr>
        <p:spPr>
          <a:xfrm>
            <a:off x="9130397" y="3771591"/>
            <a:ext cx="1878771" cy="523220"/>
          </a:xfrm>
          <a:prstGeom prst="rect">
            <a:avLst/>
          </a:prstGeom>
          <a:noFill/>
        </p:spPr>
        <p:txBody>
          <a:bodyPr wrap="square" rtlCol="0">
            <a:spAutoFit/>
          </a:bodyPr>
          <a:lstStyle/>
          <a:p>
            <a:pPr defTabSz="914400">
              <a:defRPr/>
            </a:pPr>
            <a:r>
              <a:rPr lang="en-US" sz="1400" b="1" kern="0" dirty="0">
                <a:solidFill>
                  <a:srgbClr val="44546A"/>
                </a:solidFill>
                <a:latin typeface="Cambria" panose="02040503050406030204" pitchFamily="18" charset="0"/>
                <a:ea typeface="Cambria" panose="02040503050406030204" pitchFamily="18" charset="0"/>
              </a:rPr>
              <a:t>Small Animals  and 3D Tissue Models</a:t>
            </a:r>
          </a:p>
        </p:txBody>
      </p:sp>
      <p:pic>
        <p:nvPicPr>
          <p:cNvPr id="28" name="Picture 3">
            <a:extLst>
              <a:ext uri="{FF2B5EF4-FFF2-40B4-BE49-F238E27FC236}">
                <a16:creationId xmlns:a16="http://schemas.microsoft.com/office/drawing/2014/main" id="{F0007A1D-29EA-45FB-BEA2-49714A088A17}"/>
              </a:ext>
            </a:extLst>
          </p:cNvPr>
          <p:cNvPicPr>
            <a:picLocks noChangeAspect="1" noChangeArrowheads="1"/>
          </p:cNvPicPr>
          <p:nvPr/>
        </p:nvPicPr>
        <p:blipFill>
          <a:blip r:embed="rId12" cstate="print">
            <a:extLst>
              <a:ext uri="{BEBA8EAE-BF5A-486C-A8C5-ECC9F3942E4B}">
                <a14:imgProps xmlns:a14="http://schemas.microsoft.com/office/drawing/2010/main">
                  <a14:imgLayer r:embed="rId13">
                    <a14:imgEffect>
                      <a14:brightnessContrast bright="40000" contrast="-20000"/>
                    </a14:imgEffect>
                  </a14:imgLayer>
                </a14:imgProps>
              </a:ext>
            </a:extLst>
          </a:blip>
          <a:srcRect l="31429" t="34724" r="33571" b="50343"/>
          <a:stretch>
            <a:fillRect/>
          </a:stretch>
        </p:blipFill>
        <p:spPr bwMode="auto">
          <a:xfrm>
            <a:off x="9355319" y="5757064"/>
            <a:ext cx="1205382" cy="509243"/>
          </a:xfrm>
          <a:prstGeom prst="rect">
            <a:avLst/>
          </a:prstGeom>
          <a:noFill/>
          <a:ln w="9525">
            <a:noFill/>
            <a:miter lim="800000"/>
            <a:headEnd/>
            <a:tailEnd/>
          </a:ln>
        </p:spPr>
      </p:pic>
      <p:pic>
        <p:nvPicPr>
          <p:cNvPr id="29" name="Picture 28">
            <a:extLst>
              <a:ext uri="{FF2B5EF4-FFF2-40B4-BE49-F238E27FC236}">
                <a16:creationId xmlns:a16="http://schemas.microsoft.com/office/drawing/2014/main" id="{45A951A9-50B4-4F09-954B-F7F0FF67C5A3}"/>
              </a:ext>
            </a:extLst>
          </p:cNvPr>
          <p:cNvPicPr>
            <a:picLocks noChangeAspect="1"/>
          </p:cNvPicPr>
          <p:nvPr/>
        </p:nvPicPr>
        <p:blipFill rotWithShape="1">
          <a:blip r:embed="rId14">
            <a:extLst>
              <a:ext uri="{BEBA8EAE-BF5A-486C-A8C5-ECC9F3942E4B}">
                <a14:imgProps xmlns:a14="http://schemas.microsoft.com/office/drawing/2010/main">
                  <a14:imgLayer r:embed="rId15">
                    <a14:imgEffect>
                      <a14:brightnessContrast contrast="20000"/>
                    </a14:imgEffect>
                  </a14:imgLayer>
                </a14:imgProps>
              </a:ext>
            </a:extLst>
          </a:blip>
          <a:srcRect l="58994" t="44452" r="13316" b="19055"/>
          <a:stretch/>
        </p:blipFill>
        <p:spPr>
          <a:xfrm>
            <a:off x="7230709" y="2085879"/>
            <a:ext cx="1782975" cy="1321772"/>
          </a:xfrm>
          <a:prstGeom prst="rect">
            <a:avLst/>
          </a:prstGeom>
          <a:ln w="19050">
            <a:solidFill>
              <a:sysClr val="windowText" lastClr="000000">
                <a:lumMod val="75000"/>
                <a:lumOff val="25000"/>
              </a:sysClr>
            </a:solidFill>
          </a:ln>
        </p:spPr>
      </p:pic>
      <p:pic>
        <p:nvPicPr>
          <p:cNvPr id="30" name="Picture 29">
            <a:extLst>
              <a:ext uri="{FF2B5EF4-FFF2-40B4-BE49-F238E27FC236}">
                <a16:creationId xmlns:a16="http://schemas.microsoft.com/office/drawing/2014/main" id="{E380F03C-A64C-4866-B9A2-58C9BCA481F7}"/>
              </a:ext>
            </a:extLst>
          </p:cNvPr>
          <p:cNvPicPr>
            <a:picLocks noChangeAspect="1"/>
          </p:cNvPicPr>
          <p:nvPr/>
        </p:nvPicPr>
        <p:blipFill rotWithShape="1">
          <a:blip r:embed="rId16">
            <a:extLst>
              <a:ext uri="{BEBA8EAE-BF5A-486C-A8C5-ECC9F3942E4B}">
                <a14:imgProps xmlns:a14="http://schemas.microsoft.com/office/drawing/2010/main">
                  <a14:imgLayer r:embed="rId17">
                    <a14:imgEffect>
                      <a14:brightnessContrast bright="20000" contrast="40000"/>
                    </a14:imgEffect>
                  </a14:imgLayer>
                </a14:imgProps>
              </a:ext>
            </a:extLst>
          </a:blip>
          <a:srcRect l="28981" r="12931" b="21899"/>
          <a:stretch/>
        </p:blipFill>
        <p:spPr>
          <a:xfrm>
            <a:off x="5409863" y="2085879"/>
            <a:ext cx="1741410" cy="1317030"/>
          </a:xfrm>
          <a:prstGeom prst="rect">
            <a:avLst/>
          </a:prstGeom>
          <a:ln w="19050">
            <a:solidFill>
              <a:sysClr val="windowText" lastClr="000000">
                <a:lumMod val="75000"/>
                <a:lumOff val="25000"/>
              </a:sysClr>
            </a:solidFill>
          </a:ln>
        </p:spPr>
      </p:pic>
      <p:sp>
        <p:nvSpPr>
          <p:cNvPr id="31" name="TextBox 30">
            <a:extLst>
              <a:ext uri="{FF2B5EF4-FFF2-40B4-BE49-F238E27FC236}">
                <a16:creationId xmlns:a16="http://schemas.microsoft.com/office/drawing/2014/main" id="{77D8766B-BAE9-45C4-B5B5-96FE798C3728}"/>
              </a:ext>
            </a:extLst>
          </p:cNvPr>
          <p:cNvSpPr txBox="1"/>
          <p:nvPr/>
        </p:nvSpPr>
        <p:spPr>
          <a:xfrm>
            <a:off x="5582978" y="1382484"/>
            <a:ext cx="3136591" cy="307777"/>
          </a:xfrm>
          <a:prstGeom prst="rect">
            <a:avLst/>
          </a:prstGeom>
          <a:noFill/>
        </p:spPr>
        <p:txBody>
          <a:bodyPr wrap="square" rtlCol="0">
            <a:spAutoFit/>
          </a:bodyPr>
          <a:lstStyle/>
          <a:p>
            <a:pPr defTabSz="914400">
              <a:defRPr/>
            </a:pPr>
            <a:r>
              <a:rPr lang="en-US" sz="1400" b="1" kern="0" dirty="0">
                <a:solidFill>
                  <a:srgbClr val="44546A"/>
                </a:solidFill>
                <a:latin typeface="Cambria" panose="02040503050406030204" pitchFamily="18" charset="0"/>
                <a:ea typeface="Cambria" panose="02040503050406030204" pitchFamily="18" charset="0"/>
              </a:rPr>
              <a:t>Live Cell Imaging of Fibroblast Cells</a:t>
            </a:r>
          </a:p>
        </p:txBody>
      </p:sp>
      <p:sp>
        <p:nvSpPr>
          <p:cNvPr id="32" name="TextBox 31">
            <a:extLst>
              <a:ext uri="{FF2B5EF4-FFF2-40B4-BE49-F238E27FC236}">
                <a16:creationId xmlns:a16="http://schemas.microsoft.com/office/drawing/2014/main" id="{469F7962-6C1B-4EFA-BC9A-D5A1278C169E}"/>
              </a:ext>
            </a:extLst>
          </p:cNvPr>
          <p:cNvSpPr txBox="1"/>
          <p:nvPr/>
        </p:nvSpPr>
        <p:spPr>
          <a:xfrm>
            <a:off x="6050486" y="1760136"/>
            <a:ext cx="644728" cy="307777"/>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Static</a:t>
            </a:r>
          </a:p>
        </p:txBody>
      </p:sp>
      <p:sp>
        <p:nvSpPr>
          <p:cNvPr id="33" name="TextBox 32">
            <a:extLst>
              <a:ext uri="{FF2B5EF4-FFF2-40B4-BE49-F238E27FC236}">
                <a16:creationId xmlns:a16="http://schemas.microsoft.com/office/drawing/2014/main" id="{7AEEEA21-4077-45E5-991F-96BF17B3EBB9}"/>
              </a:ext>
            </a:extLst>
          </p:cNvPr>
          <p:cNvSpPr txBox="1"/>
          <p:nvPr/>
        </p:nvSpPr>
        <p:spPr>
          <a:xfrm>
            <a:off x="7890467" y="1760136"/>
            <a:ext cx="566181" cy="307777"/>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RPM</a:t>
            </a:r>
          </a:p>
        </p:txBody>
      </p:sp>
      <p:pic>
        <p:nvPicPr>
          <p:cNvPr id="34" name="Picture 33">
            <a:extLst>
              <a:ext uri="{FF2B5EF4-FFF2-40B4-BE49-F238E27FC236}">
                <a16:creationId xmlns:a16="http://schemas.microsoft.com/office/drawing/2014/main" id="{1418E2C0-FFC6-4FCF-AC5C-33D8D398E100}"/>
              </a:ext>
            </a:extLst>
          </p:cNvPr>
          <p:cNvPicPr>
            <a:picLocks noChangeAspect="1"/>
          </p:cNvPicPr>
          <p:nvPr/>
        </p:nvPicPr>
        <p:blipFill rotWithShape="1">
          <a:blip r:embed="rId10">
            <a:lum contrast="20000"/>
          </a:blip>
          <a:srcRect l="60800" t="54008" r="1"/>
          <a:stretch/>
        </p:blipFill>
        <p:spPr>
          <a:xfrm>
            <a:off x="3146622" y="3085340"/>
            <a:ext cx="1950901" cy="1050428"/>
          </a:xfrm>
          <a:prstGeom prst="rect">
            <a:avLst/>
          </a:prstGeom>
        </p:spPr>
      </p:pic>
      <p:pic>
        <p:nvPicPr>
          <p:cNvPr id="35" name="Picture 34">
            <a:extLst>
              <a:ext uri="{FF2B5EF4-FFF2-40B4-BE49-F238E27FC236}">
                <a16:creationId xmlns:a16="http://schemas.microsoft.com/office/drawing/2014/main" id="{4A69A142-8F14-463A-A3F7-F6FD62B5B0D5}"/>
              </a:ext>
            </a:extLst>
          </p:cNvPr>
          <p:cNvPicPr>
            <a:picLocks noChangeAspect="1"/>
          </p:cNvPicPr>
          <p:nvPr/>
        </p:nvPicPr>
        <p:blipFill rotWithShape="1">
          <a:blip r:embed="rId18"/>
          <a:srcRect l="17280"/>
          <a:stretch/>
        </p:blipFill>
        <p:spPr>
          <a:xfrm>
            <a:off x="2304153" y="4947265"/>
            <a:ext cx="1476240" cy="979725"/>
          </a:xfrm>
          <a:prstGeom prst="rect">
            <a:avLst/>
          </a:prstGeom>
        </p:spPr>
      </p:pic>
      <p:pic>
        <p:nvPicPr>
          <p:cNvPr id="36" name="Picture 35">
            <a:extLst>
              <a:ext uri="{FF2B5EF4-FFF2-40B4-BE49-F238E27FC236}">
                <a16:creationId xmlns:a16="http://schemas.microsoft.com/office/drawing/2014/main" id="{63E37CE8-9802-4402-AD32-5DEA6D981D3C}"/>
              </a:ext>
            </a:extLst>
          </p:cNvPr>
          <p:cNvPicPr>
            <a:picLocks noChangeAspect="1"/>
          </p:cNvPicPr>
          <p:nvPr/>
        </p:nvPicPr>
        <p:blipFill rotWithShape="1">
          <a:blip r:embed="rId19"/>
          <a:srcRect l="18898"/>
          <a:stretch/>
        </p:blipFill>
        <p:spPr>
          <a:xfrm>
            <a:off x="3852035" y="4947265"/>
            <a:ext cx="1472847" cy="979725"/>
          </a:xfrm>
          <a:prstGeom prst="rect">
            <a:avLst/>
          </a:prstGeom>
        </p:spPr>
      </p:pic>
      <p:sp>
        <p:nvSpPr>
          <p:cNvPr id="37" name="TextBox 36">
            <a:extLst>
              <a:ext uri="{FF2B5EF4-FFF2-40B4-BE49-F238E27FC236}">
                <a16:creationId xmlns:a16="http://schemas.microsoft.com/office/drawing/2014/main" id="{FD9DB18A-2212-40DA-8EBB-1DFD959A93E6}"/>
              </a:ext>
            </a:extLst>
          </p:cNvPr>
          <p:cNvSpPr txBox="1"/>
          <p:nvPr/>
        </p:nvSpPr>
        <p:spPr>
          <a:xfrm>
            <a:off x="2808059" y="4659752"/>
            <a:ext cx="644728" cy="307777"/>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Static</a:t>
            </a:r>
          </a:p>
        </p:txBody>
      </p:sp>
      <p:sp>
        <p:nvSpPr>
          <p:cNvPr id="38" name="TextBox 37">
            <a:extLst>
              <a:ext uri="{FF2B5EF4-FFF2-40B4-BE49-F238E27FC236}">
                <a16:creationId xmlns:a16="http://schemas.microsoft.com/office/drawing/2014/main" id="{9F305239-22D4-4959-B8E8-4A247EEA8F34}"/>
              </a:ext>
            </a:extLst>
          </p:cNvPr>
          <p:cNvSpPr txBox="1"/>
          <p:nvPr/>
        </p:nvSpPr>
        <p:spPr>
          <a:xfrm>
            <a:off x="4343463" y="4670261"/>
            <a:ext cx="566181" cy="307777"/>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RPM</a:t>
            </a:r>
          </a:p>
        </p:txBody>
      </p:sp>
      <p:sp>
        <p:nvSpPr>
          <p:cNvPr id="39" name="TextBox 38">
            <a:extLst>
              <a:ext uri="{FF2B5EF4-FFF2-40B4-BE49-F238E27FC236}">
                <a16:creationId xmlns:a16="http://schemas.microsoft.com/office/drawing/2014/main" id="{9FD31CC0-F13A-4C71-B78C-DA905B88A57C}"/>
              </a:ext>
            </a:extLst>
          </p:cNvPr>
          <p:cNvSpPr txBox="1"/>
          <p:nvPr/>
        </p:nvSpPr>
        <p:spPr>
          <a:xfrm>
            <a:off x="2963144" y="4387628"/>
            <a:ext cx="1738510" cy="307777"/>
          </a:xfrm>
          <a:prstGeom prst="rect">
            <a:avLst/>
          </a:prstGeom>
          <a:noFill/>
        </p:spPr>
        <p:txBody>
          <a:bodyPr wrap="square" rtlCol="0">
            <a:spAutoFit/>
          </a:bodyPr>
          <a:lstStyle/>
          <a:p>
            <a:pPr defTabSz="914400">
              <a:defRPr/>
            </a:pPr>
            <a:r>
              <a:rPr lang="en-US" sz="1400" b="1" kern="0" dirty="0">
                <a:solidFill>
                  <a:srgbClr val="44546A"/>
                </a:solidFill>
                <a:latin typeface="Cambria" panose="02040503050406030204" pitchFamily="18" charset="0"/>
                <a:ea typeface="Cambria" panose="02040503050406030204" pitchFamily="18" charset="0"/>
              </a:rPr>
              <a:t>Biofilm Formation</a:t>
            </a:r>
          </a:p>
        </p:txBody>
      </p:sp>
    </p:spTree>
    <p:extLst>
      <p:ext uri="{BB962C8B-B14F-4D97-AF65-F5344CB8AC3E}">
        <p14:creationId xmlns:p14="http://schemas.microsoft.com/office/powerpoint/2010/main" val="2058098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98"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vol="80000" mute="1">
                <p:cTn id="12" fill="hold" display="0">
                  <p:stCondLst>
                    <p:cond delay="indefinite"/>
                  </p:stCondLst>
                </p:cTn>
                <p:tgtEl>
                  <p:spTgt spid="15"/>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pic>
        <p:nvPicPr>
          <p:cNvPr id="11" name="Picture 10">
            <a:extLst>
              <a:ext uri="{FF2B5EF4-FFF2-40B4-BE49-F238E27FC236}">
                <a16:creationId xmlns:a16="http://schemas.microsoft.com/office/drawing/2014/main" id="{EC11940B-2FDD-4B32-83FF-5F68F65CEB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5599" y="2335483"/>
            <a:ext cx="5019788" cy="3456315"/>
          </a:xfrm>
          <a:prstGeom prst="rect">
            <a:avLst/>
          </a:prstGeom>
        </p:spPr>
      </p:pic>
      <p:sp>
        <p:nvSpPr>
          <p:cNvPr id="13" name="Rectangle 12">
            <a:extLst>
              <a:ext uri="{FF2B5EF4-FFF2-40B4-BE49-F238E27FC236}">
                <a16:creationId xmlns:a16="http://schemas.microsoft.com/office/drawing/2014/main" id="{2F2DA8B8-1FE6-4327-B350-E4312C92385E}"/>
              </a:ext>
            </a:extLst>
          </p:cNvPr>
          <p:cNvSpPr/>
          <p:nvPr/>
        </p:nvSpPr>
        <p:spPr>
          <a:xfrm>
            <a:off x="7314540" y="1585202"/>
            <a:ext cx="3632629" cy="4380686"/>
          </a:xfrm>
          <a:prstGeom prst="rect">
            <a:avLst/>
          </a:prstGeom>
        </p:spPr>
        <p:txBody>
          <a:bodyPr wrap="square">
            <a:spAutoFit/>
          </a:bodyPr>
          <a:lstStyle/>
          <a:p>
            <a:pPr>
              <a:spcAft>
                <a:spcPts val="800"/>
              </a:spcAft>
            </a:pPr>
            <a:r>
              <a:rPr lang="en-US" b="1" dirty="0">
                <a:solidFill>
                  <a:prstClr val="black"/>
                </a:solidFill>
                <a:latin typeface="Cambria" panose="02040503050406030204" pitchFamily="18" charset="0"/>
                <a:ea typeface="Cambria" panose="02040503050406030204" pitchFamily="18" charset="0"/>
                <a:cs typeface="Calibri" panose="020F0502020204030204" pitchFamily="34" charset="0"/>
              </a:rPr>
              <a:t>Strategies being implemented in the MSSF to reduce artifacts: </a:t>
            </a:r>
          </a:p>
          <a:p>
            <a:pPr marL="285750" indent="-285750">
              <a:spcAft>
                <a:spcPts val="800"/>
              </a:spcAft>
              <a:buFont typeface="Arial" panose="020B0604020202020204" pitchFamily="34" charset="0"/>
              <a:buChar char="•"/>
            </a:pPr>
            <a:r>
              <a:rPr lang="en-US" dirty="0">
                <a:solidFill>
                  <a:prstClr val="black"/>
                </a:solidFill>
                <a:latin typeface="Cambria" panose="02040503050406030204" pitchFamily="18" charset="0"/>
                <a:ea typeface="Cambria" panose="02040503050406030204" pitchFamily="18" charset="0"/>
                <a:cs typeface="Calibri" panose="020F0502020204030204" pitchFamily="34" charset="0"/>
              </a:rPr>
              <a:t>Using multiple microgravity research platforms with high fidelity controls.</a:t>
            </a:r>
          </a:p>
          <a:p>
            <a:pPr marL="285750" indent="-285750">
              <a:spcAft>
                <a:spcPts val="800"/>
              </a:spcAft>
              <a:buFont typeface="Arial" panose="020B0604020202020204" pitchFamily="34" charset="0"/>
              <a:buChar char="•"/>
            </a:pPr>
            <a:r>
              <a:rPr lang="en-US" dirty="0">
                <a:solidFill>
                  <a:prstClr val="black"/>
                </a:solidFill>
                <a:latin typeface="Cambria" panose="02040503050406030204" pitchFamily="18" charset="0"/>
                <a:ea typeface="Cambria" panose="02040503050406030204" pitchFamily="18" charset="0"/>
                <a:cs typeface="Calibri" panose="020F0502020204030204" pitchFamily="34" charset="0"/>
              </a:rPr>
              <a:t>Minimizing artifacts mechanically. </a:t>
            </a:r>
          </a:p>
          <a:p>
            <a:pPr marL="285750" indent="-285750">
              <a:spcAft>
                <a:spcPts val="800"/>
              </a:spcAft>
              <a:buFont typeface="Arial" panose="020B0604020202020204" pitchFamily="34" charset="0"/>
              <a:buChar char="•"/>
            </a:pPr>
            <a:r>
              <a:rPr lang="en-US" dirty="0">
                <a:solidFill>
                  <a:prstClr val="black"/>
                </a:solidFill>
                <a:latin typeface="Cambria" panose="02040503050406030204" pitchFamily="18" charset="0"/>
                <a:ea typeface="Cambria" panose="02040503050406030204" pitchFamily="18" charset="0"/>
                <a:cs typeface="Calibri" panose="020F0502020204030204" pitchFamily="34" charset="0"/>
              </a:rPr>
              <a:t>Understanding the localized physical nature around specimens through fluidic dynamics modeling.</a:t>
            </a:r>
          </a:p>
          <a:p>
            <a:pPr marL="285750" indent="-285750">
              <a:spcAft>
                <a:spcPts val="800"/>
              </a:spcAft>
              <a:buFont typeface="Arial" panose="020B0604020202020204" pitchFamily="34" charset="0"/>
              <a:buChar char="•"/>
            </a:pPr>
            <a:r>
              <a:rPr lang="en-US" dirty="0">
                <a:solidFill>
                  <a:prstClr val="black"/>
                </a:solidFill>
                <a:latin typeface="Cambria" panose="02040503050406030204" pitchFamily="18" charset="0"/>
                <a:ea typeface="Cambria" panose="02040503050406030204" pitchFamily="18" charset="0"/>
                <a:cs typeface="Calibri" panose="020F0502020204030204" pitchFamily="34" charset="0"/>
              </a:rPr>
              <a:t>Developing customized science modules based on individual experimental requirements.</a:t>
            </a:r>
            <a:endParaRPr lang="en-US" sz="1600" dirty="0">
              <a:solidFill>
                <a:prstClr val="black"/>
              </a:solidFill>
              <a:latin typeface="Cambria" panose="02040503050406030204" pitchFamily="18" charset="0"/>
              <a:ea typeface="Cambria" panose="02040503050406030204" pitchFamily="18" charset="0"/>
              <a:cs typeface="Calibri" panose="020F0502020204030204" pitchFamily="34" charset="0"/>
            </a:endParaRPr>
          </a:p>
        </p:txBody>
      </p:sp>
      <p:sp>
        <p:nvSpPr>
          <p:cNvPr id="14" name="TextBox 13">
            <a:extLst>
              <a:ext uri="{FF2B5EF4-FFF2-40B4-BE49-F238E27FC236}">
                <a16:creationId xmlns:a16="http://schemas.microsoft.com/office/drawing/2014/main" id="{0F98EAB1-30D1-4E05-B9F9-370FB94924A8}"/>
              </a:ext>
            </a:extLst>
          </p:cNvPr>
          <p:cNvSpPr txBox="1"/>
          <p:nvPr/>
        </p:nvSpPr>
        <p:spPr>
          <a:xfrm flipH="1">
            <a:off x="2372205" y="1585202"/>
            <a:ext cx="3593409"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Critical Supporting Capabilities </a:t>
            </a:r>
          </a:p>
        </p:txBody>
      </p:sp>
    </p:spTree>
    <p:extLst>
      <p:ext uri="{BB962C8B-B14F-4D97-AF65-F5344CB8AC3E}">
        <p14:creationId xmlns:p14="http://schemas.microsoft.com/office/powerpoint/2010/main" val="3182368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sp>
        <p:nvSpPr>
          <p:cNvPr id="12" name="Rectangle 5">
            <a:extLst>
              <a:ext uri="{FF2B5EF4-FFF2-40B4-BE49-F238E27FC236}">
                <a16:creationId xmlns:a16="http://schemas.microsoft.com/office/drawing/2014/main" id="{FDC03507-B5D7-4F12-B1F7-8797A8B3F3CB}"/>
              </a:ext>
            </a:extLst>
          </p:cNvPr>
          <p:cNvSpPr>
            <a:spLocks noChangeArrowheads="1"/>
          </p:cNvSpPr>
          <p:nvPr/>
        </p:nvSpPr>
        <p:spPr bwMode="auto">
          <a:xfrm>
            <a:off x="1493316" y="567763"/>
            <a:ext cx="5739510" cy="283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112" tIns="914112" rIns="914112" bIns="914112" numCol="1" anchor="ctr" anchorCtr="0" compatLnSpc="1">
            <a:prstTxWarp prst="textNoShape">
              <a:avLst/>
            </a:prstTxWarp>
            <a:spAutoFit/>
          </a:bodyPr>
          <a:lstStyle/>
          <a:p>
            <a:pPr defTabSz="914400" eaLnBrk="0" fontAlgn="base" hangingPunct="0">
              <a:spcBef>
                <a:spcPct val="0"/>
              </a:spcBef>
              <a:spcAft>
                <a:spcPct val="0"/>
              </a:spcAft>
            </a:pP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Large Slow Rotating 2D Clinostat (N=1)</a:t>
            </a:r>
          </a:p>
          <a:p>
            <a:pPr defTabSz="914400" eaLnBrk="0" fontAlgn="base" hangingPunct="0">
              <a:spcBef>
                <a:spcPct val="0"/>
              </a:spcBef>
              <a:spcAft>
                <a:spcPct val="0"/>
              </a:spcAft>
            </a:pPr>
            <a:b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b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p:txBody>
      </p:sp>
      <p:pic>
        <p:nvPicPr>
          <p:cNvPr id="15" name="Picture 34">
            <a:extLst>
              <a:ext uri="{FF2B5EF4-FFF2-40B4-BE49-F238E27FC236}">
                <a16:creationId xmlns:a16="http://schemas.microsoft.com/office/drawing/2014/main" id="{C605CB3F-445F-4635-B3D2-AFE3B33610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2878" y="2176976"/>
            <a:ext cx="3453510" cy="3059455"/>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6">
            <a:extLst>
              <a:ext uri="{FF2B5EF4-FFF2-40B4-BE49-F238E27FC236}">
                <a16:creationId xmlns:a16="http://schemas.microsoft.com/office/drawing/2014/main" id="{585320C1-3090-458B-A611-FE97F7FB7FFC}"/>
              </a:ext>
            </a:extLst>
          </p:cNvPr>
          <p:cNvSpPr>
            <a:spLocks noChangeArrowheads="1"/>
          </p:cNvSpPr>
          <p:nvPr/>
        </p:nvSpPr>
        <p:spPr bwMode="auto">
          <a:xfrm>
            <a:off x="6650245" y="1872738"/>
            <a:ext cx="4197531" cy="4278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KSC engineers have designed a slow rotating clinostat that allows researchers to subject biological specimens within an ISS EXPRESS locker, or other large containers, to simulated microgravity conditions. Power is provided by built-in computers, lamps, fans, and auxiliary equipment. Adapters can be developed to accept various hardware configurations. The motor and several features have upgraded to improve the stability and performance.</a:t>
            </a: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Max Science Carrier Size</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A standard mid-deck locker or ISS EXPRESS locker.</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Weight</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en-US" sz="1600" u="sng"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Up to 70 lbs</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Rotation Speed</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Up to 3 rpm along the horizontal axis with 0.5 rpm increments.</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On-stage Power Supply</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en-US" sz="1600" u="sng"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Provided</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a:t>
            </a:r>
          </a:p>
        </p:txBody>
      </p:sp>
    </p:spTree>
    <p:extLst>
      <p:ext uri="{BB962C8B-B14F-4D97-AF65-F5344CB8AC3E}">
        <p14:creationId xmlns:p14="http://schemas.microsoft.com/office/powerpoint/2010/main" val="473668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sp>
        <p:nvSpPr>
          <p:cNvPr id="8" name="Rectangle 7">
            <a:extLst>
              <a:ext uri="{FF2B5EF4-FFF2-40B4-BE49-F238E27FC236}">
                <a16:creationId xmlns:a16="http://schemas.microsoft.com/office/drawing/2014/main" id="{7BBFB14A-4088-4910-A387-8D7FA87384B4}"/>
              </a:ext>
            </a:extLst>
          </p:cNvPr>
          <p:cNvSpPr>
            <a:spLocks noChangeArrowheads="1"/>
          </p:cNvSpPr>
          <p:nvPr/>
        </p:nvSpPr>
        <p:spPr bwMode="auto">
          <a:xfrm>
            <a:off x="1285155" y="569083"/>
            <a:ext cx="4683393" cy="283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112" tIns="914112" rIns="914112" bIns="914112" numCol="1" anchor="ctr" anchorCtr="0" compatLnSpc="1">
            <a:prstTxWarp prst="textNoShape">
              <a:avLst/>
            </a:prstTxWarp>
            <a:spAutoFit/>
          </a:bodyPr>
          <a:lstStyle/>
          <a:p>
            <a:pPr defTabSz="914400" eaLnBrk="0" fontAlgn="base" hangingPunct="0">
              <a:spcBef>
                <a:spcPct val="0"/>
              </a:spcBef>
              <a:spcAft>
                <a:spcPct val="0"/>
              </a:spcAft>
            </a:pP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Petri Plate 2D Clinostat (N=2)</a:t>
            </a:r>
            <a:endPar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endParaRPr>
          </a:p>
          <a:p>
            <a:pPr defTabSz="914400" eaLnBrk="0" fontAlgn="base" hangingPunct="0">
              <a:spcBef>
                <a:spcPct val="0"/>
              </a:spcBef>
              <a:spcAft>
                <a:spcPct val="0"/>
              </a:spcAft>
            </a:pPr>
            <a:b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b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p:txBody>
      </p:sp>
      <p:sp>
        <p:nvSpPr>
          <p:cNvPr id="11" name="Rectangle 3">
            <a:extLst>
              <a:ext uri="{FF2B5EF4-FFF2-40B4-BE49-F238E27FC236}">
                <a16:creationId xmlns:a16="http://schemas.microsoft.com/office/drawing/2014/main" id="{BF6FF91C-2726-4CD3-83FA-4F0AF04E9CED}"/>
              </a:ext>
            </a:extLst>
          </p:cNvPr>
          <p:cNvSpPr>
            <a:spLocks noChangeArrowheads="1"/>
          </p:cNvSpPr>
          <p:nvPr/>
        </p:nvSpPr>
        <p:spPr bwMode="auto">
          <a:xfrm>
            <a:off x="5236646" y="1617020"/>
            <a:ext cx="5680451"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A 2D clinostat was developed by KSC engineers, accommodating 10cm x 10cm petri plates and other containers specialized for particular life science model organisms. </a:t>
            </a:r>
          </a:p>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Max Science Carrier Size</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en-US" sz="1600" u="sng"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Up to 8- 10cm x 10cm petri plates, or customized holders</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Rotation speed</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1-20 rpm with 1 rpm increments. </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Light Supply</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en-US" sz="1600" u="sng"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White, blue (439-461 nm), green (513-543 nm), and red (660 nm) LED lights that are individually selectable with intensity adjustment.</a:t>
            </a:r>
            <a:endParaRPr lang="en-US" altLang="en-US" sz="1600" u="sng" dirty="0">
              <a:solidFill>
                <a:srgbClr val="70AD47">
                  <a:lumMod val="75000"/>
                </a:srgbClr>
              </a:solidFill>
              <a:latin typeface="Cambria" panose="02040503050406030204" pitchFamily="18" charset="0"/>
              <a:ea typeface="Cambria" panose="02040503050406030204" pitchFamily="18" charset="0"/>
            </a:endParaRPr>
          </a:p>
        </p:txBody>
      </p:sp>
      <p:pic>
        <p:nvPicPr>
          <p:cNvPr id="13" name="MOV_2019-11-21_22-34-22">
            <a:hlinkClick r:id="" action="ppaction://media"/>
            <a:extLst>
              <a:ext uri="{FF2B5EF4-FFF2-40B4-BE49-F238E27FC236}">
                <a16:creationId xmlns:a16="http://schemas.microsoft.com/office/drawing/2014/main" id="{BB959A25-E687-4444-A311-A6E813060B4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84679" y="2146156"/>
            <a:ext cx="2084342" cy="3705497"/>
          </a:xfrm>
          <a:prstGeom prst="rect">
            <a:avLst/>
          </a:prstGeom>
        </p:spPr>
      </p:pic>
      <p:pic>
        <p:nvPicPr>
          <p:cNvPr id="14" name="Picture 13">
            <a:extLst>
              <a:ext uri="{FF2B5EF4-FFF2-40B4-BE49-F238E27FC236}">
                <a16:creationId xmlns:a16="http://schemas.microsoft.com/office/drawing/2014/main" id="{12E9E7CE-9D79-4D0F-A38D-D318D90F95F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2237" b="14112"/>
          <a:stretch/>
        </p:blipFill>
        <p:spPr>
          <a:xfrm>
            <a:off x="5059982" y="4345967"/>
            <a:ext cx="1357380" cy="1332962"/>
          </a:xfrm>
          <a:prstGeom prst="rect">
            <a:avLst/>
          </a:prstGeom>
        </p:spPr>
      </p:pic>
      <p:pic>
        <p:nvPicPr>
          <p:cNvPr id="17" name="Picture 16">
            <a:extLst>
              <a:ext uri="{FF2B5EF4-FFF2-40B4-BE49-F238E27FC236}">
                <a16:creationId xmlns:a16="http://schemas.microsoft.com/office/drawing/2014/main" id="{214F172B-A78F-424E-97F2-69C9BA9AE32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4547" b="12249"/>
          <a:stretch/>
        </p:blipFill>
        <p:spPr>
          <a:xfrm>
            <a:off x="6513338" y="4344287"/>
            <a:ext cx="1367399" cy="1334643"/>
          </a:xfrm>
          <a:prstGeom prst="rect">
            <a:avLst/>
          </a:prstGeom>
        </p:spPr>
      </p:pic>
      <p:pic>
        <p:nvPicPr>
          <p:cNvPr id="18" name="Picture 17">
            <a:extLst>
              <a:ext uri="{FF2B5EF4-FFF2-40B4-BE49-F238E27FC236}">
                <a16:creationId xmlns:a16="http://schemas.microsoft.com/office/drawing/2014/main" id="{16FDB59C-DAF9-4321-96DF-FC6712D33CA4}"/>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10711" b="13490"/>
          <a:stretch/>
        </p:blipFill>
        <p:spPr>
          <a:xfrm>
            <a:off x="7976712" y="4344287"/>
            <a:ext cx="1320573" cy="1334643"/>
          </a:xfrm>
          <a:prstGeom prst="rect">
            <a:avLst/>
          </a:prstGeom>
        </p:spPr>
      </p:pic>
      <p:pic>
        <p:nvPicPr>
          <p:cNvPr id="19" name="Picture 18">
            <a:extLst>
              <a:ext uri="{FF2B5EF4-FFF2-40B4-BE49-F238E27FC236}">
                <a16:creationId xmlns:a16="http://schemas.microsoft.com/office/drawing/2014/main" id="{58BF34FE-2031-4F0D-9A52-A715CD174DBD}"/>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t="12125" b="14541"/>
          <a:stretch/>
        </p:blipFill>
        <p:spPr>
          <a:xfrm>
            <a:off x="9373837" y="4344287"/>
            <a:ext cx="1364976" cy="1334643"/>
          </a:xfrm>
          <a:prstGeom prst="rect">
            <a:avLst/>
          </a:prstGeom>
        </p:spPr>
      </p:pic>
      <p:sp>
        <p:nvSpPr>
          <p:cNvPr id="20" name="TextBox 19">
            <a:extLst>
              <a:ext uri="{FF2B5EF4-FFF2-40B4-BE49-F238E27FC236}">
                <a16:creationId xmlns:a16="http://schemas.microsoft.com/office/drawing/2014/main" id="{242C7C90-158D-4B24-B04B-D302380E5550}"/>
              </a:ext>
            </a:extLst>
          </p:cNvPr>
          <p:cNvSpPr txBox="1"/>
          <p:nvPr/>
        </p:nvSpPr>
        <p:spPr>
          <a:xfrm flipH="1">
            <a:off x="5133208" y="5863441"/>
            <a:ext cx="1373777" cy="276999"/>
          </a:xfrm>
          <a:prstGeom prst="rect">
            <a:avLst/>
          </a:prstGeom>
          <a:noFill/>
        </p:spPr>
        <p:txBody>
          <a:bodyPr wrap="square" rtlCol="0">
            <a:spAutoFit/>
          </a:bodyPr>
          <a:lstStyle/>
          <a:p>
            <a:r>
              <a:rPr lang="en-US" sz="1200" dirty="0" err="1">
                <a:solidFill>
                  <a:prstClr val="black"/>
                </a:solidFill>
                <a:latin typeface="Cambria" panose="02040503050406030204" pitchFamily="18" charset="0"/>
                <a:ea typeface="Cambria" panose="02040503050406030204" pitchFamily="18" charset="0"/>
                <a:cs typeface="Arial"/>
              </a:rPr>
              <a:t>Mizuna</a:t>
            </a:r>
            <a:r>
              <a:rPr lang="en-US" sz="1200" dirty="0">
                <a:solidFill>
                  <a:prstClr val="black"/>
                </a:solidFill>
                <a:latin typeface="Cambria" panose="02040503050406030204" pitchFamily="18" charset="0"/>
                <a:ea typeface="Cambria" panose="02040503050406030204" pitchFamily="18" charset="0"/>
                <a:cs typeface="Arial"/>
              </a:rPr>
              <a:t>: Green</a:t>
            </a:r>
          </a:p>
        </p:txBody>
      </p:sp>
      <p:sp>
        <p:nvSpPr>
          <p:cNvPr id="21" name="TextBox 20">
            <a:extLst>
              <a:ext uri="{FF2B5EF4-FFF2-40B4-BE49-F238E27FC236}">
                <a16:creationId xmlns:a16="http://schemas.microsoft.com/office/drawing/2014/main" id="{C64E04F4-B9A9-4476-A2AB-BD5A5A90DC79}"/>
              </a:ext>
            </a:extLst>
          </p:cNvPr>
          <p:cNvSpPr txBox="1"/>
          <p:nvPr/>
        </p:nvSpPr>
        <p:spPr>
          <a:xfrm flipH="1">
            <a:off x="9275768" y="5851653"/>
            <a:ext cx="1835294" cy="276999"/>
          </a:xfrm>
          <a:prstGeom prst="rect">
            <a:avLst/>
          </a:prstGeom>
          <a:noFill/>
        </p:spPr>
        <p:txBody>
          <a:bodyPr wrap="square" rtlCol="0">
            <a:spAutoFit/>
          </a:bodyPr>
          <a:lstStyle/>
          <a:p>
            <a:r>
              <a:rPr lang="en-US" sz="1200" dirty="0">
                <a:solidFill>
                  <a:prstClr val="black"/>
                </a:solidFill>
                <a:latin typeface="Cambria" panose="02040503050406030204" pitchFamily="18" charset="0"/>
                <a:ea typeface="Cambria" panose="02040503050406030204" pitchFamily="18" charset="0"/>
                <a:cs typeface="Arial"/>
              </a:rPr>
              <a:t>Lettuce: White/Red/Blue</a:t>
            </a:r>
          </a:p>
        </p:txBody>
      </p:sp>
      <p:sp>
        <p:nvSpPr>
          <p:cNvPr id="22" name="TextBox 21">
            <a:extLst>
              <a:ext uri="{FF2B5EF4-FFF2-40B4-BE49-F238E27FC236}">
                <a16:creationId xmlns:a16="http://schemas.microsoft.com/office/drawing/2014/main" id="{CE61D7C4-A5BF-43B4-A6F0-4C9B31BC29D1}"/>
              </a:ext>
            </a:extLst>
          </p:cNvPr>
          <p:cNvSpPr txBox="1"/>
          <p:nvPr/>
        </p:nvSpPr>
        <p:spPr>
          <a:xfrm flipH="1">
            <a:off x="7955195" y="5863386"/>
            <a:ext cx="1564344" cy="276999"/>
          </a:xfrm>
          <a:prstGeom prst="rect">
            <a:avLst/>
          </a:prstGeom>
          <a:noFill/>
        </p:spPr>
        <p:txBody>
          <a:bodyPr wrap="square" rtlCol="0">
            <a:spAutoFit/>
          </a:bodyPr>
          <a:lstStyle/>
          <a:p>
            <a:r>
              <a:rPr lang="en-US" sz="1200" dirty="0">
                <a:solidFill>
                  <a:prstClr val="black"/>
                </a:solidFill>
                <a:latin typeface="Cambria" panose="02040503050406030204" pitchFamily="18" charset="0"/>
                <a:ea typeface="Cambria" panose="02040503050406030204" pitchFamily="18" charset="0"/>
                <a:cs typeface="Arial"/>
              </a:rPr>
              <a:t>Lettuce: Red/Blue</a:t>
            </a:r>
          </a:p>
        </p:txBody>
      </p:sp>
      <p:sp>
        <p:nvSpPr>
          <p:cNvPr id="23" name="TextBox 22">
            <a:extLst>
              <a:ext uri="{FF2B5EF4-FFF2-40B4-BE49-F238E27FC236}">
                <a16:creationId xmlns:a16="http://schemas.microsoft.com/office/drawing/2014/main" id="{D7C0E69A-F0A1-41F8-B19A-1BB0937640FC}"/>
              </a:ext>
            </a:extLst>
          </p:cNvPr>
          <p:cNvSpPr txBox="1"/>
          <p:nvPr/>
        </p:nvSpPr>
        <p:spPr>
          <a:xfrm flipH="1">
            <a:off x="6446428" y="5863441"/>
            <a:ext cx="1854925" cy="276999"/>
          </a:xfrm>
          <a:prstGeom prst="rect">
            <a:avLst/>
          </a:prstGeom>
          <a:noFill/>
        </p:spPr>
        <p:txBody>
          <a:bodyPr wrap="square" rtlCol="0">
            <a:spAutoFit/>
          </a:bodyPr>
          <a:lstStyle/>
          <a:p>
            <a:r>
              <a:rPr lang="en-US" sz="1200" dirty="0" err="1">
                <a:solidFill>
                  <a:prstClr val="black"/>
                </a:solidFill>
                <a:latin typeface="Cambria" panose="02040503050406030204" pitchFamily="18" charset="0"/>
                <a:ea typeface="Cambria" panose="02040503050406030204" pitchFamily="18" charset="0"/>
                <a:cs typeface="Arial"/>
              </a:rPr>
              <a:t>Mizuna</a:t>
            </a:r>
            <a:r>
              <a:rPr lang="en-US" sz="1200" dirty="0">
                <a:solidFill>
                  <a:prstClr val="black"/>
                </a:solidFill>
                <a:latin typeface="Cambria" panose="02040503050406030204" pitchFamily="18" charset="0"/>
                <a:ea typeface="Cambria" panose="02040503050406030204" pitchFamily="18" charset="0"/>
                <a:cs typeface="Arial"/>
              </a:rPr>
              <a:t>: Blue/Green</a:t>
            </a:r>
          </a:p>
        </p:txBody>
      </p:sp>
    </p:spTree>
    <p:extLst>
      <p:ext uri="{BB962C8B-B14F-4D97-AF65-F5344CB8AC3E}">
        <p14:creationId xmlns:p14="http://schemas.microsoft.com/office/powerpoint/2010/main" val="2012107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3"/>
                                        </p:tgtEl>
                                      </p:cBhvr>
                                    </p:cmd>
                                  </p:childTnLst>
                                </p:cTn>
                              </p:par>
                            </p:childTnLst>
                          </p:cTn>
                        </p:par>
                      </p:childTnLst>
                    </p:cTn>
                  </p:par>
                </p:childTnLst>
              </p:cTn>
              <p:nextCondLst>
                <p:cond evt="onClick" delay="0">
                  <p:tgtEl>
                    <p:spTgt spid="13"/>
                  </p:tgtEl>
                </p:cond>
              </p:nextCondLst>
            </p:seq>
            <p:video>
              <p:cMediaNode vol="80000" mute="1">
                <p:cTn id="7" fill="hold" display="0">
                  <p:stCondLst>
                    <p:cond delay="indefinite"/>
                  </p:stCondLst>
                </p:cTn>
                <p:tgtEl>
                  <p:spTgt spid="1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pic>
        <p:nvPicPr>
          <p:cNvPr id="16" name="Picture 41">
            <a:extLst>
              <a:ext uri="{FF2B5EF4-FFF2-40B4-BE49-F238E27FC236}">
                <a16:creationId xmlns:a16="http://schemas.microsoft.com/office/drawing/2014/main" id="{1898C59E-64B0-41F5-8BFD-5A57243BA4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4791" y="3961487"/>
            <a:ext cx="2917825" cy="2011363"/>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7">
            <a:extLst>
              <a:ext uri="{FF2B5EF4-FFF2-40B4-BE49-F238E27FC236}">
                <a16:creationId xmlns:a16="http://schemas.microsoft.com/office/drawing/2014/main" id="{404CCD9C-E523-41E3-AE2B-7861FBEC98AA}"/>
              </a:ext>
            </a:extLst>
          </p:cNvPr>
          <p:cNvSpPr>
            <a:spLocks noChangeArrowheads="1"/>
          </p:cNvSpPr>
          <p:nvPr/>
        </p:nvSpPr>
        <p:spPr bwMode="auto">
          <a:xfrm>
            <a:off x="2155599" y="1537457"/>
            <a:ext cx="8787041"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endPar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endParaRPr>
          </a:p>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RCCs (</a:t>
            </a:r>
            <a:r>
              <a:rPr lang="en-US" alt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hlinkClick r:id="rId3"/>
              </a:rPr>
              <a:t>http://synthecon.com/pages/home.asp</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can be operated vertically or horizontally. Each vessel can be operated separately at a desired rotation speed. RCCs (initially developed by NASA) have been successfully used to investigate gravitational effects on biological specimens.  Microgravity effects are simulated within liquid media by aligning cultures on a rotating horizontal axis at a defined rotational speed. Well-designed rotation conditions allow specimens to remain in constant free fall simulating near weightlessness conditions and minimizes various mechanic stresses, such as interactions between specimens and vessels.  </a:t>
            </a:r>
            <a:endParaRPr lang="en-US" altLang="en-US" sz="1600" dirty="0">
              <a:solidFill>
                <a:prstClr val="black"/>
              </a:solidFill>
              <a:latin typeface="Cambria" panose="02040503050406030204" pitchFamily="18" charset="0"/>
              <a:ea typeface="Cambria" panose="02040503050406030204" pitchFamily="18" charset="0"/>
            </a:endParaRPr>
          </a:p>
        </p:txBody>
      </p:sp>
      <p:sp>
        <p:nvSpPr>
          <p:cNvPr id="25" name="Rectangle 8">
            <a:extLst>
              <a:ext uri="{FF2B5EF4-FFF2-40B4-BE49-F238E27FC236}">
                <a16:creationId xmlns:a16="http://schemas.microsoft.com/office/drawing/2014/main" id="{55FD6721-2F46-49CE-87E5-49228BB480E2}"/>
              </a:ext>
            </a:extLst>
          </p:cNvPr>
          <p:cNvSpPr>
            <a:spLocks noChangeArrowheads="1"/>
          </p:cNvSpPr>
          <p:nvPr/>
        </p:nvSpPr>
        <p:spPr bwMode="auto">
          <a:xfrm>
            <a:off x="5432812" y="3606879"/>
            <a:ext cx="5506652"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Max Science Carrier Size</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4 mL to 500 mL culture vessels, including </a:t>
            </a:r>
            <a:r>
              <a:rPr lang="en-US" altLang="en-US" sz="1600" dirty="0" err="1">
                <a:solidFill>
                  <a:prstClr val="black"/>
                </a:solidFill>
                <a:latin typeface="Cambria" panose="02040503050406030204" pitchFamily="18" charset="0"/>
                <a:ea typeface="Cambria" panose="02040503050406030204" pitchFamily="18" charset="0"/>
                <a:cs typeface="Arial" panose="020B0604020202020204" pitchFamily="34" charset="0"/>
              </a:rPr>
              <a:t>autoclavable</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Stem Cells Culture Vessels, High Aspect Ratio Vessels (HARVs), Slow Turning Lateral Vessels (STLVs), disposable vessels, and customized sample containers.</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Rotation Speed</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0-20 rpm along the horizontal axis (</a:t>
            </a:r>
            <a:r>
              <a:rPr lang="en-US" altLang="en-US"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microgravity simulation</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or the vertical axis (</a:t>
            </a:r>
            <a:r>
              <a:rPr lang="en-US" altLang="en-US"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rotation control</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Partial Gravity Simulation: </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Possibly achieved by either increasing or decreasing the rotation speed in combination with changing the density of the suspension fluid, and/or other means – </a:t>
            </a:r>
            <a:r>
              <a:rPr lang="en-US" altLang="en-US"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Under development</a:t>
            </a:r>
          </a:p>
        </p:txBody>
      </p:sp>
      <p:sp>
        <p:nvSpPr>
          <p:cNvPr id="26" name="Rectangle 25">
            <a:extLst>
              <a:ext uri="{FF2B5EF4-FFF2-40B4-BE49-F238E27FC236}">
                <a16:creationId xmlns:a16="http://schemas.microsoft.com/office/drawing/2014/main" id="{307CB060-A400-4869-B1A9-CCDB9507E591}"/>
              </a:ext>
            </a:extLst>
          </p:cNvPr>
          <p:cNvSpPr/>
          <p:nvPr/>
        </p:nvSpPr>
        <p:spPr>
          <a:xfrm>
            <a:off x="2155599" y="1351527"/>
            <a:ext cx="6074035" cy="338554"/>
          </a:xfrm>
          <a:prstGeom prst="rect">
            <a:avLst/>
          </a:prstGeom>
        </p:spPr>
        <p:txBody>
          <a:bodyPr wrap="none">
            <a:spAutoFit/>
          </a:bodyPr>
          <a:lstStyle/>
          <a:p>
            <a:pPr eaLnBrk="0" fontAlgn="base" hangingPunct="0">
              <a:spcBef>
                <a:spcPct val="0"/>
              </a:spcBef>
              <a:spcAft>
                <a:spcPct val="0"/>
              </a:spcAft>
            </a:pP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Customized </a:t>
            </a:r>
            <a:r>
              <a:rPr lang="en-US" altLang="en-US" sz="1600" b="1" dirty="0" err="1">
                <a:solidFill>
                  <a:prstClr val="black"/>
                </a:solidFill>
                <a:latin typeface="Cambria" panose="02040503050406030204" pitchFamily="18" charset="0"/>
                <a:ea typeface="Cambria" panose="02040503050406030204" pitchFamily="18" charset="0"/>
                <a:cs typeface="Arial" panose="020B0604020202020204" pitchFamily="34" charset="0"/>
              </a:rPr>
              <a:t>Synthecon</a:t>
            </a: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 Rotary Cell Culture Systems (RCCs, N=2)</a:t>
            </a:r>
            <a:endParaRPr lang="en-US" altLang="en-US" sz="1600" dirty="0">
              <a:solidFill>
                <a:prstClr val="black"/>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424500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sp>
        <p:nvSpPr>
          <p:cNvPr id="11" name="Rectangle 10">
            <a:extLst>
              <a:ext uri="{FF2B5EF4-FFF2-40B4-BE49-F238E27FC236}">
                <a16:creationId xmlns:a16="http://schemas.microsoft.com/office/drawing/2014/main" id="{4A605C2D-F066-49EC-A95B-B88EC41B80E4}"/>
              </a:ext>
            </a:extLst>
          </p:cNvPr>
          <p:cNvSpPr>
            <a:spLocks noChangeArrowheads="1"/>
          </p:cNvSpPr>
          <p:nvPr/>
        </p:nvSpPr>
        <p:spPr bwMode="auto">
          <a:xfrm>
            <a:off x="1899040" y="665336"/>
            <a:ext cx="3734415" cy="2338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112" tIns="914112" rIns="914112" bIns="914112" numCol="1" anchor="ctr" anchorCtr="0" compatLnSpc="1">
            <a:prstTxWarp prst="textNoShape">
              <a:avLst/>
            </a:prstTxWarp>
            <a:spAutoFit/>
          </a:bodyPr>
          <a:lstStyle/>
          <a:p>
            <a:pPr defTabSz="914400" eaLnBrk="0" fontAlgn="base" hangingPunct="0">
              <a:spcBef>
                <a:spcPct val="0"/>
              </a:spcBef>
              <a:spcAft>
                <a:spcPct val="0"/>
              </a:spcAft>
            </a:pP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2D Clinostats (N=6)</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p:txBody>
      </p:sp>
      <p:pic>
        <p:nvPicPr>
          <p:cNvPr id="12" name="Picture 3">
            <a:extLst>
              <a:ext uri="{FF2B5EF4-FFF2-40B4-BE49-F238E27FC236}">
                <a16:creationId xmlns:a16="http://schemas.microsoft.com/office/drawing/2014/main" id="{5CB6E486-63BF-440B-83E8-6E99B3EDF1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6746" y="2221322"/>
            <a:ext cx="2865438" cy="26066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3">
            <a:extLst>
              <a:ext uri="{FF2B5EF4-FFF2-40B4-BE49-F238E27FC236}">
                <a16:creationId xmlns:a16="http://schemas.microsoft.com/office/drawing/2014/main" id="{0D3A0AF2-CB91-486D-A7BB-24F7B02289B0}"/>
              </a:ext>
            </a:extLst>
          </p:cNvPr>
          <p:cNvSpPr>
            <a:spLocks noChangeArrowheads="1"/>
          </p:cNvSpPr>
          <p:nvPr/>
        </p:nvSpPr>
        <p:spPr bwMode="auto">
          <a:xfrm>
            <a:off x="5633455" y="2002417"/>
            <a:ext cx="5180773"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These commercially available </a:t>
            </a:r>
            <a:r>
              <a:rPr lang="en-US" altLang="en-US" sz="1600" dirty="0" err="1">
                <a:solidFill>
                  <a:prstClr val="black"/>
                </a:solidFill>
                <a:latin typeface="Cambria" panose="02040503050406030204" pitchFamily="18" charset="0"/>
                <a:ea typeface="Cambria" panose="02040503050406030204" pitchFamily="18" charset="0"/>
                <a:cs typeface="Arial" panose="020B0604020202020204" pitchFamily="34" charset="0"/>
              </a:rPr>
              <a:t>Eisco</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2D clinostats enable horizontal to vertical </a:t>
            </a:r>
            <a:r>
              <a:rPr lang="en-US" altLang="en-US" sz="1600" dirty="0" err="1">
                <a:solidFill>
                  <a:prstClr val="black"/>
                </a:solidFill>
                <a:latin typeface="Cambria" panose="02040503050406030204" pitchFamily="18" charset="0"/>
                <a:ea typeface="Cambria" panose="02040503050406030204" pitchFamily="18" charset="0"/>
                <a:cs typeface="Arial" panose="020B0604020202020204" pitchFamily="34" charset="0"/>
              </a:rPr>
              <a:t>clinorotation</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studies with large plants and other biological samples.  </a:t>
            </a: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Max Science Carrier Size</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Support any size or shape of pot up to 7.5 cm in diameter with maximum baseline root zone depths of 10 cm. Holders are also available for 100 mm petri dishes and tubes. </a:t>
            </a:r>
            <a:r>
              <a:rPr lang="en-US" altLang="en-US"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The units can accommodate customized sample holders as well</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a:t>
            </a: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Rotation Speed</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2 rpm. </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Axis Angle: </a:t>
            </a:r>
            <a:r>
              <a:rPr lang="en-US" altLang="en-US"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0-90°</a:t>
            </a:r>
            <a:endParaRPr lang="en-US" altLang="en-US" sz="1600" b="1" i="1"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endParaRPr>
          </a:p>
          <a:p>
            <a:pPr defTabSz="914400" eaLnBrk="0" fontAlgn="base" hangingPunct="0">
              <a:spcBef>
                <a:spcPct val="0"/>
              </a:spcBef>
              <a:spcAft>
                <a:spcPct val="0"/>
              </a:spcAft>
            </a:pPr>
            <a:b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br>
            <a:endParaRPr lang="en-US" altLang="en-US" sz="1600" dirty="0">
              <a:solidFill>
                <a:prstClr val="black"/>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3444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sp>
        <p:nvSpPr>
          <p:cNvPr id="8" name="Rectangle 2">
            <a:extLst>
              <a:ext uri="{FF2B5EF4-FFF2-40B4-BE49-F238E27FC236}">
                <a16:creationId xmlns:a16="http://schemas.microsoft.com/office/drawing/2014/main" id="{BFCB7854-860C-4570-8963-7FD75063EC1F}"/>
              </a:ext>
            </a:extLst>
          </p:cNvPr>
          <p:cNvSpPr>
            <a:spLocks noChangeArrowheads="1"/>
          </p:cNvSpPr>
          <p:nvPr/>
        </p:nvSpPr>
        <p:spPr bwMode="auto">
          <a:xfrm>
            <a:off x="1461530" y="665336"/>
            <a:ext cx="7366816" cy="283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112" tIns="914112" rIns="914112" bIns="914112" numCol="1" anchor="ctr" anchorCtr="0" compatLnSpc="1">
            <a:prstTxWarp prst="textNoShape">
              <a:avLst/>
            </a:prstTxWarp>
            <a:spAutoFit/>
          </a:bodyPr>
          <a:lstStyle/>
          <a:p>
            <a:pPr defTabSz="914400" eaLnBrk="0" fontAlgn="base" hangingPunct="0">
              <a:spcBef>
                <a:spcPct val="0"/>
              </a:spcBef>
              <a:spcAft>
                <a:spcPct val="0"/>
              </a:spcAft>
            </a:pP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3D- Clinostats: Random Positioning Machines (RPM) (N=4)</a:t>
            </a:r>
            <a:endPar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endParaRPr>
          </a:p>
          <a:p>
            <a:pPr defTabSz="914400" eaLnBrk="0" fontAlgn="base" hangingPunct="0">
              <a:spcBef>
                <a:spcPct val="0"/>
              </a:spcBef>
              <a:spcAft>
                <a:spcPct val="0"/>
              </a:spcAft>
            </a:pPr>
            <a:b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b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p:txBody>
      </p:sp>
      <p:pic>
        <p:nvPicPr>
          <p:cNvPr id="14" name="Picture 44">
            <a:extLst>
              <a:ext uri="{FF2B5EF4-FFF2-40B4-BE49-F238E27FC236}">
                <a16:creationId xmlns:a16="http://schemas.microsoft.com/office/drawing/2014/main" id="{96C2378D-F1F0-4D6F-A8EA-2CE0CE8367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52" r="4515"/>
          <a:stretch>
            <a:fillRect/>
          </a:stretch>
        </p:blipFill>
        <p:spPr bwMode="auto">
          <a:xfrm>
            <a:off x="2413427" y="2468472"/>
            <a:ext cx="2925763" cy="2301875"/>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3">
            <a:extLst>
              <a:ext uri="{FF2B5EF4-FFF2-40B4-BE49-F238E27FC236}">
                <a16:creationId xmlns:a16="http://schemas.microsoft.com/office/drawing/2014/main" id="{D8B4C407-7FD8-4D7A-93BD-3F5C25307843}"/>
              </a:ext>
            </a:extLst>
          </p:cNvPr>
          <p:cNvSpPr>
            <a:spLocks noChangeArrowheads="1"/>
          </p:cNvSpPr>
          <p:nvPr/>
        </p:nvSpPr>
        <p:spPr bwMode="auto">
          <a:xfrm>
            <a:off x="5528876" y="2021033"/>
            <a:ext cx="5385335"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The Airbus RPM 2.0 (</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hlinkClick r:id="rId3"/>
              </a:rPr>
              <a:t>www.airbusDS.nl</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has two independently rotating frames </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that rotate with different speeds and different directions. An experimental apparatus containing research specimens is placed within the inner of two counter-rotating platforms. Based upon operating configurations, treatments of </a:t>
            </a:r>
            <a:r>
              <a:rPr lang="en-US" altLang="ja-JP"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simulated microgravity (&lt;10</a:t>
            </a:r>
            <a:r>
              <a:rPr lang="en-US" altLang="ja-JP" sz="1600" baseline="300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-3</a:t>
            </a:r>
            <a:r>
              <a:rPr lang="en-US" altLang="ja-JP"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 g) or partial gravity</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can be achieved.</a:t>
            </a: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Max Science Carrier Size</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ja-JP"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Up to 1.5kg</a:t>
            </a:r>
            <a:endParaRPr lang="en-US" altLang="ja-JP" sz="1600" dirty="0">
              <a:solidFill>
                <a:srgbClr val="70AD47">
                  <a:lumMod val="75000"/>
                </a:srgbClr>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Sample Carrier</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Flasks, well plates, petri dishes, and rotating wall vessels. Modifications to the inner platform can allow the use customized hardware with various configurations.  </a:t>
            </a: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Rotation Speed</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0-20 rpm. </a:t>
            </a: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On-stage Power Supply</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ja-JP"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Provided</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a:t>
            </a:r>
            <a:endParaRPr lang="en-US" altLang="ja-JP" sz="1600" dirty="0">
              <a:solidFill>
                <a:prstClr val="black"/>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852439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sp>
        <p:nvSpPr>
          <p:cNvPr id="11" name="Rectangle 10">
            <a:extLst>
              <a:ext uri="{FF2B5EF4-FFF2-40B4-BE49-F238E27FC236}">
                <a16:creationId xmlns:a16="http://schemas.microsoft.com/office/drawing/2014/main" id="{FFDEC0A2-0978-4A6E-9CEF-64DDDDBBDD30}"/>
              </a:ext>
            </a:extLst>
          </p:cNvPr>
          <p:cNvSpPr>
            <a:spLocks noChangeArrowheads="1"/>
          </p:cNvSpPr>
          <p:nvPr/>
        </p:nvSpPr>
        <p:spPr bwMode="auto">
          <a:xfrm>
            <a:off x="1764445" y="571298"/>
            <a:ext cx="4698141" cy="283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112" tIns="914112" rIns="914112" bIns="914112" numCol="1" anchor="ctr" anchorCtr="0" compatLnSpc="1">
            <a:prstTxWarp prst="textNoShape">
              <a:avLst/>
            </a:prstTxWarp>
            <a:spAutoFit/>
          </a:bodyPr>
          <a:lstStyle/>
          <a:p>
            <a:pPr defTabSz="914400" eaLnBrk="0" fontAlgn="base" hangingPunct="0">
              <a:spcBef>
                <a:spcPct val="0"/>
              </a:spcBef>
              <a:spcAft>
                <a:spcPct val="0"/>
              </a:spcAft>
            </a:pP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3-D Clinostats: GRAVITE (N=2)</a:t>
            </a:r>
            <a:endPar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endParaRPr>
          </a:p>
          <a:p>
            <a:pPr defTabSz="914400" eaLnBrk="0" fontAlgn="base" hangingPunct="0">
              <a:spcBef>
                <a:spcPct val="0"/>
              </a:spcBef>
              <a:spcAft>
                <a:spcPct val="0"/>
              </a:spcAft>
            </a:pPr>
            <a:b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b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p:txBody>
      </p:sp>
      <p:pic>
        <p:nvPicPr>
          <p:cNvPr id="12" name="Picture 42">
            <a:extLst>
              <a:ext uri="{FF2B5EF4-FFF2-40B4-BE49-F238E27FC236}">
                <a16:creationId xmlns:a16="http://schemas.microsoft.com/office/drawing/2014/main" id="{83F2DC11-3C2B-4155-ABE8-0F6A7E04DF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4602" y="2256152"/>
            <a:ext cx="2917825" cy="247650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3">
            <a:extLst>
              <a:ext uri="{FF2B5EF4-FFF2-40B4-BE49-F238E27FC236}">
                <a16:creationId xmlns:a16="http://schemas.microsoft.com/office/drawing/2014/main" id="{FD9AFE1F-4908-45BF-A6C3-09BB1F14D12C}"/>
              </a:ext>
            </a:extLst>
          </p:cNvPr>
          <p:cNvSpPr>
            <a:spLocks noChangeArrowheads="1"/>
          </p:cNvSpPr>
          <p:nvPr/>
        </p:nvSpPr>
        <p:spPr bwMode="auto">
          <a:xfrm>
            <a:off x="5844543" y="1980839"/>
            <a:ext cx="5102167"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The GRAVITE from the Space Bio-Laboratories (http://www.spacebio-lab.com/ENG-index.html) contains two independently rotating frames </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that are mounted and rotate perpendicular to each other. An experimental apparatus containing research specimens is placed within the inner of the two counter-rotating platforms. Based upon operating configurations, treatments of simulated microgravity (&lt;10</a:t>
            </a:r>
            <a:r>
              <a:rPr lang="en-US" altLang="ja-JP" sz="1600" baseline="30000" dirty="0">
                <a:solidFill>
                  <a:prstClr val="black"/>
                </a:solidFill>
                <a:latin typeface="Cambria" panose="02040503050406030204" pitchFamily="18" charset="0"/>
                <a:ea typeface="Cambria" panose="02040503050406030204" pitchFamily="18" charset="0"/>
                <a:cs typeface="Arial" panose="020B0604020202020204" pitchFamily="34" charset="0"/>
              </a:rPr>
              <a:t>-3</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ja-JP" sz="1600" i="1" dirty="0">
                <a:solidFill>
                  <a:prstClr val="black"/>
                </a:solidFill>
                <a:latin typeface="Cambria" panose="02040503050406030204" pitchFamily="18" charset="0"/>
                <a:ea typeface="Cambria" panose="02040503050406030204" pitchFamily="18" charset="0"/>
                <a:cs typeface="Arial" panose="020B0604020202020204" pitchFamily="34" charset="0"/>
              </a:rPr>
              <a:t>g</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ja-JP" sz="1600" dirty="0">
                <a:solidFill>
                  <a:srgbClr val="70AD47">
                    <a:lumMod val="75000"/>
                  </a:srgbClr>
                </a:solidFill>
                <a:latin typeface="Cambria" panose="02040503050406030204" pitchFamily="18" charset="0"/>
                <a:ea typeface="Cambria" panose="02040503050406030204" pitchFamily="18" charset="0"/>
                <a:cs typeface="Arial" panose="020B0604020202020204" pitchFamily="34" charset="0"/>
              </a:rPr>
              <a:t>partial gravity</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or </a:t>
            </a:r>
            <a:r>
              <a:rPr lang="en-US" altLang="ja-JP" sz="1600" dirty="0" err="1">
                <a:solidFill>
                  <a:prstClr val="black"/>
                </a:solidFill>
                <a:latin typeface="Cambria" panose="02040503050406030204" pitchFamily="18" charset="0"/>
                <a:ea typeface="Cambria" panose="02040503050406030204" pitchFamily="18" charset="0"/>
                <a:cs typeface="Arial" panose="020B0604020202020204" pitchFamily="34" charset="0"/>
              </a:rPr>
              <a:t>hypergravity</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(to 2-3 </a:t>
            </a:r>
            <a:r>
              <a:rPr lang="en-US" altLang="ja-JP" sz="1600" i="1" dirty="0">
                <a:solidFill>
                  <a:prstClr val="black"/>
                </a:solidFill>
                <a:latin typeface="Cambria" panose="02040503050406030204" pitchFamily="18" charset="0"/>
                <a:ea typeface="Cambria" panose="02040503050406030204" pitchFamily="18" charset="0"/>
                <a:cs typeface="Arial" panose="020B0604020202020204" pitchFamily="34" charset="0"/>
              </a:rPr>
              <a:t>g</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can be achieved.</a:t>
            </a:r>
          </a:p>
          <a:p>
            <a:pPr defTabSz="914400" eaLnBrk="0" fontAlgn="base" hangingPunct="0">
              <a:spcBef>
                <a:spcPct val="0"/>
              </a:spcBef>
              <a:spcAft>
                <a:spcPct val="0"/>
              </a:spcAft>
            </a:pP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Max Science Carrier Size</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Up to 1.5kg</a:t>
            </a: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Sample Carrier</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Flasks, well plates, petri dishes, and rotating wall vessels. Modifications to the inner platform can allow use of various hardware configurations.  </a:t>
            </a: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Rotation Speed</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1-4 rpm with 1 rpm increments for microgravity simulation.</a:t>
            </a:r>
          </a:p>
        </p:txBody>
      </p:sp>
    </p:spTree>
    <p:extLst>
      <p:ext uri="{BB962C8B-B14F-4D97-AF65-F5344CB8AC3E}">
        <p14:creationId xmlns:p14="http://schemas.microsoft.com/office/powerpoint/2010/main" val="2446513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sp>
        <p:nvSpPr>
          <p:cNvPr id="8" name="Rectangle 2">
            <a:extLst>
              <a:ext uri="{FF2B5EF4-FFF2-40B4-BE49-F238E27FC236}">
                <a16:creationId xmlns:a16="http://schemas.microsoft.com/office/drawing/2014/main" id="{F171C8D5-2ABE-4A0B-A35E-A70D54A5CC56}"/>
              </a:ext>
            </a:extLst>
          </p:cNvPr>
          <p:cNvSpPr>
            <a:spLocks noChangeArrowheads="1"/>
          </p:cNvSpPr>
          <p:nvPr/>
        </p:nvSpPr>
        <p:spPr bwMode="auto">
          <a:xfrm>
            <a:off x="1594125" y="461710"/>
            <a:ext cx="4704104" cy="2584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112" tIns="914112" rIns="914112" bIns="914112" numCol="1" anchor="ctr" anchorCtr="0" compatLnSpc="1">
            <a:prstTxWarp prst="textNoShape">
              <a:avLst/>
            </a:prstTxWarp>
            <a:spAutoFit/>
          </a:bodyPr>
          <a:lstStyle/>
          <a:p>
            <a:pPr defTabSz="914400" eaLnBrk="0" fontAlgn="base" hangingPunct="0">
              <a:spcBef>
                <a:spcPct val="0"/>
              </a:spcBef>
              <a:spcAft>
                <a:spcPct val="0"/>
              </a:spcAft>
            </a:pP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3D Clinostat: </a:t>
            </a:r>
            <a:r>
              <a:rPr lang="en-US" altLang="en-US" sz="1600" b="1" dirty="0" err="1">
                <a:solidFill>
                  <a:prstClr val="black"/>
                </a:solidFill>
                <a:latin typeface="Cambria" panose="02040503050406030204" pitchFamily="18" charset="0"/>
                <a:ea typeface="Cambria" panose="02040503050406030204" pitchFamily="18" charset="0"/>
                <a:cs typeface="Arial" panose="020B0604020202020204" pitchFamily="34" charset="0"/>
              </a:rPr>
              <a:t>SciSpinner</a:t>
            </a: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 (N=2)</a:t>
            </a: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p:txBody>
      </p:sp>
      <p:sp>
        <p:nvSpPr>
          <p:cNvPr id="14" name="Rectangle 3">
            <a:extLst>
              <a:ext uri="{FF2B5EF4-FFF2-40B4-BE49-F238E27FC236}">
                <a16:creationId xmlns:a16="http://schemas.microsoft.com/office/drawing/2014/main" id="{C71B2D64-E364-40BF-83D3-DBAFCE608C33}"/>
              </a:ext>
            </a:extLst>
          </p:cNvPr>
          <p:cNvSpPr>
            <a:spLocks noChangeArrowheads="1"/>
          </p:cNvSpPr>
          <p:nvPr/>
        </p:nvSpPr>
        <p:spPr bwMode="auto">
          <a:xfrm>
            <a:off x="5986575" y="1543144"/>
            <a:ext cx="5119057"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a:t>
            </a:r>
            <a:r>
              <a:rPr lang="en-US" altLang="en-US" sz="1600" dirty="0" err="1">
                <a:solidFill>
                  <a:prstClr val="black"/>
                </a:solidFill>
                <a:latin typeface="Cambria" panose="02040503050406030204" pitchFamily="18" charset="0"/>
                <a:ea typeface="Cambria" panose="02040503050406030204" pitchFamily="18" charset="0"/>
                <a:cs typeface="Arial" panose="020B0604020202020204" pitchFamily="34" charset="0"/>
              </a:rPr>
              <a:t>SciSpinner</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was originally developed by a Space Biology investigator team and manufactured by </a:t>
            </a:r>
            <a:r>
              <a:rPr lang="en-US" altLang="ja-JP" sz="1600" dirty="0" err="1">
                <a:solidFill>
                  <a:prstClr val="black"/>
                </a:solidFill>
                <a:latin typeface="Cambria" panose="02040503050406030204" pitchFamily="18" charset="0"/>
                <a:ea typeface="Cambria" panose="02040503050406030204" pitchFamily="18" charset="0"/>
                <a:cs typeface="Arial" panose="020B0604020202020204" pitchFamily="34" charset="0"/>
              </a:rPr>
              <a:t>Cosē</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Instruments. Most parts are 3D printed.</a:t>
            </a:r>
          </a:p>
          <a:p>
            <a:pPr defTabSz="914400" eaLnBrk="0" fontAlgn="base" hangingPunct="0">
              <a:spcBef>
                <a:spcPct val="0"/>
              </a:spcBef>
              <a:spcAft>
                <a:spcPct val="0"/>
              </a:spcAft>
            </a:pP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Max Science Carrier Size</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60mm petri dish.</a:t>
            </a: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Rotation Speed</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0.3-15 rpm with decimal grade precise speed control. </a:t>
            </a: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Light</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IR and RGB LEDs.</a:t>
            </a:r>
            <a:endParaRPr lang="en-US" altLang="ja-JP"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ja-JP" sz="1600" b="1" i="1" dirty="0">
                <a:solidFill>
                  <a:prstClr val="black"/>
                </a:solidFill>
                <a:latin typeface="Cambria" panose="02040503050406030204" pitchFamily="18" charset="0"/>
                <a:ea typeface="Cambria" panose="02040503050406030204" pitchFamily="18" charset="0"/>
                <a:cs typeface="Arial" panose="020B0604020202020204" pitchFamily="34" charset="0"/>
              </a:rPr>
              <a:t>Imaging</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3280 x 2464 </a:t>
            </a:r>
            <a:r>
              <a:rPr lang="en-US" altLang="ja-JP" sz="1600" dirty="0" err="1">
                <a:solidFill>
                  <a:prstClr val="black"/>
                </a:solidFill>
                <a:latin typeface="Cambria" panose="02040503050406030204" pitchFamily="18" charset="0"/>
                <a:ea typeface="Cambria" panose="02040503050406030204" pitchFamily="18" charset="0"/>
                <a:cs typeface="Arial" panose="020B0604020202020204" pitchFamily="34" charset="0"/>
              </a:rPr>
              <a:t>px</a:t>
            </a:r>
            <a:r>
              <a:rPr lang="en-US" altLang="ja-JP" sz="1600" dirty="0">
                <a:solidFill>
                  <a:prstClr val="black"/>
                </a:solidFill>
                <a:latin typeface="Cambria" panose="02040503050406030204" pitchFamily="18" charset="0"/>
                <a:ea typeface="Cambria" panose="02040503050406030204" pitchFamily="18" charset="0"/>
                <a:cs typeface="Arial" panose="020B0604020202020204" pitchFamily="34" charset="0"/>
              </a:rPr>
              <a:t> for stills, and 1080P at 30fps / 480p at 90fps for video.</a:t>
            </a:r>
            <a:endParaRPr lang="en-US" altLang="ja-JP" sz="1600" b="1" dirty="0">
              <a:solidFill>
                <a:prstClr val="black"/>
              </a:solidFill>
              <a:latin typeface="Cambria" panose="02040503050406030204" pitchFamily="18" charset="0"/>
              <a:ea typeface="Cambria" panose="02040503050406030204" pitchFamily="18" charset="0"/>
              <a:cs typeface="Arial" panose="020B0604020202020204" pitchFamily="34" charset="0"/>
            </a:endParaRPr>
          </a:p>
        </p:txBody>
      </p:sp>
      <p:pic>
        <p:nvPicPr>
          <p:cNvPr id="15" name="Online Media 5" descr="VID_20190523_171501">
            <a:hlinkClick r:id="" action="ppaction://media"/>
            <a:extLst>
              <a:ext uri="{FF2B5EF4-FFF2-40B4-BE49-F238E27FC236}">
                <a16:creationId xmlns:a16="http://schemas.microsoft.com/office/drawing/2014/main" id="{20854C68-229A-4423-B984-086DF6942B7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r="6119"/>
          <a:stretch/>
        </p:blipFill>
        <p:spPr>
          <a:xfrm>
            <a:off x="3566386" y="4255725"/>
            <a:ext cx="3161213" cy="1894076"/>
          </a:xfrm>
          <a:prstGeom prst="rect">
            <a:avLst/>
          </a:prstGeom>
        </p:spPr>
      </p:pic>
      <p:pic>
        <p:nvPicPr>
          <p:cNvPr id="16" name="Online Media 6" descr="actin_06_10_2019.mov">
            <a:hlinkClick r:id="" action="ppaction://media"/>
            <a:extLst>
              <a:ext uri="{FF2B5EF4-FFF2-40B4-BE49-F238E27FC236}">
                <a16:creationId xmlns:a16="http://schemas.microsoft.com/office/drawing/2014/main" id="{B3CE247A-0E21-46C1-9542-FB44C2ABAFA5}"/>
              </a:ext>
            </a:extLst>
          </p:cNvPr>
          <p:cNvPicPr>
            <a:picLocks noChangeAspect="1"/>
          </p:cNvPicPr>
          <p:nvPr>
            <a:videoFile r:link="rId4"/>
            <p:extLst>
              <p:ext uri="{DAA4B4D4-6D71-4841-9C94-3DE7FCFB9230}">
                <p14:media xmlns:p14="http://schemas.microsoft.com/office/powerpoint/2010/main" r:embed="rId3"/>
              </p:ext>
            </p:extLst>
          </p:nvPr>
        </p:nvPicPr>
        <p:blipFill>
          <a:blip r:embed="rId7">
            <a:lum contrast="40000"/>
          </a:blip>
          <a:stretch>
            <a:fillRect/>
          </a:stretch>
        </p:blipFill>
        <p:spPr>
          <a:xfrm>
            <a:off x="7722600" y="4149443"/>
            <a:ext cx="2337527" cy="2097576"/>
          </a:xfrm>
          <a:prstGeom prst="rect">
            <a:avLst/>
          </a:prstGeom>
        </p:spPr>
      </p:pic>
      <p:pic>
        <p:nvPicPr>
          <p:cNvPr id="17" name="Picture 16">
            <a:extLst>
              <a:ext uri="{FF2B5EF4-FFF2-40B4-BE49-F238E27FC236}">
                <a16:creationId xmlns:a16="http://schemas.microsoft.com/office/drawing/2014/main" id="{F62AE575-12CA-4CE4-AF03-6D141435D96D}"/>
              </a:ext>
            </a:extLst>
          </p:cNvPr>
          <p:cNvPicPr>
            <a:picLocks noChangeAspect="1"/>
          </p:cNvPicPr>
          <p:nvPr/>
        </p:nvPicPr>
        <p:blipFill rotWithShape="1">
          <a:blip r:embed="rId8"/>
          <a:srcRect l="27114" t="25701" r="31235" b="8314"/>
          <a:stretch/>
        </p:blipFill>
        <p:spPr>
          <a:xfrm>
            <a:off x="3093145" y="1766981"/>
            <a:ext cx="2539890" cy="2263311"/>
          </a:xfrm>
          <a:prstGeom prst="rect">
            <a:avLst/>
          </a:prstGeom>
        </p:spPr>
      </p:pic>
    </p:spTree>
    <p:extLst>
      <p:ext uri="{BB962C8B-B14F-4D97-AF65-F5344CB8AC3E}">
        <p14:creationId xmlns:p14="http://schemas.microsoft.com/office/powerpoint/2010/main" val="3103095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0507"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0998"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1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6"/>
                                        </p:tgtEl>
                                      </p:cBhvr>
                                    </p:cmd>
                                  </p:childTnLst>
                                </p:cTn>
                              </p:par>
                            </p:childTnLst>
                          </p:cTn>
                        </p:par>
                      </p:childTnLst>
                    </p:cTn>
                  </p:par>
                </p:childTnLst>
              </p:cTn>
              <p:nextCondLst>
                <p:cond evt="onClick" delay="0">
                  <p:tgtEl>
                    <p:spTgt spid="16"/>
                  </p:tgtEl>
                </p:cond>
              </p:nextCondLst>
            </p:seq>
            <p:video>
              <p:cMediaNode vol="0">
                <p:cTn id="16" repeatCount="indefinite" fill="hold" display="0">
                  <p:stCondLst>
                    <p:cond delay="indefinite"/>
                  </p:stCondLst>
                </p:cTn>
                <p:tgtEl>
                  <p:spTgt spid="15"/>
                </p:tgtEl>
              </p:cMediaNode>
            </p:video>
            <p:video>
              <p:cMediaNode vol="80000" mute="1">
                <p:cTn id="17" fill="hold" display="0">
                  <p:stCondLst>
                    <p:cond delay="indefinite"/>
                  </p:stCondLst>
                </p:cTn>
                <p:tgtEl>
                  <p:spTgt spid="1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KSC Microgravity Simulation Support Facility (MSSF)</a:t>
            </a:r>
          </a:p>
        </p:txBody>
      </p:sp>
      <p:graphicFrame>
        <p:nvGraphicFramePr>
          <p:cNvPr id="11" name="Table 10">
            <a:extLst>
              <a:ext uri="{FF2B5EF4-FFF2-40B4-BE49-F238E27FC236}">
                <a16:creationId xmlns:a16="http://schemas.microsoft.com/office/drawing/2014/main" id="{F23E862C-9C07-465E-B9FE-110CF94E8AF0}"/>
              </a:ext>
            </a:extLst>
          </p:cNvPr>
          <p:cNvGraphicFramePr>
            <a:graphicFrameLocks noGrp="1"/>
          </p:cNvGraphicFramePr>
          <p:nvPr>
            <p:extLst>
              <p:ext uri="{D42A27DB-BD31-4B8C-83A1-F6EECF244321}">
                <p14:modId xmlns:p14="http://schemas.microsoft.com/office/powerpoint/2010/main" val="2330846144"/>
              </p:ext>
            </p:extLst>
          </p:nvPr>
        </p:nvGraphicFramePr>
        <p:xfrm>
          <a:off x="2465443" y="1754625"/>
          <a:ext cx="8386619" cy="4041840"/>
        </p:xfrm>
        <a:graphic>
          <a:graphicData uri="http://schemas.openxmlformats.org/drawingml/2006/table">
            <a:tbl>
              <a:tblPr firstRow="1" firstCol="1" bandRow="1"/>
              <a:tblGrid>
                <a:gridCol w="1958748">
                  <a:extLst>
                    <a:ext uri="{9D8B030D-6E8A-4147-A177-3AD203B41FA5}">
                      <a16:colId xmlns:a16="http://schemas.microsoft.com/office/drawing/2014/main" val="1001545234"/>
                    </a:ext>
                  </a:extLst>
                </a:gridCol>
                <a:gridCol w="1938998">
                  <a:extLst>
                    <a:ext uri="{9D8B030D-6E8A-4147-A177-3AD203B41FA5}">
                      <a16:colId xmlns:a16="http://schemas.microsoft.com/office/drawing/2014/main" val="944068132"/>
                    </a:ext>
                  </a:extLst>
                </a:gridCol>
                <a:gridCol w="4488873">
                  <a:extLst>
                    <a:ext uri="{9D8B030D-6E8A-4147-A177-3AD203B41FA5}">
                      <a16:colId xmlns:a16="http://schemas.microsoft.com/office/drawing/2014/main" val="3576352528"/>
                    </a:ext>
                  </a:extLst>
                </a:gridCol>
              </a:tblGrid>
              <a:tr h="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b="1">
                          <a:effectLst/>
                          <a:latin typeface="Cambria" panose="02040503050406030204" pitchFamily="18" charset="0"/>
                          <a:ea typeface="Cambria" panose="02040503050406030204" pitchFamily="18" charset="0"/>
                          <a:cs typeface="Times New Roman" panose="02020603050405020304" pitchFamily="18" charset="0"/>
                        </a:rPr>
                        <a:t>Capability</a:t>
                      </a:r>
                      <a:endParaRPr lang="en-US" sz="1600">
                        <a:effectLst/>
                        <a:latin typeface="Cambria" panose="02040503050406030204" pitchFamily="18" charset="0"/>
                        <a:ea typeface="Cambria" panose="020405030504060302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b="1">
                          <a:effectLst/>
                          <a:latin typeface="Cambria" panose="02040503050406030204" pitchFamily="18" charset="0"/>
                          <a:ea typeface="Cambria" panose="02040503050406030204" pitchFamily="18" charset="0"/>
                          <a:cs typeface="Times New Roman" panose="02020603050405020304" pitchFamily="18" charset="0"/>
                        </a:rPr>
                        <a:t>Model</a:t>
                      </a:r>
                      <a:endParaRPr lang="en-US" sz="1600">
                        <a:effectLst/>
                        <a:latin typeface="Cambria" panose="02040503050406030204" pitchFamily="18" charset="0"/>
                        <a:ea typeface="Cambria" panose="020405030504060302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b="1">
                          <a:effectLst/>
                          <a:latin typeface="Cambria" panose="02040503050406030204" pitchFamily="18" charset="0"/>
                          <a:ea typeface="Cambria" panose="02040503050406030204" pitchFamily="18" charset="0"/>
                          <a:cs typeface="Times New Roman" panose="02020603050405020304" pitchFamily="18" charset="0"/>
                        </a:rPr>
                        <a:t>Link for Information</a:t>
                      </a:r>
                      <a:endParaRPr lang="en-US" sz="1600">
                        <a:effectLst/>
                        <a:latin typeface="Cambria" panose="02040503050406030204" pitchFamily="18" charset="0"/>
                        <a:ea typeface="Cambria" panose="020405030504060302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73362294"/>
                  </a:ext>
                </a:extLst>
              </a:tr>
              <a:tr h="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a:effectLst/>
                          <a:latin typeface="Cambria" panose="02040503050406030204" pitchFamily="18" charset="0"/>
                          <a:ea typeface="Cambria" panose="02040503050406030204" pitchFamily="18" charset="0"/>
                          <a:cs typeface="Times New Roman" panose="02020603050405020304" pitchFamily="18" charset="0"/>
                        </a:rPr>
                        <a:t>Flow Cytometer</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a:effectLst/>
                          <a:latin typeface="Cambria" panose="02040503050406030204" pitchFamily="18" charset="0"/>
                          <a:ea typeface="Cambria" panose="02040503050406030204" pitchFamily="18" charset="0"/>
                          <a:cs typeface="Times New Roman" panose="02020603050405020304" pitchFamily="18" charset="0"/>
                        </a:rPr>
                        <a:t>Guava easyCyte 8HT System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u="sng">
                          <a:solidFill>
                            <a:srgbClr val="0563C1"/>
                          </a:solidFill>
                          <a:effectLst/>
                          <a:latin typeface="Cambria" panose="02040503050406030204" pitchFamily="18" charset="0"/>
                          <a:ea typeface="Cambria" panose="02040503050406030204" pitchFamily="18" charset="0"/>
                          <a:cs typeface="Times New Roman" panose="02020603050405020304" pitchFamily="18" charset="0"/>
                          <a:hlinkClick r:id="rId2"/>
                        </a:rPr>
                        <a:t>https://www.luminexcorp.com/guava-easycyte-flow-cytometers/</a:t>
                      </a:r>
                      <a:r>
                        <a:rPr lang="en-US" sz="1600">
                          <a:effectLst/>
                          <a:latin typeface="Cambria" panose="02040503050406030204" pitchFamily="18" charset="0"/>
                          <a:ea typeface="Cambria" panose="02040503050406030204" pitchFamily="18" charset="0"/>
                          <a:cs typeface="Times New Roman" panose="02020603050405020304" pitchFamily="18" charset="0"/>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47780668"/>
                  </a:ext>
                </a:extLst>
              </a:tr>
              <a:tr h="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dirty="0">
                          <a:effectLst/>
                          <a:latin typeface="Cambria" panose="02040503050406030204" pitchFamily="18" charset="0"/>
                          <a:ea typeface="Cambria" panose="02040503050406030204" pitchFamily="18" charset="0"/>
                          <a:cs typeface="Times New Roman" panose="02020603050405020304" pitchFamily="18" charset="0"/>
                        </a:rPr>
                        <a:t>Plate Reader</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dirty="0" err="1">
                          <a:effectLst/>
                          <a:latin typeface="Cambria" panose="02040503050406030204" pitchFamily="18" charset="0"/>
                          <a:ea typeface="Cambria" panose="02040503050406030204" pitchFamily="18" charset="0"/>
                          <a:cs typeface="Times New Roman" panose="02020603050405020304" pitchFamily="18" charset="0"/>
                        </a:rPr>
                        <a:t>BioTek</a:t>
                      </a:r>
                      <a:r>
                        <a:rPr lang="en-US" sz="1600" dirty="0">
                          <a:effectLst/>
                          <a:latin typeface="Cambria" panose="02040503050406030204" pitchFamily="18" charset="0"/>
                          <a:ea typeface="Cambria" panose="02040503050406030204" pitchFamily="18" charset="0"/>
                          <a:cs typeface="Times New Roman" panose="02020603050405020304" pitchFamily="18" charset="0"/>
                        </a:rPr>
                        <a:t> Synergy™ H1M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u="sng">
                          <a:solidFill>
                            <a:srgbClr val="0563C1"/>
                          </a:solidFill>
                          <a:effectLst/>
                          <a:latin typeface="Cambria" panose="02040503050406030204" pitchFamily="18" charset="0"/>
                          <a:ea typeface="Cambria" panose="02040503050406030204" pitchFamily="18" charset="0"/>
                          <a:cs typeface="Times New Roman" panose="02020603050405020304" pitchFamily="18" charset="0"/>
                          <a:hlinkClick r:id="rId3"/>
                        </a:rPr>
                        <a:t>https://www.biotek.com/products/detection-hybrid-technology-multi-mode-microplate-readers/synergy-h1-hybrid-multi-mode-reader/</a:t>
                      </a:r>
                      <a:r>
                        <a:rPr lang="en-US" sz="1600">
                          <a:effectLst/>
                          <a:latin typeface="Cambria" panose="02040503050406030204" pitchFamily="18" charset="0"/>
                          <a:ea typeface="Cambria" panose="02040503050406030204" pitchFamily="18" charset="0"/>
                          <a:cs typeface="Times New Roman" panose="02020603050405020304" pitchFamily="18" charset="0"/>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42253971"/>
                  </a:ext>
                </a:extLst>
              </a:tr>
              <a:tr h="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a:effectLst/>
                          <a:latin typeface="Cambria" panose="02040503050406030204" pitchFamily="18" charset="0"/>
                          <a:ea typeface="Cambria" panose="02040503050406030204" pitchFamily="18" charset="0"/>
                          <a:cs typeface="Times New Roman" panose="02020603050405020304" pitchFamily="18" charset="0"/>
                        </a:rPr>
                        <a:t>Real-Time PCR System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a:effectLst/>
                          <a:latin typeface="Cambria" panose="02040503050406030204" pitchFamily="18" charset="0"/>
                          <a:ea typeface="Cambria" panose="02040503050406030204" pitchFamily="18" charset="0"/>
                          <a:cs typeface="Times New Roman" panose="02020603050405020304" pitchFamily="18" charset="0"/>
                        </a:rPr>
                        <a:t>BIO-Rad CFX96 Touch</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u="sng">
                          <a:solidFill>
                            <a:srgbClr val="0563C1"/>
                          </a:solidFill>
                          <a:effectLst/>
                          <a:latin typeface="Cambria" panose="02040503050406030204" pitchFamily="18" charset="0"/>
                          <a:ea typeface="Cambria" panose="02040503050406030204" pitchFamily="18" charset="0"/>
                          <a:cs typeface="Times New Roman" panose="02020603050405020304" pitchFamily="18" charset="0"/>
                          <a:hlinkClick r:id="rId4"/>
                        </a:rPr>
                        <a:t>https://www.bio-rad.com/en-us/product/cfx96-touch-real-time-pcr-detection-system?ID=LJB1YU15</a:t>
                      </a:r>
                      <a:r>
                        <a:rPr lang="en-US" sz="1600">
                          <a:effectLst/>
                          <a:latin typeface="Cambria" panose="02040503050406030204" pitchFamily="18" charset="0"/>
                          <a:ea typeface="Cambria" panose="02040503050406030204" pitchFamily="18" charset="0"/>
                          <a:cs typeface="Times New Roman" panose="02020603050405020304" pitchFamily="18" charset="0"/>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77716805"/>
                  </a:ext>
                </a:extLst>
              </a:tr>
              <a:tr h="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a:effectLst/>
                          <a:latin typeface="Cambria" panose="02040503050406030204" pitchFamily="18" charset="0"/>
                          <a:ea typeface="Cambria" panose="02040503050406030204" pitchFamily="18" charset="0"/>
                          <a:cs typeface="Times New Roman" panose="02020603050405020304" pitchFamily="18" charset="0"/>
                        </a:rPr>
                        <a:t>Spectrophotometer</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a:effectLst/>
                          <a:latin typeface="Cambria" panose="02040503050406030204" pitchFamily="18" charset="0"/>
                          <a:ea typeface="Cambria" panose="02040503050406030204" pitchFamily="18" charset="0"/>
                          <a:cs typeface="Times New Roman" panose="02020603050405020304" pitchFamily="18" charset="0"/>
                        </a:rPr>
                        <a:t>NanoDrop™ One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u="sng">
                          <a:solidFill>
                            <a:srgbClr val="0563C1"/>
                          </a:solidFill>
                          <a:effectLst/>
                          <a:latin typeface="Cambria" panose="02040503050406030204" pitchFamily="18" charset="0"/>
                          <a:ea typeface="Cambria" panose="02040503050406030204" pitchFamily="18" charset="0"/>
                          <a:cs typeface="Times New Roman" panose="02020603050405020304" pitchFamily="18" charset="0"/>
                          <a:hlinkClick r:id="rId5"/>
                        </a:rPr>
                        <a:t>https://www.thermofisher.com/order/catalog/product/ND-ONE-W</a:t>
                      </a:r>
                      <a:r>
                        <a:rPr lang="en-US" sz="1600">
                          <a:effectLst/>
                          <a:latin typeface="Cambria" panose="02040503050406030204" pitchFamily="18" charset="0"/>
                          <a:ea typeface="Cambria" panose="02040503050406030204" pitchFamily="18" charset="0"/>
                          <a:cs typeface="Times New Roman" panose="02020603050405020304" pitchFamily="18" charset="0"/>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1224865"/>
                  </a:ext>
                </a:extLst>
              </a:tr>
              <a:tr h="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a:effectLst/>
                          <a:latin typeface="Cambria" panose="02040503050406030204" pitchFamily="18" charset="0"/>
                          <a:ea typeface="Cambria" panose="02040503050406030204" pitchFamily="18" charset="0"/>
                          <a:cs typeface="Times New Roman" panose="02020603050405020304" pitchFamily="18" charset="0"/>
                        </a:rPr>
                        <a:t>Confocal Microscopy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a:effectLst/>
                          <a:latin typeface="Cambria" panose="02040503050406030204" pitchFamily="18" charset="0"/>
                          <a:ea typeface="Cambria" panose="02040503050406030204" pitchFamily="18" charset="0"/>
                          <a:cs typeface="Times New Roman" panose="02020603050405020304" pitchFamily="18" charset="0"/>
                        </a:rPr>
                        <a:t>Nikon A1R</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u="sng">
                          <a:solidFill>
                            <a:srgbClr val="0563C1"/>
                          </a:solidFill>
                          <a:effectLst/>
                          <a:latin typeface="Cambria" panose="02040503050406030204" pitchFamily="18" charset="0"/>
                          <a:ea typeface="Cambria" panose="02040503050406030204" pitchFamily="18" charset="0"/>
                          <a:cs typeface="Times New Roman" panose="02020603050405020304" pitchFamily="18" charset="0"/>
                        </a:rPr>
                        <a:t>https://www.microscope.healthcare.nikon.com/products/inverted-microscopes/eclipse-ti2-series</a:t>
                      </a:r>
                      <a:endParaRPr lang="en-US" sz="1600">
                        <a:effectLst/>
                        <a:latin typeface="Cambria" panose="02040503050406030204" pitchFamily="18" charset="0"/>
                        <a:ea typeface="Cambria" panose="020405030504060302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25846352"/>
                  </a:ext>
                </a:extLst>
              </a:tr>
              <a:tr h="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dirty="0">
                          <a:effectLst/>
                          <a:latin typeface="Cambria" panose="02040503050406030204" pitchFamily="18" charset="0"/>
                          <a:ea typeface="Cambria" panose="02040503050406030204" pitchFamily="18" charset="0"/>
                          <a:cs typeface="Times New Roman" panose="02020603050405020304" pitchFamily="18" charset="0"/>
                        </a:rPr>
                        <a:t>Stereo Dissecting Scope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dirty="0">
                          <a:effectLst/>
                          <a:latin typeface="Cambria" panose="02040503050406030204" pitchFamily="18" charset="0"/>
                          <a:ea typeface="Cambria" panose="02040503050406030204" pitchFamily="18" charset="0"/>
                          <a:cs typeface="Times New Roman" panose="02020603050405020304" pitchFamily="18" charset="0"/>
                        </a:rPr>
                        <a:t>Nikon SMZ 25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a:lnSpc>
                          <a:spcPct val="107000"/>
                        </a:lnSpc>
                        <a:spcBef>
                          <a:spcPts val="0"/>
                        </a:spcBef>
                        <a:spcAft>
                          <a:spcPts val="0"/>
                        </a:spcAft>
                      </a:pPr>
                      <a:r>
                        <a:rPr lang="en-US" sz="1600" u="sng" dirty="0">
                          <a:solidFill>
                            <a:srgbClr val="0563C1"/>
                          </a:solidFill>
                          <a:effectLst/>
                          <a:latin typeface="Cambria" panose="02040503050406030204" pitchFamily="18" charset="0"/>
                          <a:ea typeface="Cambria" panose="02040503050406030204" pitchFamily="18" charset="0"/>
                          <a:cs typeface="Times New Roman" panose="02020603050405020304" pitchFamily="18" charset="0"/>
                          <a:hlinkClick r:id="rId6"/>
                        </a:rPr>
                        <a:t>https://www.microscope.healthcare.nikon.com/products/stereomicroscopes-macroscopes/smz25-smz18</a:t>
                      </a:r>
                      <a:r>
                        <a:rPr lang="en-US" sz="1600" dirty="0">
                          <a:effectLst/>
                          <a:latin typeface="Cambria" panose="02040503050406030204" pitchFamily="18" charset="0"/>
                          <a:ea typeface="Cambria" panose="02040503050406030204" pitchFamily="18" charset="0"/>
                          <a:cs typeface="Times New Roman" panose="02020603050405020304" pitchFamily="18" charset="0"/>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34012375"/>
                  </a:ext>
                </a:extLst>
              </a:tr>
            </a:tbl>
          </a:graphicData>
        </a:graphic>
      </p:graphicFrame>
      <p:sp>
        <p:nvSpPr>
          <p:cNvPr id="12" name="Rectangle 1">
            <a:extLst>
              <a:ext uri="{FF2B5EF4-FFF2-40B4-BE49-F238E27FC236}">
                <a16:creationId xmlns:a16="http://schemas.microsoft.com/office/drawing/2014/main" id="{61F997C3-9663-4671-AB5F-C92E999D953F}"/>
              </a:ext>
            </a:extLst>
          </p:cNvPr>
          <p:cNvSpPr>
            <a:spLocks noChangeArrowheads="1"/>
          </p:cNvSpPr>
          <p:nvPr/>
        </p:nvSpPr>
        <p:spPr bwMode="auto">
          <a:xfrm>
            <a:off x="1479316" y="377352"/>
            <a:ext cx="6926841" cy="21230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112" tIns="914112" rIns="914112" bIns="914112" numCol="1" anchor="ctr" anchorCtr="0" compatLnSpc="1">
            <a:prstTxWarp prst="textNoShape">
              <a:avLst/>
            </a:prstTxWarp>
            <a:spAutoFit/>
          </a:bodyPr>
          <a:lstStyle/>
          <a:p>
            <a:pPr defTabSz="914400" eaLnBrk="0" fontAlgn="base" hangingPunct="0">
              <a:spcBef>
                <a:spcPct val="0"/>
              </a:spcBef>
              <a:spcAft>
                <a:spcPct val="0"/>
              </a:spcAft>
            </a:pPr>
            <a:r>
              <a:rPr lang="en-US" altLang="en-US" b="1" dirty="0">
                <a:solidFill>
                  <a:prstClr val="black"/>
                </a:solidFill>
                <a:latin typeface="Cambria" panose="02040503050406030204" pitchFamily="18" charset="0"/>
                <a:ea typeface="Cambria" panose="02040503050406030204" pitchFamily="18" charset="0"/>
                <a:cs typeface="Arial" panose="020B0604020202020204" pitchFamily="34" charset="0"/>
              </a:rPr>
              <a:t>Essential Live Sample Analytical Capabilities</a:t>
            </a:r>
            <a:endParaRPr lang="en-US" altLang="en-US" dirty="0">
              <a:solidFill>
                <a:prstClr val="black"/>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13813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Limitations for Supporting a Wide Variety of Science</a:t>
            </a:r>
          </a:p>
        </p:txBody>
      </p:sp>
      <p:sp>
        <p:nvSpPr>
          <p:cNvPr id="6" name="Rectangle 7">
            <a:extLst>
              <a:ext uri="{FF2B5EF4-FFF2-40B4-BE49-F238E27FC236}">
                <a16:creationId xmlns:a16="http://schemas.microsoft.com/office/drawing/2014/main" id="{86B90FFB-E3FD-4AA6-8B45-A485B5A3A760}"/>
              </a:ext>
            </a:extLst>
          </p:cNvPr>
          <p:cNvSpPr>
            <a:spLocks noChangeArrowheads="1"/>
          </p:cNvSpPr>
          <p:nvPr/>
        </p:nvSpPr>
        <p:spPr bwMode="auto">
          <a:xfrm>
            <a:off x="1895858" y="1299615"/>
            <a:ext cx="9702417" cy="2662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One of the common limitations for these microgravity simulation devices is the lack of science or sample container specific carriers. This limitation leads to inconsistent results and/or unfavorable simulation conditions, e.g. increased vibration and sample to sample variation, which affect data interpretation significantly. </a:t>
            </a:r>
            <a:endParaRPr lang="en-US" altLang="en-US" dirty="0">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1" i="1"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3D clinostats and RPM</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 While there are several sample holders provided for the </a:t>
            </a:r>
            <a:r>
              <a:rPr kumimoji="0" lang="en-US" altLang="en-US" b="0" i="0" u="none" strike="noStrike" cap="none" normalizeH="0" baseline="0" dirty="0" err="1">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Gravite</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 3D clinostat (A), none are provided for the RPM 2.0 unit (B) except for the basic baseplate for sample integration. Furthermore, experiment unique fixtures along the rotational axes are needed for placing the science at the center of the rotation axes to support unique sample containers with all different sizes and shapes.  </a:t>
            </a:r>
            <a:endPar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p:txBody>
      </p:sp>
      <p:sp>
        <p:nvSpPr>
          <p:cNvPr id="7" name="Rectangle 11">
            <a:extLst>
              <a:ext uri="{FF2B5EF4-FFF2-40B4-BE49-F238E27FC236}">
                <a16:creationId xmlns:a16="http://schemas.microsoft.com/office/drawing/2014/main" id="{3BCAE6C6-E607-47E3-8862-1EEBE5F8C573}"/>
              </a:ext>
            </a:extLst>
          </p:cNvPr>
          <p:cNvSpPr>
            <a:spLocks noChangeArrowheads="1"/>
          </p:cNvSpPr>
          <p:nvPr/>
        </p:nvSpPr>
        <p:spPr bwMode="auto">
          <a:xfrm>
            <a:off x="1895858" y="5431466"/>
            <a:ext cx="970241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1" i="1"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Rotary Cell Culture (RCC) systems and 2D clinostats:</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 In addition to simulating free fall typically used for liquid cell cultures, the RCC system (C) can readily be utilized as a 2D clinostat. However, there are no standard sample holders for the RCC system to be adapted as 2D clinostats. </a:t>
            </a:r>
            <a:endPar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p:txBody>
      </p:sp>
      <p:pic>
        <p:nvPicPr>
          <p:cNvPr id="2061" name="Picture 42">
            <a:extLst>
              <a:ext uri="{FF2B5EF4-FFF2-40B4-BE49-F238E27FC236}">
                <a16:creationId xmlns:a16="http://schemas.microsoft.com/office/drawing/2014/main" id="{D466FDE1-CBC8-4EF9-841D-328AB28C77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8110" y="3954615"/>
            <a:ext cx="1660525" cy="1409700"/>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56">
            <a:extLst>
              <a:ext uri="{FF2B5EF4-FFF2-40B4-BE49-F238E27FC236}">
                <a16:creationId xmlns:a16="http://schemas.microsoft.com/office/drawing/2014/main" id="{1F4EED1A-D269-4822-A6BF-C72B9ED9924B}"/>
              </a:ext>
            </a:extLst>
          </p:cNvPr>
          <p:cNvSpPr txBox="1">
            <a:spLocks noChangeArrowheads="1"/>
          </p:cNvSpPr>
          <p:nvPr/>
        </p:nvSpPr>
        <p:spPr bwMode="auto">
          <a:xfrm>
            <a:off x="3668110" y="3954615"/>
            <a:ext cx="285750" cy="36512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2062" name="Picture 59">
            <a:extLst>
              <a:ext uri="{FF2B5EF4-FFF2-40B4-BE49-F238E27FC236}">
                <a16:creationId xmlns:a16="http://schemas.microsoft.com/office/drawing/2014/main" id="{F89A43A5-AE1B-41EA-BC85-41F6EB72D6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52" r="4515"/>
          <a:stretch>
            <a:fillRect/>
          </a:stretch>
        </p:blipFill>
        <p:spPr bwMode="auto">
          <a:xfrm>
            <a:off x="5508023" y="3973665"/>
            <a:ext cx="1755775" cy="1381125"/>
          </a:xfrm>
          <a:prstGeom prst="rect">
            <a:avLst/>
          </a:prstGeom>
          <a:noFill/>
          <a:ln w="19050">
            <a:solidFill>
              <a:srgbClr val="7F7F7F"/>
            </a:solidFill>
            <a:round/>
            <a:headEnd/>
            <a:tailEnd/>
          </a:ln>
          <a:extLst>
            <a:ext uri="{909E8E84-426E-40DD-AFC4-6F175D3DCCD1}">
              <a14:hiddenFill xmlns:a14="http://schemas.microsoft.com/office/drawing/2010/main">
                <a:solidFill>
                  <a:srgbClr val="FFFFFF"/>
                </a:solidFill>
              </a14:hiddenFill>
            </a:ext>
          </a:extLst>
        </p:spPr>
      </p:pic>
      <p:sp>
        <p:nvSpPr>
          <p:cNvPr id="13" name="Text Box 60">
            <a:extLst>
              <a:ext uri="{FF2B5EF4-FFF2-40B4-BE49-F238E27FC236}">
                <a16:creationId xmlns:a16="http://schemas.microsoft.com/office/drawing/2014/main" id="{C658B856-760E-4C01-A3F1-D7A47D0E8515}"/>
              </a:ext>
            </a:extLst>
          </p:cNvPr>
          <p:cNvSpPr txBox="1">
            <a:spLocks noChangeArrowheads="1"/>
          </p:cNvSpPr>
          <p:nvPr/>
        </p:nvSpPr>
        <p:spPr bwMode="auto">
          <a:xfrm>
            <a:off x="5504848" y="3965727"/>
            <a:ext cx="285750" cy="36512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2064" name="Picture 41">
            <a:extLst>
              <a:ext uri="{FF2B5EF4-FFF2-40B4-BE49-F238E27FC236}">
                <a16:creationId xmlns:a16="http://schemas.microsoft.com/office/drawing/2014/main" id="{E5A549D6-BD56-4C52-8B0A-B6A9381F83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2073" y="3954615"/>
            <a:ext cx="2035175" cy="1403350"/>
          </a:xfrm>
          <a:prstGeom prst="rect">
            <a:avLst/>
          </a:prstGeom>
          <a:noFill/>
          <a:extLst>
            <a:ext uri="{909E8E84-426E-40DD-AFC4-6F175D3DCCD1}">
              <a14:hiddenFill xmlns:a14="http://schemas.microsoft.com/office/drawing/2010/main">
                <a:solidFill>
                  <a:srgbClr val="FFFFFF"/>
                </a:solidFill>
              </a14:hiddenFill>
            </a:ext>
          </a:extLst>
        </p:spPr>
      </p:pic>
      <p:sp>
        <p:nvSpPr>
          <p:cNvPr id="14" name="Text Box 62">
            <a:extLst>
              <a:ext uri="{FF2B5EF4-FFF2-40B4-BE49-F238E27FC236}">
                <a16:creationId xmlns:a16="http://schemas.microsoft.com/office/drawing/2014/main" id="{45FD239C-919F-43D7-B35E-D5D02BB4AC34}"/>
              </a:ext>
            </a:extLst>
          </p:cNvPr>
          <p:cNvSpPr txBox="1">
            <a:spLocks noChangeArrowheads="1"/>
          </p:cNvSpPr>
          <p:nvPr/>
        </p:nvSpPr>
        <p:spPr bwMode="auto">
          <a:xfrm>
            <a:off x="9170385" y="3962552"/>
            <a:ext cx="285750" cy="36512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28780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033265" y="386723"/>
            <a:ext cx="9390405"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Appendix A: LED Light Illuminated Stage for 100mm</a:t>
            </a:r>
            <a:r>
              <a:rPr lang="en-US" sz="2400" b="1" baseline="30000" dirty="0">
                <a:solidFill>
                  <a:prstClr val="black"/>
                </a:solidFill>
                <a:latin typeface="Cambria" panose="02040503050406030204" pitchFamily="18" charset="0"/>
                <a:ea typeface="Cambria" panose="02040503050406030204" pitchFamily="18" charset="0"/>
              </a:rPr>
              <a:t>2</a:t>
            </a:r>
            <a:r>
              <a:rPr lang="en-US" sz="2400" b="1" dirty="0">
                <a:solidFill>
                  <a:prstClr val="black"/>
                </a:solidFill>
                <a:latin typeface="Cambria" panose="02040503050406030204" pitchFamily="18" charset="0"/>
                <a:ea typeface="Cambria" panose="02040503050406030204" pitchFamily="18" charset="0"/>
              </a:rPr>
              <a:t> Petri Plates</a:t>
            </a:r>
          </a:p>
        </p:txBody>
      </p:sp>
      <p:sp>
        <p:nvSpPr>
          <p:cNvPr id="13" name="Rectangle 12">
            <a:extLst>
              <a:ext uri="{FF2B5EF4-FFF2-40B4-BE49-F238E27FC236}">
                <a16:creationId xmlns:a16="http://schemas.microsoft.com/office/drawing/2014/main" id="{2142CE71-D82F-404C-8DC5-A8865B6C01DC}"/>
              </a:ext>
            </a:extLst>
          </p:cNvPr>
          <p:cNvSpPr/>
          <p:nvPr/>
        </p:nvSpPr>
        <p:spPr>
          <a:xfrm>
            <a:off x="1863396" y="1277856"/>
            <a:ext cx="9960742" cy="663515"/>
          </a:xfrm>
          <a:prstGeom prst="rect">
            <a:avLst/>
          </a:prstGeom>
        </p:spPr>
        <p:txBody>
          <a:bodyPr wrap="square">
            <a:spAutoFit/>
          </a:bodyPr>
          <a:lstStyle/>
          <a:p>
            <a:pPr marL="342900" indent="-342900">
              <a:lnSpc>
                <a:spcPct val="107000"/>
              </a:lnSpc>
              <a:buFont typeface="Symbol" panose="05050102010706020507" pitchFamily="18" charset="2"/>
              <a:buChar char=""/>
              <a:tabLst>
                <a:tab pos="285750" algn="l"/>
              </a:tabLst>
            </a:pP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This module was originally developed for a plant circadian rhythm study to meet the unique requirements for the investigation. </a:t>
            </a:r>
          </a:p>
        </p:txBody>
      </p:sp>
      <p:pic>
        <p:nvPicPr>
          <p:cNvPr id="3073" name="Picture 28">
            <a:extLst>
              <a:ext uri="{FF2B5EF4-FFF2-40B4-BE49-F238E27FC236}">
                <a16:creationId xmlns:a16="http://schemas.microsoft.com/office/drawing/2014/main" id="{AF902EF3-C459-4678-AE01-EE85BB63EA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955" t="8607" r="34164" b="15984"/>
          <a:stretch>
            <a:fillRect/>
          </a:stretch>
        </p:blipFill>
        <p:spPr bwMode="auto">
          <a:xfrm>
            <a:off x="5045187" y="1931881"/>
            <a:ext cx="2620210" cy="227808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2">
            <a:extLst>
              <a:ext uri="{FF2B5EF4-FFF2-40B4-BE49-F238E27FC236}">
                <a16:creationId xmlns:a16="http://schemas.microsoft.com/office/drawing/2014/main" id="{50117A90-9B08-4760-8CBC-2AB43DCF46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0933" t="12395" r="35889" b="18407"/>
          <a:stretch>
            <a:fillRect/>
          </a:stretch>
        </p:blipFill>
        <p:spPr bwMode="auto">
          <a:xfrm>
            <a:off x="2383276" y="1915662"/>
            <a:ext cx="2369195" cy="229898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10">
            <a:extLst>
              <a:ext uri="{FF2B5EF4-FFF2-40B4-BE49-F238E27FC236}">
                <a16:creationId xmlns:a16="http://schemas.microsoft.com/office/drawing/2014/main" id="{F7D8409A-C095-4692-8E85-09CF8E4B71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125" t="11584" r="38103" b="8417"/>
          <a:stretch>
            <a:fillRect/>
          </a:stretch>
        </p:blipFill>
        <p:spPr bwMode="auto">
          <a:xfrm>
            <a:off x="8010217" y="1928845"/>
            <a:ext cx="2223281" cy="2285039"/>
          </a:xfrm>
          <a:prstGeom prst="rect">
            <a:avLst/>
          </a:prstGeom>
          <a:noFill/>
          <a:extLst>
            <a:ext uri="{909E8E84-426E-40DD-AFC4-6F175D3DCCD1}">
              <a14:hiddenFill xmlns:a14="http://schemas.microsoft.com/office/drawing/2010/main">
                <a:solidFill>
                  <a:srgbClr val="FFFFFF"/>
                </a:solidFill>
              </a14:hiddenFill>
            </a:ext>
          </a:extLst>
        </p:spPr>
      </p:pic>
      <p:sp>
        <p:nvSpPr>
          <p:cNvPr id="2" name="Text Box 32">
            <a:extLst>
              <a:ext uri="{FF2B5EF4-FFF2-40B4-BE49-F238E27FC236}">
                <a16:creationId xmlns:a16="http://schemas.microsoft.com/office/drawing/2014/main" id="{30C9521E-70ED-4485-BE26-DED7A33FCA6E}"/>
              </a:ext>
            </a:extLst>
          </p:cNvPr>
          <p:cNvSpPr txBox="1">
            <a:spLocks noChangeArrowheads="1"/>
          </p:cNvSpPr>
          <p:nvPr/>
        </p:nvSpPr>
        <p:spPr bwMode="auto">
          <a:xfrm>
            <a:off x="2455696" y="1978377"/>
            <a:ext cx="285750" cy="36512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 name="Text Box 33">
            <a:extLst>
              <a:ext uri="{FF2B5EF4-FFF2-40B4-BE49-F238E27FC236}">
                <a16:creationId xmlns:a16="http://schemas.microsoft.com/office/drawing/2014/main" id="{D8A91D46-90E9-4D88-8F04-54D930AD0710}"/>
              </a:ext>
            </a:extLst>
          </p:cNvPr>
          <p:cNvSpPr txBox="1">
            <a:spLocks noChangeArrowheads="1"/>
          </p:cNvSpPr>
          <p:nvPr/>
        </p:nvSpPr>
        <p:spPr bwMode="auto">
          <a:xfrm>
            <a:off x="8073567" y="1954058"/>
            <a:ext cx="285750" cy="36512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Text Box 34">
            <a:extLst>
              <a:ext uri="{FF2B5EF4-FFF2-40B4-BE49-F238E27FC236}">
                <a16:creationId xmlns:a16="http://schemas.microsoft.com/office/drawing/2014/main" id="{9857CA69-F39A-45F3-8A8E-17340452067B}"/>
              </a:ext>
            </a:extLst>
          </p:cNvPr>
          <p:cNvSpPr txBox="1">
            <a:spLocks noChangeArrowheads="1"/>
          </p:cNvSpPr>
          <p:nvPr/>
        </p:nvSpPr>
        <p:spPr bwMode="auto">
          <a:xfrm>
            <a:off x="5113524" y="1983541"/>
            <a:ext cx="285750" cy="36512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Rectangle 7">
            <a:extLst>
              <a:ext uri="{FF2B5EF4-FFF2-40B4-BE49-F238E27FC236}">
                <a16:creationId xmlns:a16="http://schemas.microsoft.com/office/drawing/2014/main" id="{51D9785F-C740-49E8-B9DE-DB6E265AA88E}"/>
              </a:ext>
            </a:extLst>
          </p:cNvPr>
          <p:cNvSpPr>
            <a:spLocks noChangeArrowheads="1"/>
          </p:cNvSpPr>
          <p:nvPr/>
        </p:nvSpPr>
        <p:spPr bwMode="auto">
          <a:xfrm>
            <a:off x="2383277" y="168260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7" name="Rectangle 11">
            <a:extLst>
              <a:ext uri="{FF2B5EF4-FFF2-40B4-BE49-F238E27FC236}">
                <a16:creationId xmlns:a16="http://schemas.microsoft.com/office/drawing/2014/main" id="{893FBAD4-5175-4CBE-A92D-379D0B6AE120}"/>
              </a:ext>
            </a:extLst>
          </p:cNvPr>
          <p:cNvSpPr>
            <a:spLocks noChangeArrowheads="1"/>
          </p:cNvSpPr>
          <p:nvPr/>
        </p:nvSpPr>
        <p:spPr bwMode="auto">
          <a:xfrm>
            <a:off x="1863395" y="3964732"/>
            <a:ext cx="9960743" cy="289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defTabSz="914400" eaLnBrk="0" fontAlgn="base" hangingPunct="0">
              <a:spcBef>
                <a:spcPct val="0"/>
              </a:spcBef>
              <a:spcAft>
                <a:spcPts val="120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This </a:t>
            </a:r>
            <a:r>
              <a:rPr lang="en-US" altLang="en-US" dirty="0">
                <a:latin typeface="Cambria" panose="02040503050406030204" pitchFamily="18" charset="0"/>
                <a:ea typeface="Cambria" panose="02040503050406030204" pitchFamily="18" charset="0"/>
                <a:cs typeface="Times New Roman" panose="02020603050405020304" pitchFamily="18" charset="0"/>
              </a:rPr>
              <a:t>simple design (A) includes</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 two LED light strips illuminating the center of two 100mm</a:t>
            </a:r>
            <a:r>
              <a:rPr kumimoji="0" lang="en-US" altLang="en-US" b="0" i="0" u="none" strike="noStrike" cap="none" normalizeH="0" baseline="3000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2</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 </a:t>
            </a:r>
            <a:r>
              <a:rPr lang="en-US" altLang="en-US" dirty="0">
                <a:latin typeface="Cambria" panose="02040503050406030204" pitchFamily="18" charset="0"/>
                <a:ea typeface="Cambria" panose="02040503050406030204" pitchFamily="18" charset="0"/>
                <a:cs typeface="Times New Roman" panose="02020603050405020304" pitchFamily="18" charset="0"/>
              </a:rPr>
              <a:t>petri plates to provide a consistent and unidirectional light on a rotating specimen.  </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The two LED strips can be set to different photoperiods as the design incorporates the addition of a black opaque barrier between the upper and lower LED light </a:t>
            </a:r>
            <a:r>
              <a:rPr lang="en-US" altLang="en-US" dirty="0">
                <a:latin typeface="Cambria" panose="02040503050406030204" pitchFamily="18" charset="0"/>
                <a:ea typeface="Cambria" panose="02040503050406030204" pitchFamily="18" charset="0"/>
                <a:cs typeface="Times New Roman" panose="02020603050405020304" pitchFamily="18" charset="0"/>
              </a:rPr>
              <a:t>strips. </a:t>
            </a:r>
          </a:p>
          <a:p>
            <a:pPr marL="285750" lvl="0" indent="-285750" defTabSz="914400" eaLnBrk="0" fontAlgn="base" hangingPunct="0">
              <a:spcBef>
                <a:spcPct val="0"/>
              </a:spcBef>
              <a:spcAft>
                <a:spcPts val="120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For </a:t>
            </a:r>
            <a:r>
              <a:rPr lang="en-US" altLang="en-US" dirty="0">
                <a:latin typeface="Cambria" panose="02040503050406030204" pitchFamily="18" charset="0"/>
                <a:ea typeface="Cambria" panose="02040503050406030204" pitchFamily="18" charset="0"/>
                <a:cs typeface="Times New Roman" panose="02020603050405020304" pitchFamily="18" charset="0"/>
              </a:rPr>
              <a:t>static controls, m</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odified test tube holders (B) are equipped with the identical LED strips at the same distance from the top of the plates, and intensity as the RPM lighting setup. </a:t>
            </a:r>
          </a:p>
          <a:p>
            <a:pPr marL="285750" lvl="0" indent="-285750" defTabSz="914400" eaLnBrk="0" fontAlgn="base" hangingPunct="0">
              <a:spcBef>
                <a:spcPct val="0"/>
              </a:spcBef>
              <a:spcAft>
                <a:spcPts val="120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Cassette boxes (C) </a:t>
            </a:r>
            <a:r>
              <a:rPr lang="en-US" altLang="en-US" dirty="0">
                <a:latin typeface="Cambria" panose="02040503050406030204" pitchFamily="18" charset="0"/>
                <a:ea typeface="Cambria" panose="02040503050406030204" pitchFamily="18" charset="0"/>
                <a:cs typeface="Times New Roman" panose="02020603050405020304" pitchFamily="18" charset="0"/>
              </a:rPr>
              <a:t>will aid in decreasing illumination of the root zone throughout the experiment and allow </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for the easy addition and removal of the two 100mm</a:t>
            </a:r>
            <a:r>
              <a:rPr kumimoji="0" lang="en-US" altLang="en-US" b="0" i="0" u="none" strike="noStrike" cap="none" normalizeH="0" baseline="3000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2</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 petri plates into and </a:t>
            </a:r>
            <a:r>
              <a:rPr lang="en-US" altLang="en-US" dirty="0">
                <a:latin typeface="Cambria" panose="02040503050406030204" pitchFamily="18" charset="0"/>
                <a:ea typeface="Cambria" panose="02040503050406030204" pitchFamily="18" charset="0"/>
                <a:cs typeface="Times New Roman" panose="02020603050405020304" pitchFamily="18" charset="0"/>
              </a:rPr>
              <a:t>from </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the RPM module or the test tube rack holders. </a:t>
            </a:r>
            <a:endPar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958386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033265" y="386723"/>
            <a:ext cx="9390405"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Appendix A: LED Light Illuminated Stage for 100mm</a:t>
            </a:r>
            <a:r>
              <a:rPr lang="en-US" sz="2400" b="1" baseline="30000" dirty="0">
                <a:solidFill>
                  <a:prstClr val="black"/>
                </a:solidFill>
                <a:latin typeface="Cambria" panose="02040503050406030204" pitchFamily="18" charset="0"/>
                <a:ea typeface="Cambria" panose="02040503050406030204" pitchFamily="18" charset="0"/>
              </a:rPr>
              <a:t>2</a:t>
            </a:r>
            <a:r>
              <a:rPr lang="en-US" sz="2400" b="1" dirty="0">
                <a:solidFill>
                  <a:prstClr val="black"/>
                </a:solidFill>
                <a:latin typeface="Cambria" panose="02040503050406030204" pitchFamily="18" charset="0"/>
                <a:ea typeface="Cambria" panose="02040503050406030204" pitchFamily="18" charset="0"/>
              </a:rPr>
              <a:t> Petri Plates</a:t>
            </a:r>
          </a:p>
        </p:txBody>
      </p:sp>
      <p:sp>
        <p:nvSpPr>
          <p:cNvPr id="16" name="Rectangle 7">
            <a:extLst>
              <a:ext uri="{FF2B5EF4-FFF2-40B4-BE49-F238E27FC236}">
                <a16:creationId xmlns:a16="http://schemas.microsoft.com/office/drawing/2014/main" id="{51D9785F-C740-49E8-B9DE-DB6E265AA88E}"/>
              </a:ext>
            </a:extLst>
          </p:cNvPr>
          <p:cNvSpPr>
            <a:spLocks noChangeArrowheads="1"/>
          </p:cNvSpPr>
          <p:nvPr/>
        </p:nvSpPr>
        <p:spPr bwMode="auto">
          <a:xfrm>
            <a:off x="2383277" y="168260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4" name="Picture 13">
            <a:extLst>
              <a:ext uri="{FF2B5EF4-FFF2-40B4-BE49-F238E27FC236}">
                <a16:creationId xmlns:a16="http://schemas.microsoft.com/office/drawing/2014/main" id="{9A21A68D-64CA-42A0-8580-4068E0718A3F}"/>
              </a:ext>
            </a:extLst>
          </p:cNvPr>
          <p:cNvPicPr>
            <a:picLocks noChangeAspect="1"/>
          </p:cNvPicPr>
          <p:nvPr/>
        </p:nvPicPr>
        <p:blipFill rotWithShape="1">
          <a:blip r:embed="rId2"/>
          <a:srcRect l="32907" t="18133" r="31477" b="50778"/>
          <a:stretch/>
        </p:blipFill>
        <p:spPr>
          <a:xfrm>
            <a:off x="4143912" y="1402200"/>
            <a:ext cx="2337205" cy="1530135"/>
          </a:xfrm>
          <a:prstGeom prst="rect">
            <a:avLst/>
          </a:prstGeom>
        </p:spPr>
      </p:pic>
      <p:pic>
        <p:nvPicPr>
          <p:cNvPr id="18" name="Picture 17">
            <a:extLst>
              <a:ext uri="{FF2B5EF4-FFF2-40B4-BE49-F238E27FC236}">
                <a16:creationId xmlns:a16="http://schemas.microsoft.com/office/drawing/2014/main" id="{366E503E-DE5A-4B61-A601-13817B684FE8}"/>
              </a:ext>
            </a:extLst>
          </p:cNvPr>
          <p:cNvPicPr>
            <a:picLocks noChangeAspect="1"/>
          </p:cNvPicPr>
          <p:nvPr/>
        </p:nvPicPr>
        <p:blipFill rotWithShape="1">
          <a:blip r:embed="rId3"/>
          <a:srcRect l="62008" t="39054" r="16088" b="28516"/>
          <a:stretch/>
        </p:blipFill>
        <p:spPr>
          <a:xfrm>
            <a:off x="4600068" y="4847911"/>
            <a:ext cx="1881049" cy="1566533"/>
          </a:xfrm>
          <a:prstGeom prst="rect">
            <a:avLst/>
          </a:prstGeom>
        </p:spPr>
      </p:pic>
      <p:pic>
        <p:nvPicPr>
          <p:cNvPr id="19" name="Picture 18">
            <a:extLst>
              <a:ext uri="{FF2B5EF4-FFF2-40B4-BE49-F238E27FC236}">
                <a16:creationId xmlns:a16="http://schemas.microsoft.com/office/drawing/2014/main" id="{AB8B2D11-4B4C-44B7-9AC1-31A82259D47A}"/>
              </a:ext>
            </a:extLst>
          </p:cNvPr>
          <p:cNvPicPr>
            <a:picLocks noChangeAspect="1"/>
          </p:cNvPicPr>
          <p:nvPr/>
        </p:nvPicPr>
        <p:blipFill rotWithShape="1">
          <a:blip r:embed="rId4"/>
          <a:srcRect l="36879" t="39021" r="41198" b="28772"/>
          <a:stretch/>
        </p:blipFill>
        <p:spPr>
          <a:xfrm>
            <a:off x="4600066" y="3149740"/>
            <a:ext cx="1881051" cy="1554437"/>
          </a:xfrm>
          <a:prstGeom prst="rect">
            <a:avLst/>
          </a:prstGeom>
        </p:spPr>
      </p:pic>
      <p:pic>
        <p:nvPicPr>
          <p:cNvPr id="20" name="Picture 19">
            <a:extLst>
              <a:ext uri="{FF2B5EF4-FFF2-40B4-BE49-F238E27FC236}">
                <a16:creationId xmlns:a16="http://schemas.microsoft.com/office/drawing/2014/main" id="{5BB72219-6130-4A2B-8E59-47BC984AEE7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2183" t="10968" r="25430" b="24370"/>
          <a:stretch/>
        </p:blipFill>
        <p:spPr>
          <a:xfrm>
            <a:off x="7004479" y="3172883"/>
            <a:ext cx="1881051" cy="1545310"/>
          </a:xfrm>
          <a:prstGeom prst="rect">
            <a:avLst/>
          </a:prstGeom>
        </p:spPr>
      </p:pic>
      <p:pic>
        <p:nvPicPr>
          <p:cNvPr id="21" name="Picture 20">
            <a:extLst>
              <a:ext uri="{FF2B5EF4-FFF2-40B4-BE49-F238E27FC236}">
                <a16:creationId xmlns:a16="http://schemas.microsoft.com/office/drawing/2014/main" id="{1D10EBF6-71C5-4398-B497-3365C474317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2886" t="11476" r="25704" b="25058"/>
          <a:stretch/>
        </p:blipFill>
        <p:spPr>
          <a:xfrm>
            <a:off x="7004479" y="4868827"/>
            <a:ext cx="1881049" cy="1545616"/>
          </a:xfrm>
          <a:prstGeom prst="rect">
            <a:avLst/>
          </a:prstGeom>
        </p:spPr>
      </p:pic>
      <p:pic>
        <p:nvPicPr>
          <p:cNvPr id="22" name="Picture 21">
            <a:extLst>
              <a:ext uri="{FF2B5EF4-FFF2-40B4-BE49-F238E27FC236}">
                <a16:creationId xmlns:a16="http://schemas.microsoft.com/office/drawing/2014/main" id="{A6645A97-2734-4B57-901A-6538F989F4AD}"/>
              </a:ext>
            </a:extLst>
          </p:cNvPr>
          <p:cNvPicPr>
            <a:picLocks noChangeAspect="1"/>
          </p:cNvPicPr>
          <p:nvPr/>
        </p:nvPicPr>
        <p:blipFill rotWithShape="1">
          <a:blip r:embed="rId7"/>
          <a:srcRect l="11122" r="7306"/>
          <a:stretch/>
        </p:blipFill>
        <p:spPr>
          <a:xfrm>
            <a:off x="7029377" y="1398902"/>
            <a:ext cx="1856151" cy="1609196"/>
          </a:xfrm>
          <a:prstGeom prst="rect">
            <a:avLst/>
          </a:prstGeom>
          <a:ln>
            <a:noFill/>
          </a:ln>
          <a:effectLst>
            <a:outerShdw blurRad="292100" dist="139700" dir="2700000" algn="tl" rotWithShape="0">
              <a:srgbClr val="333333">
                <a:alpha val="65000"/>
              </a:srgbClr>
            </a:outerShdw>
          </a:effectLst>
        </p:spPr>
      </p:pic>
      <p:sp>
        <p:nvSpPr>
          <p:cNvPr id="23" name="TextBox 22">
            <a:extLst>
              <a:ext uri="{FF2B5EF4-FFF2-40B4-BE49-F238E27FC236}">
                <a16:creationId xmlns:a16="http://schemas.microsoft.com/office/drawing/2014/main" id="{D55991F4-8F37-4B65-AFA4-D4239D3AC326}"/>
              </a:ext>
            </a:extLst>
          </p:cNvPr>
          <p:cNvSpPr txBox="1"/>
          <p:nvPr/>
        </p:nvSpPr>
        <p:spPr>
          <a:xfrm>
            <a:off x="2994819" y="3511458"/>
            <a:ext cx="1636540" cy="738664"/>
          </a:xfrm>
          <a:prstGeom prst="rect">
            <a:avLst/>
          </a:prstGeom>
          <a:noFill/>
        </p:spPr>
        <p:txBody>
          <a:bodyPr wrap="squar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Ground (left) and Static (right) Controls</a:t>
            </a:r>
          </a:p>
        </p:txBody>
      </p:sp>
      <p:sp>
        <p:nvSpPr>
          <p:cNvPr id="24" name="TextBox 23">
            <a:extLst>
              <a:ext uri="{FF2B5EF4-FFF2-40B4-BE49-F238E27FC236}">
                <a16:creationId xmlns:a16="http://schemas.microsoft.com/office/drawing/2014/main" id="{C902186F-18AD-43F5-836A-8B86FEABFF56}"/>
              </a:ext>
            </a:extLst>
          </p:cNvPr>
          <p:cNvSpPr txBox="1"/>
          <p:nvPr/>
        </p:nvSpPr>
        <p:spPr>
          <a:xfrm>
            <a:off x="2994819" y="5281012"/>
            <a:ext cx="1159292" cy="523220"/>
          </a:xfrm>
          <a:prstGeom prst="rect">
            <a:avLst/>
          </a:prstGeom>
          <a:noFill/>
        </p:spPr>
        <p:txBody>
          <a:bodyPr wrap="none" rtlCol="0">
            <a:spAutoFit/>
          </a:bodyPr>
          <a:lstStyle/>
          <a:p>
            <a:pPr defTabSz="914400">
              <a:defRPr/>
            </a:pPr>
            <a:r>
              <a:rPr lang="en-US" sz="1400" b="1" kern="0" dirty="0">
                <a:solidFill>
                  <a:prstClr val="black"/>
                </a:solidFill>
                <a:latin typeface="Cambria" panose="02040503050406030204" pitchFamily="18" charset="0"/>
                <a:ea typeface="Cambria" panose="02040503050406030204" pitchFamily="18" charset="0"/>
              </a:rPr>
              <a:t>ISS (left)</a:t>
            </a:r>
          </a:p>
          <a:p>
            <a:pPr defTabSz="914400">
              <a:defRPr/>
            </a:pPr>
            <a:r>
              <a:rPr lang="en-US" sz="1400" b="1" kern="0" dirty="0">
                <a:solidFill>
                  <a:prstClr val="black"/>
                </a:solidFill>
                <a:latin typeface="Cambria" panose="02040503050406030204" pitchFamily="18" charset="0"/>
                <a:ea typeface="Cambria" panose="02040503050406030204" pitchFamily="18" charset="0"/>
              </a:rPr>
              <a:t>RPM (right)</a:t>
            </a:r>
          </a:p>
        </p:txBody>
      </p:sp>
    </p:spTree>
    <p:extLst>
      <p:ext uri="{BB962C8B-B14F-4D97-AF65-F5344CB8AC3E}">
        <p14:creationId xmlns:p14="http://schemas.microsoft.com/office/powerpoint/2010/main" val="119020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fr-FR" sz="2400" b="1" dirty="0">
                <a:solidFill>
                  <a:prstClr val="black"/>
                </a:solidFill>
                <a:latin typeface="Cambria" panose="02040503050406030204" pitchFamily="18" charset="0"/>
                <a:ea typeface="Cambria" panose="02040503050406030204" pitchFamily="18" charset="0"/>
              </a:rPr>
              <a:t>Appendix B: 60mm</a:t>
            </a:r>
            <a:r>
              <a:rPr lang="fr-FR" sz="2400" b="1" baseline="30000" dirty="0">
                <a:solidFill>
                  <a:prstClr val="black"/>
                </a:solidFill>
                <a:latin typeface="Cambria" panose="02040503050406030204" pitchFamily="18" charset="0"/>
                <a:ea typeface="Cambria" panose="02040503050406030204" pitchFamily="18" charset="0"/>
              </a:rPr>
              <a:t>2</a:t>
            </a:r>
            <a:r>
              <a:rPr lang="fr-FR" sz="2400" b="1" dirty="0">
                <a:solidFill>
                  <a:prstClr val="black"/>
                </a:solidFill>
                <a:latin typeface="Cambria" panose="02040503050406030204" pitchFamily="18" charset="0"/>
                <a:ea typeface="Cambria" panose="02040503050406030204" pitchFamily="18" charset="0"/>
              </a:rPr>
              <a:t> Petri Plates </a:t>
            </a:r>
            <a:r>
              <a:rPr lang="fr-FR" sz="2400" b="1" dirty="0" err="1">
                <a:solidFill>
                  <a:prstClr val="black"/>
                </a:solidFill>
                <a:latin typeface="Cambria" panose="02040503050406030204" pitchFamily="18" charset="0"/>
                <a:ea typeface="Cambria" panose="02040503050406030204" pitchFamily="18" charset="0"/>
              </a:rPr>
              <a:t>Removable</a:t>
            </a:r>
            <a:r>
              <a:rPr lang="fr-FR" sz="2400" b="1" dirty="0">
                <a:solidFill>
                  <a:prstClr val="black"/>
                </a:solidFill>
                <a:latin typeface="Cambria" panose="02040503050406030204" pitchFamily="18" charset="0"/>
                <a:ea typeface="Cambria" panose="02040503050406030204" pitchFamily="18" charset="0"/>
              </a:rPr>
              <a:t> Module </a:t>
            </a:r>
            <a:endParaRPr lang="en-US" sz="2400" b="1" dirty="0">
              <a:solidFill>
                <a:prstClr val="black"/>
              </a:solidFill>
              <a:latin typeface="Cambria" panose="02040503050406030204" pitchFamily="18" charset="0"/>
              <a:ea typeface="Cambria" panose="02040503050406030204" pitchFamily="18" charset="0"/>
            </a:endParaRPr>
          </a:p>
        </p:txBody>
      </p:sp>
      <p:pic>
        <p:nvPicPr>
          <p:cNvPr id="4099" name="Picture 12">
            <a:extLst>
              <a:ext uri="{FF2B5EF4-FFF2-40B4-BE49-F238E27FC236}">
                <a16:creationId xmlns:a16="http://schemas.microsoft.com/office/drawing/2014/main" id="{F1F76D0A-112F-441E-A0DD-72AE90CD40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895" t="18130" r="36211" b="16666"/>
          <a:stretch>
            <a:fillRect/>
          </a:stretch>
        </p:blipFill>
        <p:spPr bwMode="auto">
          <a:xfrm>
            <a:off x="8188340" y="2436883"/>
            <a:ext cx="2362015" cy="2221317"/>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A93AE416-D821-4C4D-AC7F-E68F7C7E6689}"/>
              </a:ext>
            </a:extLst>
          </p:cNvPr>
          <p:cNvGrpSpPr/>
          <p:nvPr/>
        </p:nvGrpSpPr>
        <p:grpSpPr>
          <a:xfrm>
            <a:off x="5344199" y="2434113"/>
            <a:ext cx="2440728" cy="2221317"/>
            <a:chOff x="0" y="0"/>
            <a:chExt cx="3495676" cy="3305175"/>
          </a:xfrm>
        </p:grpSpPr>
        <p:pic>
          <p:nvPicPr>
            <p:cNvPr id="8" name="Picture 7" descr="A picture containing toy&#10;&#10;Description automatically generated">
              <a:extLst>
                <a:ext uri="{FF2B5EF4-FFF2-40B4-BE49-F238E27FC236}">
                  <a16:creationId xmlns:a16="http://schemas.microsoft.com/office/drawing/2014/main" id="{385F83A1-3759-4441-83F7-6D5C75F199FE}"/>
                </a:ext>
              </a:extLst>
            </p:cNvPr>
            <p:cNvPicPr>
              <a:picLocks noChangeAspect="1"/>
            </p:cNvPicPr>
            <p:nvPr/>
          </p:nvPicPr>
          <p:blipFill rotWithShape="1">
            <a:blip r:embed="rId3">
              <a:extLst>
                <a:ext uri="{28A0092B-C50C-407E-A947-70E740481C1C}">
                  <a14:useLocalDpi xmlns:a14="http://schemas.microsoft.com/office/drawing/2010/main" val="0"/>
                </a:ext>
              </a:extLst>
            </a:blip>
            <a:srcRect l="23537" t="16848" r="35134" b="17572"/>
            <a:stretch/>
          </p:blipFill>
          <p:spPr>
            <a:xfrm>
              <a:off x="0" y="0"/>
              <a:ext cx="3495675" cy="3305175"/>
            </a:xfrm>
            <a:prstGeom prst="rect">
              <a:avLst/>
            </a:prstGeom>
          </p:spPr>
        </p:pic>
        <p:pic>
          <p:nvPicPr>
            <p:cNvPr id="11" name="Picture 10">
              <a:extLst>
                <a:ext uri="{FF2B5EF4-FFF2-40B4-BE49-F238E27FC236}">
                  <a16:creationId xmlns:a16="http://schemas.microsoft.com/office/drawing/2014/main" id="{5A7555BF-8469-4480-A75E-1361A82FB14E}"/>
                </a:ext>
              </a:extLst>
            </p:cNvPr>
            <p:cNvPicPr/>
            <p:nvPr/>
          </p:nvPicPr>
          <p:blipFill rotWithShape="1">
            <a:blip r:embed="rId4" cstate="print">
              <a:extLst>
                <a:ext uri="{28A0092B-C50C-407E-A947-70E740481C1C}">
                  <a14:useLocalDpi xmlns:a14="http://schemas.microsoft.com/office/drawing/2010/main" val="0"/>
                </a:ext>
              </a:extLst>
            </a:blip>
            <a:srcRect l="5048" t="19048" r="50857" b="22158"/>
            <a:stretch/>
          </p:blipFill>
          <p:spPr>
            <a:xfrm>
              <a:off x="2895602" y="0"/>
              <a:ext cx="600074" cy="609600"/>
            </a:xfrm>
            <a:prstGeom prst="rect">
              <a:avLst/>
            </a:prstGeom>
            <a:ln>
              <a:noFill/>
            </a:ln>
          </p:spPr>
        </p:pic>
      </p:grpSp>
      <p:sp>
        <p:nvSpPr>
          <p:cNvPr id="12" name="Rectangle 11">
            <a:extLst>
              <a:ext uri="{FF2B5EF4-FFF2-40B4-BE49-F238E27FC236}">
                <a16:creationId xmlns:a16="http://schemas.microsoft.com/office/drawing/2014/main" id="{151D39E2-CA0B-4C72-B7F8-139B2D9DD51C}"/>
              </a:ext>
            </a:extLst>
          </p:cNvPr>
          <p:cNvSpPr/>
          <p:nvPr/>
        </p:nvSpPr>
        <p:spPr>
          <a:xfrm>
            <a:off x="2721150" y="4536738"/>
            <a:ext cx="1912620" cy="1619250"/>
          </a:xfrm>
          <a:prstGeom prst="rect">
            <a:avLst/>
          </a:prstGeom>
          <a:no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3" name="Text Box 30">
            <a:extLst>
              <a:ext uri="{FF2B5EF4-FFF2-40B4-BE49-F238E27FC236}">
                <a16:creationId xmlns:a16="http://schemas.microsoft.com/office/drawing/2014/main" id="{E8FC45F0-E1A3-403A-AFC3-BBCFD806F762}"/>
              </a:ext>
            </a:extLst>
          </p:cNvPr>
          <p:cNvSpPr txBox="1">
            <a:spLocks noChangeArrowheads="1"/>
          </p:cNvSpPr>
          <p:nvPr/>
        </p:nvSpPr>
        <p:spPr bwMode="auto">
          <a:xfrm>
            <a:off x="5394222" y="2523046"/>
            <a:ext cx="258763" cy="3206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cxnSp>
        <p:nvCxnSpPr>
          <p:cNvPr id="13" name="Straight Arrow Connector 12">
            <a:extLst>
              <a:ext uri="{FF2B5EF4-FFF2-40B4-BE49-F238E27FC236}">
                <a16:creationId xmlns:a16="http://schemas.microsoft.com/office/drawing/2014/main" id="{1340496D-754B-4B98-A61D-B648D4F8BE4F}"/>
              </a:ext>
            </a:extLst>
          </p:cNvPr>
          <p:cNvCxnSpPr>
            <a:cxnSpLocks/>
          </p:cNvCxnSpPr>
          <p:nvPr/>
        </p:nvCxnSpPr>
        <p:spPr>
          <a:xfrm flipH="1">
            <a:off x="6741926" y="2843721"/>
            <a:ext cx="638459" cy="502930"/>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14" name="Straight Arrow Connector 13">
            <a:extLst>
              <a:ext uri="{FF2B5EF4-FFF2-40B4-BE49-F238E27FC236}">
                <a16:creationId xmlns:a16="http://schemas.microsoft.com/office/drawing/2014/main" id="{B30E42C3-0DB3-4B45-BC3D-D8FA49D36838}"/>
              </a:ext>
            </a:extLst>
          </p:cNvPr>
          <p:cNvCxnSpPr>
            <a:cxnSpLocks/>
          </p:cNvCxnSpPr>
          <p:nvPr/>
        </p:nvCxnSpPr>
        <p:spPr>
          <a:xfrm>
            <a:off x="7716487" y="2829678"/>
            <a:ext cx="929653" cy="1012672"/>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pic>
        <p:nvPicPr>
          <p:cNvPr id="20" name="Picture 19" descr="A picture containing toy&#10;&#10;Description automatically generated">
            <a:extLst>
              <a:ext uri="{FF2B5EF4-FFF2-40B4-BE49-F238E27FC236}">
                <a16:creationId xmlns:a16="http://schemas.microsoft.com/office/drawing/2014/main" id="{C781CDC3-3726-469C-9B22-8299A9C9616F}"/>
              </a:ext>
            </a:extLst>
          </p:cNvPr>
          <p:cNvPicPr>
            <a:picLocks noChangeAspect="1"/>
          </p:cNvPicPr>
          <p:nvPr/>
        </p:nvPicPr>
        <p:blipFill rotWithShape="1">
          <a:blip r:embed="rId5"/>
          <a:srcRect l="29196" t="14024" r="30640" b="20675"/>
          <a:stretch/>
        </p:blipFill>
        <p:spPr>
          <a:xfrm>
            <a:off x="2694311" y="2438243"/>
            <a:ext cx="2193785" cy="2217174"/>
          </a:xfrm>
          <a:prstGeom prst="rect">
            <a:avLst/>
          </a:prstGeom>
        </p:spPr>
      </p:pic>
      <p:sp>
        <p:nvSpPr>
          <p:cNvPr id="5" name="Text Box 4">
            <a:extLst>
              <a:ext uri="{FF2B5EF4-FFF2-40B4-BE49-F238E27FC236}">
                <a16:creationId xmlns:a16="http://schemas.microsoft.com/office/drawing/2014/main" id="{5491FDB1-307A-4D9A-ADF0-959BDE3B266F}"/>
              </a:ext>
            </a:extLst>
          </p:cNvPr>
          <p:cNvSpPr txBox="1">
            <a:spLocks noChangeArrowheads="1"/>
          </p:cNvSpPr>
          <p:nvPr/>
        </p:nvSpPr>
        <p:spPr bwMode="auto">
          <a:xfrm>
            <a:off x="2742619" y="2527525"/>
            <a:ext cx="258763" cy="3206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13">
            <a:extLst>
              <a:ext uri="{FF2B5EF4-FFF2-40B4-BE49-F238E27FC236}">
                <a16:creationId xmlns:a16="http://schemas.microsoft.com/office/drawing/2014/main" id="{BD48A80E-A37A-475C-96FE-6BC816DA37FC}"/>
              </a:ext>
            </a:extLst>
          </p:cNvPr>
          <p:cNvSpPr>
            <a:spLocks noChangeArrowheads="1"/>
          </p:cNvSpPr>
          <p:nvPr/>
        </p:nvSpPr>
        <p:spPr bwMode="auto">
          <a:xfrm>
            <a:off x="1562910" y="211738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6" name="Rectangle 14">
            <a:extLst>
              <a:ext uri="{FF2B5EF4-FFF2-40B4-BE49-F238E27FC236}">
                <a16:creationId xmlns:a16="http://schemas.microsoft.com/office/drawing/2014/main" id="{75B05B7E-5606-4366-8DDB-DA5F83BDF259}"/>
              </a:ext>
            </a:extLst>
          </p:cNvPr>
          <p:cNvSpPr>
            <a:spLocks noChangeArrowheads="1"/>
          </p:cNvSpPr>
          <p:nvPr/>
        </p:nvSpPr>
        <p:spPr bwMode="auto">
          <a:xfrm>
            <a:off x="1807755" y="4536738"/>
            <a:ext cx="9482657" cy="2185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ts val="1200"/>
              </a:spcAft>
              <a:buClrTx/>
              <a:buSzTx/>
              <a:buFont typeface="Arial" panose="020B0604020202020204" pitchFamily="34" charset="0"/>
              <a:buChar char="•"/>
              <a:tabLst/>
            </a:pPr>
            <a:r>
              <a:rPr lang="en-US" altLang="en-US" dirty="0">
                <a:latin typeface="Cambria" panose="02040503050406030204" pitchFamily="18" charset="0"/>
                <a:ea typeface="Cambria" panose="02040503050406030204" pitchFamily="18" charset="0"/>
                <a:cs typeface="Calibri" panose="020F0502020204030204" pitchFamily="34" charset="0"/>
              </a:rPr>
              <a:t>The a</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Calibri" panose="020F0502020204030204" pitchFamily="34" charset="0"/>
              </a:rPr>
              <a:t>ssociated ground control design (C) shows the same 6 stacks of 4 petri plates oriented for unit 1 g and LED strips mounted above the stack. </a:t>
            </a:r>
          </a:p>
          <a:p>
            <a:pPr marL="285750" lvl="0" indent="-285750" defTabSz="914400" eaLnBrk="0" fontAlgn="base" hangingPunct="0">
              <a:spcBef>
                <a:spcPct val="0"/>
              </a:spcBef>
              <a:spcAft>
                <a:spcPts val="1200"/>
              </a:spcAft>
              <a:buFont typeface="Arial" panose="020B0604020202020204" pitchFamily="34" charset="0"/>
              <a:buChar char="•"/>
            </a:pPr>
            <a:r>
              <a:rPr lang="en-US" altLang="en-US" dirty="0">
                <a:latin typeface="Cambria" panose="02040503050406030204" pitchFamily="18" charset="0"/>
                <a:ea typeface="Cambria" panose="02040503050406030204" pitchFamily="18" charset="0"/>
              </a:rPr>
              <a:t>Regardless of the lighting conditions, this hardware has numerous possible applications for plant, cell and microorganism studies that require timed removal of samples, or a large “n” number within the same simulation run. Damping material or adaptors can be added to make sure the sample containers are secured or to accommodate samples in different sizes or numbers.</a:t>
            </a:r>
            <a:endPar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p:txBody>
      </p:sp>
      <p:sp>
        <p:nvSpPr>
          <p:cNvPr id="22" name="Text Box 30">
            <a:extLst>
              <a:ext uri="{FF2B5EF4-FFF2-40B4-BE49-F238E27FC236}">
                <a16:creationId xmlns:a16="http://schemas.microsoft.com/office/drawing/2014/main" id="{4400994C-40C0-49A5-806D-F24E30396654}"/>
              </a:ext>
            </a:extLst>
          </p:cNvPr>
          <p:cNvSpPr txBox="1">
            <a:spLocks noChangeArrowheads="1"/>
          </p:cNvSpPr>
          <p:nvPr/>
        </p:nvSpPr>
        <p:spPr bwMode="auto">
          <a:xfrm>
            <a:off x="8239380" y="2532775"/>
            <a:ext cx="258763" cy="3206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1" name="Rectangle 20">
            <a:extLst>
              <a:ext uri="{FF2B5EF4-FFF2-40B4-BE49-F238E27FC236}">
                <a16:creationId xmlns:a16="http://schemas.microsoft.com/office/drawing/2014/main" id="{E7BC0C03-88EE-4C2B-B1D4-1BCEB4F83DA5}"/>
              </a:ext>
            </a:extLst>
          </p:cNvPr>
          <p:cNvSpPr/>
          <p:nvPr/>
        </p:nvSpPr>
        <p:spPr>
          <a:xfrm>
            <a:off x="1807755" y="1256040"/>
            <a:ext cx="9602790" cy="1200329"/>
          </a:xfrm>
          <a:prstGeom prst="rect">
            <a:avLst/>
          </a:prstGeom>
        </p:spPr>
        <p:txBody>
          <a:bodyPr wrap="square">
            <a:spAutoFit/>
          </a:bodyPr>
          <a:lstStyle/>
          <a:p>
            <a:pPr marL="285750" lvl="0" indent="-285750" defTabSz="914400" eaLnBrk="0" fontAlgn="base" hangingPunct="0">
              <a:spcBef>
                <a:spcPct val="0"/>
              </a:spcBef>
              <a:spcAft>
                <a:spcPts val="1200"/>
              </a:spcAft>
              <a:buFont typeface="Arial" panose="020B0604020202020204" pitchFamily="34" charset="0"/>
              <a:buChar char="•"/>
            </a:pPr>
            <a:r>
              <a:rPr lang="en-US" altLang="en-US" dirty="0">
                <a:latin typeface="Cambria" panose="02040503050406030204" pitchFamily="18" charset="0"/>
                <a:ea typeface="Cambria" panose="02040503050406030204" pitchFamily="18" charset="0"/>
                <a:cs typeface="Calibri" panose="020F0502020204030204" pitchFamily="34" charset="0"/>
              </a:rPr>
              <a:t>This module (A and B) was developed to primarily support a plant circadian rhythm study allowing time course sample removal while rotation. It allows mounting 12 stacks of 4 x 60 mm</a:t>
            </a:r>
            <a:r>
              <a:rPr lang="en-US" altLang="en-US" baseline="30000" dirty="0">
                <a:latin typeface="Cambria" panose="02040503050406030204" pitchFamily="18" charset="0"/>
                <a:ea typeface="Cambria" panose="02040503050406030204" pitchFamily="18" charset="0"/>
                <a:cs typeface="Calibri" panose="020F0502020204030204" pitchFamily="34" charset="0"/>
              </a:rPr>
              <a:t>2</a:t>
            </a:r>
            <a:r>
              <a:rPr lang="en-US" altLang="en-US" dirty="0">
                <a:latin typeface="Cambria" panose="02040503050406030204" pitchFamily="18" charset="0"/>
                <a:ea typeface="Cambria" panose="02040503050406030204" pitchFamily="18" charset="0"/>
                <a:cs typeface="Calibri" panose="020F0502020204030204" pitchFamily="34" charset="0"/>
              </a:rPr>
              <a:t> petri dishes at 60° intervals (48 in total) around a central vertical light core </a:t>
            </a:r>
            <a:r>
              <a:rPr lang="en-US" altLang="en-US" dirty="0">
                <a:latin typeface="Cambria" panose="02040503050406030204" pitchFamily="18" charset="0"/>
                <a:ea typeface="Cambria" panose="02040503050406030204" pitchFamily="18" charset="0"/>
                <a:cs typeface="Times New Roman" panose="02020603050405020304" pitchFamily="18" charset="0"/>
              </a:rPr>
              <a:t>with adjustable intensity for biological samples e.g. small plants such as </a:t>
            </a:r>
            <a:r>
              <a:rPr lang="en-US" altLang="en-US" i="1" dirty="0">
                <a:latin typeface="Cambria" panose="02040503050406030204" pitchFamily="18" charset="0"/>
                <a:ea typeface="Cambria" panose="02040503050406030204" pitchFamily="18" charset="0"/>
                <a:cs typeface="Times New Roman" panose="02020603050405020304" pitchFamily="18" charset="0"/>
              </a:rPr>
              <a:t>Arabidopsis thaliana</a:t>
            </a:r>
            <a:r>
              <a:rPr lang="en-US" altLang="en-US" dirty="0">
                <a:latin typeface="Cambria" panose="02040503050406030204" pitchFamily="18" charset="0"/>
                <a:ea typeface="Cambria" panose="02040503050406030204" pitchFamily="18" charset="0"/>
                <a:cs typeface="Calibri" panose="020F0502020204030204" pitchFamily="34" charset="0"/>
              </a:rPr>
              <a:t>. </a:t>
            </a:r>
          </a:p>
        </p:txBody>
      </p:sp>
    </p:spTree>
    <p:extLst>
      <p:ext uri="{BB962C8B-B14F-4D97-AF65-F5344CB8AC3E}">
        <p14:creationId xmlns:p14="http://schemas.microsoft.com/office/powerpoint/2010/main" val="1038596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Appendix C: Plant Growth Chamber</a:t>
            </a:r>
          </a:p>
        </p:txBody>
      </p:sp>
      <p:sp>
        <p:nvSpPr>
          <p:cNvPr id="2" name="Rectangle 1">
            <a:extLst>
              <a:ext uri="{FF2B5EF4-FFF2-40B4-BE49-F238E27FC236}">
                <a16:creationId xmlns:a16="http://schemas.microsoft.com/office/drawing/2014/main" id="{C5B511ED-CB42-4E5B-9111-1CFA5ECEE2C1}"/>
              </a:ext>
            </a:extLst>
          </p:cNvPr>
          <p:cNvSpPr/>
          <p:nvPr/>
        </p:nvSpPr>
        <p:spPr>
          <a:xfrm>
            <a:off x="1839312" y="1362184"/>
            <a:ext cx="9921764" cy="663515"/>
          </a:xfrm>
          <a:prstGeom prst="rect">
            <a:avLst/>
          </a:prstGeom>
        </p:spPr>
        <p:txBody>
          <a:bodyPr wrap="square">
            <a:spAutoFit/>
          </a:bodyPr>
          <a:lstStyle/>
          <a:p>
            <a:pPr marL="342900" lvl="0" indent="-342900">
              <a:lnSpc>
                <a:spcPct val="107000"/>
              </a:lnSpc>
              <a:spcAft>
                <a:spcPts val="800"/>
              </a:spcAft>
              <a:buFont typeface="Symbol" panose="05050102010706020507" pitchFamily="18" charset="2"/>
              <a:buChar char=""/>
            </a:pP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This growth chamber (A) was originally designed to support two sets of plant trays for microgreens, young plants, or any experiment that fits with the size of a 96 well plate. </a:t>
            </a:r>
          </a:p>
        </p:txBody>
      </p:sp>
      <p:pic>
        <p:nvPicPr>
          <p:cNvPr id="6161" name="Picture 14" descr="Diagram, engineering drawing&#10;&#10;Description automatically generated">
            <a:extLst>
              <a:ext uri="{FF2B5EF4-FFF2-40B4-BE49-F238E27FC236}">
                <a16:creationId xmlns:a16="http://schemas.microsoft.com/office/drawing/2014/main" id="{E62ADDE9-E064-46A4-A5EE-37C0DEDA79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3059333" y="2138725"/>
            <a:ext cx="2233322" cy="2185208"/>
          </a:xfrm>
          <a:prstGeom prst="rect">
            <a:avLst/>
          </a:prstGeom>
          <a:noFill/>
          <a:extLst>
            <a:ext uri="{909E8E84-426E-40DD-AFC4-6F175D3DCCD1}">
              <a14:hiddenFill xmlns:a14="http://schemas.microsoft.com/office/drawing/2010/main">
                <a:solidFill>
                  <a:srgbClr val="FFFFFF"/>
                </a:solidFill>
              </a14:hiddenFill>
            </a:ext>
          </a:extLst>
        </p:spPr>
      </p:pic>
      <p:pic>
        <p:nvPicPr>
          <p:cNvPr id="6160" name="Picture 3">
            <a:extLst>
              <a:ext uri="{FF2B5EF4-FFF2-40B4-BE49-F238E27FC236}">
                <a16:creationId xmlns:a16="http://schemas.microsoft.com/office/drawing/2014/main" id="{C91EACAD-6009-427C-B084-BB2FC013AA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4307" y="2139550"/>
            <a:ext cx="1965747" cy="2184384"/>
          </a:xfrm>
          <a:prstGeom prst="rect">
            <a:avLst/>
          </a:prstGeom>
          <a:noFill/>
          <a:extLst>
            <a:ext uri="{909E8E84-426E-40DD-AFC4-6F175D3DCCD1}">
              <a14:hiddenFill xmlns:a14="http://schemas.microsoft.com/office/drawing/2010/main">
                <a:solidFill>
                  <a:srgbClr val="FFFFFF"/>
                </a:solidFill>
              </a14:hiddenFill>
            </a:ext>
          </a:extLst>
        </p:spPr>
      </p:pic>
      <p:pic>
        <p:nvPicPr>
          <p:cNvPr id="6159" name="Picture 13" descr="A picture containing wall, indoor&#10;&#10;Description automatically generated">
            <a:extLst>
              <a:ext uri="{FF2B5EF4-FFF2-40B4-BE49-F238E27FC236}">
                <a16:creationId xmlns:a16="http://schemas.microsoft.com/office/drawing/2014/main" id="{351179FC-8577-4B1D-AA1A-58730A846D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8127712" y="2169828"/>
            <a:ext cx="1882031" cy="2136889"/>
          </a:xfrm>
          <a:prstGeom prst="rect">
            <a:avLst/>
          </a:prstGeom>
          <a:noFill/>
          <a:extLst>
            <a:ext uri="{909E8E84-426E-40DD-AFC4-6F175D3DCCD1}">
              <a14:hiddenFill xmlns:a14="http://schemas.microsoft.com/office/drawing/2010/main">
                <a:solidFill>
                  <a:srgbClr val="FFFFFF"/>
                </a:solidFill>
              </a14:hiddenFill>
            </a:ext>
          </a:extLst>
        </p:spPr>
      </p:pic>
      <p:sp>
        <p:nvSpPr>
          <p:cNvPr id="21" name="Text Box 41">
            <a:extLst>
              <a:ext uri="{FF2B5EF4-FFF2-40B4-BE49-F238E27FC236}">
                <a16:creationId xmlns:a16="http://schemas.microsoft.com/office/drawing/2014/main" id="{DF8B1CC5-78B6-49C8-B7E8-15F27465FB48}"/>
              </a:ext>
            </a:extLst>
          </p:cNvPr>
          <p:cNvSpPr txBox="1">
            <a:spLocks noChangeArrowheads="1"/>
          </p:cNvSpPr>
          <p:nvPr/>
        </p:nvSpPr>
        <p:spPr bwMode="auto">
          <a:xfrm>
            <a:off x="3170406" y="2210686"/>
            <a:ext cx="237922" cy="3130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2" name="Text Box 44">
            <a:extLst>
              <a:ext uri="{FF2B5EF4-FFF2-40B4-BE49-F238E27FC236}">
                <a16:creationId xmlns:a16="http://schemas.microsoft.com/office/drawing/2014/main" id="{BED808AE-C8D3-46F3-ABDE-67D18520111A}"/>
              </a:ext>
            </a:extLst>
          </p:cNvPr>
          <p:cNvSpPr txBox="1">
            <a:spLocks noChangeArrowheads="1"/>
          </p:cNvSpPr>
          <p:nvPr/>
        </p:nvSpPr>
        <p:spPr bwMode="auto">
          <a:xfrm>
            <a:off x="5786699" y="2205822"/>
            <a:ext cx="237922" cy="3130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 name="Text Box 45">
            <a:extLst>
              <a:ext uri="{FF2B5EF4-FFF2-40B4-BE49-F238E27FC236}">
                <a16:creationId xmlns:a16="http://schemas.microsoft.com/office/drawing/2014/main" id="{D1C50498-8F21-464F-B9FE-41347825BF5A}"/>
              </a:ext>
            </a:extLst>
          </p:cNvPr>
          <p:cNvSpPr txBox="1">
            <a:spLocks noChangeArrowheads="1"/>
          </p:cNvSpPr>
          <p:nvPr/>
        </p:nvSpPr>
        <p:spPr bwMode="auto">
          <a:xfrm>
            <a:off x="8239310" y="2212640"/>
            <a:ext cx="237922" cy="3130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4" name="Rectangle 21">
            <a:extLst>
              <a:ext uri="{FF2B5EF4-FFF2-40B4-BE49-F238E27FC236}">
                <a16:creationId xmlns:a16="http://schemas.microsoft.com/office/drawing/2014/main" id="{EEA488BC-A1A2-45CF-AA67-C9FC3A3A883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plastics to aluminum.</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 name="Rectangle 25">
            <a:extLst>
              <a:ext uri="{FF2B5EF4-FFF2-40B4-BE49-F238E27FC236}">
                <a16:creationId xmlns:a16="http://schemas.microsoft.com/office/drawing/2014/main" id="{137E3CDC-B76A-4947-AC08-7D156B307BF6}"/>
              </a:ext>
            </a:extLst>
          </p:cNvPr>
          <p:cNvSpPr>
            <a:spLocks noChangeArrowheads="1"/>
          </p:cNvSpPr>
          <p:nvPr/>
        </p:nvSpPr>
        <p:spPr bwMode="auto">
          <a:xfrm>
            <a:off x="45720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6" name="Rectangle 26">
            <a:extLst>
              <a:ext uri="{FF2B5EF4-FFF2-40B4-BE49-F238E27FC236}">
                <a16:creationId xmlns:a16="http://schemas.microsoft.com/office/drawing/2014/main" id="{D17F9866-FE83-4371-A545-60AB43DF2E9B}"/>
              </a:ext>
            </a:extLst>
          </p:cNvPr>
          <p:cNvSpPr>
            <a:spLocks noChangeArrowheads="1"/>
          </p:cNvSpPr>
          <p:nvPr/>
        </p:nvSpPr>
        <p:spPr bwMode="auto">
          <a:xfrm>
            <a:off x="457200" y="21875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 name="Rectangle 27">
            <a:extLst>
              <a:ext uri="{FF2B5EF4-FFF2-40B4-BE49-F238E27FC236}">
                <a16:creationId xmlns:a16="http://schemas.microsoft.com/office/drawing/2014/main" id="{1985BE27-D46A-440D-B28A-0AE5551988ED}"/>
              </a:ext>
            </a:extLst>
          </p:cNvPr>
          <p:cNvSpPr>
            <a:spLocks noChangeArrowheads="1"/>
          </p:cNvSpPr>
          <p:nvPr/>
        </p:nvSpPr>
        <p:spPr bwMode="auto">
          <a:xfrm>
            <a:off x="515565" y="425325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 name="Rectangle 28">
            <a:extLst>
              <a:ext uri="{FF2B5EF4-FFF2-40B4-BE49-F238E27FC236}">
                <a16:creationId xmlns:a16="http://schemas.microsoft.com/office/drawing/2014/main" id="{D5FD5438-064B-4665-A292-F1AE887A0E44}"/>
              </a:ext>
            </a:extLst>
          </p:cNvPr>
          <p:cNvSpPr>
            <a:spLocks noChangeArrowheads="1"/>
          </p:cNvSpPr>
          <p:nvPr/>
        </p:nvSpPr>
        <p:spPr bwMode="auto">
          <a:xfrm>
            <a:off x="1839310" y="4572166"/>
            <a:ext cx="9753599" cy="1908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defTabSz="914400" eaLnBrk="0" fontAlgn="base" hangingPunct="0">
              <a:spcBef>
                <a:spcPct val="0"/>
              </a:spcBef>
              <a:spcAft>
                <a:spcPts val="1200"/>
              </a:spcAft>
              <a:buFont typeface="Arial" panose="020B0604020202020204" pitchFamily="34" charset="0"/>
              <a:buChar char="•"/>
            </a:pPr>
            <a:r>
              <a:rPr lang="en-US" altLang="en-US" dirty="0">
                <a:latin typeface="Cambria" panose="02040503050406030204" pitchFamily="18" charset="0"/>
                <a:ea typeface="Cambria" panose="02040503050406030204" pitchFamily="18" charset="0"/>
                <a:cs typeface="Times New Roman" panose="02020603050405020304" pitchFamily="18" charset="0"/>
              </a:rPr>
              <a:t>A compact Arduino board allows controlling the LEDs timed power cycling, cameras, and various sensors. The chamber currently has two cameras mounted above the growth area on each side of the unit to take time-lapse pictures of the subjects as the chamber is rotating. </a:t>
            </a:r>
          </a:p>
          <a:p>
            <a:pPr marL="285750" lvl="0" indent="-285750" defTabSz="914400" eaLnBrk="0" fontAlgn="base" hangingPunct="0">
              <a:spcBef>
                <a:spcPct val="0"/>
              </a:spcBef>
              <a:spcAft>
                <a:spcPts val="1200"/>
              </a:spcAft>
              <a:buFont typeface="Arial" panose="020B0604020202020204" pitchFamily="34" charset="0"/>
              <a:buChar char="•"/>
            </a:pPr>
            <a:r>
              <a:rPr lang="en-US" altLang="en-US" dirty="0">
                <a:latin typeface="Cambria" panose="02040503050406030204" pitchFamily="18" charset="0"/>
                <a:ea typeface="Cambria" panose="02040503050406030204" pitchFamily="18" charset="0"/>
                <a:cs typeface="Times New Roman" panose="02020603050405020304" pitchFamily="18" charset="0"/>
              </a:rPr>
              <a:t>The chamber can slide into the mountings on the inner ring of the RPM. Latches were designed to secure each tray/plate to the center plate.  </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Static control setup (C) has a half-</a:t>
            </a:r>
            <a:r>
              <a:rPr lang="en-US" altLang="en-US" dirty="0">
                <a:latin typeface="Cambria" panose="02040503050406030204" pitchFamily="18" charset="0"/>
                <a:ea typeface="Cambria" panose="02040503050406030204" pitchFamily="18" charset="0"/>
                <a:cs typeface="Times New Roman" panose="02020603050405020304" pitchFamily="18" charset="0"/>
              </a:rPr>
              <a:t>dorm design </a:t>
            </a:r>
            <a:r>
              <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cs typeface="Times New Roman" panose="02020603050405020304" pitchFamily="18" charset="0"/>
              </a:rPr>
              <a:t>to expose plants to the same environmental conditions.</a:t>
            </a:r>
            <a:endParaRPr kumimoji="0" lang="en-US" altLang="en-US"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772245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Appendix D: 50ml Tube Holders</a:t>
            </a:r>
          </a:p>
        </p:txBody>
      </p:sp>
      <p:pic>
        <p:nvPicPr>
          <p:cNvPr id="6" name="Picture 5" descr="C:\Users\jtrichar\AppData\Local\Microsoft\Windows\INetCache\Content.Outlook\8EOPVFJM\GRAVITE_holder (002).JPG">
            <a:extLst>
              <a:ext uri="{FF2B5EF4-FFF2-40B4-BE49-F238E27FC236}">
                <a16:creationId xmlns:a16="http://schemas.microsoft.com/office/drawing/2014/main" id="{F3B8B392-D33E-4942-A8D9-5DBC54DB7397}"/>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01990" y="2586037"/>
            <a:ext cx="2175271" cy="1972751"/>
          </a:xfrm>
          <a:prstGeom prst="rect">
            <a:avLst/>
          </a:prstGeom>
          <a:ln>
            <a:noFill/>
          </a:ln>
          <a:effectLst>
            <a:softEdge rad="112500"/>
          </a:effectLst>
        </p:spPr>
      </p:pic>
      <p:pic>
        <p:nvPicPr>
          <p:cNvPr id="7" name="Picture 6">
            <a:extLst>
              <a:ext uri="{FF2B5EF4-FFF2-40B4-BE49-F238E27FC236}">
                <a16:creationId xmlns:a16="http://schemas.microsoft.com/office/drawing/2014/main" id="{E07D1DBE-BBB6-4337-A708-7A42F2DEA1DA}"/>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46439" y="2586037"/>
            <a:ext cx="2175271" cy="1972751"/>
          </a:xfrm>
          <a:prstGeom prst="rect">
            <a:avLst/>
          </a:prstGeom>
          <a:noFill/>
          <a:effectLst>
            <a:softEdge rad="63500"/>
          </a:effectLst>
        </p:spPr>
      </p:pic>
      <p:pic>
        <p:nvPicPr>
          <p:cNvPr id="8" name="Picture 7">
            <a:extLst>
              <a:ext uri="{FF2B5EF4-FFF2-40B4-BE49-F238E27FC236}">
                <a16:creationId xmlns:a16="http://schemas.microsoft.com/office/drawing/2014/main" id="{E58DBEDC-ED10-4388-919E-AFB309E024AB}"/>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7878706" y="2586037"/>
            <a:ext cx="2247788" cy="1972751"/>
          </a:xfrm>
          <a:prstGeom prst="rect">
            <a:avLst/>
          </a:prstGeom>
          <a:noFill/>
          <a:ln>
            <a:noFill/>
          </a:ln>
          <a:effectLst>
            <a:softEdge rad="63500"/>
          </a:effectLst>
        </p:spPr>
      </p:pic>
      <p:sp>
        <p:nvSpPr>
          <p:cNvPr id="3" name="Rectangle 2">
            <a:extLst>
              <a:ext uri="{FF2B5EF4-FFF2-40B4-BE49-F238E27FC236}">
                <a16:creationId xmlns:a16="http://schemas.microsoft.com/office/drawing/2014/main" id="{1B8D7FA3-4C7F-4C33-B417-9420F490C1FB}"/>
              </a:ext>
            </a:extLst>
          </p:cNvPr>
          <p:cNvSpPr/>
          <p:nvPr/>
        </p:nvSpPr>
        <p:spPr>
          <a:xfrm>
            <a:off x="2350416" y="1458561"/>
            <a:ext cx="8941585" cy="959878"/>
          </a:xfrm>
          <a:prstGeom prst="rect">
            <a:avLst/>
          </a:prstGeom>
        </p:spPr>
        <p:txBody>
          <a:bodyPr wrap="square">
            <a:spAutoFit/>
          </a:bodyPr>
          <a:lstStyle/>
          <a:p>
            <a:pPr marL="342900" lvl="0" indent="-342900">
              <a:lnSpc>
                <a:spcPct val="107000"/>
              </a:lnSpc>
              <a:spcAft>
                <a:spcPts val="800"/>
              </a:spcAft>
              <a:buFont typeface="Symbol" panose="05050102010706020507" pitchFamily="18" charset="2"/>
              <a:buChar char=""/>
            </a:pP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These holders were originally developed for holding 50 ml conical tubes containing biofilm coupon experiments for comparative studies of the RPM (A) and 3D clinostat (</a:t>
            </a:r>
            <a:r>
              <a:rPr lang="en-US" dirty="0" err="1">
                <a:solidFill>
                  <a:prstClr val="black"/>
                </a:solidFill>
                <a:latin typeface="Cambria" panose="02040503050406030204" pitchFamily="18" charset="0"/>
                <a:ea typeface="Cambria" panose="02040503050406030204" pitchFamily="18" charset="0"/>
                <a:cs typeface="Times New Roman" panose="02020603050405020304" pitchFamily="18" charset="0"/>
              </a:rPr>
              <a:t>Gravitem</a:t>
            </a: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 B), and RCC (C) studies.</a:t>
            </a:r>
          </a:p>
        </p:txBody>
      </p:sp>
      <p:sp>
        <p:nvSpPr>
          <p:cNvPr id="5" name="Rectangle 4">
            <a:extLst>
              <a:ext uri="{FF2B5EF4-FFF2-40B4-BE49-F238E27FC236}">
                <a16:creationId xmlns:a16="http://schemas.microsoft.com/office/drawing/2014/main" id="{227FADB9-74FA-4D12-B890-7106ED0F835D}"/>
              </a:ext>
            </a:extLst>
          </p:cNvPr>
          <p:cNvSpPr/>
          <p:nvPr/>
        </p:nvSpPr>
        <p:spPr>
          <a:xfrm>
            <a:off x="2350416" y="4771310"/>
            <a:ext cx="8950922" cy="1754326"/>
          </a:xfrm>
          <a:prstGeom prst="rect">
            <a:avLst/>
          </a:prstGeom>
        </p:spPr>
        <p:txBody>
          <a:bodyPr wrap="square">
            <a:spAutoFit/>
          </a:bodyPr>
          <a:lstStyle/>
          <a:p>
            <a:pPr marL="285750" indent="-285750">
              <a:buFont typeface="Arial" panose="020B0604020202020204" pitchFamily="34" charset="0"/>
              <a:buChar char="•"/>
            </a:pPr>
            <a:r>
              <a:rPr lang="en-US" dirty="0">
                <a:latin typeface="Cambria" panose="02040503050406030204" pitchFamily="18" charset="0"/>
                <a:ea typeface="Cambria" panose="02040503050406030204" pitchFamily="18" charset="0"/>
              </a:rPr>
              <a:t>These units can be easily adapted or adjusted to fit other containers and other types of science. Damping material or adaptors can be added to make sure the tubes are secured or to accommodate tubes in different sizes. </a:t>
            </a:r>
          </a:p>
          <a:p>
            <a:pPr marL="285750" indent="-285750">
              <a:buFont typeface="Arial" panose="020B0604020202020204" pitchFamily="34" charset="0"/>
              <a:buChar char="•"/>
            </a:pPr>
            <a:endParaRPr lang="en-US" dirty="0">
              <a:latin typeface="Cambria" panose="02040503050406030204" pitchFamily="18" charset="0"/>
              <a:ea typeface="Cambria" panose="02040503050406030204" pitchFamily="18" charset="0"/>
            </a:endParaRPr>
          </a:p>
          <a:p>
            <a:pPr marL="285750" indent="-285750">
              <a:buFont typeface="Arial" panose="020B0604020202020204" pitchFamily="34" charset="0"/>
              <a:buChar char="•"/>
            </a:pPr>
            <a:r>
              <a:rPr lang="en-US" dirty="0">
                <a:latin typeface="Cambria" panose="02040503050406030204" pitchFamily="18" charset="0"/>
                <a:ea typeface="Cambria" panose="02040503050406030204" pitchFamily="18" charset="0"/>
              </a:rPr>
              <a:t>Potential applications include studies on biofilm, agar or liquid based microbial cultures, cell cultures, plants, invertebrate animals, and fruit fly and other insects.</a:t>
            </a:r>
          </a:p>
        </p:txBody>
      </p:sp>
      <p:sp>
        <p:nvSpPr>
          <p:cNvPr id="15" name="Text Box 41">
            <a:extLst>
              <a:ext uri="{FF2B5EF4-FFF2-40B4-BE49-F238E27FC236}">
                <a16:creationId xmlns:a16="http://schemas.microsoft.com/office/drawing/2014/main" id="{0B6762D6-AC70-4E62-9170-B41FC43065E0}"/>
              </a:ext>
            </a:extLst>
          </p:cNvPr>
          <p:cNvSpPr txBox="1">
            <a:spLocks noChangeArrowheads="1"/>
          </p:cNvSpPr>
          <p:nvPr/>
        </p:nvSpPr>
        <p:spPr bwMode="auto">
          <a:xfrm>
            <a:off x="4612698" y="2705132"/>
            <a:ext cx="237922" cy="3130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6" name="Text Box 44">
            <a:extLst>
              <a:ext uri="{FF2B5EF4-FFF2-40B4-BE49-F238E27FC236}">
                <a16:creationId xmlns:a16="http://schemas.microsoft.com/office/drawing/2014/main" id="{1CA6E525-D704-4248-8125-5ACC81B4D78D}"/>
              </a:ext>
            </a:extLst>
          </p:cNvPr>
          <p:cNvSpPr txBox="1">
            <a:spLocks noChangeArrowheads="1"/>
          </p:cNvSpPr>
          <p:nvPr/>
        </p:nvSpPr>
        <p:spPr bwMode="auto">
          <a:xfrm>
            <a:off x="7104760" y="2698314"/>
            <a:ext cx="237922" cy="3130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 name="Text Box 45">
            <a:extLst>
              <a:ext uri="{FF2B5EF4-FFF2-40B4-BE49-F238E27FC236}">
                <a16:creationId xmlns:a16="http://schemas.microsoft.com/office/drawing/2014/main" id="{87915786-B7D6-47A4-84AD-09B40DB58163}"/>
              </a:ext>
            </a:extLst>
          </p:cNvPr>
          <p:cNvSpPr txBox="1">
            <a:spLocks noChangeArrowheads="1"/>
          </p:cNvSpPr>
          <p:nvPr/>
        </p:nvSpPr>
        <p:spPr bwMode="auto">
          <a:xfrm>
            <a:off x="9703285" y="2705132"/>
            <a:ext cx="237922" cy="3130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27080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en-US" sz="2400" b="1" dirty="0">
                <a:solidFill>
                  <a:prstClr val="black"/>
                </a:solidFill>
                <a:latin typeface="Cambria" panose="02040503050406030204" pitchFamily="18" charset="0"/>
                <a:ea typeface="Cambria" panose="02040503050406030204" pitchFamily="18" charset="0"/>
              </a:rPr>
              <a:t>Appendix E: Live Cell Imager Module</a:t>
            </a:r>
          </a:p>
        </p:txBody>
      </p:sp>
      <p:sp>
        <p:nvSpPr>
          <p:cNvPr id="5" name="Rectangle 5">
            <a:extLst>
              <a:ext uri="{FF2B5EF4-FFF2-40B4-BE49-F238E27FC236}">
                <a16:creationId xmlns:a16="http://schemas.microsoft.com/office/drawing/2014/main" id="{BB67FAF3-C6F1-42B7-803E-6F623666A560}"/>
              </a:ext>
            </a:extLst>
          </p:cNvPr>
          <p:cNvSpPr>
            <a:spLocks noChangeArrowheads="1"/>
          </p:cNvSpPr>
          <p:nvPr/>
        </p:nvSpPr>
        <p:spPr bwMode="auto">
          <a:xfrm>
            <a:off x="1707885" y="404945"/>
            <a:ext cx="5012009" cy="283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112" tIns="914112" rIns="914112" bIns="914112" numCol="1" anchor="ctr" anchorCtr="0" compatLnSpc="1">
            <a:prstTxWarp prst="textNoShape">
              <a:avLst/>
            </a:prstTxWarp>
            <a:spAutoFit/>
          </a:bodyPr>
          <a:lstStyle/>
          <a:p>
            <a:pPr defTabSz="914400" eaLnBrk="0" fontAlgn="base" hangingPunct="0">
              <a:spcBef>
                <a:spcPct val="0"/>
              </a:spcBef>
              <a:spcAft>
                <a:spcPct val="0"/>
              </a:spcAft>
            </a:pPr>
            <a:r>
              <a:rPr lang="en-US" altLang="en-US" sz="1600" b="1" dirty="0">
                <a:solidFill>
                  <a:prstClr val="black"/>
                </a:solidFill>
                <a:latin typeface="Cambria" panose="02040503050406030204" pitchFamily="18" charset="0"/>
                <a:ea typeface="Cambria" panose="02040503050406030204" pitchFamily="18" charset="0"/>
                <a:cs typeface="Arial" panose="020B0604020202020204" pitchFamily="34" charset="0"/>
              </a:rPr>
              <a:t>RPM – Microscope Module (N=2)</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b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b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endParaRPr lang="en-US" altLang="en-US" sz="1600" dirty="0">
              <a:solidFill>
                <a:prstClr val="black"/>
              </a:solidFill>
              <a:latin typeface="Cambria" panose="02040503050406030204" pitchFamily="18" charset="0"/>
              <a:ea typeface="Cambria" panose="02040503050406030204" pitchFamily="18" charset="0"/>
            </a:endParaRPr>
          </a:p>
        </p:txBody>
      </p:sp>
      <p:pic>
        <p:nvPicPr>
          <p:cNvPr id="6" name="Picture 5">
            <a:extLst>
              <a:ext uri="{FF2B5EF4-FFF2-40B4-BE49-F238E27FC236}">
                <a16:creationId xmlns:a16="http://schemas.microsoft.com/office/drawing/2014/main" id="{F5031B7A-6445-4836-A38C-C49A21E12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1970" y="2015081"/>
            <a:ext cx="3256266" cy="218026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8EBAA4E-66D2-4665-9747-83E3089D1104}"/>
              </a:ext>
            </a:extLst>
          </p:cNvPr>
          <p:cNvSpPr>
            <a:spLocks noChangeArrowheads="1"/>
          </p:cNvSpPr>
          <p:nvPr/>
        </p:nvSpPr>
        <p:spPr bwMode="auto">
          <a:xfrm>
            <a:off x="2686506" y="4583080"/>
            <a:ext cx="8066775"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A RPM Microscope Module was developed at KSC to enable time-lapse imaging capability.</a:t>
            </a:r>
          </a:p>
          <a:p>
            <a:pPr defTabSz="914400" eaLnBrk="0" fontAlgn="base" hangingPunct="0">
              <a:spcBef>
                <a:spcPct val="0"/>
              </a:spcBef>
              <a:spcAft>
                <a:spcPct val="0"/>
              </a:spcAft>
            </a:pPr>
            <a:endParaRPr lang="en-US" altLang="en-US" sz="8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Sample Carrier</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Chamber slide, Nunc™ Lab-</a:t>
            </a:r>
            <a:r>
              <a:rPr lang="en-US" altLang="en-US" sz="1600" dirty="0" err="1">
                <a:solidFill>
                  <a:prstClr val="black"/>
                </a:solidFill>
                <a:latin typeface="Cambria" panose="02040503050406030204" pitchFamily="18" charset="0"/>
                <a:ea typeface="Cambria" panose="02040503050406030204" pitchFamily="18" charset="0"/>
                <a:cs typeface="Arial" panose="020B0604020202020204" pitchFamily="34" charset="0"/>
              </a:rPr>
              <a:t>Tek</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Flask on Slide, or </a:t>
            </a:r>
            <a:r>
              <a:rPr lang="en-US" altLang="en-US" sz="1600" dirty="0" err="1">
                <a:solidFill>
                  <a:prstClr val="black"/>
                </a:solidFill>
                <a:latin typeface="Cambria" panose="02040503050406030204" pitchFamily="18" charset="0"/>
                <a:ea typeface="Cambria" panose="02040503050406030204" pitchFamily="18" charset="0"/>
                <a:cs typeface="Arial" panose="020B0604020202020204" pitchFamily="34" charset="0"/>
              </a:rPr>
              <a:t>ibidi</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μ-Slide.</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Magnification</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750X – 900X</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Imaging Capability</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Up to 5.0 MP vivid color resolution (2592x1944), live video (30fps), or time-lapse video.</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Single Imaging Mode</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Bright-field, dark-field, or fluorescence. </a:t>
            </a:r>
            <a:endParaRPr lang="en-US" altLang="en-US" sz="1600" dirty="0">
              <a:solidFill>
                <a:prstClr val="black"/>
              </a:solidFill>
              <a:latin typeface="Cambria" panose="02040503050406030204" pitchFamily="18" charset="0"/>
              <a:ea typeface="Cambria" panose="02040503050406030204" pitchFamily="18" charset="0"/>
            </a:endParaRPr>
          </a:p>
          <a:p>
            <a:pPr defTabSz="914400" eaLnBrk="0" fontAlgn="base" hangingPunct="0">
              <a:spcBef>
                <a:spcPct val="0"/>
              </a:spcBef>
              <a:spcAft>
                <a:spcPct val="0"/>
              </a:spcAft>
            </a:pPr>
            <a:r>
              <a:rPr lang="en-US" altLang="en-US" sz="1600" b="1" i="1" dirty="0">
                <a:solidFill>
                  <a:prstClr val="black"/>
                </a:solidFill>
                <a:latin typeface="Cambria" panose="02040503050406030204" pitchFamily="18" charset="0"/>
                <a:ea typeface="Cambria" panose="02040503050406030204" pitchFamily="18" charset="0"/>
                <a:cs typeface="Arial" panose="020B0604020202020204" pitchFamily="34" charset="0"/>
              </a:rPr>
              <a:t>Other Capabilities: </a:t>
            </a:r>
            <a:r>
              <a:rPr lang="en-US" altLang="en-US" sz="1600" dirty="0" err="1">
                <a:solidFill>
                  <a:prstClr val="black"/>
                </a:solidFill>
                <a:latin typeface="Cambria" panose="02040503050406030204" pitchFamily="18" charset="0"/>
                <a:ea typeface="Cambria" panose="02040503050406030204" pitchFamily="18" charset="0"/>
                <a:cs typeface="Arial" panose="020B0604020202020204" pitchFamily="34" charset="0"/>
              </a:rPr>
              <a:t>Wi-fi</a:t>
            </a:r>
            <a:r>
              <a:rPr lang="en-US" altLang="en-US" sz="1600" dirty="0">
                <a:solidFill>
                  <a:prstClr val="black"/>
                </a:solidFill>
                <a:latin typeface="Cambria" panose="02040503050406030204" pitchFamily="18" charset="0"/>
                <a:ea typeface="Cambria" panose="02040503050406030204" pitchFamily="18" charset="0"/>
                <a:cs typeface="Arial" panose="020B0604020202020204" pitchFamily="34" charset="0"/>
              </a:rPr>
              <a:t> adaptor and real-time image transfer.</a:t>
            </a:r>
          </a:p>
        </p:txBody>
      </p:sp>
      <p:pic>
        <p:nvPicPr>
          <p:cNvPr id="8" name="Expt3_3_cut2">
            <a:hlinkClick r:id="" action="ppaction://media"/>
            <a:extLst>
              <a:ext uri="{FF2B5EF4-FFF2-40B4-BE49-F238E27FC236}">
                <a16:creationId xmlns:a16="http://schemas.microsoft.com/office/drawing/2014/main" id="{E8EB8AB1-F5A7-4099-96A8-5007A7699EA2}"/>
              </a:ext>
            </a:extLst>
          </p:cNvPr>
          <p:cNvPicPr>
            <a:picLocks noChangeAspect="1"/>
          </p:cNvPicPr>
          <p:nvPr>
            <a:videoFile r:link="rId2"/>
            <p:extLst>
              <p:ext uri="{DAA4B4D4-6D71-4841-9C94-3DE7FCFB9230}">
                <p14:media xmlns:p14="http://schemas.microsoft.com/office/powerpoint/2010/main" r:embed="rId1"/>
              </p:ext>
            </p:extLst>
          </p:nvPr>
        </p:nvPicPr>
        <p:blipFill>
          <a:blip r:embed="rId5">
            <a:lum bright="20000" contrast="40000"/>
          </a:blip>
          <a:stretch>
            <a:fillRect/>
          </a:stretch>
        </p:blipFill>
        <p:spPr>
          <a:xfrm>
            <a:off x="8348027" y="1820426"/>
            <a:ext cx="3256266" cy="2442199"/>
          </a:xfrm>
          <a:prstGeom prst="rect">
            <a:avLst/>
          </a:prstGeom>
          <a:ln w="19050">
            <a:solidFill>
              <a:srgbClr val="5B9BD5">
                <a:lumMod val="50000"/>
              </a:srgbClr>
            </a:solidFill>
          </a:ln>
        </p:spPr>
      </p:pic>
      <p:pic>
        <p:nvPicPr>
          <p:cNvPr id="11" name="Picture 10">
            <a:extLst>
              <a:ext uri="{FF2B5EF4-FFF2-40B4-BE49-F238E27FC236}">
                <a16:creationId xmlns:a16="http://schemas.microsoft.com/office/drawing/2014/main" id="{1C931538-0545-4926-A602-A1A94E4A4EB3}"/>
              </a:ext>
            </a:extLst>
          </p:cNvPr>
          <p:cNvPicPr/>
          <p:nvPr/>
        </p:nvPicPr>
        <p:blipFill rotWithShape="1">
          <a:blip r:embed="rId6" cstate="print">
            <a:extLst>
              <a:ext uri="{28A0092B-C50C-407E-A947-70E740481C1C}">
                <a14:useLocalDpi xmlns:a14="http://schemas.microsoft.com/office/drawing/2010/main" val="0"/>
              </a:ext>
            </a:extLst>
          </a:blip>
          <a:srcRect r="55634"/>
          <a:stretch/>
        </p:blipFill>
        <p:spPr bwMode="auto">
          <a:xfrm>
            <a:off x="4818236" y="1842581"/>
            <a:ext cx="3382181" cy="2440357"/>
          </a:xfrm>
          <a:prstGeom prst="rect">
            <a:avLst/>
          </a:prstGeom>
          <a:noFill/>
        </p:spPr>
      </p:pic>
    </p:spTree>
    <p:extLst>
      <p:ext uri="{BB962C8B-B14F-4D97-AF65-F5344CB8AC3E}">
        <p14:creationId xmlns:p14="http://schemas.microsoft.com/office/powerpoint/2010/main" val="2355763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fr-FR" sz="2400" b="1" dirty="0">
                <a:solidFill>
                  <a:prstClr val="black"/>
                </a:solidFill>
                <a:latin typeface="Cambria" panose="02040503050406030204" pitchFamily="18" charset="0"/>
                <a:ea typeface="Cambria" panose="02040503050406030204" pitchFamily="18" charset="0"/>
              </a:rPr>
              <a:t>Appendix F: </a:t>
            </a:r>
            <a:r>
              <a:rPr lang="fr-FR" sz="2400" b="1" dirty="0" err="1">
                <a:solidFill>
                  <a:prstClr val="black"/>
                </a:solidFill>
                <a:latin typeface="Cambria" panose="02040503050406030204" pitchFamily="18" charset="0"/>
                <a:ea typeface="Cambria" panose="02040503050406030204" pitchFamily="18" charset="0"/>
              </a:rPr>
              <a:t>Other</a:t>
            </a:r>
            <a:r>
              <a:rPr lang="fr-FR" sz="2400" b="1" dirty="0">
                <a:solidFill>
                  <a:prstClr val="black"/>
                </a:solidFill>
                <a:latin typeface="Cambria" panose="02040503050406030204" pitchFamily="18" charset="0"/>
                <a:ea typeface="Cambria" panose="02040503050406030204" pitchFamily="18" charset="0"/>
              </a:rPr>
              <a:t> Accessories – HARV </a:t>
            </a:r>
            <a:r>
              <a:rPr lang="fr-FR" sz="2400" b="1" dirty="0" err="1">
                <a:solidFill>
                  <a:prstClr val="black"/>
                </a:solidFill>
                <a:latin typeface="Cambria" panose="02040503050406030204" pitchFamily="18" charset="0"/>
                <a:ea typeface="Cambria" panose="02040503050406030204" pitchFamily="18" charset="0"/>
              </a:rPr>
              <a:t>Holders</a:t>
            </a:r>
            <a:endParaRPr lang="fr-FR" sz="2400" b="1" dirty="0">
              <a:solidFill>
                <a:prstClr val="black"/>
              </a:solidFill>
              <a:latin typeface="Cambria" panose="02040503050406030204" pitchFamily="18" charset="0"/>
              <a:ea typeface="Cambria" panose="02040503050406030204" pitchFamily="18" charset="0"/>
            </a:endParaRPr>
          </a:p>
        </p:txBody>
      </p:sp>
      <p:sp>
        <p:nvSpPr>
          <p:cNvPr id="2" name="Rectangle 1">
            <a:extLst>
              <a:ext uri="{FF2B5EF4-FFF2-40B4-BE49-F238E27FC236}">
                <a16:creationId xmlns:a16="http://schemas.microsoft.com/office/drawing/2014/main" id="{C5B511ED-CB42-4E5B-9111-1CFA5ECEE2C1}"/>
              </a:ext>
            </a:extLst>
          </p:cNvPr>
          <p:cNvSpPr/>
          <p:nvPr/>
        </p:nvSpPr>
        <p:spPr>
          <a:xfrm>
            <a:off x="2538951" y="1322437"/>
            <a:ext cx="9145739" cy="1552605"/>
          </a:xfrm>
          <a:prstGeom prst="rect">
            <a:avLst/>
          </a:prstGeom>
        </p:spPr>
        <p:txBody>
          <a:bodyPr wrap="square">
            <a:spAutoFit/>
          </a:bodyPr>
          <a:lstStyle/>
          <a:p>
            <a:pPr marL="342900" lvl="0" indent="-342900">
              <a:lnSpc>
                <a:spcPct val="107000"/>
              </a:lnSpc>
              <a:buFont typeface="Symbol" panose="05050102010706020507" pitchFamily="18" charset="2"/>
              <a:buChar char=""/>
            </a:pP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These HARV holders were developed to support a microbe study.</a:t>
            </a:r>
          </a:p>
          <a:p>
            <a:pPr marL="342900" lvl="0" indent="-342900">
              <a:lnSpc>
                <a:spcPct val="107000"/>
              </a:lnSpc>
              <a:buFont typeface="Symbol" panose="05050102010706020507" pitchFamily="18" charset="2"/>
              <a:buChar char=""/>
            </a:pPr>
            <a:endPar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The HARV holder can accommodate two 50 ml HARV vessels, eight 10 mL HARV vessels, or a combination on an RPM or a </a:t>
            </a:r>
            <a:r>
              <a:rPr lang="en-US" dirty="0" err="1">
                <a:solidFill>
                  <a:prstClr val="black"/>
                </a:solidFill>
                <a:latin typeface="Cambria" panose="02040503050406030204" pitchFamily="18" charset="0"/>
                <a:ea typeface="Cambria" panose="02040503050406030204" pitchFamily="18" charset="0"/>
                <a:cs typeface="Times New Roman" panose="02020603050405020304" pitchFamily="18" charset="0"/>
              </a:rPr>
              <a:t>Gravite</a:t>
            </a: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 3D clinostat in comparison with those on a RCC system.</a:t>
            </a:r>
          </a:p>
        </p:txBody>
      </p:sp>
      <p:pic>
        <p:nvPicPr>
          <p:cNvPr id="7" name="Picture 6">
            <a:extLst>
              <a:ext uri="{FF2B5EF4-FFF2-40B4-BE49-F238E27FC236}">
                <a16:creationId xmlns:a16="http://schemas.microsoft.com/office/drawing/2014/main" id="{E73E3F91-B84E-409D-87B5-79150DAFE8E8}"/>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8955" y="2998739"/>
            <a:ext cx="1790514" cy="1761797"/>
          </a:xfrm>
          <a:prstGeom prst="rect">
            <a:avLst/>
          </a:prstGeom>
          <a:noFill/>
          <a:ln>
            <a:noFill/>
          </a:ln>
        </p:spPr>
      </p:pic>
      <p:pic>
        <p:nvPicPr>
          <p:cNvPr id="8" name="Picture 7">
            <a:extLst>
              <a:ext uri="{FF2B5EF4-FFF2-40B4-BE49-F238E27FC236}">
                <a16:creationId xmlns:a16="http://schemas.microsoft.com/office/drawing/2014/main" id="{84FAB16E-1252-468C-B3E7-B2616F30560D}"/>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1570" y="2998739"/>
            <a:ext cx="2011319" cy="1761797"/>
          </a:xfrm>
          <a:prstGeom prst="rect">
            <a:avLst/>
          </a:prstGeom>
          <a:noFill/>
          <a:ln>
            <a:noFill/>
          </a:ln>
        </p:spPr>
      </p:pic>
      <p:pic>
        <p:nvPicPr>
          <p:cNvPr id="11" name="Picture 10">
            <a:extLst>
              <a:ext uri="{FF2B5EF4-FFF2-40B4-BE49-F238E27FC236}">
                <a16:creationId xmlns:a16="http://schemas.microsoft.com/office/drawing/2014/main" id="{93313080-E412-4DCF-B10A-1430AA992C0E}"/>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25350" y="2998739"/>
            <a:ext cx="3024902" cy="1761798"/>
          </a:xfrm>
          <a:prstGeom prst="rect">
            <a:avLst/>
          </a:prstGeom>
          <a:noFill/>
          <a:ln>
            <a:noFill/>
          </a:ln>
        </p:spPr>
      </p:pic>
      <p:pic>
        <p:nvPicPr>
          <p:cNvPr id="12" name="Picture 11">
            <a:extLst>
              <a:ext uri="{FF2B5EF4-FFF2-40B4-BE49-F238E27FC236}">
                <a16:creationId xmlns:a16="http://schemas.microsoft.com/office/drawing/2014/main" id="{29F579C6-98EB-4B4A-BF75-3C6F192D254F}"/>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a14:imgEffect>
                  </a14:imgLayer>
                </a14:imgProps>
              </a:ext>
            </a:extLst>
          </a:blip>
          <a:srcRect l="53202" t="36876" r="37251" b="46528"/>
          <a:stretch/>
        </p:blipFill>
        <p:spPr>
          <a:xfrm>
            <a:off x="4723698" y="4891399"/>
            <a:ext cx="1790514" cy="1750705"/>
          </a:xfrm>
          <a:prstGeom prst="rect">
            <a:avLst/>
          </a:prstGeom>
        </p:spPr>
      </p:pic>
      <p:pic>
        <p:nvPicPr>
          <p:cNvPr id="13" name="Picture 12">
            <a:extLst>
              <a:ext uri="{FF2B5EF4-FFF2-40B4-BE49-F238E27FC236}">
                <a16:creationId xmlns:a16="http://schemas.microsoft.com/office/drawing/2014/main" id="{2D776DD3-6850-4419-8B2B-0CAD08E402D8}"/>
              </a:ext>
            </a:extLst>
          </p:cNvPr>
          <p:cNvPicPr>
            <a:picLocks noChangeAspect="1"/>
          </p:cNvPicPr>
          <p:nvPr/>
        </p:nvPicPr>
        <p:blipFill rotWithShape="1">
          <a:blip r:embed="rId7">
            <a:extLst>
              <a:ext uri="{BEBA8EAE-BF5A-486C-A8C5-ECC9F3942E4B}">
                <a14:imgProps xmlns:a14="http://schemas.microsoft.com/office/drawing/2010/main">
                  <a14:imgLayer r:embed="rId6">
                    <a14:imgEffect>
                      <a14:brightnessContrast bright="40000"/>
                    </a14:imgEffect>
                  </a14:imgLayer>
                </a14:imgProps>
              </a:ext>
            </a:extLst>
          </a:blip>
          <a:srcRect l="48338" t="58535" r="38235" b="18516"/>
          <a:stretch/>
        </p:blipFill>
        <p:spPr>
          <a:xfrm>
            <a:off x="6879428" y="4884233"/>
            <a:ext cx="1828529" cy="1757871"/>
          </a:xfrm>
          <a:prstGeom prst="rect">
            <a:avLst/>
          </a:prstGeom>
        </p:spPr>
      </p:pic>
    </p:spTree>
    <p:extLst>
      <p:ext uri="{BB962C8B-B14F-4D97-AF65-F5344CB8AC3E}">
        <p14:creationId xmlns:p14="http://schemas.microsoft.com/office/powerpoint/2010/main" val="816938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fr-FR" sz="2400" b="1" dirty="0">
                <a:solidFill>
                  <a:prstClr val="black"/>
                </a:solidFill>
                <a:latin typeface="Cambria" panose="02040503050406030204" pitchFamily="18" charset="0"/>
                <a:ea typeface="Cambria" panose="02040503050406030204" pitchFamily="18" charset="0"/>
              </a:rPr>
              <a:t>Appendix F: </a:t>
            </a:r>
            <a:r>
              <a:rPr lang="fr-FR" sz="2400" b="1" dirty="0" err="1">
                <a:solidFill>
                  <a:prstClr val="black"/>
                </a:solidFill>
                <a:latin typeface="Cambria" panose="02040503050406030204" pitchFamily="18" charset="0"/>
                <a:ea typeface="Cambria" panose="02040503050406030204" pitchFamily="18" charset="0"/>
              </a:rPr>
              <a:t>Other</a:t>
            </a:r>
            <a:r>
              <a:rPr lang="fr-FR" sz="2400" b="1" dirty="0">
                <a:solidFill>
                  <a:prstClr val="black"/>
                </a:solidFill>
                <a:latin typeface="Cambria" panose="02040503050406030204" pitchFamily="18" charset="0"/>
                <a:ea typeface="Cambria" panose="02040503050406030204" pitchFamily="18" charset="0"/>
              </a:rPr>
              <a:t> Accessories</a:t>
            </a:r>
          </a:p>
        </p:txBody>
      </p:sp>
      <p:sp>
        <p:nvSpPr>
          <p:cNvPr id="2" name="Rectangle 1">
            <a:extLst>
              <a:ext uri="{FF2B5EF4-FFF2-40B4-BE49-F238E27FC236}">
                <a16:creationId xmlns:a16="http://schemas.microsoft.com/office/drawing/2014/main" id="{C5B511ED-CB42-4E5B-9111-1CFA5ECEE2C1}"/>
              </a:ext>
            </a:extLst>
          </p:cNvPr>
          <p:cNvSpPr/>
          <p:nvPr/>
        </p:nvSpPr>
        <p:spPr>
          <a:xfrm>
            <a:off x="2146263" y="1313677"/>
            <a:ext cx="9145739" cy="3627147"/>
          </a:xfrm>
          <a:prstGeom prst="rect">
            <a:avLst/>
          </a:prstGeom>
        </p:spPr>
        <p:txBody>
          <a:bodyPr wrap="square">
            <a:spAutoFit/>
          </a:bodyPr>
          <a:lstStyle/>
          <a:p>
            <a:pPr marL="342900" lvl="0" indent="-342900">
              <a:lnSpc>
                <a:spcPct val="107000"/>
              </a:lnSpc>
              <a:buFont typeface="Symbol" panose="05050102010706020507" pitchFamily="18" charset="2"/>
              <a:buChar char=""/>
            </a:pP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Base Centering Plate: The plate was developed for RPM to place samples at both sides of the plate to be at the closest position to the center of the two axes. The base centering plate can include holes with latches or hooks to hold rubber bands to secure sample containers.</a:t>
            </a:r>
          </a:p>
          <a:p>
            <a:pPr lvl="0">
              <a:lnSpc>
                <a:spcPct val="107000"/>
              </a:lnSpc>
            </a:pPr>
            <a:endPar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endPar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endPar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endPar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a:p>
            <a:pPr lvl="0">
              <a:lnSpc>
                <a:spcPct val="107000"/>
              </a:lnSpc>
            </a:pPr>
            <a:endPar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a:p>
            <a:pPr lvl="0">
              <a:lnSpc>
                <a:spcPct val="107000"/>
              </a:lnSpc>
            </a:pPr>
            <a:endPar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Rubber Band Puller: This simple design can be used for both RPM and </a:t>
            </a:r>
            <a:r>
              <a:rPr lang="en-US" dirty="0" err="1">
                <a:solidFill>
                  <a:prstClr val="black"/>
                </a:solidFill>
                <a:latin typeface="Cambria" panose="02040503050406030204" pitchFamily="18" charset="0"/>
                <a:ea typeface="Cambria" panose="02040503050406030204" pitchFamily="18" charset="0"/>
                <a:cs typeface="Times New Roman" panose="02020603050405020304" pitchFamily="18" charset="0"/>
              </a:rPr>
              <a:t>Gravite</a:t>
            </a:r>
            <a:r>
              <a:rPr lang="en-US" dirty="0">
                <a:solidFill>
                  <a:prstClr val="black"/>
                </a:solidFill>
                <a:latin typeface="Cambria" panose="02040503050406030204" pitchFamily="18" charset="0"/>
                <a:ea typeface="Cambria" panose="02040503050406030204" pitchFamily="18" charset="0"/>
                <a:cs typeface="Times New Roman" panose="02020603050405020304" pitchFamily="18" charset="0"/>
              </a:rPr>
              <a:t> whenever rubber bands are used to secure sample containers for easier and faster sample removal.</a:t>
            </a:r>
          </a:p>
        </p:txBody>
      </p:sp>
      <p:pic>
        <p:nvPicPr>
          <p:cNvPr id="6" name="Picture 5">
            <a:extLst>
              <a:ext uri="{FF2B5EF4-FFF2-40B4-BE49-F238E27FC236}">
                <a16:creationId xmlns:a16="http://schemas.microsoft.com/office/drawing/2014/main" id="{88E93A17-ABC5-47BB-9E12-90D5D921B455}"/>
              </a:ext>
            </a:extLst>
          </p:cNvPr>
          <p:cNvPicPr/>
          <p:nvPr/>
        </p:nvPicPr>
        <p:blipFill rotWithShape="1">
          <a:blip r:embed="rId2">
            <a:extLst>
              <a:ext uri="{28A0092B-C50C-407E-A947-70E740481C1C}">
                <a14:useLocalDpi xmlns:a14="http://schemas.microsoft.com/office/drawing/2010/main" val="0"/>
              </a:ext>
            </a:extLst>
          </a:blip>
          <a:srcRect l="20131" t="10192" r="32550" b="13242"/>
          <a:stretch/>
        </p:blipFill>
        <p:spPr bwMode="auto">
          <a:xfrm>
            <a:off x="4864855" y="2309153"/>
            <a:ext cx="2408304" cy="1705800"/>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63E61655-2377-4720-B8B1-DBB70B9F0F28}"/>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56792" y="5027829"/>
            <a:ext cx="1961273" cy="1475990"/>
          </a:xfrm>
          <a:prstGeom prst="rect">
            <a:avLst/>
          </a:prstGeom>
          <a:noFill/>
          <a:ln>
            <a:noFill/>
          </a:ln>
        </p:spPr>
      </p:pic>
      <p:pic>
        <p:nvPicPr>
          <p:cNvPr id="13" name="Picture 12">
            <a:extLst>
              <a:ext uri="{FF2B5EF4-FFF2-40B4-BE49-F238E27FC236}">
                <a16:creationId xmlns:a16="http://schemas.microsoft.com/office/drawing/2014/main" id="{B442B031-0349-4BE6-93F7-88B0D8415409}"/>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7394047" y="5010309"/>
            <a:ext cx="1961272" cy="1493509"/>
          </a:xfrm>
          <a:prstGeom prst="rect">
            <a:avLst/>
          </a:prstGeom>
          <a:noFill/>
        </p:spPr>
      </p:pic>
      <p:pic>
        <p:nvPicPr>
          <p:cNvPr id="14" name="Picture 13">
            <a:extLst>
              <a:ext uri="{FF2B5EF4-FFF2-40B4-BE49-F238E27FC236}">
                <a16:creationId xmlns:a16="http://schemas.microsoft.com/office/drawing/2014/main" id="{394FA7A2-AF28-48D5-AB1F-2CB7D2F49BE1}"/>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96236" y="2309152"/>
            <a:ext cx="2645943" cy="1705800"/>
          </a:xfrm>
          <a:prstGeom prst="rect">
            <a:avLst/>
          </a:prstGeom>
          <a:noFill/>
        </p:spPr>
      </p:pic>
    </p:spTree>
    <p:extLst>
      <p:ext uri="{BB962C8B-B14F-4D97-AF65-F5344CB8AC3E}">
        <p14:creationId xmlns:p14="http://schemas.microsoft.com/office/powerpoint/2010/main" val="2949083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srgbClr val="002067"/>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srgbClr val="002067"/>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61F4F306-6215-46CB-98ED-C6709E25F6F0}"/>
              </a:ext>
            </a:extLst>
          </p:cNvPr>
          <p:cNvCxnSpPr>
            <a:cxnSpLocks/>
          </p:cNvCxnSpPr>
          <p:nvPr/>
        </p:nvCxnSpPr>
        <p:spPr>
          <a:xfrm>
            <a:off x="2155599" y="1100936"/>
            <a:ext cx="9145739" cy="921"/>
          </a:xfrm>
          <a:prstGeom prst="line">
            <a:avLst/>
          </a:prstGeom>
          <a:ln w="57150"/>
        </p:spPr>
        <p:style>
          <a:lnRef idx="1">
            <a:schemeClr val="accent5"/>
          </a:lnRef>
          <a:fillRef idx="0">
            <a:schemeClr val="accent5"/>
          </a:fillRef>
          <a:effectRef idx="0">
            <a:schemeClr val="accent5"/>
          </a:effectRef>
          <a:fontRef idx="minor">
            <a:schemeClr val="tx1"/>
          </a:fontRef>
        </p:style>
      </p:cxnSp>
      <p:sp>
        <p:nvSpPr>
          <p:cNvPr id="10" name="Title 1">
            <a:extLst>
              <a:ext uri="{FF2B5EF4-FFF2-40B4-BE49-F238E27FC236}">
                <a16:creationId xmlns:a16="http://schemas.microsoft.com/office/drawing/2014/main" id="{E1D2D61E-4F7D-48BA-81AC-70AAEC1C58A9}"/>
              </a:ext>
            </a:extLst>
          </p:cNvPr>
          <p:cNvSpPr txBox="1">
            <a:spLocks/>
          </p:cNvSpPr>
          <p:nvPr/>
        </p:nvSpPr>
        <p:spPr>
          <a:xfrm>
            <a:off x="2148003" y="263688"/>
            <a:ext cx="9143999" cy="401648"/>
          </a:xfrm>
          <a:prstGeom prst="rect">
            <a:avLst/>
          </a:prstGeom>
        </p:spPr>
        <p:txBody>
          <a:bodyPr vert="horz" wrap="square" lIns="68580" tIns="34290" rIns="68580" bIns="34290" rtlCol="0" anchor="ctr">
            <a:spAutoFit/>
          </a:bodyPr>
          <a:lstStyle>
            <a:lvl1pPr algn="l" defTabSz="914400" rtl="0" eaLnBrk="1" latinLnBrk="0" hangingPunct="1">
              <a:lnSpc>
                <a:spcPct val="90000"/>
              </a:lnSpc>
              <a:spcBef>
                <a:spcPct val="0"/>
              </a:spcBef>
              <a:buNone/>
              <a:defRPr sz="4000" b="0" kern="1200">
                <a:solidFill>
                  <a:schemeClr val="tx1"/>
                </a:solidFill>
                <a:latin typeface="Arial" panose="020B0604020202020204" pitchFamily="34" charset="0"/>
                <a:ea typeface="+mj-ea"/>
                <a:cs typeface="Arial" panose="020B0604020202020204" pitchFamily="34" charset="0"/>
              </a:defRPr>
            </a:lvl1pPr>
          </a:lstStyle>
          <a:p>
            <a:pPr algn="ctr"/>
            <a:r>
              <a:rPr lang="fr-FR" sz="2400" b="1" dirty="0">
                <a:solidFill>
                  <a:prstClr val="black"/>
                </a:solidFill>
                <a:latin typeface="Cambria" panose="02040503050406030204" pitchFamily="18" charset="0"/>
                <a:ea typeface="Cambria" panose="02040503050406030204" pitchFamily="18" charset="0"/>
              </a:rPr>
              <a:t>Acknowledgement</a:t>
            </a:r>
          </a:p>
        </p:txBody>
      </p:sp>
      <p:sp>
        <p:nvSpPr>
          <p:cNvPr id="2" name="Rectangle 1">
            <a:extLst>
              <a:ext uri="{FF2B5EF4-FFF2-40B4-BE49-F238E27FC236}">
                <a16:creationId xmlns:a16="http://schemas.microsoft.com/office/drawing/2014/main" id="{C5B511ED-CB42-4E5B-9111-1CFA5ECEE2C1}"/>
              </a:ext>
            </a:extLst>
          </p:cNvPr>
          <p:cNvSpPr/>
          <p:nvPr/>
        </p:nvSpPr>
        <p:spPr>
          <a:xfrm>
            <a:off x="1849821" y="1219501"/>
            <a:ext cx="10342179" cy="5836854"/>
          </a:xfrm>
          <a:prstGeom prst="rect">
            <a:avLst/>
          </a:prstGeom>
        </p:spPr>
        <p:txBody>
          <a:bodyPr wrap="square">
            <a:spAutoFit/>
          </a:bodyPr>
          <a:lstStyle/>
          <a:p>
            <a:pPr lvl="0">
              <a:lnSpc>
                <a:spcPct val="107000"/>
              </a:lnSpc>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NASA SMD/BPS									</a:t>
            </a:r>
          </a:p>
          <a:p>
            <a:pPr lvl="0">
              <a:lnSpc>
                <a:spcPct val="107000"/>
              </a:lnSpc>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KSC, ISS Research and Utilization Office</a:t>
            </a:r>
          </a:p>
          <a:p>
            <a:pPr lvl="0">
              <a:lnSpc>
                <a:spcPct val="107000"/>
              </a:lnSpc>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KSC, Prototype Shop</a:t>
            </a:r>
          </a:p>
          <a:p>
            <a:pPr lvl="0">
              <a:lnSpc>
                <a:spcPct val="107000"/>
              </a:lnSpc>
              <a:spcAft>
                <a:spcPts val="600"/>
              </a:spcAft>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KSC, Student Interns and Postdocs</a:t>
            </a:r>
          </a:p>
          <a:p>
            <a:pPr lvl="0">
              <a:lnSpc>
                <a:spcPct val="107000"/>
              </a:lnSpc>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1.	KSC-14221: Modules to Support Live Microscopic Imaging and Samples on Ground-Based Microgravity Simulator Devices. Neelam S, Lee A, Udave C, Zhang Y (2018).</a:t>
            </a:r>
          </a:p>
          <a:p>
            <a:pPr lvl="0">
              <a:lnSpc>
                <a:spcPct val="107000"/>
              </a:lnSpc>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2.	KSC-14263: Petri Dish Plant Growth Platform Aka J^4 Arabidopsis Independent Lighting (JAIL) System. Torres JJ, Richards JT, Zhang Y (2019).</a:t>
            </a:r>
          </a:p>
          <a:p>
            <a:pPr lvl="0">
              <a:lnSpc>
                <a:spcPct val="107000"/>
              </a:lnSpc>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3.	KSC-14335: RPM Microgravity Simulator EUE Hardware to Support Plant and Microbial Growth. Gleeson JR, Richards JT, Torres JJ, Johnson CM, Massa GD, Koss LL, Zhang Y (2020).</a:t>
            </a:r>
          </a:p>
          <a:p>
            <a:pPr lvl="0">
              <a:lnSpc>
                <a:spcPct val="107000"/>
              </a:lnSpc>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4.	KSC-14336: Culture Tube Holder for both the </a:t>
            </a:r>
            <a:r>
              <a:rPr lang="en-US" sz="1600" dirty="0" err="1">
                <a:solidFill>
                  <a:prstClr val="black"/>
                </a:solidFill>
                <a:latin typeface="Cambria" panose="02040503050406030204" pitchFamily="18" charset="0"/>
                <a:ea typeface="Cambria" panose="02040503050406030204" pitchFamily="18" charset="0"/>
                <a:cs typeface="Times New Roman" panose="02020603050405020304" pitchFamily="18" charset="0"/>
              </a:rPr>
              <a:t>Gravite</a:t>
            </a: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 and RPM Microgravity Simulators. Gleeson JR, Richards JT, Ceth P, Venkateswaran KJ, Zhang Y (2020).</a:t>
            </a:r>
          </a:p>
          <a:p>
            <a:pPr lvl="0">
              <a:lnSpc>
                <a:spcPct val="107000"/>
              </a:lnSpc>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5.	KSC-14337: Plant and Microbial Growth System with In-Motion Sample Removal. Torres JJ, Richards JT, Doherty C, Tolsma J, Zhang Y (2020).</a:t>
            </a:r>
          </a:p>
          <a:p>
            <a:pPr lvl="0">
              <a:lnSpc>
                <a:spcPct val="107000"/>
              </a:lnSpc>
              <a:spcAft>
                <a:spcPts val="1200"/>
              </a:spcAft>
            </a:pPr>
            <a:r>
              <a:rPr lang="en-US" sz="1600" dirty="0">
                <a:solidFill>
                  <a:prstClr val="black"/>
                </a:solidFill>
                <a:latin typeface="Cambria" panose="02040503050406030204" pitchFamily="18" charset="0"/>
                <a:ea typeface="Cambria" panose="02040503050406030204" pitchFamily="18" charset="0"/>
                <a:cs typeface="Times New Roman" panose="02020603050405020304" pitchFamily="18" charset="0"/>
              </a:rPr>
              <a:t>6.	Accessories. Torres J, Richards J, Gleeson J, Neelam S, Udave C, Zhang Y.</a:t>
            </a:r>
          </a:p>
          <a:p>
            <a:pPr lvl="0">
              <a:lnSpc>
                <a:spcPct val="107000"/>
              </a:lnSpc>
            </a:pPr>
            <a:r>
              <a:rPr lang="en-US" sz="1400" dirty="0">
                <a:solidFill>
                  <a:prstClr val="black"/>
                </a:solidFill>
                <a:latin typeface="Cambria" panose="02040503050406030204" pitchFamily="18" charset="0"/>
                <a:ea typeface="Cambria" panose="02040503050406030204" pitchFamily="18" charset="0"/>
                <a:cs typeface="Times New Roman" panose="02020603050405020304" pitchFamily="18" charset="0"/>
              </a:rPr>
              <a:t>References:</a:t>
            </a:r>
          </a:p>
          <a:p>
            <a:pPr marL="342900" lvl="0" indent="-342900">
              <a:lnSpc>
                <a:spcPct val="107000"/>
              </a:lnSpc>
              <a:buAutoNum type="arabicPeriod"/>
            </a:pPr>
            <a:r>
              <a:rPr lang="en-US" sz="1400" dirty="0">
                <a:solidFill>
                  <a:prstClr val="black"/>
                </a:solidFill>
                <a:latin typeface="Cambria" panose="02040503050406030204" pitchFamily="18" charset="0"/>
                <a:ea typeface="Cambria" panose="02040503050406030204" pitchFamily="18" charset="0"/>
                <a:cs typeface="Times New Roman" panose="02020603050405020304" pitchFamily="18" charset="0"/>
              </a:rPr>
              <a:t>Neelam S, Lee A, Lane MA, Udave C, Levine HG, Zhang Y. Module to Support Real-Time Microscopic Imaging of Living Organisms on Ground-Based Microgravity Analogs. Appl. Sci. 2021, 11: 3122. </a:t>
            </a:r>
          </a:p>
          <a:p>
            <a:pPr marL="342900" lvl="0" indent="-342900">
              <a:lnSpc>
                <a:spcPct val="107000"/>
              </a:lnSpc>
              <a:buAutoNum type="arabicPeriod"/>
            </a:pPr>
            <a:r>
              <a:rPr lang="en-US" sz="1400" dirty="0">
                <a:solidFill>
                  <a:prstClr val="black"/>
                </a:solidFill>
                <a:latin typeface="Cambria" panose="02040503050406030204" pitchFamily="18" charset="0"/>
                <a:ea typeface="Cambria" panose="02040503050406030204" pitchFamily="18" charset="0"/>
                <a:cs typeface="Times New Roman" panose="02020603050405020304" pitchFamily="18" charset="0"/>
              </a:rPr>
              <a:t>Zhang Y, Richards JT, Hellein JL, Johnson CM, Woodall J, Sorenson T, Neelam S, Ruby AJ, Levine HG. NASA’s Ground-Based Microgravity Simulation Facility. Update on Plant Gravitropism 2nd edition - Methods and Protocols, Chapter 18, Springer Press, 2021 (In press).</a:t>
            </a:r>
          </a:p>
        </p:txBody>
      </p:sp>
    </p:spTree>
    <p:extLst>
      <p:ext uri="{BB962C8B-B14F-4D97-AF65-F5344CB8AC3E}">
        <p14:creationId xmlns:p14="http://schemas.microsoft.com/office/powerpoint/2010/main" val="4142929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4BDEC"/>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18C801A7A75D24AA411E050935EA4F1" ma:contentTypeVersion="7" ma:contentTypeDescription="Create a new document." ma:contentTypeScope="" ma:versionID="69dbda8767150542db62901a6fe99f26">
  <xsd:schema xmlns:xsd="http://www.w3.org/2001/XMLSchema" xmlns:xs="http://www.w3.org/2001/XMLSchema" xmlns:p="http://schemas.microsoft.com/office/2006/metadata/properties" xmlns:ns2="470fa657-f426-4d92-82e8-31fd872cdd99" xmlns:ns3="326f5b81-b065-4034-9a4c-8575c1d20481" targetNamespace="http://schemas.microsoft.com/office/2006/metadata/properties" ma:root="true" ma:fieldsID="c489868d1a4f7665817f2ed657c37024" ns2:_="" ns3:_="">
    <xsd:import namespace="470fa657-f426-4d92-82e8-31fd872cdd99"/>
    <xsd:import namespace="326f5b81-b065-4034-9a4c-8575c1d20481"/>
    <xsd:element name="properties">
      <xsd:complexType>
        <xsd:sequence>
          <xsd:element name="documentManagement">
            <xsd:complexType>
              <xsd:all>
                <xsd:element ref="ns2:Reference_x0020_Type"/>
                <xsd:element ref="ns2:Description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0fa657-f426-4d92-82e8-31fd872cdd99" elementFormDefault="qualified">
    <xsd:import namespace="http://schemas.microsoft.com/office/2006/documentManagement/types"/>
    <xsd:import namespace="http://schemas.microsoft.com/office/infopath/2007/PartnerControls"/>
    <xsd:element name="Reference_x0020_Type" ma:index="8" ma:displayName="Reference Type" ma:format="Dropdown" ma:internalName="Reference_x0020_Type" ma:readOnly="false">
      <xsd:simpleType>
        <xsd:restriction base="dms:Choice">
          <xsd:enumeration value="NASA Generated"/>
          <xsd:enumeration value="Non-NASA Generated"/>
          <xsd:enumeration value="Reporting Template"/>
          <xsd:enumeration value="SCB Template"/>
          <xsd:enumeration value="PPBE Template"/>
        </xsd:restriction>
      </xsd:simpleType>
    </xsd:element>
    <xsd:element name="Description0" ma:index="9" ma:displayName="Description" ma:internalName="Description0"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26f5b81-b065-4034-9a4c-8575c1d20481" elementFormDefault="qualified">
    <xsd:import namespace="http://schemas.microsoft.com/office/2006/documentManagement/types"/>
    <xsd:import namespace="http://schemas.microsoft.com/office/infopath/2007/PartnerControls"/>
    <xsd:element name="SharedWithUsers" ma:index="10"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escription0 xmlns="470fa657-f426-4d92-82e8-31fd872cdd99">SLPSRA BPS Monthly Review Template 16x9
Updated April 26, 2019</Description0>
    <Reference_x0020_Type xmlns="470fa657-f426-4d92-82e8-31fd872cdd99">Reporting Template</Reference_x0020_Type>
  </documentManagement>
</p:properties>
</file>

<file path=customXml/itemProps1.xml><?xml version="1.0" encoding="utf-8"?>
<ds:datastoreItem xmlns:ds="http://schemas.openxmlformats.org/officeDocument/2006/customXml" ds:itemID="{A2150913-0191-4D4D-9192-F9375BFCE1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0fa657-f426-4d92-82e8-31fd872cdd99"/>
    <ds:schemaRef ds:uri="326f5b81-b065-4034-9a4c-8575c1d204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2A22EBA-4803-4718-BDF3-F6379CACE86D}">
  <ds:schemaRefs>
    <ds:schemaRef ds:uri="http://schemas.microsoft.com/sharepoint/v3/contenttype/forms"/>
  </ds:schemaRefs>
</ds:datastoreItem>
</file>

<file path=customXml/itemProps3.xml><?xml version="1.0" encoding="utf-8"?>
<ds:datastoreItem xmlns:ds="http://schemas.openxmlformats.org/officeDocument/2006/customXml" ds:itemID="{54A681A1-A55A-492E-B041-C6C1AD52ACC9}">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purl.org/dc/dcmitype/"/>
    <ds:schemaRef ds:uri="http://purl.org/dc/terms/"/>
    <ds:schemaRef ds:uri="326f5b81-b065-4034-9a4c-8575c1d20481"/>
    <ds:schemaRef ds:uri="470fa657-f426-4d92-82e8-31fd872cdd99"/>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11464</TotalTime>
  <Words>3159</Words>
  <Application>Microsoft Office PowerPoint</Application>
  <PresentationFormat>Widescreen</PresentationFormat>
  <Paragraphs>245</Paragraphs>
  <Slides>24</Slides>
  <Notes>1</Notes>
  <HiddenSlides>0</HiddenSlides>
  <MMClips>5</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HPES ACES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SLPSRA BPS Monthly Review Template 16x9</dc:title>
  <dc:subject/>
  <dc:creator>Malarik, Diane C. (HQ-CR000)</dc:creator>
  <cp:keywords/>
  <dc:description/>
  <cp:lastModifiedBy>Zhang, Ye (KSC-UBA00)</cp:lastModifiedBy>
  <cp:revision>922</cp:revision>
  <cp:lastPrinted>2020-01-22T19:24:56Z</cp:lastPrinted>
  <dcterms:created xsi:type="dcterms:W3CDTF">2018-12-18T19:49:17Z</dcterms:created>
  <dcterms:modified xsi:type="dcterms:W3CDTF">2021-09-24T14:06:44Z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0x010100318C801A7A75D24AA411E050935EA4F1</vt:lpwstr>
  </property>
</Properties>
</file>