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5"/>
  </p:notesMasterIdLst>
  <p:sldIdLst>
    <p:sldId id="279" r:id="rId3"/>
    <p:sldId id="256" r:id="rId4"/>
    <p:sldId id="472" r:id="rId5"/>
    <p:sldId id="462" r:id="rId6"/>
    <p:sldId id="463" r:id="rId7"/>
    <p:sldId id="461" r:id="rId8"/>
    <p:sldId id="469" r:id="rId9"/>
    <p:sldId id="470" r:id="rId10"/>
    <p:sldId id="465" r:id="rId11"/>
    <p:sldId id="467" r:id="rId12"/>
    <p:sldId id="468" r:id="rId13"/>
    <p:sldId id="466"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VRuv5OT5Rlj6j71NKzlzn4TI5v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669900"/>
    <a:srgbClr val="99CC00"/>
    <a:srgbClr val="009900"/>
    <a:srgbClr val="00CC66"/>
    <a:srgbClr val="339933"/>
    <a:srgbClr val="FFCC00"/>
    <a:srgbClr val="00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p:scale>
          <a:sx n="80" d="100"/>
          <a:sy n="80" d="100"/>
        </p:scale>
        <p:origin x="682" y="3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33" Type="http://schemas.openxmlformats.org/officeDocument/2006/relationships/tableStyles" Target="tableStyles.xml"/><Relationship Id="rId2" Type="http://schemas.openxmlformats.org/officeDocument/2006/relationships/slideMaster" Target="slideMasters/slideMaster2.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PLACEHOLDER</a:t>
            </a:r>
          </a:p>
          <a:p>
            <a:r>
              <a:rPr lang="en-US" dirty="0"/>
              <a:t>Fix</a:t>
            </a:r>
            <a:r>
              <a:rPr lang="en-US" baseline="0" dirty="0"/>
              <a:t> spacing</a:t>
            </a:r>
          </a:p>
          <a:p>
            <a:r>
              <a:rPr lang="en-US" baseline="0" dirty="0"/>
              <a:t>Consider using charts from Patricia’s instead</a:t>
            </a:r>
          </a:p>
          <a:p>
            <a:r>
              <a:rPr lang="en-US" baseline="0" dirty="0"/>
              <a:t>Add reference for Patricia’s paper also.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9EB988-5FCF-47ED-A00D-7ABC07DE57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271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520001" y="-1"/>
            <a:ext cx="9158159" cy="95634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6A2"/>
              </a:buClr>
              <a:buSzPts val="3599"/>
              <a:buFont typeface="Arial"/>
              <a:buNone/>
              <a:defRPr>
                <a:solidFill>
                  <a:srgbClr val="0036A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1009434" y="1347924"/>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36A2"/>
              </a:buClr>
              <a:buSzPts val="2800"/>
              <a:buChar char="•"/>
              <a:defRPr>
                <a:solidFill>
                  <a:srgbClr val="0036A2"/>
                </a:solidFill>
              </a:defRPr>
            </a:lvl1pPr>
            <a:lvl2pPr marL="914400" lvl="1" indent="-380936" algn="l">
              <a:lnSpc>
                <a:spcPct val="90000"/>
              </a:lnSpc>
              <a:spcBef>
                <a:spcPts val="499"/>
              </a:spcBef>
              <a:spcAft>
                <a:spcPts val="0"/>
              </a:spcAft>
              <a:buClr>
                <a:srgbClr val="0036A2"/>
              </a:buClr>
              <a:buSzPts val="2399"/>
              <a:buChar char="•"/>
              <a:defRPr>
                <a:solidFill>
                  <a:srgbClr val="0036A2"/>
                </a:solidFill>
              </a:defRPr>
            </a:lvl2pPr>
            <a:lvl3pPr marL="1371600" lvl="2" indent="-355600" algn="l">
              <a:lnSpc>
                <a:spcPct val="90000"/>
              </a:lnSpc>
              <a:spcBef>
                <a:spcPts val="499"/>
              </a:spcBef>
              <a:spcAft>
                <a:spcPts val="0"/>
              </a:spcAft>
              <a:buClr>
                <a:srgbClr val="0036A2"/>
              </a:buClr>
              <a:buSzPts val="2000"/>
              <a:buChar char="•"/>
              <a:defRPr>
                <a:solidFill>
                  <a:srgbClr val="0036A2"/>
                </a:solidFill>
              </a:defRPr>
            </a:lvl3pPr>
            <a:lvl4pPr marL="1828800" lvl="3" indent="-342900" algn="l">
              <a:lnSpc>
                <a:spcPct val="90000"/>
              </a:lnSpc>
              <a:spcBef>
                <a:spcPts val="499"/>
              </a:spcBef>
              <a:spcAft>
                <a:spcPts val="0"/>
              </a:spcAft>
              <a:buClr>
                <a:srgbClr val="0036A2"/>
              </a:buClr>
              <a:buSzPts val="1800"/>
              <a:buChar char="•"/>
              <a:defRPr>
                <a:solidFill>
                  <a:srgbClr val="0036A2"/>
                </a:solidFill>
              </a:defRPr>
            </a:lvl4pPr>
            <a:lvl5pPr marL="2286000" lvl="4" indent="-342900" algn="l">
              <a:lnSpc>
                <a:spcPct val="90000"/>
              </a:lnSpc>
              <a:spcBef>
                <a:spcPts val="499"/>
              </a:spcBef>
              <a:spcAft>
                <a:spcPts val="0"/>
              </a:spcAft>
              <a:buClr>
                <a:srgbClr val="0036A2"/>
              </a:buClr>
              <a:buSzPts val="1800"/>
              <a:buChar char="•"/>
              <a:defRPr>
                <a:solidFill>
                  <a:srgbClr val="0036A2"/>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23" name="Google Shape;23;p3"/>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3"/>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6" name="Google Shape;26;p3"/>
          <p:cNvCxnSpPr/>
          <p:nvPr/>
        </p:nvCxnSpPr>
        <p:spPr>
          <a:xfrm>
            <a:off x="1" y="956346"/>
            <a:ext cx="12192000" cy="16778"/>
          </a:xfrm>
          <a:prstGeom prst="straightConnector1">
            <a:avLst/>
          </a:prstGeom>
          <a:noFill/>
          <a:ln w="38100" cap="flat" cmpd="sng">
            <a:solidFill>
              <a:srgbClr val="002FC6"/>
            </a:solidFill>
            <a:prstDash val="solid"/>
            <a:miter lim="800000"/>
            <a:headEnd type="none" w="sm" len="sm"/>
            <a:tailEnd type="none" w="sm" len="sm"/>
          </a:ln>
        </p:spPr>
      </p:cxnSp>
      <p:cxnSp>
        <p:nvCxnSpPr>
          <p:cNvPr id="27" name="Google Shape;27;p3"/>
          <p:cNvCxnSpPr/>
          <p:nvPr/>
        </p:nvCxnSpPr>
        <p:spPr>
          <a:xfrm>
            <a:off x="1" y="993994"/>
            <a:ext cx="12192000" cy="16778"/>
          </a:xfrm>
          <a:prstGeom prst="straightConnector1">
            <a:avLst/>
          </a:prstGeom>
          <a:noFill/>
          <a:ln w="38100" cap="flat" cmpd="sng">
            <a:solidFill>
              <a:srgbClr val="FFFF00"/>
            </a:solidFill>
            <a:prstDash val="solid"/>
            <a:miter lim="800000"/>
            <a:headEnd type="none" w="sm" len="sm"/>
            <a:tailEnd type="none" w="sm" len="sm"/>
          </a:ln>
        </p:spPr>
      </p:cxnSp>
      <p:cxnSp>
        <p:nvCxnSpPr>
          <p:cNvPr id="28" name="Google Shape;28;p3"/>
          <p:cNvCxnSpPr/>
          <p:nvPr/>
        </p:nvCxnSpPr>
        <p:spPr>
          <a:xfrm>
            <a:off x="1" y="1031351"/>
            <a:ext cx="12192000" cy="16778"/>
          </a:xfrm>
          <a:prstGeom prst="straightConnector1">
            <a:avLst/>
          </a:prstGeom>
          <a:noFill/>
          <a:ln w="38100" cap="flat" cmpd="sng">
            <a:solidFill>
              <a:srgbClr val="FF0000"/>
            </a:solidFill>
            <a:prstDash val="solid"/>
            <a:miter lim="800000"/>
            <a:headEnd type="none" w="sm" len="sm"/>
            <a:tailEnd type="none" w="sm" len="sm"/>
          </a:ln>
        </p:spPr>
      </p:cxnSp>
      <p:sp>
        <p:nvSpPr>
          <p:cNvPr id="11" name="Google Shape;19;p2">
            <a:extLst>
              <a:ext uri="{FF2B5EF4-FFF2-40B4-BE49-F238E27FC236}">
                <a16:creationId xmlns:a16="http://schemas.microsoft.com/office/drawing/2014/main" id="{5CD67985-22A2-314A-ADB3-85FF5DC8FC2A}"/>
              </a:ext>
            </a:extLst>
          </p:cNvPr>
          <p:cNvSpPr txBox="1"/>
          <p:nvPr userDrawn="1"/>
        </p:nvSpPr>
        <p:spPr>
          <a:xfrm>
            <a:off x="2446775" y="6577950"/>
            <a:ext cx="8199300" cy="281700"/>
          </a:xfrm>
          <a:prstGeom prst="rect">
            <a:avLst/>
          </a:prstGeom>
          <a:noFill/>
          <a:ln>
            <a:noFill/>
          </a:ln>
        </p:spPr>
        <p:txBody>
          <a:bodyPr spcFirstLastPara="1" wrap="square" lIns="91425" tIns="91425" rIns="91425" bIns="91425" anchor="ctr" anchorCtr="0">
            <a:noAutofit/>
          </a:bodyPr>
          <a:lstStyle/>
          <a:p>
            <a:pPr marL="457200" lvl="0" indent="0" algn="l" rtl="0">
              <a:spcBef>
                <a:spcPts val="0"/>
              </a:spcBef>
              <a:spcAft>
                <a:spcPts val="0"/>
              </a:spcAft>
              <a:buNone/>
            </a:pPr>
            <a:r>
              <a:rPr lang="en-US" sz="1200" dirty="0">
                <a:solidFill>
                  <a:schemeClr val="dk1"/>
                </a:solidFill>
                <a:latin typeface="Calibri"/>
                <a:ea typeface="Calibri"/>
                <a:cs typeface="Calibri"/>
                <a:sym typeface="Calibri"/>
              </a:rPr>
              <a:t>Recording may be in progress - By joining this telecon, you automatically consent to such recording.</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1394432" y="19657"/>
            <a:ext cx="9312052" cy="9354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2"/>
          <p:cNvSpPr txBox="1">
            <a:spLocks noGrp="1"/>
          </p:cNvSpPr>
          <p:nvPr>
            <p:ph type="body" idx="1"/>
          </p:nvPr>
        </p:nvSpPr>
        <p:spPr>
          <a:xfrm rot="5400000">
            <a:off x="4091565" y="-1734207"/>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499"/>
              </a:spcBef>
              <a:spcAft>
                <a:spcPts val="0"/>
              </a:spcAft>
              <a:buClr>
                <a:schemeClr val="dk1"/>
              </a:buClr>
              <a:buSzPts val="1800"/>
              <a:buChar char="•"/>
              <a:defRPr/>
            </a:lvl2pPr>
            <a:lvl3pPr marL="1371600" lvl="2" indent="-342900" algn="l">
              <a:lnSpc>
                <a:spcPct val="90000"/>
              </a:lnSpc>
              <a:spcBef>
                <a:spcPts val="499"/>
              </a:spcBef>
              <a:spcAft>
                <a:spcPts val="0"/>
              </a:spcAft>
              <a:buClr>
                <a:schemeClr val="dk1"/>
              </a:buClr>
              <a:buSzPts val="1800"/>
              <a:buChar char="•"/>
              <a:defRPr/>
            </a:lvl3pPr>
            <a:lvl4pPr marL="1828800" lvl="3" indent="-342900" algn="l">
              <a:lnSpc>
                <a:spcPct val="90000"/>
              </a:lnSpc>
              <a:spcBef>
                <a:spcPts val="499"/>
              </a:spcBef>
              <a:spcAft>
                <a:spcPts val="0"/>
              </a:spcAft>
              <a:buClr>
                <a:schemeClr val="dk1"/>
              </a:buClr>
              <a:buSzPts val="1800"/>
              <a:buChar char="•"/>
              <a:defRPr/>
            </a:lvl4pPr>
            <a:lvl5pPr marL="2286000" lvl="4" indent="-342900" algn="l">
              <a:lnSpc>
                <a:spcPct val="90000"/>
              </a:lnSpc>
              <a:spcBef>
                <a:spcPts val="499"/>
              </a:spcBef>
              <a:spcAft>
                <a:spcPts val="0"/>
              </a:spcAft>
              <a:buClr>
                <a:schemeClr val="dk1"/>
              </a:buClr>
              <a:buSzPts val="1800"/>
              <a:buChar char="•"/>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84" name="Google Shape;84;p12"/>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3"/>
          <p:cNvSpPr txBox="1">
            <a:spLocks noGrp="1"/>
          </p:cNvSpPr>
          <p:nvPr>
            <p:ph type="body" idx="1"/>
          </p:nvPr>
        </p:nvSpPr>
        <p:spPr>
          <a:xfrm rot="5400000">
            <a:off x="1799431" y="-596106"/>
            <a:ext cx="5811838" cy="77342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499"/>
              </a:spcBef>
              <a:spcAft>
                <a:spcPts val="0"/>
              </a:spcAft>
              <a:buClr>
                <a:schemeClr val="dk1"/>
              </a:buClr>
              <a:buSzPts val="1800"/>
              <a:buChar char="•"/>
              <a:defRPr/>
            </a:lvl2pPr>
            <a:lvl3pPr marL="1371600" lvl="2" indent="-342900" algn="l">
              <a:lnSpc>
                <a:spcPct val="90000"/>
              </a:lnSpc>
              <a:spcBef>
                <a:spcPts val="499"/>
              </a:spcBef>
              <a:spcAft>
                <a:spcPts val="0"/>
              </a:spcAft>
              <a:buClr>
                <a:schemeClr val="dk1"/>
              </a:buClr>
              <a:buSzPts val="1800"/>
              <a:buChar char="•"/>
              <a:defRPr/>
            </a:lvl3pPr>
            <a:lvl4pPr marL="1828800" lvl="3" indent="-342900" algn="l">
              <a:lnSpc>
                <a:spcPct val="90000"/>
              </a:lnSpc>
              <a:spcBef>
                <a:spcPts val="499"/>
              </a:spcBef>
              <a:spcAft>
                <a:spcPts val="0"/>
              </a:spcAft>
              <a:buClr>
                <a:schemeClr val="dk1"/>
              </a:buClr>
              <a:buSzPts val="1800"/>
              <a:buChar char="•"/>
              <a:defRPr/>
            </a:lvl4pPr>
            <a:lvl5pPr marL="2286000" lvl="4" indent="-342900" algn="l">
              <a:lnSpc>
                <a:spcPct val="90000"/>
              </a:lnSpc>
              <a:spcBef>
                <a:spcPts val="499"/>
              </a:spcBef>
              <a:spcAft>
                <a:spcPts val="0"/>
              </a:spcAft>
              <a:buClr>
                <a:schemeClr val="dk1"/>
              </a:buClr>
              <a:buSzPts val="1800"/>
              <a:buChar char="•"/>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90" name="Google Shape;90;p13"/>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3"/>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1130300"/>
          </a:xfrm>
          <a:prstGeom prst="rect">
            <a:avLst/>
          </a:prstGeom>
          <a:gradFill rotWithShape="0">
            <a:gsLst>
              <a:gs pos="0">
                <a:schemeClr val="bg1"/>
              </a:gs>
              <a:gs pos="100000">
                <a:srgbClr val="E1F0FF"/>
              </a:gs>
            </a:gsLst>
            <a:lin ang="0" scaled="1"/>
          </a:gradFill>
          <a:ln w="12700">
            <a:noFill/>
            <a:miter lim="800000"/>
            <a:headEnd/>
            <a:tailEnd/>
          </a:ln>
          <a:effectLst/>
        </p:spPr>
        <p:txBody>
          <a:bodyPr wrap="none" anchor="ctr"/>
          <a:lstStyle/>
          <a:p>
            <a:pPr fontAlgn="base">
              <a:spcBef>
                <a:spcPct val="0"/>
              </a:spcBef>
              <a:spcAft>
                <a:spcPct val="0"/>
              </a:spcAft>
              <a:defRPr/>
            </a:pPr>
            <a:endParaRPr lang="en-US" sz="1351">
              <a:solidFill>
                <a:srgbClr val="000000"/>
              </a:solidFill>
              <a:latin typeface="Arial" charset="0"/>
            </a:endParaRPr>
          </a:p>
        </p:txBody>
      </p:sp>
      <p:grpSp>
        <p:nvGrpSpPr>
          <p:cNvPr id="2" name="Group 5"/>
          <p:cNvGrpSpPr>
            <a:grpSpLocks/>
          </p:cNvGrpSpPr>
          <p:nvPr/>
        </p:nvGrpSpPr>
        <p:grpSpPr bwMode="auto">
          <a:xfrm>
            <a:off x="0" y="1120782"/>
            <a:ext cx="12192000" cy="68263"/>
            <a:chOff x="0" y="706"/>
            <a:chExt cx="5760" cy="43"/>
          </a:xfrm>
        </p:grpSpPr>
        <p:sp>
          <p:nvSpPr>
            <p:cNvPr id="6" name="Line 6"/>
            <p:cNvSpPr>
              <a:spLocks noChangeShapeType="1"/>
            </p:cNvSpPr>
            <p:nvPr/>
          </p:nvSpPr>
          <p:spPr bwMode="auto">
            <a:xfrm>
              <a:off x="0" y="706"/>
              <a:ext cx="5760" cy="0"/>
            </a:xfrm>
            <a:prstGeom prst="line">
              <a:avLst/>
            </a:prstGeom>
            <a:noFill/>
            <a:ln w="50800">
              <a:solidFill>
                <a:srgbClr val="0000FF"/>
              </a:solidFill>
              <a:round/>
              <a:headEnd/>
              <a:tailEnd/>
            </a:ln>
            <a:effectLst/>
          </p:spPr>
          <p:txBody>
            <a:bodyPr wrap="none" anchor="ctr"/>
            <a:lstStyle/>
            <a:p>
              <a:pPr fontAlgn="base">
                <a:spcBef>
                  <a:spcPct val="0"/>
                </a:spcBef>
                <a:spcAft>
                  <a:spcPct val="0"/>
                </a:spcAft>
                <a:defRPr/>
              </a:pPr>
              <a:endParaRPr lang="en-US" sz="1351">
                <a:solidFill>
                  <a:srgbClr val="000000"/>
                </a:solidFill>
                <a:latin typeface="Arial" charset="0"/>
              </a:endParaRPr>
            </a:p>
          </p:txBody>
        </p:sp>
        <p:sp>
          <p:nvSpPr>
            <p:cNvPr id="7" name="Line 7"/>
            <p:cNvSpPr>
              <a:spLocks noChangeShapeType="1"/>
            </p:cNvSpPr>
            <p:nvPr/>
          </p:nvSpPr>
          <p:spPr bwMode="auto">
            <a:xfrm>
              <a:off x="0" y="749"/>
              <a:ext cx="5760" cy="0"/>
            </a:xfrm>
            <a:prstGeom prst="line">
              <a:avLst/>
            </a:prstGeom>
            <a:noFill/>
            <a:ln w="19050">
              <a:solidFill>
                <a:srgbClr val="0000FF"/>
              </a:solidFill>
              <a:round/>
              <a:headEnd/>
              <a:tailEnd/>
            </a:ln>
            <a:effectLst/>
          </p:spPr>
          <p:txBody>
            <a:bodyPr wrap="none" anchor="ctr"/>
            <a:lstStyle/>
            <a:p>
              <a:pPr fontAlgn="base">
                <a:spcBef>
                  <a:spcPct val="0"/>
                </a:spcBef>
                <a:spcAft>
                  <a:spcPct val="0"/>
                </a:spcAft>
                <a:defRPr/>
              </a:pPr>
              <a:endParaRPr lang="en-US" sz="1351">
                <a:solidFill>
                  <a:srgbClr val="000000"/>
                </a:solidFill>
                <a:latin typeface="Arial" charset="0"/>
              </a:endParaRPr>
            </a:p>
          </p:txBody>
        </p:sp>
      </p:grpSp>
      <p:sp>
        <p:nvSpPr>
          <p:cNvPr id="8" name="Text Box 8"/>
          <p:cNvSpPr txBox="1">
            <a:spLocks noChangeArrowheads="1"/>
          </p:cNvSpPr>
          <p:nvPr/>
        </p:nvSpPr>
        <p:spPr bwMode="auto">
          <a:xfrm>
            <a:off x="6050207" y="6461131"/>
            <a:ext cx="184730" cy="207877"/>
          </a:xfrm>
          <a:prstGeom prst="rect">
            <a:avLst/>
          </a:prstGeom>
          <a:noFill/>
          <a:ln w="12700">
            <a:noFill/>
            <a:miter lim="800000"/>
            <a:headEnd/>
            <a:tailEnd/>
          </a:ln>
          <a:effectLst/>
        </p:spPr>
        <p:txBody>
          <a:bodyPr wrap="none">
            <a:spAutoFit/>
          </a:bodyPr>
          <a:lstStyle/>
          <a:p>
            <a:pPr algn="ctr" eaLnBrk="0" fontAlgn="base" hangingPunct="0">
              <a:spcBef>
                <a:spcPct val="0"/>
              </a:spcBef>
              <a:spcAft>
                <a:spcPct val="0"/>
              </a:spcAft>
              <a:defRPr/>
            </a:pPr>
            <a:endParaRPr lang="en-US" altLang="en-US" sz="751" b="1">
              <a:solidFill>
                <a:srgbClr val="000000"/>
              </a:solidFill>
              <a:latin typeface="Arial" charset="0"/>
            </a:endParaRPr>
          </a:p>
        </p:txBody>
      </p:sp>
      <p:sp>
        <p:nvSpPr>
          <p:cNvPr id="9" name="Text Box 9"/>
          <p:cNvSpPr txBox="1">
            <a:spLocks noChangeArrowheads="1"/>
          </p:cNvSpPr>
          <p:nvPr/>
        </p:nvSpPr>
        <p:spPr bwMode="auto">
          <a:xfrm>
            <a:off x="65622" y="6603678"/>
            <a:ext cx="184731" cy="230832"/>
          </a:xfrm>
          <a:prstGeom prst="rect">
            <a:avLst/>
          </a:prstGeom>
          <a:noFill/>
          <a:ln w="12700">
            <a:noFill/>
            <a:miter lim="800000"/>
            <a:headEnd/>
            <a:tailEnd/>
          </a:ln>
          <a:effectLst/>
        </p:spPr>
        <p:txBody>
          <a:bodyPr wrap="none" anchor="ctr">
            <a:spAutoFit/>
          </a:bodyPr>
          <a:lstStyle/>
          <a:p>
            <a:pPr eaLnBrk="0" fontAlgn="base" hangingPunct="0">
              <a:spcBef>
                <a:spcPct val="0"/>
              </a:spcBef>
              <a:spcAft>
                <a:spcPct val="0"/>
              </a:spcAft>
              <a:defRPr/>
            </a:pPr>
            <a:endParaRPr lang="en-US" sz="900">
              <a:solidFill>
                <a:srgbClr val="000000"/>
              </a:solidFill>
              <a:latin typeface="Times New Roman" pitchFamily="18" charset="0"/>
            </a:endParaRPr>
          </a:p>
        </p:txBody>
      </p:sp>
      <p:pic>
        <p:nvPicPr>
          <p:cNvPr id="10" name="Picture 10" descr="NASA logo-small-transparent"/>
          <p:cNvPicPr>
            <a:picLocks noChangeAspect="1" noChangeArrowheads="1"/>
          </p:cNvPicPr>
          <p:nvPr/>
        </p:nvPicPr>
        <p:blipFill>
          <a:blip r:embed="rId2" cstate="print"/>
          <a:srcRect/>
          <a:stretch>
            <a:fillRect/>
          </a:stretch>
        </p:blipFill>
        <p:spPr bwMode="auto">
          <a:xfrm>
            <a:off x="11178991" y="195354"/>
            <a:ext cx="982532" cy="730068"/>
          </a:xfrm>
          <a:prstGeom prst="rect">
            <a:avLst/>
          </a:prstGeom>
          <a:noFill/>
          <a:ln w="9525">
            <a:noFill/>
            <a:miter lim="800000"/>
            <a:headEnd/>
            <a:tailEnd/>
          </a:ln>
        </p:spPr>
      </p:pic>
      <p:sp>
        <p:nvSpPr>
          <p:cNvPr id="74755" name="Rectangle 3"/>
          <p:cNvSpPr>
            <a:spLocks noGrp="1" noChangeArrowheads="1"/>
          </p:cNvSpPr>
          <p:nvPr>
            <p:ph type="ctrTitle"/>
          </p:nvPr>
        </p:nvSpPr>
        <p:spPr>
          <a:xfrm>
            <a:off x="914400" y="2286000"/>
            <a:ext cx="10363200" cy="1143000"/>
          </a:xfrm>
        </p:spPr>
        <p:txBody>
          <a:bodyPr/>
          <a:lstStyle>
            <a:lvl1pPr algn="ctr">
              <a:defRPr/>
            </a:lvl1pPr>
          </a:lstStyle>
          <a:p>
            <a:r>
              <a:rPr lang="en-US"/>
              <a:t>Click to edit Master title style</a:t>
            </a:r>
          </a:p>
        </p:txBody>
      </p:sp>
      <p:sp>
        <p:nvSpPr>
          <p:cNvPr id="74756" name="Rectangle 4"/>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sz="1800"/>
            </a:lvl1pPr>
          </a:lstStyle>
          <a:p>
            <a:r>
              <a:rPr lang="en-US"/>
              <a:t>Click to edit Master subtitle style</a:t>
            </a:r>
          </a:p>
        </p:txBody>
      </p:sp>
    </p:spTree>
    <p:extLst>
      <p:ext uri="{BB962C8B-B14F-4D97-AF65-F5344CB8AC3E}">
        <p14:creationId xmlns:p14="http://schemas.microsoft.com/office/powerpoint/2010/main" val="2539374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622" y="0"/>
            <a:ext cx="11110383" cy="762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8854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a:t>Click to edit Master text styles</a:t>
            </a:r>
          </a:p>
        </p:txBody>
      </p:sp>
    </p:spTree>
    <p:extLst>
      <p:ext uri="{BB962C8B-B14F-4D97-AF65-F5344CB8AC3E}">
        <p14:creationId xmlns:p14="http://schemas.microsoft.com/office/powerpoint/2010/main" val="2385228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5" y="1311275"/>
            <a:ext cx="5399617" cy="514985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5617" y="1311275"/>
            <a:ext cx="5399616" cy="514985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2954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3436" y="98618"/>
            <a:ext cx="11438965" cy="65442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7505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0068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6450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Tree>
    <p:extLst>
      <p:ext uri="{BB962C8B-B14F-4D97-AF65-F5344CB8AC3E}">
        <p14:creationId xmlns:p14="http://schemas.microsoft.com/office/powerpoint/2010/main" val="1589056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4"/>
          <p:cNvSpPr txBox="1">
            <a:spLocks noGrp="1"/>
          </p:cNvSpPr>
          <p:nvPr>
            <p:ph type="ctrTitle"/>
          </p:nvPr>
        </p:nvSpPr>
        <p:spPr>
          <a:xfrm>
            <a:off x="1524001" y="1122364"/>
            <a:ext cx="9144000" cy="238759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36A2"/>
              </a:buClr>
              <a:buSzPts val="6000"/>
              <a:buFont typeface="Arial"/>
              <a:buNone/>
              <a:defRPr sz="6000">
                <a:solidFill>
                  <a:srgbClr val="0036A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subTitle" idx="1"/>
          </p:nvPr>
        </p:nvSpPr>
        <p:spPr>
          <a:xfrm>
            <a:off x="1524001"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036A2"/>
              </a:buClr>
              <a:buSzPts val="2399"/>
              <a:buNone/>
              <a:defRPr sz="2399">
                <a:solidFill>
                  <a:srgbClr val="0036A2"/>
                </a:solidFill>
              </a:defRPr>
            </a:lvl1pPr>
            <a:lvl2pPr lvl="1" algn="ctr">
              <a:lnSpc>
                <a:spcPct val="90000"/>
              </a:lnSpc>
              <a:spcBef>
                <a:spcPts val="499"/>
              </a:spcBef>
              <a:spcAft>
                <a:spcPts val="0"/>
              </a:spcAft>
              <a:buClr>
                <a:schemeClr val="dk1"/>
              </a:buClr>
              <a:buSzPts val="2000"/>
              <a:buNone/>
              <a:defRPr sz="2000"/>
            </a:lvl2pPr>
            <a:lvl3pPr lvl="2" algn="ctr">
              <a:lnSpc>
                <a:spcPct val="90000"/>
              </a:lnSpc>
              <a:spcBef>
                <a:spcPts val="499"/>
              </a:spcBef>
              <a:spcAft>
                <a:spcPts val="0"/>
              </a:spcAft>
              <a:buClr>
                <a:schemeClr val="dk1"/>
              </a:buClr>
              <a:buSzPts val="1800"/>
              <a:buNone/>
              <a:defRPr sz="1800"/>
            </a:lvl3pPr>
            <a:lvl4pPr lvl="3" algn="ctr">
              <a:lnSpc>
                <a:spcPct val="90000"/>
              </a:lnSpc>
              <a:spcBef>
                <a:spcPts val="499"/>
              </a:spcBef>
              <a:spcAft>
                <a:spcPts val="0"/>
              </a:spcAft>
              <a:buClr>
                <a:schemeClr val="dk1"/>
              </a:buClr>
              <a:buSzPts val="1600"/>
              <a:buNone/>
              <a:defRPr sz="1600"/>
            </a:lvl4pPr>
            <a:lvl5pPr lvl="4" algn="ctr">
              <a:lnSpc>
                <a:spcPct val="90000"/>
              </a:lnSpc>
              <a:spcBef>
                <a:spcPts val="499"/>
              </a:spcBef>
              <a:spcAft>
                <a:spcPts val="0"/>
              </a:spcAft>
              <a:buClr>
                <a:schemeClr val="dk1"/>
              </a:buClr>
              <a:buSzPts val="1600"/>
              <a:buNone/>
              <a:defRPr sz="1600"/>
            </a:lvl5pPr>
            <a:lvl6pPr lvl="5" algn="ctr">
              <a:lnSpc>
                <a:spcPct val="90000"/>
              </a:lnSpc>
              <a:spcBef>
                <a:spcPts val="499"/>
              </a:spcBef>
              <a:spcAft>
                <a:spcPts val="0"/>
              </a:spcAft>
              <a:buClr>
                <a:schemeClr val="dk1"/>
              </a:buClr>
              <a:buSzPts val="1600"/>
              <a:buNone/>
              <a:defRPr sz="1600"/>
            </a:lvl6pPr>
            <a:lvl7pPr lvl="6" algn="ctr">
              <a:lnSpc>
                <a:spcPct val="90000"/>
              </a:lnSpc>
              <a:spcBef>
                <a:spcPts val="499"/>
              </a:spcBef>
              <a:spcAft>
                <a:spcPts val="0"/>
              </a:spcAft>
              <a:buClr>
                <a:schemeClr val="dk1"/>
              </a:buClr>
              <a:buSzPts val="1600"/>
              <a:buNone/>
              <a:defRPr sz="1600"/>
            </a:lvl7pPr>
            <a:lvl8pPr lvl="7" algn="ctr">
              <a:lnSpc>
                <a:spcPct val="90000"/>
              </a:lnSpc>
              <a:spcBef>
                <a:spcPts val="499"/>
              </a:spcBef>
              <a:spcAft>
                <a:spcPts val="0"/>
              </a:spcAft>
              <a:buClr>
                <a:schemeClr val="dk1"/>
              </a:buClr>
              <a:buSzPts val="1600"/>
              <a:buNone/>
              <a:defRPr sz="1600"/>
            </a:lvl8pPr>
            <a:lvl9pPr lvl="8" algn="ctr">
              <a:lnSpc>
                <a:spcPct val="90000"/>
              </a:lnSpc>
              <a:spcBef>
                <a:spcPts val="499"/>
              </a:spcBef>
              <a:spcAft>
                <a:spcPts val="0"/>
              </a:spcAft>
              <a:buClr>
                <a:schemeClr val="dk1"/>
              </a:buClr>
              <a:buSzPts val="1600"/>
              <a:buNone/>
              <a:defRPr sz="1600"/>
            </a:lvl9pPr>
          </a:lstStyle>
          <a:p>
            <a:endParaRPr/>
          </a:p>
        </p:txBody>
      </p:sp>
      <p:sp>
        <p:nvSpPr>
          <p:cNvPr id="32" name="Google Shape;32;p4"/>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3" name="Google Shape;33;p4"/>
          <p:cNvCxnSpPr/>
          <p:nvPr/>
        </p:nvCxnSpPr>
        <p:spPr>
          <a:xfrm>
            <a:off x="1" y="956346"/>
            <a:ext cx="12192000" cy="16778"/>
          </a:xfrm>
          <a:prstGeom prst="straightConnector1">
            <a:avLst/>
          </a:prstGeom>
          <a:noFill/>
          <a:ln w="38100" cap="flat" cmpd="sng">
            <a:solidFill>
              <a:srgbClr val="002FC6"/>
            </a:solidFill>
            <a:prstDash val="solid"/>
            <a:miter lim="800000"/>
            <a:headEnd type="none" w="sm" len="sm"/>
            <a:tailEnd type="none" w="sm" len="sm"/>
          </a:ln>
        </p:spPr>
      </p:cxnSp>
      <p:cxnSp>
        <p:nvCxnSpPr>
          <p:cNvPr id="34" name="Google Shape;34;p4"/>
          <p:cNvCxnSpPr/>
          <p:nvPr/>
        </p:nvCxnSpPr>
        <p:spPr>
          <a:xfrm>
            <a:off x="1" y="993994"/>
            <a:ext cx="12192000" cy="16778"/>
          </a:xfrm>
          <a:prstGeom prst="straightConnector1">
            <a:avLst/>
          </a:prstGeom>
          <a:noFill/>
          <a:ln w="38100" cap="flat" cmpd="sng">
            <a:solidFill>
              <a:srgbClr val="FFFF00"/>
            </a:solidFill>
            <a:prstDash val="solid"/>
            <a:miter lim="800000"/>
            <a:headEnd type="none" w="sm" len="sm"/>
            <a:tailEnd type="none" w="sm" len="sm"/>
          </a:ln>
        </p:spPr>
      </p:cxnSp>
      <p:cxnSp>
        <p:nvCxnSpPr>
          <p:cNvPr id="35" name="Google Shape;35;p4"/>
          <p:cNvCxnSpPr/>
          <p:nvPr/>
        </p:nvCxnSpPr>
        <p:spPr>
          <a:xfrm>
            <a:off x="1" y="1031351"/>
            <a:ext cx="12192000" cy="16778"/>
          </a:xfrm>
          <a:prstGeom prst="straightConnector1">
            <a:avLst/>
          </a:prstGeom>
          <a:noFill/>
          <a:ln w="38100" cap="flat" cmpd="sng">
            <a:solidFill>
              <a:srgbClr val="FF0000"/>
            </a:solidFill>
            <a:prstDash val="solid"/>
            <a:miter lim="800000"/>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Tree>
    <p:extLst>
      <p:ext uri="{BB962C8B-B14F-4D97-AF65-F5344CB8AC3E}">
        <p14:creationId xmlns:p14="http://schemas.microsoft.com/office/powerpoint/2010/main" val="4076777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9638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7" y="7"/>
            <a:ext cx="2935816" cy="6461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617" y="7"/>
            <a:ext cx="8610600" cy="6461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3932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20977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55628" y="1162051"/>
            <a:ext cx="11080749" cy="4933950"/>
          </a:xfrm>
          <a:prstGeom prst="rect">
            <a:avLst/>
          </a:prstGeom>
        </p:spPr>
        <p:txBody>
          <a:bodyPr/>
          <a:lstStyle>
            <a:lvl1pPr>
              <a:defRPr sz="1351">
                <a:latin typeface="Comic Sans MS" pitchFamily="66" charset="0"/>
              </a:defRPr>
            </a:lvl1pPr>
            <a:lvl2pPr marL="428615" indent="-171446">
              <a:defRPr sz="1200">
                <a:latin typeface="Comic Sans MS" pitchFamily="66" charset="0"/>
              </a:defRPr>
            </a:lvl2pPr>
            <a:lvl3pPr marL="600060" indent="-171446">
              <a:defRPr sz="1200">
                <a:latin typeface="Comic Sans MS" pitchFamily="66" charset="0"/>
              </a:defRPr>
            </a:lvl3pPr>
            <a:lvl4pPr marL="771506" indent="-171446">
              <a:defRPr sz="1200">
                <a:latin typeface="Comic Sans MS" pitchFamily="66" charset="0"/>
              </a:defRPr>
            </a:lvl4pPr>
          </a:lstStyle>
          <a:p>
            <a:pPr lvl="0"/>
            <a:r>
              <a:rPr lang="en-US" dirty="0"/>
              <a:t>Click to edit Master text styles</a:t>
            </a:r>
          </a:p>
          <a:p>
            <a:pPr lvl="1"/>
            <a:r>
              <a:rPr lang="en-US" dirty="0"/>
              <a:t>2</a:t>
            </a:r>
          </a:p>
          <a:p>
            <a:pPr lvl="2"/>
            <a:r>
              <a:rPr lang="en-US" dirty="0"/>
              <a:t>3</a:t>
            </a:r>
          </a:p>
          <a:p>
            <a:pPr lvl="3"/>
            <a:r>
              <a:rPr lang="en-US" dirty="0"/>
              <a:t>4</a:t>
            </a:r>
          </a:p>
        </p:txBody>
      </p:sp>
      <p:sp>
        <p:nvSpPr>
          <p:cNvPr id="7" name="Title 6"/>
          <p:cNvSpPr>
            <a:spLocks noGrp="1"/>
          </p:cNvSpPr>
          <p:nvPr>
            <p:ph type="title"/>
          </p:nvPr>
        </p:nvSpPr>
        <p:spPr>
          <a:xfrm>
            <a:off x="666749" y="169863"/>
            <a:ext cx="10972800" cy="639762"/>
          </a:xfrm>
          <a:prstGeom prst="rect">
            <a:avLst/>
          </a:prstGeom>
        </p:spPr>
        <p:txBody>
          <a:bodyPr/>
          <a:lstStyle>
            <a:lvl1pPr>
              <a:defRPr sz="2100">
                <a:latin typeface="Comic Sans MS" pitchFamily="66" charset="0"/>
              </a:defRPr>
            </a:lvl1pPr>
          </a:lstStyle>
          <a:p>
            <a:r>
              <a:rPr lang="en-US"/>
              <a:t>Click to edit Master title style</a:t>
            </a:r>
          </a:p>
        </p:txBody>
      </p:sp>
    </p:spTree>
    <p:extLst>
      <p:ext uri="{BB962C8B-B14F-4D97-AF65-F5344CB8AC3E}">
        <p14:creationId xmlns:p14="http://schemas.microsoft.com/office/powerpoint/2010/main" val="4135183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55628" y="1162051"/>
            <a:ext cx="11080749" cy="4933950"/>
          </a:xfrm>
          <a:prstGeom prst="rect">
            <a:avLst/>
          </a:prstGeom>
        </p:spPr>
        <p:txBody>
          <a:bodyPr/>
          <a:lstStyle>
            <a:lvl1pPr>
              <a:defRPr sz="1351">
                <a:latin typeface="Comic Sans MS" pitchFamily="66" charset="0"/>
              </a:defRPr>
            </a:lvl1pPr>
            <a:lvl2pPr marL="428615" indent="-171446">
              <a:defRPr sz="1200">
                <a:latin typeface="Comic Sans MS" pitchFamily="66" charset="0"/>
              </a:defRPr>
            </a:lvl2pPr>
            <a:lvl3pPr marL="600060" indent="-171446">
              <a:defRPr sz="1200">
                <a:latin typeface="Comic Sans MS" pitchFamily="66" charset="0"/>
              </a:defRPr>
            </a:lvl3pPr>
            <a:lvl4pPr marL="771506" indent="-171446">
              <a:defRPr sz="1200">
                <a:latin typeface="Comic Sans MS" pitchFamily="66" charset="0"/>
              </a:defRPr>
            </a:lvl4pPr>
          </a:lstStyle>
          <a:p>
            <a:pPr lvl="0"/>
            <a:r>
              <a:rPr lang="en-US" dirty="0"/>
              <a:t>Click to edit Master text styles</a:t>
            </a:r>
          </a:p>
          <a:p>
            <a:pPr lvl="1"/>
            <a:r>
              <a:rPr lang="en-US" dirty="0"/>
              <a:t>2</a:t>
            </a:r>
          </a:p>
          <a:p>
            <a:pPr lvl="2"/>
            <a:r>
              <a:rPr lang="en-US" dirty="0"/>
              <a:t>3</a:t>
            </a:r>
          </a:p>
          <a:p>
            <a:pPr lvl="3"/>
            <a:r>
              <a:rPr lang="en-US" dirty="0"/>
              <a:t>4</a:t>
            </a:r>
          </a:p>
        </p:txBody>
      </p:sp>
      <p:sp>
        <p:nvSpPr>
          <p:cNvPr id="7" name="Title 6"/>
          <p:cNvSpPr>
            <a:spLocks noGrp="1"/>
          </p:cNvSpPr>
          <p:nvPr>
            <p:ph type="title"/>
          </p:nvPr>
        </p:nvSpPr>
        <p:spPr>
          <a:xfrm>
            <a:off x="666749" y="169863"/>
            <a:ext cx="10972800" cy="639762"/>
          </a:xfrm>
          <a:prstGeom prst="rect">
            <a:avLst/>
          </a:prstGeom>
        </p:spPr>
        <p:txBody>
          <a:bodyPr/>
          <a:lstStyle>
            <a:lvl1pPr>
              <a:defRPr sz="2100">
                <a:latin typeface="Comic Sans MS" pitchFamily="66" charset="0"/>
              </a:defRPr>
            </a:lvl1pPr>
          </a:lstStyle>
          <a:p>
            <a:r>
              <a:rPr lang="en-US"/>
              <a:t>Click to edit Master title style</a:t>
            </a:r>
          </a:p>
        </p:txBody>
      </p:sp>
    </p:spTree>
    <p:extLst>
      <p:ext uri="{BB962C8B-B14F-4D97-AF65-F5344CB8AC3E}">
        <p14:creationId xmlns:p14="http://schemas.microsoft.com/office/powerpoint/2010/main" val="9353307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55628" y="1162051"/>
            <a:ext cx="11080749" cy="4933950"/>
          </a:xfrm>
          <a:prstGeom prst="rect">
            <a:avLst/>
          </a:prstGeom>
        </p:spPr>
        <p:txBody>
          <a:bodyPr/>
          <a:lstStyle>
            <a:lvl1pPr>
              <a:defRPr sz="1351">
                <a:latin typeface="Comic Sans MS" pitchFamily="66" charset="0"/>
              </a:defRPr>
            </a:lvl1pPr>
            <a:lvl2pPr marL="428615" indent="-171446">
              <a:defRPr sz="1200">
                <a:latin typeface="Comic Sans MS" pitchFamily="66" charset="0"/>
              </a:defRPr>
            </a:lvl2pPr>
            <a:lvl3pPr marL="600060" indent="-171446">
              <a:defRPr sz="1200">
                <a:latin typeface="Comic Sans MS" pitchFamily="66" charset="0"/>
              </a:defRPr>
            </a:lvl3pPr>
            <a:lvl4pPr marL="771506" indent="-171446">
              <a:defRPr sz="1200">
                <a:latin typeface="Comic Sans MS" pitchFamily="66" charset="0"/>
              </a:defRPr>
            </a:lvl4pPr>
          </a:lstStyle>
          <a:p>
            <a:pPr lvl="0"/>
            <a:r>
              <a:rPr lang="en-US" dirty="0"/>
              <a:t>Click to edit Master text styles</a:t>
            </a:r>
          </a:p>
          <a:p>
            <a:pPr lvl="1"/>
            <a:r>
              <a:rPr lang="en-US" dirty="0"/>
              <a:t>2</a:t>
            </a:r>
          </a:p>
          <a:p>
            <a:pPr lvl="2"/>
            <a:r>
              <a:rPr lang="en-US" dirty="0"/>
              <a:t>3</a:t>
            </a:r>
          </a:p>
          <a:p>
            <a:pPr lvl="3"/>
            <a:r>
              <a:rPr lang="en-US" dirty="0"/>
              <a:t>4</a:t>
            </a:r>
          </a:p>
        </p:txBody>
      </p:sp>
      <p:sp>
        <p:nvSpPr>
          <p:cNvPr id="7" name="Title 6"/>
          <p:cNvSpPr>
            <a:spLocks noGrp="1"/>
          </p:cNvSpPr>
          <p:nvPr>
            <p:ph type="title"/>
          </p:nvPr>
        </p:nvSpPr>
        <p:spPr>
          <a:xfrm>
            <a:off x="666749" y="169863"/>
            <a:ext cx="10972800" cy="639762"/>
          </a:xfrm>
          <a:prstGeom prst="rect">
            <a:avLst/>
          </a:prstGeom>
        </p:spPr>
        <p:txBody>
          <a:bodyPr/>
          <a:lstStyle>
            <a:lvl1pPr>
              <a:defRPr sz="2100">
                <a:latin typeface="Comic Sans MS" pitchFamily="66" charset="0"/>
              </a:defRPr>
            </a:lvl1pPr>
          </a:lstStyle>
          <a:p>
            <a:r>
              <a:rPr lang="en-US"/>
              <a:t>Click to edit Master title style</a:t>
            </a:r>
          </a:p>
        </p:txBody>
      </p:sp>
    </p:spTree>
    <p:extLst>
      <p:ext uri="{BB962C8B-B14F-4D97-AF65-F5344CB8AC3E}">
        <p14:creationId xmlns:p14="http://schemas.microsoft.com/office/powerpoint/2010/main" val="3803335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9398000" cy="914400"/>
          </a:xfrm>
        </p:spPr>
        <p:txBody>
          <a:bodyPr/>
          <a:lstStyle/>
          <a:p>
            <a:r>
              <a:rPr lang="en-US"/>
              <a:t>Click to edit Master title style</a:t>
            </a:r>
          </a:p>
        </p:txBody>
      </p:sp>
      <p:sp>
        <p:nvSpPr>
          <p:cNvPr id="3" name="Content Placeholder 2"/>
          <p:cNvSpPr>
            <a:spLocks noGrp="1"/>
          </p:cNvSpPr>
          <p:nvPr>
            <p:ph sz="half" idx="1"/>
          </p:nvPr>
        </p:nvSpPr>
        <p:spPr>
          <a:xfrm>
            <a:off x="812818" y="1311275"/>
            <a:ext cx="5399617" cy="514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15617" y="1311275"/>
            <a:ext cx="5399616" cy="514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0095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High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700"/>
            </a:lvl1pPr>
          </a:lstStyle>
          <a:p>
            <a:r>
              <a:rPr lang="en-US" dirty="0"/>
              <a:t>Click to edit Master title style</a:t>
            </a:r>
          </a:p>
        </p:txBody>
      </p:sp>
      <p:sp>
        <p:nvSpPr>
          <p:cNvPr id="4" name="Content Placeholder 2"/>
          <p:cNvSpPr>
            <a:spLocks noGrp="1"/>
          </p:cNvSpPr>
          <p:nvPr>
            <p:ph idx="1"/>
          </p:nvPr>
        </p:nvSpPr>
        <p:spPr>
          <a:xfrm>
            <a:off x="381000" y="1223682"/>
            <a:ext cx="11430000" cy="5080865"/>
          </a:xfrm>
        </p:spPr>
        <p:txBody>
          <a:bodyPr/>
          <a:lstStyle>
            <a:lvl2pPr indent="-240025">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347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49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831851" y="1709739"/>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838201" y="2874014"/>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399"/>
              <a:buNone/>
              <a:defRPr sz="2399">
                <a:solidFill>
                  <a:srgbClr val="888888"/>
                </a:solidFill>
              </a:defRPr>
            </a:lvl1pPr>
            <a:lvl2pPr marL="914400" lvl="1" indent="-228600" algn="l">
              <a:lnSpc>
                <a:spcPct val="90000"/>
              </a:lnSpc>
              <a:spcBef>
                <a:spcPts val="499"/>
              </a:spcBef>
              <a:spcAft>
                <a:spcPts val="0"/>
              </a:spcAft>
              <a:buClr>
                <a:srgbClr val="888888"/>
              </a:buClr>
              <a:buSzPts val="2000"/>
              <a:buNone/>
              <a:defRPr sz="2000">
                <a:solidFill>
                  <a:srgbClr val="888888"/>
                </a:solidFill>
              </a:defRPr>
            </a:lvl2pPr>
            <a:lvl3pPr marL="1371600" lvl="2" indent="-228600" algn="l">
              <a:lnSpc>
                <a:spcPct val="90000"/>
              </a:lnSpc>
              <a:spcBef>
                <a:spcPts val="499"/>
              </a:spcBef>
              <a:spcAft>
                <a:spcPts val="0"/>
              </a:spcAft>
              <a:buClr>
                <a:srgbClr val="888888"/>
              </a:buClr>
              <a:buSzPts val="1800"/>
              <a:buNone/>
              <a:defRPr sz="1800">
                <a:solidFill>
                  <a:srgbClr val="888888"/>
                </a:solidFill>
              </a:defRPr>
            </a:lvl3pPr>
            <a:lvl4pPr marL="1828800" lvl="3" indent="-228600" algn="l">
              <a:lnSpc>
                <a:spcPct val="90000"/>
              </a:lnSpc>
              <a:spcBef>
                <a:spcPts val="499"/>
              </a:spcBef>
              <a:spcAft>
                <a:spcPts val="0"/>
              </a:spcAft>
              <a:buClr>
                <a:srgbClr val="888888"/>
              </a:buClr>
              <a:buSzPts val="1600"/>
              <a:buNone/>
              <a:defRPr sz="1600">
                <a:solidFill>
                  <a:srgbClr val="888888"/>
                </a:solidFill>
              </a:defRPr>
            </a:lvl4pPr>
            <a:lvl5pPr marL="2286000" lvl="4" indent="-228600" algn="l">
              <a:lnSpc>
                <a:spcPct val="90000"/>
              </a:lnSpc>
              <a:spcBef>
                <a:spcPts val="499"/>
              </a:spcBef>
              <a:spcAft>
                <a:spcPts val="0"/>
              </a:spcAft>
              <a:buClr>
                <a:srgbClr val="888888"/>
              </a:buClr>
              <a:buSzPts val="1600"/>
              <a:buNone/>
              <a:defRPr sz="1600">
                <a:solidFill>
                  <a:srgbClr val="888888"/>
                </a:solidFill>
              </a:defRPr>
            </a:lvl5pPr>
            <a:lvl6pPr marL="2743200" lvl="5" indent="-228600" algn="l">
              <a:lnSpc>
                <a:spcPct val="90000"/>
              </a:lnSpc>
              <a:spcBef>
                <a:spcPts val="499"/>
              </a:spcBef>
              <a:spcAft>
                <a:spcPts val="0"/>
              </a:spcAft>
              <a:buClr>
                <a:srgbClr val="888888"/>
              </a:buClr>
              <a:buSzPts val="1600"/>
              <a:buNone/>
              <a:defRPr sz="1600">
                <a:solidFill>
                  <a:srgbClr val="888888"/>
                </a:solidFill>
              </a:defRPr>
            </a:lvl6pPr>
            <a:lvl7pPr marL="3200400" lvl="6" indent="-228600" algn="l">
              <a:lnSpc>
                <a:spcPct val="90000"/>
              </a:lnSpc>
              <a:spcBef>
                <a:spcPts val="499"/>
              </a:spcBef>
              <a:spcAft>
                <a:spcPts val="0"/>
              </a:spcAft>
              <a:buClr>
                <a:srgbClr val="888888"/>
              </a:buClr>
              <a:buSzPts val="1600"/>
              <a:buNone/>
              <a:defRPr sz="1600">
                <a:solidFill>
                  <a:srgbClr val="888888"/>
                </a:solidFill>
              </a:defRPr>
            </a:lvl7pPr>
            <a:lvl8pPr marL="3657600" lvl="7" indent="-228600" algn="l">
              <a:lnSpc>
                <a:spcPct val="90000"/>
              </a:lnSpc>
              <a:spcBef>
                <a:spcPts val="499"/>
              </a:spcBef>
              <a:spcAft>
                <a:spcPts val="0"/>
              </a:spcAft>
              <a:buClr>
                <a:srgbClr val="888888"/>
              </a:buClr>
              <a:buSzPts val="1600"/>
              <a:buNone/>
              <a:defRPr sz="1600">
                <a:solidFill>
                  <a:srgbClr val="888888"/>
                </a:solidFill>
              </a:defRPr>
            </a:lvl8pPr>
            <a:lvl9pPr marL="4114800" lvl="8" indent="-228600" algn="l">
              <a:lnSpc>
                <a:spcPct val="90000"/>
              </a:lnSpc>
              <a:spcBef>
                <a:spcPts val="499"/>
              </a:spcBef>
              <a:spcAft>
                <a:spcPts val="0"/>
              </a:spcAft>
              <a:buClr>
                <a:srgbClr val="888888"/>
              </a:buClr>
              <a:buSzPts val="1600"/>
              <a:buNone/>
              <a:defRPr sz="1600">
                <a:solidFill>
                  <a:srgbClr val="888888"/>
                </a:solidFill>
              </a:defRPr>
            </a:lvl9pPr>
          </a:lstStyle>
          <a:p>
            <a:endParaRPr/>
          </a:p>
        </p:txBody>
      </p:sp>
      <p:sp>
        <p:nvSpPr>
          <p:cNvPr id="39" name="Google Shape;39;p5"/>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1394432" y="19657"/>
            <a:ext cx="9312052" cy="9354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499"/>
              </a:spcBef>
              <a:spcAft>
                <a:spcPts val="0"/>
              </a:spcAft>
              <a:buClr>
                <a:schemeClr val="dk1"/>
              </a:buClr>
              <a:buSzPts val="1800"/>
              <a:buChar char="•"/>
              <a:defRPr/>
            </a:lvl2pPr>
            <a:lvl3pPr marL="1371600" lvl="2" indent="-342900" algn="l">
              <a:lnSpc>
                <a:spcPct val="90000"/>
              </a:lnSpc>
              <a:spcBef>
                <a:spcPts val="499"/>
              </a:spcBef>
              <a:spcAft>
                <a:spcPts val="0"/>
              </a:spcAft>
              <a:buClr>
                <a:schemeClr val="dk1"/>
              </a:buClr>
              <a:buSzPts val="1800"/>
              <a:buChar char="•"/>
              <a:defRPr/>
            </a:lvl3pPr>
            <a:lvl4pPr marL="1828800" lvl="3" indent="-342900" algn="l">
              <a:lnSpc>
                <a:spcPct val="90000"/>
              </a:lnSpc>
              <a:spcBef>
                <a:spcPts val="499"/>
              </a:spcBef>
              <a:spcAft>
                <a:spcPts val="0"/>
              </a:spcAft>
              <a:buClr>
                <a:schemeClr val="dk1"/>
              </a:buClr>
              <a:buSzPts val="1800"/>
              <a:buChar char="•"/>
              <a:defRPr/>
            </a:lvl4pPr>
            <a:lvl5pPr marL="2286000" lvl="4" indent="-342900" algn="l">
              <a:lnSpc>
                <a:spcPct val="90000"/>
              </a:lnSpc>
              <a:spcBef>
                <a:spcPts val="499"/>
              </a:spcBef>
              <a:spcAft>
                <a:spcPts val="0"/>
              </a:spcAft>
              <a:buClr>
                <a:schemeClr val="dk1"/>
              </a:buClr>
              <a:buSzPts val="1800"/>
              <a:buChar char="•"/>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45" name="Google Shape;45;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499"/>
              </a:spcBef>
              <a:spcAft>
                <a:spcPts val="0"/>
              </a:spcAft>
              <a:buClr>
                <a:schemeClr val="dk1"/>
              </a:buClr>
              <a:buSzPts val="1800"/>
              <a:buChar char="•"/>
              <a:defRPr/>
            </a:lvl2pPr>
            <a:lvl3pPr marL="1371600" lvl="2" indent="-342900" algn="l">
              <a:lnSpc>
                <a:spcPct val="90000"/>
              </a:lnSpc>
              <a:spcBef>
                <a:spcPts val="499"/>
              </a:spcBef>
              <a:spcAft>
                <a:spcPts val="0"/>
              </a:spcAft>
              <a:buClr>
                <a:schemeClr val="dk1"/>
              </a:buClr>
              <a:buSzPts val="1800"/>
              <a:buChar char="•"/>
              <a:defRPr/>
            </a:lvl3pPr>
            <a:lvl4pPr marL="1828800" lvl="3" indent="-342900" algn="l">
              <a:lnSpc>
                <a:spcPct val="90000"/>
              </a:lnSpc>
              <a:spcBef>
                <a:spcPts val="499"/>
              </a:spcBef>
              <a:spcAft>
                <a:spcPts val="0"/>
              </a:spcAft>
              <a:buClr>
                <a:schemeClr val="dk1"/>
              </a:buClr>
              <a:buSzPts val="1800"/>
              <a:buChar char="•"/>
              <a:defRPr/>
            </a:lvl4pPr>
            <a:lvl5pPr marL="2286000" lvl="4" indent="-342900" algn="l">
              <a:lnSpc>
                <a:spcPct val="90000"/>
              </a:lnSpc>
              <a:spcBef>
                <a:spcPts val="499"/>
              </a:spcBef>
              <a:spcAft>
                <a:spcPts val="0"/>
              </a:spcAft>
              <a:buClr>
                <a:schemeClr val="dk1"/>
              </a:buClr>
              <a:buSzPts val="1800"/>
              <a:buChar char="•"/>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1388429" y="19052"/>
            <a:ext cx="9299891" cy="95567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839789" y="1681164"/>
            <a:ext cx="5157786"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399"/>
              <a:buNone/>
              <a:defRPr sz="2399" b="1"/>
            </a:lvl1pPr>
            <a:lvl2pPr marL="914400" lvl="1" indent="-228600" algn="l">
              <a:lnSpc>
                <a:spcPct val="90000"/>
              </a:lnSpc>
              <a:spcBef>
                <a:spcPts val="499"/>
              </a:spcBef>
              <a:spcAft>
                <a:spcPts val="0"/>
              </a:spcAft>
              <a:buClr>
                <a:schemeClr val="dk1"/>
              </a:buClr>
              <a:buSzPts val="2000"/>
              <a:buNone/>
              <a:defRPr sz="2000" b="1"/>
            </a:lvl2pPr>
            <a:lvl3pPr marL="1371600" lvl="2" indent="-228600" algn="l">
              <a:lnSpc>
                <a:spcPct val="90000"/>
              </a:lnSpc>
              <a:spcBef>
                <a:spcPts val="499"/>
              </a:spcBef>
              <a:spcAft>
                <a:spcPts val="0"/>
              </a:spcAft>
              <a:buClr>
                <a:schemeClr val="dk1"/>
              </a:buClr>
              <a:buSzPts val="1800"/>
              <a:buNone/>
              <a:defRPr sz="1800" b="1"/>
            </a:lvl3pPr>
            <a:lvl4pPr marL="1828800" lvl="3" indent="-228600" algn="l">
              <a:lnSpc>
                <a:spcPct val="90000"/>
              </a:lnSpc>
              <a:spcBef>
                <a:spcPts val="499"/>
              </a:spcBef>
              <a:spcAft>
                <a:spcPts val="0"/>
              </a:spcAft>
              <a:buClr>
                <a:schemeClr val="dk1"/>
              </a:buClr>
              <a:buSzPts val="1600"/>
              <a:buNone/>
              <a:defRPr sz="1600" b="1"/>
            </a:lvl4pPr>
            <a:lvl5pPr marL="2286000" lvl="4" indent="-228600" algn="l">
              <a:lnSpc>
                <a:spcPct val="90000"/>
              </a:lnSpc>
              <a:spcBef>
                <a:spcPts val="499"/>
              </a:spcBef>
              <a:spcAft>
                <a:spcPts val="0"/>
              </a:spcAft>
              <a:buClr>
                <a:schemeClr val="dk1"/>
              </a:buClr>
              <a:buSzPts val="1600"/>
              <a:buNone/>
              <a:defRPr sz="1600" b="1"/>
            </a:lvl5pPr>
            <a:lvl6pPr marL="2743200" lvl="5" indent="-228600" algn="l">
              <a:lnSpc>
                <a:spcPct val="90000"/>
              </a:lnSpc>
              <a:spcBef>
                <a:spcPts val="499"/>
              </a:spcBef>
              <a:spcAft>
                <a:spcPts val="0"/>
              </a:spcAft>
              <a:buClr>
                <a:schemeClr val="dk1"/>
              </a:buClr>
              <a:buSzPts val="1600"/>
              <a:buNone/>
              <a:defRPr sz="1600" b="1"/>
            </a:lvl6pPr>
            <a:lvl7pPr marL="3200400" lvl="6" indent="-228600" algn="l">
              <a:lnSpc>
                <a:spcPct val="90000"/>
              </a:lnSpc>
              <a:spcBef>
                <a:spcPts val="499"/>
              </a:spcBef>
              <a:spcAft>
                <a:spcPts val="0"/>
              </a:spcAft>
              <a:buClr>
                <a:schemeClr val="dk1"/>
              </a:buClr>
              <a:buSzPts val="1600"/>
              <a:buNone/>
              <a:defRPr sz="1600" b="1"/>
            </a:lvl7pPr>
            <a:lvl8pPr marL="3657600" lvl="7" indent="-228600" algn="l">
              <a:lnSpc>
                <a:spcPct val="90000"/>
              </a:lnSpc>
              <a:spcBef>
                <a:spcPts val="499"/>
              </a:spcBef>
              <a:spcAft>
                <a:spcPts val="0"/>
              </a:spcAft>
              <a:buClr>
                <a:schemeClr val="dk1"/>
              </a:buClr>
              <a:buSzPts val="1600"/>
              <a:buNone/>
              <a:defRPr sz="1600" b="1"/>
            </a:lvl8pPr>
            <a:lvl9pPr marL="4114800" lvl="8" indent="-228600" algn="l">
              <a:lnSpc>
                <a:spcPct val="90000"/>
              </a:lnSpc>
              <a:spcBef>
                <a:spcPts val="499"/>
              </a:spcBef>
              <a:spcAft>
                <a:spcPts val="0"/>
              </a:spcAft>
              <a:buClr>
                <a:schemeClr val="dk1"/>
              </a:buClr>
              <a:buSzPts val="1600"/>
              <a:buNone/>
              <a:defRPr sz="1600" b="1"/>
            </a:lvl9pPr>
          </a:lstStyle>
          <a:p>
            <a:endParaRPr/>
          </a:p>
        </p:txBody>
      </p:sp>
      <p:sp>
        <p:nvSpPr>
          <p:cNvPr id="52" name="Google Shape;52;p7"/>
          <p:cNvSpPr txBox="1">
            <a:spLocks noGrp="1"/>
          </p:cNvSpPr>
          <p:nvPr>
            <p:ph type="body" idx="2"/>
          </p:nvPr>
        </p:nvSpPr>
        <p:spPr>
          <a:xfrm>
            <a:off x="839789" y="2505075"/>
            <a:ext cx="5157786"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499"/>
              </a:spcBef>
              <a:spcAft>
                <a:spcPts val="0"/>
              </a:spcAft>
              <a:buClr>
                <a:schemeClr val="dk1"/>
              </a:buClr>
              <a:buSzPts val="1800"/>
              <a:buChar char="•"/>
              <a:defRPr/>
            </a:lvl2pPr>
            <a:lvl3pPr marL="1371600" lvl="2" indent="-342900" algn="l">
              <a:lnSpc>
                <a:spcPct val="90000"/>
              </a:lnSpc>
              <a:spcBef>
                <a:spcPts val="499"/>
              </a:spcBef>
              <a:spcAft>
                <a:spcPts val="0"/>
              </a:spcAft>
              <a:buClr>
                <a:schemeClr val="dk1"/>
              </a:buClr>
              <a:buSzPts val="1800"/>
              <a:buChar char="•"/>
              <a:defRPr/>
            </a:lvl3pPr>
            <a:lvl4pPr marL="1828800" lvl="3" indent="-342900" algn="l">
              <a:lnSpc>
                <a:spcPct val="90000"/>
              </a:lnSpc>
              <a:spcBef>
                <a:spcPts val="499"/>
              </a:spcBef>
              <a:spcAft>
                <a:spcPts val="0"/>
              </a:spcAft>
              <a:buClr>
                <a:schemeClr val="dk1"/>
              </a:buClr>
              <a:buSzPts val="1800"/>
              <a:buChar char="•"/>
              <a:defRPr/>
            </a:lvl4pPr>
            <a:lvl5pPr marL="2286000" lvl="4" indent="-342900" algn="l">
              <a:lnSpc>
                <a:spcPct val="90000"/>
              </a:lnSpc>
              <a:spcBef>
                <a:spcPts val="499"/>
              </a:spcBef>
              <a:spcAft>
                <a:spcPts val="0"/>
              </a:spcAft>
              <a:buClr>
                <a:schemeClr val="dk1"/>
              </a:buClr>
              <a:buSzPts val="1800"/>
              <a:buChar char="•"/>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53" name="Google Shape;53;p7"/>
          <p:cNvSpPr txBox="1">
            <a:spLocks noGrp="1"/>
          </p:cNvSpPr>
          <p:nvPr>
            <p:ph type="body" idx="3"/>
          </p:nvPr>
        </p:nvSpPr>
        <p:spPr>
          <a:xfrm>
            <a:off x="6172200" y="1681164"/>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399"/>
              <a:buNone/>
              <a:defRPr sz="2399" b="1"/>
            </a:lvl1pPr>
            <a:lvl2pPr marL="914400" lvl="1" indent="-228600" algn="l">
              <a:lnSpc>
                <a:spcPct val="90000"/>
              </a:lnSpc>
              <a:spcBef>
                <a:spcPts val="499"/>
              </a:spcBef>
              <a:spcAft>
                <a:spcPts val="0"/>
              </a:spcAft>
              <a:buClr>
                <a:schemeClr val="dk1"/>
              </a:buClr>
              <a:buSzPts val="2000"/>
              <a:buNone/>
              <a:defRPr sz="2000" b="1"/>
            </a:lvl2pPr>
            <a:lvl3pPr marL="1371600" lvl="2" indent="-228600" algn="l">
              <a:lnSpc>
                <a:spcPct val="90000"/>
              </a:lnSpc>
              <a:spcBef>
                <a:spcPts val="499"/>
              </a:spcBef>
              <a:spcAft>
                <a:spcPts val="0"/>
              </a:spcAft>
              <a:buClr>
                <a:schemeClr val="dk1"/>
              </a:buClr>
              <a:buSzPts val="1800"/>
              <a:buNone/>
              <a:defRPr sz="1800" b="1"/>
            </a:lvl3pPr>
            <a:lvl4pPr marL="1828800" lvl="3" indent="-228600" algn="l">
              <a:lnSpc>
                <a:spcPct val="90000"/>
              </a:lnSpc>
              <a:spcBef>
                <a:spcPts val="499"/>
              </a:spcBef>
              <a:spcAft>
                <a:spcPts val="0"/>
              </a:spcAft>
              <a:buClr>
                <a:schemeClr val="dk1"/>
              </a:buClr>
              <a:buSzPts val="1600"/>
              <a:buNone/>
              <a:defRPr sz="1600" b="1"/>
            </a:lvl4pPr>
            <a:lvl5pPr marL="2286000" lvl="4" indent="-228600" algn="l">
              <a:lnSpc>
                <a:spcPct val="90000"/>
              </a:lnSpc>
              <a:spcBef>
                <a:spcPts val="499"/>
              </a:spcBef>
              <a:spcAft>
                <a:spcPts val="0"/>
              </a:spcAft>
              <a:buClr>
                <a:schemeClr val="dk1"/>
              </a:buClr>
              <a:buSzPts val="1600"/>
              <a:buNone/>
              <a:defRPr sz="1600" b="1"/>
            </a:lvl5pPr>
            <a:lvl6pPr marL="2743200" lvl="5" indent="-228600" algn="l">
              <a:lnSpc>
                <a:spcPct val="90000"/>
              </a:lnSpc>
              <a:spcBef>
                <a:spcPts val="499"/>
              </a:spcBef>
              <a:spcAft>
                <a:spcPts val="0"/>
              </a:spcAft>
              <a:buClr>
                <a:schemeClr val="dk1"/>
              </a:buClr>
              <a:buSzPts val="1600"/>
              <a:buNone/>
              <a:defRPr sz="1600" b="1"/>
            </a:lvl6pPr>
            <a:lvl7pPr marL="3200400" lvl="6" indent="-228600" algn="l">
              <a:lnSpc>
                <a:spcPct val="90000"/>
              </a:lnSpc>
              <a:spcBef>
                <a:spcPts val="499"/>
              </a:spcBef>
              <a:spcAft>
                <a:spcPts val="0"/>
              </a:spcAft>
              <a:buClr>
                <a:schemeClr val="dk1"/>
              </a:buClr>
              <a:buSzPts val="1600"/>
              <a:buNone/>
              <a:defRPr sz="1600" b="1"/>
            </a:lvl7pPr>
            <a:lvl8pPr marL="3657600" lvl="7" indent="-228600" algn="l">
              <a:lnSpc>
                <a:spcPct val="90000"/>
              </a:lnSpc>
              <a:spcBef>
                <a:spcPts val="499"/>
              </a:spcBef>
              <a:spcAft>
                <a:spcPts val="0"/>
              </a:spcAft>
              <a:buClr>
                <a:schemeClr val="dk1"/>
              </a:buClr>
              <a:buSzPts val="1600"/>
              <a:buNone/>
              <a:defRPr sz="1600" b="1"/>
            </a:lvl8pPr>
            <a:lvl9pPr marL="4114800" lvl="8" indent="-228600" algn="l">
              <a:lnSpc>
                <a:spcPct val="90000"/>
              </a:lnSpc>
              <a:spcBef>
                <a:spcPts val="499"/>
              </a:spcBef>
              <a:spcAft>
                <a:spcPts val="0"/>
              </a:spcAft>
              <a:buClr>
                <a:schemeClr val="dk1"/>
              </a:buClr>
              <a:buSzPts val="1600"/>
              <a:buNone/>
              <a:defRPr sz="1600" b="1"/>
            </a:lvl9pPr>
          </a:lstStyle>
          <a:p>
            <a:endParaRPr/>
          </a:p>
        </p:txBody>
      </p:sp>
      <p:sp>
        <p:nvSpPr>
          <p:cNvPr id="54" name="Google Shape;54;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499"/>
              </a:spcBef>
              <a:spcAft>
                <a:spcPts val="0"/>
              </a:spcAft>
              <a:buClr>
                <a:schemeClr val="dk1"/>
              </a:buClr>
              <a:buSzPts val="1800"/>
              <a:buChar char="•"/>
              <a:defRPr/>
            </a:lvl2pPr>
            <a:lvl3pPr marL="1371600" lvl="2" indent="-342900" algn="l">
              <a:lnSpc>
                <a:spcPct val="90000"/>
              </a:lnSpc>
              <a:spcBef>
                <a:spcPts val="499"/>
              </a:spcBef>
              <a:spcAft>
                <a:spcPts val="0"/>
              </a:spcAft>
              <a:buClr>
                <a:schemeClr val="dk1"/>
              </a:buClr>
              <a:buSzPts val="1800"/>
              <a:buChar char="•"/>
              <a:defRPr/>
            </a:lvl3pPr>
            <a:lvl4pPr marL="1828800" lvl="3" indent="-342900" algn="l">
              <a:lnSpc>
                <a:spcPct val="90000"/>
              </a:lnSpc>
              <a:spcBef>
                <a:spcPts val="499"/>
              </a:spcBef>
              <a:spcAft>
                <a:spcPts val="0"/>
              </a:spcAft>
              <a:buClr>
                <a:schemeClr val="dk1"/>
              </a:buClr>
              <a:buSzPts val="1800"/>
              <a:buChar char="•"/>
              <a:defRPr/>
            </a:lvl4pPr>
            <a:lvl5pPr marL="2286000" lvl="4" indent="-342900" algn="l">
              <a:lnSpc>
                <a:spcPct val="90000"/>
              </a:lnSpc>
              <a:spcBef>
                <a:spcPts val="499"/>
              </a:spcBef>
              <a:spcAft>
                <a:spcPts val="0"/>
              </a:spcAft>
              <a:buClr>
                <a:schemeClr val="dk1"/>
              </a:buClr>
              <a:buSzPts val="1800"/>
              <a:buChar char="•"/>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55" name="Google Shape;55;p7"/>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1394432" y="19657"/>
            <a:ext cx="9312052" cy="9354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8"/>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9"/>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499"/>
              </a:spcBef>
              <a:spcAft>
                <a:spcPts val="0"/>
              </a:spcAft>
              <a:buClr>
                <a:schemeClr val="dk1"/>
              </a:buClr>
              <a:buSzPts val="2800"/>
              <a:buChar char="•"/>
              <a:defRPr sz="2800"/>
            </a:lvl2pPr>
            <a:lvl3pPr marL="1371600" lvl="2" indent="-380936" algn="l">
              <a:lnSpc>
                <a:spcPct val="90000"/>
              </a:lnSpc>
              <a:spcBef>
                <a:spcPts val="499"/>
              </a:spcBef>
              <a:spcAft>
                <a:spcPts val="0"/>
              </a:spcAft>
              <a:buClr>
                <a:schemeClr val="dk1"/>
              </a:buClr>
              <a:buSzPts val="2399"/>
              <a:buChar char="•"/>
              <a:defRPr sz="2399"/>
            </a:lvl3pPr>
            <a:lvl4pPr marL="1828800" lvl="3" indent="-355600" algn="l">
              <a:lnSpc>
                <a:spcPct val="90000"/>
              </a:lnSpc>
              <a:spcBef>
                <a:spcPts val="499"/>
              </a:spcBef>
              <a:spcAft>
                <a:spcPts val="0"/>
              </a:spcAft>
              <a:buClr>
                <a:schemeClr val="dk1"/>
              </a:buClr>
              <a:buSzPts val="2000"/>
              <a:buChar char="•"/>
              <a:defRPr sz="2000"/>
            </a:lvl4pPr>
            <a:lvl5pPr marL="2286000" lvl="4" indent="-355600" algn="l">
              <a:lnSpc>
                <a:spcPct val="90000"/>
              </a:lnSpc>
              <a:spcBef>
                <a:spcPts val="499"/>
              </a:spcBef>
              <a:spcAft>
                <a:spcPts val="0"/>
              </a:spcAft>
              <a:buClr>
                <a:schemeClr val="dk1"/>
              </a:buClr>
              <a:buSzPts val="2000"/>
              <a:buChar char="•"/>
              <a:defRPr sz="2000"/>
            </a:lvl5pPr>
            <a:lvl6pPr marL="2743200" lvl="5" indent="-355600" algn="l">
              <a:lnSpc>
                <a:spcPct val="90000"/>
              </a:lnSpc>
              <a:spcBef>
                <a:spcPts val="499"/>
              </a:spcBef>
              <a:spcAft>
                <a:spcPts val="0"/>
              </a:spcAft>
              <a:buClr>
                <a:schemeClr val="dk1"/>
              </a:buClr>
              <a:buSzPts val="2000"/>
              <a:buChar char="•"/>
              <a:defRPr sz="2000"/>
            </a:lvl6pPr>
            <a:lvl7pPr marL="3200400" lvl="6" indent="-355600" algn="l">
              <a:lnSpc>
                <a:spcPct val="90000"/>
              </a:lnSpc>
              <a:spcBef>
                <a:spcPts val="499"/>
              </a:spcBef>
              <a:spcAft>
                <a:spcPts val="0"/>
              </a:spcAft>
              <a:buClr>
                <a:schemeClr val="dk1"/>
              </a:buClr>
              <a:buSzPts val="2000"/>
              <a:buChar char="•"/>
              <a:defRPr sz="2000"/>
            </a:lvl7pPr>
            <a:lvl8pPr marL="3657600" lvl="7" indent="-355600" algn="l">
              <a:lnSpc>
                <a:spcPct val="90000"/>
              </a:lnSpc>
              <a:spcBef>
                <a:spcPts val="499"/>
              </a:spcBef>
              <a:spcAft>
                <a:spcPts val="0"/>
              </a:spcAft>
              <a:buClr>
                <a:schemeClr val="dk1"/>
              </a:buClr>
              <a:buSzPts val="2000"/>
              <a:buChar char="•"/>
              <a:defRPr sz="2000"/>
            </a:lvl8pPr>
            <a:lvl9pPr marL="4114800" lvl="8" indent="-355600" algn="l">
              <a:lnSpc>
                <a:spcPct val="90000"/>
              </a:lnSpc>
              <a:spcBef>
                <a:spcPts val="499"/>
              </a:spcBef>
              <a:spcAft>
                <a:spcPts val="0"/>
              </a:spcAft>
              <a:buClr>
                <a:schemeClr val="dk1"/>
              </a:buClr>
              <a:buSzPts val="2000"/>
              <a:buChar char="•"/>
              <a:defRPr sz="2000"/>
            </a:lvl9pPr>
          </a:lstStyle>
          <a:p>
            <a:endParaRPr/>
          </a:p>
        </p:txBody>
      </p:sp>
      <p:sp>
        <p:nvSpPr>
          <p:cNvPr id="70" name="Google Shape;70;p10"/>
          <p:cNvSpPr txBox="1">
            <a:spLocks noGrp="1"/>
          </p:cNvSpPr>
          <p:nvPr>
            <p:ph type="body" idx="2"/>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499"/>
              </a:spcBef>
              <a:spcAft>
                <a:spcPts val="0"/>
              </a:spcAft>
              <a:buClr>
                <a:schemeClr val="dk1"/>
              </a:buClr>
              <a:buSzPts val="1400"/>
              <a:buNone/>
              <a:defRPr sz="1400"/>
            </a:lvl2pPr>
            <a:lvl3pPr marL="1371600" lvl="2" indent="-228600" algn="l">
              <a:lnSpc>
                <a:spcPct val="90000"/>
              </a:lnSpc>
              <a:spcBef>
                <a:spcPts val="499"/>
              </a:spcBef>
              <a:spcAft>
                <a:spcPts val="0"/>
              </a:spcAft>
              <a:buClr>
                <a:schemeClr val="dk1"/>
              </a:buClr>
              <a:buSzPts val="1200"/>
              <a:buNone/>
              <a:defRPr sz="1200"/>
            </a:lvl3pPr>
            <a:lvl4pPr marL="1828800" lvl="3" indent="-228600" algn="l">
              <a:lnSpc>
                <a:spcPct val="90000"/>
              </a:lnSpc>
              <a:spcBef>
                <a:spcPts val="499"/>
              </a:spcBef>
              <a:spcAft>
                <a:spcPts val="0"/>
              </a:spcAft>
              <a:buClr>
                <a:schemeClr val="dk1"/>
              </a:buClr>
              <a:buSzPts val="1000"/>
              <a:buNone/>
              <a:defRPr sz="1000"/>
            </a:lvl4pPr>
            <a:lvl5pPr marL="2286000" lvl="4" indent="-228600" algn="l">
              <a:lnSpc>
                <a:spcPct val="90000"/>
              </a:lnSpc>
              <a:spcBef>
                <a:spcPts val="499"/>
              </a:spcBef>
              <a:spcAft>
                <a:spcPts val="0"/>
              </a:spcAft>
              <a:buClr>
                <a:schemeClr val="dk1"/>
              </a:buClr>
              <a:buSzPts val="1000"/>
              <a:buNone/>
              <a:defRPr sz="1000"/>
            </a:lvl5pPr>
            <a:lvl6pPr marL="2743200" lvl="5" indent="-228600" algn="l">
              <a:lnSpc>
                <a:spcPct val="90000"/>
              </a:lnSpc>
              <a:spcBef>
                <a:spcPts val="499"/>
              </a:spcBef>
              <a:spcAft>
                <a:spcPts val="0"/>
              </a:spcAft>
              <a:buClr>
                <a:schemeClr val="dk1"/>
              </a:buClr>
              <a:buSzPts val="1000"/>
              <a:buNone/>
              <a:defRPr sz="1000"/>
            </a:lvl6pPr>
            <a:lvl7pPr marL="3200400" lvl="6" indent="-228600" algn="l">
              <a:lnSpc>
                <a:spcPct val="90000"/>
              </a:lnSpc>
              <a:spcBef>
                <a:spcPts val="499"/>
              </a:spcBef>
              <a:spcAft>
                <a:spcPts val="0"/>
              </a:spcAft>
              <a:buClr>
                <a:schemeClr val="dk1"/>
              </a:buClr>
              <a:buSzPts val="1000"/>
              <a:buNone/>
              <a:defRPr sz="1000"/>
            </a:lvl7pPr>
            <a:lvl8pPr marL="3657600" lvl="7" indent="-228600" algn="l">
              <a:lnSpc>
                <a:spcPct val="90000"/>
              </a:lnSpc>
              <a:spcBef>
                <a:spcPts val="499"/>
              </a:spcBef>
              <a:spcAft>
                <a:spcPts val="0"/>
              </a:spcAft>
              <a:buClr>
                <a:schemeClr val="dk1"/>
              </a:buClr>
              <a:buSzPts val="1000"/>
              <a:buNone/>
              <a:defRPr sz="1000"/>
            </a:lvl8pPr>
            <a:lvl9pPr marL="4114800" lvl="8" indent="-228600" algn="l">
              <a:lnSpc>
                <a:spcPct val="90000"/>
              </a:lnSpc>
              <a:spcBef>
                <a:spcPts val="499"/>
              </a:spcBef>
              <a:spcAft>
                <a:spcPts val="0"/>
              </a:spcAft>
              <a:buClr>
                <a:schemeClr val="dk1"/>
              </a:buClr>
              <a:buSzPts val="1000"/>
              <a:buNone/>
              <a:defRPr sz="1000"/>
            </a:lvl9pPr>
          </a:lstStyle>
          <a:p>
            <a:endParaRPr/>
          </a:p>
        </p:txBody>
      </p:sp>
      <p:sp>
        <p:nvSpPr>
          <p:cNvPr id="71" name="Google Shape;71;p10"/>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
          <p:cNvSpPr>
            <a:spLocks noGrp="1"/>
          </p:cNvSpPr>
          <p:nvPr>
            <p:ph type="pic" idx="2"/>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499"/>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499"/>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3pPr>
            <a:lvl4pPr marR="0" lvl="3" algn="l" rtl="0">
              <a:lnSpc>
                <a:spcPct val="90000"/>
              </a:lnSpc>
              <a:spcBef>
                <a:spcPts val="499"/>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499"/>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499"/>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499"/>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499"/>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499"/>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499"/>
              </a:spcBef>
              <a:spcAft>
                <a:spcPts val="0"/>
              </a:spcAft>
              <a:buClr>
                <a:schemeClr val="dk1"/>
              </a:buClr>
              <a:buSzPts val="1400"/>
              <a:buNone/>
              <a:defRPr sz="1400"/>
            </a:lvl2pPr>
            <a:lvl3pPr marL="1371600" lvl="2" indent="-228600" algn="l">
              <a:lnSpc>
                <a:spcPct val="90000"/>
              </a:lnSpc>
              <a:spcBef>
                <a:spcPts val="499"/>
              </a:spcBef>
              <a:spcAft>
                <a:spcPts val="0"/>
              </a:spcAft>
              <a:buClr>
                <a:schemeClr val="dk1"/>
              </a:buClr>
              <a:buSzPts val="1200"/>
              <a:buNone/>
              <a:defRPr sz="1200"/>
            </a:lvl3pPr>
            <a:lvl4pPr marL="1828800" lvl="3" indent="-228600" algn="l">
              <a:lnSpc>
                <a:spcPct val="90000"/>
              </a:lnSpc>
              <a:spcBef>
                <a:spcPts val="499"/>
              </a:spcBef>
              <a:spcAft>
                <a:spcPts val="0"/>
              </a:spcAft>
              <a:buClr>
                <a:schemeClr val="dk1"/>
              </a:buClr>
              <a:buSzPts val="1000"/>
              <a:buNone/>
              <a:defRPr sz="1000"/>
            </a:lvl4pPr>
            <a:lvl5pPr marL="2286000" lvl="4" indent="-228600" algn="l">
              <a:lnSpc>
                <a:spcPct val="90000"/>
              </a:lnSpc>
              <a:spcBef>
                <a:spcPts val="499"/>
              </a:spcBef>
              <a:spcAft>
                <a:spcPts val="0"/>
              </a:spcAft>
              <a:buClr>
                <a:schemeClr val="dk1"/>
              </a:buClr>
              <a:buSzPts val="1000"/>
              <a:buNone/>
              <a:defRPr sz="1000"/>
            </a:lvl5pPr>
            <a:lvl6pPr marL="2743200" lvl="5" indent="-228600" algn="l">
              <a:lnSpc>
                <a:spcPct val="90000"/>
              </a:lnSpc>
              <a:spcBef>
                <a:spcPts val="499"/>
              </a:spcBef>
              <a:spcAft>
                <a:spcPts val="0"/>
              </a:spcAft>
              <a:buClr>
                <a:schemeClr val="dk1"/>
              </a:buClr>
              <a:buSzPts val="1000"/>
              <a:buNone/>
              <a:defRPr sz="1000"/>
            </a:lvl6pPr>
            <a:lvl7pPr marL="3200400" lvl="6" indent="-228600" algn="l">
              <a:lnSpc>
                <a:spcPct val="90000"/>
              </a:lnSpc>
              <a:spcBef>
                <a:spcPts val="499"/>
              </a:spcBef>
              <a:spcAft>
                <a:spcPts val="0"/>
              </a:spcAft>
              <a:buClr>
                <a:schemeClr val="dk1"/>
              </a:buClr>
              <a:buSzPts val="1000"/>
              <a:buNone/>
              <a:defRPr sz="1000"/>
            </a:lvl7pPr>
            <a:lvl8pPr marL="3657600" lvl="7" indent="-228600" algn="l">
              <a:lnSpc>
                <a:spcPct val="90000"/>
              </a:lnSpc>
              <a:spcBef>
                <a:spcPts val="499"/>
              </a:spcBef>
              <a:spcAft>
                <a:spcPts val="0"/>
              </a:spcAft>
              <a:buClr>
                <a:schemeClr val="dk1"/>
              </a:buClr>
              <a:buSzPts val="1000"/>
              <a:buNone/>
              <a:defRPr sz="1000"/>
            </a:lvl8pPr>
            <a:lvl9pPr marL="4114800" lvl="8" indent="-228600" algn="l">
              <a:lnSpc>
                <a:spcPct val="90000"/>
              </a:lnSpc>
              <a:spcBef>
                <a:spcPts val="499"/>
              </a:spcBef>
              <a:spcAft>
                <a:spcPts val="0"/>
              </a:spcAft>
              <a:buClr>
                <a:schemeClr val="dk1"/>
              </a:buClr>
              <a:buSzPts val="1000"/>
              <a:buNone/>
              <a:defRPr sz="1000"/>
            </a:lvl9pPr>
          </a:lstStyle>
          <a:p>
            <a:endParaRPr/>
          </a:p>
        </p:txBody>
      </p:sp>
      <p:sp>
        <p:nvSpPr>
          <p:cNvPr id="78" name="Google Shape;78;p11"/>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394432" y="19657"/>
            <a:ext cx="9312052" cy="93547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599"/>
              <a:buFont typeface="Arial"/>
              <a:buNone/>
              <a:defRPr sz="3599"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1009434" y="1347924"/>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0936" algn="l" rtl="0">
              <a:lnSpc>
                <a:spcPct val="90000"/>
              </a:lnSpc>
              <a:spcBef>
                <a:spcPts val="499"/>
              </a:spcBef>
              <a:spcAft>
                <a:spcPts val="0"/>
              </a:spcAft>
              <a:buClr>
                <a:schemeClr val="dk1"/>
              </a:buClr>
              <a:buSzPts val="2399"/>
              <a:buFont typeface="Arial"/>
              <a:buChar char="•"/>
              <a:defRPr sz="2399" b="0" i="0" u="none" strike="noStrike" cap="none">
                <a:solidFill>
                  <a:schemeClr val="dk1"/>
                </a:solidFill>
                <a:latin typeface="Arial"/>
                <a:ea typeface="Arial"/>
                <a:cs typeface="Arial"/>
                <a:sym typeface="Arial"/>
              </a:defRPr>
            </a:lvl2pPr>
            <a:lvl3pPr marL="1371600" marR="0" lvl="2" indent="-355600" algn="l" rtl="0">
              <a:lnSpc>
                <a:spcPct val="90000"/>
              </a:lnSpc>
              <a:spcBef>
                <a:spcPts val="499"/>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 name="Google Shape;11;p2"/>
          <p:cNvCxnSpPr/>
          <p:nvPr/>
        </p:nvCxnSpPr>
        <p:spPr>
          <a:xfrm>
            <a:off x="1" y="956346"/>
            <a:ext cx="12192000" cy="16778"/>
          </a:xfrm>
          <a:prstGeom prst="straightConnector1">
            <a:avLst/>
          </a:prstGeom>
          <a:noFill/>
          <a:ln w="38100" cap="flat" cmpd="sng">
            <a:solidFill>
              <a:srgbClr val="002FC6"/>
            </a:solidFill>
            <a:prstDash val="solid"/>
            <a:miter lim="800000"/>
            <a:headEnd type="none" w="sm" len="sm"/>
            <a:tailEnd type="none" w="sm" len="sm"/>
          </a:ln>
        </p:spPr>
      </p:cxnSp>
      <p:cxnSp>
        <p:nvCxnSpPr>
          <p:cNvPr id="12" name="Google Shape;12;p2"/>
          <p:cNvCxnSpPr/>
          <p:nvPr/>
        </p:nvCxnSpPr>
        <p:spPr>
          <a:xfrm>
            <a:off x="1" y="993994"/>
            <a:ext cx="12192000" cy="16778"/>
          </a:xfrm>
          <a:prstGeom prst="straightConnector1">
            <a:avLst/>
          </a:prstGeom>
          <a:noFill/>
          <a:ln w="38100" cap="flat" cmpd="sng">
            <a:solidFill>
              <a:srgbClr val="FFFF00"/>
            </a:solidFill>
            <a:prstDash val="solid"/>
            <a:miter lim="800000"/>
            <a:headEnd type="none" w="sm" len="sm"/>
            <a:tailEnd type="none" w="sm" len="sm"/>
          </a:ln>
        </p:spPr>
      </p:cxnSp>
      <p:cxnSp>
        <p:nvCxnSpPr>
          <p:cNvPr id="13" name="Google Shape;13;p2"/>
          <p:cNvCxnSpPr/>
          <p:nvPr/>
        </p:nvCxnSpPr>
        <p:spPr>
          <a:xfrm>
            <a:off x="1" y="1031351"/>
            <a:ext cx="12192000" cy="16778"/>
          </a:xfrm>
          <a:prstGeom prst="straightConnector1">
            <a:avLst/>
          </a:prstGeom>
          <a:noFill/>
          <a:ln w="38100" cap="flat" cmpd="sng">
            <a:solidFill>
              <a:srgbClr val="FF0000"/>
            </a:solidFill>
            <a:prstDash val="solid"/>
            <a:miter lim="800000"/>
            <a:headEnd type="none" w="sm" len="sm"/>
            <a:tailEnd type="none" w="sm" len="sm"/>
          </a:ln>
        </p:spPr>
      </p:cxnSp>
      <p:pic>
        <p:nvPicPr>
          <p:cNvPr id="14" name="Google Shape;14;p2"/>
          <p:cNvPicPr preferRelativeResize="0"/>
          <p:nvPr/>
        </p:nvPicPr>
        <p:blipFill rotWithShape="1">
          <a:blip r:embed="rId13">
            <a:alphaModFix/>
          </a:blip>
          <a:srcRect/>
          <a:stretch/>
        </p:blipFill>
        <p:spPr>
          <a:xfrm>
            <a:off x="10747123" y="171507"/>
            <a:ext cx="737272" cy="614103"/>
          </a:xfrm>
          <a:prstGeom prst="rect">
            <a:avLst/>
          </a:prstGeom>
          <a:noFill/>
          <a:ln>
            <a:noFill/>
          </a:ln>
        </p:spPr>
      </p:pic>
      <p:pic>
        <p:nvPicPr>
          <p:cNvPr id="15" name="Google Shape;15;p2"/>
          <p:cNvPicPr preferRelativeResize="0"/>
          <p:nvPr/>
        </p:nvPicPr>
        <p:blipFill rotWithShape="1">
          <a:blip r:embed="rId14">
            <a:alphaModFix/>
          </a:blip>
          <a:srcRect/>
          <a:stretch/>
        </p:blipFill>
        <p:spPr>
          <a:xfrm>
            <a:off x="11525034" y="63232"/>
            <a:ext cx="569574" cy="380451"/>
          </a:xfrm>
          <a:prstGeom prst="rect">
            <a:avLst/>
          </a:prstGeom>
          <a:noFill/>
          <a:ln>
            <a:noFill/>
          </a:ln>
        </p:spPr>
      </p:pic>
      <p:pic>
        <p:nvPicPr>
          <p:cNvPr id="16" name="Google Shape;16;p2"/>
          <p:cNvPicPr preferRelativeResize="0"/>
          <p:nvPr/>
        </p:nvPicPr>
        <p:blipFill rotWithShape="1">
          <a:blip r:embed="rId15">
            <a:alphaModFix/>
          </a:blip>
          <a:srcRect/>
          <a:stretch/>
        </p:blipFill>
        <p:spPr>
          <a:xfrm>
            <a:off x="11588692" y="464264"/>
            <a:ext cx="470483" cy="471300"/>
          </a:xfrm>
          <a:prstGeom prst="rect">
            <a:avLst/>
          </a:prstGeom>
          <a:noFill/>
          <a:ln>
            <a:noFill/>
          </a:ln>
        </p:spPr>
      </p:pic>
      <p:pic>
        <p:nvPicPr>
          <p:cNvPr id="17" name="Google Shape;17;p2"/>
          <p:cNvPicPr preferRelativeResize="0"/>
          <p:nvPr/>
        </p:nvPicPr>
        <p:blipFill rotWithShape="1">
          <a:blip r:embed="rId16">
            <a:alphaModFix/>
          </a:blip>
          <a:srcRect/>
          <a:stretch/>
        </p:blipFill>
        <p:spPr>
          <a:xfrm>
            <a:off x="97392" y="41071"/>
            <a:ext cx="1258348" cy="857318"/>
          </a:xfrm>
          <a:prstGeom prst="rect">
            <a:avLst/>
          </a:prstGeom>
          <a:noFill/>
          <a:ln>
            <a:noFill/>
          </a:ln>
        </p:spPr>
      </p:pic>
      <p:pic>
        <p:nvPicPr>
          <p:cNvPr id="18" name="Google Shape;18;p2"/>
          <p:cNvPicPr preferRelativeResize="0"/>
          <p:nvPr/>
        </p:nvPicPr>
        <p:blipFill rotWithShape="1">
          <a:blip r:embed="rId17">
            <a:alphaModFix/>
          </a:blip>
          <a:srcRect/>
          <a:stretch/>
        </p:blipFill>
        <p:spPr>
          <a:xfrm>
            <a:off x="76202" y="6468272"/>
            <a:ext cx="1442720" cy="348657"/>
          </a:xfrm>
          <a:prstGeom prst="rect">
            <a:avLst/>
          </a:prstGeom>
          <a:noFill/>
          <a:ln>
            <a:noFill/>
          </a:ln>
        </p:spPr>
      </p:pic>
      <p:sp>
        <p:nvSpPr>
          <p:cNvPr id="20" name="Google Shape;19;p2">
            <a:extLst>
              <a:ext uri="{FF2B5EF4-FFF2-40B4-BE49-F238E27FC236}">
                <a16:creationId xmlns:a16="http://schemas.microsoft.com/office/drawing/2014/main" id="{D645FC58-8B52-854B-A251-03256F2BBC1C}"/>
              </a:ext>
            </a:extLst>
          </p:cNvPr>
          <p:cNvSpPr txBox="1"/>
          <p:nvPr userDrawn="1"/>
        </p:nvSpPr>
        <p:spPr>
          <a:xfrm>
            <a:off x="2446775" y="6577950"/>
            <a:ext cx="8199300" cy="281700"/>
          </a:xfrm>
          <a:prstGeom prst="rect">
            <a:avLst/>
          </a:prstGeom>
          <a:noFill/>
          <a:ln>
            <a:noFill/>
          </a:ln>
        </p:spPr>
        <p:txBody>
          <a:bodyPr spcFirstLastPara="1" wrap="square" lIns="91425" tIns="91425" rIns="91425" bIns="91425" anchor="ctr" anchorCtr="0">
            <a:noAutofit/>
          </a:bodyPr>
          <a:lstStyle/>
          <a:p>
            <a:pPr marL="457200" lvl="0" indent="0" algn="l" rtl="0">
              <a:spcBef>
                <a:spcPts val="0"/>
              </a:spcBef>
              <a:spcAft>
                <a:spcPts val="0"/>
              </a:spcAft>
              <a:buNone/>
            </a:pPr>
            <a:r>
              <a:rPr lang="en-US" sz="1200" dirty="0">
                <a:solidFill>
                  <a:schemeClr val="dk1"/>
                </a:solidFill>
                <a:latin typeface="Calibri"/>
                <a:ea typeface="Calibri"/>
                <a:cs typeface="Calibri"/>
                <a:sym typeface="Calibri"/>
              </a:rPr>
              <a:t>Recording may be in progress - By joining this telecon, you automatically consent to such recording.</a:t>
            </a:r>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0" y="0"/>
            <a:ext cx="12192000" cy="838200"/>
          </a:xfrm>
          <a:prstGeom prst="rect">
            <a:avLst/>
          </a:prstGeom>
          <a:gradFill rotWithShape="0">
            <a:gsLst>
              <a:gs pos="0">
                <a:schemeClr val="bg1"/>
              </a:gs>
              <a:gs pos="100000">
                <a:srgbClr val="E1F0FF"/>
              </a:gs>
            </a:gsLst>
            <a:lin ang="0" scaled="1"/>
          </a:gradFill>
          <a:ln w="12700">
            <a:noFill/>
            <a:miter lim="800000"/>
            <a:headEnd/>
            <a:tailEnd/>
          </a:ln>
          <a:effectLst/>
        </p:spPr>
        <p:txBody>
          <a:bodyPr wrap="none" anchor="ctr"/>
          <a:lstStyle/>
          <a:p>
            <a:pPr fontAlgn="base">
              <a:spcBef>
                <a:spcPct val="0"/>
              </a:spcBef>
              <a:spcAft>
                <a:spcPct val="0"/>
              </a:spcAft>
              <a:defRPr/>
            </a:pPr>
            <a:endParaRPr lang="en-US" sz="1351">
              <a:solidFill>
                <a:srgbClr val="000000"/>
              </a:solidFill>
              <a:latin typeface="Arial" charset="0"/>
            </a:endParaRPr>
          </a:p>
        </p:txBody>
      </p:sp>
      <p:sp>
        <p:nvSpPr>
          <p:cNvPr id="3075" name="Rectangle 3"/>
          <p:cNvSpPr>
            <a:spLocks noGrp="1" noChangeArrowheads="1"/>
          </p:cNvSpPr>
          <p:nvPr>
            <p:ph type="title"/>
          </p:nvPr>
        </p:nvSpPr>
        <p:spPr bwMode="auto">
          <a:xfrm>
            <a:off x="1" y="0"/>
            <a:ext cx="1143632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a:t>Lidar Algorithm Peer Review</a:t>
            </a:r>
          </a:p>
        </p:txBody>
      </p:sp>
      <p:sp>
        <p:nvSpPr>
          <p:cNvPr id="3076" name="Rectangle 4"/>
          <p:cNvSpPr>
            <a:spLocks noGrp="1" noChangeArrowheads="1"/>
          </p:cNvSpPr>
          <p:nvPr>
            <p:ph type="body" idx="1"/>
          </p:nvPr>
        </p:nvSpPr>
        <p:spPr bwMode="auto">
          <a:xfrm>
            <a:off x="812805" y="1311275"/>
            <a:ext cx="11002433" cy="5149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2" name="Group 5"/>
          <p:cNvGrpSpPr>
            <a:grpSpLocks/>
          </p:cNvGrpSpPr>
          <p:nvPr/>
        </p:nvGrpSpPr>
        <p:grpSpPr bwMode="auto">
          <a:xfrm>
            <a:off x="0" y="838203"/>
            <a:ext cx="12192000" cy="68263"/>
            <a:chOff x="0" y="576"/>
            <a:chExt cx="5760" cy="43"/>
          </a:xfrm>
        </p:grpSpPr>
        <p:sp>
          <p:nvSpPr>
            <p:cNvPr id="73734" name="Line 6"/>
            <p:cNvSpPr>
              <a:spLocks noChangeShapeType="1"/>
            </p:cNvSpPr>
            <p:nvPr/>
          </p:nvSpPr>
          <p:spPr bwMode="auto">
            <a:xfrm>
              <a:off x="0" y="576"/>
              <a:ext cx="5760" cy="0"/>
            </a:xfrm>
            <a:prstGeom prst="line">
              <a:avLst/>
            </a:prstGeom>
            <a:noFill/>
            <a:ln w="50800">
              <a:solidFill>
                <a:srgbClr val="0000FF"/>
              </a:solidFill>
              <a:round/>
              <a:headEnd/>
              <a:tailEnd/>
            </a:ln>
            <a:effectLst/>
          </p:spPr>
          <p:txBody>
            <a:bodyPr wrap="none" anchor="ctr"/>
            <a:lstStyle/>
            <a:p>
              <a:pPr fontAlgn="base">
                <a:spcBef>
                  <a:spcPct val="0"/>
                </a:spcBef>
                <a:spcAft>
                  <a:spcPct val="0"/>
                </a:spcAft>
                <a:defRPr/>
              </a:pPr>
              <a:endParaRPr lang="en-US" sz="1351">
                <a:solidFill>
                  <a:srgbClr val="000000"/>
                </a:solidFill>
                <a:latin typeface="Arial" charset="0"/>
              </a:endParaRPr>
            </a:p>
          </p:txBody>
        </p:sp>
        <p:sp>
          <p:nvSpPr>
            <p:cNvPr id="73735" name="Line 7"/>
            <p:cNvSpPr>
              <a:spLocks noChangeShapeType="1"/>
            </p:cNvSpPr>
            <p:nvPr/>
          </p:nvSpPr>
          <p:spPr bwMode="auto">
            <a:xfrm>
              <a:off x="0" y="619"/>
              <a:ext cx="5760" cy="0"/>
            </a:xfrm>
            <a:prstGeom prst="line">
              <a:avLst/>
            </a:prstGeom>
            <a:noFill/>
            <a:ln w="19050">
              <a:solidFill>
                <a:srgbClr val="0000FF"/>
              </a:solidFill>
              <a:round/>
              <a:headEnd/>
              <a:tailEnd/>
            </a:ln>
            <a:effectLst/>
          </p:spPr>
          <p:txBody>
            <a:bodyPr wrap="none" anchor="ctr"/>
            <a:lstStyle/>
            <a:p>
              <a:pPr fontAlgn="base">
                <a:spcBef>
                  <a:spcPct val="0"/>
                </a:spcBef>
                <a:spcAft>
                  <a:spcPct val="0"/>
                </a:spcAft>
                <a:defRPr/>
              </a:pPr>
              <a:endParaRPr lang="en-US" sz="1351">
                <a:solidFill>
                  <a:srgbClr val="000000"/>
                </a:solidFill>
                <a:latin typeface="Arial" charset="0"/>
              </a:endParaRPr>
            </a:p>
          </p:txBody>
        </p:sp>
      </p:grpSp>
      <p:sp>
        <p:nvSpPr>
          <p:cNvPr id="73736" name="Text Box 8"/>
          <p:cNvSpPr txBox="1">
            <a:spLocks noChangeArrowheads="1"/>
          </p:cNvSpPr>
          <p:nvPr/>
        </p:nvSpPr>
        <p:spPr bwMode="auto">
          <a:xfrm>
            <a:off x="65622" y="6603678"/>
            <a:ext cx="184731" cy="230832"/>
          </a:xfrm>
          <a:prstGeom prst="rect">
            <a:avLst/>
          </a:prstGeom>
          <a:noFill/>
          <a:ln w="12700">
            <a:noFill/>
            <a:miter lim="800000"/>
            <a:headEnd/>
            <a:tailEnd/>
          </a:ln>
          <a:effectLst/>
        </p:spPr>
        <p:txBody>
          <a:bodyPr wrap="none" anchor="ctr">
            <a:spAutoFit/>
          </a:bodyPr>
          <a:lstStyle/>
          <a:p>
            <a:pPr eaLnBrk="0" fontAlgn="base" hangingPunct="0">
              <a:spcBef>
                <a:spcPct val="0"/>
              </a:spcBef>
              <a:spcAft>
                <a:spcPct val="0"/>
              </a:spcAft>
              <a:defRPr/>
            </a:pPr>
            <a:endParaRPr lang="en-US" sz="900">
              <a:solidFill>
                <a:srgbClr val="000000"/>
              </a:solidFill>
              <a:latin typeface="Times New Roman" pitchFamily="18" charset="0"/>
            </a:endParaRPr>
          </a:p>
        </p:txBody>
      </p:sp>
      <p:pic>
        <p:nvPicPr>
          <p:cNvPr id="3079" name="Picture 9" descr="NASA logo-small-transparent"/>
          <p:cNvPicPr>
            <a:picLocks noChangeAspect="1" noChangeArrowheads="1"/>
          </p:cNvPicPr>
          <p:nvPr/>
        </p:nvPicPr>
        <p:blipFill>
          <a:blip r:embed="rId20" cstate="print"/>
          <a:srcRect/>
          <a:stretch>
            <a:fillRect/>
          </a:stretch>
        </p:blipFill>
        <p:spPr bwMode="auto">
          <a:xfrm>
            <a:off x="11349317" y="94145"/>
            <a:ext cx="791883" cy="607219"/>
          </a:xfrm>
          <a:prstGeom prst="rect">
            <a:avLst/>
          </a:prstGeom>
          <a:noFill/>
          <a:ln w="9525">
            <a:noFill/>
            <a:miter lim="800000"/>
            <a:headEnd/>
            <a:tailEnd/>
          </a:ln>
        </p:spPr>
      </p:pic>
    </p:spTree>
    <p:extLst>
      <p:ext uri="{BB962C8B-B14F-4D97-AF65-F5344CB8AC3E}">
        <p14:creationId xmlns:p14="http://schemas.microsoft.com/office/powerpoint/2010/main" val="526244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9" r:id="rId18"/>
  </p:sldLayoutIdLst>
  <p:txStyles>
    <p:titleStyle>
      <a:lvl1pPr algn="l" rtl="0" eaLnBrk="0" fontAlgn="base" hangingPunct="0">
        <a:spcBef>
          <a:spcPct val="0"/>
        </a:spcBef>
        <a:spcAft>
          <a:spcPct val="0"/>
        </a:spcAft>
        <a:defRPr sz="2100" b="1">
          <a:solidFill>
            <a:schemeClr val="accent2"/>
          </a:solidFill>
          <a:latin typeface="+mj-lt"/>
          <a:ea typeface="+mj-ea"/>
          <a:cs typeface="+mj-cs"/>
        </a:defRPr>
      </a:lvl1pPr>
      <a:lvl2pPr algn="l" rtl="0" eaLnBrk="0" fontAlgn="base" hangingPunct="0">
        <a:spcBef>
          <a:spcPct val="0"/>
        </a:spcBef>
        <a:spcAft>
          <a:spcPct val="0"/>
        </a:spcAft>
        <a:defRPr sz="2100" b="1">
          <a:solidFill>
            <a:schemeClr val="accent2"/>
          </a:solidFill>
          <a:latin typeface="Tahoma" pitchFamily="34" charset="0"/>
        </a:defRPr>
      </a:lvl2pPr>
      <a:lvl3pPr algn="l" rtl="0" eaLnBrk="0" fontAlgn="base" hangingPunct="0">
        <a:spcBef>
          <a:spcPct val="0"/>
        </a:spcBef>
        <a:spcAft>
          <a:spcPct val="0"/>
        </a:spcAft>
        <a:defRPr sz="2100" b="1">
          <a:solidFill>
            <a:schemeClr val="accent2"/>
          </a:solidFill>
          <a:latin typeface="Tahoma" pitchFamily="34" charset="0"/>
        </a:defRPr>
      </a:lvl3pPr>
      <a:lvl4pPr algn="l" rtl="0" eaLnBrk="0" fontAlgn="base" hangingPunct="0">
        <a:spcBef>
          <a:spcPct val="0"/>
        </a:spcBef>
        <a:spcAft>
          <a:spcPct val="0"/>
        </a:spcAft>
        <a:defRPr sz="2100" b="1">
          <a:solidFill>
            <a:schemeClr val="accent2"/>
          </a:solidFill>
          <a:latin typeface="Tahoma" pitchFamily="34" charset="0"/>
        </a:defRPr>
      </a:lvl4pPr>
      <a:lvl5pPr algn="l" rtl="0" eaLnBrk="0" fontAlgn="base" hangingPunct="0">
        <a:spcBef>
          <a:spcPct val="0"/>
        </a:spcBef>
        <a:spcAft>
          <a:spcPct val="0"/>
        </a:spcAft>
        <a:defRPr sz="2100" b="1">
          <a:solidFill>
            <a:schemeClr val="accent2"/>
          </a:solidFill>
          <a:latin typeface="Tahoma" pitchFamily="34" charset="0"/>
        </a:defRPr>
      </a:lvl5pPr>
      <a:lvl6pPr marL="342891" algn="l" rtl="0" eaLnBrk="0" fontAlgn="base" hangingPunct="0">
        <a:spcBef>
          <a:spcPct val="0"/>
        </a:spcBef>
        <a:spcAft>
          <a:spcPct val="0"/>
        </a:spcAft>
        <a:defRPr sz="2100" b="1">
          <a:solidFill>
            <a:schemeClr val="accent2"/>
          </a:solidFill>
          <a:latin typeface="Tahoma" pitchFamily="34" charset="0"/>
        </a:defRPr>
      </a:lvl6pPr>
      <a:lvl7pPr marL="685783" algn="l" rtl="0" eaLnBrk="0" fontAlgn="base" hangingPunct="0">
        <a:spcBef>
          <a:spcPct val="0"/>
        </a:spcBef>
        <a:spcAft>
          <a:spcPct val="0"/>
        </a:spcAft>
        <a:defRPr sz="2100" b="1">
          <a:solidFill>
            <a:schemeClr val="accent2"/>
          </a:solidFill>
          <a:latin typeface="Tahoma" pitchFamily="34" charset="0"/>
        </a:defRPr>
      </a:lvl7pPr>
      <a:lvl8pPr marL="1028674" algn="l" rtl="0" eaLnBrk="0" fontAlgn="base" hangingPunct="0">
        <a:spcBef>
          <a:spcPct val="0"/>
        </a:spcBef>
        <a:spcAft>
          <a:spcPct val="0"/>
        </a:spcAft>
        <a:defRPr sz="2100" b="1">
          <a:solidFill>
            <a:schemeClr val="accent2"/>
          </a:solidFill>
          <a:latin typeface="Tahoma" pitchFamily="34" charset="0"/>
        </a:defRPr>
      </a:lvl8pPr>
      <a:lvl9pPr marL="1371566" algn="l" rtl="0" eaLnBrk="0" fontAlgn="base" hangingPunct="0">
        <a:spcBef>
          <a:spcPct val="0"/>
        </a:spcBef>
        <a:spcAft>
          <a:spcPct val="0"/>
        </a:spcAft>
        <a:defRPr sz="2100" b="1">
          <a:solidFill>
            <a:schemeClr val="accent2"/>
          </a:solidFill>
          <a:latin typeface="Tahoma" pitchFamily="34" charset="0"/>
        </a:defRPr>
      </a:lvl9pPr>
    </p:titleStyle>
    <p:bodyStyle>
      <a:lvl1pPr marL="257168" indent="-257168" algn="l" rtl="0" eaLnBrk="0" fontAlgn="base" hangingPunct="0">
        <a:spcBef>
          <a:spcPct val="20000"/>
        </a:spcBef>
        <a:spcAft>
          <a:spcPct val="0"/>
        </a:spcAft>
        <a:buFont typeface="Wingdings" pitchFamily="2" charset="2"/>
        <a:buChar char="§"/>
        <a:defRPr sz="2100">
          <a:solidFill>
            <a:schemeClr val="tx1"/>
          </a:solidFill>
          <a:latin typeface="+mn-lt"/>
          <a:ea typeface="+mn-ea"/>
          <a:cs typeface="+mn-cs"/>
        </a:defRPr>
      </a:lvl1pPr>
      <a:lvl2pPr marL="557199" indent="-214308" algn="l" rtl="0" eaLnBrk="0" fontAlgn="base" hangingPunct="0">
        <a:spcBef>
          <a:spcPct val="20000"/>
        </a:spcBef>
        <a:spcAft>
          <a:spcPct val="0"/>
        </a:spcAft>
        <a:buChar char="–"/>
        <a:defRPr sz="1800">
          <a:solidFill>
            <a:schemeClr val="tx1"/>
          </a:solidFill>
          <a:latin typeface="+mn-lt"/>
        </a:defRPr>
      </a:lvl2pPr>
      <a:lvl3pPr marL="857229" indent="-171446" algn="l" rtl="0" eaLnBrk="0" fontAlgn="base" hangingPunct="0">
        <a:spcBef>
          <a:spcPct val="20000"/>
        </a:spcBef>
        <a:spcAft>
          <a:spcPct val="0"/>
        </a:spcAft>
        <a:buChar char="•"/>
        <a:defRPr sz="1500">
          <a:solidFill>
            <a:schemeClr val="tx1"/>
          </a:solidFill>
          <a:latin typeface="+mn-lt"/>
        </a:defRPr>
      </a:lvl3pPr>
      <a:lvl4pPr marL="1200121" indent="-171446" algn="l" rtl="0" eaLnBrk="0" fontAlgn="base" hangingPunct="0">
        <a:spcBef>
          <a:spcPct val="20000"/>
        </a:spcBef>
        <a:spcAft>
          <a:spcPct val="0"/>
        </a:spcAft>
        <a:buFont typeface="Wingdings" pitchFamily="2" charset="2"/>
        <a:buChar char="Ø"/>
        <a:defRPr>
          <a:solidFill>
            <a:schemeClr val="tx1"/>
          </a:solidFill>
          <a:latin typeface="+mn-lt"/>
        </a:defRPr>
      </a:lvl4pPr>
      <a:lvl5pPr marL="1543012" indent="-171446" algn="l" rtl="0" eaLnBrk="0" fontAlgn="base" hangingPunct="0">
        <a:spcBef>
          <a:spcPct val="20000"/>
        </a:spcBef>
        <a:spcAft>
          <a:spcPct val="0"/>
        </a:spcAft>
        <a:buChar char="o"/>
        <a:defRPr>
          <a:solidFill>
            <a:schemeClr val="tx1"/>
          </a:solidFill>
          <a:latin typeface="+mn-lt"/>
        </a:defRPr>
      </a:lvl5pPr>
      <a:lvl6pPr marL="1885904" indent="-171446" algn="l" rtl="0" eaLnBrk="0" fontAlgn="base" hangingPunct="0">
        <a:spcBef>
          <a:spcPct val="20000"/>
        </a:spcBef>
        <a:spcAft>
          <a:spcPct val="0"/>
        </a:spcAft>
        <a:buChar char="o"/>
        <a:defRPr>
          <a:solidFill>
            <a:schemeClr val="tx1"/>
          </a:solidFill>
          <a:latin typeface="+mn-lt"/>
        </a:defRPr>
      </a:lvl6pPr>
      <a:lvl7pPr marL="2228795" indent="-171446" algn="l" rtl="0" eaLnBrk="0" fontAlgn="base" hangingPunct="0">
        <a:spcBef>
          <a:spcPct val="20000"/>
        </a:spcBef>
        <a:spcAft>
          <a:spcPct val="0"/>
        </a:spcAft>
        <a:buChar char="o"/>
        <a:defRPr>
          <a:solidFill>
            <a:schemeClr val="tx1"/>
          </a:solidFill>
          <a:latin typeface="+mn-lt"/>
        </a:defRPr>
      </a:lvl7pPr>
      <a:lvl8pPr marL="2571686" indent="-171446" algn="l" rtl="0" eaLnBrk="0" fontAlgn="base" hangingPunct="0">
        <a:spcBef>
          <a:spcPct val="20000"/>
        </a:spcBef>
        <a:spcAft>
          <a:spcPct val="0"/>
        </a:spcAft>
        <a:buChar char="o"/>
        <a:defRPr>
          <a:solidFill>
            <a:schemeClr val="tx1"/>
          </a:solidFill>
          <a:latin typeface="+mn-lt"/>
        </a:defRPr>
      </a:lvl8pPr>
      <a:lvl9pPr marL="2914578" indent="-171446" algn="l" rtl="0" eaLnBrk="0" fontAlgn="base" hangingPunct="0">
        <a:spcBef>
          <a:spcPct val="20000"/>
        </a:spcBef>
        <a:spcAft>
          <a:spcPct val="0"/>
        </a:spcAft>
        <a:buChar char="o"/>
        <a:defRPr>
          <a:solidFill>
            <a:schemeClr val="tx1"/>
          </a:solidFill>
          <a:latin typeface="+mn-lt"/>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0.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HSRL-2 Status Update </a:t>
            </a:r>
            <a:br>
              <a:rPr lang="en-US"/>
            </a:br>
            <a:r>
              <a:rPr lang="en-US"/>
              <a:t>September 28, 2021</a:t>
            </a:r>
          </a:p>
        </p:txBody>
      </p:sp>
      <p:sp>
        <p:nvSpPr>
          <p:cNvPr id="3" name="Subtitle 2"/>
          <p:cNvSpPr>
            <a:spLocks noGrp="1"/>
          </p:cNvSpPr>
          <p:nvPr>
            <p:ph type="subTitle" idx="1"/>
          </p:nvPr>
        </p:nvSpPr>
        <p:spPr>
          <a:xfrm>
            <a:off x="1355132" y="3647108"/>
            <a:ext cx="9649418" cy="2031596"/>
          </a:xfrm>
        </p:spPr>
        <p:txBody>
          <a:bodyPr>
            <a:normAutofit fontScale="85000" lnSpcReduction="20000"/>
          </a:bodyPr>
          <a:lstStyle/>
          <a:p>
            <a:r>
              <a:rPr lang="en-US"/>
              <a:t>NASA LaRC HSRL-2 Team - Rich Ferrare, Chris Hostetler, John Hair, Sharon Burton, Marta Fenn, Dave Harper, Tony Cook, Amy Jo Scarino, Marian Clayton, Eduard Chemyakin, Joe Lee</a:t>
            </a:r>
          </a:p>
          <a:p>
            <a:endParaRPr lang="en-US"/>
          </a:p>
          <a:p>
            <a:r>
              <a:rPr lang="en-US"/>
              <a:t>Contributions from: </a:t>
            </a:r>
          </a:p>
          <a:p>
            <a:r>
              <a:rPr lang="en-US"/>
              <a:t>Sue van den Heever, Joe Schlosser, Snorre Stamnes, Bastiaan van Diedenhoven</a:t>
            </a:r>
          </a:p>
        </p:txBody>
      </p:sp>
    </p:spTree>
    <p:extLst>
      <p:ext uri="{BB962C8B-B14F-4D97-AF65-F5344CB8AC3E}">
        <p14:creationId xmlns:p14="http://schemas.microsoft.com/office/powerpoint/2010/main" val="358313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B86FC-0A22-4000-8E6C-689B17EDF57E}"/>
              </a:ext>
            </a:extLst>
          </p:cNvPr>
          <p:cNvSpPr>
            <a:spLocks noGrp="1"/>
          </p:cNvSpPr>
          <p:nvPr>
            <p:ph type="title"/>
          </p:nvPr>
        </p:nvSpPr>
        <p:spPr>
          <a:xfrm>
            <a:off x="1787427" y="32867"/>
            <a:ext cx="8070845" cy="762000"/>
          </a:xfrm>
        </p:spPr>
        <p:txBody>
          <a:bodyPr/>
          <a:lstStyle/>
          <a:p>
            <a:r>
              <a:rPr lang="en-US"/>
              <a:t>Cloud Top Extinction Derived from HSRL2 measurements</a:t>
            </a:r>
          </a:p>
        </p:txBody>
      </p:sp>
      <p:sp>
        <p:nvSpPr>
          <p:cNvPr id="4" name="Content Placeholder 2">
            <a:extLst>
              <a:ext uri="{FF2B5EF4-FFF2-40B4-BE49-F238E27FC236}">
                <a16:creationId xmlns:a16="http://schemas.microsoft.com/office/drawing/2014/main" id="{90CF8BF8-27D4-4A8C-867F-DD828A2A514A}"/>
              </a:ext>
            </a:extLst>
          </p:cNvPr>
          <p:cNvSpPr txBox="1">
            <a:spLocks/>
          </p:cNvSpPr>
          <p:nvPr/>
        </p:nvSpPr>
        <p:spPr bwMode="auto">
          <a:xfrm>
            <a:off x="431799" y="953558"/>
            <a:ext cx="11700933" cy="13832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57168" indent="-257168" algn="l" rtl="0" eaLnBrk="0" fontAlgn="base" hangingPunct="0">
              <a:spcBef>
                <a:spcPct val="20000"/>
              </a:spcBef>
              <a:spcAft>
                <a:spcPct val="0"/>
              </a:spcAft>
              <a:buFont typeface="Wingdings" pitchFamily="2" charset="2"/>
              <a:buChar char="§"/>
              <a:defRPr sz="2100">
                <a:solidFill>
                  <a:schemeClr val="tx1"/>
                </a:solidFill>
                <a:latin typeface="+mn-lt"/>
                <a:ea typeface="+mn-ea"/>
                <a:cs typeface="+mn-cs"/>
              </a:defRPr>
            </a:lvl1pPr>
            <a:lvl2pPr marL="557199" indent="-214308" algn="l" rtl="0" eaLnBrk="0" fontAlgn="base" hangingPunct="0">
              <a:spcBef>
                <a:spcPct val="20000"/>
              </a:spcBef>
              <a:spcAft>
                <a:spcPct val="0"/>
              </a:spcAft>
              <a:buChar char="–"/>
              <a:defRPr sz="1800">
                <a:solidFill>
                  <a:schemeClr val="tx1"/>
                </a:solidFill>
                <a:latin typeface="+mn-lt"/>
              </a:defRPr>
            </a:lvl2pPr>
            <a:lvl3pPr marL="857229" indent="-171446" algn="l" rtl="0" eaLnBrk="0" fontAlgn="base" hangingPunct="0">
              <a:spcBef>
                <a:spcPct val="20000"/>
              </a:spcBef>
              <a:spcAft>
                <a:spcPct val="0"/>
              </a:spcAft>
              <a:buChar char="•"/>
              <a:defRPr sz="1500">
                <a:solidFill>
                  <a:schemeClr val="tx1"/>
                </a:solidFill>
                <a:latin typeface="+mn-lt"/>
              </a:defRPr>
            </a:lvl3pPr>
            <a:lvl4pPr marL="1200121" indent="-171446" algn="l" rtl="0" eaLnBrk="0" fontAlgn="base" hangingPunct="0">
              <a:spcBef>
                <a:spcPct val="20000"/>
              </a:spcBef>
              <a:spcAft>
                <a:spcPct val="0"/>
              </a:spcAft>
              <a:buFont typeface="Wingdings" pitchFamily="2" charset="2"/>
              <a:buChar char="Ø"/>
              <a:defRPr>
                <a:solidFill>
                  <a:schemeClr val="tx1"/>
                </a:solidFill>
                <a:latin typeface="+mn-lt"/>
              </a:defRPr>
            </a:lvl4pPr>
            <a:lvl5pPr marL="1543012" indent="-171446" algn="l" rtl="0" eaLnBrk="0" fontAlgn="base" hangingPunct="0">
              <a:spcBef>
                <a:spcPct val="20000"/>
              </a:spcBef>
              <a:spcAft>
                <a:spcPct val="0"/>
              </a:spcAft>
              <a:buChar char="o"/>
              <a:defRPr>
                <a:solidFill>
                  <a:schemeClr val="tx1"/>
                </a:solidFill>
                <a:latin typeface="+mn-lt"/>
              </a:defRPr>
            </a:lvl5pPr>
            <a:lvl6pPr marL="1885904" indent="-171446" algn="l" rtl="0" eaLnBrk="0" fontAlgn="base" hangingPunct="0">
              <a:spcBef>
                <a:spcPct val="20000"/>
              </a:spcBef>
              <a:spcAft>
                <a:spcPct val="0"/>
              </a:spcAft>
              <a:buChar char="o"/>
              <a:defRPr>
                <a:solidFill>
                  <a:schemeClr val="tx1"/>
                </a:solidFill>
                <a:latin typeface="+mn-lt"/>
              </a:defRPr>
            </a:lvl6pPr>
            <a:lvl7pPr marL="2228795" indent="-171446" algn="l" rtl="0" eaLnBrk="0" fontAlgn="base" hangingPunct="0">
              <a:spcBef>
                <a:spcPct val="20000"/>
              </a:spcBef>
              <a:spcAft>
                <a:spcPct val="0"/>
              </a:spcAft>
              <a:buChar char="o"/>
              <a:defRPr>
                <a:solidFill>
                  <a:schemeClr val="tx1"/>
                </a:solidFill>
                <a:latin typeface="+mn-lt"/>
              </a:defRPr>
            </a:lvl7pPr>
            <a:lvl8pPr marL="2571686" indent="-171446" algn="l" rtl="0" eaLnBrk="0" fontAlgn="base" hangingPunct="0">
              <a:spcBef>
                <a:spcPct val="20000"/>
              </a:spcBef>
              <a:spcAft>
                <a:spcPct val="0"/>
              </a:spcAft>
              <a:buChar char="o"/>
              <a:defRPr>
                <a:solidFill>
                  <a:schemeClr val="tx1"/>
                </a:solidFill>
                <a:latin typeface="+mn-lt"/>
              </a:defRPr>
            </a:lvl8pPr>
            <a:lvl9pPr marL="2914578" indent="-171446" algn="l" rtl="0" eaLnBrk="0" fontAlgn="base" hangingPunct="0">
              <a:spcBef>
                <a:spcPct val="20000"/>
              </a:spcBef>
              <a:spcAft>
                <a:spcPct val="0"/>
              </a:spcAft>
              <a:buChar char="o"/>
              <a:defRPr>
                <a:solidFill>
                  <a:schemeClr val="tx1"/>
                </a:solidFill>
                <a:latin typeface="+mn-lt"/>
              </a:defRPr>
            </a:lvl9pPr>
          </a:lstStyle>
          <a:p>
            <a:pPr>
              <a:buClrTx/>
            </a:pPr>
            <a:r>
              <a:rPr lang="en-US" b="1"/>
              <a:t>Cloud Top Extinction - </a:t>
            </a:r>
            <a:r>
              <a:rPr lang="en-US"/>
              <a:t>(mean and profile) – uses decay of signal within cloud to derive extinction.  Integrated backscatter profile provides particulate transmission and extinction.  Integrated depolarization profile provides multiple scattering fraction (Hu et al., 2006). </a:t>
            </a:r>
          </a:p>
        </p:txBody>
      </p:sp>
      <p:pic>
        <p:nvPicPr>
          <p:cNvPr id="5" name="Picture 4">
            <a:extLst>
              <a:ext uri="{FF2B5EF4-FFF2-40B4-BE49-F238E27FC236}">
                <a16:creationId xmlns:a16="http://schemas.microsoft.com/office/drawing/2014/main" id="{4AC498A7-F6F6-4A08-9396-BCD144AA7BEE}"/>
              </a:ext>
            </a:extLst>
          </p:cNvPr>
          <p:cNvPicPr>
            <a:picLocks noChangeAspect="1"/>
          </p:cNvPicPr>
          <p:nvPr/>
        </p:nvPicPr>
        <p:blipFill>
          <a:blip r:embed="rId2"/>
          <a:stretch>
            <a:fillRect/>
          </a:stretch>
        </p:blipFill>
        <p:spPr>
          <a:xfrm>
            <a:off x="6888163" y="5558761"/>
            <a:ext cx="4618318" cy="769720"/>
          </a:xfrm>
          <a:prstGeom prst="rect">
            <a:avLst/>
          </a:prstGeom>
        </p:spPr>
      </p:pic>
      <p:grpSp>
        <p:nvGrpSpPr>
          <p:cNvPr id="14" name="Group 13">
            <a:extLst>
              <a:ext uri="{FF2B5EF4-FFF2-40B4-BE49-F238E27FC236}">
                <a16:creationId xmlns:a16="http://schemas.microsoft.com/office/drawing/2014/main" id="{EBBD4152-4909-49DA-BC2B-86DD953DA267}"/>
              </a:ext>
            </a:extLst>
          </p:cNvPr>
          <p:cNvGrpSpPr/>
          <p:nvPr/>
        </p:nvGrpSpPr>
        <p:grpSpPr>
          <a:xfrm>
            <a:off x="166697" y="2104278"/>
            <a:ext cx="11229615" cy="3221092"/>
            <a:chOff x="166697" y="2670380"/>
            <a:chExt cx="11229615" cy="3221092"/>
          </a:xfrm>
        </p:grpSpPr>
        <p:pic>
          <p:nvPicPr>
            <p:cNvPr id="6" name="Picture 5">
              <a:extLst>
                <a:ext uri="{FF2B5EF4-FFF2-40B4-BE49-F238E27FC236}">
                  <a16:creationId xmlns:a16="http://schemas.microsoft.com/office/drawing/2014/main" id="{7BA11E77-70A1-497E-BFFD-3412B30274CB}"/>
                </a:ext>
              </a:extLst>
            </p:cNvPr>
            <p:cNvPicPr>
              <a:picLocks noChangeAspect="1"/>
            </p:cNvPicPr>
            <p:nvPr/>
          </p:nvPicPr>
          <p:blipFill>
            <a:blip r:embed="rId3"/>
            <a:stretch>
              <a:fillRect/>
            </a:stretch>
          </p:blipFill>
          <p:spPr>
            <a:xfrm>
              <a:off x="166697" y="2689423"/>
              <a:ext cx="4320636" cy="3202049"/>
            </a:xfrm>
            <a:prstGeom prst="rect">
              <a:avLst/>
            </a:prstGeom>
          </p:spPr>
        </p:pic>
        <p:sp>
          <p:nvSpPr>
            <p:cNvPr id="8" name="TextBox 7">
              <a:extLst>
                <a:ext uri="{FF2B5EF4-FFF2-40B4-BE49-F238E27FC236}">
                  <a16:creationId xmlns:a16="http://schemas.microsoft.com/office/drawing/2014/main" id="{178936E3-9E12-4CFF-83A9-750348FCA245}"/>
                </a:ext>
              </a:extLst>
            </p:cNvPr>
            <p:cNvSpPr txBox="1"/>
            <p:nvPr/>
          </p:nvSpPr>
          <p:spPr>
            <a:xfrm>
              <a:off x="5023430" y="2670381"/>
              <a:ext cx="2145139" cy="307777"/>
            </a:xfrm>
            <a:prstGeom prst="rect">
              <a:avLst/>
            </a:prstGeom>
            <a:noFill/>
          </p:spPr>
          <p:txBody>
            <a:bodyPr wrap="none" rtlCol="0">
              <a:spAutoFit/>
            </a:bodyPr>
            <a:lstStyle/>
            <a:p>
              <a:r>
                <a:rPr lang="en-US"/>
                <a:t>Particulate Transmission</a:t>
              </a:r>
              <a:endParaRPr lang="en-US" dirty="0"/>
            </a:p>
          </p:txBody>
        </p:sp>
        <p:sp>
          <p:nvSpPr>
            <p:cNvPr id="9" name="TextBox 8">
              <a:extLst>
                <a:ext uri="{FF2B5EF4-FFF2-40B4-BE49-F238E27FC236}">
                  <a16:creationId xmlns:a16="http://schemas.microsoft.com/office/drawing/2014/main" id="{1BE14C3F-5BDE-40E4-A06C-55F307813D15}"/>
                </a:ext>
              </a:extLst>
            </p:cNvPr>
            <p:cNvSpPr txBox="1"/>
            <p:nvPr/>
          </p:nvSpPr>
          <p:spPr>
            <a:xfrm>
              <a:off x="7583436" y="2689423"/>
              <a:ext cx="1638590" cy="307777"/>
            </a:xfrm>
            <a:prstGeom prst="rect">
              <a:avLst/>
            </a:prstGeom>
            <a:noFill/>
          </p:spPr>
          <p:txBody>
            <a:bodyPr wrap="none" rtlCol="0">
              <a:spAutoFit/>
            </a:bodyPr>
            <a:lstStyle/>
            <a:p>
              <a:r>
                <a:rPr lang="en-US"/>
                <a:t>Extinction (Profile)</a:t>
              </a:r>
              <a:endParaRPr lang="en-US" dirty="0"/>
            </a:p>
          </p:txBody>
        </p:sp>
        <p:sp>
          <p:nvSpPr>
            <p:cNvPr id="10" name="TextBox 9">
              <a:extLst>
                <a:ext uri="{FF2B5EF4-FFF2-40B4-BE49-F238E27FC236}">
                  <a16:creationId xmlns:a16="http://schemas.microsoft.com/office/drawing/2014/main" id="{B09DC7FA-B080-43B1-B331-7DF9968218BD}"/>
                </a:ext>
              </a:extLst>
            </p:cNvPr>
            <p:cNvSpPr txBox="1"/>
            <p:nvPr/>
          </p:nvSpPr>
          <p:spPr>
            <a:xfrm>
              <a:off x="9818636" y="2670380"/>
              <a:ext cx="1577676" cy="307777"/>
            </a:xfrm>
            <a:prstGeom prst="rect">
              <a:avLst/>
            </a:prstGeom>
            <a:noFill/>
          </p:spPr>
          <p:txBody>
            <a:bodyPr wrap="none" rtlCol="0">
              <a:spAutoFit/>
            </a:bodyPr>
            <a:lstStyle/>
            <a:p>
              <a:r>
                <a:rPr lang="en-US"/>
                <a:t>Extinction (Mean)</a:t>
              </a:r>
              <a:endParaRPr lang="en-US" dirty="0"/>
            </a:p>
          </p:txBody>
        </p:sp>
      </p:grpSp>
      <p:sp>
        <p:nvSpPr>
          <p:cNvPr id="15" name="Content Placeholder 2">
            <a:extLst>
              <a:ext uri="{FF2B5EF4-FFF2-40B4-BE49-F238E27FC236}">
                <a16:creationId xmlns:a16="http://schemas.microsoft.com/office/drawing/2014/main" id="{65FF9D1F-7D55-4AD9-AE3C-3357ED7BBB61}"/>
              </a:ext>
            </a:extLst>
          </p:cNvPr>
          <p:cNvSpPr txBox="1">
            <a:spLocks/>
          </p:cNvSpPr>
          <p:nvPr/>
        </p:nvSpPr>
        <p:spPr bwMode="auto">
          <a:xfrm>
            <a:off x="217176" y="5686073"/>
            <a:ext cx="6456363" cy="762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lvl1pPr marL="257168" indent="-257168" algn="l" rtl="0" eaLnBrk="0" fontAlgn="base" hangingPunct="0">
              <a:spcBef>
                <a:spcPct val="20000"/>
              </a:spcBef>
              <a:spcAft>
                <a:spcPct val="0"/>
              </a:spcAft>
              <a:buFont typeface="Wingdings" pitchFamily="2" charset="2"/>
              <a:buChar char="§"/>
              <a:defRPr sz="2100">
                <a:solidFill>
                  <a:schemeClr val="tx1"/>
                </a:solidFill>
                <a:latin typeface="+mn-lt"/>
                <a:ea typeface="+mn-ea"/>
                <a:cs typeface="+mn-cs"/>
              </a:defRPr>
            </a:lvl1pPr>
            <a:lvl2pPr marL="557199" indent="-214308" algn="l" rtl="0" eaLnBrk="0" fontAlgn="base" hangingPunct="0">
              <a:spcBef>
                <a:spcPct val="20000"/>
              </a:spcBef>
              <a:spcAft>
                <a:spcPct val="0"/>
              </a:spcAft>
              <a:buChar char="–"/>
              <a:defRPr sz="1800">
                <a:solidFill>
                  <a:schemeClr val="tx1"/>
                </a:solidFill>
                <a:latin typeface="+mn-lt"/>
              </a:defRPr>
            </a:lvl2pPr>
            <a:lvl3pPr marL="857229" indent="-171446" algn="l" rtl="0" eaLnBrk="0" fontAlgn="base" hangingPunct="0">
              <a:spcBef>
                <a:spcPct val="20000"/>
              </a:spcBef>
              <a:spcAft>
                <a:spcPct val="0"/>
              </a:spcAft>
              <a:buChar char="•"/>
              <a:defRPr sz="1500">
                <a:solidFill>
                  <a:schemeClr val="tx1"/>
                </a:solidFill>
                <a:latin typeface="+mn-lt"/>
              </a:defRPr>
            </a:lvl3pPr>
            <a:lvl4pPr marL="1200121" indent="-171446" algn="l" rtl="0" eaLnBrk="0" fontAlgn="base" hangingPunct="0">
              <a:spcBef>
                <a:spcPct val="20000"/>
              </a:spcBef>
              <a:spcAft>
                <a:spcPct val="0"/>
              </a:spcAft>
              <a:buFont typeface="Wingdings" pitchFamily="2" charset="2"/>
              <a:buChar char="Ø"/>
              <a:defRPr>
                <a:solidFill>
                  <a:schemeClr val="tx1"/>
                </a:solidFill>
                <a:latin typeface="+mn-lt"/>
              </a:defRPr>
            </a:lvl4pPr>
            <a:lvl5pPr marL="1543012" indent="-171446" algn="l" rtl="0" eaLnBrk="0" fontAlgn="base" hangingPunct="0">
              <a:spcBef>
                <a:spcPct val="20000"/>
              </a:spcBef>
              <a:spcAft>
                <a:spcPct val="0"/>
              </a:spcAft>
              <a:buChar char="o"/>
              <a:defRPr>
                <a:solidFill>
                  <a:schemeClr val="tx1"/>
                </a:solidFill>
                <a:latin typeface="+mn-lt"/>
              </a:defRPr>
            </a:lvl5pPr>
            <a:lvl6pPr marL="1885904" indent="-171446" algn="l" rtl="0" eaLnBrk="0" fontAlgn="base" hangingPunct="0">
              <a:spcBef>
                <a:spcPct val="20000"/>
              </a:spcBef>
              <a:spcAft>
                <a:spcPct val="0"/>
              </a:spcAft>
              <a:buChar char="o"/>
              <a:defRPr>
                <a:solidFill>
                  <a:schemeClr val="tx1"/>
                </a:solidFill>
                <a:latin typeface="+mn-lt"/>
              </a:defRPr>
            </a:lvl6pPr>
            <a:lvl7pPr marL="2228795" indent="-171446" algn="l" rtl="0" eaLnBrk="0" fontAlgn="base" hangingPunct="0">
              <a:spcBef>
                <a:spcPct val="20000"/>
              </a:spcBef>
              <a:spcAft>
                <a:spcPct val="0"/>
              </a:spcAft>
              <a:buChar char="o"/>
              <a:defRPr>
                <a:solidFill>
                  <a:schemeClr val="tx1"/>
                </a:solidFill>
                <a:latin typeface="+mn-lt"/>
              </a:defRPr>
            </a:lvl7pPr>
            <a:lvl8pPr marL="2571686" indent="-171446" algn="l" rtl="0" eaLnBrk="0" fontAlgn="base" hangingPunct="0">
              <a:spcBef>
                <a:spcPct val="20000"/>
              </a:spcBef>
              <a:spcAft>
                <a:spcPct val="0"/>
              </a:spcAft>
              <a:buChar char="o"/>
              <a:defRPr>
                <a:solidFill>
                  <a:schemeClr val="tx1"/>
                </a:solidFill>
                <a:latin typeface="+mn-lt"/>
              </a:defRPr>
            </a:lvl8pPr>
            <a:lvl9pPr marL="2914578" indent="-171446" algn="l" rtl="0" eaLnBrk="0" fontAlgn="base" hangingPunct="0">
              <a:spcBef>
                <a:spcPct val="20000"/>
              </a:spcBef>
              <a:spcAft>
                <a:spcPct val="0"/>
              </a:spcAft>
              <a:buChar char="o"/>
              <a:defRPr>
                <a:solidFill>
                  <a:schemeClr val="tx1"/>
                </a:solidFill>
                <a:latin typeface="+mn-lt"/>
              </a:defRPr>
            </a:lvl9pPr>
          </a:lstStyle>
          <a:p>
            <a:pPr>
              <a:buClrTx/>
            </a:pPr>
            <a:r>
              <a:rPr lang="en-US" b="1"/>
              <a:t>Cloud Droplet Number Concentrations </a:t>
            </a:r>
            <a:r>
              <a:rPr lang="en-US"/>
              <a:t>(CNDC): Cloud Top Extinction combined with scattering cross sections derived from polarimeter (or radar) size distributions</a:t>
            </a:r>
            <a:endParaRPr lang="en-US" dirty="0"/>
          </a:p>
        </p:txBody>
      </p:sp>
      <p:pic>
        <p:nvPicPr>
          <p:cNvPr id="16" name="Picture 15">
            <a:extLst>
              <a:ext uri="{FF2B5EF4-FFF2-40B4-BE49-F238E27FC236}">
                <a16:creationId xmlns:a16="http://schemas.microsoft.com/office/drawing/2014/main" id="{986CE569-1AD2-438A-A9E4-34963A8015EC}"/>
              </a:ext>
            </a:extLst>
          </p:cNvPr>
          <p:cNvPicPr>
            <a:picLocks noChangeAspect="1"/>
          </p:cNvPicPr>
          <p:nvPr/>
        </p:nvPicPr>
        <p:blipFill>
          <a:blip r:embed="rId4"/>
          <a:stretch>
            <a:fillRect/>
          </a:stretch>
        </p:blipFill>
        <p:spPr>
          <a:xfrm>
            <a:off x="4517734" y="2357206"/>
            <a:ext cx="7232627" cy="3126300"/>
          </a:xfrm>
          <a:prstGeom prst="rect">
            <a:avLst/>
          </a:prstGeom>
        </p:spPr>
      </p:pic>
      <p:cxnSp>
        <p:nvCxnSpPr>
          <p:cNvPr id="17" name="Straight Arrow Connector 16">
            <a:extLst>
              <a:ext uri="{FF2B5EF4-FFF2-40B4-BE49-F238E27FC236}">
                <a16:creationId xmlns:a16="http://schemas.microsoft.com/office/drawing/2014/main" id="{62C988C7-DDBE-4952-A04B-A53FE642CFE3}"/>
              </a:ext>
            </a:extLst>
          </p:cNvPr>
          <p:cNvCxnSpPr>
            <a:cxnSpLocks/>
          </p:cNvCxnSpPr>
          <p:nvPr/>
        </p:nvCxnSpPr>
        <p:spPr>
          <a:xfrm>
            <a:off x="4195763" y="3780070"/>
            <a:ext cx="827667"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66472F7-27AB-4C6B-AAF5-47923DF6D8EC}"/>
              </a:ext>
            </a:extLst>
          </p:cNvPr>
          <p:cNvCxnSpPr>
            <a:cxnSpLocks/>
          </p:cNvCxnSpPr>
          <p:nvPr/>
        </p:nvCxnSpPr>
        <p:spPr>
          <a:xfrm>
            <a:off x="6888163" y="3724345"/>
            <a:ext cx="885078"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547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13F6FD-12FF-4D3F-8915-A42172946842}"/>
              </a:ext>
            </a:extLst>
          </p:cNvPr>
          <p:cNvSpPr txBox="1"/>
          <p:nvPr/>
        </p:nvSpPr>
        <p:spPr>
          <a:xfrm>
            <a:off x="540808" y="901096"/>
            <a:ext cx="11110383" cy="830997"/>
          </a:xfrm>
          <a:prstGeom prst="rect">
            <a:avLst/>
          </a:prstGeom>
          <a:noFill/>
        </p:spPr>
        <p:txBody>
          <a:bodyPr wrap="square" rtlCol="0">
            <a:spAutoFit/>
          </a:bodyPr>
          <a:lstStyle/>
          <a:p>
            <a:r>
              <a:rPr lang="en-US" sz="2400" b="1" dirty="0"/>
              <a:t>CAMP2Ex provides opportunity to evaluate the lidar ratio at </a:t>
            </a:r>
            <a:r>
              <a:rPr lang="en-US" sz="2400" b="1"/>
              <a:t>cloud top using detailed airborne remote sensing and in situ measurements. </a:t>
            </a:r>
          </a:p>
        </p:txBody>
      </p:sp>
      <p:sp>
        <p:nvSpPr>
          <p:cNvPr id="5" name="Rectangle 4">
            <a:extLst>
              <a:ext uri="{FF2B5EF4-FFF2-40B4-BE49-F238E27FC236}">
                <a16:creationId xmlns:a16="http://schemas.microsoft.com/office/drawing/2014/main" id="{F32ADA63-52EA-4898-BF86-BC1BC24DD6BF}"/>
              </a:ext>
            </a:extLst>
          </p:cNvPr>
          <p:cNvSpPr/>
          <p:nvPr/>
        </p:nvSpPr>
        <p:spPr>
          <a:xfrm>
            <a:off x="419099" y="1946074"/>
            <a:ext cx="4597400" cy="3323987"/>
          </a:xfrm>
          <a:prstGeom prst="rect">
            <a:avLst/>
          </a:prstGeom>
        </p:spPr>
        <p:txBody>
          <a:bodyPr wrap="square">
            <a:spAutoFit/>
          </a:bodyPr>
          <a:lstStyle/>
          <a:p>
            <a:r>
              <a:rPr lang="en-US" b="1"/>
              <a:t>What is the Lidar Ratio?</a:t>
            </a:r>
          </a:p>
          <a:p>
            <a:pPr marL="285750" indent="-285750">
              <a:buFont typeface="Arial" panose="020B0604020202020204" pitchFamily="34" charset="0"/>
              <a:buChar char="•"/>
            </a:pPr>
            <a:r>
              <a:rPr lang="en-US"/>
              <a:t>Lidar Ratio: S</a:t>
            </a:r>
            <a:r>
              <a:rPr lang="en-US" baseline="-25000"/>
              <a:t>c</a:t>
            </a:r>
            <a:r>
              <a:rPr lang="en-US"/>
              <a:t>= extinction/backscatter </a:t>
            </a:r>
          </a:p>
          <a:p>
            <a:pPr marL="285750" indent="-285750">
              <a:buFont typeface="Arial" panose="020B0604020202020204" pitchFamily="34" charset="0"/>
              <a:buChar char="•"/>
            </a:pPr>
            <a:r>
              <a:rPr lang="en-US"/>
              <a:t>Note that backscatter here is the 180 degree backscatter</a:t>
            </a:r>
          </a:p>
          <a:p>
            <a:endParaRPr lang="en-US"/>
          </a:p>
          <a:p>
            <a:r>
              <a:rPr lang="en-US" b="1"/>
              <a:t>Why would we care about it?</a:t>
            </a:r>
          </a:p>
          <a:p>
            <a:pPr marL="295275" indent="-295275">
              <a:buFont typeface="Arial" panose="020B0604020202020204" pitchFamily="34" charset="0"/>
              <a:buChar char="•"/>
            </a:pPr>
            <a:r>
              <a:rPr lang="en-US"/>
              <a:t>Does not depend on number concentration, therefore it is an </a:t>
            </a:r>
            <a:r>
              <a:rPr lang="en-US" u="sng"/>
              <a:t>intensive</a:t>
            </a:r>
            <a:r>
              <a:rPr lang="en-US"/>
              <a:t> parameter which provides information on the microphysics of the cloud  </a:t>
            </a:r>
          </a:p>
          <a:p>
            <a:pPr marL="295275" indent="-295275">
              <a:buFont typeface="Arial" panose="020B0604020202020204" pitchFamily="34" charset="0"/>
              <a:buChar char="•"/>
            </a:pPr>
            <a:r>
              <a:rPr lang="en-US"/>
              <a:t>The lidar ratio is a function of the particle size distribution and the index of refraction of the cloud droplets</a:t>
            </a:r>
          </a:p>
          <a:p>
            <a:pPr marL="295275" indent="-295275">
              <a:buFont typeface="Arial" panose="020B0604020202020204" pitchFamily="34" charset="0"/>
              <a:buChar char="•"/>
            </a:pPr>
            <a:r>
              <a:rPr lang="en-US"/>
              <a:t>It can be directly compared to retrievals of the size distributions calculated from remote sensing and in situ measurements</a:t>
            </a:r>
            <a:endParaRPr lang="en-US" dirty="0"/>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C9074586-4955-4439-90F5-651241AF04CA}"/>
                  </a:ext>
                </a:extLst>
              </p:cNvPr>
              <p:cNvSpPr/>
              <p:nvPr/>
            </p:nvSpPr>
            <p:spPr>
              <a:xfrm>
                <a:off x="378881" y="5485854"/>
                <a:ext cx="5177368" cy="991938"/>
              </a:xfrm>
              <a:prstGeom prst="rect">
                <a:avLst/>
              </a:prstGeom>
            </p:spPr>
            <p:txBody>
              <a:bodyPr wrap="square">
                <a:spAutoFit/>
              </a:bodyPr>
              <a:lstStyle/>
              <a:p>
                <a:r>
                  <a:rPr lang="en-US" dirty="0"/>
                  <a:t>Lidar Ratio is calculated from the </a:t>
                </a:r>
                <a:r>
                  <a:rPr lang="en-US" u="sng" dirty="0"/>
                  <a:t>layer integrated backscatter</a:t>
                </a:r>
                <a:r>
                  <a:rPr lang="en-US" dirty="0"/>
                  <a:t> (</a:t>
                </a:r>
                <a:r>
                  <a:rPr lang="el-GR" dirty="0">
                    <a:latin typeface="Cambria Math" panose="02040503050406030204" pitchFamily="18" charset="0"/>
                    <a:ea typeface="Cambria Math" panose="02040503050406030204" pitchFamily="18" charset="0"/>
                  </a:rPr>
                  <a:t>γ</a:t>
                </a:r>
                <a:r>
                  <a:rPr lang="en-US" dirty="0">
                    <a:latin typeface="Cambria Math" panose="02040503050406030204" pitchFamily="18" charset="0"/>
                    <a:ea typeface="Cambria Math" panose="02040503050406030204" pitchFamily="18" charset="0"/>
                  </a:rPr>
                  <a:t>’) </a:t>
                </a:r>
                <a:r>
                  <a:rPr lang="en-US" dirty="0"/>
                  <a:t>within the cloud.  Also requires AOD above the cloud.</a:t>
                </a:r>
              </a:p>
              <a:p>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𝑐</m:t>
                          </m:r>
                        </m:sub>
                      </m:sSub>
                      <m:r>
                        <a:rPr lang="en-US" i="1">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𝑇</m:t>
                                  </m:r>
                                </m:e>
                                <m:sup>
                                  <m:r>
                                    <a:rPr lang="en-US" i="1">
                                      <a:latin typeface="Cambria Math" panose="02040503050406030204" pitchFamily="18" charset="0"/>
                                    </a:rPr>
                                    <m:t>2</m:t>
                                  </m:r>
                                </m:sup>
                              </m:sSup>
                            </m:e>
                          </m:d>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𝛾</m:t>
                              </m:r>
                            </m:e>
                            <m:sup>
                              <m:r>
                                <a:rPr lang="en-US" i="1">
                                  <a:latin typeface="Cambria Math" panose="02040503050406030204" pitchFamily="18" charset="0"/>
                                </a:rPr>
                                <m:t>′</m:t>
                              </m:r>
                            </m:sup>
                          </m:sSup>
                          <m:r>
                            <a:rPr lang="en-US" i="1">
                              <a:latin typeface="Cambria Math" panose="02040503050406030204" pitchFamily="18" charset="0"/>
                              <a:ea typeface="Cambria Math" panose="02040503050406030204" pitchFamily="18" charset="0"/>
                            </a:rPr>
                            <m:t>𝜂</m:t>
                          </m:r>
                        </m:den>
                      </m:f>
                    </m:oMath>
                  </m:oMathPara>
                </a14:m>
                <a:endParaRPr lang="en-US"/>
              </a:p>
            </p:txBody>
          </p:sp>
        </mc:Choice>
        <mc:Fallback>
          <p:sp>
            <p:nvSpPr>
              <p:cNvPr id="6" name="Rectangle 5">
                <a:extLst>
                  <a:ext uri="{FF2B5EF4-FFF2-40B4-BE49-F238E27FC236}">
                    <a16:creationId xmlns:a16="http://schemas.microsoft.com/office/drawing/2014/main" id="{C9074586-4955-4439-90F5-651241AF04CA}"/>
                  </a:ext>
                </a:extLst>
              </p:cNvPr>
              <p:cNvSpPr>
                <a:spLocks noRot="1" noChangeAspect="1" noMove="1" noResize="1" noEditPoints="1" noAdjustHandles="1" noChangeArrowheads="1" noChangeShapeType="1" noTextEdit="1"/>
              </p:cNvSpPr>
              <p:nvPr/>
            </p:nvSpPr>
            <p:spPr>
              <a:xfrm>
                <a:off x="378881" y="5485854"/>
                <a:ext cx="5177368" cy="991938"/>
              </a:xfrm>
              <a:prstGeom prst="rect">
                <a:avLst/>
              </a:prstGeom>
              <a:blipFill>
                <a:blip r:embed="rId2"/>
                <a:stretch>
                  <a:fillRect l="-353" t="-122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E1E6FB4D-A984-4BD9-B15E-5B3FCAC1C9E8}"/>
              </a:ext>
            </a:extLst>
          </p:cNvPr>
          <p:cNvSpPr txBox="1"/>
          <p:nvPr/>
        </p:nvSpPr>
        <p:spPr>
          <a:xfrm>
            <a:off x="6095999" y="4584848"/>
            <a:ext cx="5364964" cy="2031325"/>
          </a:xfrm>
          <a:prstGeom prst="rect">
            <a:avLst/>
          </a:prstGeom>
          <a:noFill/>
        </p:spPr>
        <p:txBody>
          <a:bodyPr wrap="square" rtlCol="0">
            <a:spAutoFit/>
          </a:bodyPr>
          <a:lstStyle/>
          <a:p>
            <a:pPr marL="285750" indent="-285750">
              <a:buFont typeface="Arial" panose="020B0604020202020204" pitchFamily="34" charset="0"/>
              <a:buChar char="•"/>
            </a:pPr>
            <a:r>
              <a:rPr lang="en-US" sz="1800"/>
              <a:t>Does </a:t>
            </a:r>
            <a:r>
              <a:rPr lang="en-US" sz="1800" dirty="0"/>
              <a:t>drizzle impact lidar ratio? Radar profiles might help provide insight on this question.  </a:t>
            </a:r>
          </a:p>
          <a:p>
            <a:pPr marL="285750" indent="-285750">
              <a:buFont typeface="Arial" panose="020B0604020202020204" pitchFamily="34" charset="0"/>
              <a:buChar char="•"/>
            </a:pPr>
            <a:r>
              <a:rPr lang="en-US" sz="1800" dirty="0"/>
              <a:t>Higher lidar ratios are present and are typically associated with mixed phase clouds.  Are there other factors controlling higher lidar ratios?</a:t>
            </a:r>
          </a:p>
          <a:p>
            <a:pPr marL="285750" indent="-285750">
              <a:buFont typeface="Arial" panose="020B0604020202020204" pitchFamily="34" charset="0"/>
              <a:buChar char="•"/>
            </a:pPr>
            <a:r>
              <a:rPr lang="en-US" sz="1800" dirty="0"/>
              <a:t>Can the high vertical resolution profiles provide additional insight on </a:t>
            </a:r>
            <a:r>
              <a:rPr lang="en-US" sz="1800"/>
              <a:t>these retrievals?</a:t>
            </a:r>
            <a:endParaRPr lang="en-US" sz="1800" dirty="0"/>
          </a:p>
        </p:txBody>
      </p:sp>
      <p:sp>
        <p:nvSpPr>
          <p:cNvPr id="9" name="Title 1">
            <a:extLst>
              <a:ext uri="{FF2B5EF4-FFF2-40B4-BE49-F238E27FC236}">
                <a16:creationId xmlns:a16="http://schemas.microsoft.com/office/drawing/2014/main" id="{694D82BA-73CC-4CB5-A5CE-E43FD4BE9974}"/>
              </a:ext>
            </a:extLst>
          </p:cNvPr>
          <p:cNvSpPr>
            <a:spLocks noGrp="1"/>
          </p:cNvSpPr>
          <p:nvPr>
            <p:ph type="title"/>
          </p:nvPr>
        </p:nvSpPr>
        <p:spPr>
          <a:xfrm>
            <a:off x="2300288" y="-792"/>
            <a:ext cx="8206845" cy="762000"/>
          </a:xfrm>
        </p:spPr>
        <p:txBody>
          <a:bodyPr/>
          <a:lstStyle/>
          <a:p>
            <a:r>
              <a:rPr lang="en-US"/>
              <a:t>Cloud Lidar Ratio Derived from HSRL2 measurements</a:t>
            </a:r>
          </a:p>
        </p:txBody>
      </p:sp>
      <p:pic>
        <p:nvPicPr>
          <p:cNvPr id="12" name="Content Placeholder 11">
            <a:extLst>
              <a:ext uri="{FF2B5EF4-FFF2-40B4-BE49-F238E27FC236}">
                <a16:creationId xmlns:a16="http://schemas.microsoft.com/office/drawing/2014/main" id="{4A5A25E0-F83F-4A0C-A731-E5D06244E58E}"/>
              </a:ext>
            </a:extLst>
          </p:cNvPr>
          <p:cNvPicPr>
            <a:picLocks noGrp="1" noChangeAspect="1"/>
          </p:cNvPicPr>
          <p:nvPr>
            <p:ph idx="1"/>
          </p:nvPr>
        </p:nvPicPr>
        <p:blipFill>
          <a:blip r:embed="rId3"/>
          <a:stretch>
            <a:fillRect/>
          </a:stretch>
        </p:blipFill>
        <p:spPr>
          <a:xfrm>
            <a:off x="6214533" y="1946074"/>
            <a:ext cx="5364964" cy="2398043"/>
          </a:xfrm>
          <a:prstGeom prst="rect">
            <a:avLst/>
          </a:prstGeom>
        </p:spPr>
      </p:pic>
    </p:spTree>
    <p:extLst>
      <p:ext uri="{BB962C8B-B14F-4D97-AF65-F5344CB8AC3E}">
        <p14:creationId xmlns:p14="http://schemas.microsoft.com/office/powerpoint/2010/main" val="4218450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B86FC-0A22-4000-8E6C-689B17EDF57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815050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title"/>
          </p:nvPr>
        </p:nvSpPr>
        <p:spPr>
          <a:xfrm>
            <a:off x="2258457" y="6350"/>
            <a:ext cx="7590393" cy="95634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36A2"/>
              </a:buClr>
              <a:buSzPts val="3599"/>
              <a:buFont typeface="Arial"/>
              <a:buNone/>
            </a:pPr>
            <a:r>
              <a:rPr lang="en-US"/>
              <a:t>Summary of HSRL2 CAMP2Ex Products</a:t>
            </a:r>
            <a:endParaRPr/>
          </a:p>
        </p:txBody>
      </p:sp>
      <p:sp>
        <p:nvSpPr>
          <p:cNvPr id="3" name="Content Placeholder 7"/>
          <p:cNvSpPr txBox="1">
            <a:spLocks/>
          </p:cNvSpPr>
          <p:nvPr/>
        </p:nvSpPr>
        <p:spPr bwMode="auto">
          <a:xfrm>
            <a:off x="0" y="1067813"/>
            <a:ext cx="5327844" cy="4809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Wingdings" pitchFamily="2" charset="2"/>
              <a:buNone/>
              <a:defRPr sz="1800">
                <a:solidFill>
                  <a:schemeClr val="tx1"/>
                </a:solidFill>
                <a:latin typeface="+mn-lt"/>
                <a:ea typeface="+mn-ea"/>
                <a:cs typeface="+mn-cs"/>
              </a:defRPr>
            </a:lvl1pPr>
            <a:lvl2pPr marL="557213" indent="-214313" algn="l" rtl="0" eaLnBrk="0" fontAlgn="base" hangingPunct="0">
              <a:spcBef>
                <a:spcPct val="20000"/>
              </a:spcBef>
              <a:spcAft>
                <a:spcPct val="0"/>
              </a:spcAft>
              <a:buChar char="–"/>
              <a:defRPr sz="1800">
                <a:solidFill>
                  <a:schemeClr val="tx1"/>
                </a:solidFill>
                <a:latin typeface="+mn-lt"/>
              </a:defRPr>
            </a:lvl2pPr>
            <a:lvl3pPr marL="857250" indent="-171450" algn="l" rtl="0" eaLnBrk="0" fontAlgn="base" hangingPunct="0">
              <a:spcBef>
                <a:spcPct val="20000"/>
              </a:spcBef>
              <a:spcAft>
                <a:spcPct val="0"/>
              </a:spcAft>
              <a:buChar char="•"/>
              <a:defRPr sz="1500">
                <a:solidFill>
                  <a:schemeClr val="tx1"/>
                </a:solidFill>
                <a:latin typeface="+mn-lt"/>
              </a:defRPr>
            </a:lvl3pPr>
            <a:lvl4pPr marL="1200150" indent="-171450" algn="l" rtl="0" eaLnBrk="0" fontAlgn="base" hangingPunct="0">
              <a:spcBef>
                <a:spcPct val="20000"/>
              </a:spcBef>
              <a:spcAft>
                <a:spcPct val="0"/>
              </a:spcAft>
              <a:buFont typeface="Wingdings" pitchFamily="2" charset="2"/>
              <a:buChar char="Ø"/>
              <a:defRPr sz="1500">
                <a:solidFill>
                  <a:schemeClr val="tx1"/>
                </a:solidFill>
                <a:latin typeface="+mn-lt"/>
              </a:defRPr>
            </a:lvl4pPr>
            <a:lvl5pPr marL="1543050" indent="-171450" algn="l" rtl="0" eaLnBrk="0" fontAlgn="base" hangingPunct="0">
              <a:spcBef>
                <a:spcPct val="20000"/>
              </a:spcBef>
              <a:spcAft>
                <a:spcPct val="0"/>
              </a:spcAft>
              <a:buChar char="o"/>
              <a:defRPr sz="1500">
                <a:solidFill>
                  <a:schemeClr val="tx1"/>
                </a:solidFill>
                <a:latin typeface="+mn-lt"/>
              </a:defRPr>
            </a:lvl5pPr>
            <a:lvl6pPr marL="1885950" indent="-171450" algn="l" rtl="0" eaLnBrk="0" fontAlgn="base" hangingPunct="0">
              <a:spcBef>
                <a:spcPct val="20000"/>
              </a:spcBef>
              <a:spcAft>
                <a:spcPct val="0"/>
              </a:spcAft>
              <a:buChar char="o"/>
              <a:defRPr>
                <a:solidFill>
                  <a:schemeClr val="tx1"/>
                </a:solidFill>
                <a:latin typeface="+mn-lt"/>
              </a:defRPr>
            </a:lvl6pPr>
            <a:lvl7pPr marL="2228850" indent="-171450" algn="l" rtl="0" eaLnBrk="0" fontAlgn="base" hangingPunct="0">
              <a:spcBef>
                <a:spcPct val="20000"/>
              </a:spcBef>
              <a:spcAft>
                <a:spcPct val="0"/>
              </a:spcAft>
              <a:buChar char="o"/>
              <a:defRPr>
                <a:solidFill>
                  <a:schemeClr val="tx1"/>
                </a:solidFill>
                <a:latin typeface="+mn-lt"/>
              </a:defRPr>
            </a:lvl7pPr>
            <a:lvl8pPr marL="2571750" indent="-171450" algn="l" rtl="0" eaLnBrk="0" fontAlgn="base" hangingPunct="0">
              <a:spcBef>
                <a:spcPct val="20000"/>
              </a:spcBef>
              <a:spcAft>
                <a:spcPct val="0"/>
              </a:spcAft>
              <a:buChar char="o"/>
              <a:defRPr>
                <a:solidFill>
                  <a:schemeClr val="tx1"/>
                </a:solidFill>
                <a:latin typeface="+mn-lt"/>
              </a:defRPr>
            </a:lvl8pPr>
            <a:lvl9pPr marL="2914650" indent="-171450" algn="l" rtl="0" eaLnBrk="0" fontAlgn="base" hangingPunct="0">
              <a:spcBef>
                <a:spcPct val="20000"/>
              </a:spcBef>
              <a:spcAft>
                <a:spcPct val="0"/>
              </a:spcAft>
              <a:buChar char="o"/>
              <a:defRPr>
                <a:solidFill>
                  <a:schemeClr val="tx1"/>
                </a:solidFill>
                <a:latin typeface="+mn-lt"/>
              </a:defRPr>
            </a:lvl9pPr>
          </a:lstStyle>
          <a:p>
            <a:pPr>
              <a:spcBef>
                <a:spcPts val="0"/>
              </a:spcBef>
            </a:pPr>
            <a:r>
              <a:rPr lang="en-US" sz="1600" b="1"/>
              <a:t>Available Data Products</a:t>
            </a:r>
          </a:p>
          <a:p>
            <a:pPr marL="285750" indent="-285750" algn="l">
              <a:spcBef>
                <a:spcPts val="0"/>
              </a:spcBef>
              <a:buFont typeface="Arial" panose="020B0604020202020204" pitchFamily="34" charset="0"/>
              <a:buChar char="•"/>
            </a:pPr>
            <a:r>
              <a:rPr lang="en-US" sz="1600"/>
              <a:t>Aerosol Extensive Measurements </a:t>
            </a:r>
            <a:r>
              <a:rPr lang="en-US" sz="1600">
                <a:solidFill>
                  <a:srgbClr val="0000CC"/>
                </a:solidFill>
              </a:rPr>
              <a:t>(data(hdf5) and imagery(png) archived)</a:t>
            </a:r>
          </a:p>
          <a:p>
            <a:pPr lvl="1">
              <a:spcBef>
                <a:spcPts val="0"/>
              </a:spcBef>
            </a:pPr>
            <a:r>
              <a:rPr lang="en-US" sz="1600"/>
              <a:t>Particulate backscatter profiles (355, 532, 1064 nm)</a:t>
            </a:r>
          </a:p>
          <a:p>
            <a:pPr lvl="1">
              <a:spcBef>
                <a:spcPts val="0"/>
              </a:spcBef>
            </a:pPr>
            <a:r>
              <a:rPr lang="en-US" sz="1600"/>
              <a:t>Aerosol extinction profiles and AOT (355 and 532 nm)</a:t>
            </a:r>
          </a:p>
          <a:p>
            <a:pPr marL="285750" indent="-285750" algn="l">
              <a:spcBef>
                <a:spcPts val="0"/>
              </a:spcBef>
              <a:buFont typeface="Arial" panose="020B0604020202020204" pitchFamily="34" charset="0"/>
              <a:buChar char="•"/>
            </a:pPr>
            <a:r>
              <a:rPr lang="en-US" sz="1600"/>
              <a:t>Aerosol Intensive measurements </a:t>
            </a:r>
            <a:r>
              <a:rPr lang="en-US" sz="1600">
                <a:solidFill>
                  <a:srgbClr val="0000CC"/>
                </a:solidFill>
              </a:rPr>
              <a:t>(data(hdf5) and imagery(png) archived)</a:t>
            </a:r>
          </a:p>
          <a:p>
            <a:pPr lvl="1">
              <a:spcBef>
                <a:spcPts val="0"/>
              </a:spcBef>
            </a:pPr>
            <a:r>
              <a:rPr lang="en-US" sz="1600"/>
              <a:t>Particle depolarization profiles (355, 532, 1064 nm)</a:t>
            </a:r>
          </a:p>
          <a:p>
            <a:pPr lvl="1">
              <a:spcBef>
                <a:spcPts val="0"/>
              </a:spcBef>
            </a:pPr>
            <a:r>
              <a:rPr lang="en-US" sz="1600"/>
              <a:t>Extinction-to-backscatter ratio profiles (355 and 532 nm)</a:t>
            </a:r>
          </a:p>
          <a:p>
            <a:pPr lvl="1">
              <a:spcBef>
                <a:spcPts val="0"/>
              </a:spcBef>
            </a:pPr>
            <a:r>
              <a:rPr lang="en-US" sz="1600"/>
              <a:t>Angstrom exponent profiles</a:t>
            </a:r>
          </a:p>
          <a:p>
            <a:pPr lvl="2">
              <a:spcBef>
                <a:spcPts val="0"/>
              </a:spcBef>
            </a:pPr>
            <a:r>
              <a:rPr lang="en-US" sz="1600"/>
              <a:t>Extinction: 355-532</a:t>
            </a:r>
          </a:p>
          <a:p>
            <a:pPr lvl="2">
              <a:spcBef>
                <a:spcPts val="0"/>
              </a:spcBef>
            </a:pPr>
            <a:r>
              <a:rPr lang="en-US" sz="1600"/>
              <a:t>Backscatter 355-532, 532-1064</a:t>
            </a:r>
          </a:p>
          <a:p>
            <a:pPr marL="285750" indent="-285750" algn="l">
              <a:spcBef>
                <a:spcPts val="0"/>
              </a:spcBef>
              <a:buFont typeface="Arial" panose="020B0604020202020204" pitchFamily="34" charset="0"/>
              <a:buChar char="•"/>
            </a:pPr>
            <a:r>
              <a:rPr lang="en-US" sz="1600"/>
              <a:t>Aerosol Type </a:t>
            </a:r>
            <a:r>
              <a:rPr lang="en-US" sz="1600">
                <a:solidFill>
                  <a:srgbClr val="0000CC"/>
                </a:solidFill>
              </a:rPr>
              <a:t>(data(hdf5) and imagery(png) archived)</a:t>
            </a:r>
          </a:p>
          <a:p>
            <a:pPr marL="285750" indent="-285750" algn="l">
              <a:spcBef>
                <a:spcPts val="0"/>
              </a:spcBef>
              <a:buFont typeface="Arial" panose="020B0604020202020204" pitchFamily="34" charset="0"/>
              <a:buChar char="•"/>
            </a:pPr>
            <a:r>
              <a:rPr lang="en-US" sz="1600"/>
              <a:t>Aerosol Optical Thickness </a:t>
            </a:r>
            <a:r>
              <a:rPr lang="en-US" sz="1600">
                <a:solidFill>
                  <a:srgbClr val="0000CC"/>
                </a:solidFill>
              </a:rPr>
              <a:t>(data(ICARTT) archived)  </a:t>
            </a:r>
            <a:endParaRPr lang="en-US" sz="1600"/>
          </a:p>
          <a:p>
            <a:pPr marL="285750" indent="-285750" algn="l">
              <a:spcBef>
                <a:spcPts val="0"/>
              </a:spcBef>
              <a:buFont typeface="Arial" panose="020B0604020202020204" pitchFamily="34" charset="0"/>
              <a:buChar char="•"/>
            </a:pPr>
            <a:r>
              <a:rPr lang="en-US" sz="1600"/>
              <a:t>Mixed Layer Heights </a:t>
            </a:r>
            <a:r>
              <a:rPr lang="en-US" sz="1600">
                <a:solidFill>
                  <a:srgbClr val="0000CC"/>
                </a:solidFill>
              </a:rPr>
              <a:t>(data(ICARTT) archived)</a:t>
            </a:r>
          </a:p>
          <a:p>
            <a:pPr marL="285750" indent="-285750" algn="l">
              <a:spcBef>
                <a:spcPts val="0"/>
              </a:spcBef>
              <a:buFont typeface="Arial" panose="020B0604020202020204" pitchFamily="34" charset="0"/>
              <a:buChar char="•"/>
            </a:pPr>
            <a:r>
              <a:rPr lang="en-US" sz="1600"/>
              <a:t>Mean aerosol extinction and backscatter values within and above the Mixed Layer </a:t>
            </a:r>
            <a:r>
              <a:rPr lang="en-US" sz="1600">
                <a:solidFill>
                  <a:srgbClr val="0000CC"/>
                </a:solidFill>
              </a:rPr>
              <a:t>(data(ICARTT) archived)</a:t>
            </a:r>
          </a:p>
          <a:p>
            <a:endParaRPr lang="en-US" dirty="0"/>
          </a:p>
        </p:txBody>
      </p:sp>
      <p:pic>
        <p:nvPicPr>
          <p:cNvPr id="5" name="Picture 4"/>
          <p:cNvPicPr>
            <a:picLocks noChangeAspect="1"/>
          </p:cNvPicPr>
          <p:nvPr/>
        </p:nvPicPr>
        <p:blipFill>
          <a:blip r:embed="rId3"/>
          <a:stretch>
            <a:fillRect/>
          </a:stretch>
        </p:blipFill>
        <p:spPr>
          <a:xfrm>
            <a:off x="5327844" y="1067813"/>
            <a:ext cx="3413102" cy="3199921"/>
          </a:xfrm>
          <a:prstGeom prst="rect">
            <a:avLst/>
          </a:prstGeom>
        </p:spPr>
      </p:pic>
      <p:pic>
        <p:nvPicPr>
          <p:cNvPr id="6" name="Picture 5"/>
          <p:cNvPicPr>
            <a:picLocks noChangeAspect="1"/>
          </p:cNvPicPr>
          <p:nvPr/>
        </p:nvPicPr>
        <p:blipFill>
          <a:blip r:embed="rId4"/>
          <a:stretch>
            <a:fillRect/>
          </a:stretch>
        </p:blipFill>
        <p:spPr>
          <a:xfrm>
            <a:off x="8753475" y="1067814"/>
            <a:ext cx="3442034" cy="3199922"/>
          </a:xfrm>
          <a:prstGeom prst="rect">
            <a:avLst/>
          </a:prstGeom>
        </p:spPr>
      </p:pic>
      <p:pic>
        <p:nvPicPr>
          <p:cNvPr id="7" name="Picture 6"/>
          <p:cNvPicPr>
            <a:picLocks noChangeAspect="1"/>
          </p:cNvPicPr>
          <p:nvPr/>
        </p:nvPicPr>
        <p:blipFill>
          <a:blip r:embed="rId5"/>
          <a:stretch>
            <a:fillRect/>
          </a:stretch>
        </p:blipFill>
        <p:spPr>
          <a:xfrm>
            <a:off x="5694665" y="4267734"/>
            <a:ext cx="3046281" cy="2352466"/>
          </a:xfrm>
          <a:prstGeom prst="rect">
            <a:avLst/>
          </a:prstGeom>
        </p:spPr>
      </p:pic>
      <p:pic>
        <p:nvPicPr>
          <p:cNvPr id="9" name="Picture 8"/>
          <p:cNvPicPr>
            <a:picLocks noChangeAspect="1"/>
          </p:cNvPicPr>
          <p:nvPr/>
        </p:nvPicPr>
        <p:blipFill>
          <a:blip r:embed="rId6"/>
          <a:stretch>
            <a:fillRect/>
          </a:stretch>
        </p:blipFill>
        <p:spPr>
          <a:xfrm>
            <a:off x="8964986" y="4267734"/>
            <a:ext cx="3019012" cy="23083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4740" y="1102858"/>
            <a:ext cx="4482532" cy="31826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2842" y="1090182"/>
            <a:ext cx="4114757" cy="3182696"/>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14259"/>
          <a:stretch/>
        </p:blipFill>
        <p:spPr>
          <a:xfrm>
            <a:off x="168314" y="1314450"/>
            <a:ext cx="3971144" cy="2730500"/>
          </a:xfrm>
          <a:prstGeom prst="rect">
            <a:avLst/>
          </a:prstGeom>
        </p:spPr>
      </p:pic>
      <p:sp>
        <p:nvSpPr>
          <p:cNvPr id="10" name="TextBox 9"/>
          <p:cNvSpPr txBox="1"/>
          <p:nvPr/>
        </p:nvSpPr>
        <p:spPr>
          <a:xfrm>
            <a:off x="4338129" y="1643087"/>
            <a:ext cx="2034531" cy="523220"/>
          </a:xfrm>
          <a:prstGeom prst="rect">
            <a:avLst/>
          </a:prstGeom>
          <a:noFill/>
        </p:spPr>
        <p:txBody>
          <a:bodyPr wrap="none" rtlCol="0">
            <a:spAutoFit/>
          </a:bodyPr>
          <a:lstStyle/>
          <a:p>
            <a:r>
              <a:rPr lang="en-US" b="1">
                <a:solidFill>
                  <a:schemeClr val="bg1"/>
                </a:solidFill>
              </a:rPr>
              <a:t>Aerosol</a:t>
            </a:r>
          </a:p>
          <a:p>
            <a:r>
              <a:rPr lang="en-US" b="1">
                <a:solidFill>
                  <a:schemeClr val="bg1"/>
                </a:solidFill>
              </a:rPr>
              <a:t>Backscatter (532 nm) </a:t>
            </a:r>
          </a:p>
        </p:txBody>
      </p:sp>
      <p:sp>
        <p:nvSpPr>
          <p:cNvPr id="11" name="TextBox 10"/>
          <p:cNvSpPr txBox="1"/>
          <p:nvPr/>
        </p:nvSpPr>
        <p:spPr>
          <a:xfrm>
            <a:off x="4648200" y="2763738"/>
            <a:ext cx="1923925" cy="307777"/>
          </a:xfrm>
          <a:prstGeom prst="rect">
            <a:avLst/>
          </a:prstGeom>
          <a:noFill/>
        </p:spPr>
        <p:txBody>
          <a:bodyPr wrap="none" rtlCol="0">
            <a:spAutoFit/>
          </a:bodyPr>
          <a:lstStyle/>
          <a:p>
            <a:r>
              <a:rPr lang="en-US" b="1">
                <a:solidFill>
                  <a:srgbClr val="CC3399"/>
                </a:solidFill>
              </a:rPr>
              <a:t>Mixed Layer Heights</a:t>
            </a:r>
          </a:p>
        </p:txBody>
      </p:sp>
      <p:cxnSp>
        <p:nvCxnSpPr>
          <p:cNvPr id="12" name="Straight Arrow Connector 11"/>
          <p:cNvCxnSpPr/>
          <p:nvPr/>
        </p:nvCxnSpPr>
        <p:spPr>
          <a:xfrm flipV="1">
            <a:off x="4933950" y="2520296"/>
            <a:ext cx="107950" cy="243442"/>
          </a:xfrm>
          <a:prstGeom prst="straightConnector1">
            <a:avLst/>
          </a:prstGeom>
          <a:ln>
            <a:solidFill>
              <a:srgbClr val="CC3399"/>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525568" y="1592236"/>
            <a:ext cx="1883849" cy="523220"/>
          </a:xfrm>
          <a:prstGeom prst="rect">
            <a:avLst/>
          </a:prstGeom>
          <a:noFill/>
        </p:spPr>
        <p:txBody>
          <a:bodyPr wrap="none" rtlCol="0">
            <a:spAutoFit/>
          </a:bodyPr>
          <a:lstStyle/>
          <a:p>
            <a:r>
              <a:rPr lang="en-US" b="1">
                <a:solidFill>
                  <a:schemeClr val="bg1"/>
                </a:solidFill>
              </a:rPr>
              <a:t>Aerosol</a:t>
            </a:r>
          </a:p>
          <a:p>
            <a:r>
              <a:rPr lang="en-US" b="1">
                <a:solidFill>
                  <a:schemeClr val="bg1"/>
                </a:solidFill>
              </a:rPr>
              <a:t>Extinction (532 nm) </a:t>
            </a:r>
          </a:p>
        </p:txBody>
      </p:sp>
      <p:sp>
        <p:nvSpPr>
          <p:cNvPr id="16" name="Google Shape;97;p1"/>
          <p:cNvSpPr txBox="1">
            <a:spLocks/>
          </p:cNvSpPr>
          <p:nvPr/>
        </p:nvSpPr>
        <p:spPr>
          <a:xfrm>
            <a:off x="1636157" y="63955"/>
            <a:ext cx="9158159" cy="956347"/>
          </a:xfrm>
          <a:prstGeom prst="rect">
            <a:avLst/>
          </a:prstGeom>
          <a:noFill/>
          <a:ln>
            <a:noFill/>
          </a:ln>
        </p:spPr>
        <p:txBody>
          <a:bodyPr spcFirstLastPara="1" wrap="square" lIns="91425" tIns="45700" rIns="91425" bIns="45700" anchor="ctr" anchorCtr="0">
            <a:normAutofit fontScale="40000" lnSpcReduction="2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36A2"/>
              </a:buClr>
              <a:buSzPts val="6000"/>
              <a:buFont typeface="Arial"/>
              <a:buNone/>
              <a:defRPr sz="6000" b="0" i="0" u="none" strike="noStrike" cap="none">
                <a:solidFill>
                  <a:srgbClr val="0036A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599"/>
            </a:pPr>
            <a:r>
              <a:rPr lang="nn-NO"/>
              <a:t>Aerosol Backscatter and Extinction Increase with Height in Mixed Layer associated with Increase in Relative Humidity (RH)</a:t>
            </a:r>
          </a:p>
        </p:txBody>
      </p:sp>
      <p:sp>
        <p:nvSpPr>
          <p:cNvPr id="20" name="TextBox 19"/>
          <p:cNvSpPr txBox="1"/>
          <p:nvPr/>
        </p:nvSpPr>
        <p:spPr>
          <a:xfrm>
            <a:off x="-1242" y="4244936"/>
            <a:ext cx="3746271" cy="2092881"/>
          </a:xfrm>
          <a:prstGeom prst="rect">
            <a:avLst/>
          </a:prstGeom>
          <a:noFill/>
        </p:spPr>
        <p:txBody>
          <a:bodyPr wrap="square" rtlCol="0">
            <a:spAutoFit/>
          </a:bodyPr>
          <a:lstStyle/>
          <a:p>
            <a:pPr marL="285750" indent="-285750">
              <a:buFont typeface="Arial" panose="020B0604020202020204" pitchFamily="34" charset="0"/>
              <a:buChar char="•"/>
            </a:pPr>
            <a:r>
              <a:rPr lang="en-US" sz="1300"/>
              <a:t>Dropsondes provide relative humidity profiles </a:t>
            </a:r>
          </a:p>
          <a:p>
            <a:pPr marL="285750" indent="-285750">
              <a:buFont typeface="Arial" panose="020B0604020202020204" pitchFamily="34" charset="0"/>
              <a:buChar char="•"/>
            </a:pPr>
            <a:r>
              <a:rPr lang="en-US" sz="1300"/>
              <a:t>Mixed Layer Height (Z</a:t>
            </a:r>
            <a:r>
              <a:rPr lang="en-US" sz="1300" baseline="-25000"/>
              <a:t>i</a:t>
            </a:r>
            <a:r>
              <a:rPr lang="en-US" sz="1300"/>
              <a:t>) derived from HSRL2 aerosol backscatter profiles</a:t>
            </a:r>
          </a:p>
          <a:p>
            <a:pPr marL="285750" indent="-285750">
              <a:buFont typeface="Arial" panose="020B0604020202020204" pitchFamily="34" charset="0"/>
              <a:buChar char="•"/>
            </a:pPr>
            <a:r>
              <a:rPr lang="en-US" sz="1300"/>
              <a:t>As RH increases with height within Mixed Layer, fine mode hygroscopic particles take on water, so aerosol backscatter and extinction increase.</a:t>
            </a:r>
          </a:p>
          <a:p>
            <a:pPr marL="285750" indent="-285750">
              <a:buFont typeface="Arial" panose="020B0604020202020204" pitchFamily="34" charset="0"/>
              <a:buChar char="•"/>
            </a:pPr>
            <a:r>
              <a:rPr lang="en-US" sz="1300"/>
              <a:t>These plots show behavior averaged over all of CAMP2Ex</a:t>
            </a:r>
          </a:p>
        </p:txBody>
      </p:sp>
      <p:sp>
        <p:nvSpPr>
          <p:cNvPr id="21" name="TextBox 20"/>
          <p:cNvSpPr txBox="1"/>
          <p:nvPr/>
        </p:nvSpPr>
        <p:spPr>
          <a:xfrm>
            <a:off x="777278" y="2865180"/>
            <a:ext cx="881973" cy="523220"/>
          </a:xfrm>
          <a:prstGeom prst="rect">
            <a:avLst/>
          </a:prstGeom>
          <a:noFill/>
        </p:spPr>
        <p:txBody>
          <a:bodyPr wrap="none" rtlCol="0">
            <a:spAutoFit/>
          </a:bodyPr>
          <a:lstStyle/>
          <a:p>
            <a:r>
              <a:rPr lang="en-US">
                <a:solidFill>
                  <a:srgbClr val="FF0000"/>
                </a:solidFill>
              </a:rPr>
              <a:t>Relative</a:t>
            </a:r>
          </a:p>
          <a:p>
            <a:r>
              <a:rPr lang="en-US">
                <a:solidFill>
                  <a:srgbClr val="FF0000"/>
                </a:solidFill>
              </a:rPr>
              <a:t>Humidity</a:t>
            </a:r>
          </a:p>
        </p:txBody>
      </p:sp>
      <p:sp>
        <p:nvSpPr>
          <p:cNvPr id="22" name="TextBox 21"/>
          <p:cNvSpPr txBox="1"/>
          <p:nvPr/>
        </p:nvSpPr>
        <p:spPr>
          <a:xfrm>
            <a:off x="1406488" y="2170986"/>
            <a:ext cx="1189749" cy="523220"/>
          </a:xfrm>
          <a:prstGeom prst="rect">
            <a:avLst/>
          </a:prstGeom>
          <a:noFill/>
        </p:spPr>
        <p:txBody>
          <a:bodyPr wrap="none" rtlCol="0">
            <a:spAutoFit/>
          </a:bodyPr>
          <a:lstStyle/>
          <a:p>
            <a:r>
              <a:rPr lang="en-US">
                <a:solidFill>
                  <a:srgbClr val="0000CC"/>
                </a:solidFill>
              </a:rPr>
              <a:t>Water Vapor</a:t>
            </a:r>
          </a:p>
          <a:p>
            <a:r>
              <a:rPr lang="en-US">
                <a:solidFill>
                  <a:srgbClr val="0000CC"/>
                </a:solidFill>
              </a:rPr>
              <a:t>Mixing Ratio</a:t>
            </a:r>
          </a:p>
        </p:txBody>
      </p:sp>
      <p:pic>
        <p:nvPicPr>
          <p:cNvPr id="3" name="Picture 2" descr="Chart&#10;&#10;Description automatically generated">
            <a:extLst>
              <a:ext uri="{FF2B5EF4-FFF2-40B4-BE49-F238E27FC236}">
                <a16:creationId xmlns:a16="http://schemas.microsoft.com/office/drawing/2014/main" id="{1AA40DDB-EF4F-4077-817C-930BA7CAFDDA}"/>
              </a:ext>
            </a:extLst>
          </p:cNvPr>
          <p:cNvPicPr>
            <a:picLocks noChangeAspect="1"/>
          </p:cNvPicPr>
          <p:nvPr/>
        </p:nvPicPr>
        <p:blipFill rotWithShape="1">
          <a:blip r:embed="rId5"/>
          <a:srcRect t="19924" r="11964"/>
          <a:stretch/>
        </p:blipFill>
        <p:spPr>
          <a:xfrm>
            <a:off x="3615966" y="4439576"/>
            <a:ext cx="2756694" cy="2075083"/>
          </a:xfrm>
          <a:prstGeom prst="rect">
            <a:avLst/>
          </a:prstGeom>
        </p:spPr>
      </p:pic>
      <p:pic>
        <p:nvPicPr>
          <p:cNvPr id="17" name="Picture 16" descr="Chart, surface chart&#10;&#10;Description automatically generated">
            <a:extLst>
              <a:ext uri="{FF2B5EF4-FFF2-40B4-BE49-F238E27FC236}">
                <a16:creationId xmlns:a16="http://schemas.microsoft.com/office/drawing/2014/main" id="{B960BAC8-362E-4848-9380-D4956CB0A17D}"/>
              </a:ext>
            </a:extLst>
          </p:cNvPr>
          <p:cNvPicPr>
            <a:picLocks noChangeAspect="1"/>
          </p:cNvPicPr>
          <p:nvPr/>
        </p:nvPicPr>
        <p:blipFill rotWithShape="1">
          <a:blip r:embed="rId6"/>
          <a:srcRect t="19924" r="11964"/>
          <a:stretch/>
        </p:blipFill>
        <p:spPr>
          <a:xfrm>
            <a:off x="6312242" y="4433888"/>
            <a:ext cx="2951640" cy="2012790"/>
          </a:xfrm>
          <a:prstGeom prst="rect">
            <a:avLst/>
          </a:prstGeom>
        </p:spPr>
      </p:pic>
      <p:pic>
        <p:nvPicPr>
          <p:cNvPr id="23" name="Picture 22">
            <a:extLst>
              <a:ext uri="{FF2B5EF4-FFF2-40B4-BE49-F238E27FC236}">
                <a16:creationId xmlns:a16="http://schemas.microsoft.com/office/drawing/2014/main" id="{3158DD2A-ECF9-4312-B7A9-55F4867138FB}"/>
              </a:ext>
            </a:extLst>
          </p:cNvPr>
          <p:cNvPicPr>
            <a:picLocks noChangeAspect="1"/>
          </p:cNvPicPr>
          <p:nvPr/>
        </p:nvPicPr>
        <p:blipFill rotWithShape="1">
          <a:blip r:embed="rId7"/>
          <a:srcRect t="18539" r="11964"/>
          <a:stretch/>
        </p:blipFill>
        <p:spPr>
          <a:xfrm>
            <a:off x="9169971" y="4393061"/>
            <a:ext cx="3018391" cy="2168112"/>
          </a:xfrm>
          <a:prstGeom prst="rect">
            <a:avLst/>
          </a:prstGeom>
        </p:spPr>
      </p:pic>
      <p:sp>
        <p:nvSpPr>
          <p:cNvPr id="25" name="TextBox 24">
            <a:extLst>
              <a:ext uri="{FF2B5EF4-FFF2-40B4-BE49-F238E27FC236}">
                <a16:creationId xmlns:a16="http://schemas.microsoft.com/office/drawing/2014/main" id="{DF343A04-54C7-4D9D-957F-A78FA86E04EC}"/>
              </a:ext>
            </a:extLst>
          </p:cNvPr>
          <p:cNvSpPr txBox="1"/>
          <p:nvPr/>
        </p:nvSpPr>
        <p:spPr>
          <a:xfrm>
            <a:off x="2001362" y="3119273"/>
            <a:ext cx="1059906" cy="523220"/>
          </a:xfrm>
          <a:prstGeom prst="rect">
            <a:avLst/>
          </a:prstGeom>
          <a:noFill/>
        </p:spPr>
        <p:txBody>
          <a:bodyPr wrap="none" rtlCol="0">
            <a:spAutoFit/>
          </a:bodyPr>
          <a:lstStyle/>
          <a:p>
            <a:r>
              <a:rPr lang="en-US"/>
              <a:t>Dropsonde</a:t>
            </a:r>
          </a:p>
          <a:p>
            <a:r>
              <a:rPr lang="en-US"/>
              <a:t>Profiles</a:t>
            </a:r>
          </a:p>
        </p:txBody>
      </p:sp>
      <p:cxnSp>
        <p:nvCxnSpPr>
          <p:cNvPr id="28" name="Straight Connector 27">
            <a:extLst>
              <a:ext uri="{FF2B5EF4-FFF2-40B4-BE49-F238E27FC236}">
                <a16:creationId xmlns:a16="http://schemas.microsoft.com/office/drawing/2014/main" id="{5201ABBC-00E9-4F44-BC3A-77C26466E6A0}"/>
              </a:ext>
            </a:extLst>
          </p:cNvPr>
          <p:cNvCxnSpPr/>
          <p:nvPr/>
        </p:nvCxnSpPr>
        <p:spPr>
          <a:xfrm>
            <a:off x="6861504" y="1592236"/>
            <a:ext cx="0" cy="2160614"/>
          </a:xfrm>
          <a:prstGeom prst="line">
            <a:avLst/>
          </a:prstGeom>
          <a:ln w="44450">
            <a:solidFill>
              <a:srgbClr val="CC3399"/>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44B4E16-13AA-445A-93D3-DACBE76332B6}"/>
              </a:ext>
            </a:extLst>
          </p:cNvPr>
          <p:cNvCxnSpPr/>
          <p:nvPr/>
        </p:nvCxnSpPr>
        <p:spPr>
          <a:xfrm>
            <a:off x="10969954" y="1599393"/>
            <a:ext cx="0" cy="2160614"/>
          </a:xfrm>
          <a:prstGeom prst="line">
            <a:avLst/>
          </a:prstGeom>
          <a:ln w="44450">
            <a:solidFill>
              <a:srgbClr val="CC3399"/>
            </a:solidFill>
            <a:prstDash val="sys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B0C1BBB7-89B9-4A89-AE7D-07D578130FDE}"/>
              </a:ext>
            </a:extLst>
          </p:cNvPr>
          <p:cNvSpPr/>
          <p:nvPr/>
        </p:nvSpPr>
        <p:spPr>
          <a:xfrm>
            <a:off x="135283" y="1263650"/>
            <a:ext cx="3858867" cy="2889250"/>
          </a:xfrm>
          <a:prstGeom prst="rect">
            <a:avLst/>
          </a:prstGeom>
          <a:noFill/>
          <a:ln>
            <a:solidFill>
              <a:srgbClr val="CC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BE2158EF-41DB-4A61-B1D8-0B6DC427EDF7}"/>
              </a:ext>
            </a:extLst>
          </p:cNvPr>
          <p:cNvCxnSpPr/>
          <p:nvPr/>
        </p:nvCxnSpPr>
        <p:spPr>
          <a:xfrm>
            <a:off x="2992666" y="6235700"/>
            <a:ext cx="7536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C6237DD-E020-4608-B300-192C7E6C7E87}"/>
              </a:ext>
            </a:extLst>
          </p:cNvPr>
          <p:cNvCxnSpPr/>
          <p:nvPr/>
        </p:nvCxnSpPr>
        <p:spPr>
          <a:xfrm flipV="1">
            <a:off x="4051300" y="3810000"/>
            <a:ext cx="2743200" cy="292100"/>
          </a:xfrm>
          <a:prstGeom prst="straightConnector1">
            <a:avLst/>
          </a:prstGeom>
          <a:ln>
            <a:solidFill>
              <a:srgbClr val="CC3399"/>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4A99BCF-A6D1-4EC8-A8D6-65E1F3714922}"/>
              </a:ext>
            </a:extLst>
          </p:cNvPr>
          <p:cNvSpPr txBox="1"/>
          <p:nvPr/>
        </p:nvSpPr>
        <p:spPr>
          <a:xfrm>
            <a:off x="6406557" y="1090182"/>
            <a:ext cx="1029449" cy="307777"/>
          </a:xfrm>
          <a:prstGeom prst="rect">
            <a:avLst/>
          </a:prstGeom>
          <a:noFill/>
        </p:spPr>
        <p:txBody>
          <a:bodyPr wrap="none" rtlCol="0">
            <a:spAutoFit/>
          </a:bodyPr>
          <a:lstStyle/>
          <a:p>
            <a:r>
              <a:rPr lang="en-US">
                <a:solidFill>
                  <a:srgbClr val="CC3399"/>
                </a:solidFill>
              </a:rPr>
              <a:t>dropsonde</a:t>
            </a:r>
          </a:p>
        </p:txBody>
      </p:sp>
      <p:cxnSp>
        <p:nvCxnSpPr>
          <p:cNvPr id="37" name="Straight Arrow Connector 36">
            <a:extLst>
              <a:ext uri="{FF2B5EF4-FFF2-40B4-BE49-F238E27FC236}">
                <a16:creationId xmlns:a16="http://schemas.microsoft.com/office/drawing/2014/main" id="{3E81CAE8-AEE3-44A4-97F4-0AE46F686EC2}"/>
              </a:ext>
            </a:extLst>
          </p:cNvPr>
          <p:cNvCxnSpPr>
            <a:cxnSpLocks/>
          </p:cNvCxnSpPr>
          <p:nvPr/>
        </p:nvCxnSpPr>
        <p:spPr>
          <a:xfrm>
            <a:off x="6867636" y="1322524"/>
            <a:ext cx="0" cy="269712"/>
          </a:xfrm>
          <a:prstGeom prst="straightConnector1">
            <a:avLst/>
          </a:prstGeom>
          <a:ln>
            <a:solidFill>
              <a:srgbClr val="CC3399"/>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2F5C346-C6FE-4B77-B452-B57837217D83}"/>
              </a:ext>
            </a:extLst>
          </p:cNvPr>
          <p:cNvSpPr txBox="1"/>
          <p:nvPr/>
        </p:nvSpPr>
        <p:spPr>
          <a:xfrm>
            <a:off x="10521314" y="1073846"/>
            <a:ext cx="1029449" cy="307777"/>
          </a:xfrm>
          <a:prstGeom prst="rect">
            <a:avLst/>
          </a:prstGeom>
          <a:noFill/>
        </p:spPr>
        <p:txBody>
          <a:bodyPr wrap="none" rtlCol="0">
            <a:spAutoFit/>
          </a:bodyPr>
          <a:lstStyle/>
          <a:p>
            <a:r>
              <a:rPr lang="en-US">
                <a:solidFill>
                  <a:srgbClr val="CC3399"/>
                </a:solidFill>
              </a:rPr>
              <a:t>dropsonde</a:t>
            </a:r>
          </a:p>
        </p:txBody>
      </p:sp>
      <p:cxnSp>
        <p:nvCxnSpPr>
          <p:cNvPr id="40" name="Straight Arrow Connector 39">
            <a:extLst>
              <a:ext uri="{FF2B5EF4-FFF2-40B4-BE49-F238E27FC236}">
                <a16:creationId xmlns:a16="http://schemas.microsoft.com/office/drawing/2014/main" id="{671E5B45-DEE6-4BBD-97E5-B3D811971DA3}"/>
              </a:ext>
            </a:extLst>
          </p:cNvPr>
          <p:cNvCxnSpPr>
            <a:cxnSpLocks/>
          </p:cNvCxnSpPr>
          <p:nvPr/>
        </p:nvCxnSpPr>
        <p:spPr>
          <a:xfrm>
            <a:off x="10982393" y="1306188"/>
            <a:ext cx="0" cy="269712"/>
          </a:xfrm>
          <a:prstGeom prst="straightConnector1">
            <a:avLst/>
          </a:prstGeom>
          <a:ln>
            <a:solidFill>
              <a:srgbClr val="CC3399"/>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C814966-A457-4284-9561-7A2C5B63E8DC}"/>
              </a:ext>
            </a:extLst>
          </p:cNvPr>
          <p:cNvSpPr txBox="1"/>
          <p:nvPr/>
        </p:nvSpPr>
        <p:spPr>
          <a:xfrm>
            <a:off x="4055014" y="4539158"/>
            <a:ext cx="1757871" cy="276999"/>
          </a:xfrm>
          <a:prstGeom prst="rect">
            <a:avLst/>
          </a:prstGeom>
          <a:noFill/>
        </p:spPr>
        <p:txBody>
          <a:bodyPr wrap="square" rtlCol="0">
            <a:spAutoFit/>
          </a:bodyPr>
          <a:lstStyle/>
          <a:p>
            <a:r>
              <a:rPr lang="en-US" sz="1200"/>
              <a:t>Relative Humidity</a:t>
            </a:r>
          </a:p>
        </p:txBody>
      </p:sp>
      <p:sp>
        <p:nvSpPr>
          <p:cNvPr id="42" name="TextBox 41">
            <a:extLst>
              <a:ext uri="{FF2B5EF4-FFF2-40B4-BE49-F238E27FC236}">
                <a16:creationId xmlns:a16="http://schemas.microsoft.com/office/drawing/2014/main" id="{B93E3EE6-68E8-47E3-81CC-F41D360175E4}"/>
              </a:ext>
            </a:extLst>
          </p:cNvPr>
          <p:cNvSpPr txBox="1"/>
          <p:nvPr/>
        </p:nvSpPr>
        <p:spPr>
          <a:xfrm>
            <a:off x="6807200" y="4467155"/>
            <a:ext cx="1757871" cy="646331"/>
          </a:xfrm>
          <a:prstGeom prst="rect">
            <a:avLst/>
          </a:prstGeom>
          <a:noFill/>
        </p:spPr>
        <p:txBody>
          <a:bodyPr wrap="square" rtlCol="0">
            <a:spAutoFit/>
          </a:bodyPr>
          <a:lstStyle/>
          <a:p>
            <a:r>
              <a:rPr lang="en-US" sz="1200"/>
              <a:t>Normalized</a:t>
            </a:r>
          </a:p>
          <a:p>
            <a:r>
              <a:rPr lang="en-US" sz="1200"/>
              <a:t>Aerosol</a:t>
            </a:r>
          </a:p>
          <a:p>
            <a:r>
              <a:rPr lang="en-US" sz="1200"/>
              <a:t>Backscatter</a:t>
            </a:r>
          </a:p>
        </p:txBody>
      </p:sp>
      <p:sp>
        <p:nvSpPr>
          <p:cNvPr id="43" name="TextBox 42">
            <a:extLst>
              <a:ext uri="{FF2B5EF4-FFF2-40B4-BE49-F238E27FC236}">
                <a16:creationId xmlns:a16="http://schemas.microsoft.com/office/drawing/2014/main" id="{B795DE93-EF2A-426F-BF6F-D0FDD6F23B3E}"/>
              </a:ext>
            </a:extLst>
          </p:cNvPr>
          <p:cNvSpPr txBox="1"/>
          <p:nvPr/>
        </p:nvSpPr>
        <p:spPr>
          <a:xfrm>
            <a:off x="9604511" y="4492991"/>
            <a:ext cx="1757871" cy="646331"/>
          </a:xfrm>
          <a:prstGeom prst="rect">
            <a:avLst/>
          </a:prstGeom>
          <a:noFill/>
        </p:spPr>
        <p:txBody>
          <a:bodyPr wrap="square" rtlCol="0">
            <a:spAutoFit/>
          </a:bodyPr>
          <a:lstStyle/>
          <a:p>
            <a:r>
              <a:rPr lang="en-US" sz="1200"/>
              <a:t>Normalized</a:t>
            </a:r>
          </a:p>
          <a:p>
            <a:r>
              <a:rPr lang="en-US" sz="1200"/>
              <a:t>Aerosol</a:t>
            </a:r>
          </a:p>
          <a:p>
            <a:r>
              <a:rPr lang="en-US" sz="1200"/>
              <a:t>Extinction</a:t>
            </a:r>
          </a:p>
        </p:txBody>
      </p:sp>
      <p:sp>
        <p:nvSpPr>
          <p:cNvPr id="44" name="TextBox 43">
            <a:extLst>
              <a:ext uri="{FF2B5EF4-FFF2-40B4-BE49-F238E27FC236}">
                <a16:creationId xmlns:a16="http://schemas.microsoft.com/office/drawing/2014/main" id="{76204701-8EF1-491A-8579-141B0CB35CA6}"/>
              </a:ext>
            </a:extLst>
          </p:cNvPr>
          <p:cNvSpPr txBox="1"/>
          <p:nvPr/>
        </p:nvSpPr>
        <p:spPr>
          <a:xfrm>
            <a:off x="4511322" y="3495101"/>
            <a:ext cx="1348446" cy="307777"/>
          </a:xfrm>
          <a:prstGeom prst="rect">
            <a:avLst/>
          </a:prstGeom>
          <a:noFill/>
        </p:spPr>
        <p:txBody>
          <a:bodyPr wrap="none" rtlCol="0">
            <a:spAutoFit/>
          </a:bodyPr>
          <a:lstStyle/>
          <a:p>
            <a:r>
              <a:rPr lang="en-US">
                <a:solidFill>
                  <a:schemeClr val="bg1"/>
                </a:solidFill>
              </a:rPr>
              <a:t>Sept. 23, 2019</a:t>
            </a:r>
          </a:p>
        </p:txBody>
      </p:sp>
      <p:sp>
        <p:nvSpPr>
          <p:cNvPr id="45" name="TextBox 44">
            <a:extLst>
              <a:ext uri="{FF2B5EF4-FFF2-40B4-BE49-F238E27FC236}">
                <a16:creationId xmlns:a16="http://schemas.microsoft.com/office/drawing/2014/main" id="{70C31146-5370-4B46-9C3A-BB1480F07B38}"/>
              </a:ext>
            </a:extLst>
          </p:cNvPr>
          <p:cNvSpPr txBox="1"/>
          <p:nvPr/>
        </p:nvSpPr>
        <p:spPr>
          <a:xfrm>
            <a:off x="8426145" y="3502223"/>
            <a:ext cx="1348446" cy="307777"/>
          </a:xfrm>
          <a:prstGeom prst="rect">
            <a:avLst/>
          </a:prstGeom>
          <a:noFill/>
        </p:spPr>
        <p:txBody>
          <a:bodyPr wrap="none" rtlCol="0">
            <a:spAutoFit/>
          </a:bodyPr>
          <a:lstStyle/>
          <a:p>
            <a:r>
              <a:rPr lang="en-US">
                <a:solidFill>
                  <a:schemeClr val="bg1"/>
                </a:solidFill>
              </a:rPr>
              <a:t>Sept. 23, 2019</a:t>
            </a:r>
          </a:p>
        </p:txBody>
      </p:sp>
    </p:spTree>
    <p:extLst>
      <p:ext uri="{BB962C8B-B14F-4D97-AF65-F5344CB8AC3E}">
        <p14:creationId xmlns:p14="http://schemas.microsoft.com/office/powerpoint/2010/main" val="957014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cstate="print"/>
          <a:srcRect r="1" b="2222"/>
          <a:stretch/>
        </p:blipFill>
        <p:spPr bwMode="auto">
          <a:xfrm>
            <a:off x="732353" y="1347544"/>
            <a:ext cx="3124200" cy="2514594"/>
          </a:xfrm>
          <a:prstGeom prst="rect">
            <a:avLst/>
          </a:prstGeom>
          <a:noFill/>
          <a:ln w="9525">
            <a:noFill/>
            <a:miter lim="800000"/>
            <a:headEnd/>
            <a:tailEnd/>
          </a:ln>
        </p:spPr>
      </p:pic>
      <p:sp>
        <p:nvSpPr>
          <p:cNvPr id="12" name="TextBox 11"/>
          <p:cNvSpPr txBox="1"/>
          <p:nvPr/>
        </p:nvSpPr>
        <p:spPr>
          <a:xfrm>
            <a:off x="1662574" y="1573584"/>
            <a:ext cx="6858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3</a:t>
            </a:r>
            <a:r>
              <a:rPr kumimoji="0" lang="el-GR" sz="2400" b="1" i="1"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β</a:t>
            </a:r>
            <a:endParaRPr kumimoji="0" lang="en-US" sz="24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sp>
        <p:nvSpPr>
          <p:cNvPr id="14" name="TextBox 13"/>
          <p:cNvSpPr txBox="1"/>
          <p:nvPr/>
        </p:nvSpPr>
        <p:spPr>
          <a:xfrm>
            <a:off x="3041792" y="1566709"/>
            <a:ext cx="6858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2</a:t>
            </a:r>
            <a:r>
              <a:rPr kumimoji="0" lang="el-GR" sz="2400" b="1" i="1"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α</a:t>
            </a:r>
            <a:r>
              <a:rPr kumimoji="0" lang="en-US" sz="2400" b="1" i="1"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 </a:t>
            </a:r>
            <a:endParaRPr kumimoji="0" lang="en-US" sz="24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sp>
        <p:nvSpPr>
          <p:cNvPr id="15" name="TextBox 14"/>
          <p:cNvSpPr txBox="1"/>
          <p:nvPr/>
        </p:nvSpPr>
        <p:spPr>
          <a:xfrm>
            <a:off x="978096" y="3982453"/>
            <a:ext cx="1479892" cy="1477328"/>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Aerosol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Backscatter: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3333CC"/>
                </a:solidFill>
                <a:effectLst/>
                <a:uLnTx/>
                <a:uFillTx/>
                <a:latin typeface="Trebuchet MS" panose="020B0603020202020204" pitchFamily="34" charset="0"/>
                <a:ea typeface="+mn-ea"/>
                <a:cs typeface="+mn-cs"/>
              </a:rPr>
              <a:t>355 nm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92D050"/>
                </a:solidFill>
                <a:effectLst/>
                <a:uLnTx/>
                <a:uFillTx/>
                <a:latin typeface="Trebuchet MS" panose="020B0603020202020204" pitchFamily="34" charset="0"/>
                <a:ea typeface="+mn-ea"/>
                <a:cs typeface="+mn-cs"/>
              </a:rPr>
              <a:t>532 nm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1064 nm</a:t>
            </a:r>
          </a:p>
        </p:txBody>
      </p:sp>
      <p:sp>
        <p:nvSpPr>
          <p:cNvPr id="16" name="TextBox 15"/>
          <p:cNvSpPr txBox="1"/>
          <p:nvPr/>
        </p:nvSpPr>
        <p:spPr>
          <a:xfrm>
            <a:off x="2476770" y="3982454"/>
            <a:ext cx="1361271" cy="120032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Aerosol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Extinction: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3333CC"/>
                </a:solidFill>
                <a:effectLst/>
                <a:uLnTx/>
                <a:uFillTx/>
                <a:latin typeface="Trebuchet MS" panose="020B0603020202020204" pitchFamily="34" charset="0"/>
                <a:ea typeface="+mn-ea"/>
                <a:cs typeface="+mn-cs"/>
              </a:rPr>
              <a:t>355 nm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92D050"/>
                </a:solidFill>
                <a:effectLst/>
                <a:uLnTx/>
                <a:uFillTx/>
                <a:latin typeface="Trebuchet MS" panose="020B0603020202020204" pitchFamily="34" charset="0"/>
                <a:ea typeface="+mn-ea"/>
                <a:cs typeface="+mn-cs"/>
              </a:rPr>
              <a:t>532 nm</a:t>
            </a:r>
          </a:p>
        </p:txBody>
      </p:sp>
      <p:sp>
        <p:nvSpPr>
          <p:cNvPr id="18" name="TextBox 17"/>
          <p:cNvSpPr txBox="1"/>
          <p:nvPr/>
        </p:nvSpPr>
        <p:spPr>
          <a:xfrm>
            <a:off x="2215645" y="4408148"/>
            <a:ext cx="365806"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a:t>
            </a:r>
          </a:p>
        </p:txBody>
      </p:sp>
      <p:sp>
        <p:nvSpPr>
          <p:cNvPr id="22" name="Content Placeholder 2"/>
          <p:cNvSpPr>
            <a:spLocks noGrp="1"/>
          </p:cNvSpPr>
          <p:nvPr>
            <p:ph idx="1"/>
          </p:nvPr>
        </p:nvSpPr>
        <p:spPr>
          <a:xfrm>
            <a:off x="4109374" y="3839409"/>
            <a:ext cx="4061001" cy="982518"/>
          </a:xfrm>
        </p:spPr>
        <p:txBody>
          <a:bodyPr>
            <a:noAutofit/>
          </a:bodyPr>
          <a:lstStyle/>
          <a:p>
            <a:r>
              <a:rPr lang="en-US" sz="1800" dirty="0">
                <a:latin typeface="Trebuchet MS" panose="020B0603020202020204" pitchFamily="34" charset="0"/>
              </a:rPr>
              <a:t>3</a:t>
            </a:r>
            <a:r>
              <a:rPr lang="en-US" sz="1800" dirty="0">
                <a:latin typeface="Trebuchet MS" panose="020B0603020202020204" pitchFamily="34" charset="0"/>
                <a:sym typeface="Symbol" panose="05050102010706020507" pitchFamily="18" charset="2"/>
              </a:rPr>
              <a:t>+2 (i.e. 3 backscatter + 2 extinction) considered the minimum information content necessary for microphysical retrievals (</a:t>
            </a:r>
            <a:r>
              <a:rPr lang="en-US" sz="1800" i="1" dirty="0" err="1">
                <a:latin typeface="Trebuchet MS" panose="020B0603020202020204" pitchFamily="34" charset="0"/>
              </a:rPr>
              <a:t>Bockmann</a:t>
            </a:r>
            <a:r>
              <a:rPr lang="en-US" sz="1800" i="1" dirty="0">
                <a:latin typeface="Trebuchet MS" panose="020B0603020202020204" pitchFamily="34" charset="0"/>
              </a:rPr>
              <a:t> et al</a:t>
            </a:r>
            <a:r>
              <a:rPr lang="en-US" sz="1800" dirty="0">
                <a:latin typeface="Trebuchet MS" panose="020B0603020202020204" pitchFamily="34" charset="0"/>
              </a:rPr>
              <a:t>, </a:t>
            </a:r>
            <a:r>
              <a:rPr lang="en-US" sz="1800">
                <a:latin typeface="Trebuchet MS" panose="020B0603020202020204" pitchFamily="34" charset="0"/>
              </a:rPr>
              <a:t>2005)</a:t>
            </a:r>
          </a:p>
          <a:p>
            <a:r>
              <a:rPr lang="en-US" sz="1800">
                <a:latin typeface="Trebuchet MS" panose="020B0603020202020204" pitchFamily="34" charset="0"/>
              </a:rPr>
              <a:t>Information content and sensitivity studies suggest concentrations and effective radius can be retrieved well (Burton et al., 2016)</a:t>
            </a:r>
            <a:endParaRPr lang="en-US" sz="1800" dirty="0">
              <a:latin typeface="Trebuchet MS" panose="020B0603020202020204"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4707141" y="1695152"/>
                <a:ext cx="2689958" cy="1323439"/>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wrap="square" tIns="0" rIns="45720"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1" u="none" strike="noStrike" kern="1200" cap="none" spc="0" normalizeH="0" baseline="0" noProof="0" dirty="0">
                    <a:ln>
                      <a:noFill/>
                    </a:ln>
                    <a:solidFill>
                      <a:srgbClr val="C00000"/>
                    </a:solidFill>
                    <a:effectLst/>
                    <a:uLnTx/>
                    <a:uFillTx/>
                    <a:latin typeface="Tahoma"/>
                    <a:ea typeface="+mn-ea"/>
                    <a:cs typeface="+mn-cs"/>
                  </a:rPr>
                  <a:t>INVERSION</a:t>
                </a:r>
              </a:p>
              <a:p>
                <a:pPr marL="0" marR="0" lvl="0" indent="0" algn="l" defTabSz="914400" rtl="0" eaLnBrk="1" fontAlgn="auto" latinLnBrk="0" hangingPunct="1">
                  <a:lnSpc>
                    <a:spcPts val="3600"/>
                  </a:lnSpc>
                  <a:spcBef>
                    <a:spcPts val="180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6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𝜷</m:t>
                      </m:r>
                      <m:d>
                        <m:dPr>
                          <m:ctrlPr>
                            <a:rPr kumimoji="0" lang="en-US" sz="16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6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𝝀</m:t>
                          </m:r>
                        </m:e>
                      </m:d>
                      <m:r>
                        <a:rPr kumimoji="0" lang="en-US" sz="16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ary>
                        <m:naryPr>
                          <m:limLoc m:val="undOvr"/>
                          <m:subHide m:val="on"/>
                          <m:supHide m:val="on"/>
                          <m:ctrlPr>
                            <a:rPr kumimoji="0" lang="en-US" sz="16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sup/>
                        <m:e>
                          <m:sSub>
                            <m:sSubPr>
                              <m:ctrlPr>
                                <a:rPr kumimoji="0" lang="en-US" sz="16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6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𝑲</m:t>
                              </m:r>
                            </m:e>
                            <m:sub>
                              <m:r>
                                <a:rPr kumimoji="0" lang="en-US" sz="16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𝜷</m:t>
                              </m:r>
                            </m:sub>
                          </m:sSub>
                          <m:d>
                            <m:dPr>
                              <m:ctrlPr>
                                <a:rPr kumimoji="0" lang="en-US" sz="16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6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𝒓</m:t>
                              </m:r>
                              <m:r>
                                <a:rPr kumimoji="0" lang="en-US" sz="16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6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𝒎</m:t>
                              </m:r>
                              <m:r>
                                <a:rPr kumimoji="0" lang="en-US" sz="16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6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𝝀</m:t>
                              </m:r>
                            </m:e>
                          </m:d>
                          <m:r>
                            <a:rPr kumimoji="0" lang="en-US" sz="16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𝒗</m:t>
                          </m:r>
                          <m:d>
                            <m:dPr>
                              <m:ctrlPr>
                                <a:rPr kumimoji="0" lang="en-US" sz="16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ctrlPr>
                            </m:dPr>
                            <m:e>
                              <m:r>
                                <a:rPr kumimoji="0" lang="en-US" sz="16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𝒓</m:t>
                              </m:r>
                            </m:e>
                          </m:d>
                          <m:r>
                            <a:rPr kumimoji="0" lang="en-US" sz="16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𝒅𝒓</m:t>
                          </m:r>
                        </m:e>
                      </m:nary>
                    </m:oMath>
                  </m:oMathPara>
                </a14:m>
                <a:endParaRPr kumimoji="0" lang="en-US" sz="1600" b="1"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914400" rtl="0" eaLnBrk="1" fontAlgn="auto" latinLnBrk="0" hangingPunct="1">
                  <a:lnSpc>
                    <a:spcPts val="3600"/>
                  </a:lnSpc>
                  <a:spcBef>
                    <a:spcPts val="180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6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𝜶</m:t>
                      </m:r>
                      <m:d>
                        <m:dPr>
                          <m:ctrlPr>
                            <a:rPr kumimoji="0" lang="en-US" sz="16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6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𝝀</m:t>
                          </m:r>
                        </m:e>
                      </m:d>
                      <m:r>
                        <a:rPr kumimoji="0" lang="en-US" sz="16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ary>
                        <m:naryPr>
                          <m:limLoc m:val="undOvr"/>
                          <m:subHide m:val="on"/>
                          <m:supHide m:val="on"/>
                          <m:ctrlPr>
                            <a:rPr kumimoji="0" lang="en-US" sz="16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sup/>
                        <m:e>
                          <m:sSub>
                            <m:sSubPr>
                              <m:ctrlPr>
                                <a:rPr kumimoji="0" lang="en-US" sz="16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6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𝑲</m:t>
                              </m:r>
                            </m:e>
                            <m:sub>
                              <m:r>
                                <a:rPr kumimoji="0" lang="en-US" sz="16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𝜶</m:t>
                              </m:r>
                            </m:sub>
                          </m:sSub>
                          <m:d>
                            <m:dPr>
                              <m:ctrlPr>
                                <a:rPr kumimoji="0" lang="en-US" sz="16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6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𝒓</m:t>
                              </m:r>
                              <m:r>
                                <a:rPr kumimoji="0" lang="en-US" sz="16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6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𝒎</m:t>
                              </m:r>
                              <m:r>
                                <a:rPr kumimoji="0" lang="en-US" sz="16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6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𝝀</m:t>
                              </m:r>
                            </m:e>
                          </m:d>
                          <m:r>
                            <a:rPr kumimoji="0" lang="en-US" sz="16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𝒗</m:t>
                          </m:r>
                          <m:d>
                            <m:dPr>
                              <m:ctrlPr>
                                <a:rPr kumimoji="0" lang="en-US" sz="16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ctrlPr>
                            </m:dPr>
                            <m:e>
                              <m:r>
                                <a:rPr kumimoji="0" lang="en-US" sz="16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𝒓</m:t>
                              </m:r>
                            </m:e>
                          </m:d>
                          <m:r>
                            <a:rPr kumimoji="0" lang="en-US" sz="16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𝒅𝒓</m:t>
                          </m:r>
                        </m:e>
                      </m:nary>
                    </m:oMath>
                  </m:oMathPara>
                </a14:m>
                <a:endParaRPr kumimoji="0" lang="en-US" sz="1600" b="1" i="0" u="none" strike="noStrike" kern="1200" cap="none" spc="0" normalizeH="0" baseline="0" noProof="0" dirty="0">
                  <a:ln>
                    <a:noFill/>
                  </a:ln>
                  <a:solidFill>
                    <a:srgbClr val="000000"/>
                  </a:solidFill>
                  <a:effectLst/>
                  <a:uLnTx/>
                  <a:uFillTx/>
                  <a:latin typeface="Tahoma"/>
                  <a:ea typeface="+mn-ea"/>
                  <a:cs typeface="+mn-cs"/>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707141" y="1695152"/>
                <a:ext cx="2689958" cy="1323439"/>
              </a:xfrm>
              <a:prstGeom prst="rect">
                <a:avLst/>
              </a:prstGeom>
              <a:blipFill>
                <a:blip r:embed="rId4"/>
                <a:stretch>
                  <a:fillRect l="-2247" t="-57014" r="-225" b="-102262"/>
                </a:stretch>
              </a:blipFill>
              <a:ln>
                <a:solidFill>
                  <a:srgbClr val="C00000"/>
                </a:solidFill>
              </a:ln>
            </p:spPr>
            <p:txBody>
              <a:bodyPr/>
              <a:lstStyle/>
              <a:p>
                <a:r>
                  <a:rPr lang="en-US">
                    <a:noFill/>
                  </a:rPr>
                  <a:t> </a:t>
                </a:r>
              </a:p>
            </p:txBody>
          </p:sp>
        </mc:Fallback>
      </mc:AlternateContent>
      <p:sp>
        <p:nvSpPr>
          <p:cNvPr id="27" name="Title 26"/>
          <p:cNvSpPr>
            <a:spLocks noGrp="1"/>
          </p:cNvSpPr>
          <p:nvPr>
            <p:ph type="title"/>
          </p:nvPr>
        </p:nvSpPr>
        <p:spPr>
          <a:xfrm>
            <a:off x="2711871" y="23604"/>
            <a:ext cx="7447014" cy="762000"/>
          </a:xfrm>
        </p:spPr>
        <p:txBody>
          <a:bodyPr/>
          <a:lstStyle/>
          <a:p>
            <a:r>
              <a:rPr lang="en-US">
                <a:latin typeface="Trebuchet MS" panose="020B0603020202020204" pitchFamily="34" charset="0"/>
              </a:rPr>
              <a:t>Multiwavelength Lidar Aerosol Microphysical </a:t>
            </a:r>
            <a:r>
              <a:rPr lang="en-US" dirty="0">
                <a:latin typeface="Trebuchet MS" panose="020B0603020202020204" pitchFamily="34" charset="0"/>
              </a:rPr>
              <a:t>R</a:t>
            </a:r>
            <a:r>
              <a:rPr lang="en-US">
                <a:latin typeface="Trebuchet MS" panose="020B0603020202020204" pitchFamily="34" charset="0"/>
              </a:rPr>
              <a:t>etrievals</a:t>
            </a:r>
            <a:endParaRPr lang="en-US" dirty="0">
              <a:latin typeface="Trebuchet MS" panose="020B0603020202020204" pitchFamily="34" charset="0"/>
            </a:endParaRPr>
          </a:p>
        </p:txBody>
      </p:sp>
      <p:sp>
        <p:nvSpPr>
          <p:cNvPr id="31" name="TextBox 30"/>
          <p:cNvSpPr txBox="1"/>
          <p:nvPr/>
        </p:nvSpPr>
        <p:spPr>
          <a:xfrm>
            <a:off x="6325477" y="1065268"/>
            <a:ext cx="1187159"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particle size distribution</a:t>
            </a:r>
          </a:p>
        </p:txBody>
      </p:sp>
      <p:cxnSp>
        <p:nvCxnSpPr>
          <p:cNvPr id="1025" name="Straight Arrow Connector 1024"/>
          <p:cNvCxnSpPr>
            <a:cxnSpLocks/>
            <a:stCxn id="29" idx="2"/>
          </p:cNvCxnSpPr>
          <p:nvPr/>
        </p:nvCxnSpPr>
        <p:spPr bwMode="auto">
          <a:xfrm>
            <a:off x="4986008" y="1588488"/>
            <a:ext cx="0" cy="47719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27" name="Straight Arrow Connector 1026"/>
          <p:cNvCxnSpPr>
            <a:cxnSpLocks/>
            <a:stCxn id="31" idx="2"/>
          </p:cNvCxnSpPr>
          <p:nvPr/>
        </p:nvCxnSpPr>
        <p:spPr bwMode="auto">
          <a:xfrm flipH="1">
            <a:off x="6843272" y="1588488"/>
            <a:ext cx="75785" cy="47719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28" name="TextBox 1027"/>
          <p:cNvSpPr txBox="1"/>
          <p:nvPr/>
        </p:nvSpPr>
        <p:spPr>
          <a:xfrm>
            <a:off x="4621780" y="3057937"/>
            <a:ext cx="2890856" cy="307777"/>
          </a:xfrm>
          <a:prstGeom prst="rect">
            <a:avLst/>
          </a:prstGeom>
        </p:spPr>
        <p:style>
          <a:lnRef idx="1">
            <a:schemeClr val="accent4"/>
          </a:lnRef>
          <a:fillRef idx="2">
            <a:schemeClr val="accent4"/>
          </a:fillRef>
          <a:effectRef idx="1">
            <a:schemeClr val="accent4"/>
          </a:effectRef>
          <a:fontRef idx="minor">
            <a:schemeClr val="dk1"/>
          </a:fontRef>
        </p:style>
        <p:txBody>
          <a:bodyPr wrap="none"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size, refractive index, wavelength</a:t>
            </a:r>
          </a:p>
        </p:txBody>
      </p:sp>
      <p:sp>
        <p:nvSpPr>
          <p:cNvPr id="29" name="TextBox 28"/>
          <p:cNvSpPr txBox="1"/>
          <p:nvPr/>
        </p:nvSpPr>
        <p:spPr>
          <a:xfrm>
            <a:off x="4336261" y="1065268"/>
            <a:ext cx="1299494"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lidar measurements</a:t>
            </a:r>
          </a:p>
        </p:txBody>
      </p:sp>
      <p:cxnSp>
        <p:nvCxnSpPr>
          <p:cNvPr id="1032" name="Straight Arrow Connector 1031"/>
          <p:cNvCxnSpPr>
            <a:stCxn id="1028" idx="0"/>
          </p:cNvCxnSpPr>
          <p:nvPr/>
        </p:nvCxnSpPr>
        <p:spPr bwMode="auto">
          <a:xfrm flipV="1">
            <a:off x="6067209" y="2713002"/>
            <a:ext cx="179063" cy="34493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5" name="TextBox 24"/>
          <p:cNvSpPr txBox="1"/>
          <p:nvPr/>
        </p:nvSpPr>
        <p:spPr>
          <a:xfrm>
            <a:off x="121981" y="5415823"/>
            <a:ext cx="3766985" cy="1323439"/>
          </a:xfrm>
          <a:prstGeom prst="rect">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FFFFFF"/>
                </a:solidFill>
                <a:effectLst/>
                <a:uLnTx/>
                <a:uFillTx/>
                <a:latin typeface="Tahoma"/>
                <a:ea typeface="+mn-ea"/>
                <a:cs typeface="+mn-cs"/>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Tahoma"/>
                <a:ea typeface="+mn-ea"/>
                <a:cs typeface="+mn-cs"/>
              </a:rPr>
              <a:t>Müller et al, 1999, Applied Optics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FFFFFF"/>
                </a:solidFill>
                <a:effectLst/>
                <a:uLnTx/>
                <a:uFillTx/>
                <a:latin typeface="Tahoma"/>
                <a:ea typeface="+mn-ea"/>
                <a:cs typeface="+mn-cs"/>
              </a:rPr>
              <a:t>Veselovskii</a:t>
            </a:r>
            <a:r>
              <a:rPr kumimoji="0" lang="en-US" sz="1600" b="0" i="0" u="none" strike="noStrike" kern="1200" cap="none" spc="0" normalizeH="0" baseline="0" noProof="0" dirty="0">
                <a:ln>
                  <a:noFill/>
                </a:ln>
                <a:solidFill>
                  <a:srgbClr val="FFFFFF"/>
                </a:solidFill>
                <a:effectLst/>
                <a:uLnTx/>
                <a:uFillTx/>
                <a:latin typeface="Tahoma"/>
                <a:ea typeface="+mn-ea"/>
                <a:cs typeface="+mn-cs"/>
              </a:rPr>
              <a:t> et al. 2002, Applied Optics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Tahoma"/>
                <a:ea typeface="+mn-ea"/>
                <a:cs typeface="+mn-cs"/>
              </a:rPr>
              <a:t>Müller et al, 2014, AMT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FFFFFF"/>
                </a:solidFill>
                <a:effectLst/>
                <a:uLnTx/>
                <a:uFillTx/>
                <a:latin typeface="Tahoma"/>
                <a:ea typeface="+mn-ea"/>
                <a:cs typeface="+mn-cs"/>
              </a:rPr>
              <a:t>Sawamura</a:t>
            </a:r>
            <a:r>
              <a:rPr kumimoji="0" lang="en-US" sz="1600" b="0" i="0" u="none" strike="noStrike" kern="1200" cap="none" spc="0" normalizeH="0" baseline="0" noProof="0" dirty="0">
                <a:ln>
                  <a:noFill/>
                </a:ln>
                <a:solidFill>
                  <a:srgbClr val="FFFFFF"/>
                </a:solidFill>
                <a:effectLst/>
                <a:uLnTx/>
                <a:uFillTx/>
                <a:latin typeface="Tahoma"/>
                <a:ea typeface="+mn-ea"/>
                <a:cs typeface="+mn-cs"/>
              </a:rPr>
              <a:t> et al., 2017, ACP</a:t>
            </a:r>
          </a:p>
        </p:txBody>
      </p:sp>
      <p:pic>
        <p:nvPicPr>
          <p:cNvPr id="21" name="Picture 20">
            <a:extLst>
              <a:ext uri="{FF2B5EF4-FFF2-40B4-BE49-F238E27FC236}">
                <a16:creationId xmlns:a16="http://schemas.microsoft.com/office/drawing/2014/main" id="{F875D9D2-0686-4AE3-83A2-3EBAC7033002}"/>
              </a:ext>
            </a:extLst>
          </p:cNvPr>
          <p:cNvPicPr>
            <a:picLocks noChangeAspect="1"/>
          </p:cNvPicPr>
          <p:nvPr/>
        </p:nvPicPr>
        <p:blipFill rotWithShape="1">
          <a:blip r:embed="rId5"/>
          <a:srcRect l="50522" r="24994" b="11520"/>
          <a:stretch/>
        </p:blipFill>
        <p:spPr>
          <a:xfrm>
            <a:off x="7822851" y="1233713"/>
            <a:ext cx="4324544" cy="2845143"/>
          </a:xfrm>
          <a:prstGeom prst="rect">
            <a:avLst/>
          </a:prstGeom>
        </p:spPr>
      </p:pic>
      <p:sp>
        <p:nvSpPr>
          <p:cNvPr id="26" name="Rectangle 25">
            <a:extLst>
              <a:ext uri="{FF2B5EF4-FFF2-40B4-BE49-F238E27FC236}">
                <a16:creationId xmlns:a16="http://schemas.microsoft.com/office/drawing/2014/main" id="{267CBBB9-DE06-48DD-9A28-1520DECBAFF8}"/>
              </a:ext>
            </a:extLst>
          </p:cNvPr>
          <p:cNvSpPr/>
          <p:nvPr/>
        </p:nvSpPr>
        <p:spPr>
          <a:xfrm>
            <a:off x="8128385" y="4208697"/>
            <a:ext cx="4061000" cy="22775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solidFill>
                  <a:srgbClr val="000000"/>
                </a:solidFill>
                <a:effectLst/>
                <a:uLnTx/>
                <a:uFillTx/>
                <a:latin typeface="+mn-lt"/>
                <a:ea typeface="+mn-ea"/>
                <a:cs typeface="+mn-cs"/>
              </a:rPr>
              <a:t>Lidar</a:t>
            </a:r>
            <a:r>
              <a:rPr kumimoji="0" lang="en-US" sz="1800" i="0" u="none" strike="noStrike" kern="1200" cap="none" spc="0" normalizeH="0" baseline="0" noProof="0" dirty="0">
                <a:ln>
                  <a:noFill/>
                </a:ln>
                <a:solidFill>
                  <a:srgbClr val="000000"/>
                </a:solidFill>
                <a:effectLst/>
                <a:uLnTx/>
                <a:uFillTx/>
                <a:latin typeface="+mn-lt"/>
                <a:ea typeface="+mn-ea"/>
                <a:cs typeface="+mn-cs"/>
              </a:rPr>
              <a:t> microphysical retrievals of effective radius and concentrations compare well to airborne in </a:t>
            </a:r>
            <a:r>
              <a:rPr kumimoji="0" lang="en-US" sz="1800" i="0" u="none" strike="noStrike" kern="1200" cap="none" spc="0" normalizeH="0" baseline="0" noProof="0">
                <a:ln>
                  <a:noFill/>
                </a:ln>
                <a:solidFill>
                  <a:srgbClr val="000000"/>
                </a:solidFill>
                <a:effectLst/>
                <a:uLnTx/>
                <a:uFillTx/>
                <a:latin typeface="+mn-lt"/>
                <a:ea typeface="+mn-ea"/>
                <a:cs typeface="+mn-cs"/>
              </a:rPr>
              <a:t>situ measurements</a:t>
            </a:r>
          </a:p>
          <a:p>
            <a:pPr marL="57467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mn-lt"/>
              </a:rPr>
              <a:t>TCAP (Müller et al., 2014, </a:t>
            </a:r>
            <a:r>
              <a:rPr lang="en-US" sz="1800" i="1">
                <a:latin typeface="+mn-lt"/>
              </a:rPr>
              <a:t>AMT)</a:t>
            </a:r>
          </a:p>
          <a:p>
            <a:pPr marL="574675" indent="-285750">
              <a:buClrTx/>
              <a:buFont typeface="Arial" panose="020B0604020202020204" pitchFamily="34" charset="0"/>
              <a:buChar char="•"/>
            </a:pPr>
            <a:r>
              <a:rPr lang="en-US" sz="1800"/>
              <a:t>DISCOVER-AQ (Sawamura et al., 2017, ACP)</a:t>
            </a:r>
            <a:r>
              <a:rPr lang="en-US" sz="1800" kern="1200"/>
              <a:t> </a:t>
            </a:r>
          </a:p>
          <a:p>
            <a:pPr marL="288925"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srgbClr val="000000"/>
              </a:solidFill>
              <a:effectLst/>
              <a:uLnTx/>
              <a:uFillTx/>
              <a:latin typeface="Tahoma"/>
              <a:ea typeface="+mn-ea"/>
              <a:cs typeface="+mn-cs"/>
            </a:endParaRPr>
          </a:p>
        </p:txBody>
      </p:sp>
      <p:cxnSp>
        <p:nvCxnSpPr>
          <p:cNvPr id="9" name="Straight Arrow Connector 8">
            <a:extLst>
              <a:ext uri="{FF2B5EF4-FFF2-40B4-BE49-F238E27FC236}">
                <a16:creationId xmlns:a16="http://schemas.microsoft.com/office/drawing/2014/main" id="{3059DD5C-D81C-4C11-BAD9-E0D35531548D}"/>
              </a:ext>
            </a:extLst>
          </p:cNvPr>
          <p:cNvCxnSpPr/>
          <p:nvPr/>
        </p:nvCxnSpPr>
        <p:spPr>
          <a:xfrm>
            <a:off x="3965713" y="2199499"/>
            <a:ext cx="64097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5F3F87B-FB33-43BF-909C-4B394D4221DE}"/>
              </a:ext>
            </a:extLst>
          </p:cNvPr>
          <p:cNvCxnSpPr/>
          <p:nvPr/>
        </p:nvCxnSpPr>
        <p:spPr>
          <a:xfrm>
            <a:off x="7437782" y="2103420"/>
            <a:ext cx="64097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314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3FDF85-8C0C-4F91-ADDF-24DC3F9CA661}"/>
              </a:ext>
            </a:extLst>
          </p:cNvPr>
          <p:cNvSpPr>
            <a:spLocks noGrp="1"/>
          </p:cNvSpPr>
          <p:nvPr>
            <p:ph idx="1"/>
          </p:nvPr>
        </p:nvSpPr>
        <p:spPr>
          <a:xfrm>
            <a:off x="340106" y="900482"/>
            <a:ext cx="3546823" cy="643985"/>
          </a:xfrm>
        </p:spPr>
        <p:txBody>
          <a:bodyPr/>
          <a:lstStyle/>
          <a:p>
            <a:pPr marL="0" indent="0">
              <a:buNone/>
            </a:pPr>
            <a:r>
              <a:rPr lang="en-US"/>
              <a:t>East of Manila</a:t>
            </a:r>
          </a:p>
          <a:p>
            <a:r>
              <a:rPr lang="en-US"/>
              <a:t>Larger particles</a:t>
            </a:r>
          </a:p>
          <a:p>
            <a:r>
              <a:rPr lang="en-US"/>
              <a:t>Lower SMF, Vol. Conc.</a:t>
            </a:r>
          </a:p>
          <a:p>
            <a:pPr marL="0" indent="0">
              <a:buNone/>
            </a:pPr>
            <a:r>
              <a:rPr lang="en-US"/>
              <a:t>West of Manila</a:t>
            </a:r>
          </a:p>
          <a:p>
            <a:r>
              <a:rPr lang="en-US"/>
              <a:t>Smaller particles</a:t>
            </a:r>
          </a:p>
          <a:p>
            <a:r>
              <a:rPr lang="en-US"/>
              <a:t>Higher SMF, Vol. Conc. </a:t>
            </a:r>
          </a:p>
        </p:txBody>
      </p:sp>
      <p:pic>
        <p:nvPicPr>
          <p:cNvPr id="11" name="Picture 10">
            <a:extLst>
              <a:ext uri="{FF2B5EF4-FFF2-40B4-BE49-F238E27FC236}">
                <a16:creationId xmlns:a16="http://schemas.microsoft.com/office/drawing/2014/main" id="{7B05A408-075F-440F-806A-713423B8A5BB}"/>
              </a:ext>
            </a:extLst>
          </p:cNvPr>
          <p:cNvPicPr>
            <a:picLocks noChangeAspect="1"/>
          </p:cNvPicPr>
          <p:nvPr/>
        </p:nvPicPr>
        <p:blipFill>
          <a:blip r:embed="rId2"/>
          <a:stretch>
            <a:fillRect/>
          </a:stretch>
        </p:blipFill>
        <p:spPr>
          <a:xfrm>
            <a:off x="221667" y="2996333"/>
            <a:ext cx="3940599" cy="3959840"/>
          </a:xfrm>
          <a:prstGeom prst="rect">
            <a:avLst/>
          </a:prstGeom>
        </p:spPr>
      </p:pic>
      <p:sp>
        <p:nvSpPr>
          <p:cNvPr id="18" name="Title 1">
            <a:extLst>
              <a:ext uri="{FF2B5EF4-FFF2-40B4-BE49-F238E27FC236}">
                <a16:creationId xmlns:a16="http://schemas.microsoft.com/office/drawing/2014/main" id="{71FACB2B-9C6C-4D9B-B7F9-BFD16FD6BC21}"/>
              </a:ext>
            </a:extLst>
          </p:cNvPr>
          <p:cNvSpPr>
            <a:spLocks noGrp="1"/>
          </p:cNvSpPr>
          <p:nvPr>
            <p:ph type="title"/>
          </p:nvPr>
        </p:nvSpPr>
        <p:spPr>
          <a:xfrm>
            <a:off x="2412922" y="42669"/>
            <a:ext cx="7772400" cy="762000"/>
          </a:xfrm>
        </p:spPr>
        <p:txBody>
          <a:bodyPr/>
          <a:lstStyle/>
          <a:p>
            <a:r>
              <a:rPr lang="en-US"/>
              <a:t>HSRL2 Microphysical Retrievals – October 3, 2019</a:t>
            </a:r>
          </a:p>
        </p:txBody>
      </p:sp>
      <p:pic>
        <p:nvPicPr>
          <p:cNvPr id="20" name="Picture 19" descr="Chart, histogram&#10;&#10;Description automatically generated">
            <a:extLst>
              <a:ext uri="{FF2B5EF4-FFF2-40B4-BE49-F238E27FC236}">
                <a16:creationId xmlns:a16="http://schemas.microsoft.com/office/drawing/2014/main" id="{1D4F2B74-900C-4CAC-9381-36D73A3E3F0B}"/>
              </a:ext>
            </a:extLst>
          </p:cNvPr>
          <p:cNvPicPr>
            <a:picLocks noChangeAspect="1"/>
          </p:cNvPicPr>
          <p:nvPr/>
        </p:nvPicPr>
        <p:blipFill rotWithShape="1">
          <a:blip r:embed="rId3"/>
          <a:srcRect l="6409" r="6657"/>
          <a:stretch/>
        </p:blipFill>
        <p:spPr>
          <a:xfrm>
            <a:off x="4006588" y="1116687"/>
            <a:ext cx="4178824" cy="2615864"/>
          </a:xfrm>
          <a:prstGeom prst="rect">
            <a:avLst/>
          </a:prstGeom>
        </p:spPr>
      </p:pic>
      <p:pic>
        <p:nvPicPr>
          <p:cNvPr id="22" name="Picture 21">
            <a:extLst>
              <a:ext uri="{FF2B5EF4-FFF2-40B4-BE49-F238E27FC236}">
                <a16:creationId xmlns:a16="http://schemas.microsoft.com/office/drawing/2014/main" id="{D3128A25-798C-4432-B692-EDE4D812C892}"/>
              </a:ext>
            </a:extLst>
          </p:cNvPr>
          <p:cNvPicPr>
            <a:picLocks noChangeAspect="1"/>
          </p:cNvPicPr>
          <p:nvPr/>
        </p:nvPicPr>
        <p:blipFill rotWithShape="1">
          <a:blip r:embed="rId4"/>
          <a:srcRect l="7365" r="6184"/>
          <a:stretch/>
        </p:blipFill>
        <p:spPr>
          <a:xfrm>
            <a:off x="8277939" y="1119144"/>
            <a:ext cx="3914061" cy="2613407"/>
          </a:xfrm>
          <a:prstGeom prst="rect">
            <a:avLst/>
          </a:prstGeom>
        </p:spPr>
      </p:pic>
      <p:pic>
        <p:nvPicPr>
          <p:cNvPr id="24" name="Picture 23">
            <a:extLst>
              <a:ext uri="{FF2B5EF4-FFF2-40B4-BE49-F238E27FC236}">
                <a16:creationId xmlns:a16="http://schemas.microsoft.com/office/drawing/2014/main" id="{C049FED6-EDAA-45AD-BA81-47E4C079D04C}"/>
              </a:ext>
            </a:extLst>
          </p:cNvPr>
          <p:cNvPicPr>
            <a:picLocks noChangeAspect="1"/>
          </p:cNvPicPr>
          <p:nvPr/>
        </p:nvPicPr>
        <p:blipFill rotWithShape="1">
          <a:blip r:embed="rId5"/>
          <a:srcRect l="6089" r="6189"/>
          <a:stretch/>
        </p:blipFill>
        <p:spPr>
          <a:xfrm>
            <a:off x="4006588" y="3732551"/>
            <a:ext cx="4139877" cy="2797457"/>
          </a:xfrm>
          <a:prstGeom prst="rect">
            <a:avLst/>
          </a:prstGeom>
        </p:spPr>
      </p:pic>
      <p:pic>
        <p:nvPicPr>
          <p:cNvPr id="26" name="Picture 25">
            <a:extLst>
              <a:ext uri="{FF2B5EF4-FFF2-40B4-BE49-F238E27FC236}">
                <a16:creationId xmlns:a16="http://schemas.microsoft.com/office/drawing/2014/main" id="{8B25A6C0-AE2B-4243-A821-50B17FA2E9B3}"/>
              </a:ext>
            </a:extLst>
          </p:cNvPr>
          <p:cNvPicPr>
            <a:picLocks noChangeAspect="1"/>
          </p:cNvPicPr>
          <p:nvPr/>
        </p:nvPicPr>
        <p:blipFill rotWithShape="1">
          <a:blip r:embed="rId6"/>
          <a:srcRect l="7312" r="6845"/>
          <a:stretch/>
        </p:blipFill>
        <p:spPr>
          <a:xfrm>
            <a:off x="8277939" y="3732551"/>
            <a:ext cx="3914061" cy="2797457"/>
          </a:xfrm>
          <a:prstGeom prst="rect">
            <a:avLst/>
          </a:prstGeom>
        </p:spPr>
      </p:pic>
      <p:sp>
        <p:nvSpPr>
          <p:cNvPr id="27" name="TextBox 26">
            <a:extLst>
              <a:ext uri="{FF2B5EF4-FFF2-40B4-BE49-F238E27FC236}">
                <a16:creationId xmlns:a16="http://schemas.microsoft.com/office/drawing/2014/main" id="{FFB74914-88CE-4074-9113-6AA617891714}"/>
              </a:ext>
            </a:extLst>
          </p:cNvPr>
          <p:cNvSpPr txBox="1"/>
          <p:nvPr/>
        </p:nvSpPr>
        <p:spPr>
          <a:xfrm>
            <a:off x="4644420" y="1563934"/>
            <a:ext cx="2903159" cy="307777"/>
          </a:xfrm>
          <a:prstGeom prst="rect">
            <a:avLst/>
          </a:prstGeom>
          <a:solidFill>
            <a:schemeClr val="tx1"/>
          </a:solidFill>
        </p:spPr>
        <p:txBody>
          <a:bodyPr wrap="square" rtlCol="0">
            <a:spAutoFit/>
          </a:bodyPr>
          <a:lstStyle/>
          <a:p>
            <a:r>
              <a:rPr lang="en-US" b="1">
                <a:solidFill>
                  <a:schemeClr val="bg1"/>
                </a:solidFill>
              </a:rPr>
              <a:t>Aerosol Backscatter (532 nm)</a:t>
            </a:r>
          </a:p>
        </p:txBody>
      </p:sp>
      <p:sp>
        <p:nvSpPr>
          <p:cNvPr id="28" name="TextBox 27">
            <a:extLst>
              <a:ext uri="{FF2B5EF4-FFF2-40B4-BE49-F238E27FC236}">
                <a16:creationId xmlns:a16="http://schemas.microsoft.com/office/drawing/2014/main" id="{A9E1C6C4-135F-4E3B-A637-CA7E254CE665}"/>
              </a:ext>
            </a:extLst>
          </p:cNvPr>
          <p:cNvSpPr txBox="1"/>
          <p:nvPr/>
        </p:nvSpPr>
        <p:spPr>
          <a:xfrm>
            <a:off x="4481191" y="5741313"/>
            <a:ext cx="2903159" cy="307777"/>
          </a:xfrm>
          <a:prstGeom prst="rect">
            <a:avLst/>
          </a:prstGeom>
          <a:noFill/>
        </p:spPr>
        <p:txBody>
          <a:bodyPr wrap="square" rtlCol="0">
            <a:spAutoFit/>
          </a:bodyPr>
          <a:lstStyle/>
          <a:p>
            <a:r>
              <a:rPr lang="en-US" b="1">
                <a:solidFill>
                  <a:schemeClr val="bg1"/>
                </a:solidFill>
              </a:rPr>
              <a:t>Fine Mode Effective Radius</a:t>
            </a:r>
          </a:p>
        </p:txBody>
      </p:sp>
      <p:sp>
        <p:nvSpPr>
          <p:cNvPr id="29" name="TextBox 28">
            <a:extLst>
              <a:ext uri="{FF2B5EF4-FFF2-40B4-BE49-F238E27FC236}">
                <a16:creationId xmlns:a16="http://schemas.microsoft.com/office/drawing/2014/main" id="{30FCC7A5-0290-4794-AB62-B3DD58100659}"/>
              </a:ext>
            </a:extLst>
          </p:cNvPr>
          <p:cNvSpPr txBox="1"/>
          <p:nvPr/>
        </p:nvSpPr>
        <p:spPr>
          <a:xfrm>
            <a:off x="8783389" y="2963374"/>
            <a:ext cx="2903159" cy="307777"/>
          </a:xfrm>
          <a:prstGeom prst="rect">
            <a:avLst/>
          </a:prstGeom>
          <a:noFill/>
        </p:spPr>
        <p:txBody>
          <a:bodyPr wrap="square" rtlCol="0">
            <a:spAutoFit/>
          </a:bodyPr>
          <a:lstStyle/>
          <a:p>
            <a:r>
              <a:rPr lang="en-US" b="1">
                <a:solidFill>
                  <a:schemeClr val="bg1"/>
                </a:solidFill>
              </a:rPr>
              <a:t>Submicron Fraction</a:t>
            </a:r>
          </a:p>
        </p:txBody>
      </p:sp>
      <p:sp>
        <p:nvSpPr>
          <p:cNvPr id="30" name="TextBox 29">
            <a:extLst>
              <a:ext uri="{FF2B5EF4-FFF2-40B4-BE49-F238E27FC236}">
                <a16:creationId xmlns:a16="http://schemas.microsoft.com/office/drawing/2014/main" id="{F5331C1B-6FCB-4C39-B60F-582E1737F2A0}"/>
              </a:ext>
            </a:extLst>
          </p:cNvPr>
          <p:cNvSpPr txBox="1"/>
          <p:nvPr/>
        </p:nvSpPr>
        <p:spPr>
          <a:xfrm>
            <a:off x="8909834" y="5755815"/>
            <a:ext cx="2903159" cy="307777"/>
          </a:xfrm>
          <a:prstGeom prst="rect">
            <a:avLst/>
          </a:prstGeom>
          <a:noFill/>
        </p:spPr>
        <p:txBody>
          <a:bodyPr wrap="square" rtlCol="0">
            <a:spAutoFit/>
          </a:bodyPr>
          <a:lstStyle/>
          <a:p>
            <a:r>
              <a:rPr lang="en-US" b="1">
                <a:solidFill>
                  <a:schemeClr val="bg1"/>
                </a:solidFill>
              </a:rPr>
              <a:t>Fine Mode Volume Conc. </a:t>
            </a:r>
          </a:p>
        </p:txBody>
      </p:sp>
      <p:sp>
        <p:nvSpPr>
          <p:cNvPr id="31" name="TextBox 30">
            <a:extLst>
              <a:ext uri="{FF2B5EF4-FFF2-40B4-BE49-F238E27FC236}">
                <a16:creationId xmlns:a16="http://schemas.microsoft.com/office/drawing/2014/main" id="{912505D0-62C7-4B3A-AF27-76F35F8D4748}"/>
              </a:ext>
            </a:extLst>
          </p:cNvPr>
          <p:cNvSpPr txBox="1"/>
          <p:nvPr/>
        </p:nvSpPr>
        <p:spPr>
          <a:xfrm>
            <a:off x="4644420" y="4195501"/>
            <a:ext cx="562046" cy="307777"/>
          </a:xfrm>
          <a:prstGeom prst="rect">
            <a:avLst/>
          </a:prstGeom>
          <a:noFill/>
        </p:spPr>
        <p:txBody>
          <a:bodyPr wrap="square" rtlCol="0">
            <a:spAutoFit/>
          </a:bodyPr>
          <a:lstStyle/>
          <a:p>
            <a:r>
              <a:rPr lang="en-US">
                <a:solidFill>
                  <a:schemeClr val="bg1"/>
                </a:solidFill>
              </a:rPr>
              <a:t>west</a:t>
            </a:r>
          </a:p>
        </p:txBody>
      </p:sp>
      <p:sp>
        <p:nvSpPr>
          <p:cNvPr id="32" name="TextBox 31">
            <a:extLst>
              <a:ext uri="{FF2B5EF4-FFF2-40B4-BE49-F238E27FC236}">
                <a16:creationId xmlns:a16="http://schemas.microsoft.com/office/drawing/2014/main" id="{B73025C9-848E-4762-95CE-0C64BE06A16F}"/>
              </a:ext>
            </a:extLst>
          </p:cNvPr>
          <p:cNvSpPr txBox="1"/>
          <p:nvPr/>
        </p:nvSpPr>
        <p:spPr>
          <a:xfrm>
            <a:off x="6822304" y="4195501"/>
            <a:ext cx="562046" cy="307777"/>
          </a:xfrm>
          <a:prstGeom prst="rect">
            <a:avLst/>
          </a:prstGeom>
          <a:noFill/>
        </p:spPr>
        <p:txBody>
          <a:bodyPr wrap="square" rtlCol="0">
            <a:spAutoFit/>
          </a:bodyPr>
          <a:lstStyle/>
          <a:p>
            <a:r>
              <a:rPr lang="en-US">
                <a:solidFill>
                  <a:schemeClr val="bg1"/>
                </a:solidFill>
              </a:rPr>
              <a:t>east</a:t>
            </a:r>
          </a:p>
        </p:txBody>
      </p:sp>
      <p:sp>
        <p:nvSpPr>
          <p:cNvPr id="33" name="TextBox 32">
            <a:extLst>
              <a:ext uri="{FF2B5EF4-FFF2-40B4-BE49-F238E27FC236}">
                <a16:creationId xmlns:a16="http://schemas.microsoft.com/office/drawing/2014/main" id="{7C133FFD-9775-4230-A746-9C6EEF8CF91E}"/>
              </a:ext>
            </a:extLst>
          </p:cNvPr>
          <p:cNvSpPr txBox="1"/>
          <p:nvPr/>
        </p:nvSpPr>
        <p:spPr>
          <a:xfrm>
            <a:off x="8909834" y="4263796"/>
            <a:ext cx="562046" cy="307777"/>
          </a:xfrm>
          <a:prstGeom prst="rect">
            <a:avLst/>
          </a:prstGeom>
          <a:noFill/>
        </p:spPr>
        <p:txBody>
          <a:bodyPr wrap="square" rtlCol="0">
            <a:spAutoFit/>
          </a:bodyPr>
          <a:lstStyle/>
          <a:p>
            <a:r>
              <a:rPr lang="en-US">
                <a:solidFill>
                  <a:schemeClr val="bg1"/>
                </a:solidFill>
              </a:rPr>
              <a:t>west</a:t>
            </a:r>
          </a:p>
        </p:txBody>
      </p:sp>
      <p:sp>
        <p:nvSpPr>
          <p:cNvPr id="34" name="TextBox 33">
            <a:extLst>
              <a:ext uri="{FF2B5EF4-FFF2-40B4-BE49-F238E27FC236}">
                <a16:creationId xmlns:a16="http://schemas.microsoft.com/office/drawing/2014/main" id="{9B352946-F69E-4BE1-ADCD-DA350DAB9B09}"/>
              </a:ext>
            </a:extLst>
          </p:cNvPr>
          <p:cNvSpPr txBox="1"/>
          <p:nvPr/>
        </p:nvSpPr>
        <p:spPr>
          <a:xfrm>
            <a:off x="11087718" y="4263796"/>
            <a:ext cx="562046" cy="307777"/>
          </a:xfrm>
          <a:prstGeom prst="rect">
            <a:avLst/>
          </a:prstGeom>
          <a:noFill/>
        </p:spPr>
        <p:txBody>
          <a:bodyPr wrap="square" rtlCol="0">
            <a:spAutoFit/>
          </a:bodyPr>
          <a:lstStyle/>
          <a:p>
            <a:r>
              <a:rPr lang="en-US">
                <a:solidFill>
                  <a:schemeClr val="bg1"/>
                </a:solidFill>
              </a:rPr>
              <a:t>east</a:t>
            </a:r>
          </a:p>
        </p:txBody>
      </p:sp>
      <p:sp>
        <p:nvSpPr>
          <p:cNvPr id="35" name="TextBox 34">
            <a:extLst>
              <a:ext uri="{FF2B5EF4-FFF2-40B4-BE49-F238E27FC236}">
                <a16:creationId xmlns:a16="http://schemas.microsoft.com/office/drawing/2014/main" id="{81015F3A-397D-424B-8F81-1D6518756E1D}"/>
              </a:ext>
            </a:extLst>
          </p:cNvPr>
          <p:cNvSpPr txBox="1"/>
          <p:nvPr/>
        </p:nvSpPr>
        <p:spPr>
          <a:xfrm>
            <a:off x="8909834" y="1592723"/>
            <a:ext cx="562046" cy="307777"/>
          </a:xfrm>
          <a:prstGeom prst="rect">
            <a:avLst/>
          </a:prstGeom>
          <a:noFill/>
        </p:spPr>
        <p:txBody>
          <a:bodyPr wrap="square" rtlCol="0">
            <a:spAutoFit/>
          </a:bodyPr>
          <a:lstStyle/>
          <a:p>
            <a:r>
              <a:rPr lang="en-US">
                <a:solidFill>
                  <a:schemeClr val="bg1"/>
                </a:solidFill>
              </a:rPr>
              <a:t>west</a:t>
            </a:r>
          </a:p>
        </p:txBody>
      </p:sp>
      <p:sp>
        <p:nvSpPr>
          <p:cNvPr id="36" name="TextBox 35">
            <a:extLst>
              <a:ext uri="{FF2B5EF4-FFF2-40B4-BE49-F238E27FC236}">
                <a16:creationId xmlns:a16="http://schemas.microsoft.com/office/drawing/2014/main" id="{78A48903-5139-452E-9859-569C0BE0E28B}"/>
              </a:ext>
            </a:extLst>
          </p:cNvPr>
          <p:cNvSpPr txBox="1"/>
          <p:nvPr/>
        </p:nvSpPr>
        <p:spPr>
          <a:xfrm>
            <a:off x="11087718" y="1592723"/>
            <a:ext cx="562046" cy="307777"/>
          </a:xfrm>
          <a:prstGeom prst="rect">
            <a:avLst/>
          </a:prstGeom>
          <a:noFill/>
        </p:spPr>
        <p:txBody>
          <a:bodyPr wrap="square" rtlCol="0">
            <a:spAutoFit/>
          </a:bodyPr>
          <a:lstStyle/>
          <a:p>
            <a:r>
              <a:rPr lang="en-US">
                <a:solidFill>
                  <a:schemeClr val="bg1"/>
                </a:solidFill>
              </a:rPr>
              <a:t>east</a:t>
            </a:r>
          </a:p>
        </p:txBody>
      </p:sp>
      <p:sp>
        <p:nvSpPr>
          <p:cNvPr id="37" name="TextBox 36">
            <a:extLst>
              <a:ext uri="{FF2B5EF4-FFF2-40B4-BE49-F238E27FC236}">
                <a16:creationId xmlns:a16="http://schemas.microsoft.com/office/drawing/2014/main" id="{76D3360E-3E42-41E9-88A4-7C535048A8BD}"/>
              </a:ext>
            </a:extLst>
          </p:cNvPr>
          <p:cNvSpPr txBox="1"/>
          <p:nvPr/>
        </p:nvSpPr>
        <p:spPr>
          <a:xfrm>
            <a:off x="1678696" y="4224257"/>
            <a:ext cx="712054" cy="307777"/>
          </a:xfrm>
          <a:prstGeom prst="rect">
            <a:avLst/>
          </a:prstGeom>
          <a:noFill/>
        </p:spPr>
        <p:txBody>
          <a:bodyPr wrap="none" rtlCol="0">
            <a:spAutoFit/>
          </a:bodyPr>
          <a:lstStyle/>
          <a:p>
            <a:r>
              <a:rPr lang="en-US">
                <a:solidFill>
                  <a:schemeClr val="bg1"/>
                </a:solidFill>
              </a:rPr>
              <a:t>Manila</a:t>
            </a:r>
          </a:p>
        </p:txBody>
      </p:sp>
      <p:sp>
        <p:nvSpPr>
          <p:cNvPr id="38" name="Star: 5 Points 37">
            <a:extLst>
              <a:ext uri="{FF2B5EF4-FFF2-40B4-BE49-F238E27FC236}">
                <a16:creationId xmlns:a16="http://schemas.microsoft.com/office/drawing/2014/main" id="{0895AA15-3874-4B86-87E9-A23E479A7D0C}"/>
              </a:ext>
            </a:extLst>
          </p:cNvPr>
          <p:cNvSpPr/>
          <p:nvPr/>
        </p:nvSpPr>
        <p:spPr>
          <a:xfrm>
            <a:off x="2034723" y="4564026"/>
            <a:ext cx="299405" cy="307777"/>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B8966DB-466A-4CA7-8FEB-EA9EBC08C9DC}"/>
              </a:ext>
            </a:extLst>
          </p:cNvPr>
          <p:cNvSpPr txBox="1"/>
          <p:nvPr/>
        </p:nvSpPr>
        <p:spPr>
          <a:xfrm>
            <a:off x="744163" y="4578576"/>
            <a:ext cx="562046" cy="307777"/>
          </a:xfrm>
          <a:prstGeom prst="rect">
            <a:avLst/>
          </a:prstGeom>
          <a:noFill/>
        </p:spPr>
        <p:txBody>
          <a:bodyPr wrap="square" rtlCol="0">
            <a:spAutoFit/>
          </a:bodyPr>
          <a:lstStyle/>
          <a:p>
            <a:r>
              <a:rPr lang="en-US">
                <a:solidFill>
                  <a:schemeClr val="tx1"/>
                </a:solidFill>
              </a:rPr>
              <a:t>west</a:t>
            </a:r>
          </a:p>
        </p:txBody>
      </p:sp>
      <p:sp>
        <p:nvSpPr>
          <p:cNvPr id="23" name="TextBox 22">
            <a:extLst>
              <a:ext uri="{FF2B5EF4-FFF2-40B4-BE49-F238E27FC236}">
                <a16:creationId xmlns:a16="http://schemas.microsoft.com/office/drawing/2014/main" id="{5F7EFB3D-6FE8-4C29-953E-1E589B22D619}"/>
              </a:ext>
            </a:extLst>
          </p:cNvPr>
          <p:cNvSpPr txBox="1"/>
          <p:nvPr/>
        </p:nvSpPr>
        <p:spPr>
          <a:xfrm>
            <a:off x="3032238" y="3816576"/>
            <a:ext cx="562046" cy="307777"/>
          </a:xfrm>
          <a:prstGeom prst="rect">
            <a:avLst/>
          </a:prstGeom>
          <a:noFill/>
        </p:spPr>
        <p:txBody>
          <a:bodyPr wrap="square" rtlCol="0">
            <a:spAutoFit/>
          </a:bodyPr>
          <a:lstStyle/>
          <a:p>
            <a:r>
              <a:rPr lang="en-US">
                <a:solidFill>
                  <a:schemeClr val="tx1"/>
                </a:solidFill>
              </a:rPr>
              <a:t>east</a:t>
            </a:r>
          </a:p>
        </p:txBody>
      </p:sp>
      <p:sp>
        <p:nvSpPr>
          <p:cNvPr id="25" name="TextBox 24">
            <a:extLst>
              <a:ext uri="{FF2B5EF4-FFF2-40B4-BE49-F238E27FC236}">
                <a16:creationId xmlns:a16="http://schemas.microsoft.com/office/drawing/2014/main" id="{8E24512C-391B-47D3-84CB-31ED4B49DBFA}"/>
              </a:ext>
            </a:extLst>
          </p:cNvPr>
          <p:cNvSpPr txBox="1"/>
          <p:nvPr/>
        </p:nvSpPr>
        <p:spPr>
          <a:xfrm>
            <a:off x="4574570" y="2802364"/>
            <a:ext cx="8122847" cy="1754326"/>
          </a:xfrm>
          <a:prstGeom prst="rect">
            <a:avLst/>
          </a:prstGeom>
          <a:noFill/>
          <a:scene3d>
            <a:camera prst="orthographicFront">
              <a:rot lat="0" lon="0" rev="0"/>
            </a:camera>
            <a:lightRig rig="threePt" dir="t"/>
          </a:scene3d>
        </p:spPr>
        <p:txBody>
          <a:bodyPr wrap="square" rtlCol="0">
            <a:spAutoFit/>
          </a:bodyPr>
          <a:lstStyle/>
          <a:p>
            <a:r>
              <a:rPr lang="en-US" sz="10800">
                <a:solidFill>
                  <a:srgbClr val="FF0000">
                    <a:alpha val="47000"/>
                  </a:srgbClr>
                </a:solidFill>
              </a:rPr>
              <a:t>Preliminary</a:t>
            </a:r>
          </a:p>
        </p:txBody>
      </p:sp>
    </p:spTree>
    <p:extLst>
      <p:ext uri="{BB962C8B-B14F-4D97-AF65-F5344CB8AC3E}">
        <p14:creationId xmlns:p14="http://schemas.microsoft.com/office/powerpoint/2010/main" val="973008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CE7ED-002E-4D2E-AF71-8180D2994B45}"/>
              </a:ext>
            </a:extLst>
          </p:cNvPr>
          <p:cNvSpPr>
            <a:spLocks noGrp="1"/>
          </p:cNvSpPr>
          <p:nvPr>
            <p:ph type="title"/>
          </p:nvPr>
        </p:nvSpPr>
        <p:spPr>
          <a:xfrm>
            <a:off x="583149" y="0"/>
            <a:ext cx="11110383" cy="762000"/>
          </a:xfrm>
        </p:spPr>
        <p:txBody>
          <a:bodyPr/>
          <a:lstStyle/>
          <a:p>
            <a:r>
              <a:rPr lang="en-US"/>
              <a:t>Aerosol Fine Mode Effective Radii from HSRL2 and LARGE (ambient RH)</a:t>
            </a:r>
          </a:p>
        </p:txBody>
      </p:sp>
      <p:sp>
        <p:nvSpPr>
          <p:cNvPr id="3" name="Content Placeholder 2">
            <a:extLst>
              <a:ext uri="{FF2B5EF4-FFF2-40B4-BE49-F238E27FC236}">
                <a16:creationId xmlns:a16="http://schemas.microsoft.com/office/drawing/2014/main" id="{F4C0492B-9A05-4C17-83B0-11FC14CB86B5}"/>
              </a:ext>
            </a:extLst>
          </p:cNvPr>
          <p:cNvSpPr>
            <a:spLocks noGrp="1"/>
          </p:cNvSpPr>
          <p:nvPr>
            <p:ph idx="1"/>
          </p:nvPr>
        </p:nvSpPr>
        <p:spPr>
          <a:xfrm>
            <a:off x="1100677" y="1216601"/>
            <a:ext cx="10075328" cy="877448"/>
          </a:xfrm>
        </p:spPr>
        <p:txBody>
          <a:bodyPr/>
          <a:lstStyle/>
          <a:p>
            <a:r>
              <a:rPr lang="en-US"/>
              <a:t>Joe Schlosser (U of A) computed fine mode effective radius (and other aerosol properties) at ambient RH using LARGE LAS aerosol measurements</a:t>
            </a:r>
          </a:p>
        </p:txBody>
      </p:sp>
      <p:grpSp>
        <p:nvGrpSpPr>
          <p:cNvPr id="12" name="Group 11">
            <a:extLst>
              <a:ext uri="{FF2B5EF4-FFF2-40B4-BE49-F238E27FC236}">
                <a16:creationId xmlns:a16="http://schemas.microsoft.com/office/drawing/2014/main" id="{7EC7F54E-99A6-430F-B335-FAD8F2B31FC3}"/>
              </a:ext>
            </a:extLst>
          </p:cNvPr>
          <p:cNvGrpSpPr/>
          <p:nvPr/>
        </p:nvGrpSpPr>
        <p:grpSpPr>
          <a:xfrm>
            <a:off x="1462638" y="2188723"/>
            <a:ext cx="9266723" cy="3642676"/>
            <a:chOff x="1268084" y="2064862"/>
            <a:chExt cx="9266723" cy="3642676"/>
          </a:xfrm>
        </p:grpSpPr>
        <p:pic>
          <p:nvPicPr>
            <p:cNvPr id="9" name="Picture 8">
              <a:extLst>
                <a:ext uri="{FF2B5EF4-FFF2-40B4-BE49-F238E27FC236}">
                  <a16:creationId xmlns:a16="http://schemas.microsoft.com/office/drawing/2014/main" id="{650B3256-C1E5-476C-9A71-E1589E229FDE}"/>
                </a:ext>
              </a:extLst>
            </p:cNvPr>
            <p:cNvPicPr>
              <a:picLocks noChangeAspect="1"/>
            </p:cNvPicPr>
            <p:nvPr/>
          </p:nvPicPr>
          <p:blipFill>
            <a:blip r:embed="rId2"/>
            <a:stretch>
              <a:fillRect/>
            </a:stretch>
          </p:blipFill>
          <p:spPr>
            <a:xfrm>
              <a:off x="1268084" y="2064862"/>
              <a:ext cx="9266723" cy="3642676"/>
            </a:xfrm>
            <a:prstGeom prst="rect">
              <a:avLst/>
            </a:prstGeom>
          </p:spPr>
        </p:pic>
        <p:pic>
          <p:nvPicPr>
            <p:cNvPr id="11" name="Picture 10">
              <a:extLst>
                <a:ext uri="{FF2B5EF4-FFF2-40B4-BE49-F238E27FC236}">
                  <a16:creationId xmlns:a16="http://schemas.microsoft.com/office/drawing/2014/main" id="{66EFB624-A7FB-4E2A-86AD-3A6FE5C951E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779446" y="2519463"/>
              <a:ext cx="7948213" cy="2447857"/>
            </a:xfrm>
            <a:prstGeom prst="rect">
              <a:avLst/>
            </a:prstGeom>
          </p:spPr>
        </p:pic>
      </p:grpSp>
      <p:sp>
        <p:nvSpPr>
          <p:cNvPr id="7" name="TextBox 6">
            <a:extLst>
              <a:ext uri="{FF2B5EF4-FFF2-40B4-BE49-F238E27FC236}">
                <a16:creationId xmlns:a16="http://schemas.microsoft.com/office/drawing/2014/main" id="{5D1CE485-736F-46C4-BFF8-11DB89A46A6C}"/>
              </a:ext>
            </a:extLst>
          </p:cNvPr>
          <p:cNvSpPr txBox="1"/>
          <p:nvPr/>
        </p:nvSpPr>
        <p:spPr>
          <a:xfrm>
            <a:off x="2310728" y="2990089"/>
            <a:ext cx="8122847" cy="1754326"/>
          </a:xfrm>
          <a:prstGeom prst="rect">
            <a:avLst/>
          </a:prstGeom>
          <a:noFill/>
          <a:scene3d>
            <a:camera prst="orthographicFront">
              <a:rot lat="0" lon="0" rev="0"/>
            </a:camera>
            <a:lightRig rig="threePt" dir="t"/>
          </a:scene3d>
        </p:spPr>
        <p:txBody>
          <a:bodyPr wrap="square" rtlCol="0">
            <a:spAutoFit/>
          </a:bodyPr>
          <a:lstStyle/>
          <a:p>
            <a:r>
              <a:rPr lang="en-US" sz="10800">
                <a:solidFill>
                  <a:srgbClr val="FF0000">
                    <a:alpha val="47000"/>
                  </a:srgbClr>
                </a:solidFill>
              </a:rPr>
              <a:t>Preliminary</a:t>
            </a:r>
          </a:p>
        </p:txBody>
      </p:sp>
    </p:spTree>
    <p:extLst>
      <p:ext uri="{BB962C8B-B14F-4D97-AF65-F5344CB8AC3E}">
        <p14:creationId xmlns:p14="http://schemas.microsoft.com/office/powerpoint/2010/main" val="3127309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8065-45AD-4FA8-9DA5-576E9974CDFD}"/>
              </a:ext>
            </a:extLst>
          </p:cNvPr>
          <p:cNvSpPr>
            <a:spLocks noGrp="1"/>
          </p:cNvSpPr>
          <p:nvPr>
            <p:ph type="title"/>
          </p:nvPr>
        </p:nvSpPr>
        <p:spPr>
          <a:xfrm>
            <a:off x="1132422" y="-68943"/>
            <a:ext cx="9171511" cy="762000"/>
          </a:xfrm>
        </p:spPr>
        <p:txBody>
          <a:bodyPr/>
          <a:lstStyle/>
          <a:p>
            <a:r>
              <a:rPr lang="en-US"/>
              <a:t>HSRL2 and RSP retrievals of column fine mode effective radius</a:t>
            </a:r>
          </a:p>
        </p:txBody>
      </p:sp>
      <p:sp>
        <p:nvSpPr>
          <p:cNvPr id="3" name="Content Placeholder 2">
            <a:extLst>
              <a:ext uri="{FF2B5EF4-FFF2-40B4-BE49-F238E27FC236}">
                <a16:creationId xmlns:a16="http://schemas.microsoft.com/office/drawing/2014/main" id="{FB9335C9-4E50-4D87-B840-BBDD816A9173}"/>
              </a:ext>
            </a:extLst>
          </p:cNvPr>
          <p:cNvSpPr>
            <a:spLocks noGrp="1"/>
          </p:cNvSpPr>
          <p:nvPr>
            <p:ph idx="1"/>
          </p:nvPr>
        </p:nvSpPr>
        <p:spPr>
          <a:xfrm>
            <a:off x="6001032" y="5187536"/>
            <a:ext cx="2937928" cy="762000"/>
          </a:xfrm>
        </p:spPr>
        <p:txBody>
          <a:bodyPr/>
          <a:lstStyle/>
          <a:p>
            <a:endParaRPr lang="en-US"/>
          </a:p>
        </p:txBody>
      </p:sp>
      <p:pic>
        <p:nvPicPr>
          <p:cNvPr id="5" name="Picture 4">
            <a:extLst>
              <a:ext uri="{FF2B5EF4-FFF2-40B4-BE49-F238E27FC236}">
                <a16:creationId xmlns:a16="http://schemas.microsoft.com/office/drawing/2014/main" id="{38B0020E-900B-442F-8830-95E62DF70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0079"/>
            <a:ext cx="9633255" cy="5548590"/>
          </a:xfrm>
          <a:prstGeom prst="rect">
            <a:avLst/>
          </a:prstGeom>
        </p:spPr>
      </p:pic>
      <p:pic>
        <p:nvPicPr>
          <p:cNvPr id="7" name="Picture 6" descr="Chart, scatter chart&#10;&#10;Description automatically generated">
            <a:extLst>
              <a:ext uri="{FF2B5EF4-FFF2-40B4-BE49-F238E27FC236}">
                <a16:creationId xmlns:a16="http://schemas.microsoft.com/office/drawing/2014/main" id="{E2FABDE7-4820-4068-B6E1-DEEBB9DB7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8960" y="2839952"/>
            <a:ext cx="3268758" cy="2373031"/>
          </a:xfrm>
          <a:prstGeom prst="rect">
            <a:avLst/>
          </a:prstGeom>
        </p:spPr>
      </p:pic>
      <p:sp>
        <p:nvSpPr>
          <p:cNvPr id="8" name="TextBox 7">
            <a:extLst>
              <a:ext uri="{FF2B5EF4-FFF2-40B4-BE49-F238E27FC236}">
                <a16:creationId xmlns:a16="http://schemas.microsoft.com/office/drawing/2014/main" id="{A92A28A0-0615-423E-B53F-F1D87216A4B6}"/>
              </a:ext>
            </a:extLst>
          </p:cNvPr>
          <p:cNvSpPr txBox="1"/>
          <p:nvPr/>
        </p:nvSpPr>
        <p:spPr>
          <a:xfrm>
            <a:off x="2558745" y="2839952"/>
            <a:ext cx="8122847" cy="1754326"/>
          </a:xfrm>
          <a:prstGeom prst="rect">
            <a:avLst/>
          </a:prstGeom>
          <a:noFill/>
          <a:scene3d>
            <a:camera prst="orthographicFront">
              <a:rot lat="0" lon="0" rev="0"/>
            </a:camera>
            <a:lightRig rig="threePt" dir="t"/>
          </a:scene3d>
        </p:spPr>
        <p:txBody>
          <a:bodyPr wrap="square" rtlCol="0">
            <a:spAutoFit/>
          </a:bodyPr>
          <a:lstStyle/>
          <a:p>
            <a:r>
              <a:rPr lang="en-US" sz="10800">
                <a:solidFill>
                  <a:srgbClr val="FF0000">
                    <a:alpha val="47000"/>
                  </a:srgbClr>
                </a:solidFill>
              </a:rPr>
              <a:t>Preliminary</a:t>
            </a:r>
          </a:p>
        </p:txBody>
      </p:sp>
    </p:spTree>
    <p:extLst>
      <p:ext uri="{BB962C8B-B14F-4D97-AF65-F5344CB8AC3E}">
        <p14:creationId xmlns:p14="http://schemas.microsoft.com/office/powerpoint/2010/main" val="1905490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8065-45AD-4FA8-9DA5-576E9974CDFD}"/>
              </a:ext>
            </a:extLst>
          </p:cNvPr>
          <p:cNvSpPr>
            <a:spLocks noGrp="1"/>
          </p:cNvSpPr>
          <p:nvPr>
            <p:ph type="title"/>
          </p:nvPr>
        </p:nvSpPr>
        <p:spPr>
          <a:xfrm>
            <a:off x="742956" y="0"/>
            <a:ext cx="10068978" cy="762000"/>
          </a:xfrm>
        </p:spPr>
        <p:txBody>
          <a:bodyPr/>
          <a:lstStyle/>
          <a:p>
            <a:r>
              <a:rPr lang="en-US"/>
              <a:t>HSRL2 and RSP retrievals of column Submicron Fraction Extinction (AOD)</a:t>
            </a:r>
          </a:p>
        </p:txBody>
      </p:sp>
      <p:sp>
        <p:nvSpPr>
          <p:cNvPr id="3" name="Content Placeholder 2">
            <a:extLst>
              <a:ext uri="{FF2B5EF4-FFF2-40B4-BE49-F238E27FC236}">
                <a16:creationId xmlns:a16="http://schemas.microsoft.com/office/drawing/2014/main" id="{FB9335C9-4E50-4D87-B840-BBDD816A9173}"/>
              </a:ext>
            </a:extLst>
          </p:cNvPr>
          <p:cNvSpPr>
            <a:spLocks noGrp="1"/>
          </p:cNvSpPr>
          <p:nvPr>
            <p:ph idx="1"/>
          </p:nvPr>
        </p:nvSpPr>
        <p:spPr>
          <a:xfrm>
            <a:off x="6001032" y="5187536"/>
            <a:ext cx="2937928" cy="762000"/>
          </a:xfrm>
        </p:spPr>
        <p:txBody>
          <a:bodyPr/>
          <a:lstStyle/>
          <a:p>
            <a:endParaRPr lang="en-US"/>
          </a:p>
        </p:txBody>
      </p:sp>
      <p:pic>
        <p:nvPicPr>
          <p:cNvPr id="9" name="Picture 8" descr="A picture containing text, sky, light, screenshot&#10;&#10;Description automatically generated">
            <a:extLst>
              <a:ext uri="{FF2B5EF4-FFF2-40B4-BE49-F238E27FC236}">
                <a16:creationId xmlns:a16="http://schemas.microsoft.com/office/drawing/2014/main" id="{720E3D56-5E54-46B1-8C56-15AFEA012865}"/>
              </a:ext>
            </a:extLst>
          </p:cNvPr>
          <p:cNvPicPr>
            <a:picLocks noChangeAspect="1"/>
          </p:cNvPicPr>
          <p:nvPr/>
        </p:nvPicPr>
        <p:blipFill rotWithShape="1">
          <a:blip r:embed="rId2">
            <a:extLst>
              <a:ext uri="{28A0092B-C50C-407E-A947-70E740481C1C}">
                <a14:useLocalDpi xmlns:a14="http://schemas.microsoft.com/office/drawing/2010/main" val="0"/>
              </a:ext>
            </a:extLst>
          </a:blip>
          <a:srcRect l="9135"/>
          <a:stretch/>
        </p:blipFill>
        <p:spPr>
          <a:xfrm>
            <a:off x="203200" y="1277855"/>
            <a:ext cx="9179940" cy="5165277"/>
          </a:xfrm>
          <a:prstGeom prst="rect">
            <a:avLst/>
          </a:prstGeom>
        </p:spPr>
      </p:pic>
      <p:pic>
        <p:nvPicPr>
          <p:cNvPr id="11" name="Picture 10" descr="Chart, scatter chart&#10;&#10;Description automatically generated">
            <a:extLst>
              <a:ext uri="{FF2B5EF4-FFF2-40B4-BE49-F238E27FC236}">
                <a16:creationId xmlns:a16="http://schemas.microsoft.com/office/drawing/2014/main" id="{AD47ACD4-DCEA-45BC-9C0C-A1FE3606A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764" y="2349728"/>
            <a:ext cx="3509763" cy="2501672"/>
          </a:xfrm>
          <a:prstGeom prst="rect">
            <a:avLst/>
          </a:prstGeom>
        </p:spPr>
      </p:pic>
      <p:sp>
        <p:nvSpPr>
          <p:cNvPr id="12" name="TextBox 11">
            <a:extLst>
              <a:ext uri="{FF2B5EF4-FFF2-40B4-BE49-F238E27FC236}">
                <a16:creationId xmlns:a16="http://schemas.microsoft.com/office/drawing/2014/main" id="{4E38DCBB-07EF-4FF4-90C0-1AC43A8098EA}"/>
              </a:ext>
            </a:extLst>
          </p:cNvPr>
          <p:cNvSpPr txBox="1"/>
          <p:nvPr/>
        </p:nvSpPr>
        <p:spPr>
          <a:xfrm>
            <a:off x="2135412" y="2839952"/>
            <a:ext cx="8122847" cy="1754326"/>
          </a:xfrm>
          <a:prstGeom prst="rect">
            <a:avLst/>
          </a:prstGeom>
          <a:noFill/>
          <a:scene3d>
            <a:camera prst="orthographicFront">
              <a:rot lat="0" lon="0" rev="0"/>
            </a:camera>
            <a:lightRig rig="threePt" dir="t"/>
          </a:scene3d>
        </p:spPr>
        <p:txBody>
          <a:bodyPr wrap="square" rtlCol="0">
            <a:spAutoFit/>
          </a:bodyPr>
          <a:lstStyle/>
          <a:p>
            <a:r>
              <a:rPr lang="en-US" sz="10800">
                <a:solidFill>
                  <a:srgbClr val="FF0000">
                    <a:alpha val="47000"/>
                  </a:srgbClr>
                </a:solidFill>
              </a:rPr>
              <a:t>Preliminary</a:t>
            </a:r>
          </a:p>
        </p:txBody>
      </p:sp>
    </p:spTree>
    <p:extLst>
      <p:ext uri="{BB962C8B-B14F-4D97-AF65-F5344CB8AC3E}">
        <p14:creationId xmlns:p14="http://schemas.microsoft.com/office/powerpoint/2010/main" val="1183468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838BE-C0BA-47DE-82A1-295A1A0BC5D8}"/>
              </a:ext>
            </a:extLst>
          </p:cNvPr>
          <p:cNvSpPr>
            <a:spLocks noGrp="1"/>
          </p:cNvSpPr>
          <p:nvPr>
            <p:ph type="title"/>
          </p:nvPr>
        </p:nvSpPr>
        <p:spPr>
          <a:xfrm>
            <a:off x="1471088" y="-2646"/>
            <a:ext cx="11110383" cy="762000"/>
          </a:xfrm>
        </p:spPr>
        <p:txBody>
          <a:bodyPr/>
          <a:lstStyle/>
          <a:p>
            <a:r>
              <a:rPr lang="en-US"/>
              <a:t>HSRL2 Liquid Cloud Measurements (Ongoing Research)</a:t>
            </a:r>
          </a:p>
        </p:txBody>
      </p:sp>
      <p:sp>
        <p:nvSpPr>
          <p:cNvPr id="4" name="Content Placeholder 2">
            <a:extLst>
              <a:ext uri="{FF2B5EF4-FFF2-40B4-BE49-F238E27FC236}">
                <a16:creationId xmlns:a16="http://schemas.microsoft.com/office/drawing/2014/main" id="{EEAC8DD0-4DCA-46F9-BE18-9301FEECDDD2}"/>
              </a:ext>
            </a:extLst>
          </p:cNvPr>
          <p:cNvSpPr txBox="1">
            <a:spLocks/>
          </p:cNvSpPr>
          <p:nvPr/>
        </p:nvSpPr>
        <p:spPr bwMode="auto">
          <a:xfrm>
            <a:off x="351368" y="1793465"/>
            <a:ext cx="4017431" cy="46581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257168" indent="-257168" algn="l" rtl="0" eaLnBrk="0" fontAlgn="base" hangingPunct="0">
              <a:spcBef>
                <a:spcPct val="20000"/>
              </a:spcBef>
              <a:spcAft>
                <a:spcPct val="0"/>
              </a:spcAft>
              <a:buFont typeface="Wingdings" pitchFamily="2" charset="2"/>
              <a:buChar char="§"/>
              <a:defRPr sz="2100">
                <a:solidFill>
                  <a:schemeClr val="tx1"/>
                </a:solidFill>
                <a:latin typeface="+mn-lt"/>
                <a:ea typeface="+mn-ea"/>
                <a:cs typeface="+mn-cs"/>
              </a:defRPr>
            </a:lvl1pPr>
            <a:lvl2pPr marL="557199" indent="-214308" algn="l" rtl="0" eaLnBrk="0" fontAlgn="base" hangingPunct="0">
              <a:spcBef>
                <a:spcPct val="20000"/>
              </a:spcBef>
              <a:spcAft>
                <a:spcPct val="0"/>
              </a:spcAft>
              <a:buChar char="–"/>
              <a:defRPr sz="1800">
                <a:solidFill>
                  <a:schemeClr val="tx1"/>
                </a:solidFill>
                <a:latin typeface="+mn-lt"/>
              </a:defRPr>
            </a:lvl2pPr>
            <a:lvl3pPr marL="857229" indent="-171446" algn="l" rtl="0" eaLnBrk="0" fontAlgn="base" hangingPunct="0">
              <a:spcBef>
                <a:spcPct val="20000"/>
              </a:spcBef>
              <a:spcAft>
                <a:spcPct val="0"/>
              </a:spcAft>
              <a:buChar char="•"/>
              <a:defRPr sz="1500">
                <a:solidFill>
                  <a:schemeClr val="tx1"/>
                </a:solidFill>
                <a:latin typeface="+mn-lt"/>
              </a:defRPr>
            </a:lvl3pPr>
            <a:lvl4pPr marL="1200121" indent="-171446" algn="l" rtl="0" eaLnBrk="0" fontAlgn="base" hangingPunct="0">
              <a:spcBef>
                <a:spcPct val="20000"/>
              </a:spcBef>
              <a:spcAft>
                <a:spcPct val="0"/>
              </a:spcAft>
              <a:buFont typeface="Wingdings" pitchFamily="2" charset="2"/>
              <a:buChar char="Ø"/>
              <a:defRPr>
                <a:solidFill>
                  <a:schemeClr val="tx1"/>
                </a:solidFill>
                <a:latin typeface="+mn-lt"/>
              </a:defRPr>
            </a:lvl4pPr>
            <a:lvl5pPr marL="1543012" indent="-171446" algn="l" rtl="0" eaLnBrk="0" fontAlgn="base" hangingPunct="0">
              <a:spcBef>
                <a:spcPct val="20000"/>
              </a:spcBef>
              <a:spcAft>
                <a:spcPct val="0"/>
              </a:spcAft>
              <a:buChar char="o"/>
              <a:defRPr>
                <a:solidFill>
                  <a:schemeClr val="tx1"/>
                </a:solidFill>
                <a:latin typeface="+mn-lt"/>
              </a:defRPr>
            </a:lvl5pPr>
            <a:lvl6pPr marL="1885904" indent="-171446" algn="l" rtl="0" eaLnBrk="0" fontAlgn="base" hangingPunct="0">
              <a:spcBef>
                <a:spcPct val="20000"/>
              </a:spcBef>
              <a:spcAft>
                <a:spcPct val="0"/>
              </a:spcAft>
              <a:buChar char="o"/>
              <a:defRPr>
                <a:solidFill>
                  <a:schemeClr val="tx1"/>
                </a:solidFill>
                <a:latin typeface="+mn-lt"/>
              </a:defRPr>
            </a:lvl6pPr>
            <a:lvl7pPr marL="2228795" indent="-171446" algn="l" rtl="0" eaLnBrk="0" fontAlgn="base" hangingPunct="0">
              <a:spcBef>
                <a:spcPct val="20000"/>
              </a:spcBef>
              <a:spcAft>
                <a:spcPct val="0"/>
              </a:spcAft>
              <a:buChar char="o"/>
              <a:defRPr>
                <a:solidFill>
                  <a:schemeClr val="tx1"/>
                </a:solidFill>
                <a:latin typeface="+mn-lt"/>
              </a:defRPr>
            </a:lvl7pPr>
            <a:lvl8pPr marL="2571686" indent="-171446" algn="l" rtl="0" eaLnBrk="0" fontAlgn="base" hangingPunct="0">
              <a:spcBef>
                <a:spcPct val="20000"/>
              </a:spcBef>
              <a:spcAft>
                <a:spcPct val="0"/>
              </a:spcAft>
              <a:buChar char="o"/>
              <a:defRPr>
                <a:solidFill>
                  <a:schemeClr val="tx1"/>
                </a:solidFill>
                <a:latin typeface="+mn-lt"/>
              </a:defRPr>
            </a:lvl8pPr>
            <a:lvl9pPr marL="2914578" indent="-171446" algn="l" rtl="0" eaLnBrk="0" fontAlgn="base" hangingPunct="0">
              <a:spcBef>
                <a:spcPct val="20000"/>
              </a:spcBef>
              <a:spcAft>
                <a:spcPct val="0"/>
              </a:spcAft>
              <a:buChar char="o"/>
              <a:defRPr>
                <a:solidFill>
                  <a:schemeClr val="tx1"/>
                </a:solidFill>
                <a:latin typeface="+mn-lt"/>
              </a:defRPr>
            </a:lvl9pPr>
          </a:lstStyle>
          <a:p>
            <a:pPr>
              <a:buClrTx/>
            </a:pPr>
            <a:r>
              <a:rPr lang="en-US" sz="1800" b="1"/>
              <a:t>Cloud Top Height: </a:t>
            </a:r>
          </a:p>
          <a:p>
            <a:pPr lvl="1">
              <a:buClrTx/>
            </a:pPr>
            <a:r>
              <a:rPr lang="en-US" sz="1500"/>
              <a:t>(1.25 m vertical resolution) based on backscatter gradient and absolute backscatter value – can provide cloud tops for tenuous clouds missed by radar</a:t>
            </a:r>
          </a:p>
          <a:p>
            <a:pPr>
              <a:buClrTx/>
            </a:pPr>
            <a:r>
              <a:rPr lang="en-US" sz="1800" b="1"/>
              <a:t>Cloud Lidar Ratio</a:t>
            </a:r>
            <a:r>
              <a:rPr lang="en-US" sz="1800"/>
              <a:t>:</a:t>
            </a:r>
          </a:p>
          <a:p>
            <a:pPr lvl="1">
              <a:buClrTx/>
              <a:buFontTx/>
            </a:pPr>
            <a:r>
              <a:rPr lang="en-US" sz="1500"/>
              <a:t>HSRL technique provides unique method to normalize the measurements above the cloud (i.e. account for the attenuation above the cloud top)</a:t>
            </a:r>
          </a:p>
          <a:p>
            <a:pPr lvl="1">
              <a:buClrTx/>
              <a:buFontTx/>
            </a:pPr>
            <a:r>
              <a:rPr lang="en-US" sz="1500"/>
              <a:t>Observe variations in lidar ratio that are larger than those determined from the size parameters from polarimeter.  There is interest into better understanding these differences and their variability.  For example, do drizzling clouds reduce the lidar ratio?</a:t>
            </a:r>
          </a:p>
          <a:p>
            <a:pPr>
              <a:buClrTx/>
            </a:pPr>
            <a:endParaRPr lang="en-US" dirty="0"/>
          </a:p>
        </p:txBody>
      </p:sp>
      <p:sp>
        <p:nvSpPr>
          <p:cNvPr id="5" name="Rectangle 4">
            <a:extLst>
              <a:ext uri="{FF2B5EF4-FFF2-40B4-BE49-F238E27FC236}">
                <a16:creationId xmlns:a16="http://schemas.microsoft.com/office/drawing/2014/main" id="{0149E6CC-1884-432C-8CAE-13781BCB069F}"/>
              </a:ext>
            </a:extLst>
          </p:cNvPr>
          <p:cNvSpPr/>
          <p:nvPr/>
        </p:nvSpPr>
        <p:spPr>
          <a:xfrm>
            <a:off x="363013" y="860911"/>
            <a:ext cx="11347445" cy="830997"/>
          </a:xfrm>
          <a:prstGeom prst="rect">
            <a:avLst/>
          </a:prstGeom>
        </p:spPr>
        <p:txBody>
          <a:bodyPr wrap="square">
            <a:spAutoFit/>
          </a:bodyPr>
          <a:lstStyle/>
          <a:p>
            <a:pPr>
              <a:buClrTx/>
            </a:pPr>
            <a:r>
              <a:rPr lang="en-US" sz="2400" b="1"/>
              <a:t>CAMP2Ex offers opportunity to explore combined measurements from HSRL2, radar, and polarimeter</a:t>
            </a:r>
          </a:p>
        </p:txBody>
      </p:sp>
      <p:pic>
        <p:nvPicPr>
          <p:cNvPr id="8" name="Picture 7">
            <a:extLst>
              <a:ext uri="{FF2B5EF4-FFF2-40B4-BE49-F238E27FC236}">
                <a16:creationId xmlns:a16="http://schemas.microsoft.com/office/drawing/2014/main" id="{09E89CCF-46EF-4CE0-B625-3F11433BAA04}"/>
              </a:ext>
            </a:extLst>
          </p:cNvPr>
          <p:cNvPicPr>
            <a:picLocks noChangeAspect="1"/>
          </p:cNvPicPr>
          <p:nvPr/>
        </p:nvPicPr>
        <p:blipFill>
          <a:blip r:embed="rId2"/>
          <a:stretch>
            <a:fillRect/>
          </a:stretch>
        </p:blipFill>
        <p:spPr>
          <a:xfrm>
            <a:off x="4995686" y="1646653"/>
            <a:ext cx="6844946" cy="4658134"/>
          </a:xfrm>
          <a:prstGeom prst="rect">
            <a:avLst/>
          </a:prstGeom>
        </p:spPr>
      </p:pic>
    </p:spTree>
    <p:extLst>
      <p:ext uri="{BB962C8B-B14F-4D97-AF65-F5344CB8AC3E}">
        <p14:creationId xmlns:p14="http://schemas.microsoft.com/office/powerpoint/2010/main" val="2672300952"/>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HSRL">
  <a:themeElements>
    <a:clrScheme name="2_HSRL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2_HSR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HSR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HSR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HSR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HSR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HSR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HSR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HSR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HSRL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18288</TotalTime>
  <Words>1026</Words>
  <Application>Microsoft Office PowerPoint</Application>
  <PresentationFormat>Widescreen</PresentationFormat>
  <Paragraphs>137</Paragraphs>
  <Slides>12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Calibri</vt:lpstr>
      <vt:lpstr>Cambria Math</vt:lpstr>
      <vt:lpstr>Comic Sans MS</vt:lpstr>
      <vt:lpstr>Tahoma</vt:lpstr>
      <vt:lpstr>Times New Roman</vt:lpstr>
      <vt:lpstr>Trebuchet MS</vt:lpstr>
      <vt:lpstr>Wingdings</vt:lpstr>
      <vt:lpstr>1_Office Theme</vt:lpstr>
      <vt:lpstr>2_HSRL</vt:lpstr>
      <vt:lpstr>HSRL-2 Status Update  September 28, 2021</vt:lpstr>
      <vt:lpstr>Summary of HSRL2 CAMP2Ex Products</vt:lpstr>
      <vt:lpstr>PowerPoint Presentation</vt:lpstr>
      <vt:lpstr>Multiwavelength Lidar Aerosol Microphysical Retrievals</vt:lpstr>
      <vt:lpstr>HSRL2 Microphysical Retrievals – October 3, 2019</vt:lpstr>
      <vt:lpstr>Aerosol Fine Mode Effective Radii from HSRL2 and LARGE (ambient RH)</vt:lpstr>
      <vt:lpstr>HSRL2 and RSP retrievals of column fine mode effective radius</vt:lpstr>
      <vt:lpstr>HSRL2 and RSP retrievals of column Submicron Fraction Extinction (AOD)</vt:lpstr>
      <vt:lpstr>HSRL2 Liquid Cloud Measurements (Ongoing Research)</vt:lpstr>
      <vt:lpstr>Cloud Top Extinction Derived from HSRL2 measurements</vt:lpstr>
      <vt:lpstr>Cloud Lidar Ratio Derived from HSRL2 measurements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Reid, Dr. Jeff</dc:creator>
  <cp:lastModifiedBy>Ferrare, Richard A. (LARC-E304)</cp:lastModifiedBy>
  <cp:revision>116</cp:revision>
  <dcterms:created xsi:type="dcterms:W3CDTF">2020-06-24T15:45:59Z</dcterms:created>
  <dcterms:modified xsi:type="dcterms:W3CDTF">2021-09-25T15:23:22Z</dcterms:modified>
</cp:coreProperties>
</file>