
<file path=[Content_Types].xml><?xml version="1.0" encoding="utf-8"?>
<Types xmlns="http://schemas.openxmlformats.org/package/2006/content-types">
  <Default Extension="jpeg" ContentType="image/jpeg"/>
  <Default Extension="m4v" ContentType="video/mp4"/>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1" r:id="rId1"/>
    <p:sldMasterId id="2147484025" r:id="rId2"/>
  </p:sldMasterIdLst>
  <p:notesMasterIdLst>
    <p:notesMasterId r:id="rId24"/>
  </p:notesMasterIdLst>
  <p:handoutMasterIdLst>
    <p:handoutMasterId r:id="rId25"/>
  </p:handoutMasterIdLst>
  <p:sldIdLst>
    <p:sldId id="607" r:id="rId3"/>
    <p:sldId id="293" r:id="rId4"/>
    <p:sldId id="625" r:id="rId5"/>
    <p:sldId id="627" r:id="rId6"/>
    <p:sldId id="626" r:id="rId7"/>
    <p:sldId id="628" r:id="rId8"/>
    <p:sldId id="629" r:id="rId9"/>
    <p:sldId id="612" r:id="rId10"/>
    <p:sldId id="614" r:id="rId11"/>
    <p:sldId id="624" r:id="rId12"/>
    <p:sldId id="620" r:id="rId13"/>
    <p:sldId id="630" r:id="rId14"/>
    <p:sldId id="611" r:id="rId15"/>
    <p:sldId id="631" r:id="rId16"/>
    <p:sldId id="267" r:id="rId17"/>
    <p:sldId id="268" r:id="rId18"/>
    <p:sldId id="269" r:id="rId19"/>
    <p:sldId id="270" r:id="rId20"/>
    <p:sldId id="632" r:id="rId21"/>
    <p:sldId id="618" r:id="rId22"/>
    <p:sldId id="613" r:id="rId23"/>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73D5"/>
    <a:srgbClr val="FFFFFF"/>
    <a:srgbClr val="53DDFF"/>
    <a:srgbClr val="000000"/>
    <a:srgbClr val="F0A2AD"/>
    <a:srgbClr val="F5C3CA"/>
    <a:srgbClr val="47B6FF"/>
    <a:srgbClr val="8AF4FF"/>
    <a:srgbClr val="E49316"/>
    <a:srgbClr val="C0F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4" autoAdjust="0"/>
    <p:restoredTop sz="97532" autoAdjust="0"/>
  </p:normalViewPr>
  <p:slideViewPr>
    <p:cSldViewPr snapToGrid="0">
      <p:cViewPr varScale="1">
        <p:scale>
          <a:sx n="110" d="100"/>
          <a:sy n="110" d="100"/>
        </p:scale>
        <p:origin x="624" y="108"/>
      </p:cViewPr>
      <p:guideLst>
        <p:guide orient="horz" pos="2160"/>
        <p:guide pos="3840"/>
      </p:guideLst>
    </p:cSldViewPr>
  </p:slideViewPr>
  <p:notesTextViewPr>
    <p:cViewPr>
      <p:scale>
        <a:sx n="3" d="2"/>
        <a:sy n="3" d="2"/>
      </p:scale>
      <p:origin x="0" y="0"/>
    </p:cViewPr>
  </p:notesTextViewPr>
  <p:sorterViewPr>
    <p:cViewPr>
      <p:scale>
        <a:sx n="150" d="100"/>
        <a:sy n="150" d="100"/>
      </p:scale>
      <p:origin x="0" y="-26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B59FE87-6341-AF48-8A2C-3E8FF6C7D5DC}" type="datetimeFigureOut">
              <a:rPr lang="en-US" smtClean="0"/>
              <a:t>9/30/2021</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9522B8B-8F54-6443-B07F-A0403E32527B}" type="slidenum">
              <a:rPr lang="en-US" smtClean="0"/>
              <a:t>‹#›</a:t>
            </a:fld>
            <a:endParaRPr lang="en-US" dirty="0"/>
          </a:p>
        </p:txBody>
      </p:sp>
    </p:spTree>
    <p:extLst>
      <p:ext uri="{BB962C8B-B14F-4D97-AF65-F5344CB8AC3E}">
        <p14:creationId xmlns:p14="http://schemas.microsoft.com/office/powerpoint/2010/main" val="31927741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smtClean="0"/>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smtClean="0"/>
            </a:lvl1pPr>
          </a:lstStyle>
          <a:p>
            <a:pPr>
              <a:defRPr/>
            </a:pPr>
            <a:fld id="{A40E31B4-7A57-4181-9F30-0B62682A186C}" type="datetimeFigureOut">
              <a:rPr lang="en-US"/>
              <a:pPr>
                <a:defRPr/>
              </a:pPr>
              <a:t>9/30/2021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smtClean="0"/>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smtClean="0"/>
            </a:lvl1pPr>
          </a:lstStyle>
          <a:p>
            <a:pPr>
              <a:defRPr/>
            </a:pPr>
            <a:fld id="{BCE5E399-1CC6-4CD2-930C-7D0F501BA41F}" type="slidenum">
              <a:rPr lang="en-US"/>
              <a:pPr>
                <a:defRPr/>
              </a:pPr>
              <a:t>‹#›</a:t>
            </a:fld>
            <a:endParaRPr lang="en-US" dirty="0"/>
          </a:p>
        </p:txBody>
      </p:sp>
    </p:spTree>
    <p:extLst>
      <p:ext uri="{BB962C8B-B14F-4D97-AF65-F5344CB8AC3E}">
        <p14:creationId xmlns:p14="http://schemas.microsoft.com/office/powerpoint/2010/main" val="1736160183"/>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FE6622-CF6E-487D-B523-EC29AB680945}" type="slidenum">
              <a:rPr lang="en-US" smtClean="0"/>
              <a:pPr/>
              <a:t>1</a:t>
            </a:fld>
            <a:endParaRPr lang="en-US" dirty="0"/>
          </a:p>
        </p:txBody>
      </p:sp>
    </p:spTree>
    <p:extLst>
      <p:ext uri="{BB962C8B-B14F-4D97-AF65-F5344CB8AC3E}">
        <p14:creationId xmlns:p14="http://schemas.microsoft.com/office/powerpoint/2010/main" val="416252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4296143-35DE-441B-BB56-CF9BDF4BFABD}" type="slidenum">
              <a:rPr lang="en-US" smtClean="0"/>
              <a:pPr>
                <a:defRPr/>
              </a:pPr>
              <a:t>20</a:t>
            </a:fld>
            <a:endParaRPr lang="en-US"/>
          </a:p>
        </p:txBody>
      </p:sp>
    </p:spTree>
    <p:extLst>
      <p:ext uri="{BB962C8B-B14F-4D97-AF65-F5344CB8AC3E}">
        <p14:creationId xmlns:p14="http://schemas.microsoft.com/office/powerpoint/2010/main" val="2263028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4" name="Rectangle 3"/>
          <p:cNvSpPr/>
          <p:nvPr/>
        </p:nvSpPr>
        <p:spPr>
          <a:xfrm>
            <a:off x="11004551" y="6653213"/>
            <a:ext cx="1051983" cy="215900"/>
          </a:xfrm>
          <a:prstGeom prst="rect">
            <a:avLst/>
          </a:prstGeom>
          <a:noFill/>
          <a:ln w="9525">
            <a:noFill/>
            <a:miter lim="800000"/>
            <a:headEnd/>
            <a:tailEnd/>
          </a:ln>
          <a:effectLst/>
        </p:spPr>
        <p:txBody>
          <a:bodyPr anchor="b"/>
          <a:lstStyle/>
          <a:p>
            <a:pPr algn="r"/>
            <a:r>
              <a:rPr lang="en-US" sz="800" b="0" dirty="0">
                <a:solidFill>
                  <a:srgbClr val="595959"/>
                </a:solidFill>
              </a:rPr>
              <a:t>  </a:t>
            </a:r>
            <a:fld id="{FB7A69C9-6079-4B07-B2DC-E3F83F165CE8}" type="slidenum">
              <a:rPr lang="en-US" sz="800" b="0">
                <a:solidFill>
                  <a:srgbClr val="595959"/>
                </a:solidFill>
              </a:rPr>
              <a:pPr algn="r"/>
              <a:t>‹#›</a:t>
            </a:fld>
            <a:r>
              <a:rPr lang="en-US" sz="800" b="0" dirty="0">
                <a:solidFill>
                  <a:srgbClr val="595959"/>
                </a:solidFill>
              </a:rPr>
              <a:t> </a:t>
            </a:r>
          </a:p>
        </p:txBody>
      </p:sp>
      <p:sp>
        <p:nvSpPr>
          <p:cNvPr id="1073155" name="Rectangle 3"/>
          <p:cNvSpPr>
            <a:spLocks noGrp="1" noChangeArrowheads="1"/>
          </p:cNvSpPr>
          <p:nvPr>
            <p:ph type="subTitle" idx="1"/>
          </p:nvPr>
        </p:nvSpPr>
        <p:spPr>
          <a:xfrm>
            <a:off x="416018" y="1670464"/>
            <a:ext cx="8343900" cy="1314450"/>
          </a:xfrm>
        </p:spPr>
        <p:txBody>
          <a:bodyPr/>
          <a:lstStyle>
            <a:lvl1pPr marL="0" indent="0" algn="l">
              <a:buFontTx/>
              <a:buNone/>
              <a:defRPr sz="2400">
                <a:solidFill>
                  <a:srgbClr val="FFFFFF"/>
                </a:solidFill>
                <a:latin typeface="Helvetica"/>
                <a:cs typeface="Helvetica"/>
              </a:defRPr>
            </a:lvl1pPr>
          </a:lstStyle>
          <a:p>
            <a:r>
              <a:rPr lang="en-US"/>
              <a:t>Click to edit Master subtitle style</a:t>
            </a:r>
            <a:endParaRPr lang="en-US" dirty="0"/>
          </a:p>
        </p:txBody>
      </p:sp>
      <p:sp>
        <p:nvSpPr>
          <p:cNvPr id="8" name="Title 7"/>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pic>
        <p:nvPicPr>
          <p:cNvPr id="9" name="Picture 8">
            <a:extLst>
              <a:ext uri="{FF2B5EF4-FFF2-40B4-BE49-F238E27FC236}">
                <a16:creationId xmlns:a16="http://schemas.microsoft.com/office/drawing/2014/main" id="{928C99FE-C50C-45AE-B443-EF1C970AC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 y="0"/>
            <a:ext cx="12192000" cy="6858000"/>
          </a:xfrm>
          <a:prstGeom prst="rect">
            <a:avLst/>
          </a:prstGeom>
        </p:spPr>
      </p:pic>
    </p:spTree>
    <p:extLst>
      <p:ext uri="{BB962C8B-B14F-4D97-AF65-F5344CB8AC3E}">
        <p14:creationId xmlns:p14="http://schemas.microsoft.com/office/powerpoint/2010/main" val="148290643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47199069"/>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401911"/>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9271823"/>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1996075"/>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074804"/>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113968238"/>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5"/>
          <p:cNvSpPr>
            <a:spLocks noGrp="1"/>
          </p:cNvSpPr>
          <p:nvPr>
            <p:ph type="sldNum" sz="quarter" idx="10"/>
          </p:nvPr>
        </p:nvSpPr>
        <p:spPr>
          <a:xfrm>
            <a:off x="9347200" y="6488668"/>
            <a:ext cx="2844800" cy="365125"/>
          </a:xfrm>
          <a:prstGeom prst="rect">
            <a:avLst/>
          </a:prstGeom>
        </p:spPr>
        <p:txBody>
          <a:bodyPr/>
          <a:lstStyle>
            <a:lvl1pPr>
              <a:defRPr/>
            </a:lvl1pPr>
          </a:lstStyle>
          <a:p>
            <a:pPr>
              <a:defRPr/>
            </a:pPr>
            <a:fld id="{00250982-42F3-5447-871F-AFA39A36BE82}" type="slidenum">
              <a:rPr lang="en-US"/>
              <a:pPr>
                <a:defRPr/>
              </a:pPr>
              <a:t>‹#›</a:t>
            </a:fld>
            <a:endParaRPr lang="en-US" dirty="0"/>
          </a:p>
        </p:txBody>
      </p:sp>
    </p:spTree>
    <p:extLst>
      <p:ext uri="{BB962C8B-B14F-4D97-AF65-F5344CB8AC3E}">
        <p14:creationId xmlns:p14="http://schemas.microsoft.com/office/powerpoint/2010/main" val="2660400333"/>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158440"/>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53876196"/>
      </p:ext>
    </p:extLst>
  </p:cSld>
  <p:clrMapOvr>
    <a:masterClrMapping/>
  </p:clrMapOvr>
  <p:transition spd="med"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468221"/>
      </p:ext>
    </p:extLst>
  </p:cSld>
  <p:clrMapOvr>
    <a:masterClrMapping/>
  </p:clrMapOvr>
  <p:transition spd="med"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651" y="56002"/>
            <a:ext cx="10872333" cy="743643"/>
          </a:xfrm>
          <a:prstGeom prst="rect">
            <a:avLst/>
          </a:prstGeom>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solidFill>
                  <a:schemeClr val="tx2"/>
                </a:solidFill>
              </a:defRPr>
            </a:lvl1pPr>
          </a:lstStyle>
          <a:p>
            <a:pPr>
              <a:defRPr/>
            </a:pPr>
            <a:fld id="{2FB12537-B55F-1D4C-AACF-3B10E7522722}" type="slidenum">
              <a:rPr lang="en-US" smtClean="0"/>
              <a:pPr>
                <a:defRPr/>
              </a:pPr>
              <a:t>‹#›</a:t>
            </a:fld>
            <a:endParaRPr lang="en-US" dirty="0"/>
          </a:p>
        </p:txBody>
      </p:sp>
    </p:spTree>
    <p:extLst>
      <p:ext uri="{BB962C8B-B14F-4D97-AF65-F5344CB8AC3E}">
        <p14:creationId xmlns:p14="http://schemas.microsoft.com/office/powerpoint/2010/main" val="284057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Title &amp; Bullets blue and black American">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rPr lang="en-US"/>
              <a:t>Click to edit Master title style</a:t>
            </a:r>
            <a:endParaRPr/>
          </a:p>
        </p:txBody>
      </p:sp>
      <p:sp>
        <p:nvSpPr>
          <p:cNvPr id="12" name="Body Level One…"/>
          <p:cNvSpPr txBox="1">
            <a:spLocks noGrp="1"/>
          </p:cNvSpPr>
          <p:nvPr>
            <p:ph type="body" idx="1"/>
          </p:nvPr>
        </p:nvSpPr>
        <p:spPr>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64804522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325442"/>
      </p:ext>
    </p:extLst>
  </p:cSld>
  <p:clrMapOvr>
    <a:masterClrMapping/>
  </p:clrMapOvr>
  <p:transition spd="med"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6" name="Text Box 74"/>
          <p:cNvSpPr txBox="1">
            <a:spLocks noChangeArrowheads="1"/>
          </p:cNvSpPr>
          <p:nvPr userDrawn="1"/>
        </p:nvSpPr>
        <p:spPr bwMode="auto">
          <a:xfrm>
            <a:off x="9484206" y="415926"/>
            <a:ext cx="1513417" cy="276225"/>
          </a:xfrm>
          <a:prstGeom prst="rect">
            <a:avLst/>
          </a:prstGeom>
          <a:noFill/>
          <a:ln>
            <a:noFill/>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57200" eaLnBrk="0" fontAlgn="base" hangingPunct="0">
              <a:spcBef>
                <a:spcPct val="50000"/>
              </a:spcBef>
              <a:spcAft>
                <a:spcPct val="0"/>
              </a:spcAft>
              <a:defRPr/>
            </a:pPr>
            <a:r>
              <a:rPr lang="en-US" sz="600" dirty="0">
                <a:solidFill>
                  <a:srgbClr val="FFFFFF"/>
                </a:solidFill>
                <a:latin typeface="Arial" charset="0"/>
                <a:ea typeface="ヒラギノ角ゴ Pro W3" charset="0"/>
              </a:rPr>
              <a:t>National Aeronautics and</a:t>
            </a:r>
            <a:br>
              <a:rPr lang="en-US" sz="600" dirty="0">
                <a:solidFill>
                  <a:srgbClr val="FFFFFF"/>
                </a:solidFill>
                <a:latin typeface="Arial" charset="0"/>
                <a:ea typeface="ヒラギノ角ゴ Pro W3" charset="0"/>
              </a:rPr>
            </a:br>
            <a:r>
              <a:rPr lang="en-US" sz="600" dirty="0">
                <a:solidFill>
                  <a:srgbClr val="FFFFFF"/>
                </a:solidFill>
                <a:latin typeface="Arial" charset="0"/>
                <a:ea typeface="ヒラギノ角ゴ Pro W3" charset="0"/>
              </a:rPr>
              <a:t>Space Administration</a:t>
            </a:r>
          </a:p>
        </p:txBody>
      </p:sp>
      <p:cxnSp>
        <p:nvCxnSpPr>
          <p:cNvPr id="8" name="Straight Connector 7"/>
          <p:cNvCxnSpPr>
            <a:cxnSpLocks noChangeShapeType="1"/>
          </p:cNvCxnSpPr>
          <p:nvPr userDrawn="1"/>
        </p:nvCxnSpPr>
        <p:spPr bwMode="auto">
          <a:xfrm flipV="1">
            <a:off x="11025139" y="165100"/>
            <a:ext cx="0" cy="731838"/>
          </a:xfrm>
          <a:prstGeom prst="line">
            <a:avLst/>
          </a:prstGeom>
          <a:noFill/>
          <a:ln w="12700">
            <a:solidFill>
              <a:schemeClr val="bg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Rectangle 162"/>
          <p:cNvSpPr>
            <a:spLocks noGrp="1" noChangeArrowheads="1"/>
          </p:cNvSpPr>
          <p:nvPr>
            <p:ph type="ctrTitle"/>
          </p:nvPr>
        </p:nvSpPr>
        <p:spPr>
          <a:xfrm>
            <a:off x="611718" y="1511991"/>
            <a:ext cx="6489700" cy="1046973"/>
          </a:xfrm>
          <a:ln>
            <a:noFill/>
          </a:ln>
        </p:spPr>
        <p:txBody>
          <a:bodyPr/>
          <a:lstStyle>
            <a:lvl1pPr>
              <a:defRPr sz="3200" b="1">
                <a:solidFill>
                  <a:schemeClr val="bg1"/>
                </a:solidFill>
                <a:latin typeface="Arial" charset="0"/>
                <a:ea typeface="Arial" charset="0"/>
                <a:cs typeface="Arial" charset="0"/>
              </a:defRPr>
            </a:lvl1pPr>
          </a:lstStyle>
          <a:p>
            <a:r>
              <a:rPr lang="en-US"/>
              <a:t>Click to edit Master title style</a:t>
            </a:r>
            <a:endParaRPr lang="en-US" dirty="0"/>
          </a:p>
        </p:txBody>
      </p:sp>
      <p:sp>
        <p:nvSpPr>
          <p:cNvPr id="9" name="Rectangle 163"/>
          <p:cNvSpPr>
            <a:spLocks noGrp="1" noChangeArrowheads="1"/>
          </p:cNvSpPr>
          <p:nvPr>
            <p:ph type="subTitle" idx="1"/>
          </p:nvPr>
        </p:nvSpPr>
        <p:spPr>
          <a:xfrm>
            <a:off x="611718" y="2558964"/>
            <a:ext cx="6489700" cy="616036"/>
          </a:xfrm>
          <a:ln>
            <a:noFill/>
          </a:ln>
        </p:spPr>
        <p:txBody>
          <a:bodyPr anchor="ctr"/>
          <a:lstStyle>
            <a:lvl1pPr>
              <a:buNone/>
              <a:defRPr sz="1600" b="0" baseline="0">
                <a:solidFill>
                  <a:schemeClr val="bg1"/>
                </a:solidFill>
                <a:latin typeface="Arial" charset="0"/>
                <a:ea typeface="Arial" charset="0"/>
                <a:cs typeface="Arial" charset="0"/>
              </a:defRPr>
            </a:lvl1pPr>
          </a:lstStyle>
          <a:p>
            <a:r>
              <a:rPr lang="en-US"/>
              <a:t>Click to edit Master subtitle style</a:t>
            </a:r>
            <a:endParaRPr lang="en-US"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03105" y="247655"/>
            <a:ext cx="715837" cy="592854"/>
          </a:xfrm>
          <a:prstGeom prst="rect">
            <a:avLst/>
          </a:prstGeom>
        </p:spPr>
      </p:pic>
      <p:sp>
        <p:nvSpPr>
          <p:cNvPr id="12" name="TextBox 11"/>
          <p:cNvSpPr txBox="1"/>
          <p:nvPr userDrawn="1"/>
        </p:nvSpPr>
        <p:spPr>
          <a:xfrm>
            <a:off x="3528237" y="6513744"/>
            <a:ext cx="5135526" cy="369332"/>
          </a:xfrm>
          <a:prstGeom prst="rect">
            <a:avLst/>
          </a:prstGeom>
          <a:noFill/>
        </p:spPr>
        <p:txBody>
          <a:bodyPr wrap="square" rtlCol="0">
            <a:spAutoFit/>
          </a:bodyPr>
          <a:lstStyle/>
          <a:p>
            <a:pPr algn="ctr"/>
            <a:r>
              <a:rPr lang="en-US" sz="900" b="1" dirty="0">
                <a:solidFill>
                  <a:srgbClr val="FF0000"/>
                </a:solidFill>
                <a:latin typeface="Arial"/>
                <a:cs typeface="Arial"/>
              </a:rPr>
              <a:t>SENSITIVE</a:t>
            </a:r>
            <a:r>
              <a:rPr lang="en-US" sz="900" b="1" baseline="0" dirty="0">
                <a:solidFill>
                  <a:srgbClr val="FF0000"/>
                </a:solidFill>
                <a:latin typeface="Arial"/>
                <a:cs typeface="Arial"/>
              </a:rPr>
              <a:t> BUT UNCLASSIFIED – OR – </a:t>
            </a:r>
          </a:p>
          <a:p>
            <a:pPr algn="ctr"/>
            <a:r>
              <a:rPr lang="en-US" sz="900" b="1" dirty="0">
                <a:solidFill>
                  <a:srgbClr val="FF0000"/>
                </a:solidFill>
                <a:latin typeface="Arial"/>
                <a:cs typeface="Arial"/>
              </a:rPr>
              <a:t>Pre-Decisional</a:t>
            </a:r>
            <a:r>
              <a:rPr lang="en-US" sz="900" b="1" baseline="0" dirty="0">
                <a:solidFill>
                  <a:srgbClr val="FF0000"/>
                </a:solidFill>
                <a:latin typeface="Arial"/>
                <a:cs typeface="Arial"/>
              </a:rPr>
              <a:t> • </a:t>
            </a:r>
            <a:r>
              <a:rPr lang="en-US" sz="900" b="1" dirty="0">
                <a:solidFill>
                  <a:srgbClr val="FF0000"/>
                </a:solidFill>
                <a:latin typeface="Arial"/>
                <a:cs typeface="Arial"/>
              </a:rPr>
              <a:t>NASA Internal Use Only • Do Not Distribute</a:t>
            </a:r>
          </a:p>
        </p:txBody>
      </p:sp>
    </p:spTree>
    <p:extLst>
      <p:ext uri="{BB962C8B-B14F-4D97-AF65-F5344CB8AC3E}">
        <p14:creationId xmlns:p14="http://schemas.microsoft.com/office/powerpoint/2010/main" val="778015587"/>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711392"/>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C452800A-40B0-9F47-AA4E-26F2C6069B2B}" type="slidenum">
              <a:rPr lang="en-US"/>
              <a:pPr>
                <a:defRPr/>
              </a:pPr>
              <a:t>‹#›</a:t>
            </a:fld>
            <a:endParaRPr lang="en-US" dirty="0"/>
          </a:p>
        </p:txBody>
      </p:sp>
    </p:spTree>
    <p:extLst>
      <p:ext uri="{BB962C8B-B14F-4D97-AF65-F5344CB8AC3E}">
        <p14:creationId xmlns:p14="http://schemas.microsoft.com/office/powerpoint/2010/main" val="377535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defRPr/>
            </a:pPr>
            <a:fld id="{A26BEA9D-585B-4D4D-9321-5B86E97EB13F}" type="slidenum">
              <a:rPr lang="en-US" smtClean="0">
                <a:solidFill>
                  <a:prstClr val="black"/>
                </a:solidFill>
              </a:rPr>
              <a:pPr defTabSz="457200">
                <a:defRPr/>
              </a:pPr>
              <a:t>‹#›</a:t>
            </a:fld>
            <a:endParaRPr lang="en-US" dirty="0">
              <a:solidFill>
                <a:prstClr val="black"/>
              </a:solidFill>
            </a:endParaRPr>
          </a:p>
        </p:txBody>
      </p:sp>
      <p:sp>
        <p:nvSpPr>
          <p:cNvPr id="5" name="Content Placeholder 2"/>
          <p:cNvSpPr>
            <a:spLocks noGrp="1"/>
          </p:cNvSpPr>
          <p:nvPr>
            <p:ph idx="1"/>
          </p:nvPr>
        </p:nvSpPr>
        <p:spPr>
          <a:xfrm>
            <a:off x="212651" y="1003301"/>
            <a:ext cx="11717079" cy="512286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B7B111EC-7BD6-46CA-B32D-564A37BBDC25}"/>
              </a:ext>
            </a:extLst>
          </p:cNvPr>
          <p:cNvSpPr>
            <a:spLocks noGrp="1"/>
          </p:cNvSpPr>
          <p:nvPr>
            <p:ph type="title"/>
          </p:nvPr>
        </p:nvSpPr>
        <p:spPr>
          <a:xfrm>
            <a:off x="212651" y="56002"/>
            <a:ext cx="10872333" cy="743643"/>
          </a:xfrm>
          <a:prstGeom prst="rect">
            <a:avLst/>
          </a:prstGeom>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422268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defRPr/>
            </a:pPr>
            <a:fld id="{A26BEA9D-585B-4D4D-9321-5B86E97EB13F}" type="slidenum">
              <a:rPr lang="en-US" smtClean="0">
                <a:solidFill>
                  <a:prstClr val="black"/>
                </a:solidFill>
              </a:rPr>
              <a:pPr defTabSz="457200">
                <a:defRPr/>
              </a:pPr>
              <a:t>‹#›</a:t>
            </a:fld>
            <a:endParaRPr lang="en-US" dirty="0">
              <a:solidFill>
                <a:prstClr val="black"/>
              </a:solidFill>
            </a:endParaRPr>
          </a:p>
        </p:txBody>
      </p:sp>
      <p:sp>
        <p:nvSpPr>
          <p:cNvPr id="5" name="Content Placeholder 2"/>
          <p:cNvSpPr>
            <a:spLocks noGrp="1"/>
          </p:cNvSpPr>
          <p:nvPr>
            <p:ph sz="half" idx="1"/>
          </p:nvPr>
        </p:nvSpPr>
        <p:spPr>
          <a:xfrm>
            <a:off x="609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2"/>
          </p:nvPr>
        </p:nvSpPr>
        <p:spPr>
          <a:xfrm>
            <a:off x="6197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675112B7-6482-4FA1-BE7C-B3C03AAE87CC}"/>
              </a:ext>
            </a:extLst>
          </p:cNvPr>
          <p:cNvSpPr>
            <a:spLocks noGrp="1"/>
          </p:cNvSpPr>
          <p:nvPr>
            <p:ph type="title"/>
          </p:nvPr>
        </p:nvSpPr>
        <p:spPr>
          <a:xfrm>
            <a:off x="212651" y="56002"/>
            <a:ext cx="10872333" cy="743643"/>
          </a:xfrm>
          <a:prstGeom prst="rect">
            <a:avLst/>
          </a:prstGeom>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289998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Ref idx="1001">
        <a:schemeClr val="bg1"/>
      </p:bgRef>
    </p:bg>
    <p:spTree>
      <p:nvGrpSpPr>
        <p:cNvPr id="1" name=""/>
        <p:cNvGrpSpPr/>
        <p:nvPr/>
      </p:nvGrpSpPr>
      <p:grpSpPr>
        <a:xfrm>
          <a:off x="0" y="0"/>
          <a:ext cx="0" cy="0"/>
          <a:chOff x="0" y="0"/>
          <a:chExt cx="0" cy="0"/>
        </a:xfrm>
      </p:grpSpPr>
      <p:pic>
        <p:nvPicPr>
          <p:cNvPr id="5" name="Picture 4" descr="NASA insignia 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36087" y="1768927"/>
            <a:ext cx="3840071" cy="3180335"/>
          </a:xfrm>
          <a:prstGeom prst="rect">
            <a:avLst/>
          </a:prstGeom>
        </p:spPr>
      </p:pic>
    </p:spTree>
    <p:extLst>
      <p:ext uri="{BB962C8B-B14F-4D97-AF65-F5344CB8AC3E}">
        <p14:creationId xmlns:p14="http://schemas.microsoft.com/office/powerpoint/2010/main" val="2559496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C452800A-40B0-9F47-AA4E-26F2C6069B2B}" type="slidenum">
              <a:rPr lang="en-US"/>
              <a:pPr>
                <a:defRPr/>
              </a:pPr>
              <a:t>‹#›</a:t>
            </a:fld>
            <a:endParaRPr lang="en-US" dirty="0"/>
          </a:p>
        </p:txBody>
      </p:sp>
    </p:spTree>
    <p:extLst>
      <p:ext uri="{BB962C8B-B14F-4D97-AF65-F5344CB8AC3E}">
        <p14:creationId xmlns:p14="http://schemas.microsoft.com/office/powerpoint/2010/main" val="3891796513"/>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8" y="8022"/>
            <a:ext cx="12192000" cy="68580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0238" y="124229"/>
            <a:ext cx="1129556" cy="1035426"/>
          </a:xfrm>
          <a:prstGeom prst="rect">
            <a:avLst/>
          </a:prstGeom>
        </p:spPr>
      </p:pic>
      <p:pic>
        <p:nvPicPr>
          <p:cNvPr id="10" name="Picture 9"/>
          <p:cNvPicPr>
            <a:picLocks noChangeAspect="1"/>
          </p:cNvPicPr>
          <p:nvPr userDrawn="1"/>
        </p:nvPicPr>
        <p:blipFill>
          <a:blip r:embed="rId4"/>
          <a:stretch>
            <a:fillRect/>
          </a:stretch>
        </p:blipFill>
        <p:spPr>
          <a:xfrm>
            <a:off x="143991" y="5814130"/>
            <a:ext cx="935166" cy="935166"/>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126383"/>
            <a:ext cx="1247912" cy="1033272"/>
          </a:xfrm>
          <a:prstGeom prst="rect">
            <a:avLst/>
          </a:prstGeom>
        </p:spPr>
      </p:pic>
    </p:spTree>
    <p:extLst>
      <p:ext uri="{BB962C8B-B14F-4D97-AF65-F5344CB8AC3E}">
        <p14:creationId xmlns:p14="http://schemas.microsoft.com/office/powerpoint/2010/main" val="636387474"/>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0"/>
              </a:spcBef>
              <a:spcAft>
                <a:spcPts val="600"/>
              </a:spcAft>
              <a:defRPr sz="20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6402912"/>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5.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bwMode="auto">
          <a:xfrm>
            <a:off x="0" y="0"/>
            <a:ext cx="12192000" cy="846138"/>
          </a:xfrm>
          <a:prstGeom prst="rect">
            <a:avLst/>
          </a:prstGeom>
          <a:solidFill>
            <a:srgbClr val="000000"/>
          </a:solidFill>
          <a:ln w="9525" cap="flat" cmpd="sng" algn="ctr">
            <a:noFill/>
            <a:prstDash val="solid"/>
            <a:round/>
            <a:headEnd type="none" w="med" len="med"/>
            <a:tailEnd type="none" w="med" len="med"/>
          </a:ln>
          <a:effectLst/>
        </p:spPr>
        <p:txBody>
          <a:bodyPr/>
          <a:lstStyle/>
          <a:p>
            <a:pPr defTabSz="457200" fontAlgn="auto">
              <a:spcBef>
                <a:spcPct val="20000"/>
              </a:spcBef>
              <a:spcAft>
                <a:spcPts val="0"/>
              </a:spcAft>
              <a:defRPr/>
            </a:pPr>
            <a:endParaRPr lang="en-US" dirty="0">
              <a:solidFill>
                <a:prstClr val="black"/>
              </a:solidFill>
              <a:latin typeface="Calibri"/>
              <a:ea typeface="ＭＳ Ｐゴシック" pitchFamily="-80" charset="-128"/>
              <a:cs typeface="ＭＳ Ｐゴシック" pitchFamily="-80" charset="-128"/>
            </a:endParaRPr>
          </a:p>
        </p:txBody>
      </p:sp>
      <p:sp>
        <p:nvSpPr>
          <p:cNvPr id="1027" name="Text Placeholder 2"/>
          <p:cNvSpPr>
            <a:spLocks noGrp="1"/>
          </p:cNvSpPr>
          <p:nvPr>
            <p:ph type="body" idx="1"/>
          </p:nvPr>
        </p:nvSpPr>
        <p:spPr bwMode="auto">
          <a:xfrm>
            <a:off x="212651" y="1003301"/>
            <a:ext cx="11717079" cy="5122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82400" y="6483868"/>
            <a:ext cx="528958" cy="365125"/>
          </a:xfrm>
          <a:prstGeom prst="rect">
            <a:avLst/>
          </a:prstGeom>
        </p:spPr>
        <p:txBody>
          <a:bodyPr vert="horz" lIns="91440" tIns="45720" rIns="91440" bIns="45720" rtlCol="0" anchor="ctr"/>
          <a:lstStyle>
            <a:lvl1pPr algn="r" fontAlgn="auto">
              <a:spcBef>
                <a:spcPts val="0"/>
              </a:spcBef>
              <a:spcAft>
                <a:spcPts val="0"/>
              </a:spcAft>
              <a:defRPr sz="1000">
                <a:solidFill>
                  <a:schemeClr val="tx1"/>
                </a:solidFill>
                <a:latin typeface="Arial"/>
                <a:ea typeface="+mn-ea"/>
                <a:cs typeface="Arial"/>
              </a:defRPr>
            </a:lvl1pPr>
          </a:lstStyle>
          <a:p>
            <a:pPr defTabSz="457200">
              <a:defRPr/>
            </a:pPr>
            <a:fld id="{A26BEA9D-585B-4D4D-9321-5B86E97EB13F}" type="slidenum">
              <a:rPr lang="en-US" smtClean="0">
                <a:solidFill>
                  <a:prstClr val="black"/>
                </a:solidFill>
              </a:rPr>
              <a:pPr defTabSz="457200">
                <a:defRPr/>
              </a:pPr>
              <a:t>‹#›</a:t>
            </a:fld>
            <a:endParaRPr lang="en-US" dirty="0">
              <a:solidFill>
                <a:prstClr val="black"/>
              </a:solidFill>
            </a:endParaRPr>
          </a:p>
        </p:txBody>
      </p:sp>
      <p:pic>
        <p:nvPicPr>
          <p:cNvPr id="8" name="Picture 2"/>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11327027" y="144464"/>
            <a:ext cx="784331" cy="593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itle Placeholder 1">
            <a:extLst>
              <a:ext uri="{FF2B5EF4-FFF2-40B4-BE49-F238E27FC236}">
                <a16:creationId xmlns:a16="http://schemas.microsoft.com/office/drawing/2014/main" id="{2820E2CE-AD10-4B4A-8C40-B1BC1016C91D}"/>
              </a:ext>
            </a:extLst>
          </p:cNvPr>
          <p:cNvSpPr>
            <a:spLocks noGrp="1"/>
          </p:cNvSpPr>
          <p:nvPr>
            <p:ph type="title"/>
          </p:nvPr>
        </p:nvSpPr>
        <p:spPr bwMode="auto">
          <a:xfrm>
            <a:off x="227347" y="51247"/>
            <a:ext cx="10872333" cy="7436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920562800"/>
      </p:ext>
    </p:extLst>
  </p:cSld>
  <p:clrMap bg1="lt1" tx1="dk1" bg2="lt2" tx2="dk2" accent1="accent1" accent2="accent2" accent3="accent3" accent4="accent4" accent5="accent5" accent6="accent6" hlink="hlink" folHlink="folHlink"/>
  <p:sldLayoutIdLst>
    <p:sldLayoutId id="2147484021" r:id="rId1"/>
    <p:sldLayoutId id="2147484009" r:id="rId2"/>
    <p:sldLayoutId id="2147484011" r:id="rId3"/>
    <p:sldLayoutId id="2147484022" r:id="rId4"/>
    <p:sldLayoutId id="2147484023" r:id="rId5"/>
    <p:sldLayoutId id="2147484024" r:id="rId6"/>
    <p:sldLayoutId id="214748404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2000" b="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0"/>
            <a:ext cx="12192000" cy="846138"/>
          </a:xfrm>
          <a:prstGeom prst="rect">
            <a:avLst/>
          </a:prstGeom>
          <a:solidFill>
            <a:srgbClr val="000000"/>
          </a:solidFill>
          <a:ln>
            <a:noFill/>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20000"/>
              </a:spcBef>
              <a:spcAft>
                <a:spcPct val="0"/>
              </a:spcAft>
              <a:defRPr/>
            </a:pPr>
            <a:endParaRPr lang="en-US" altLang="en-US" sz="1800" dirty="0">
              <a:solidFill>
                <a:srgbClr val="000000"/>
              </a:solidFill>
              <a:latin typeface="Arial" pitchFamily="34" charset="0"/>
              <a:cs typeface="ＭＳ Ｐゴシック" charset="0"/>
            </a:endParaRPr>
          </a:p>
        </p:txBody>
      </p:sp>
      <p:sp>
        <p:nvSpPr>
          <p:cNvPr id="1028" name="Title Placeholder 1"/>
          <p:cNvSpPr>
            <a:spLocks noGrp="1"/>
          </p:cNvSpPr>
          <p:nvPr>
            <p:ph type="title"/>
          </p:nvPr>
        </p:nvSpPr>
        <p:spPr bwMode="auto">
          <a:xfrm>
            <a:off x="854578" y="51912"/>
            <a:ext cx="9869016" cy="7429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609600" y="1003303"/>
            <a:ext cx="10972800" cy="51228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p:cNvSpPr txBox="1"/>
          <p:nvPr userDrawn="1"/>
        </p:nvSpPr>
        <p:spPr>
          <a:xfrm>
            <a:off x="10723594" y="6480742"/>
            <a:ext cx="1323703" cy="307777"/>
          </a:xfrm>
          <a:prstGeom prst="rect">
            <a:avLst/>
          </a:prstGeom>
          <a:noFill/>
        </p:spPr>
        <p:txBody>
          <a:bodyPr wrap="square" rtlCol="0">
            <a:spAutoFit/>
          </a:bodyPr>
          <a:lstStyle/>
          <a:p>
            <a:pPr algn="r"/>
            <a:fld id="{74E5DB78-4BDE-46FE-B77E-1696301DFFBD}" type="slidenum">
              <a:rPr lang="en-US" sz="1400" smtClean="0">
                <a:latin typeface="Arial"/>
                <a:cs typeface="Arial"/>
              </a:rPr>
              <a:pPr algn="r"/>
              <a:t>‹#›</a:t>
            </a:fld>
            <a:endParaRPr lang="en-US" sz="1400" dirty="0">
              <a:latin typeface="Arial"/>
              <a:cs typeface="Arial"/>
            </a:endParaRPr>
          </a:p>
        </p:txBody>
      </p:sp>
      <p:pic>
        <p:nvPicPr>
          <p:cNvPr id="8" name="Picture 7"/>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593573" y="69273"/>
            <a:ext cx="756742" cy="756742"/>
          </a:xfrm>
          <a:prstGeom prst="rect">
            <a:avLst/>
          </a:prstGeom>
        </p:spPr>
      </p:pic>
      <p:pic>
        <p:nvPicPr>
          <p:cNvPr id="7" name="Picture 6"/>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1272067" y="6954"/>
            <a:ext cx="859536" cy="787908"/>
          </a:xfrm>
          <a:prstGeom prst="rect">
            <a:avLst/>
          </a:prstGeom>
        </p:spPr>
      </p:pic>
      <p:pic>
        <p:nvPicPr>
          <p:cNvPr id="3" name="Picture 2"/>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0" y="69273"/>
            <a:ext cx="854578" cy="707591"/>
          </a:xfrm>
          <a:prstGeom prst="rect">
            <a:avLst/>
          </a:prstGeom>
        </p:spPr>
      </p:pic>
    </p:spTree>
    <p:extLst>
      <p:ext uri="{BB962C8B-B14F-4D97-AF65-F5344CB8AC3E}">
        <p14:creationId xmlns:p14="http://schemas.microsoft.com/office/powerpoint/2010/main" val="327504189"/>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Lst>
  <p:transition advClick="0"/>
  <p:hf hdr="0" dt="0"/>
  <p:txStyles>
    <p:titleStyle>
      <a:lvl1pPr algn="l" defTabSz="457200" rtl="0" eaLnBrk="1" fontAlgn="base" hangingPunct="1">
        <a:spcBef>
          <a:spcPct val="0"/>
        </a:spcBef>
        <a:spcAft>
          <a:spcPct val="0"/>
        </a:spcAft>
        <a:defRPr sz="2400" b="1" kern="1200">
          <a:solidFill>
            <a:schemeClr val="bg1"/>
          </a:solidFill>
          <a:latin typeface="Arial"/>
          <a:ea typeface="ヒラギノ角ゴ Pro W3" charset="-128"/>
          <a:cs typeface="Arial"/>
        </a:defRPr>
      </a:lvl1pPr>
      <a:lvl2pPr algn="l" defTabSz="457200" rtl="0" eaLnBrk="1" fontAlgn="base" hangingPunct="1">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1" fontAlgn="base" hangingPunct="1">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1" fontAlgn="base" hangingPunct="1">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1" fontAlgn="base" hangingPunct="1">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1" fontAlgn="base" hangingPunct="1">
        <a:spcBef>
          <a:spcPts val="0"/>
        </a:spcBef>
        <a:spcAft>
          <a:spcPts val="600"/>
        </a:spcAft>
        <a:buFont typeface="Arial" charset="0"/>
        <a:buChar char="•"/>
        <a:defRPr sz="2000" b="1" kern="1200">
          <a:solidFill>
            <a:schemeClr val="tx1"/>
          </a:solidFill>
          <a:latin typeface="Arial"/>
          <a:ea typeface="ヒラギノ角ゴ Pro W3" charset="-128"/>
          <a:cs typeface="Arial"/>
        </a:defRPr>
      </a:lvl1pPr>
      <a:lvl2pPr marL="685800" indent="-228600" algn="l" defTabSz="457200" rtl="0" eaLnBrk="1" fontAlgn="base" hangingPunct="1">
        <a:spcBef>
          <a:spcPts val="0"/>
        </a:spcBef>
        <a:spcAft>
          <a:spcPts val="600"/>
        </a:spcAft>
        <a:buFont typeface="Arial" charset="0"/>
        <a:buChar char="–"/>
        <a:defRPr kern="1200">
          <a:solidFill>
            <a:schemeClr val="tx1"/>
          </a:solidFill>
          <a:latin typeface="Arial"/>
          <a:ea typeface="ヒラギノ角ゴ Pro W3" charset="-128"/>
          <a:cs typeface="Arial"/>
        </a:defRPr>
      </a:lvl2pPr>
      <a:lvl3pPr marL="1085850" indent="-171450" algn="l" defTabSz="457200" rtl="0" eaLnBrk="1" fontAlgn="base" hangingPunct="1">
        <a:spcBef>
          <a:spcPts val="0"/>
        </a:spcBef>
        <a:spcAft>
          <a:spcPts val="600"/>
        </a:spcAft>
        <a:buFont typeface="Courier New" panose="02070309020205020404" pitchFamily="49" charset="0"/>
        <a:buChar char="o"/>
        <a:tabLst/>
        <a:defRPr kern="1200">
          <a:solidFill>
            <a:schemeClr val="tx1"/>
          </a:solidFill>
          <a:latin typeface="Arial"/>
          <a:ea typeface="ヒラギノ角ゴ Pro W3" charset="-128"/>
          <a:cs typeface="Arial"/>
        </a:defRPr>
      </a:lvl3pPr>
      <a:lvl4pPr marL="1600200" indent="-228600" algn="l" defTabSz="457200" rtl="0" eaLnBrk="1" fontAlgn="base" hangingPunct="1">
        <a:spcBef>
          <a:spcPts val="0"/>
        </a:spcBef>
        <a:spcAft>
          <a:spcPts val="60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1" fontAlgn="base" hangingPunct="1">
        <a:spcBef>
          <a:spcPts val="0"/>
        </a:spcBef>
        <a:spcAft>
          <a:spcPts val="60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v"/><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d5xz-nbuk6Y?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0.tiff"/><Relationship Id="rId7" Type="http://schemas.openxmlformats.org/officeDocument/2006/relationships/image" Target="../media/image44.png"/><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tiff"/><Relationship Id="rId4" Type="http://schemas.openxmlformats.org/officeDocument/2006/relationships/image" Target="../media/image41.tiff"/></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png"/><Relationship Id="rId24" Type="http://schemas.openxmlformats.org/officeDocument/2006/relationships/image" Target="../media/image67.jpeg"/><Relationship Id="rId5" Type="http://schemas.openxmlformats.org/officeDocument/2006/relationships/image" Target="../media/image48.png"/><Relationship Id="rId15" Type="http://schemas.openxmlformats.org/officeDocument/2006/relationships/image" Target="../media/image58.jpeg"/><Relationship Id="rId23" Type="http://schemas.openxmlformats.org/officeDocument/2006/relationships/image" Target="../media/image66.tiff"/><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jpe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69.png"/><Relationship Id="rId7" Type="http://schemas.openxmlformats.org/officeDocument/2006/relationships/image" Target="../media/image73.jpeg"/><Relationship Id="rId12" Type="http://schemas.openxmlformats.org/officeDocument/2006/relationships/image" Target="../media/image78.jpeg"/><Relationship Id="rId17" Type="http://schemas.openxmlformats.org/officeDocument/2006/relationships/image" Target="../media/image83.jpeg"/><Relationship Id="rId2" Type="http://schemas.openxmlformats.org/officeDocument/2006/relationships/image" Target="../media/image68.jpeg"/><Relationship Id="rId16"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7.png"/><Relationship Id="rId5" Type="http://schemas.openxmlformats.org/officeDocument/2006/relationships/image" Target="../media/image71.jpeg"/><Relationship Id="rId15" Type="http://schemas.openxmlformats.org/officeDocument/2006/relationships/image" Target="../media/image81.jpeg"/><Relationship Id="rId10" Type="http://schemas.openxmlformats.org/officeDocument/2006/relationships/image" Target="../media/image76.png"/><Relationship Id="rId19" Type="http://schemas.openxmlformats.org/officeDocument/2006/relationships/image" Target="../media/image85.jpe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7.xml"/><Relationship Id="rId1" Type="http://schemas.openxmlformats.org/officeDocument/2006/relationships/video" Target="https://www.youtube.com/embed/_YDj4JwqoU4?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9.xml"/><Relationship Id="rId1" Type="http://schemas.openxmlformats.org/officeDocument/2006/relationships/video" Target="https://www.youtube.com/embed/bmC-FwibsZg?feature=oembed" TargetMode="Externa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9.xml"/><Relationship Id="rId1" Type="http://schemas.openxmlformats.org/officeDocument/2006/relationships/video" Target="https://www.youtube.com/embed/_T8cn2J13-4?feature=oembed" TargetMode="Externa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98E961-CB1E-48CE-B06B-5C345AA2E54D}"/>
              </a:ext>
            </a:extLst>
          </p:cNvPr>
          <p:cNvSpPr txBox="1">
            <a:spLocks/>
          </p:cNvSpPr>
          <p:nvPr/>
        </p:nvSpPr>
        <p:spPr bwMode="auto">
          <a:xfrm>
            <a:off x="61746" y="97388"/>
            <a:ext cx="11989004" cy="15696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1" fontAlgn="base" hangingPunct="1">
              <a:spcBef>
                <a:spcPct val="0"/>
              </a:spcBef>
              <a:spcAft>
                <a:spcPct val="0"/>
              </a:spcAft>
              <a:defRPr sz="2800" b="0" i="0">
                <a:solidFill>
                  <a:schemeClr val="tx1"/>
                </a:solidFill>
                <a:latin typeface="Helvetica"/>
                <a:ea typeface="ＭＳ Ｐゴシック" pitchFamily="-109" charset="-128"/>
                <a:cs typeface="Helvetica"/>
              </a:defRPr>
            </a:lvl1pPr>
            <a:lvl2pPr algn="ctr" rtl="0" eaLnBrk="1" fontAlgn="base" hangingPunct="1">
              <a:spcBef>
                <a:spcPct val="0"/>
              </a:spcBef>
              <a:spcAft>
                <a:spcPct val="0"/>
              </a:spcAft>
              <a:defRPr sz="2600" b="1">
                <a:solidFill>
                  <a:schemeClr val="tx1"/>
                </a:solidFill>
                <a:latin typeface="Arial" charset="0"/>
                <a:ea typeface="ＭＳ Ｐゴシック" pitchFamily="-109" charset="-128"/>
                <a:cs typeface="ＭＳ Ｐゴシック" pitchFamily="33" charset="-128"/>
              </a:defRPr>
            </a:lvl2pPr>
            <a:lvl3pPr algn="ctr" rtl="0" eaLnBrk="1" fontAlgn="base" hangingPunct="1">
              <a:spcBef>
                <a:spcPct val="0"/>
              </a:spcBef>
              <a:spcAft>
                <a:spcPct val="0"/>
              </a:spcAft>
              <a:defRPr sz="2600" b="1">
                <a:solidFill>
                  <a:schemeClr val="tx1"/>
                </a:solidFill>
                <a:latin typeface="Arial" charset="0"/>
                <a:ea typeface="ＭＳ Ｐゴシック" pitchFamily="-109" charset="-128"/>
                <a:cs typeface="ＭＳ Ｐゴシック" pitchFamily="33" charset="-128"/>
              </a:defRPr>
            </a:lvl3pPr>
            <a:lvl4pPr algn="ctr" rtl="0" eaLnBrk="1" fontAlgn="base" hangingPunct="1">
              <a:spcBef>
                <a:spcPct val="0"/>
              </a:spcBef>
              <a:spcAft>
                <a:spcPct val="0"/>
              </a:spcAft>
              <a:defRPr sz="2600" b="1">
                <a:solidFill>
                  <a:schemeClr val="tx1"/>
                </a:solidFill>
                <a:latin typeface="Arial" charset="0"/>
                <a:ea typeface="ＭＳ Ｐゴシック" pitchFamily="-109" charset="-128"/>
                <a:cs typeface="ＭＳ Ｐゴシック" pitchFamily="33" charset="-128"/>
              </a:defRPr>
            </a:lvl4pPr>
            <a:lvl5pPr algn="ctr" rtl="0" eaLnBrk="1" fontAlgn="base" hangingPunct="1">
              <a:spcBef>
                <a:spcPct val="0"/>
              </a:spcBef>
              <a:spcAft>
                <a:spcPct val="0"/>
              </a:spcAft>
              <a:defRPr sz="2600" b="1">
                <a:solidFill>
                  <a:schemeClr val="tx1"/>
                </a:solidFill>
                <a:latin typeface="Arial" charset="0"/>
                <a:ea typeface="ＭＳ Ｐゴシック" pitchFamily="-109" charset="-128"/>
                <a:cs typeface="ＭＳ Ｐゴシック" pitchFamily="33" charset="-128"/>
              </a:defRPr>
            </a:lvl5pPr>
            <a:lvl6pPr marL="457200" algn="ctr" rtl="0" eaLnBrk="1" fontAlgn="base" hangingPunct="1">
              <a:spcBef>
                <a:spcPct val="0"/>
              </a:spcBef>
              <a:spcAft>
                <a:spcPct val="0"/>
              </a:spcAft>
              <a:defRPr sz="2600" b="1">
                <a:solidFill>
                  <a:schemeClr val="tx1"/>
                </a:solidFill>
                <a:latin typeface="Arial" charset="0"/>
              </a:defRPr>
            </a:lvl6pPr>
            <a:lvl7pPr marL="914400" algn="ctr" rtl="0" eaLnBrk="1" fontAlgn="base" hangingPunct="1">
              <a:spcBef>
                <a:spcPct val="0"/>
              </a:spcBef>
              <a:spcAft>
                <a:spcPct val="0"/>
              </a:spcAft>
              <a:defRPr sz="2600" b="1">
                <a:solidFill>
                  <a:schemeClr val="tx1"/>
                </a:solidFill>
                <a:latin typeface="Arial" charset="0"/>
              </a:defRPr>
            </a:lvl7pPr>
            <a:lvl8pPr marL="1371600" algn="ctr" rtl="0" eaLnBrk="1" fontAlgn="base" hangingPunct="1">
              <a:spcBef>
                <a:spcPct val="0"/>
              </a:spcBef>
              <a:spcAft>
                <a:spcPct val="0"/>
              </a:spcAft>
              <a:defRPr sz="2600" b="1">
                <a:solidFill>
                  <a:schemeClr val="tx1"/>
                </a:solidFill>
                <a:latin typeface="Arial" charset="0"/>
              </a:defRPr>
            </a:lvl8pPr>
            <a:lvl9pPr marL="1828800" algn="ctr" rtl="0" eaLnBrk="1" fontAlgn="base" hangingPunct="1">
              <a:spcBef>
                <a:spcPct val="0"/>
              </a:spcBef>
              <a:spcAft>
                <a:spcPct val="0"/>
              </a:spcAft>
              <a:defRPr sz="2600" b="1">
                <a:solidFill>
                  <a:schemeClr val="tx1"/>
                </a:solidFill>
                <a:latin typeface="Arial" charset="0"/>
              </a:defRPr>
            </a:lvl9pPr>
          </a:lstStyle>
          <a:p>
            <a:r>
              <a:rPr lang="en-US" sz="3200" b="1" kern="0" dirty="0">
                <a:solidFill>
                  <a:schemeClr val="bg1"/>
                </a:solidFill>
                <a:effectLst>
                  <a:glow rad="127000">
                    <a:schemeClr val="tx1"/>
                  </a:glow>
                </a:effectLst>
              </a:rPr>
              <a:t>Advanced Electric Prolusion System (AEPS) </a:t>
            </a:r>
          </a:p>
          <a:p>
            <a:r>
              <a:rPr lang="en-US" sz="3200" b="1" kern="0" dirty="0">
                <a:solidFill>
                  <a:schemeClr val="bg1"/>
                </a:solidFill>
                <a:effectLst>
                  <a:glow rad="127000">
                    <a:schemeClr val="tx1"/>
                  </a:glow>
                </a:effectLst>
              </a:rPr>
              <a:t>Enabling a Sustainable Return to the Lunar Surface through NASA Gateway</a:t>
            </a:r>
            <a:endParaRPr lang="en-US" sz="2400" b="1" i="1" kern="0" dirty="0">
              <a:solidFill>
                <a:schemeClr val="bg1"/>
              </a:solidFill>
              <a:effectLst>
                <a:glow rad="127000">
                  <a:schemeClr val="tx1"/>
                </a:glow>
              </a:effectLst>
            </a:endParaRPr>
          </a:p>
        </p:txBody>
      </p:sp>
      <p:sp>
        <p:nvSpPr>
          <p:cNvPr id="5" name="Subtitle 2">
            <a:extLst>
              <a:ext uri="{FF2B5EF4-FFF2-40B4-BE49-F238E27FC236}">
                <a16:creationId xmlns:a16="http://schemas.microsoft.com/office/drawing/2014/main" id="{D0A9DC02-82FA-4187-8072-D048934550F2}"/>
              </a:ext>
            </a:extLst>
          </p:cNvPr>
          <p:cNvSpPr txBox="1">
            <a:spLocks/>
          </p:cNvSpPr>
          <p:nvPr/>
        </p:nvSpPr>
        <p:spPr bwMode="auto">
          <a:xfrm>
            <a:off x="8466175" y="3758235"/>
            <a:ext cx="3584575" cy="23115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000" b="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dirty="0">
                <a:solidFill>
                  <a:schemeClr val="bg1"/>
                </a:solidFill>
                <a:effectLst>
                  <a:glow rad="127000">
                    <a:schemeClr val="tx1"/>
                  </a:glow>
                </a:effectLst>
              </a:rPr>
              <a:t>Peter Peterson</a:t>
            </a:r>
          </a:p>
          <a:p>
            <a:pPr marL="0" indent="0" algn="ctr">
              <a:buFont typeface="Arial" charset="0"/>
              <a:buNone/>
            </a:pPr>
            <a:r>
              <a:rPr lang="en-US" dirty="0">
                <a:solidFill>
                  <a:schemeClr val="bg1"/>
                </a:solidFill>
                <a:effectLst>
                  <a:glow rad="127000">
                    <a:schemeClr val="tx1"/>
                  </a:glow>
                </a:effectLst>
              </a:rPr>
              <a:t>NASA AEPS Product Lead Engineer</a:t>
            </a:r>
          </a:p>
          <a:p>
            <a:pPr marL="0" indent="0" algn="ctr">
              <a:buFont typeface="Arial" charset="0"/>
              <a:buNone/>
            </a:pPr>
            <a:r>
              <a:rPr lang="en-US" dirty="0">
                <a:solidFill>
                  <a:schemeClr val="bg1"/>
                </a:solidFill>
                <a:effectLst>
                  <a:glow rad="127000">
                    <a:schemeClr val="tx1"/>
                  </a:glow>
                </a:effectLst>
              </a:rPr>
              <a:t>October 4</a:t>
            </a:r>
            <a:r>
              <a:rPr lang="en-US" b="1" dirty="0">
                <a:solidFill>
                  <a:schemeClr val="bg1"/>
                </a:solidFill>
                <a:effectLst>
                  <a:glow rad="127000">
                    <a:schemeClr val="tx1"/>
                  </a:glow>
                </a:effectLst>
              </a:rPr>
              <a:t>, </a:t>
            </a:r>
            <a:r>
              <a:rPr lang="en-US" dirty="0">
                <a:solidFill>
                  <a:schemeClr val="bg1"/>
                </a:solidFill>
                <a:effectLst>
                  <a:glow rad="127000">
                    <a:schemeClr val="tx1"/>
                  </a:glow>
                </a:effectLst>
              </a:rPr>
              <a:t>2021</a:t>
            </a:r>
          </a:p>
          <a:p>
            <a:pPr marL="0" indent="0" algn="ctr">
              <a:buFont typeface="Arial" charset="0"/>
              <a:buNone/>
            </a:pPr>
            <a:r>
              <a:rPr lang="en-US" dirty="0">
                <a:solidFill>
                  <a:schemeClr val="bg1"/>
                </a:solidFill>
                <a:effectLst>
                  <a:glow rad="127000">
                    <a:schemeClr val="tx1"/>
                  </a:glow>
                </a:effectLst>
              </a:rPr>
              <a:t>74</a:t>
            </a:r>
            <a:r>
              <a:rPr lang="en-US" baseline="30000" dirty="0">
                <a:solidFill>
                  <a:schemeClr val="bg1"/>
                </a:solidFill>
                <a:effectLst>
                  <a:glow rad="127000">
                    <a:schemeClr val="tx1"/>
                  </a:glow>
                </a:effectLst>
              </a:rPr>
              <a:t>th</a:t>
            </a:r>
            <a:r>
              <a:rPr lang="en-US" dirty="0">
                <a:solidFill>
                  <a:schemeClr val="bg1"/>
                </a:solidFill>
                <a:effectLst>
                  <a:glow rad="127000">
                    <a:schemeClr val="tx1"/>
                  </a:glow>
                </a:effectLst>
              </a:rPr>
              <a:t> Annual Gaseous Electronics Conference </a:t>
            </a:r>
            <a:endParaRPr lang="en-US" b="1" dirty="0">
              <a:solidFill>
                <a:schemeClr val="bg1"/>
              </a:solidFill>
              <a:effectLst>
                <a:glow rad="127000">
                  <a:schemeClr val="tx1"/>
                </a:glow>
              </a:effectLst>
            </a:endParaRPr>
          </a:p>
        </p:txBody>
      </p:sp>
    </p:spTree>
    <p:extLst>
      <p:ext uri="{BB962C8B-B14F-4D97-AF65-F5344CB8AC3E}">
        <p14:creationId xmlns:p14="http://schemas.microsoft.com/office/powerpoint/2010/main" val="16258464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B477-AF54-4C22-A9A8-31E2EDF23C8E}"/>
              </a:ext>
            </a:extLst>
          </p:cNvPr>
          <p:cNvSpPr>
            <a:spLocks noGrp="1"/>
          </p:cNvSpPr>
          <p:nvPr>
            <p:ph type="title"/>
          </p:nvPr>
        </p:nvSpPr>
        <p:spPr/>
        <p:txBody>
          <a:bodyPr/>
          <a:lstStyle/>
          <a:p>
            <a:r>
              <a:rPr lang="en-US" dirty="0"/>
              <a:t>NASA AEPS Development</a:t>
            </a:r>
          </a:p>
        </p:txBody>
      </p:sp>
      <p:sp>
        <p:nvSpPr>
          <p:cNvPr id="3" name="Content Placeholder 2">
            <a:extLst>
              <a:ext uri="{FF2B5EF4-FFF2-40B4-BE49-F238E27FC236}">
                <a16:creationId xmlns:a16="http://schemas.microsoft.com/office/drawing/2014/main" id="{3600067D-151A-4CD4-A798-4D8C0CA30C40}"/>
              </a:ext>
            </a:extLst>
          </p:cNvPr>
          <p:cNvSpPr>
            <a:spLocks noGrp="1"/>
          </p:cNvSpPr>
          <p:nvPr>
            <p:ph idx="1"/>
          </p:nvPr>
        </p:nvSpPr>
        <p:spPr>
          <a:xfrm>
            <a:off x="5106692" y="1003301"/>
            <a:ext cx="6823039" cy="5122863"/>
          </a:xfrm>
        </p:spPr>
        <p:txBody>
          <a:bodyPr/>
          <a:lstStyle/>
          <a:p>
            <a:r>
              <a:rPr lang="en-US" sz="2400" dirty="0"/>
              <a:t>NASA began the development of the higher power Hall thruster EP system in 2011</a:t>
            </a:r>
          </a:p>
          <a:p>
            <a:pPr lvl="1"/>
            <a:r>
              <a:rPr lang="en-US" sz="2000" dirty="0"/>
              <a:t>First 12 kW-class Hall-Effect Rocket with Magnetic Shielding (HERMeS) Technology Development Unit (TDU) in 2014</a:t>
            </a:r>
          </a:p>
          <a:p>
            <a:pPr lvl="1"/>
            <a:endParaRPr lang="en-US" sz="2000" dirty="0"/>
          </a:p>
          <a:p>
            <a:r>
              <a:rPr lang="en-US" sz="2400" dirty="0"/>
              <a:t>Flight hardware devolvement was transitioned to Aerojet Rocketdyne (AR) via a competitive procurement selection for the AEPS contract in May 2016</a:t>
            </a:r>
          </a:p>
          <a:p>
            <a:pPr lvl="1"/>
            <a:r>
              <a:rPr lang="en-US" sz="2000" dirty="0"/>
              <a:t>AR and NASA completed all engineering qualification level development testing of the AEPS thruster</a:t>
            </a:r>
          </a:p>
          <a:p>
            <a:pPr lvl="1"/>
            <a:r>
              <a:rPr lang="en-US" sz="2000" dirty="0"/>
              <a:t>CDR is schedule for Feb 2022</a:t>
            </a:r>
          </a:p>
          <a:p>
            <a:pPr lvl="1"/>
            <a:r>
              <a:rPr lang="en-US" sz="2000" dirty="0"/>
              <a:t>Flight hardware delivery in 2023</a:t>
            </a:r>
          </a:p>
        </p:txBody>
      </p:sp>
      <p:sp>
        <p:nvSpPr>
          <p:cNvPr id="4" name="Slide Number Placeholder 3">
            <a:extLst>
              <a:ext uri="{FF2B5EF4-FFF2-40B4-BE49-F238E27FC236}">
                <a16:creationId xmlns:a16="http://schemas.microsoft.com/office/drawing/2014/main" id="{28297952-17A3-4210-91FD-A72BC66B4B07}"/>
              </a:ext>
            </a:extLst>
          </p:cNvPr>
          <p:cNvSpPr>
            <a:spLocks noGrp="1"/>
          </p:cNvSpPr>
          <p:nvPr>
            <p:ph type="sldNum" sz="quarter" idx="10"/>
          </p:nvPr>
        </p:nvSpPr>
        <p:spPr/>
        <p:txBody>
          <a:bodyPr/>
          <a:lstStyle/>
          <a:p>
            <a:pPr>
              <a:defRPr/>
            </a:pPr>
            <a:fld id="{2FB12537-B55F-1D4C-AACF-3B10E7522722}" type="slidenum">
              <a:rPr lang="en-US" smtClean="0"/>
              <a:pPr>
                <a:defRPr/>
              </a:pPr>
              <a:t>10</a:t>
            </a:fld>
            <a:endParaRPr lang="en-US" dirty="0"/>
          </a:p>
        </p:txBody>
      </p:sp>
      <p:pic>
        <p:nvPicPr>
          <p:cNvPr id="9" name="Picture 8">
            <a:extLst>
              <a:ext uri="{FF2B5EF4-FFF2-40B4-BE49-F238E27FC236}">
                <a16:creationId xmlns:a16="http://schemas.microsoft.com/office/drawing/2014/main" id="{03555F5F-7E48-4472-BFBF-643B575442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014" y="872133"/>
            <a:ext cx="4072630" cy="3225616"/>
          </a:xfrm>
          <a:prstGeom prst="rect">
            <a:avLst/>
          </a:prstGeom>
        </p:spPr>
      </p:pic>
      <p:pic>
        <p:nvPicPr>
          <p:cNvPr id="11" name="Probe-1">
            <a:hlinkClick r:id="" action="ppaction://media"/>
            <a:extLst>
              <a:ext uri="{FF2B5EF4-FFF2-40B4-BE49-F238E27FC236}">
                <a16:creationId xmlns:a16="http://schemas.microsoft.com/office/drawing/2014/main" id="{FB9FA1B7-9E1A-44D6-8569-280050755470}"/>
              </a:ext>
            </a:extLst>
          </p:cNvPr>
          <p:cNvPicPr>
            <a:picLocks noChangeAspect="1"/>
          </p:cNvPicPr>
          <p:nvPr>
            <a:videoFile r:link="rId1"/>
            <p:extLst>
              <p:ext uri="{DAA4B4D4-6D71-4841-9C94-3DE7FCFB9230}">
                <p14:media xmlns:p14="http://schemas.microsoft.com/office/powerpoint/2010/main" r:embed="rId2">
                  <p14:trim end="20191"/>
                </p14:media>
              </p:ext>
            </p:extLst>
          </p:nvPr>
        </p:nvPicPr>
        <p:blipFill>
          <a:blip r:embed="rId5"/>
          <a:stretch>
            <a:fillRect/>
          </a:stretch>
        </p:blipFill>
        <p:spPr>
          <a:xfrm>
            <a:off x="212651" y="4170238"/>
            <a:ext cx="4549357" cy="25715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072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5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mute="1">
                <p:cTn id="12" repeatCount="indefinite"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AEPS Engineer Thruster Shipped to NASA</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6998" y="903940"/>
            <a:ext cx="6157634" cy="4105089"/>
          </a:xfr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04212" y="903940"/>
            <a:ext cx="4760259" cy="4093940"/>
          </a:xfrm>
          <a:prstGeom prst="rect">
            <a:avLst/>
          </a:prstGeom>
        </p:spPr>
      </p:pic>
      <p:sp>
        <p:nvSpPr>
          <p:cNvPr id="11" name="TextBox 10"/>
          <p:cNvSpPr txBox="1"/>
          <p:nvPr/>
        </p:nvSpPr>
        <p:spPr>
          <a:xfrm>
            <a:off x="7974203" y="945661"/>
            <a:ext cx="242027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a:t>AEPS ETU-1 at NASA JPL</a:t>
            </a:r>
          </a:p>
        </p:txBody>
      </p:sp>
    </p:spTree>
    <p:extLst>
      <p:ext uri="{BB962C8B-B14F-4D97-AF65-F5344CB8AC3E}">
        <p14:creationId xmlns:p14="http://schemas.microsoft.com/office/powerpoint/2010/main" val="334780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Media1_Trim">
            <a:hlinkClick r:id="" action="ppaction://media"/>
            <a:extLst>
              <a:ext uri="{FF2B5EF4-FFF2-40B4-BE49-F238E27FC236}">
                <a16:creationId xmlns:a16="http://schemas.microsoft.com/office/drawing/2014/main" id="{CBC1FF7D-D266-4574-94E5-EAFEF25F79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98045" y="3023634"/>
            <a:ext cx="4354123" cy="2449194"/>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
        <p:nvSpPr>
          <p:cNvPr id="2" name="Title 1">
            <a:extLst>
              <a:ext uri="{FF2B5EF4-FFF2-40B4-BE49-F238E27FC236}">
                <a16:creationId xmlns:a16="http://schemas.microsoft.com/office/drawing/2014/main" id="{B6C58BFB-4DA5-4ED3-982F-79C9D447BDD2}"/>
              </a:ext>
            </a:extLst>
          </p:cNvPr>
          <p:cNvSpPr>
            <a:spLocks noGrp="1"/>
          </p:cNvSpPr>
          <p:nvPr>
            <p:ph type="title"/>
          </p:nvPr>
        </p:nvSpPr>
        <p:spPr/>
        <p:txBody>
          <a:bodyPr/>
          <a:lstStyle/>
          <a:p>
            <a:r>
              <a:rPr lang="en-US" dirty="0"/>
              <a:t>AEPS Engineer Thruster Flight Development Testing</a:t>
            </a:r>
          </a:p>
        </p:txBody>
      </p:sp>
      <p:sp>
        <p:nvSpPr>
          <p:cNvPr id="4" name="Slide Number Placeholder 3">
            <a:extLst>
              <a:ext uri="{FF2B5EF4-FFF2-40B4-BE49-F238E27FC236}">
                <a16:creationId xmlns:a16="http://schemas.microsoft.com/office/drawing/2014/main" id="{65AF7F65-D17C-4616-A79A-260843E3E337}"/>
              </a:ext>
            </a:extLst>
          </p:cNvPr>
          <p:cNvSpPr>
            <a:spLocks noGrp="1"/>
          </p:cNvSpPr>
          <p:nvPr>
            <p:ph type="sldNum" sz="quarter" idx="10"/>
          </p:nvPr>
        </p:nvSpPr>
        <p:spPr/>
        <p:txBody>
          <a:bodyPr/>
          <a:lstStyle/>
          <a:p>
            <a:pPr>
              <a:defRPr/>
            </a:pPr>
            <a:fld id="{2FB12537-B55F-1D4C-AACF-3B10E7522722}" type="slidenum">
              <a:rPr lang="en-US" smtClean="0"/>
              <a:pPr>
                <a:defRPr/>
              </a:pPr>
              <a:t>12</a:t>
            </a:fld>
            <a:endParaRPr lang="en-US" dirty="0"/>
          </a:p>
        </p:txBody>
      </p:sp>
      <p:pic>
        <p:nvPicPr>
          <p:cNvPr id="7" name="Picture 6">
            <a:extLst>
              <a:ext uri="{FF2B5EF4-FFF2-40B4-BE49-F238E27FC236}">
                <a16:creationId xmlns:a16="http://schemas.microsoft.com/office/drawing/2014/main" id="{E1BCAB99-327B-4D51-B882-F5D7809971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967" y="912152"/>
            <a:ext cx="2721634" cy="1820401"/>
          </a:xfrm>
          <a:prstGeom prst="rect">
            <a:avLst/>
          </a:prstGeom>
        </p:spPr>
      </p:pic>
      <p:sp>
        <p:nvSpPr>
          <p:cNvPr id="8" name="Rectangle 7">
            <a:extLst>
              <a:ext uri="{FF2B5EF4-FFF2-40B4-BE49-F238E27FC236}">
                <a16:creationId xmlns:a16="http://schemas.microsoft.com/office/drawing/2014/main" id="{1D35354A-CFB2-4487-8E4F-F35F956A2BA4}"/>
              </a:ext>
            </a:extLst>
          </p:cNvPr>
          <p:cNvSpPr/>
          <p:nvPr/>
        </p:nvSpPr>
        <p:spPr>
          <a:xfrm>
            <a:off x="1170068" y="2566769"/>
            <a:ext cx="1877438"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285750" indent="-285750" algn="ctr">
              <a:spcBef>
                <a:spcPct val="20000"/>
              </a:spcBef>
            </a:pPr>
            <a:r>
              <a:rPr lang="en-US" sz="1200" kern="0" dirty="0">
                <a:solidFill>
                  <a:srgbClr val="000000"/>
                </a:solidFill>
              </a:rPr>
              <a:t>AEPS Performance Testing</a:t>
            </a:r>
          </a:p>
        </p:txBody>
      </p:sp>
      <p:pic>
        <p:nvPicPr>
          <p:cNvPr id="12" name="Picture 11">
            <a:extLst>
              <a:ext uri="{FF2B5EF4-FFF2-40B4-BE49-F238E27FC236}">
                <a16:creationId xmlns:a16="http://schemas.microsoft.com/office/drawing/2014/main" id="{A902EE66-280B-4807-8CF1-41EDFDF183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46151" y="861784"/>
            <a:ext cx="2575344" cy="1870770"/>
          </a:xfrm>
          <a:prstGeom prst="rect">
            <a:avLst/>
          </a:prstGeom>
        </p:spPr>
      </p:pic>
      <p:sp>
        <p:nvSpPr>
          <p:cNvPr id="13" name="Rectangle 12">
            <a:extLst>
              <a:ext uri="{FF2B5EF4-FFF2-40B4-BE49-F238E27FC236}">
                <a16:creationId xmlns:a16="http://schemas.microsoft.com/office/drawing/2014/main" id="{E435F77E-8662-48A8-8BFB-653704F37CA3}"/>
              </a:ext>
            </a:extLst>
          </p:cNvPr>
          <p:cNvSpPr/>
          <p:nvPr/>
        </p:nvSpPr>
        <p:spPr>
          <a:xfrm>
            <a:off x="4366935" y="2594053"/>
            <a:ext cx="1249061"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285750" indent="-285750" algn="ctr">
              <a:spcBef>
                <a:spcPct val="20000"/>
              </a:spcBef>
            </a:pPr>
            <a:r>
              <a:rPr lang="en-US" sz="1200" kern="0" dirty="0">
                <a:solidFill>
                  <a:srgbClr val="000000"/>
                </a:solidFill>
              </a:rPr>
              <a:t>Vibration Testing</a:t>
            </a:r>
          </a:p>
        </p:txBody>
      </p:sp>
      <p:pic>
        <p:nvPicPr>
          <p:cNvPr id="14" name="Picture 13">
            <a:extLst>
              <a:ext uri="{FF2B5EF4-FFF2-40B4-BE49-F238E27FC236}">
                <a16:creationId xmlns:a16="http://schemas.microsoft.com/office/drawing/2014/main" id="{92D4B1F6-BA4A-4DCA-A6CA-A058A238C8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8045" y="897676"/>
            <a:ext cx="2827244" cy="1820401"/>
          </a:xfrm>
          <a:prstGeom prst="rect">
            <a:avLst/>
          </a:prstGeom>
        </p:spPr>
      </p:pic>
      <p:sp>
        <p:nvSpPr>
          <p:cNvPr id="15" name="Rectangle 14">
            <a:extLst>
              <a:ext uri="{FF2B5EF4-FFF2-40B4-BE49-F238E27FC236}">
                <a16:creationId xmlns:a16="http://schemas.microsoft.com/office/drawing/2014/main" id="{10A3832D-DE72-45A5-9494-EFDCE3C923C2}"/>
              </a:ext>
            </a:extLst>
          </p:cNvPr>
          <p:cNvSpPr/>
          <p:nvPr/>
        </p:nvSpPr>
        <p:spPr>
          <a:xfrm>
            <a:off x="7273698" y="2579577"/>
            <a:ext cx="1075936"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285750" indent="-285750" algn="ctr">
              <a:spcBef>
                <a:spcPct val="20000"/>
              </a:spcBef>
            </a:pPr>
            <a:r>
              <a:rPr lang="en-US" sz="1200" kern="0" dirty="0">
                <a:solidFill>
                  <a:srgbClr val="000000"/>
                </a:solidFill>
              </a:rPr>
              <a:t>Shock Testing</a:t>
            </a:r>
          </a:p>
        </p:txBody>
      </p:sp>
      <p:pic>
        <p:nvPicPr>
          <p:cNvPr id="16" name="Picture 15">
            <a:extLst>
              <a:ext uri="{FF2B5EF4-FFF2-40B4-BE49-F238E27FC236}">
                <a16:creationId xmlns:a16="http://schemas.microsoft.com/office/drawing/2014/main" id="{4F112937-CD67-4B9A-A11E-DBEA7B75678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1205820" y="3045491"/>
            <a:ext cx="1805926" cy="1937484"/>
          </a:xfrm>
          <a:prstGeom prst="rect">
            <a:avLst/>
          </a:prstGeom>
        </p:spPr>
      </p:pic>
      <p:sp>
        <p:nvSpPr>
          <p:cNvPr id="17" name="Rectangle 16">
            <a:extLst>
              <a:ext uri="{FF2B5EF4-FFF2-40B4-BE49-F238E27FC236}">
                <a16:creationId xmlns:a16="http://schemas.microsoft.com/office/drawing/2014/main" id="{B1EE68CB-CEFE-4B6A-B124-93227D733B18}"/>
              </a:ext>
            </a:extLst>
          </p:cNvPr>
          <p:cNvSpPr/>
          <p:nvPr/>
        </p:nvSpPr>
        <p:spPr>
          <a:xfrm>
            <a:off x="1427346" y="4778696"/>
            <a:ext cx="1362874"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285750" indent="-285750" algn="ctr">
              <a:spcBef>
                <a:spcPct val="20000"/>
              </a:spcBef>
            </a:pPr>
            <a:r>
              <a:rPr lang="en-US" sz="1200" kern="0" dirty="0">
                <a:solidFill>
                  <a:srgbClr val="000000"/>
                </a:solidFill>
              </a:rPr>
              <a:t>AEPS Wear Testing</a:t>
            </a:r>
          </a:p>
        </p:txBody>
      </p:sp>
      <p:pic>
        <p:nvPicPr>
          <p:cNvPr id="18" name="Content Placeholder 17">
            <a:extLst>
              <a:ext uri="{FF2B5EF4-FFF2-40B4-BE49-F238E27FC236}">
                <a16:creationId xmlns:a16="http://schemas.microsoft.com/office/drawing/2014/main" id="{8F00C394-9DAB-4BDC-B1DA-500298DFF766}"/>
              </a:ext>
            </a:extLst>
          </p:cNvPr>
          <p:cNvPicPr>
            <a:picLocks noGrp="1" noChangeAspect="1"/>
          </p:cNvPicPr>
          <p:nvPr>
            <p:ph idx="1"/>
          </p:nvPr>
        </p:nvPicPr>
        <p:blipFill rotWithShape="1">
          <a:blip r:embed="rId9" cstate="screen">
            <a:extLst>
              <a:ext uri="{28A0092B-C50C-407E-A947-70E740481C1C}">
                <a14:useLocalDpi xmlns:a14="http://schemas.microsoft.com/office/drawing/2010/main"/>
              </a:ext>
            </a:extLst>
          </a:blip>
          <a:srcRect/>
          <a:stretch/>
        </p:blipFill>
        <p:spPr>
          <a:xfrm>
            <a:off x="9401838" y="906307"/>
            <a:ext cx="2012662" cy="1809321"/>
          </a:xfrm>
          <a:prstGeom prst="rect">
            <a:avLst/>
          </a:prstGeom>
        </p:spPr>
      </p:pic>
      <p:sp>
        <p:nvSpPr>
          <p:cNvPr id="19" name="Rectangle 18">
            <a:extLst>
              <a:ext uri="{FF2B5EF4-FFF2-40B4-BE49-F238E27FC236}">
                <a16:creationId xmlns:a16="http://schemas.microsoft.com/office/drawing/2014/main" id="{44D92585-3E3D-4BFE-BD31-21583AD30BFA}"/>
              </a:ext>
            </a:extLst>
          </p:cNvPr>
          <p:cNvSpPr/>
          <p:nvPr/>
        </p:nvSpPr>
        <p:spPr>
          <a:xfrm>
            <a:off x="9973595" y="2579577"/>
            <a:ext cx="869149"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285750" indent="-285750" algn="ctr">
              <a:spcBef>
                <a:spcPct val="20000"/>
              </a:spcBef>
            </a:pPr>
            <a:r>
              <a:rPr lang="en-US" sz="1200" kern="0" dirty="0">
                <a:solidFill>
                  <a:srgbClr val="000000"/>
                </a:solidFill>
              </a:rPr>
              <a:t>AEPS TVAC</a:t>
            </a:r>
          </a:p>
        </p:txBody>
      </p:sp>
      <p:pic>
        <p:nvPicPr>
          <p:cNvPr id="21" name="Picture 20">
            <a:extLst>
              <a:ext uri="{FF2B5EF4-FFF2-40B4-BE49-F238E27FC236}">
                <a16:creationId xmlns:a16="http://schemas.microsoft.com/office/drawing/2014/main" id="{365A7388-8B86-47F2-BAC6-0338D910B8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01123" y="2926262"/>
            <a:ext cx="2065400" cy="2753867"/>
          </a:xfrm>
          <a:prstGeom prst="rect">
            <a:avLst/>
          </a:prstGeom>
        </p:spPr>
      </p:pic>
      <p:sp>
        <p:nvSpPr>
          <p:cNvPr id="22" name="Rectangle 21">
            <a:extLst>
              <a:ext uri="{FF2B5EF4-FFF2-40B4-BE49-F238E27FC236}">
                <a16:creationId xmlns:a16="http://schemas.microsoft.com/office/drawing/2014/main" id="{4B972A5B-5895-420B-83B6-1B329DAB1F47}"/>
              </a:ext>
            </a:extLst>
          </p:cNvPr>
          <p:cNvSpPr/>
          <p:nvPr/>
        </p:nvSpPr>
        <p:spPr>
          <a:xfrm>
            <a:off x="4335742" y="5596838"/>
            <a:ext cx="1196161"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285750" indent="-285750" algn="ctr">
              <a:spcBef>
                <a:spcPct val="20000"/>
              </a:spcBef>
            </a:pPr>
            <a:r>
              <a:rPr lang="en-US" sz="1200" kern="0" dirty="0">
                <a:solidFill>
                  <a:srgbClr val="000000"/>
                </a:solidFill>
              </a:rPr>
              <a:t>AEPS LIF Testing</a:t>
            </a:r>
          </a:p>
        </p:txBody>
      </p:sp>
      <p:sp>
        <p:nvSpPr>
          <p:cNvPr id="24" name="Rectangle 23">
            <a:extLst>
              <a:ext uri="{FF2B5EF4-FFF2-40B4-BE49-F238E27FC236}">
                <a16:creationId xmlns:a16="http://schemas.microsoft.com/office/drawing/2014/main" id="{17E7AAFE-A3E3-4C0C-BCBD-87EE6EBCFF94}"/>
              </a:ext>
            </a:extLst>
          </p:cNvPr>
          <p:cNvSpPr/>
          <p:nvPr/>
        </p:nvSpPr>
        <p:spPr>
          <a:xfrm>
            <a:off x="7806311" y="5333117"/>
            <a:ext cx="1418978"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285750" indent="-285750" algn="ctr">
              <a:spcBef>
                <a:spcPct val="20000"/>
              </a:spcBef>
            </a:pPr>
            <a:r>
              <a:rPr lang="en-US" sz="1200" kern="0" dirty="0">
                <a:solidFill>
                  <a:srgbClr val="000000"/>
                </a:solidFill>
              </a:rPr>
              <a:t>AEPS Plume Testing</a:t>
            </a:r>
          </a:p>
        </p:txBody>
      </p:sp>
    </p:spTree>
    <p:extLst>
      <p:ext uri="{BB962C8B-B14F-4D97-AF65-F5344CB8AC3E}">
        <p14:creationId xmlns:p14="http://schemas.microsoft.com/office/powerpoint/2010/main" val="5594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7"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5"/>
                                        </p:tgtEl>
                                      </p:cBhvr>
                                    </p:cmd>
                                  </p:childTnLst>
                                </p:cTn>
                              </p:par>
                            </p:childTnLst>
                          </p:cTn>
                        </p:par>
                      </p:childTnLst>
                    </p:cTn>
                  </p:par>
                </p:childTnLst>
              </p:cTn>
              <p:nextCondLst>
                <p:cond evt="onClick" delay="0">
                  <p:tgtEl>
                    <p:spTgt spid="25"/>
                  </p:tgtEl>
                </p:cond>
              </p:nextCondLst>
            </p:seq>
            <p:video>
              <p:cMediaNode vol="80000">
                <p:cTn id="12" repeatCount="indefinite" fill="hold" display="0">
                  <p:stCondLst>
                    <p:cond delay="indefinite"/>
                  </p:stCondLst>
                </p:cTn>
                <p:tgtEl>
                  <p:spTgt spid="2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2" cstate="screen">
            <a:extLst>
              <a:ext uri="{28A0092B-C50C-407E-A947-70E740481C1C}">
                <a14:useLocalDpi xmlns:a14="http://schemas.microsoft.com/office/drawing/2010/main"/>
              </a:ext>
            </a:extLst>
          </a:blip>
          <a:srcRect/>
          <a:stretch/>
        </p:blipFill>
        <p:spPr bwMode="auto">
          <a:xfrm>
            <a:off x="5168685" y="3915115"/>
            <a:ext cx="2298226" cy="2193290"/>
          </a:xfrm>
          <a:prstGeom prst="rect">
            <a:avLst/>
          </a:prstGeom>
          <a:noFill/>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30911" y="3946163"/>
            <a:ext cx="1585805" cy="2462305"/>
          </a:xfrm>
          <a:prstGeom prst="rect">
            <a:avLst/>
          </a:prstGeom>
        </p:spPr>
      </p:pic>
      <p:sp>
        <p:nvSpPr>
          <p:cNvPr id="4" name="Title 3"/>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NASA SEP Status: Key Instrumentation for AEPS</a:t>
            </a:r>
            <a:endParaRPr lang="en-US" b="1" dirty="0"/>
          </a:p>
        </p:txBody>
      </p:sp>
      <p:sp>
        <p:nvSpPr>
          <p:cNvPr id="5" name="Content Placeholder 4"/>
          <p:cNvSpPr>
            <a:spLocks noGrp="1"/>
          </p:cNvSpPr>
          <p:nvPr>
            <p:ph idx="1"/>
          </p:nvPr>
        </p:nvSpPr>
        <p:spPr>
          <a:xfrm>
            <a:off x="77972" y="1031656"/>
            <a:ext cx="5273749" cy="5766919"/>
          </a:xfrm>
        </p:spPr>
        <p:txBody>
          <a:bodyPr>
            <a:normAutofit lnSpcReduction="10000"/>
          </a:bodyPr>
          <a:lstStyle/>
          <a:p>
            <a:r>
              <a:rPr lang="en-US" sz="1600" dirty="0"/>
              <a:t>Thrust Stand</a:t>
            </a:r>
          </a:p>
          <a:p>
            <a:pPr lvl="1"/>
            <a:r>
              <a:rPr lang="en-US" sz="1400" dirty="0"/>
              <a:t>Based on decades of successful performance measurements of various EP systems</a:t>
            </a:r>
          </a:p>
          <a:p>
            <a:pPr lvl="1"/>
            <a:r>
              <a:rPr lang="en-US" sz="1400" dirty="0"/>
              <a:t>Accurately measures the performance of an EP thruster</a:t>
            </a:r>
          </a:p>
          <a:p>
            <a:pPr lvl="1"/>
            <a:r>
              <a:rPr lang="en-US" sz="1400" dirty="0"/>
              <a:t>Demonstrated thrust stand uncertainty of 0.8% (±5.0 </a:t>
            </a:r>
            <a:r>
              <a:rPr lang="en-US" sz="1400" dirty="0" err="1"/>
              <a:t>mN</a:t>
            </a:r>
            <a:r>
              <a:rPr lang="en-US" sz="1400" dirty="0"/>
              <a:t>)</a:t>
            </a:r>
          </a:p>
          <a:p>
            <a:r>
              <a:rPr lang="en-US" sz="1600" dirty="0"/>
              <a:t>Thrust Vector Probe (TVP) and Plasma Diagnostics</a:t>
            </a:r>
          </a:p>
          <a:p>
            <a:pPr lvl="1"/>
            <a:r>
              <a:rPr lang="en-US" sz="1400" dirty="0"/>
              <a:t>Measure the plasma plume properties of the EP thruster</a:t>
            </a:r>
          </a:p>
          <a:p>
            <a:pPr lvl="1"/>
            <a:r>
              <a:rPr lang="en-US" sz="1400" dirty="0"/>
              <a:t>Beam current centroid measurement to approximate direction of thrust vector</a:t>
            </a:r>
          </a:p>
          <a:p>
            <a:r>
              <a:rPr lang="en-US" sz="1600" dirty="0"/>
              <a:t>In-Situ and Tabletop Erosion Diagnostics</a:t>
            </a:r>
          </a:p>
          <a:p>
            <a:pPr lvl="1"/>
            <a:r>
              <a:rPr lang="en-US" sz="1400" dirty="0"/>
              <a:t>The erosion diagnostic measures and monitors thruster surface erosion and deposition periodically during testing</a:t>
            </a:r>
          </a:p>
          <a:p>
            <a:pPr lvl="1"/>
            <a:r>
              <a:rPr lang="en-US" sz="1400" dirty="0"/>
              <a:t>In-Situ probe allows for measurements during long-duration testing without venting between test segments</a:t>
            </a:r>
          </a:p>
          <a:p>
            <a:r>
              <a:rPr lang="en-US" sz="1600" dirty="0"/>
              <a:t>Laser Induced Fluorescence (LIF)</a:t>
            </a:r>
          </a:p>
          <a:p>
            <a:pPr lvl="1"/>
            <a:r>
              <a:rPr lang="en-US" sz="1400" dirty="0"/>
              <a:t>LIF diagnostic is used to measure ion velocity inside and near the thruster</a:t>
            </a:r>
          </a:p>
          <a:p>
            <a:pPr lvl="1"/>
            <a:r>
              <a:rPr lang="en-US" sz="1400" dirty="0"/>
              <a:t>The data is used to refine thruster plasma model for life assessment of the thruster</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47262" y="918886"/>
            <a:ext cx="3200400" cy="2743200"/>
          </a:xfrm>
          <a:prstGeom prst="rect">
            <a:avLst/>
          </a:prstGeom>
        </p:spPr>
      </p:pic>
      <p:sp>
        <p:nvSpPr>
          <p:cNvPr id="9" name="TextBox 8"/>
          <p:cNvSpPr txBox="1"/>
          <p:nvPr/>
        </p:nvSpPr>
        <p:spPr>
          <a:xfrm>
            <a:off x="5890666" y="3310246"/>
            <a:ext cx="2113592"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t>Thrust Vector Probe (TVP) </a:t>
            </a:r>
          </a:p>
          <a:p>
            <a:r>
              <a:rPr lang="en-US" sz="1400" dirty="0"/>
              <a:t>&amp; Thrust Stand</a:t>
            </a:r>
          </a:p>
        </p:txBody>
      </p:sp>
      <p:sp>
        <p:nvSpPr>
          <p:cNvPr id="10" name="TextBox 9"/>
          <p:cNvSpPr txBox="1"/>
          <p:nvPr/>
        </p:nvSpPr>
        <p:spPr>
          <a:xfrm>
            <a:off x="7216079" y="6349299"/>
            <a:ext cx="213865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prstClr val="black"/>
                </a:solidFill>
              </a:rPr>
              <a:t>In-Situ Erosion Diagnostic</a:t>
            </a:r>
            <a:endParaRPr lang="en-US" sz="1400" dirty="0">
              <a:latin typeface="Arial"/>
              <a:cs typeface="Arial"/>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40650" y="878043"/>
            <a:ext cx="2781735" cy="1564726"/>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40650" y="2442769"/>
            <a:ext cx="2767112" cy="1926890"/>
          </a:xfrm>
          <a:prstGeom prst="rect">
            <a:avLst/>
          </a:prstGeom>
        </p:spPr>
      </p:pic>
      <p:sp>
        <p:nvSpPr>
          <p:cNvPr id="16" name="TextBox 15"/>
          <p:cNvSpPr txBox="1"/>
          <p:nvPr/>
        </p:nvSpPr>
        <p:spPr>
          <a:xfrm>
            <a:off x="9354732" y="4215770"/>
            <a:ext cx="2767653"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Laser Induced Fluorescence (LIF)</a:t>
            </a:r>
          </a:p>
        </p:txBody>
      </p:sp>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54732" y="4694573"/>
            <a:ext cx="2685595" cy="1721133"/>
          </a:xfrm>
          <a:prstGeom prst="rect">
            <a:avLst/>
          </a:prstGeom>
        </p:spPr>
      </p:pic>
      <p:sp>
        <p:nvSpPr>
          <p:cNvPr id="21" name="TextBox 20"/>
          <p:cNvSpPr txBox="1"/>
          <p:nvPr/>
        </p:nvSpPr>
        <p:spPr>
          <a:xfrm>
            <a:off x="10030587" y="6254580"/>
            <a:ext cx="1333883"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Plasma Probe</a:t>
            </a:r>
          </a:p>
        </p:txBody>
      </p:sp>
      <p:sp>
        <p:nvSpPr>
          <p:cNvPr id="15" name="TextBox 14">
            <a:extLst>
              <a:ext uri="{FF2B5EF4-FFF2-40B4-BE49-F238E27FC236}">
                <a16:creationId xmlns:a16="http://schemas.microsoft.com/office/drawing/2014/main" id="{41498D3A-8165-4D6C-B7E8-5663DE95E01C}"/>
              </a:ext>
            </a:extLst>
          </p:cNvPr>
          <p:cNvSpPr txBox="1"/>
          <p:nvPr/>
        </p:nvSpPr>
        <p:spPr>
          <a:xfrm>
            <a:off x="5523010" y="5791836"/>
            <a:ext cx="1729547"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prstClr val="black"/>
                </a:solidFill>
              </a:rPr>
              <a:t>Sample Erosion Measurements</a:t>
            </a:r>
            <a:endParaRPr lang="en-US" sz="1400" dirty="0">
              <a:latin typeface="Arial"/>
              <a:cs typeface="Arial"/>
            </a:endParaRPr>
          </a:p>
        </p:txBody>
      </p:sp>
    </p:spTree>
    <p:extLst>
      <p:ext uri="{BB962C8B-B14F-4D97-AF65-F5344CB8AC3E}">
        <p14:creationId xmlns:p14="http://schemas.microsoft.com/office/powerpoint/2010/main" val="35057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54EB-3979-4D48-8EC7-8FA577D8327F}"/>
              </a:ext>
            </a:extLst>
          </p:cNvPr>
          <p:cNvSpPr>
            <a:spLocks noGrp="1"/>
          </p:cNvSpPr>
          <p:nvPr>
            <p:ph type="title"/>
          </p:nvPr>
        </p:nvSpPr>
        <p:spPr/>
        <p:txBody>
          <a:bodyPr/>
          <a:lstStyle/>
          <a:p>
            <a:r>
              <a:rPr lang="en-US" dirty="0"/>
              <a:t>How Does a Hall Thruster Work</a:t>
            </a:r>
          </a:p>
        </p:txBody>
      </p:sp>
      <p:pic>
        <p:nvPicPr>
          <p:cNvPr id="5" name="Online Media 4" title="Hall">
            <a:hlinkClick r:id="" action="ppaction://media"/>
            <a:extLst>
              <a:ext uri="{FF2B5EF4-FFF2-40B4-BE49-F238E27FC236}">
                <a16:creationId xmlns:a16="http://schemas.microsoft.com/office/drawing/2014/main" id="{F7B42A33-62BD-436D-8E15-50D3777601C7}"/>
              </a:ext>
            </a:extLst>
          </p:cNvPr>
          <p:cNvPicPr>
            <a:picLocks noGrp="1" noRot="1" noChangeAspect="1"/>
          </p:cNvPicPr>
          <p:nvPr>
            <p:ph idx="1"/>
            <a:videoFile r:link="rId1"/>
          </p:nvPr>
        </p:nvPicPr>
        <p:blipFill>
          <a:blip r:embed="rId3"/>
          <a:stretch>
            <a:fillRect/>
          </a:stretch>
        </p:blipFill>
        <p:spPr>
          <a:xfrm>
            <a:off x="1562100" y="1119537"/>
            <a:ext cx="9067800" cy="5122863"/>
          </a:xfrm>
          <a:prstGeom prst="rect">
            <a:avLst/>
          </a:prstGeom>
        </p:spPr>
      </p:pic>
      <p:sp>
        <p:nvSpPr>
          <p:cNvPr id="4" name="Slide Number Placeholder 3">
            <a:extLst>
              <a:ext uri="{FF2B5EF4-FFF2-40B4-BE49-F238E27FC236}">
                <a16:creationId xmlns:a16="http://schemas.microsoft.com/office/drawing/2014/main" id="{17B64B85-1499-45E3-B000-BD2C0076C535}"/>
              </a:ext>
            </a:extLst>
          </p:cNvPr>
          <p:cNvSpPr>
            <a:spLocks noGrp="1"/>
          </p:cNvSpPr>
          <p:nvPr>
            <p:ph type="sldNum" sz="quarter" idx="10"/>
          </p:nvPr>
        </p:nvSpPr>
        <p:spPr/>
        <p:txBody>
          <a:bodyPr/>
          <a:lstStyle/>
          <a:p>
            <a:pPr>
              <a:defRPr/>
            </a:pPr>
            <a:fld id="{2FB12537-B55F-1D4C-AACF-3B10E7522722}" type="slidenum">
              <a:rPr lang="en-US" smtClean="0"/>
              <a:pPr>
                <a:defRPr/>
              </a:pPr>
              <a:t>14</a:t>
            </a:fld>
            <a:endParaRPr lang="en-US" dirty="0"/>
          </a:p>
        </p:txBody>
      </p:sp>
      <p:sp>
        <p:nvSpPr>
          <p:cNvPr id="6" name="TextBox 5">
            <a:extLst>
              <a:ext uri="{FF2B5EF4-FFF2-40B4-BE49-F238E27FC236}">
                <a16:creationId xmlns:a16="http://schemas.microsoft.com/office/drawing/2014/main" id="{3AC8DD0E-073A-4DC1-9E19-9BF2FEA097BF}"/>
              </a:ext>
            </a:extLst>
          </p:cNvPr>
          <p:cNvSpPr txBox="1"/>
          <p:nvPr/>
        </p:nvSpPr>
        <p:spPr>
          <a:xfrm>
            <a:off x="1485302" y="6300682"/>
            <a:ext cx="3070071" cy="253916"/>
          </a:xfrm>
          <a:prstGeom prst="rect">
            <a:avLst/>
          </a:prstGeom>
          <a:noFill/>
        </p:spPr>
        <p:txBody>
          <a:bodyPr wrap="none" rtlCol="0">
            <a:spAutoFit/>
          </a:bodyPr>
          <a:lstStyle/>
          <a:p>
            <a:r>
              <a:rPr lang="en-US" sz="1050" dirty="0">
                <a:latin typeface="Arial"/>
                <a:cs typeface="Arial"/>
              </a:rPr>
              <a:t>Credit: NASA Psyche Mission Capstone Project </a:t>
            </a:r>
          </a:p>
        </p:txBody>
      </p:sp>
    </p:spTree>
    <p:extLst>
      <p:ext uri="{BB962C8B-B14F-4D97-AF65-F5344CB8AC3E}">
        <p14:creationId xmlns:p14="http://schemas.microsoft.com/office/powerpoint/2010/main" val="169700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GRC Electric Propulsion History </a:t>
            </a:r>
          </a:p>
        </p:txBody>
      </p:sp>
      <p:sp>
        <p:nvSpPr>
          <p:cNvPr id="3" name="Content Placeholder 2"/>
          <p:cNvSpPr>
            <a:spLocks noGrp="1"/>
          </p:cNvSpPr>
          <p:nvPr>
            <p:ph idx="1"/>
          </p:nvPr>
        </p:nvSpPr>
        <p:spPr>
          <a:xfrm>
            <a:off x="6226394" y="905850"/>
            <a:ext cx="5927397" cy="3379432"/>
          </a:xfrm>
        </p:spPr>
        <p:txBody>
          <a:bodyPr/>
          <a:lstStyle/>
          <a:p>
            <a:pPr marL="285750" indent="-285750"/>
            <a:r>
              <a:rPr lang="en-US" sz="1800" dirty="0"/>
              <a:t>NASA GRC (formally </a:t>
            </a:r>
            <a:r>
              <a:rPr lang="en-US" sz="1800" dirty="0" err="1"/>
              <a:t>LeRC</a:t>
            </a:r>
            <a:r>
              <a:rPr lang="en-US" sz="1800" dirty="0"/>
              <a:t>) performing low-thrust trajectory analysis as early as 1956</a:t>
            </a:r>
          </a:p>
          <a:p>
            <a:pPr marL="285750" indent="-285750"/>
            <a:r>
              <a:rPr lang="en-US" sz="1800" dirty="0"/>
              <a:t>These analysis resulted in the initiation of EP facility studies in 1957</a:t>
            </a:r>
          </a:p>
          <a:p>
            <a:pPr marL="285750" indent="-285750"/>
            <a:r>
              <a:rPr lang="en-US" sz="1800" dirty="0"/>
              <a:t>First EP facilities operational in Electric Propulsion Research Building in 1959 and large chambers in the Electric Propulsion Laboratory in late 1961.</a:t>
            </a:r>
          </a:p>
          <a:p>
            <a:pPr marL="285750" indent="-285750"/>
            <a:r>
              <a:rPr lang="en-US" sz="1800" dirty="0"/>
              <a:t>First flight of an ion thruster on SERT-1 in 1964</a:t>
            </a:r>
          </a:p>
          <a:p>
            <a:pPr marL="285750" indent="-285750"/>
            <a:r>
              <a:rPr lang="en-US" sz="1800" dirty="0"/>
              <a:t>Active area of R&amp;D, space flight h/w development, facility maintenance and upgrade at GRC.</a:t>
            </a:r>
          </a:p>
          <a:p>
            <a:pPr marL="0" indent="0">
              <a:buNone/>
            </a:pP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12537-B55F-1D4C-AACF-3B10E7522722}" type="slidenum">
              <a:rPr kumimoji="0" lang="en-US" sz="1000" b="0" i="0" u="none" strike="noStrike" kern="1200" cap="none" spc="0" normalizeH="0" baseline="0" noProof="0" smtClean="0">
                <a:ln>
                  <a:noFill/>
                </a:ln>
                <a:solidFill>
                  <a:srgbClr val="1F497D"/>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000" b="0" i="0" u="none" strike="noStrike" kern="1200" cap="none" spc="0" normalizeH="0" baseline="0" noProof="0" dirty="0">
              <a:ln>
                <a:noFill/>
              </a:ln>
              <a:solidFill>
                <a:srgbClr val="1F497D"/>
              </a:solidFill>
              <a:effectLst/>
              <a:uLnTx/>
              <a:uFillTx/>
              <a:latin typeface="Arial" charset="0"/>
              <a:ea typeface="+mn-ea"/>
              <a:cs typeface="Arial" charset="0"/>
            </a:endParaRPr>
          </a:p>
        </p:txBody>
      </p:sp>
      <p:grpSp>
        <p:nvGrpSpPr>
          <p:cNvPr id="19" name="Group 18"/>
          <p:cNvGrpSpPr/>
          <p:nvPr/>
        </p:nvGrpSpPr>
        <p:grpSpPr>
          <a:xfrm>
            <a:off x="101779" y="927783"/>
            <a:ext cx="2762118" cy="3452648"/>
            <a:chOff x="101779" y="927783"/>
            <a:chExt cx="2762118" cy="3452648"/>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779" y="927783"/>
              <a:ext cx="2762118" cy="3452648"/>
            </a:xfrm>
            <a:prstGeom prst="rect">
              <a:avLst/>
            </a:prstGeom>
          </p:spPr>
        </p:pic>
        <p:sp>
          <p:nvSpPr>
            <p:cNvPr id="9" name="Rectangle 8"/>
            <p:cNvSpPr/>
            <p:nvPr/>
          </p:nvSpPr>
          <p:spPr>
            <a:xfrm>
              <a:off x="1550717" y="927783"/>
              <a:ext cx="131318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1" u="none" strike="noStrike" kern="1200" cap="none" spc="0" normalizeH="0" baseline="0" noProof="0" dirty="0">
                  <a:ln>
                    <a:noFill/>
                  </a:ln>
                  <a:solidFill>
                    <a:prstClr val="white"/>
                  </a:solidFill>
                  <a:effectLst/>
                  <a:uLnTx/>
                  <a:uFillTx/>
                  <a:latin typeface="Arial" charset="0"/>
                  <a:ea typeface="+mn-ea"/>
                  <a:cs typeface="Arial" charset="0"/>
                </a:rPr>
                <a:t>circa 1961 </a:t>
              </a:r>
              <a:endParaRPr kumimoji="0" lang="it-IT" sz="1800" b="0" i="0" u="none" strike="noStrike" kern="1200" cap="none" spc="0" normalizeH="0" baseline="0" noProof="0" dirty="0">
                <a:ln>
                  <a:noFill/>
                </a:ln>
                <a:solidFill>
                  <a:prstClr val="white"/>
                </a:solidFill>
                <a:effectLst/>
                <a:uLnTx/>
                <a:uFillTx/>
                <a:latin typeface="Arial" charset="0"/>
                <a:ea typeface="+mn-ea"/>
                <a:cs typeface="Arial" charset="0"/>
              </a:endParaRPr>
            </a:p>
          </p:txBody>
        </p:sp>
      </p:grpSp>
      <p:grpSp>
        <p:nvGrpSpPr>
          <p:cNvPr id="18" name="Group 17"/>
          <p:cNvGrpSpPr/>
          <p:nvPr/>
        </p:nvGrpSpPr>
        <p:grpSpPr>
          <a:xfrm>
            <a:off x="2898711" y="927783"/>
            <a:ext cx="3327683" cy="2684675"/>
            <a:chOff x="2898712" y="927783"/>
            <a:chExt cx="3327683" cy="2684675"/>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8712" y="927783"/>
              <a:ext cx="3327683" cy="2684675"/>
            </a:xfrm>
            <a:prstGeom prst="rect">
              <a:avLst/>
            </a:prstGeom>
          </p:spPr>
        </p:pic>
        <p:sp>
          <p:nvSpPr>
            <p:cNvPr id="10" name="Rectangle 9"/>
            <p:cNvSpPr/>
            <p:nvPr/>
          </p:nvSpPr>
          <p:spPr>
            <a:xfrm>
              <a:off x="4920875" y="3243126"/>
              <a:ext cx="124906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1" u="none" strike="noStrike" kern="1200" cap="none" spc="0" normalizeH="0" baseline="0" noProof="0" dirty="0">
                  <a:ln>
                    <a:noFill/>
                  </a:ln>
                  <a:solidFill>
                    <a:prstClr val="white"/>
                  </a:solidFill>
                  <a:effectLst/>
                  <a:uLnTx/>
                  <a:uFillTx/>
                  <a:latin typeface="Arial" charset="0"/>
                  <a:ea typeface="+mn-ea"/>
                  <a:cs typeface="Arial" charset="0"/>
                </a:rPr>
                <a:t>circa 1968</a:t>
              </a:r>
              <a:endParaRPr kumimoji="0" lang="it-IT" sz="1800" b="0" i="0" u="none" strike="noStrike" kern="1200" cap="none" spc="0" normalizeH="0" baseline="0" noProof="0" dirty="0">
                <a:ln>
                  <a:noFill/>
                </a:ln>
                <a:solidFill>
                  <a:prstClr val="white"/>
                </a:solidFill>
                <a:effectLst/>
                <a:uLnTx/>
                <a:uFillTx/>
                <a:latin typeface="Arial" charset="0"/>
                <a:ea typeface="+mn-ea"/>
                <a:cs typeface="Arial" charset="0"/>
              </a:endParaRPr>
            </a:p>
          </p:txBody>
        </p:sp>
      </p:grpSp>
      <p:grpSp>
        <p:nvGrpSpPr>
          <p:cNvPr id="17" name="Group 16"/>
          <p:cNvGrpSpPr>
            <a:grpSpLocks noChangeAspect="1"/>
          </p:cNvGrpSpPr>
          <p:nvPr/>
        </p:nvGrpSpPr>
        <p:grpSpPr>
          <a:xfrm>
            <a:off x="8528959" y="4462075"/>
            <a:ext cx="3449151" cy="2305197"/>
            <a:chOff x="7659986" y="4334636"/>
            <a:chExt cx="3571312" cy="2386842"/>
          </a:xfrm>
        </p:grpSpPr>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59986" y="4334636"/>
              <a:ext cx="3571312" cy="2386842"/>
            </a:xfrm>
            <a:prstGeom prst="rect">
              <a:avLst/>
            </a:prstGeom>
          </p:spPr>
        </p:pic>
        <p:sp>
          <p:nvSpPr>
            <p:cNvPr id="13" name="Rectangle 12"/>
            <p:cNvSpPr/>
            <p:nvPr/>
          </p:nvSpPr>
          <p:spPr>
            <a:xfrm>
              <a:off x="10472759" y="6328438"/>
              <a:ext cx="6976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1" u="none" strike="noStrike" kern="1200" cap="none" spc="0" normalizeH="0" baseline="0" noProof="0" dirty="0">
                  <a:ln>
                    <a:noFill/>
                  </a:ln>
                  <a:solidFill>
                    <a:prstClr val="white"/>
                  </a:solidFill>
                  <a:effectLst/>
                  <a:uLnTx/>
                  <a:uFillTx/>
                  <a:latin typeface="Arial" charset="0"/>
                  <a:ea typeface="+mn-ea"/>
                  <a:cs typeface="Arial" charset="0"/>
                </a:rPr>
                <a:t>2017</a:t>
              </a:r>
              <a:endParaRPr kumimoji="0" lang="it-IT" sz="1800" b="0" i="0" u="none" strike="noStrike" kern="1200" cap="none" spc="0" normalizeH="0" baseline="0" noProof="0" dirty="0">
                <a:ln>
                  <a:noFill/>
                </a:ln>
                <a:solidFill>
                  <a:prstClr val="white"/>
                </a:solidFill>
                <a:effectLst/>
                <a:uLnTx/>
                <a:uFillTx/>
                <a:latin typeface="Arial" charset="0"/>
                <a:ea typeface="+mn-ea"/>
                <a:cs typeface="Arial" charset="0"/>
              </a:endParaRPr>
            </a:p>
          </p:txBody>
        </p:sp>
      </p:grpSp>
      <p:grpSp>
        <p:nvGrpSpPr>
          <p:cNvPr id="16" name="Group 15"/>
          <p:cNvGrpSpPr/>
          <p:nvPr/>
        </p:nvGrpSpPr>
        <p:grpSpPr>
          <a:xfrm>
            <a:off x="59046" y="4436319"/>
            <a:ext cx="2287594" cy="2330805"/>
            <a:chOff x="7158012" y="1132359"/>
            <a:chExt cx="2287594" cy="2330805"/>
          </a:xfrm>
        </p:grpSpPr>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58012" y="1158116"/>
              <a:ext cx="2287594" cy="2305048"/>
            </a:xfrm>
            <a:prstGeom prst="rect">
              <a:avLst/>
            </a:prstGeom>
          </p:spPr>
        </p:pic>
        <p:sp>
          <p:nvSpPr>
            <p:cNvPr id="15" name="Rectangle 14"/>
            <p:cNvSpPr/>
            <p:nvPr/>
          </p:nvSpPr>
          <p:spPr>
            <a:xfrm>
              <a:off x="8196546" y="1132359"/>
              <a:ext cx="124906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1" u="none" strike="noStrike" kern="1200" cap="none" spc="0" normalizeH="0" baseline="0" noProof="0" dirty="0">
                  <a:ln>
                    <a:noFill/>
                  </a:ln>
                  <a:solidFill>
                    <a:prstClr val="white"/>
                  </a:solidFill>
                  <a:effectLst/>
                  <a:uLnTx/>
                  <a:uFillTx/>
                  <a:latin typeface="Arial" charset="0"/>
                  <a:ea typeface="+mn-ea"/>
                  <a:cs typeface="Arial" charset="0"/>
                </a:rPr>
                <a:t>circa 1994</a:t>
              </a:r>
              <a:endParaRPr kumimoji="0" lang="it-IT" sz="1800" b="0" i="0" u="none" strike="noStrike" kern="1200" cap="none" spc="0" normalizeH="0" baseline="0" noProof="0" dirty="0">
                <a:ln>
                  <a:noFill/>
                </a:ln>
                <a:solidFill>
                  <a:prstClr val="white"/>
                </a:solidFill>
                <a:effectLst/>
                <a:uLnTx/>
                <a:uFillTx/>
                <a:latin typeface="Arial" charset="0"/>
                <a:ea typeface="+mn-ea"/>
                <a:cs typeface="Arial" charset="0"/>
              </a:endParaRPr>
            </a:p>
          </p:txBody>
        </p:sp>
      </p:grpSp>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9770" y="4476589"/>
            <a:ext cx="2757602" cy="2305845"/>
          </a:xfrm>
          <a:prstGeom prst="rect">
            <a:avLst/>
          </a:prstGeom>
        </p:spPr>
      </p:pic>
      <p:sp>
        <p:nvSpPr>
          <p:cNvPr id="24" name="Rectangle 23"/>
          <p:cNvSpPr/>
          <p:nvPr/>
        </p:nvSpPr>
        <p:spPr>
          <a:xfrm>
            <a:off x="4839219" y="4438024"/>
            <a:ext cx="6976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1" u="none" strike="noStrike" kern="1200" cap="none" spc="0" normalizeH="0" baseline="0" noProof="0" dirty="0">
                <a:ln>
                  <a:noFill/>
                </a:ln>
                <a:solidFill>
                  <a:prstClr val="white"/>
                </a:solidFill>
                <a:effectLst/>
                <a:uLnTx/>
                <a:uFillTx/>
                <a:latin typeface="Arial" charset="0"/>
                <a:ea typeface="+mn-ea"/>
                <a:cs typeface="Arial" charset="0"/>
              </a:rPr>
              <a:t>2004</a:t>
            </a:r>
            <a:endParaRPr kumimoji="0" lang="it-IT" sz="1800" b="0"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30" name="Rectangle 29"/>
          <p:cNvSpPr/>
          <p:nvPr/>
        </p:nvSpPr>
        <p:spPr>
          <a:xfrm>
            <a:off x="7142569" y="6401774"/>
            <a:ext cx="6976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1" u="none" strike="noStrike" kern="1200" cap="none" spc="0" normalizeH="0" baseline="0" noProof="0" dirty="0">
                <a:ln>
                  <a:noFill/>
                </a:ln>
                <a:solidFill>
                  <a:prstClr val="white"/>
                </a:solidFill>
                <a:effectLst/>
                <a:uLnTx/>
                <a:uFillTx/>
                <a:latin typeface="Arial" charset="0"/>
                <a:ea typeface="+mn-ea"/>
                <a:cs typeface="Arial" charset="0"/>
              </a:rPr>
              <a:t>2013</a:t>
            </a:r>
            <a:endParaRPr kumimoji="0" lang="it-IT" sz="1800" b="0" i="0" u="none" strike="noStrike" kern="1200" cap="none" spc="0" normalizeH="0" baseline="0" noProof="0" dirty="0">
              <a:ln>
                <a:noFill/>
              </a:ln>
              <a:solidFill>
                <a:prstClr val="white"/>
              </a:solidFill>
              <a:effectLst/>
              <a:uLnTx/>
              <a:uFillTx/>
              <a:latin typeface="Arial" charset="0"/>
              <a:ea typeface="+mn-ea"/>
              <a:cs typeface="Arial" charset="0"/>
            </a:endParaRPr>
          </a:p>
        </p:txBody>
      </p:sp>
      <p:pic>
        <p:nvPicPr>
          <p:cNvPr id="32" name="Picture 3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13951" y="4474551"/>
            <a:ext cx="2693608" cy="2280097"/>
          </a:xfrm>
          <a:prstGeom prst="rect">
            <a:avLst/>
          </a:prstGeom>
        </p:spPr>
      </p:pic>
      <p:sp>
        <p:nvSpPr>
          <p:cNvPr id="34" name="Rectangle 33"/>
          <p:cNvSpPr/>
          <p:nvPr/>
        </p:nvSpPr>
        <p:spPr>
          <a:xfrm>
            <a:off x="7709932" y="4432405"/>
            <a:ext cx="6976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1" u="none" strike="noStrike" kern="1200" cap="none" spc="0" normalizeH="0" baseline="0" noProof="0" dirty="0">
                <a:ln>
                  <a:noFill/>
                </a:ln>
                <a:solidFill>
                  <a:prstClr val="white"/>
                </a:solidFill>
                <a:effectLst/>
                <a:uLnTx/>
                <a:uFillTx/>
                <a:latin typeface="Arial" charset="0"/>
                <a:ea typeface="+mn-ea"/>
                <a:cs typeface="Arial" charset="0"/>
              </a:rPr>
              <a:t>2008</a:t>
            </a:r>
            <a:endParaRPr kumimoji="0" lang="it-IT" sz="1800" b="0" i="0" u="none" strike="noStrike" kern="1200" cap="none" spc="0" normalizeH="0" baseline="0" noProof="0" dirty="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17720895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GRC Hall Propulsion Accomplishments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12537-B55F-1D4C-AACF-3B10E7522722}" type="slidenum">
              <a:rPr kumimoji="0" lang="en-US" sz="1000" b="0" i="0" u="none" strike="noStrike" kern="1200" cap="none" spc="0" normalizeH="0" baseline="0" noProof="0" smtClean="0">
                <a:ln>
                  <a:noFill/>
                </a:ln>
                <a:solidFill>
                  <a:srgbClr val="1F497D"/>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000" b="0" i="0" u="none" strike="noStrike" kern="1200" cap="none" spc="0" normalizeH="0" baseline="0" noProof="0" dirty="0">
              <a:ln>
                <a:noFill/>
              </a:ln>
              <a:solidFill>
                <a:srgbClr val="1F497D"/>
              </a:solidFill>
              <a:effectLst/>
              <a:uLnTx/>
              <a:uFillTx/>
              <a:latin typeface="Arial" charset="0"/>
              <a:ea typeface="+mn-ea"/>
              <a:cs typeface="Arial" charset="0"/>
            </a:endParaRPr>
          </a:p>
        </p:txBody>
      </p:sp>
      <p:sp>
        <p:nvSpPr>
          <p:cNvPr id="5" name="Right Arrow 4"/>
          <p:cNvSpPr/>
          <p:nvPr/>
        </p:nvSpPr>
        <p:spPr>
          <a:xfrm>
            <a:off x="152398" y="2650063"/>
            <a:ext cx="11887200" cy="1447800"/>
          </a:xfrm>
          <a:prstGeom prst="rightArrow">
            <a:avLst>
              <a:gd name="adj1" fmla="val 78070"/>
              <a:gd name="adj2" fmla="val 60526"/>
            </a:avLst>
          </a:prstGeom>
          <a:solidFill>
            <a:srgbClr val="89C3E5"/>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charset="0"/>
            </a:endParaRPr>
          </a:p>
        </p:txBody>
      </p:sp>
      <p:pic>
        <p:nvPicPr>
          <p:cNvPr id="6" name="Picture 2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3412" y="4908379"/>
            <a:ext cx="1728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4288" y="4428061"/>
            <a:ext cx="1690688"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3"/>
          <p:cNvSpPr txBox="1">
            <a:spLocks noChangeArrowheads="1"/>
          </p:cNvSpPr>
          <p:nvPr/>
        </p:nvSpPr>
        <p:spPr bwMode="auto">
          <a:xfrm>
            <a:off x="152400" y="3276600"/>
            <a:ext cx="1066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Russian-developed Hall Effect Thruster technology evaluated at GRC (1991)</a:t>
            </a:r>
          </a:p>
        </p:txBody>
      </p:sp>
      <p:sp>
        <p:nvSpPr>
          <p:cNvPr id="9" name="TextBox 4"/>
          <p:cNvSpPr txBox="1">
            <a:spLocks noChangeArrowheads="1"/>
          </p:cNvSpPr>
          <p:nvPr/>
        </p:nvSpPr>
        <p:spPr bwMode="auto">
          <a:xfrm>
            <a:off x="2362200" y="3759192"/>
            <a:ext cx="1371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1,000 hour feasibility demonstration of 10kW class Hall thruster</a:t>
            </a:r>
          </a:p>
        </p:txBody>
      </p:sp>
      <p:sp>
        <p:nvSpPr>
          <p:cNvPr id="10" name="TextBox 5"/>
          <p:cNvSpPr txBox="1">
            <a:spLocks noChangeArrowheads="1"/>
          </p:cNvSpPr>
          <p:nvPr/>
        </p:nvSpPr>
        <p:spPr bwMode="auto">
          <a:xfrm>
            <a:off x="3849587" y="1987282"/>
            <a:ext cx="1219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600 W Hall prop system developed and flown on NRL spacecraft (1998)</a:t>
            </a:r>
          </a:p>
        </p:txBody>
      </p:sp>
      <p:sp>
        <p:nvSpPr>
          <p:cNvPr id="11" name="TextBox 6"/>
          <p:cNvSpPr txBox="1">
            <a:spLocks noChangeArrowheads="1"/>
          </p:cNvSpPr>
          <p:nvPr/>
        </p:nvSpPr>
        <p:spPr bwMode="auto">
          <a:xfrm>
            <a:off x="1143000" y="3949170"/>
            <a:ext cx="1066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GRC serves as DoD agent for development of Hall propulsion systems for use by BMDO</a:t>
            </a:r>
          </a:p>
        </p:txBody>
      </p:sp>
      <p:sp>
        <p:nvSpPr>
          <p:cNvPr id="12" name="TextBox 7"/>
          <p:cNvSpPr txBox="1">
            <a:spLocks noChangeArrowheads="1"/>
          </p:cNvSpPr>
          <p:nvPr/>
        </p:nvSpPr>
        <p:spPr bwMode="auto">
          <a:xfrm>
            <a:off x="1371600" y="2362200"/>
            <a:ext cx="1143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Quantified S/C integration impacts of 1.5kW prop systems onboard Loral geo-comsats</a:t>
            </a:r>
          </a:p>
        </p:txBody>
      </p:sp>
      <p:sp>
        <p:nvSpPr>
          <p:cNvPr id="13" name="TextBox 8"/>
          <p:cNvSpPr txBox="1">
            <a:spLocks noChangeArrowheads="1"/>
          </p:cNvSpPr>
          <p:nvPr/>
        </p:nvSpPr>
        <p:spPr bwMode="auto">
          <a:xfrm>
            <a:off x="5419122" y="1754419"/>
            <a:ext cx="13292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Demonstration test of a 100 kW Hall Effect Thruster (2003)</a:t>
            </a:r>
          </a:p>
        </p:txBody>
      </p:sp>
      <p:sp>
        <p:nvSpPr>
          <p:cNvPr id="14" name="TextBox 10"/>
          <p:cNvSpPr txBox="1">
            <a:spLocks noChangeArrowheads="1"/>
          </p:cNvSpPr>
          <p:nvPr/>
        </p:nvSpPr>
        <p:spPr bwMode="auto">
          <a:xfrm>
            <a:off x="8499475" y="1910316"/>
            <a:ext cx="131357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GRC/JPL develop and demonstrate 12.5 kW Hall technology for SEP TDM/ARRM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(2013-Present)</a:t>
            </a:r>
          </a:p>
        </p:txBody>
      </p:sp>
      <p:sp>
        <p:nvSpPr>
          <p:cNvPr id="15" name="TextBox 11"/>
          <p:cNvSpPr txBox="1">
            <a:spLocks noChangeArrowheads="1"/>
          </p:cNvSpPr>
          <p:nvPr/>
        </p:nvSpPr>
        <p:spPr bwMode="auto">
          <a:xfrm>
            <a:off x="6432609" y="3692779"/>
            <a:ext cx="12954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Invention of 2500 second Hall thruster technology for deep space missions awarded multiple patents</a:t>
            </a:r>
          </a:p>
        </p:txBody>
      </p:sp>
      <p:pic>
        <p:nvPicPr>
          <p:cNvPr id="16" name="Picture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30392" y="1888012"/>
            <a:ext cx="1370013"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48190" y="2377868"/>
            <a:ext cx="1952625"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2" descr="2005_0063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38443" y="4616109"/>
            <a:ext cx="1143000"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43000" y="1143000"/>
            <a:ext cx="1574800" cy="1219200"/>
          </a:xfrm>
          <a:prstGeom prst="rect">
            <a:avLst/>
          </a:prstGeom>
          <a:noFill/>
          <a:ln w="9525">
            <a:noFill/>
            <a:miter lim="800000"/>
            <a:headEnd/>
            <a:tailEnd/>
          </a:ln>
          <a:effectLst>
            <a:outerShdw blurRad="63500" dist="38099" dir="2700000" algn="ctr" rotWithShape="0">
              <a:srgbClr val="EEECE1">
                <a:alpha val="74998"/>
              </a:srgbClr>
            </a:outerShdw>
          </a:effectLst>
        </p:spPr>
      </p:pic>
      <p:pic>
        <p:nvPicPr>
          <p:cNvPr id="20" name="Picture 16" descr="DSC_002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4319347" y="5418137"/>
            <a:ext cx="1022350" cy="98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30488" y="947784"/>
            <a:ext cx="1447800" cy="1074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7"/>
          <p:cNvSpPr txBox="1">
            <a:spLocks noChangeArrowheads="1"/>
          </p:cNvSpPr>
          <p:nvPr/>
        </p:nvSpPr>
        <p:spPr bwMode="auto">
          <a:xfrm>
            <a:off x="3959088" y="3657588"/>
            <a:ext cx="12192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Flight Experiment to evaluate plume interactions onboard Russia Spacecraft (2001)</a:t>
            </a:r>
          </a:p>
        </p:txBody>
      </p:sp>
      <p:sp>
        <p:nvSpPr>
          <p:cNvPr id="23" name="TextBox 9"/>
          <p:cNvSpPr txBox="1">
            <a:spLocks noChangeArrowheads="1"/>
          </p:cNvSpPr>
          <p:nvPr/>
        </p:nvSpPr>
        <p:spPr bwMode="auto">
          <a:xfrm>
            <a:off x="7690684" y="3818163"/>
            <a:ext cx="13970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GRC performs in-house and contracted studies of SEP TDM mission concepts (2012)</a:t>
            </a:r>
          </a:p>
        </p:txBody>
      </p:sp>
      <p:pic>
        <p:nvPicPr>
          <p:cNvPr id="24" name="Picture 2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5725" y="4381505"/>
            <a:ext cx="782638"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5725" y="2286000"/>
            <a:ext cx="1277938"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362200" y="4394196"/>
            <a:ext cx="1276350"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flipH="1">
            <a:off x="8636303" y="2768919"/>
            <a:ext cx="1066801" cy="706262"/>
          </a:xfrm>
          <a:prstGeom prst="rect">
            <a:avLst/>
          </a:prstGeom>
        </p:spPr>
      </p:pic>
      <p:pic>
        <p:nvPicPr>
          <p:cNvPr id="28" name="Picture 4"/>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bwMode="auto">
          <a:xfrm>
            <a:off x="7694524" y="4574083"/>
            <a:ext cx="1320570" cy="92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812878" y="846138"/>
            <a:ext cx="1448451" cy="964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212551" y="1451963"/>
            <a:ext cx="130788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TextBox 9"/>
          <p:cNvSpPr txBox="1">
            <a:spLocks noChangeArrowheads="1"/>
          </p:cNvSpPr>
          <p:nvPr/>
        </p:nvSpPr>
        <p:spPr bwMode="auto">
          <a:xfrm>
            <a:off x="7183533" y="2529295"/>
            <a:ext cx="129708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DSS and ATK awarded solar array contracts for 30-50 kW systems with extensibility to 250 kW (2012) </a:t>
            </a:r>
          </a:p>
        </p:txBody>
      </p:sp>
      <p:pic>
        <p:nvPicPr>
          <p:cNvPr id="33" name="Picture 3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397809" y="884515"/>
            <a:ext cx="1397677" cy="930921"/>
          </a:xfrm>
          <a:prstGeom prst="rect">
            <a:avLst/>
          </a:prstGeom>
        </p:spPr>
      </p:pic>
      <p:pic>
        <p:nvPicPr>
          <p:cNvPr id="34" name="Picture 3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425258" y="3804854"/>
            <a:ext cx="1023255" cy="855623"/>
          </a:xfrm>
          <a:prstGeom prst="rect">
            <a:avLst/>
          </a:prstGeom>
        </p:spPr>
      </p:pic>
      <p:sp>
        <p:nvSpPr>
          <p:cNvPr id="35" name="TextBox 11"/>
          <p:cNvSpPr txBox="1">
            <a:spLocks noChangeArrowheads="1"/>
          </p:cNvSpPr>
          <p:nvPr/>
        </p:nvSpPr>
        <p:spPr bwMode="auto">
          <a:xfrm>
            <a:off x="5381449" y="4616109"/>
            <a:ext cx="111604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First demonstration of a efficient krypton Hall thruster operation at 5000 seconds (2004)</a:t>
            </a:r>
          </a:p>
        </p:txBody>
      </p:sp>
      <p:pic>
        <p:nvPicPr>
          <p:cNvPr id="38" name="Picture 3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799065" y="1116629"/>
            <a:ext cx="1302054" cy="967291"/>
          </a:xfrm>
          <a:prstGeom prst="rect">
            <a:avLst/>
          </a:prstGeom>
        </p:spPr>
      </p:pic>
      <p:sp>
        <p:nvSpPr>
          <p:cNvPr id="39" name="TextBox 10"/>
          <p:cNvSpPr txBox="1">
            <a:spLocks noChangeArrowheads="1"/>
          </p:cNvSpPr>
          <p:nvPr/>
        </p:nvSpPr>
        <p:spPr bwMode="auto">
          <a:xfrm>
            <a:off x="9845684" y="2068892"/>
            <a:ext cx="1266952" cy="106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SSL/JPL/GRC Demonstration test of SPT-140 Hall thruster for NASA Discovery mission Psyche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(2016-Present)</a:t>
            </a:r>
          </a:p>
        </p:txBody>
      </p:sp>
      <p:pic>
        <p:nvPicPr>
          <p:cNvPr id="40" name="Picture 39"/>
          <p:cNvPicPr>
            <a:picLocks noChangeAspect="1"/>
          </p:cNvPicPr>
          <p:nvPr/>
        </p:nvPicPr>
        <p:blipFill rotWithShape="1">
          <a:blip r:embed="rId20" cstate="screen">
            <a:extLst>
              <a:ext uri="{28A0092B-C50C-407E-A947-70E740481C1C}">
                <a14:useLocalDpi xmlns:a14="http://schemas.microsoft.com/office/drawing/2010/main"/>
              </a:ext>
            </a:extLst>
          </a:blip>
          <a:srcRect t="-499"/>
          <a:stretch/>
        </p:blipFill>
        <p:spPr>
          <a:xfrm>
            <a:off x="9099843" y="3657588"/>
            <a:ext cx="1053548" cy="1100472"/>
          </a:xfrm>
          <a:prstGeom prst="rect">
            <a:avLst/>
          </a:prstGeom>
        </p:spPr>
      </p:pic>
      <p:sp>
        <p:nvSpPr>
          <p:cNvPr id="43" name="TextBox 10"/>
          <p:cNvSpPr txBox="1">
            <a:spLocks noChangeArrowheads="1"/>
          </p:cNvSpPr>
          <p:nvPr/>
        </p:nvSpPr>
        <p:spPr bwMode="auto">
          <a:xfrm>
            <a:off x="9000452" y="4730548"/>
            <a:ext cx="1252329" cy="1338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GRC/JPL/Univ. of Michigan/Aerojet Rocketdyne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NASA </a:t>
            </a:r>
            <a:r>
              <a:rPr kumimoji="0" lang="en-US" sz="900" b="1" i="0" u="none" strike="noStrike" kern="0" cap="none" spc="0" normalizeH="0" baseline="0" noProof="0" dirty="0" err="1">
                <a:ln>
                  <a:noFill/>
                </a:ln>
                <a:solidFill>
                  <a:sysClr val="windowText" lastClr="000000"/>
                </a:solidFill>
                <a:effectLst/>
                <a:uLnTx/>
                <a:uFillTx/>
                <a:latin typeface="Arial" charset="0"/>
                <a:ea typeface="ＭＳ Ｐゴシック" charset="0"/>
              </a:rPr>
              <a:t>NEXTStep</a:t>
            </a: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 demonstration of a 100 kW EP system with the X3 Nested Hall Thruster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(2015-Present)</a:t>
            </a:r>
          </a:p>
        </p:txBody>
      </p:sp>
      <p:sp>
        <p:nvSpPr>
          <p:cNvPr id="41" name="TextBox 10"/>
          <p:cNvSpPr txBox="1">
            <a:spLocks noChangeArrowheads="1"/>
          </p:cNvSpPr>
          <p:nvPr/>
        </p:nvSpPr>
        <p:spPr bwMode="auto">
          <a:xfrm>
            <a:off x="10397799" y="3804854"/>
            <a:ext cx="1574447"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GRC Lead of the Power &amp; Propulsion Element of NASA Gateway</a:t>
            </a:r>
          </a:p>
        </p:txBody>
      </p:sp>
      <p:pic>
        <p:nvPicPr>
          <p:cNvPr id="32" name="Picture 31"/>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411436" y="5371303"/>
            <a:ext cx="1573161" cy="867839"/>
          </a:xfrm>
          <a:prstGeom prst="rect">
            <a:avLst/>
          </a:prstGeom>
        </p:spPr>
      </p:pic>
      <p:pic>
        <p:nvPicPr>
          <p:cNvPr id="36" name="Picture 35"/>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897074" y="5496293"/>
            <a:ext cx="1030380" cy="1030380"/>
          </a:xfrm>
          <a:prstGeom prst="rect">
            <a:avLst/>
          </a:prstGeom>
        </p:spPr>
      </p:pic>
      <p:sp>
        <p:nvSpPr>
          <p:cNvPr id="44" name="TextBox 10"/>
          <p:cNvSpPr txBox="1">
            <a:spLocks noChangeArrowheads="1"/>
          </p:cNvSpPr>
          <p:nvPr/>
        </p:nvSpPr>
        <p:spPr bwMode="auto">
          <a:xfrm>
            <a:off x="11041899" y="2209793"/>
            <a:ext cx="1052449"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GRC Sub-kW Hall thruster ion propulsion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(2017-Present)</a:t>
            </a:r>
          </a:p>
        </p:txBody>
      </p:sp>
      <p:pic>
        <p:nvPicPr>
          <p:cNvPr id="45" name="Picture 44">
            <a:extLst>
              <a:ext uri="{FF2B5EF4-FFF2-40B4-BE49-F238E27FC236}">
                <a16:creationId xmlns:a16="http://schemas.microsoft.com/office/drawing/2014/main" id="{6C6107C1-703A-1D4F-8660-5A03856AD8DC}"/>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10950764" y="3020291"/>
            <a:ext cx="1164784" cy="652977"/>
          </a:xfrm>
          <a:prstGeom prst="rect">
            <a:avLst/>
          </a:prstGeom>
        </p:spPr>
      </p:pic>
      <p:pic>
        <p:nvPicPr>
          <p:cNvPr id="37" name="Picture 36" descr="A picture containing text, indoor, satellite&#10;&#10;Description automatically generated">
            <a:extLst>
              <a:ext uri="{FF2B5EF4-FFF2-40B4-BE49-F238E27FC236}">
                <a16:creationId xmlns:a16="http://schemas.microsoft.com/office/drawing/2014/main" id="{F0F81E32-48E1-4AAE-8992-9F4252750E72}"/>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380065" y="4330616"/>
            <a:ext cx="1700092" cy="956302"/>
          </a:xfrm>
          <a:prstGeom prst="rect">
            <a:avLst/>
          </a:prstGeom>
        </p:spPr>
      </p:pic>
    </p:spTree>
    <p:extLst>
      <p:ext uri="{BB962C8B-B14F-4D97-AF65-F5344CB8AC3E}">
        <p14:creationId xmlns:p14="http://schemas.microsoft.com/office/powerpoint/2010/main" val="2657311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GRC Ion Propulsion Accomplishments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12537-B55F-1D4C-AACF-3B10E7522722}" type="slidenum">
              <a:rPr kumimoji="0" lang="en-US" sz="1000" b="0" i="0" u="none" strike="noStrike" kern="1200" cap="none" spc="0" normalizeH="0" baseline="0" noProof="0" smtClean="0">
                <a:ln>
                  <a:noFill/>
                </a:ln>
                <a:solidFill>
                  <a:srgbClr val="1F497D"/>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000" b="0" i="0" u="none" strike="noStrike" kern="1200" cap="none" spc="0" normalizeH="0" baseline="0" noProof="0" dirty="0">
              <a:ln>
                <a:noFill/>
              </a:ln>
              <a:solidFill>
                <a:srgbClr val="1F497D"/>
              </a:solidFill>
              <a:effectLst/>
              <a:uLnTx/>
              <a:uFillTx/>
              <a:latin typeface="Arial" charset="0"/>
              <a:ea typeface="+mn-ea"/>
              <a:cs typeface="Arial" charset="0"/>
            </a:endParaRPr>
          </a:p>
        </p:txBody>
      </p:sp>
      <p:sp>
        <p:nvSpPr>
          <p:cNvPr id="40" name="Right Arrow 39"/>
          <p:cNvSpPr/>
          <p:nvPr/>
        </p:nvSpPr>
        <p:spPr>
          <a:xfrm>
            <a:off x="152399" y="2641596"/>
            <a:ext cx="11887200" cy="1447800"/>
          </a:xfrm>
          <a:prstGeom prst="rightArrow">
            <a:avLst>
              <a:gd name="adj1" fmla="val 78070"/>
              <a:gd name="adj2" fmla="val 60526"/>
            </a:avLst>
          </a:prstGeom>
          <a:solidFill>
            <a:srgbClr val="1B587C">
              <a:lumMod val="40000"/>
              <a:lumOff val="60000"/>
            </a:srgbClr>
          </a:solidFill>
          <a:ln w="9525" cap="flat" cmpd="sng" algn="ctr">
            <a:solidFill>
              <a:srgbClr val="1B587C">
                <a:lumMod val="40000"/>
                <a:lumOff val="60000"/>
              </a:srgbClr>
            </a:solidFill>
            <a:prstDash val="solid"/>
          </a:ln>
          <a:effectLst>
            <a:outerShdw blurRad="40000" dist="23000" dir="5400000" rotWithShape="0">
              <a:srgbClr val="000000">
                <a:alpha val="35000"/>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charset="0"/>
            </a:endParaRPr>
          </a:p>
        </p:txBody>
      </p:sp>
      <p:sp>
        <p:nvSpPr>
          <p:cNvPr id="41" name="TextBox 3"/>
          <p:cNvSpPr txBox="1">
            <a:spLocks noChangeArrowheads="1"/>
          </p:cNvSpPr>
          <p:nvPr/>
        </p:nvSpPr>
        <p:spPr bwMode="auto">
          <a:xfrm>
            <a:off x="152400" y="3022596"/>
            <a:ext cx="1066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Electron Bombardment Ion Engine Invented (1958)</a:t>
            </a:r>
          </a:p>
        </p:txBody>
      </p:sp>
      <p:sp>
        <p:nvSpPr>
          <p:cNvPr id="42" name="TextBox 4"/>
          <p:cNvSpPr txBox="1">
            <a:spLocks noChangeArrowheads="1"/>
          </p:cNvSpPr>
          <p:nvPr/>
        </p:nvSpPr>
        <p:spPr bwMode="auto">
          <a:xfrm>
            <a:off x="457200" y="1244592"/>
            <a:ext cx="1066800"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SERT I &amp; II Flight Experiments </a:t>
            </a:r>
          </a:p>
        </p:txBody>
      </p:sp>
      <p:sp>
        <p:nvSpPr>
          <p:cNvPr id="43" name="TextBox 5"/>
          <p:cNvSpPr txBox="1">
            <a:spLocks noChangeArrowheads="1"/>
          </p:cNvSpPr>
          <p:nvPr/>
        </p:nvSpPr>
        <p:spPr bwMode="auto">
          <a:xfrm>
            <a:off x="435770" y="4832317"/>
            <a:ext cx="10668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IAPS developed to flight status (1980)</a:t>
            </a:r>
          </a:p>
        </p:txBody>
      </p:sp>
      <p:sp>
        <p:nvSpPr>
          <p:cNvPr id="44" name="TextBox 6"/>
          <p:cNvSpPr txBox="1">
            <a:spLocks noChangeArrowheads="1"/>
          </p:cNvSpPr>
          <p:nvPr/>
        </p:nvSpPr>
        <p:spPr bwMode="auto">
          <a:xfrm>
            <a:off x="1676400" y="1380058"/>
            <a:ext cx="10668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GRC supplied hollow cathodes used for ISS charge control </a:t>
            </a:r>
          </a:p>
        </p:txBody>
      </p:sp>
      <p:sp>
        <p:nvSpPr>
          <p:cNvPr id="45" name="TextBox 7"/>
          <p:cNvSpPr txBox="1">
            <a:spLocks noChangeArrowheads="1"/>
          </p:cNvSpPr>
          <p:nvPr/>
        </p:nvSpPr>
        <p:spPr bwMode="auto">
          <a:xfrm>
            <a:off x="2810933" y="4343397"/>
            <a:ext cx="9144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R&amp;D 100 Award for the Ring Cusp Ion Thruster (2001)</a:t>
            </a:r>
          </a:p>
        </p:txBody>
      </p:sp>
      <p:sp>
        <p:nvSpPr>
          <p:cNvPr id="46" name="TextBox 8"/>
          <p:cNvSpPr txBox="1">
            <a:spLocks noChangeArrowheads="1"/>
          </p:cNvSpPr>
          <p:nvPr/>
        </p:nvSpPr>
        <p:spPr bwMode="auto">
          <a:xfrm>
            <a:off x="1667154" y="5045946"/>
            <a:ext cx="1066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GRC responsible for development of DS1 ion engines and power processors (1997)</a:t>
            </a:r>
          </a:p>
        </p:txBody>
      </p:sp>
      <p:sp>
        <p:nvSpPr>
          <p:cNvPr id="47" name="TextBox 9"/>
          <p:cNvSpPr txBox="1">
            <a:spLocks noChangeArrowheads="1"/>
          </p:cNvSpPr>
          <p:nvPr/>
        </p:nvSpPr>
        <p:spPr bwMode="auto">
          <a:xfrm>
            <a:off x="2743200" y="2184396"/>
            <a:ext cx="1066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Boeing XIPS-13 and XIPS-25 use GRC developed technology (1997)</a:t>
            </a:r>
          </a:p>
        </p:txBody>
      </p:sp>
      <p:sp>
        <p:nvSpPr>
          <p:cNvPr id="48" name="TextBox 11"/>
          <p:cNvSpPr txBox="1">
            <a:spLocks noChangeArrowheads="1"/>
          </p:cNvSpPr>
          <p:nvPr/>
        </p:nvSpPr>
        <p:spPr bwMode="auto">
          <a:xfrm>
            <a:off x="4038600" y="1269996"/>
            <a:ext cx="1066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16,265 hours of in-space operation of the DS1 ion engine (2002)</a:t>
            </a:r>
          </a:p>
        </p:txBody>
      </p:sp>
      <p:sp>
        <p:nvSpPr>
          <p:cNvPr id="49" name="TextBox 12"/>
          <p:cNvSpPr txBox="1">
            <a:spLocks noChangeArrowheads="1"/>
          </p:cNvSpPr>
          <p:nvPr/>
        </p:nvSpPr>
        <p:spPr bwMode="auto">
          <a:xfrm>
            <a:off x="4637088" y="3886191"/>
            <a:ext cx="1219200" cy="106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GRC chosen by SMD to lead development of 7 kW class next generation ion propulsion system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(2001)</a:t>
            </a:r>
          </a:p>
        </p:txBody>
      </p:sp>
      <p:sp>
        <p:nvSpPr>
          <p:cNvPr id="50" name="TextBox 14"/>
          <p:cNvSpPr txBox="1">
            <a:spLocks noChangeArrowheads="1"/>
          </p:cNvSpPr>
          <p:nvPr/>
        </p:nvSpPr>
        <p:spPr bwMode="auto">
          <a:xfrm>
            <a:off x="5974042" y="4919852"/>
            <a:ext cx="1527112" cy="106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cs typeface="Arial" charset="0"/>
              </a:rPr>
              <a:t>GRC Lead for the JIMO electric propulsion element; develops 25 kW class HiPEP ion engine, completed breadboard testing (2003)</a:t>
            </a:r>
          </a:p>
        </p:txBody>
      </p:sp>
      <p:sp>
        <p:nvSpPr>
          <p:cNvPr id="51" name="TextBox 15"/>
          <p:cNvSpPr txBox="1">
            <a:spLocks noChangeArrowheads="1"/>
          </p:cNvSpPr>
          <p:nvPr/>
        </p:nvSpPr>
        <p:spPr bwMode="auto">
          <a:xfrm>
            <a:off x="5029200" y="2412996"/>
            <a:ext cx="14478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GRC makes critical contributions to the development of the DAWN IPS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(2007)</a:t>
            </a:r>
          </a:p>
        </p:txBody>
      </p:sp>
      <p:sp>
        <p:nvSpPr>
          <p:cNvPr id="52" name="TextBox 16"/>
          <p:cNvSpPr txBox="1">
            <a:spLocks noChangeArrowheads="1"/>
          </p:cNvSpPr>
          <p:nvPr/>
        </p:nvSpPr>
        <p:spPr bwMode="auto">
          <a:xfrm>
            <a:off x="8413772" y="1070490"/>
            <a:ext cx="96943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Contract award for NEXT-C flight hardware fabrication (2015)</a:t>
            </a:r>
          </a:p>
        </p:txBody>
      </p:sp>
      <p:sp>
        <p:nvSpPr>
          <p:cNvPr id="53" name="TextBox 17"/>
          <p:cNvSpPr txBox="1">
            <a:spLocks noChangeArrowheads="1"/>
          </p:cNvSpPr>
          <p:nvPr/>
        </p:nvSpPr>
        <p:spPr bwMode="auto">
          <a:xfrm>
            <a:off x="9371268" y="3668709"/>
            <a:ext cx="990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NEXT collaboratively evaluated with the AF for use on future DoD assets</a:t>
            </a:r>
          </a:p>
        </p:txBody>
      </p:sp>
      <p:sp>
        <p:nvSpPr>
          <p:cNvPr id="54" name="TextBox 18"/>
          <p:cNvSpPr txBox="1">
            <a:spLocks noChangeArrowheads="1"/>
          </p:cNvSpPr>
          <p:nvPr/>
        </p:nvSpPr>
        <p:spPr bwMode="auto">
          <a:xfrm>
            <a:off x="6853532" y="1077608"/>
            <a:ext cx="966258"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NEXT ion thruster demonstrates &gt;51,000 hours of operation</a:t>
            </a:r>
          </a:p>
        </p:txBody>
      </p:sp>
      <p:sp>
        <p:nvSpPr>
          <p:cNvPr id="55" name="TextBox 19"/>
          <p:cNvSpPr txBox="1">
            <a:spLocks noChangeArrowheads="1"/>
          </p:cNvSpPr>
          <p:nvPr/>
        </p:nvSpPr>
        <p:spPr bwMode="auto">
          <a:xfrm>
            <a:off x="7590688" y="3679821"/>
            <a:ext cx="1447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Maturity of NEXT ion propulsion system allows for inclusion in </a:t>
            </a:r>
            <a:r>
              <a:rPr kumimoji="0" lang="ja-JP" altLang="en-US" sz="900" b="1" i="0" u="none" strike="noStrike" kern="0" cap="none" spc="0" normalizeH="0" baseline="0" noProof="0" dirty="0">
                <a:ln>
                  <a:noFill/>
                </a:ln>
                <a:solidFill>
                  <a:srgbClr val="000000"/>
                </a:solidFill>
                <a:effectLst/>
                <a:uLnTx/>
                <a:uFillTx/>
                <a:latin typeface="Arial" charset="0"/>
                <a:ea typeface="ＭＳ Ｐゴシック" charset="0"/>
              </a:rPr>
              <a:t>‘</a:t>
            </a: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09 &amp; </a:t>
            </a:r>
            <a:r>
              <a:rPr kumimoji="0" lang="ja-JP" altLang="en-US" sz="900" b="1" i="0" u="none" strike="noStrike" kern="0" cap="none" spc="0" normalizeH="0" baseline="0" noProof="0" dirty="0">
                <a:ln>
                  <a:noFill/>
                </a:ln>
                <a:solidFill>
                  <a:srgbClr val="000000"/>
                </a:solidFill>
                <a:effectLst/>
                <a:uLnTx/>
                <a:uFillTx/>
                <a:latin typeface="Arial" charset="0"/>
                <a:ea typeface="ＭＳ Ｐゴシック" charset="0"/>
              </a:rPr>
              <a:t>’</a:t>
            </a: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10 SMD New Frontiers &amp; Discovery Mission solicitation</a:t>
            </a:r>
          </a:p>
        </p:txBody>
      </p:sp>
      <p:sp>
        <p:nvSpPr>
          <p:cNvPr id="56" name="TextBox 20"/>
          <p:cNvSpPr txBox="1">
            <a:spLocks noChangeArrowheads="1"/>
          </p:cNvSpPr>
          <p:nvPr/>
        </p:nvSpPr>
        <p:spPr bwMode="auto">
          <a:xfrm>
            <a:off x="3657600" y="3708396"/>
            <a:ext cx="1066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NASA Invention of the Year for ISS hollow cathode (2002)</a:t>
            </a:r>
          </a:p>
        </p:txBody>
      </p:sp>
      <p:pic>
        <p:nvPicPr>
          <p:cNvPr id="57" name="Picture 4" descr="DSC0476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1772" y="4603746"/>
            <a:ext cx="1524000" cy="109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Picture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90954" y="3445746"/>
            <a:ext cx="1219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Picture 1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8600" y="2031996"/>
            <a:ext cx="10366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Picture 6" descr="hipep"/>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49141" y="5839421"/>
            <a:ext cx="1220561" cy="8137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8" descr="00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15644" y="4913304"/>
            <a:ext cx="1462088" cy="113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Picture 8" descr="nuclear_jupiter_lor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74041" y="3217883"/>
            <a:ext cx="1311275"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52"/>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59570" y="3892517"/>
            <a:ext cx="1179513" cy="9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4" name="Group 67"/>
          <p:cNvGrpSpPr>
            <a:grpSpLocks/>
          </p:cNvGrpSpPr>
          <p:nvPr/>
        </p:nvGrpSpPr>
        <p:grpSpPr bwMode="auto">
          <a:xfrm>
            <a:off x="2608263" y="965196"/>
            <a:ext cx="1371600" cy="1095375"/>
            <a:chOff x="2904064" y="3979332"/>
            <a:chExt cx="1371600" cy="1096483"/>
          </a:xfrm>
        </p:grpSpPr>
        <p:pic>
          <p:nvPicPr>
            <p:cNvPr id="65" name="Picture 5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04064" y="3979332"/>
              <a:ext cx="1371600" cy="1096483"/>
            </a:xfrm>
            <a:prstGeom prst="rect">
              <a:avLst/>
            </a:prstGeom>
            <a:noFill/>
            <a:ln w="9525">
              <a:noFill/>
              <a:miter lim="800000"/>
              <a:headEnd/>
              <a:tailEnd/>
            </a:ln>
            <a:effectLst>
              <a:outerShdw blurRad="50800" dist="38100" dir="2700000">
                <a:srgbClr val="000000">
                  <a:alpha val="43000"/>
                </a:srgbClr>
              </a:outerShdw>
            </a:effectLst>
          </p:spPr>
        </p:pic>
        <p:sp>
          <p:nvSpPr>
            <p:cNvPr id="66" name="TextBox 54"/>
            <p:cNvSpPr txBox="1">
              <a:spLocks noChangeArrowheads="1"/>
            </p:cNvSpPr>
            <p:nvPr/>
          </p:nvSpPr>
          <p:spPr bwMode="auto">
            <a:xfrm>
              <a:off x="3098802" y="4902201"/>
              <a:ext cx="1020763"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charset="0"/>
                  <a:ea typeface="ＭＳ Ｐゴシック" charset="0"/>
                </a:rPr>
                <a:t>30 cm J-Series</a:t>
              </a:r>
            </a:p>
          </p:txBody>
        </p:sp>
      </p:grpSp>
      <p:pic>
        <p:nvPicPr>
          <p:cNvPr id="67" name="Picture 36"/>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971800" y="3555996"/>
            <a:ext cx="644525"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 name="Picture 37"/>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676400" y="2184396"/>
            <a:ext cx="1143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 name="Picture 6" descr="sert-1__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28600" y="1727196"/>
            <a:ext cx="1431925"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 name="Picture 38"/>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657600" y="4394196"/>
            <a:ext cx="105886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40"/>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129213" y="1193796"/>
            <a:ext cx="1325562"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 name="Picture 8" descr="NEXT PAT"/>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831836" y="1895500"/>
            <a:ext cx="100965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 name="Picture 59" descr="PIC00197•"/>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280040" y="3013818"/>
            <a:ext cx="1048867" cy="685550"/>
          </a:xfrm>
          <a:prstGeom prst="rect">
            <a:avLst/>
          </a:prstGeom>
          <a:noFill/>
          <a:ln w="9525">
            <a:noFill/>
            <a:miter lim="800000"/>
            <a:headEnd/>
            <a:tailEnd/>
          </a:ln>
        </p:spPr>
      </p:pic>
      <p:pic>
        <p:nvPicPr>
          <p:cNvPr id="75" name="Picture 74">
            <a:extLst>
              <a:ext uri="{FF2B5EF4-FFF2-40B4-BE49-F238E27FC236}">
                <a16:creationId xmlns:a16="http://schemas.microsoft.com/office/drawing/2014/main" id="{BB242C4B-DD9B-B64E-A14B-87ED733E23C2}"/>
              </a:ext>
            </a:extLst>
          </p:cNvPr>
          <p:cNvPicPr>
            <a:picLocks noChangeAspect="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704210">
            <a:off x="10161164" y="3626281"/>
            <a:ext cx="2090603" cy="866088"/>
          </a:xfrm>
          <a:prstGeom prst="rect">
            <a:avLst/>
          </a:prstGeom>
        </p:spPr>
      </p:pic>
      <p:sp>
        <p:nvSpPr>
          <p:cNvPr id="77" name="TextBox 17"/>
          <p:cNvSpPr txBox="1">
            <a:spLocks noChangeArrowheads="1"/>
          </p:cNvSpPr>
          <p:nvPr/>
        </p:nvSpPr>
        <p:spPr bwMode="auto">
          <a:xfrm>
            <a:off x="10159449" y="4824585"/>
            <a:ext cx="18801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Double Asteroid Redirection Test (DART) Mission with GRC</a:t>
            </a:r>
            <a:r>
              <a:rPr kumimoji="0" lang="en-US" sz="900" b="1" i="0" u="none" strike="noStrike" kern="0" cap="none" spc="0" normalizeH="0" baseline="0" noProof="0" dirty="0">
                <a:ln>
                  <a:noFill/>
                </a:ln>
                <a:solidFill>
                  <a:sysClr val="windowText" lastClr="000000"/>
                </a:solidFill>
                <a:effectLst/>
                <a:uLnTx/>
                <a:uFillTx/>
                <a:latin typeface="Arial" charset="0"/>
                <a:ea typeface="ＭＳ Ｐゴシック" charset="0"/>
              </a:rPr>
              <a:t>/Aerojet Rocketdyne</a:t>
            </a:r>
            <a:r>
              <a:rPr kumimoji="0" lang="en-US" sz="900" b="1" i="0" u="none" strike="noStrike" kern="0" cap="none" spc="0" normalizeH="0" baseline="0" noProof="0" dirty="0">
                <a:ln>
                  <a:noFill/>
                </a:ln>
                <a:solidFill>
                  <a:srgbClr val="000000"/>
                </a:solidFill>
                <a:effectLst/>
                <a:uLnTx/>
                <a:uFillTx/>
                <a:latin typeface="Arial" charset="0"/>
                <a:ea typeface="ＭＳ Ｐゴシック" charset="0"/>
              </a:rPr>
              <a:t> NEXT-C ion propulsion system</a:t>
            </a:r>
          </a:p>
        </p:txBody>
      </p:sp>
      <p:pic>
        <p:nvPicPr>
          <p:cNvPr id="80" name="Picture 2"/>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9538805" y="964959"/>
            <a:ext cx="1461131" cy="10958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 name="Picture 80" descr="\\red-file\space-sbu\programs\D01938_NEXT\Thruster EPT\Mfg Records\Mfg Photos\PM1R\PM1R Reassy\04\d 044.jpg"/>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bwMode="auto">
          <a:xfrm>
            <a:off x="8501337" y="2127246"/>
            <a:ext cx="1115065" cy="1048481"/>
          </a:xfrm>
          <a:prstGeom prst="rect">
            <a:avLst/>
          </a:prstGeom>
          <a:noFill/>
        </p:spPr>
      </p:pic>
    </p:spTree>
    <p:extLst>
      <p:ext uri="{BB962C8B-B14F-4D97-AF65-F5344CB8AC3E}">
        <p14:creationId xmlns:p14="http://schemas.microsoft.com/office/powerpoint/2010/main" val="16384213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GRC Electric Propulsion Facilities</a:t>
            </a:r>
          </a:p>
        </p:txBody>
      </p:sp>
      <p:pic>
        <p:nvPicPr>
          <p:cNvPr id="6" name="Content Placeholder 5"/>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937288" y="956546"/>
            <a:ext cx="8555064" cy="5728701"/>
          </a:xfrm>
          <a:prstGeom prst="rect">
            <a:avLst/>
          </a:prstGeom>
        </p:spPr>
      </p:pic>
      <p:sp>
        <p:nvSpPr>
          <p:cNvPr id="5" name="Slide Number Placeholder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52800A-40B0-9F47-AA4E-26F2C6069B2B}" type="slidenum">
              <a:rPr kumimoji="0" lang="en-US" sz="1000" b="0" i="0" u="none" strike="noStrike" kern="1200" cap="none" spc="0" normalizeH="0" baseline="0" noProof="0" smtClean="0">
                <a:ln>
                  <a:noFill/>
                </a:ln>
                <a:solidFill>
                  <a:srgbClr val="1F497D"/>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000" b="0" i="0" u="none" strike="noStrike" kern="1200" cap="none" spc="0" normalizeH="0" baseline="0" noProof="0" dirty="0">
              <a:ln>
                <a:noFill/>
              </a:ln>
              <a:solidFill>
                <a:srgbClr val="1F497D"/>
              </a:solidFill>
              <a:effectLst/>
              <a:uLnTx/>
              <a:uFillTx/>
              <a:latin typeface="Arial" charset="0"/>
              <a:ea typeface="+mn-ea"/>
              <a:cs typeface="Arial" charset="0"/>
            </a:endParaRPr>
          </a:p>
        </p:txBody>
      </p:sp>
    </p:spTree>
    <p:extLst>
      <p:ext uri="{BB962C8B-B14F-4D97-AF65-F5344CB8AC3E}">
        <p14:creationId xmlns:p14="http://schemas.microsoft.com/office/powerpoint/2010/main" val="4908137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GRC Electric Propulsion Facilities</a:t>
            </a:r>
          </a:p>
        </p:txBody>
      </p:sp>
      <p:sp>
        <p:nvSpPr>
          <p:cNvPr id="5" name="Slide Number Placeholder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52800A-40B0-9F47-AA4E-26F2C6069B2B}" type="slidenum">
              <a:rPr kumimoji="0" lang="en-US" sz="1000" b="0" i="0" u="none" strike="noStrike" kern="1200" cap="none" spc="0" normalizeH="0" baseline="0" noProof="0" smtClean="0">
                <a:ln>
                  <a:noFill/>
                </a:ln>
                <a:solidFill>
                  <a:srgbClr val="1F497D"/>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000" b="0" i="0" u="none" strike="noStrike" kern="1200" cap="none" spc="0" normalizeH="0" baseline="0" noProof="0" dirty="0">
              <a:ln>
                <a:noFill/>
              </a:ln>
              <a:solidFill>
                <a:srgbClr val="1F497D"/>
              </a:solidFill>
              <a:effectLst/>
              <a:uLnTx/>
              <a:uFillTx/>
              <a:latin typeface="Arial" charset="0"/>
              <a:ea typeface="+mn-ea"/>
              <a:cs typeface="Arial" charset="0"/>
            </a:endParaRPr>
          </a:p>
        </p:txBody>
      </p:sp>
      <p:pic>
        <p:nvPicPr>
          <p:cNvPr id="10" name="Online Media 9" title="Preparing NASA Glenn's Vacuum Chamber to Test High-Powered Thruster.">
            <a:hlinkClick r:id="" action="ppaction://media"/>
            <a:extLst>
              <a:ext uri="{FF2B5EF4-FFF2-40B4-BE49-F238E27FC236}">
                <a16:creationId xmlns:a16="http://schemas.microsoft.com/office/drawing/2014/main" id="{F2E2A3F5-D127-4B91-86B5-2A158AA5A575}"/>
              </a:ext>
            </a:extLst>
          </p:cNvPr>
          <p:cNvPicPr>
            <a:picLocks noRot="1" noChangeAspect="1"/>
          </p:cNvPicPr>
          <p:nvPr>
            <a:videoFile r:link="rId1"/>
          </p:nvPr>
        </p:nvPicPr>
        <p:blipFill>
          <a:blip r:embed="rId3"/>
          <a:stretch>
            <a:fillRect/>
          </a:stretch>
        </p:blipFill>
        <p:spPr>
          <a:xfrm>
            <a:off x="1310037" y="1027987"/>
            <a:ext cx="9571926" cy="5408138"/>
          </a:xfrm>
          <a:prstGeom prst="rect">
            <a:avLst/>
          </a:prstGeom>
        </p:spPr>
      </p:pic>
      <p:sp>
        <p:nvSpPr>
          <p:cNvPr id="11" name="TextBox 10">
            <a:extLst>
              <a:ext uri="{FF2B5EF4-FFF2-40B4-BE49-F238E27FC236}">
                <a16:creationId xmlns:a16="http://schemas.microsoft.com/office/drawing/2014/main" id="{9C3E8E5F-3E73-448A-A591-55D4533FC69C}"/>
              </a:ext>
            </a:extLst>
          </p:cNvPr>
          <p:cNvSpPr txBox="1"/>
          <p:nvPr/>
        </p:nvSpPr>
        <p:spPr>
          <a:xfrm>
            <a:off x="1221831" y="6436125"/>
            <a:ext cx="1322798" cy="253916"/>
          </a:xfrm>
          <a:prstGeom prst="rect">
            <a:avLst/>
          </a:prstGeom>
          <a:noFill/>
        </p:spPr>
        <p:txBody>
          <a:bodyPr wrap="none" rtlCol="0">
            <a:spAutoFit/>
          </a:bodyPr>
          <a:lstStyle/>
          <a:p>
            <a:r>
              <a:rPr lang="en-US" sz="1050" dirty="0">
                <a:latin typeface="Arial"/>
                <a:cs typeface="Arial"/>
              </a:rPr>
              <a:t>Credit: NASA GRC</a:t>
            </a:r>
          </a:p>
        </p:txBody>
      </p:sp>
    </p:spTree>
    <p:extLst>
      <p:ext uri="{BB962C8B-B14F-4D97-AF65-F5344CB8AC3E}">
        <p14:creationId xmlns:p14="http://schemas.microsoft.com/office/powerpoint/2010/main" val="14272111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Space Policy Directive 1: To the Moon, then Mars</a:t>
            </a:r>
          </a:p>
        </p:txBody>
      </p:sp>
      <p:pic>
        <p:nvPicPr>
          <p:cNvPr id="8" name="Content Placeholder 7">
            <a:extLst>
              <a:ext uri="{FF2B5EF4-FFF2-40B4-BE49-F238E27FC236}">
                <a16:creationId xmlns:a16="http://schemas.microsoft.com/office/drawing/2014/main" id="{1468D8FC-2A7F-4D5A-8C3C-A907077EF93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810360"/>
            <a:ext cx="12192000" cy="6047640"/>
          </a:xfrm>
        </p:spPr>
      </p:pic>
      <p:sp>
        <p:nvSpPr>
          <p:cNvPr id="9" name="TextBox 8">
            <a:extLst>
              <a:ext uri="{FF2B5EF4-FFF2-40B4-BE49-F238E27FC236}">
                <a16:creationId xmlns:a16="http://schemas.microsoft.com/office/drawing/2014/main" id="{E82E9001-97FE-43BA-B5E5-750D8C49CC50}"/>
              </a:ext>
            </a:extLst>
          </p:cNvPr>
          <p:cNvSpPr txBox="1"/>
          <p:nvPr/>
        </p:nvSpPr>
        <p:spPr>
          <a:xfrm>
            <a:off x="253507" y="831280"/>
            <a:ext cx="11062193" cy="1631216"/>
          </a:xfrm>
          <a:prstGeom prst="rect">
            <a:avLst/>
          </a:prstGeom>
          <a:noFill/>
        </p:spPr>
        <p:txBody>
          <a:bodyPr wrap="square" rtlCol="0">
            <a:spAutoFit/>
          </a:bodyPr>
          <a:lstStyle/>
          <a:p>
            <a:pPr defTabSz="457146" fontAlgn="base">
              <a:spcBef>
                <a:spcPct val="0"/>
              </a:spcBef>
              <a:spcAft>
                <a:spcPct val="0"/>
              </a:spcAft>
              <a:defRPr/>
            </a:pPr>
            <a:r>
              <a:rPr lang="en-US" sz="2000" dirty="0">
                <a:solidFill>
                  <a:prstClr val="white"/>
                </a:solidFill>
                <a:latin typeface="Arial" charset="0"/>
                <a:ea typeface="ヒラギノ角ゴ Pro W3" charset="-128"/>
              </a:rPr>
              <a:t>“Lead an innovative and sustainable program of exploration with commercial and international partners to enable human expansion across the solar system and to bring back to Earth new knowledge and opportunities. Beginning with missions beyond low-Earth orbit, the </a:t>
            </a:r>
            <a:r>
              <a:rPr lang="en-US" sz="2000" dirty="0">
                <a:solidFill>
                  <a:srgbClr val="00B0F0"/>
                </a:solidFill>
                <a:latin typeface="Arial" charset="0"/>
                <a:ea typeface="ヒラギノ角ゴ Pro W3" charset="-128"/>
              </a:rPr>
              <a:t>United States will lead the return of humans to the Moon for long-term exploration and utilization, followed by human missions to Mars and other destinations</a:t>
            </a:r>
            <a:r>
              <a:rPr lang="en-US" sz="2000" dirty="0">
                <a:solidFill>
                  <a:prstClr val="white"/>
                </a:solidFill>
                <a:latin typeface="Arial" charset="0"/>
                <a:ea typeface="ヒラギノ角ゴ Pro W3" charset="-128"/>
              </a:rPr>
              <a:t>…”</a:t>
            </a:r>
            <a:endParaRPr lang="en-US" sz="2000" dirty="0">
              <a:solidFill>
                <a:prstClr val="white"/>
              </a:solidFill>
              <a:latin typeface="Arial"/>
              <a:ea typeface="ヒラギノ角ゴ Pro W3" charset="-128"/>
              <a:cs typeface="Arial"/>
            </a:endParaRPr>
          </a:p>
        </p:txBody>
      </p:sp>
      <p:sp>
        <p:nvSpPr>
          <p:cNvPr id="10" name="TextBox 9">
            <a:extLst>
              <a:ext uri="{FF2B5EF4-FFF2-40B4-BE49-F238E27FC236}">
                <a16:creationId xmlns:a16="http://schemas.microsoft.com/office/drawing/2014/main" id="{DDF0DEB2-7615-4C81-9CED-57E8E3586719}"/>
              </a:ext>
            </a:extLst>
          </p:cNvPr>
          <p:cNvSpPr txBox="1"/>
          <p:nvPr/>
        </p:nvSpPr>
        <p:spPr>
          <a:xfrm>
            <a:off x="2464229" y="2980015"/>
            <a:ext cx="7485683" cy="3877985"/>
          </a:xfrm>
          <a:prstGeom prst="rect">
            <a:avLst/>
          </a:prstGeom>
          <a:noFill/>
        </p:spPr>
        <p:txBody>
          <a:bodyPr wrap="square" rtlCol="0">
            <a:spAutoFit/>
          </a:bodyPr>
          <a:lstStyle/>
          <a:p>
            <a:pPr algn="ctr" defTabSz="457146" fontAlgn="base">
              <a:spcBef>
                <a:spcPct val="0"/>
              </a:spcBef>
              <a:spcAft>
                <a:spcPts val="2400"/>
              </a:spcAft>
              <a:defRPr/>
            </a:pPr>
            <a:r>
              <a:rPr lang="en-US" sz="2400" b="1" dirty="0">
                <a:solidFill>
                  <a:prstClr val="white"/>
                </a:solidFill>
                <a:latin typeface="Arial" panose="020B0604020202020204" pitchFamily="34" charset="0"/>
                <a:ea typeface="ヒラギノ角ゴ Pro W3" charset="-128"/>
                <a:cs typeface="Arial" panose="020B0604020202020204" pitchFamily="34" charset="0"/>
              </a:rPr>
              <a:t>The Artemis Program</a:t>
            </a:r>
          </a:p>
          <a:p>
            <a:pPr algn="ctr" defTabSz="457146" fontAlgn="base">
              <a:spcBef>
                <a:spcPct val="0"/>
              </a:spcBef>
              <a:spcAft>
                <a:spcPts val="2400"/>
              </a:spcAft>
              <a:defRPr/>
            </a:pPr>
            <a:r>
              <a:rPr lang="en-US" dirty="0">
                <a:solidFill>
                  <a:prstClr val="white"/>
                </a:solidFill>
                <a:latin typeface="Arial" panose="020B0604020202020204" pitchFamily="34" charset="0"/>
                <a:ea typeface="ヒラギノ角ゴ Pro W3" charset="-128"/>
                <a:cs typeface="Arial" panose="020B0604020202020204" pitchFamily="34" charset="0"/>
              </a:rPr>
              <a:t>Artemis is the twin sister of Apollo and goddess of </a:t>
            </a:r>
            <a:br>
              <a:rPr lang="en-US" dirty="0">
                <a:solidFill>
                  <a:prstClr val="white"/>
                </a:solidFill>
                <a:latin typeface="Arial" panose="020B0604020202020204" pitchFamily="34" charset="0"/>
                <a:ea typeface="ヒラギノ角ゴ Pro W3" charset="-128"/>
                <a:cs typeface="Arial" panose="020B0604020202020204" pitchFamily="34" charset="0"/>
              </a:rPr>
            </a:br>
            <a:r>
              <a:rPr lang="en-US" dirty="0">
                <a:solidFill>
                  <a:prstClr val="white"/>
                </a:solidFill>
                <a:latin typeface="Arial" panose="020B0604020202020204" pitchFamily="34" charset="0"/>
                <a:ea typeface="ヒラギノ角ゴ Pro W3" charset="-128"/>
                <a:cs typeface="Arial" panose="020B0604020202020204" pitchFamily="34" charset="0"/>
              </a:rPr>
              <a:t>the Moon in Greek mythology. Now, she personifies </a:t>
            </a:r>
            <a:br>
              <a:rPr lang="en-US" dirty="0">
                <a:solidFill>
                  <a:prstClr val="white"/>
                </a:solidFill>
                <a:latin typeface="Arial" panose="020B0604020202020204" pitchFamily="34" charset="0"/>
                <a:ea typeface="ヒラギノ角ゴ Pro W3" charset="-128"/>
                <a:cs typeface="Arial" panose="020B0604020202020204" pitchFamily="34" charset="0"/>
              </a:rPr>
            </a:br>
            <a:r>
              <a:rPr lang="en-US" dirty="0">
                <a:solidFill>
                  <a:prstClr val="white"/>
                </a:solidFill>
                <a:latin typeface="Arial" panose="020B0604020202020204" pitchFamily="34" charset="0"/>
                <a:ea typeface="ヒラギノ角ゴ Pro W3" charset="-128"/>
                <a:cs typeface="Arial" panose="020B0604020202020204" pitchFamily="34" charset="0"/>
              </a:rPr>
              <a:t>our path to the Moon as the name of NASA’s program </a:t>
            </a:r>
            <a:br>
              <a:rPr lang="en-US" dirty="0">
                <a:solidFill>
                  <a:prstClr val="white"/>
                </a:solidFill>
                <a:latin typeface="Arial" panose="020B0604020202020204" pitchFamily="34" charset="0"/>
                <a:ea typeface="ヒラギノ角ゴ Pro W3" charset="-128"/>
                <a:cs typeface="Arial" panose="020B0604020202020204" pitchFamily="34" charset="0"/>
              </a:rPr>
            </a:br>
            <a:r>
              <a:rPr lang="en-US" dirty="0">
                <a:solidFill>
                  <a:prstClr val="white"/>
                </a:solidFill>
                <a:latin typeface="Arial" panose="020B0604020202020204" pitchFamily="34" charset="0"/>
                <a:ea typeface="ヒラギノ角ゴ Pro W3" charset="-128"/>
                <a:cs typeface="Arial" panose="020B0604020202020204" pitchFamily="34" charset="0"/>
              </a:rPr>
              <a:t>to return astronauts to the lunar surface by 2024. </a:t>
            </a:r>
          </a:p>
          <a:p>
            <a:pPr algn="ctr" defTabSz="457146" fontAlgn="base">
              <a:spcBef>
                <a:spcPct val="0"/>
              </a:spcBef>
              <a:spcAft>
                <a:spcPts val="2400"/>
              </a:spcAft>
              <a:defRPr/>
            </a:pPr>
            <a:r>
              <a:rPr lang="en-US" dirty="0">
                <a:solidFill>
                  <a:prstClr val="white"/>
                </a:solidFill>
                <a:latin typeface="Arial" panose="020B0604020202020204" pitchFamily="34" charset="0"/>
                <a:ea typeface="ヒラギノ角ゴ Pro W3" charset="-128"/>
                <a:cs typeface="Arial" panose="020B0604020202020204" pitchFamily="34" charset="0"/>
              </a:rPr>
              <a:t>When they land, Artemis astronauts will step foot</a:t>
            </a:r>
            <a:br>
              <a:rPr lang="en-US" dirty="0">
                <a:solidFill>
                  <a:prstClr val="white"/>
                </a:solidFill>
                <a:latin typeface="Arial" panose="020B0604020202020204" pitchFamily="34" charset="0"/>
                <a:ea typeface="ヒラギノ角ゴ Pro W3" charset="-128"/>
                <a:cs typeface="Arial" panose="020B0604020202020204" pitchFamily="34" charset="0"/>
              </a:rPr>
            </a:br>
            <a:r>
              <a:rPr lang="en-US" dirty="0">
                <a:solidFill>
                  <a:prstClr val="white"/>
                </a:solidFill>
                <a:latin typeface="Arial" panose="020B0604020202020204" pitchFamily="34" charset="0"/>
                <a:ea typeface="ヒラギノ角ゴ Pro W3" charset="-128"/>
                <a:cs typeface="Arial" panose="020B0604020202020204" pitchFamily="34" charset="0"/>
              </a:rPr>
              <a:t> where no human has ever been before: </a:t>
            </a:r>
            <a:br>
              <a:rPr lang="en-US" dirty="0">
                <a:solidFill>
                  <a:prstClr val="white"/>
                </a:solidFill>
                <a:latin typeface="Arial" panose="020B0604020202020204" pitchFamily="34" charset="0"/>
                <a:ea typeface="ヒラギノ角ゴ Pro W3" charset="-128"/>
                <a:cs typeface="Arial" panose="020B0604020202020204" pitchFamily="34" charset="0"/>
              </a:rPr>
            </a:br>
            <a:r>
              <a:rPr lang="en-US" dirty="0">
                <a:solidFill>
                  <a:prstClr val="white"/>
                </a:solidFill>
                <a:latin typeface="Arial" panose="020B0604020202020204" pitchFamily="34" charset="0"/>
                <a:ea typeface="ヒラギノ角ゴ Pro W3" charset="-128"/>
                <a:cs typeface="Arial" panose="020B0604020202020204" pitchFamily="34" charset="0"/>
              </a:rPr>
              <a:t>the Moon’s South Pole. </a:t>
            </a:r>
          </a:p>
          <a:p>
            <a:pPr algn="ctr" defTabSz="457146" fontAlgn="base">
              <a:spcBef>
                <a:spcPct val="0"/>
              </a:spcBef>
              <a:spcAft>
                <a:spcPts val="2400"/>
              </a:spcAft>
              <a:defRPr/>
            </a:pPr>
            <a:r>
              <a:rPr lang="en-US" dirty="0">
                <a:solidFill>
                  <a:prstClr val="white"/>
                </a:solidFill>
                <a:latin typeface="Arial" panose="020B0604020202020204" pitchFamily="34" charset="0"/>
                <a:ea typeface="ヒラギノ角ゴ Pro W3" charset="-128"/>
                <a:cs typeface="Arial" panose="020B0604020202020204" pitchFamily="34" charset="0"/>
              </a:rPr>
              <a:t>With the horizon goal of sending humans </a:t>
            </a:r>
            <a:br>
              <a:rPr lang="en-US" dirty="0">
                <a:solidFill>
                  <a:prstClr val="white"/>
                </a:solidFill>
                <a:latin typeface="Arial" panose="020B0604020202020204" pitchFamily="34" charset="0"/>
                <a:ea typeface="ヒラギノ角ゴ Pro W3" charset="-128"/>
                <a:cs typeface="Arial" panose="020B0604020202020204" pitchFamily="34" charset="0"/>
              </a:rPr>
            </a:br>
            <a:r>
              <a:rPr lang="en-US" dirty="0">
                <a:solidFill>
                  <a:prstClr val="white"/>
                </a:solidFill>
                <a:latin typeface="Arial" panose="020B0604020202020204" pitchFamily="34" charset="0"/>
                <a:ea typeface="ヒラギノ角ゴ Pro W3" charset="-128"/>
                <a:cs typeface="Arial" panose="020B0604020202020204" pitchFamily="34" charset="0"/>
              </a:rPr>
              <a:t>to Mars, Artemis begins the next era of exploration. </a:t>
            </a:r>
          </a:p>
        </p:txBody>
      </p:sp>
    </p:spTree>
    <p:extLst>
      <p:ext uri="{BB962C8B-B14F-4D97-AF65-F5344CB8AC3E}">
        <p14:creationId xmlns:p14="http://schemas.microsoft.com/office/powerpoint/2010/main" val="571928603"/>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846139"/>
            <a:ext cx="12192000" cy="6065023"/>
          </a:xfrm>
          <a:prstGeom prst="rect">
            <a:avLst/>
          </a:prstGeom>
        </p:spPr>
      </p:pic>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lstStyle/>
          <a:p>
            <a:pPr marL="0" indent="0">
              <a:buNone/>
            </a:pPr>
            <a:r>
              <a:rPr lang="en-US" dirty="0">
                <a:solidFill>
                  <a:schemeClr val="bg1"/>
                </a:solidFill>
              </a:rPr>
              <a:t>The authors would like to thank the Space Technology Mission Directorate through the Solar Electric Propulsion Technology Demonstration Mission Project for funding the joint NASA GRC and JPL development the HERMeS and PPU TDUs and contracting Aerojet Rocketdyne flight development of Advanced Electric Propulsion System. The authors would also like to thank the many NASA/JPL team members and subject matter experts for providing their expertise and technical guidance in the development of AEPS.</a:t>
            </a:r>
          </a:p>
        </p:txBody>
      </p:sp>
      <p:sp>
        <p:nvSpPr>
          <p:cNvPr id="4" name="Slide Number Placeholder 3"/>
          <p:cNvSpPr>
            <a:spLocks noGrp="1"/>
          </p:cNvSpPr>
          <p:nvPr>
            <p:ph type="sldNum" sz="quarter" idx="10"/>
          </p:nvPr>
        </p:nvSpPr>
        <p:spPr/>
        <p:txBody>
          <a:bodyPr/>
          <a:lstStyle/>
          <a:p>
            <a:pPr>
              <a:defRPr/>
            </a:pPr>
            <a:fld id="{08093F75-C46D-476F-AB38-FABEE4AC6415}" type="slidenum">
              <a:rPr lang="en-US" smtClean="0">
                <a:solidFill>
                  <a:schemeClr val="bg1"/>
                </a:solidFill>
              </a:rPr>
              <a:pPr>
                <a:defRPr/>
              </a:pPr>
              <a:t>20</a:t>
            </a:fld>
            <a:endParaRPr lang="en-US">
              <a:solidFill>
                <a:schemeClr val="bg1"/>
              </a:solidFill>
            </a:endParaRPr>
          </a:p>
        </p:txBody>
      </p:sp>
    </p:spTree>
    <p:extLst>
      <p:ext uri="{BB962C8B-B14F-4D97-AF65-F5344CB8AC3E}">
        <p14:creationId xmlns:p14="http://schemas.microsoft.com/office/powerpoint/2010/main" val="370742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09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NASA Artemis Plan</a:t>
            </a:r>
          </a:p>
        </p:txBody>
      </p:sp>
      <p:pic>
        <p:nvPicPr>
          <p:cNvPr id="8" name="Content Placeholder 7">
            <a:extLst>
              <a:ext uri="{FF2B5EF4-FFF2-40B4-BE49-F238E27FC236}">
                <a16:creationId xmlns:a16="http://schemas.microsoft.com/office/drawing/2014/main" id="{1468D8FC-2A7F-4D5A-8C3C-A907077EF93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810360"/>
            <a:ext cx="12192000" cy="6047640"/>
          </a:xfrm>
        </p:spPr>
      </p:pic>
      <p:pic>
        <p:nvPicPr>
          <p:cNvPr id="5" name="Online Media 4" title="Why the Moon?">
            <a:hlinkClick r:id="" action="ppaction://media"/>
            <a:extLst>
              <a:ext uri="{FF2B5EF4-FFF2-40B4-BE49-F238E27FC236}">
                <a16:creationId xmlns:a16="http://schemas.microsoft.com/office/drawing/2014/main" id="{EDCF5C8E-79D8-4795-8B45-98441FFA36CE}"/>
              </a:ext>
            </a:extLst>
          </p:cNvPr>
          <p:cNvPicPr>
            <a:picLocks noRot="1" noChangeAspect="1"/>
          </p:cNvPicPr>
          <p:nvPr>
            <a:videoFile r:link="rId1"/>
          </p:nvPr>
        </p:nvPicPr>
        <p:blipFill>
          <a:blip r:embed="rId4"/>
          <a:stretch>
            <a:fillRect/>
          </a:stretch>
        </p:blipFill>
        <p:spPr>
          <a:xfrm>
            <a:off x="4206067" y="2174212"/>
            <a:ext cx="7727563" cy="4366073"/>
          </a:xfrm>
          <a:prstGeom prst="rect">
            <a:avLst/>
          </a:prstGeom>
        </p:spPr>
      </p:pic>
      <p:sp>
        <p:nvSpPr>
          <p:cNvPr id="11" name="TextBox 10">
            <a:extLst>
              <a:ext uri="{FF2B5EF4-FFF2-40B4-BE49-F238E27FC236}">
                <a16:creationId xmlns:a16="http://schemas.microsoft.com/office/drawing/2014/main" id="{9A6E8BEE-6575-4562-9C21-F94787F7FDD0}"/>
              </a:ext>
            </a:extLst>
          </p:cNvPr>
          <p:cNvSpPr txBox="1"/>
          <p:nvPr/>
        </p:nvSpPr>
        <p:spPr>
          <a:xfrm>
            <a:off x="4262034" y="6542474"/>
            <a:ext cx="1063112" cy="261610"/>
          </a:xfrm>
          <a:prstGeom prst="rect">
            <a:avLst/>
          </a:prstGeom>
          <a:noFill/>
        </p:spPr>
        <p:txBody>
          <a:bodyPr wrap="none" rtlCol="0">
            <a:spAutoFit/>
          </a:bodyPr>
          <a:lstStyle/>
          <a:p>
            <a:r>
              <a:rPr lang="en-US" sz="1050" dirty="0">
                <a:solidFill>
                  <a:schemeClr val="bg1"/>
                </a:solidFill>
                <a:latin typeface="Arial"/>
                <a:cs typeface="Arial"/>
              </a:rPr>
              <a:t>Credit: NASA </a:t>
            </a:r>
          </a:p>
        </p:txBody>
      </p:sp>
    </p:spTree>
    <p:extLst>
      <p:ext uri="{BB962C8B-B14F-4D97-AF65-F5344CB8AC3E}">
        <p14:creationId xmlns:p14="http://schemas.microsoft.com/office/powerpoint/2010/main" val="242463191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7190-A5D6-4F9D-B865-0F094487BFBB}"/>
              </a:ext>
            </a:extLst>
          </p:cNvPr>
          <p:cNvSpPr>
            <a:spLocks noGrp="1"/>
          </p:cNvSpPr>
          <p:nvPr>
            <p:ph type="title"/>
          </p:nvPr>
        </p:nvSpPr>
        <p:spPr/>
        <p:txBody>
          <a:bodyPr/>
          <a:lstStyle/>
          <a:p>
            <a:r>
              <a:rPr lang="en-US" dirty="0"/>
              <a:t>Gateway Configuration: PPE &amp; HALO Co-Manifest Vehicle (CMV)</a:t>
            </a:r>
          </a:p>
        </p:txBody>
      </p:sp>
      <p:pic>
        <p:nvPicPr>
          <p:cNvPr id="6" name="Content Placeholder 5" descr="A picture containing text, satellite, air, dark&#10;&#10;Description automatically generated">
            <a:extLst>
              <a:ext uri="{FF2B5EF4-FFF2-40B4-BE49-F238E27FC236}">
                <a16:creationId xmlns:a16="http://schemas.microsoft.com/office/drawing/2014/main" id="{FFAA3E1F-EB85-4642-BFF0-E1273D8EC79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794862"/>
            <a:ext cx="12192000" cy="6063138"/>
          </a:xfrm>
        </p:spPr>
      </p:pic>
      <p:sp>
        <p:nvSpPr>
          <p:cNvPr id="7" name="Snip Diagonal Corner Rectangle 45">
            <a:extLst>
              <a:ext uri="{FF2B5EF4-FFF2-40B4-BE49-F238E27FC236}">
                <a16:creationId xmlns:a16="http://schemas.microsoft.com/office/drawing/2014/main" id="{35372BA2-83CD-40B4-AED2-32F2191E76A2}"/>
              </a:ext>
            </a:extLst>
          </p:cNvPr>
          <p:cNvSpPr/>
          <p:nvPr/>
        </p:nvSpPr>
        <p:spPr>
          <a:xfrm>
            <a:off x="9367559" y="1410346"/>
            <a:ext cx="1550997" cy="735287"/>
          </a:xfrm>
          <a:prstGeom prst="snip2DiagRect">
            <a:avLst/>
          </a:prstGeom>
          <a:gradFill flip="none" rotWithShape="1">
            <a:gsLst>
              <a:gs pos="0">
                <a:schemeClr val="accent1">
                  <a:tint val="100000"/>
                  <a:shade val="100000"/>
                  <a:satMod val="130000"/>
                  <a:alpha val="32000"/>
                </a:schemeClr>
              </a:gs>
              <a:gs pos="100000">
                <a:schemeClr val="accent1">
                  <a:tint val="50000"/>
                  <a:shade val="100000"/>
                  <a:satMod val="350000"/>
                  <a:alpha val="32000"/>
                </a:schemeClr>
              </a:gs>
            </a:gsLst>
            <a:lin ang="16200000" scaled="0"/>
            <a:tileRec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200"/>
            <a:r>
              <a:rPr lang="en-US" sz="1600" b="1" kern="0" dirty="0">
                <a:solidFill>
                  <a:srgbClr val="FFFFFF"/>
                </a:solidFill>
              </a:rPr>
              <a:t>Power and Propulsion Element (PPE)</a:t>
            </a:r>
            <a:endParaRPr lang="en-US" sz="1600" dirty="0">
              <a:solidFill>
                <a:prstClr val="white"/>
              </a:solidFill>
            </a:endParaRPr>
          </a:p>
        </p:txBody>
      </p:sp>
      <p:cxnSp>
        <p:nvCxnSpPr>
          <p:cNvPr id="8" name="Elbow Connector 23">
            <a:extLst>
              <a:ext uri="{FF2B5EF4-FFF2-40B4-BE49-F238E27FC236}">
                <a16:creationId xmlns:a16="http://schemas.microsoft.com/office/drawing/2014/main" id="{1BFDC421-7DAD-4AC2-911D-B3C0522AE870}"/>
              </a:ext>
            </a:extLst>
          </p:cNvPr>
          <p:cNvCxnSpPr>
            <a:cxnSpLocks/>
            <a:endCxn id="7" idx="2"/>
          </p:cNvCxnSpPr>
          <p:nvPr/>
        </p:nvCxnSpPr>
        <p:spPr>
          <a:xfrm rot="5400000" flipH="1" flipV="1">
            <a:off x="7707662" y="1951217"/>
            <a:ext cx="1833123" cy="1486671"/>
          </a:xfrm>
          <a:prstGeom prst="bentConnector2">
            <a:avLst/>
          </a:prstGeom>
          <a:ln>
            <a:solidFill>
              <a:schemeClr val="tx2">
                <a:lumMod val="40000"/>
                <a:lumOff val="60000"/>
              </a:schemeClr>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11" name="Snip Diagonal Corner Rectangle 49">
            <a:extLst>
              <a:ext uri="{FF2B5EF4-FFF2-40B4-BE49-F238E27FC236}">
                <a16:creationId xmlns:a16="http://schemas.microsoft.com/office/drawing/2014/main" id="{1D5EDACF-A2D9-4C86-A2D6-4CA10E907A02}"/>
              </a:ext>
            </a:extLst>
          </p:cNvPr>
          <p:cNvSpPr/>
          <p:nvPr/>
        </p:nvSpPr>
        <p:spPr>
          <a:xfrm>
            <a:off x="4494508" y="852104"/>
            <a:ext cx="1042064" cy="735287"/>
          </a:xfrm>
          <a:prstGeom prst="snip2DiagRect">
            <a:avLst/>
          </a:prstGeom>
          <a:gradFill flip="none" rotWithShape="1">
            <a:gsLst>
              <a:gs pos="0">
                <a:schemeClr val="accent1">
                  <a:tint val="100000"/>
                  <a:shade val="100000"/>
                  <a:satMod val="130000"/>
                  <a:alpha val="32000"/>
                </a:schemeClr>
              </a:gs>
              <a:gs pos="100000">
                <a:schemeClr val="accent1">
                  <a:tint val="50000"/>
                  <a:shade val="100000"/>
                  <a:satMod val="350000"/>
                  <a:alpha val="32000"/>
                </a:schemeClr>
              </a:gs>
            </a:gsLst>
            <a:lin ang="16200000" scaled="0"/>
            <a:tileRec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r>
              <a:rPr lang="en-US" sz="1600" b="1" dirty="0">
                <a:solidFill>
                  <a:prstClr val="white"/>
                </a:solidFill>
                <a:ea typeface="ＭＳ Ｐゴシック" charset="0"/>
                <a:cs typeface="Arial"/>
              </a:rPr>
              <a:t>Landing System </a:t>
            </a:r>
            <a:endParaRPr lang="en-US" sz="1600" b="1" dirty="0">
              <a:solidFill>
                <a:prstClr val="white"/>
              </a:solidFill>
            </a:endParaRPr>
          </a:p>
        </p:txBody>
      </p:sp>
      <p:cxnSp>
        <p:nvCxnSpPr>
          <p:cNvPr id="12" name="Elbow Connector 50">
            <a:extLst>
              <a:ext uri="{FF2B5EF4-FFF2-40B4-BE49-F238E27FC236}">
                <a16:creationId xmlns:a16="http://schemas.microsoft.com/office/drawing/2014/main" id="{136DB124-BB4E-4011-9E45-0613CEC58242}"/>
              </a:ext>
            </a:extLst>
          </p:cNvPr>
          <p:cNvCxnSpPr>
            <a:cxnSpLocks/>
            <a:endCxn id="11" idx="0"/>
          </p:cNvCxnSpPr>
          <p:nvPr/>
        </p:nvCxnSpPr>
        <p:spPr>
          <a:xfrm rot="10800000">
            <a:off x="5536572" y="1219748"/>
            <a:ext cx="559428" cy="190598"/>
          </a:xfrm>
          <a:prstGeom prst="bentConnector3">
            <a:avLst>
              <a:gd name="adj1" fmla="val 133"/>
            </a:avLst>
          </a:prstGeom>
          <a:ln>
            <a:solidFill>
              <a:schemeClr val="tx2">
                <a:lumMod val="40000"/>
                <a:lumOff val="60000"/>
              </a:schemeClr>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19" name="Snip Diagonal Corner Rectangle 18">
            <a:extLst>
              <a:ext uri="{FF2B5EF4-FFF2-40B4-BE49-F238E27FC236}">
                <a16:creationId xmlns:a16="http://schemas.microsoft.com/office/drawing/2014/main" id="{5C46DAE0-DE25-4A83-A7FC-B9ED024546ED}"/>
              </a:ext>
            </a:extLst>
          </p:cNvPr>
          <p:cNvSpPr/>
          <p:nvPr/>
        </p:nvSpPr>
        <p:spPr>
          <a:xfrm>
            <a:off x="9367559" y="2761117"/>
            <a:ext cx="1651735" cy="885458"/>
          </a:xfrm>
          <a:prstGeom prst="snip2DiagRect">
            <a:avLst/>
          </a:prstGeom>
          <a:gradFill flip="none" rotWithShape="1">
            <a:gsLst>
              <a:gs pos="0">
                <a:schemeClr val="accent1">
                  <a:tint val="100000"/>
                  <a:shade val="100000"/>
                  <a:satMod val="130000"/>
                  <a:alpha val="32000"/>
                </a:schemeClr>
              </a:gs>
              <a:gs pos="100000">
                <a:schemeClr val="accent1">
                  <a:tint val="50000"/>
                  <a:shade val="100000"/>
                  <a:satMod val="350000"/>
                  <a:alpha val="32000"/>
                </a:schemeClr>
              </a:gs>
            </a:gsLst>
            <a:lin ang="16200000" scaled="0"/>
            <a:tileRec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200"/>
            <a:r>
              <a:rPr lang="en-US" sz="1600" b="1" dirty="0">
                <a:solidFill>
                  <a:prstClr val="white"/>
                </a:solidFill>
                <a:ea typeface="ＭＳ Ｐゴシック" charset="0"/>
                <a:cs typeface="Arial"/>
              </a:rPr>
              <a:t>High- Efficiency Solar Electric Propulsion</a:t>
            </a:r>
            <a:endParaRPr lang="en-US" sz="1600" b="1" dirty="0">
              <a:solidFill>
                <a:prstClr val="white"/>
              </a:solidFill>
            </a:endParaRPr>
          </a:p>
        </p:txBody>
      </p:sp>
      <p:cxnSp>
        <p:nvCxnSpPr>
          <p:cNvPr id="20" name="Elbow Connector 43032">
            <a:extLst>
              <a:ext uri="{FF2B5EF4-FFF2-40B4-BE49-F238E27FC236}">
                <a16:creationId xmlns:a16="http://schemas.microsoft.com/office/drawing/2014/main" id="{E5EE75D8-345C-48C4-9C33-A4D9596EE01E}"/>
              </a:ext>
            </a:extLst>
          </p:cNvPr>
          <p:cNvCxnSpPr>
            <a:cxnSpLocks/>
            <a:endCxn id="19" idx="2"/>
          </p:cNvCxnSpPr>
          <p:nvPr/>
        </p:nvCxnSpPr>
        <p:spPr>
          <a:xfrm flipV="1">
            <a:off x="8578312" y="3203846"/>
            <a:ext cx="789247" cy="639734"/>
          </a:xfrm>
          <a:prstGeom prst="bentConnector3">
            <a:avLst>
              <a:gd name="adj1" fmla="val 50000"/>
            </a:avLst>
          </a:prstGeom>
          <a:ln>
            <a:solidFill>
              <a:schemeClr val="tx2">
                <a:lumMod val="40000"/>
                <a:lumOff val="60000"/>
              </a:schemeClr>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42" name="Snip Diagonal Corner Rectangle 45">
            <a:extLst>
              <a:ext uri="{FF2B5EF4-FFF2-40B4-BE49-F238E27FC236}">
                <a16:creationId xmlns:a16="http://schemas.microsoft.com/office/drawing/2014/main" id="{3F11F5A6-4FCC-4A3F-AC58-3467CF890701}"/>
              </a:ext>
            </a:extLst>
          </p:cNvPr>
          <p:cNvSpPr/>
          <p:nvPr/>
        </p:nvSpPr>
        <p:spPr>
          <a:xfrm>
            <a:off x="9367558" y="5920354"/>
            <a:ext cx="2395655" cy="736168"/>
          </a:xfrm>
          <a:prstGeom prst="snip2DiagRect">
            <a:avLst/>
          </a:prstGeom>
          <a:gradFill flip="none" rotWithShape="1">
            <a:gsLst>
              <a:gs pos="0">
                <a:schemeClr val="accent1">
                  <a:tint val="100000"/>
                  <a:shade val="100000"/>
                  <a:satMod val="130000"/>
                  <a:alpha val="32000"/>
                </a:schemeClr>
              </a:gs>
              <a:gs pos="100000">
                <a:schemeClr val="accent1">
                  <a:tint val="50000"/>
                  <a:shade val="100000"/>
                  <a:satMod val="350000"/>
                  <a:alpha val="32000"/>
                </a:schemeClr>
              </a:gs>
            </a:gsLst>
            <a:lin ang="16200000" scaled="0"/>
            <a:tileRec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r>
              <a:rPr lang="en-US" sz="1600" b="1" dirty="0">
                <a:solidFill>
                  <a:prstClr val="white"/>
                </a:solidFill>
                <a:ea typeface="ＭＳ Ｐゴシック" charset="0"/>
                <a:cs typeface="Arial"/>
              </a:rPr>
              <a:t>Habitation and Logistics Outpost (HALO)</a:t>
            </a:r>
          </a:p>
        </p:txBody>
      </p:sp>
      <p:cxnSp>
        <p:nvCxnSpPr>
          <p:cNvPr id="43" name="Elbow Connector 23">
            <a:extLst>
              <a:ext uri="{FF2B5EF4-FFF2-40B4-BE49-F238E27FC236}">
                <a16:creationId xmlns:a16="http://schemas.microsoft.com/office/drawing/2014/main" id="{CC5E4205-9738-42F0-B1A6-57F8910EE569}"/>
              </a:ext>
            </a:extLst>
          </p:cNvPr>
          <p:cNvCxnSpPr>
            <a:cxnSpLocks/>
            <a:endCxn id="42" idx="2"/>
          </p:cNvCxnSpPr>
          <p:nvPr/>
        </p:nvCxnSpPr>
        <p:spPr>
          <a:xfrm rot="16200000" flipH="1">
            <a:off x="7062552" y="3983432"/>
            <a:ext cx="2309680" cy="2300332"/>
          </a:xfrm>
          <a:prstGeom prst="bentConnector2">
            <a:avLst/>
          </a:prstGeom>
          <a:ln>
            <a:solidFill>
              <a:schemeClr val="tx2">
                <a:lumMod val="40000"/>
                <a:lumOff val="60000"/>
              </a:schemeClr>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58" name="Snip Diagonal Corner Rectangle 49">
            <a:extLst>
              <a:ext uri="{FF2B5EF4-FFF2-40B4-BE49-F238E27FC236}">
                <a16:creationId xmlns:a16="http://schemas.microsoft.com/office/drawing/2014/main" id="{711BEF0D-B388-477F-A49C-D1F21CA8B846}"/>
              </a:ext>
            </a:extLst>
          </p:cNvPr>
          <p:cNvSpPr/>
          <p:nvPr/>
        </p:nvSpPr>
        <p:spPr>
          <a:xfrm>
            <a:off x="2922846" y="6005896"/>
            <a:ext cx="1256034" cy="735287"/>
          </a:xfrm>
          <a:prstGeom prst="snip2DiagRect">
            <a:avLst/>
          </a:prstGeom>
          <a:gradFill flip="none" rotWithShape="1">
            <a:gsLst>
              <a:gs pos="0">
                <a:schemeClr val="accent1">
                  <a:tint val="100000"/>
                  <a:shade val="100000"/>
                  <a:satMod val="130000"/>
                  <a:alpha val="32000"/>
                </a:schemeClr>
              </a:gs>
              <a:gs pos="100000">
                <a:schemeClr val="accent1">
                  <a:tint val="50000"/>
                  <a:shade val="100000"/>
                  <a:satMod val="350000"/>
                  <a:alpha val="32000"/>
                </a:schemeClr>
              </a:gs>
            </a:gsLst>
            <a:lin ang="16200000" scaled="0"/>
            <a:tileRec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r>
              <a:rPr lang="en-US" sz="1600" b="1" dirty="0">
                <a:solidFill>
                  <a:prstClr val="white"/>
                </a:solidFill>
                <a:ea typeface="ＭＳ Ｐゴシック" charset="0"/>
                <a:cs typeface="Arial"/>
              </a:rPr>
              <a:t>Future Expansion</a:t>
            </a:r>
            <a:endParaRPr lang="en-US" sz="1600" b="1" dirty="0">
              <a:solidFill>
                <a:prstClr val="white"/>
              </a:solidFill>
            </a:endParaRPr>
          </a:p>
        </p:txBody>
      </p:sp>
      <p:cxnSp>
        <p:nvCxnSpPr>
          <p:cNvPr id="59" name="Elbow Connector 50">
            <a:extLst>
              <a:ext uri="{FF2B5EF4-FFF2-40B4-BE49-F238E27FC236}">
                <a16:creationId xmlns:a16="http://schemas.microsoft.com/office/drawing/2014/main" id="{509D95A7-8747-4482-86E4-E04687E04ADC}"/>
              </a:ext>
            </a:extLst>
          </p:cNvPr>
          <p:cNvCxnSpPr>
            <a:cxnSpLocks/>
            <a:endCxn id="58" idx="0"/>
          </p:cNvCxnSpPr>
          <p:nvPr/>
        </p:nvCxnSpPr>
        <p:spPr>
          <a:xfrm rot="10800000" flipV="1">
            <a:off x="4178880" y="5920354"/>
            <a:ext cx="1917120" cy="453186"/>
          </a:xfrm>
          <a:prstGeom prst="bentConnector3">
            <a:avLst>
              <a:gd name="adj1" fmla="val 20493"/>
            </a:avLst>
          </a:prstGeom>
          <a:ln>
            <a:solidFill>
              <a:schemeClr val="tx2">
                <a:lumMod val="40000"/>
                <a:lumOff val="60000"/>
              </a:schemeClr>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62" name="Elbow Connector 50">
            <a:extLst>
              <a:ext uri="{FF2B5EF4-FFF2-40B4-BE49-F238E27FC236}">
                <a16:creationId xmlns:a16="http://schemas.microsoft.com/office/drawing/2014/main" id="{965FD86C-90FB-4781-B16E-8BF660B5ECD8}"/>
              </a:ext>
            </a:extLst>
          </p:cNvPr>
          <p:cNvCxnSpPr>
            <a:cxnSpLocks/>
            <a:endCxn id="58" idx="0"/>
          </p:cNvCxnSpPr>
          <p:nvPr/>
        </p:nvCxnSpPr>
        <p:spPr>
          <a:xfrm rot="5400000">
            <a:off x="3876570" y="5430136"/>
            <a:ext cx="1245715" cy="641093"/>
          </a:xfrm>
          <a:prstGeom prst="bentConnector2">
            <a:avLst/>
          </a:prstGeom>
          <a:ln>
            <a:solidFill>
              <a:schemeClr val="tx2">
                <a:lumMod val="40000"/>
                <a:lumOff val="60000"/>
              </a:schemeClr>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69" name="Elbow Connector 50">
            <a:extLst>
              <a:ext uri="{FF2B5EF4-FFF2-40B4-BE49-F238E27FC236}">
                <a16:creationId xmlns:a16="http://schemas.microsoft.com/office/drawing/2014/main" id="{30340C31-6029-4E83-A3CB-17237D10CB39}"/>
              </a:ext>
            </a:extLst>
          </p:cNvPr>
          <p:cNvCxnSpPr>
            <a:cxnSpLocks/>
            <a:endCxn id="58" idx="0"/>
          </p:cNvCxnSpPr>
          <p:nvPr/>
        </p:nvCxnSpPr>
        <p:spPr>
          <a:xfrm rot="5400000">
            <a:off x="3601004" y="4556633"/>
            <a:ext cx="2394783" cy="1239030"/>
          </a:xfrm>
          <a:prstGeom prst="bentConnector2">
            <a:avLst/>
          </a:prstGeom>
          <a:ln>
            <a:solidFill>
              <a:schemeClr val="tx2">
                <a:lumMod val="40000"/>
                <a:lumOff val="60000"/>
              </a:schemeClr>
            </a:solidFill>
            <a:headEnd type="oval"/>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9450945"/>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NASA Gateway: </a:t>
            </a:r>
          </a:p>
        </p:txBody>
      </p:sp>
      <p:pic>
        <p:nvPicPr>
          <p:cNvPr id="8" name="Content Placeholder 7">
            <a:extLst>
              <a:ext uri="{FF2B5EF4-FFF2-40B4-BE49-F238E27FC236}">
                <a16:creationId xmlns:a16="http://schemas.microsoft.com/office/drawing/2014/main" id="{1468D8FC-2A7F-4D5A-8C3C-A907077EF93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810360"/>
            <a:ext cx="12192000" cy="6047640"/>
          </a:xfrm>
        </p:spPr>
      </p:pic>
      <p:pic>
        <p:nvPicPr>
          <p:cNvPr id="3" name="Online Media 2" title="How We Are Going to the Moon - 4K">
            <a:hlinkClick r:id="" action="ppaction://media"/>
            <a:extLst>
              <a:ext uri="{FF2B5EF4-FFF2-40B4-BE49-F238E27FC236}">
                <a16:creationId xmlns:a16="http://schemas.microsoft.com/office/drawing/2014/main" id="{6FE40252-5601-4B41-90A5-99036046459F}"/>
              </a:ext>
            </a:extLst>
          </p:cNvPr>
          <p:cNvPicPr>
            <a:picLocks noRot="1" noChangeAspect="1"/>
          </p:cNvPicPr>
          <p:nvPr>
            <a:videoFile r:link="rId1"/>
          </p:nvPr>
        </p:nvPicPr>
        <p:blipFill>
          <a:blip r:embed="rId4"/>
          <a:stretch>
            <a:fillRect/>
          </a:stretch>
        </p:blipFill>
        <p:spPr>
          <a:xfrm>
            <a:off x="4282746" y="2210876"/>
            <a:ext cx="7566664" cy="4275165"/>
          </a:xfrm>
          <a:prstGeom prst="rect">
            <a:avLst/>
          </a:prstGeom>
        </p:spPr>
      </p:pic>
      <p:sp>
        <p:nvSpPr>
          <p:cNvPr id="6" name="TextBox 5">
            <a:extLst>
              <a:ext uri="{FF2B5EF4-FFF2-40B4-BE49-F238E27FC236}">
                <a16:creationId xmlns:a16="http://schemas.microsoft.com/office/drawing/2014/main" id="{CDDEF7FE-514F-4C6C-94E6-654DD60B6848}"/>
              </a:ext>
            </a:extLst>
          </p:cNvPr>
          <p:cNvSpPr txBox="1"/>
          <p:nvPr/>
        </p:nvSpPr>
        <p:spPr>
          <a:xfrm>
            <a:off x="4282746" y="6573614"/>
            <a:ext cx="1063112" cy="261610"/>
          </a:xfrm>
          <a:prstGeom prst="rect">
            <a:avLst/>
          </a:prstGeom>
          <a:noFill/>
        </p:spPr>
        <p:txBody>
          <a:bodyPr wrap="none" rtlCol="0">
            <a:spAutoFit/>
          </a:bodyPr>
          <a:lstStyle/>
          <a:p>
            <a:r>
              <a:rPr lang="en-US" sz="1050" dirty="0">
                <a:solidFill>
                  <a:schemeClr val="bg1"/>
                </a:solidFill>
                <a:latin typeface="Arial"/>
                <a:cs typeface="Arial"/>
              </a:rPr>
              <a:t>Credit: NASA </a:t>
            </a:r>
          </a:p>
        </p:txBody>
      </p:sp>
    </p:spTree>
    <p:extLst>
      <p:ext uri="{BB962C8B-B14F-4D97-AF65-F5344CB8AC3E}">
        <p14:creationId xmlns:p14="http://schemas.microsoft.com/office/powerpoint/2010/main" val="367467209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98FE0C-5E5E-42AC-BA7F-DAF8BD2A13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41356"/>
            <a:ext cx="12192000" cy="6011226"/>
          </a:xfrm>
          <a:prstGeom prst="rect">
            <a:avLst/>
          </a:prstGeom>
        </p:spPr>
      </p:pic>
      <p:sp>
        <p:nvSpPr>
          <p:cNvPr id="2" name="Title 1">
            <a:extLst>
              <a:ext uri="{FF2B5EF4-FFF2-40B4-BE49-F238E27FC236}">
                <a16:creationId xmlns:a16="http://schemas.microsoft.com/office/drawing/2014/main" id="{22C15668-AC21-44C6-9CDB-8F17E823C957}"/>
              </a:ext>
            </a:extLst>
          </p:cNvPr>
          <p:cNvSpPr>
            <a:spLocks noGrp="1"/>
          </p:cNvSpPr>
          <p:nvPr>
            <p:ph type="title"/>
          </p:nvPr>
        </p:nvSpPr>
        <p:spPr/>
        <p:txBody>
          <a:bodyPr/>
          <a:lstStyle/>
          <a:p>
            <a:r>
              <a:rPr lang="en-US" dirty="0"/>
              <a:t>Propelling NASA Gateway: High-Power Electric Propulsion</a:t>
            </a:r>
          </a:p>
        </p:txBody>
      </p:sp>
      <p:sp>
        <p:nvSpPr>
          <p:cNvPr id="5" name="Snip Diagonal Corner Rectangle 18">
            <a:extLst>
              <a:ext uri="{FF2B5EF4-FFF2-40B4-BE49-F238E27FC236}">
                <a16:creationId xmlns:a16="http://schemas.microsoft.com/office/drawing/2014/main" id="{CD5B96AD-668D-4733-A0DB-6044473333BB}"/>
              </a:ext>
            </a:extLst>
          </p:cNvPr>
          <p:cNvSpPr/>
          <p:nvPr/>
        </p:nvSpPr>
        <p:spPr>
          <a:xfrm>
            <a:off x="8934774" y="1451509"/>
            <a:ext cx="3130658" cy="989473"/>
          </a:xfrm>
          <a:prstGeom prst="snip2DiagRect">
            <a:avLst/>
          </a:prstGeom>
          <a:gradFill flip="none" rotWithShape="1">
            <a:gsLst>
              <a:gs pos="0">
                <a:schemeClr val="accent1">
                  <a:tint val="100000"/>
                  <a:shade val="100000"/>
                  <a:satMod val="130000"/>
                  <a:alpha val="32000"/>
                </a:schemeClr>
              </a:gs>
              <a:gs pos="100000">
                <a:schemeClr val="accent1">
                  <a:tint val="50000"/>
                  <a:shade val="100000"/>
                  <a:satMod val="350000"/>
                  <a:alpha val="32000"/>
                </a:schemeClr>
              </a:gs>
            </a:gsLst>
            <a:lin ang="16200000" scaled="0"/>
            <a:tileRec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200"/>
            <a:r>
              <a:rPr lang="en-US" sz="2000" b="1" dirty="0">
                <a:solidFill>
                  <a:prstClr val="white"/>
                </a:solidFill>
                <a:ea typeface="ＭＳ Ｐゴシック" charset="0"/>
                <a:cs typeface="Arial"/>
              </a:rPr>
              <a:t>PPE EP System (&gt;45 kW):</a:t>
            </a:r>
          </a:p>
          <a:p>
            <a:pPr algn="ctr" defTabSz="457200"/>
            <a:r>
              <a:rPr lang="en-US" sz="1600" b="1" dirty="0">
                <a:solidFill>
                  <a:prstClr val="white"/>
                </a:solidFill>
              </a:rPr>
              <a:t>12 kW Hall Thrusters</a:t>
            </a:r>
          </a:p>
          <a:p>
            <a:pPr algn="ctr" defTabSz="457200"/>
            <a:r>
              <a:rPr lang="en-US" sz="1600" b="1" dirty="0">
                <a:solidFill>
                  <a:prstClr val="white"/>
                </a:solidFill>
              </a:rPr>
              <a:t>6 kW Hall Thrusters</a:t>
            </a:r>
          </a:p>
        </p:txBody>
      </p:sp>
      <p:cxnSp>
        <p:nvCxnSpPr>
          <p:cNvPr id="6" name="Elbow Connector 43032">
            <a:extLst>
              <a:ext uri="{FF2B5EF4-FFF2-40B4-BE49-F238E27FC236}">
                <a16:creationId xmlns:a16="http://schemas.microsoft.com/office/drawing/2014/main" id="{A595A876-70A1-4E0C-A42D-893A654203AA}"/>
              </a:ext>
            </a:extLst>
          </p:cNvPr>
          <p:cNvCxnSpPr>
            <a:cxnSpLocks/>
            <a:endCxn id="5" idx="2"/>
          </p:cNvCxnSpPr>
          <p:nvPr/>
        </p:nvCxnSpPr>
        <p:spPr>
          <a:xfrm rot="5400000" flipH="1" flipV="1">
            <a:off x="7393295" y="2371846"/>
            <a:ext cx="1967078" cy="1115879"/>
          </a:xfrm>
          <a:prstGeom prst="bentConnector2">
            <a:avLst/>
          </a:prstGeom>
          <a:ln>
            <a:solidFill>
              <a:schemeClr val="tx2">
                <a:lumMod val="40000"/>
                <a:lumOff val="60000"/>
              </a:schemeClr>
            </a:solidFill>
            <a:headEnd type="oval"/>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879312"/>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9049-304B-4DFF-91BC-CAC2A7F295B1}"/>
              </a:ext>
            </a:extLst>
          </p:cNvPr>
          <p:cNvSpPr>
            <a:spLocks noGrp="1"/>
          </p:cNvSpPr>
          <p:nvPr>
            <p:ph type="title"/>
          </p:nvPr>
        </p:nvSpPr>
        <p:spPr/>
        <p:txBody>
          <a:bodyPr/>
          <a:lstStyle/>
          <a:p>
            <a:r>
              <a:rPr lang="en-US" dirty="0"/>
              <a:t>Solar Electric Propulsion String</a:t>
            </a:r>
          </a:p>
        </p:txBody>
      </p:sp>
      <p:sp>
        <p:nvSpPr>
          <p:cNvPr id="3" name="Content Placeholder 2">
            <a:extLst>
              <a:ext uri="{FF2B5EF4-FFF2-40B4-BE49-F238E27FC236}">
                <a16:creationId xmlns:a16="http://schemas.microsoft.com/office/drawing/2014/main" id="{51C6A4A7-FE1B-4A7A-9564-41969B744C3C}"/>
              </a:ext>
            </a:extLst>
          </p:cNvPr>
          <p:cNvSpPr>
            <a:spLocks noGrp="1"/>
          </p:cNvSpPr>
          <p:nvPr>
            <p:ph idx="1"/>
          </p:nvPr>
        </p:nvSpPr>
        <p:spPr>
          <a:xfrm>
            <a:off x="7694909" y="5143457"/>
            <a:ext cx="4211574" cy="1369842"/>
          </a:xfrm>
        </p:spPr>
        <p:txBody>
          <a:bodyPr/>
          <a:lstStyle/>
          <a:p>
            <a:r>
              <a:rPr lang="en-US" dirty="0"/>
              <a:t>EP String</a:t>
            </a:r>
          </a:p>
          <a:p>
            <a:pPr lvl="1"/>
            <a:r>
              <a:rPr lang="en-US" dirty="0"/>
              <a:t>Thruster</a:t>
            </a:r>
          </a:p>
          <a:p>
            <a:pPr lvl="1"/>
            <a:r>
              <a:rPr lang="en-US" dirty="0"/>
              <a:t>Power Processing Unit</a:t>
            </a:r>
          </a:p>
          <a:p>
            <a:pPr lvl="1"/>
            <a:r>
              <a:rPr lang="en-US" dirty="0"/>
              <a:t>Propellant Flow Controller</a:t>
            </a:r>
          </a:p>
        </p:txBody>
      </p:sp>
      <p:sp>
        <p:nvSpPr>
          <p:cNvPr id="4" name="Slide Number Placeholder 3">
            <a:extLst>
              <a:ext uri="{FF2B5EF4-FFF2-40B4-BE49-F238E27FC236}">
                <a16:creationId xmlns:a16="http://schemas.microsoft.com/office/drawing/2014/main" id="{1FCA0ECE-8A9A-4C24-B329-188EC6230FD6}"/>
              </a:ext>
            </a:extLst>
          </p:cNvPr>
          <p:cNvSpPr>
            <a:spLocks noGrp="1"/>
          </p:cNvSpPr>
          <p:nvPr>
            <p:ph type="sldNum" sz="quarter" idx="10"/>
          </p:nvPr>
        </p:nvSpPr>
        <p:spPr/>
        <p:txBody>
          <a:bodyPr/>
          <a:lstStyle/>
          <a:p>
            <a:pPr>
              <a:defRPr/>
            </a:pPr>
            <a:fld id="{2FB12537-B55F-1D4C-AACF-3B10E7522722}" type="slidenum">
              <a:rPr lang="en-US" smtClean="0"/>
              <a:pPr>
                <a:defRPr/>
              </a:pPr>
              <a:t>7</a:t>
            </a:fld>
            <a:endParaRPr lang="en-US" dirty="0"/>
          </a:p>
        </p:txBody>
      </p:sp>
      <p:pic>
        <p:nvPicPr>
          <p:cNvPr id="19" name="Picture 18">
            <a:extLst>
              <a:ext uri="{FF2B5EF4-FFF2-40B4-BE49-F238E27FC236}">
                <a16:creationId xmlns:a16="http://schemas.microsoft.com/office/drawing/2014/main" id="{AC593089-86A7-446D-9512-0E80CBBAC085}"/>
              </a:ext>
            </a:extLst>
          </p:cNvPr>
          <p:cNvPicPr>
            <a:picLocks noChangeAspect="1"/>
          </p:cNvPicPr>
          <p:nvPr/>
        </p:nvPicPr>
        <p:blipFill>
          <a:blip r:embed="rId2"/>
          <a:stretch>
            <a:fillRect/>
          </a:stretch>
        </p:blipFill>
        <p:spPr>
          <a:xfrm>
            <a:off x="1808748" y="808354"/>
            <a:ext cx="8574504" cy="4343812"/>
          </a:xfrm>
          <a:prstGeom prst="rect">
            <a:avLst/>
          </a:prstGeom>
        </p:spPr>
      </p:pic>
      <p:sp>
        <p:nvSpPr>
          <p:cNvPr id="20" name="Content Placeholder 2">
            <a:extLst>
              <a:ext uri="{FF2B5EF4-FFF2-40B4-BE49-F238E27FC236}">
                <a16:creationId xmlns:a16="http://schemas.microsoft.com/office/drawing/2014/main" id="{7737EF7D-3CEA-4017-BDE8-11D533DEDA06}"/>
              </a:ext>
            </a:extLst>
          </p:cNvPr>
          <p:cNvSpPr txBox="1">
            <a:spLocks/>
          </p:cNvSpPr>
          <p:nvPr/>
        </p:nvSpPr>
        <p:spPr bwMode="auto">
          <a:xfrm>
            <a:off x="80642" y="5107565"/>
            <a:ext cx="4739057" cy="17031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000" b="1"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Spacecraft SEP System</a:t>
            </a:r>
          </a:p>
          <a:p>
            <a:pPr lvl="1"/>
            <a:r>
              <a:rPr lang="en-US" dirty="0"/>
              <a:t>Solar Array </a:t>
            </a:r>
          </a:p>
          <a:p>
            <a:pPr lvl="1"/>
            <a:r>
              <a:rPr lang="en-US" dirty="0"/>
              <a:t>Power Distribution System</a:t>
            </a:r>
          </a:p>
          <a:p>
            <a:pPr lvl="1"/>
            <a:r>
              <a:rPr lang="en-US" dirty="0"/>
              <a:t>Propellant Management System</a:t>
            </a:r>
          </a:p>
          <a:p>
            <a:pPr lvl="1"/>
            <a:r>
              <a:rPr lang="en-US" dirty="0"/>
              <a:t>EP String</a:t>
            </a:r>
          </a:p>
        </p:txBody>
      </p:sp>
      <p:sp>
        <p:nvSpPr>
          <p:cNvPr id="21" name="TextBox 20">
            <a:extLst>
              <a:ext uri="{FF2B5EF4-FFF2-40B4-BE49-F238E27FC236}">
                <a16:creationId xmlns:a16="http://schemas.microsoft.com/office/drawing/2014/main" id="{6224E2F0-E2CE-46FB-8736-1C1C7C0402E1}"/>
              </a:ext>
            </a:extLst>
          </p:cNvPr>
          <p:cNvSpPr txBox="1"/>
          <p:nvPr/>
        </p:nvSpPr>
        <p:spPr>
          <a:xfrm>
            <a:off x="738810" y="3087788"/>
            <a:ext cx="2900153" cy="523220"/>
          </a:xfrm>
          <a:prstGeom prst="rect">
            <a:avLst/>
          </a:prstGeom>
          <a:noFill/>
        </p:spPr>
        <p:txBody>
          <a:bodyPr wrap="none" rtlCol="0">
            <a:spAutoFit/>
          </a:bodyPr>
          <a:lstStyle/>
          <a:p>
            <a:r>
              <a:rPr lang="en-US" sz="2800" b="1" u="sng" dirty="0">
                <a:ln w="0"/>
                <a:effectLst>
                  <a:outerShdw blurRad="38100" dist="19050" dir="2700000" algn="tl" rotWithShape="0">
                    <a:schemeClr val="dk1">
                      <a:alpha val="40000"/>
                    </a:schemeClr>
                  </a:outerShdw>
                </a:effectLst>
              </a:rPr>
              <a:t>Photons to Ions</a:t>
            </a:r>
          </a:p>
        </p:txBody>
      </p:sp>
    </p:spTree>
    <p:extLst>
      <p:ext uri="{BB962C8B-B14F-4D97-AF65-F5344CB8AC3E}">
        <p14:creationId xmlns:p14="http://schemas.microsoft.com/office/powerpoint/2010/main" val="216583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2650" y="56000"/>
            <a:ext cx="10872333" cy="743643"/>
          </a:xfrm>
          <a:prstGeom prst="rect">
            <a:avLst/>
          </a:prstGeom>
        </p:spPr>
        <p:txBody>
          <a:bodyPr/>
          <a:lstStyle/>
          <a:p>
            <a:r>
              <a:rPr lang="en-US" dirty="0"/>
              <a:t>NASA Solar Electric Propulsion Technology Demonstration Mission </a:t>
            </a:r>
            <a:br>
              <a:rPr lang="en-US" dirty="0"/>
            </a:br>
            <a:r>
              <a:rPr lang="en-US" dirty="0"/>
              <a:t>(SEP) Project under NASA STMD</a:t>
            </a:r>
          </a:p>
        </p:txBody>
      </p:sp>
      <p:sp>
        <p:nvSpPr>
          <p:cNvPr id="5" name="Content Placeholder 4"/>
          <p:cNvSpPr>
            <a:spLocks noGrp="1"/>
          </p:cNvSpPr>
          <p:nvPr>
            <p:ph sz="half" idx="1"/>
          </p:nvPr>
        </p:nvSpPr>
        <p:spPr>
          <a:xfrm>
            <a:off x="212650" y="1063256"/>
            <a:ext cx="11667726" cy="5671914"/>
          </a:xfrm>
        </p:spPr>
        <p:txBody>
          <a:bodyPr/>
          <a:lstStyle/>
          <a:p>
            <a:r>
              <a:rPr lang="en-US" b="1" dirty="0"/>
              <a:t>NASA SEP Project is under NASA Space Technology Mission Directorate</a:t>
            </a:r>
          </a:p>
          <a:p>
            <a:pPr lvl="1"/>
            <a:r>
              <a:rPr lang="en-US" u="sng" dirty="0"/>
              <a:t>SEP Project Objectives</a:t>
            </a:r>
            <a:r>
              <a:rPr lang="en-US" dirty="0"/>
              <a:t>:</a:t>
            </a:r>
            <a:endParaRPr lang="en-US" u="sng" dirty="0"/>
          </a:p>
          <a:p>
            <a:pPr lvl="2"/>
            <a:r>
              <a:rPr lang="en-US" dirty="0">
                <a:solidFill>
                  <a:srgbClr val="0273D5"/>
                </a:solidFill>
              </a:rPr>
              <a:t>Develop and qualify high power electric propulsion technologies for NASA exploration that benefit US government and private-sector missions</a:t>
            </a:r>
          </a:p>
          <a:p>
            <a:pPr lvl="2"/>
            <a:r>
              <a:rPr lang="en-US" dirty="0">
                <a:solidFill>
                  <a:srgbClr val="0273D5"/>
                </a:solidFill>
              </a:rPr>
              <a:t>Empower the US space industry to accelerate the adoption of high-power electric propulsion technologies by reducing the risk and uncertainty of integrating SEP technologies into space flight systems</a:t>
            </a:r>
          </a:p>
          <a:p>
            <a:pPr lvl="2"/>
            <a:r>
              <a:rPr lang="en-US" dirty="0">
                <a:solidFill>
                  <a:srgbClr val="0273D5"/>
                </a:solidFill>
              </a:rPr>
              <a:t>Develop and qualify an advanced 12 kW EP thruster applicable to human/robotic exploration and commercial spaceflight missions including the Power and Propulsion Element (PPE)</a:t>
            </a:r>
          </a:p>
          <a:p>
            <a:pPr marL="914400" lvl="2" indent="0">
              <a:buNone/>
            </a:pPr>
            <a:endParaRPr lang="en-US" dirty="0">
              <a:solidFill>
                <a:srgbClr val="0273D5"/>
              </a:solidFill>
            </a:endParaRPr>
          </a:p>
          <a:p>
            <a:pPr lvl="1"/>
            <a:r>
              <a:rPr lang="en-US" u="sng" dirty="0"/>
              <a:t>Access to Space/Demo Details</a:t>
            </a:r>
            <a:r>
              <a:rPr lang="en-US" dirty="0"/>
              <a:t>:</a:t>
            </a:r>
          </a:p>
          <a:p>
            <a:pPr lvl="2"/>
            <a:r>
              <a:rPr lang="en-US" dirty="0"/>
              <a:t>Provide Advanced Electric Propulsion System (AEPS) string qualification data and information to Power and Propulsion Element (PPE)</a:t>
            </a:r>
          </a:p>
          <a:p>
            <a:pPr lvl="2"/>
            <a:r>
              <a:rPr lang="en-US" dirty="0"/>
              <a:t>Deliver Plasma Diagnostic Package (PDP) to PPE prime contractor for flight integration to enable characterization of EP technology</a:t>
            </a:r>
          </a:p>
          <a:p>
            <a:pPr lvl="1"/>
            <a:endParaRPr lang="en-US" dirty="0"/>
          </a:p>
        </p:txBody>
      </p:sp>
      <p:sp>
        <p:nvSpPr>
          <p:cNvPr id="4" name="Slide Number Placeholder 3"/>
          <p:cNvSpPr>
            <a:spLocks noGrp="1"/>
          </p:cNvSpPr>
          <p:nvPr>
            <p:ph type="sldNum" sz="quarter" idx="10"/>
          </p:nvPr>
        </p:nvSpPr>
        <p:spPr/>
        <p:txBody>
          <a:bodyPr/>
          <a:lstStyle/>
          <a:p>
            <a:pPr>
              <a:defRPr/>
            </a:pPr>
            <a:fld id="{2FB12537-B55F-1D4C-AACF-3B10E7522722}" type="slidenum">
              <a:rPr lang="en-US" smtClean="0"/>
              <a:pPr>
                <a:defRPr/>
              </a:pPr>
              <a:t>8</a:t>
            </a:fld>
            <a:endParaRPr lang="en-US" dirty="0"/>
          </a:p>
        </p:txBody>
      </p:sp>
    </p:spTree>
    <p:extLst>
      <p:ext uri="{BB962C8B-B14F-4D97-AF65-F5344CB8AC3E}">
        <p14:creationId xmlns:p14="http://schemas.microsoft.com/office/powerpoint/2010/main" val="24620500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NASA Solar Electric Propulsion Technology Demonstration Mission </a:t>
            </a:r>
            <a:br>
              <a:rPr lang="en-US" dirty="0"/>
            </a:br>
            <a:r>
              <a:rPr lang="en-US" dirty="0"/>
              <a:t>(SEP) Project</a:t>
            </a:r>
          </a:p>
        </p:txBody>
      </p:sp>
      <p:sp>
        <p:nvSpPr>
          <p:cNvPr id="3" name="Content Placeholder 2"/>
          <p:cNvSpPr>
            <a:spLocks noGrp="1"/>
          </p:cNvSpPr>
          <p:nvPr>
            <p:ph idx="1"/>
          </p:nvPr>
        </p:nvSpPr>
        <p:spPr>
          <a:xfrm>
            <a:off x="212651" y="1003301"/>
            <a:ext cx="7311775" cy="5742939"/>
          </a:xfrm>
        </p:spPr>
        <p:txBody>
          <a:bodyPr/>
          <a:lstStyle/>
          <a:p>
            <a:r>
              <a:rPr lang="en-US" sz="2400" dirty="0"/>
              <a:t>The SEP Project consist of two elements</a:t>
            </a:r>
          </a:p>
          <a:p>
            <a:pPr lvl="1"/>
            <a:r>
              <a:rPr lang="en-US" sz="2000" u="sng" dirty="0"/>
              <a:t>Advanced Electric Prolusion System </a:t>
            </a:r>
            <a:r>
              <a:rPr lang="en-US" sz="2000" dirty="0"/>
              <a:t>(AEPS) </a:t>
            </a:r>
          </a:p>
          <a:p>
            <a:pPr lvl="2"/>
            <a:r>
              <a:rPr lang="en-US" sz="1800" dirty="0">
                <a:solidFill>
                  <a:srgbClr val="000000"/>
                </a:solidFill>
                <a:ea typeface="ＭＳ Ｐゴシック" charset="-128"/>
                <a:cs typeface="Arial" panose="020B0604020202020204" pitchFamily="34" charset="0"/>
              </a:rPr>
              <a:t>The AEPS is a next-generation electric propulsion capability that will enable human missions to the Moon and Mars.</a:t>
            </a:r>
          </a:p>
          <a:p>
            <a:pPr lvl="2"/>
            <a:r>
              <a:rPr lang="en-US" sz="1800" dirty="0">
                <a:solidFill>
                  <a:srgbClr val="000000"/>
                </a:solidFill>
                <a:ea typeface="ＭＳ Ｐゴシック" charset="-128"/>
                <a:cs typeface="Arial" panose="020B0604020202020204" pitchFamily="34" charset="0"/>
              </a:rPr>
              <a:t>12-kW class Hall thruster developed for 50-kW class ion propulsion system (IPS)</a:t>
            </a:r>
          </a:p>
          <a:p>
            <a:pPr lvl="3"/>
            <a:r>
              <a:rPr lang="en-US" sz="1800" b="1" i="1" dirty="0">
                <a:solidFill>
                  <a:srgbClr val="000000"/>
                </a:solidFill>
                <a:ea typeface="ＭＳ Ｐゴシック" charset="-128"/>
                <a:cs typeface="Arial" panose="020B0604020202020204" pitchFamily="34" charset="0"/>
              </a:rPr>
              <a:t>Power:  12 kW (3X SOTA)</a:t>
            </a:r>
          </a:p>
          <a:p>
            <a:pPr lvl="3"/>
            <a:r>
              <a:rPr lang="en-US" sz="1800" b="1" i="1" dirty="0">
                <a:solidFill>
                  <a:srgbClr val="000000"/>
                </a:solidFill>
                <a:ea typeface="ＭＳ Ｐゴシック" charset="-128"/>
                <a:cs typeface="Arial" panose="020B0604020202020204" pitchFamily="34" charset="0"/>
              </a:rPr>
              <a:t>Propellant Throughput:  &gt;1,700 kg (7X SOTA)</a:t>
            </a:r>
          </a:p>
          <a:p>
            <a:pPr lvl="3"/>
            <a:r>
              <a:rPr lang="en-US" sz="1800" b="1" i="1" dirty="0">
                <a:solidFill>
                  <a:srgbClr val="000000"/>
                </a:solidFill>
                <a:ea typeface="ＭＳ Ｐゴシック" charset="-128"/>
                <a:cs typeface="Arial" panose="020B0604020202020204" pitchFamily="34" charset="0"/>
              </a:rPr>
              <a:t>Maximum </a:t>
            </a:r>
            <a:r>
              <a:rPr lang="en-US" sz="1800" b="1" i="1" dirty="0" err="1">
                <a:solidFill>
                  <a:srgbClr val="000000"/>
                </a:solidFill>
                <a:ea typeface="ＭＳ Ｐゴシック" charset="-128"/>
                <a:cs typeface="Arial" panose="020B0604020202020204" pitchFamily="34" charset="0"/>
              </a:rPr>
              <a:t>Isp</a:t>
            </a:r>
            <a:r>
              <a:rPr lang="en-US" sz="1800" b="1" i="1" dirty="0">
                <a:solidFill>
                  <a:srgbClr val="000000"/>
                </a:solidFill>
                <a:ea typeface="ＭＳ Ｐゴシック" charset="-128"/>
                <a:cs typeface="Arial" panose="020B0604020202020204" pitchFamily="34" charset="0"/>
              </a:rPr>
              <a:t>:  &gt;2,600 s (1.5X SOTA)</a:t>
            </a:r>
          </a:p>
          <a:p>
            <a:pPr lvl="1"/>
            <a:endParaRPr lang="en-US" sz="2000" dirty="0"/>
          </a:p>
          <a:p>
            <a:pPr lvl="1"/>
            <a:r>
              <a:rPr lang="en-US" sz="2000" u="sng" dirty="0"/>
              <a:t>Plasma Diagnostic Package </a:t>
            </a:r>
            <a:r>
              <a:rPr lang="en-US" sz="2000" dirty="0"/>
              <a:t>(PDP)</a:t>
            </a:r>
          </a:p>
          <a:p>
            <a:pPr lvl="2"/>
            <a:r>
              <a:rPr lang="en-US" sz="1800" dirty="0">
                <a:solidFill>
                  <a:srgbClr val="000000"/>
                </a:solidFill>
                <a:ea typeface="ＭＳ Ｐゴシック" charset="-128"/>
                <a:cs typeface="Arial" panose="020B0604020202020204" pitchFamily="34" charset="0"/>
              </a:rPr>
              <a:t>The PDP will enable collection of plasma plume data in orbit from the AEPS propulsion system </a:t>
            </a:r>
          </a:p>
          <a:p>
            <a:pPr lvl="2"/>
            <a:r>
              <a:rPr lang="en-US" sz="1800" dirty="0">
                <a:solidFill>
                  <a:srgbClr val="000000"/>
                </a:solidFill>
                <a:ea typeface="ＭＳ Ｐゴシック" charset="-128"/>
                <a:cs typeface="Arial" panose="020B0604020202020204" pitchFamily="34" charset="0"/>
              </a:rPr>
              <a:t>The PDP consists of a Main Electronics Package (MEP), discharge current sensors and probes housed in a Thruster Probe Assembly (TPA)</a:t>
            </a:r>
          </a:p>
        </p:txBody>
      </p:sp>
      <p:sp>
        <p:nvSpPr>
          <p:cNvPr id="4" name="Slide Number Placeholder 3"/>
          <p:cNvSpPr>
            <a:spLocks noGrp="1"/>
          </p:cNvSpPr>
          <p:nvPr>
            <p:ph type="sldNum" sz="quarter" idx="10"/>
          </p:nvPr>
        </p:nvSpPr>
        <p:spPr/>
        <p:txBody>
          <a:bodyPr/>
          <a:lstStyle/>
          <a:p>
            <a:pPr>
              <a:defRPr/>
            </a:pPr>
            <a:fld id="{2FB12537-B55F-1D4C-AACF-3B10E7522722}" type="slidenum">
              <a:rPr lang="en-US" smtClean="0"/>
              <a:pPr>
                <a:defRPr/>
              </a:pPr>
              <a:t>9</a:t>
            </a:fld>
            <a:endParaRPr lang="en-US" dirty="0"/>
          </a:p>
        </p:txBody>
      </p:sp>
      <p:pic>
        <p:nvPicPr>
          <p:cNvPr id="5" name="Picture 4">
            <a:extLst>
              <a:ext uri="{FF2B5EF4-FFF2-40B4-BE49-F238E27FC236}">
                <a16:creationId xmlns:a16="http://schemas.microsoft.com/office/drawing/2014/main" id="{19BDDC60-1027-4305-B856-61A9FC09D4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59858" y="877954"/>
            <a:ext cx="4063767" cy="2686655"/>
          </a:xfrm>
          <a:prstGeom prst="rect">
            <a:avLst/>
          </a:prstGeom>
        </p:spPr>
      </p:pic>
      <p:pic>
        <p:nvPicPr>
          <p:cNvPr id="6" name="Picture 5">
            <a:extLst>
              <a:ext uri="{FF2B5EF4-FFF2-40B4-BE49-F238E27FC236}">
                <a16:creationId xmlns:a16="http://schemas.microsoft.com/office/drawing/2014/main" id="{5645AFF7-2F13-4B0E-A759-8B895B3AD1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12022" y="3642918"/>
            <a:ext cx="3359437" cy="3096891"/>
          </a:xfrm>
          <a:prstGeom prst="rect">
            <a:avLst/>
          </a:prstGeom>
        </p:spPr>
      </p:pic>
    </p:spTree>
    <p:extLst>
      <p:ext uri="{BB962C8B-B14F-4D97-AF65-F5344CB8AC3E}">
        <p14:creationId xmlns:p14="http://schemas.microsoft.com/office/powerpoint/2010/main" val="20989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6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a:cs typeface="Arial"/>
          </a:defRPr>
        </a:defPPr>
      </a:lstStyle>
    </a:txDef>
  </a:objectDefaults>
  <a:extraClrSchemeLst/>
  <a:extLst>
    <a:ext uri="{05A4C25C-085E-4340-85A3-A5531E510DB2}">
      <thm15:themeFamily xmlns:thm15="http://schemas.microsoft.com/office/thememl/2012/main" name="Data Markings_Presentation Template 20201202" id="{2E09C174-A10E-4AF7-AD72-8C383C75F04F}" vid="{06BF54DF-7CF6-4DB1-9791-86BFCB4C0D4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81589</TotalTime>
  <Words>1540</Words>
  <Application>Microsoft Office PowerPoint</Application>
  <PresentationFormat>Widescreen</PresentationFormat>
  <Paragraphs>174</Paragraphs>
  <Slides>21</Slides>
  <Notes>2</Notes>
  <HiddenSlides>0</HiddenSlides>
  <MMClips>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Courier New</vt:lpstr>
      <vt:lpstr>Helvetica</vt:lpstr>
      <vt:lpstr>6_ExplorationScenario-Updated</vt:lpstr>
      <vt:lpstr>3_ExplorationScenario-Updated</vt:lpstr>
      <vt:lpstr>PowerPoint Presentation</vt:lpstr>
      <vt:lpstr>Space Policy Directive 1: To the Moon, then Mars</vt:lpstr>
      <vt:lpstr>NASA Artemis Plan</vt:lpstr>
      <vt:lpstr>Gateway Configuration: PPE &amp; HALO Co-Manifest Vehicle (CMV)</vt:lpstr>
      <vt:lpstr>NASA Gateway: </vt:lpstr>
      <vt:lpstr>Propelling NASA Gateway: High-Power Electric Propulsion</vt:lpstr>
      <vt:lpstr>Solar Electric Propulsion String</vt:lpstr>
      <vt:lpstr>NASA Solar Electric Propulsion Technology Demonstration Mission  (SEP) Project under NASA STMD</vt:lpstr>
      <vt:lpstr>NASA Solar Electric Propulsion Technology Demonstration Mission  (SEP) Project</vt:lpstr>
      <vt:lpstr>NASA AEPS Development</vt:lpstr>
      <vt:lpstr>AEPS Engineer Thruster Shipped to NASA</vt:lpstr>
      <vt:lpstr>AEPS Engineer Thruster Flight Development Testing</vt:lpstr>
      <vt:lpstr>NASA SEP Status: Key Instrumentation for AEPS</vt:lpstr>
      <vt:lpstr>How Does a Hall Thruster Work</vt:lpstr>
      <vt:lpstr>GRC Electric Propulsion History </vt:lpstr>
      <vt:lpstr>GRC Hall Propulsion Accomplishments</vt:lpstr>
      <vt:lpstr>GRC Ion Propulsion Accomplishments</vt:lpstr>
      <vt:lpstr>GRC Electric Propulsion Facilities</vt:lpstr>
      <vt:lpstr>GRC Electric Propulsion Facilities</vt:lpstr>
      <vt:lpstr>Acknowledgements</vt:lpstr>
      <vt:lpstr>PowerPoint Presentation</vt:lpstr>
    </vt:vector>
  </TitlesOfParts>
  <Manager/>
  <Company>HEOMD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emahoney</dc:creator>
  <cp:keywords/>
  <dc:description/>
  <cp:lastModifiedBy>Peterson, Peter Y. (GRC-LTS0)</cp:lastModifiedBy>
  <cp:revision>1289</cp:revision>
  <cp:lastPrinted>2014-04-11T11:22:52Z</cp:lastPrinted>
  <dcterms:created xsi:type="dcterms:W3CDTF">2013-03-21T19:18:19Z</dcterms:created>
  <dcterms:modified xsi:type="dcterms:W3CDTF">2021-09-30T17:08:47Z</dcterms:modified>
  <cp:category/>
</cp:coreProperties>
</file>