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8"/>
    <p:sldMasterId id="2147483655" r:id="rId9"/>
  </p:sldMasterIdLst>
  <p:notesMasterIdLst>
    <p:notesMasterId r:id="rId30"/>
  </p:notesMasterIdLst>
  <p:handoutMasterIdLst>
    <p:handoutMasterId r:id="rId31"/>
  </p:handoutMasterIdLst>
  <p:sldIdLst>
    <p:sldId id="258" r:id="rId10"/>
    <p:sldId id="365" r:id="rId11"/>
    <p:sldId id="331" r:id="rId12"/>
    <p:sldId id="333" r:id="rId13"/>
    <p:sldId id="334" r:id="rId14"/>
    <p:sldId id="335" r:id="rId15"/>
    <p:sldId id="364" r:id="rId16"/>
    <p:sldId id="355" r:id="rId17"/>
    <p:sldId id="361" r:id="rId18"/>
    <p:sldId id="362" r:id="rId19"/>
    <p:sldId id="363" r:id="rId20"/>
    <p:sldId id="357" r:id="rId21"/>
    <p:sldId id="358" r:id="rId22"/>
    <p:sldId id="359" r:id="rId23"/>
    <p:sldId id="366" r:id="rId24"/>
    <p:sldId id="360" r:id="rId25"/>
    <p:sldId id="367" r:id="rId26"/>
    <p:sldId id="368" r:id="rId27"/>
    <p:sldId id="308" r:id="rId28"/>
    <p:sldId id="262" r:id="rId29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FF00"/>
    <a:srgbClr val="AEFF00"/>
    <a:srgbClr val="DDFF00"/>
    <a:srgbClr val="FFEE00"/>
    <a:srgbClr val="FFBF00"/>
    <a:srgbClr val="FF9100"/>
    <a:srgbClr val="FF6200"/>
    <a:srgbClr val="FF2E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4558"/>
  </p:normalViewPr>
  <p:slideViewPr>
    <p:cSldViewPr snapToGrid="0">
      <p:cViewPr varScale="1">
        <p:scale>
          <a:sx n="59" d="100"/>
          <a:sy n="59" d="100"/>
        </p:scale>
        <p:origin x="13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commentAuthors" Target="commentAuthor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2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17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02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651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35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51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143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341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18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72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9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649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6776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69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72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039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1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1641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372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A57E13CD-EB7E-8144-A7F0-1B9FF3FFE10F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Click to edit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">
            <a:extLst>
              <a:ext uri="{FF2B5EF4-FFF2-40B4-BE49-F238E27FC236}">
                <a16:creationId xmlns:a16="http://schemas.microsoft.com/office/drawing/2014/main" id="{CB1DFF0C-6F7F-B64A-81B3-1F704A9238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CF52DB71-C223-9141-96D0-69679ABC09E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C679E646-5D59-2E43-8129-4CAE19527D75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Shape 24" descr="eosdis-logo.png">
            <a:extLst>
              <a:ext uri="{FF2B5EF4-FFF2-40B4-BE49-F238E27FC236}">
                <a16:creationId xmlns:a16="http://schemas.microsoft.com/office/drawing/2014/main" id="{1B1F3F67-4612-F14F-9EEB-C2B9182B3D62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25">
            <a:extLst>
              <a:ext uri="{FF2B5EF4-FFF2-40B4-BE49-F238E27FC236}">
                <a16:creationId xmlns:a16="http://schemas.microsoft.com/office/drawing/2014/main" id="{DDF35BBD-57DA-064A-B790-3A08E0D41753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FC0E530A-A91A-CB48-8007-DA2C3A418855}"/>
              </a:ext>
            </a:extLst>
          </p:cNvPr>
          <p:cNvSpPr txBox="1"/>
          <p:nvPr userDrawn="1"/>
        </p:nvSpPr>
        <p:spPr>
          <a:xfrm>
            <a:off x="8061942" y="6658546"/>
            <a:ext cx="1082058" cy="255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HUG OCT 12-14 2021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389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6">
            <a:extLst>
              <a:ext uri="{FF2B5EF4-FFF2-40B4-BE49-F238E27FC236}">
                <a16:creationId xmlns:a16="http://schemas.microsoft.com/office/drawing/2014/main" id="{F285DBE7-7184-EE41-8FC6-7F59B7B43A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B9366007-E835-174A-A995-FD11DDD70423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Shape 24" descr="eosdis-logo.png">
            <a:extLst>
              <a:ext uri="{FF2B5EF4-FFF2-40B4-BE49-F238E27FC236}">
                <a16:creationId xmlns:a16="http://schemas.microsoft.com/office/drawing/2014/main" id="{25F117F4-B1C8-5A49-B26C-522463546823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25">
            <a:extLst>
              <a:ext uri="{FF2B5EF4-FFF2-40B4-BE49-F238E27FC236}">
                <a16:creationId xmlns:a16="http://schemas.microsoft.com/office/drawing/2014/main" id="{D736DF26-8625-EF4E-994B-B7533EA47CBE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20883678-060C-F74C-9B0F-93468843410D}"/>
              </a:ext>
            </a:extLst>
          </p:cNvPr>
          <p:cNvSpPr txBox="1"/>
          <p:nvPr userDrawn="1"/>
        </p:nvSpPr>
        <p:spPr>
          <a:xfrm>
            <a:off x="8061942" y="6658546"/>
            <a:ext cx="1082058" cy="255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HUG OCT 12-14 2021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7222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4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36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1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18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8">
            <a:extLst>
              <a:ext uri="{FF2B5EF4-FFF2-40B4-BE49-F238E27FC236}">
                <a16:creationId xmlns:a16="http://schemas.microsoft.com/office/drawing/2014/main" id="{50DBF032-92A2-D14A-9817-0B063F60F712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Shape 24" descr="eosdis-logo.png">
            <a:extLst>
              <a:ext uri="{FF2B5EF4-FFF2-40B4-BE49-F238E27FC236}">
                <a16:creationId xmlns:a16="http://schemas.microsoft.com/office/drawing/2014/main" id="{3EB6D87B-7FB3-F84D-969B-0C22B2692C26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25">
            <a:extLst>
              <a:ext uri="{FF2B5EF4-FFF2-40B4-BE49-F238E27FC236}">
                <a16:creationId xmlns:a16="http://schemas.microsoft.com/office/drawing/2014/main" id="{0B9AE174-D774-5A4B-8544-03052CC40E3B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" name="Shape 9">
            <a:extLst>
              <a:ext uri="{FF2B5EF4-FFF2-40B4-BE49-F238E27FC236}">
                <a16:creationId xmlns:a16="http://schemas.microsoft.com/office/drawing/2014/main" id="{6B26ABB4-627B-364C-8D33-2B63E84246AD}"/>
              </a:ext>
            </a:extLst>
          </p:cNvPr>
          <p:cNvSpPr txBox="1"/>
          <p:nvPr userDrawn="1"/>
        </p:nvSpPr>
        <p:spPr>
          <a:xfrm>
            <a:off x="8061942" y="6661236"/>
            <a:ext cx="1082058" cy="255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HUG OCT 12-14 2021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8498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23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25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2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0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061942" y="6602273"/>
            <a:ext cx="1082058" cy="255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HG-1021-JG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12CC-F8A6-D642-BC87-5E0E93B2F502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4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trick@element84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gallagher@opendap.or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195038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Data Optimization for the Cloud</a:t>
            </a:r>
            <a:r>
              <a:rPr lang="en-US" sz="3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continued</a:t>
            </a:r>
            <a:endParaRPr sz="36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646767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Earthdata</a:t>
            </a:r>
            <a:r>
              <a:rPr lang="en-US" sz="2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Cloud Services</a:t>
            </a: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subTitle" idx="1"/>
          </p:nvPr>
        </p:nvSpPr>
        <p:spPr>
          <a:xfrm>
            <a:off x="825500" y="4310839"/>
            <a:ext cx="3398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Patrick Quinn 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EED-3 / Element 84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u="sng" dirty="0">
                <a:solidFill>
                  <a:schemeClr val="hlink"/>
                </a:solidFill>
                <a:hlinkClick r:id="rId3"/>
              </a:rPr>
              <a:t>patrick@element84.com</a:t>
            </a:r>
            <a:r>
              <a:rPr lang="en-US" sz="1400" i="1" dirty="0"/>
              <a:t> 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Shape 50">
            <a:extLst>
              <a:ext uri="{FF2B5EF4-FFF2-40B4-BE49-F238E27FC236}">
                <a16:creationId xmlns:a16="http://schemas.microsoft.com/office/drawing/2014/main" id="{0A3DA6E5-24DA-AF41-B9C7-940374A6223B}"/>
              </a:ext>
            </a:extLst>
          </p:cNvPr>
          <p:cNvSpPr txBox="1">
            <a:spLocks/>
          </p:cNvSpPr>
          <p:nvPr/>
        </p:nvSpPr>
        <p:spPr>
          <a:xfrm>
            <a:off x="4368800" y="4310839"/>
            <a:ext cx="3398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 eaLnBrk="1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ctr" rtl="0" eaLnBrk="1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ctr" rtl="0" eaLnBrk="1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/>
            <a:r>
              <a:rPr lang="en-US" sz="1400" dirty="0"/>
              <a:t>James Gallagher</a:t>
            </a:r>
          </a:p>
          <a:p>
            <a:pPr marL="0" indent="0"/>
            <a:r>
              <a:rPr lang="en-US" sz="1400" dirty="0"/>
              <a:t>EED-3 / </a:t>
            </a:r>
            <a:r>
              <a:rPr lang="en-US" sz="1400" dirty="0" err="1"/>
              <a:t>OPeNDAP</a:t>
            </a:r>
            <a:endParaRPr lang="en-US" sz="1400" i="1" dirty="0"/>
          </a:p>
          <a:p>
            <a:pPr marL="0" indent="0"/>
            <a:r>
              <a:rPr lang="en-US" sz="1400" dirty="0">
                <a:hlinkClick r:id="rId4"/>
              </a:rPr>
              <a:t>jgallagher@opendap.org</a:t>
            </a:r>
            <a:r>
              <a:rPr lang="en-US" sz="1400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0D5FF-AD52-E445-A055-1710F6EDC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0CB6F-24E0-F14B-A0F3-505121BBA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‘Cloud optimized’</a:t>
            </a:r>
          </a:p>
          <a:p>
            <a:r>
              <a:rPr lang="en-US" dirty="0"/>
              <a:t>Why care</a:t>
            </a:r>
          </a:p>
        </p:txBody>
      </p:sp>
    </p:spTree>
    <p:extLst>
      <p:ext uri="{BB962C8B-B14F-4D97-AF65-F5344CB8AC3E}">
        <p14:creationId xmlns:p14="http://schemas.microsoft.com/office/powerpoint/2010/main" val="3077076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sz="4000" dirty="0"/>
              <a:t>I  have a file location.  How do I get the data I care about from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Locate</a:t>
            </a:r>
            <a:r>
              <a:rPr lang="en-US" dirty="0"/>
              <a:t> parts of the file I need to read to get the data I care about</a:t>
            </a:r>
          </a:p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Read</a:t>
            </a:r>
            <a:r>
              <a:rPr lang="en-US" dirty="0"/>
              <a:t> the parts of the file that have my data</a:t>
            </a:r>
          </a:p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Translate</a:t>
            </a:r>
            <a:r>
              <a:rPr lang="en-US" dirty="0"/>
              <a:t> bytes I got into the data I wanted, usually decompressing and throwing away things I had to read but didn’t want</a:t>
            </a:r>
          </a:p>
        </p:txBody>
      </p:sp>
    </p:spTree>
    <p:extLst>
      <p:ext uri="{BB962C8B-B14F-4D97-AF65-F5344CB8AC3E}">
        <p14:creationId xmlns:p14="http://schemas.microsoft.com/office/powerpoint/2010/main" val="2565076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Files on a hard drive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fontAlgn="base"/>
            <a:r>
              <a:rPr lang="en-US" dirty="0"/>
              <a:t>Latency is very low, under 0.1ms for SSD</a:t>
            </a:r>
          </a:p>
          <a:p>
            <a:pPr fontAlgn="base"/>
            <a:r>
              <a:rPr lang="en-US" dirty="0"/>
              <a:t>Throughput is very high,  &gt; 200 MB/s.</a:t>
            </a:r>
          </a:p>
          <a:p>
            <a:pPr fontAlgn="base"/>
            <a:r>
              <a:rPr lang="en-US" dirty="0"/>
              <a:t>Parallelism is low, usually one CPU</a:t>
            </a:r>
          </a:p>
          <a:p>
            <a:pPr fontAlgn="base"/>
            <a:endParaRPr lang="en-US" dirty="0"/>
          </a:p>
          <a:p>
            <a:pPr marL="25400" indent="0" fontAlgn="base">
              <a:buNone/>
            </a:pPr>
            <a:r>
              <a:rPr lang="en-US" dirty="0"/>
              <a:t>Consequences for file formats:</a:t>
            </a:r>
          </a:p>
          <a:p>
            <a:pPr fontAlgn="base"/>
            <a:r>
              <a:rPr lang="en-US" sz="2400" dirty="0"/>
              <a:t>Optimal formats favor many small reads getting only the necessary data.</a:t>
            </a:r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7FBB590F-68A0-8646-BE5E-3F262631584C}"/>
              </a:ext>
            </a:extLst>
          </p:cNvPr>
          <p:cNvSpPr txBox="1"/>
          <p:nvPr/>
        </p:nvSpPr>
        <p:spPr>
          <a:xfrm>
            <a:off x="3043719" y="6347913"/>
            <a:ext cx="3027451" cy="502578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SSD: Solid State Drive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CPU: Central Processing Unit</a:t>
            </a:r>
          </a:p>
        </p:txBody>
      </p:sp>
    </p:spTree>
    <p:extLst>
      <p:ext uri="{BB962C8B-B14F-4D97-AF65-F5344CB8AC3E}">
        <p14:creationId xmlns:p14="http://schemas.microsoft.com/office/powerpoint/2010/main" val="151164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Files in the cloud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fontAlgn="base"/>
            <a:r>
              <a:rPr lang="en-US" dirty="0"/>
              <a:t>Latency is very high, 70ms or more for S3</a:t>
            </a:r>
          </a:p>
          <a:p>
            <a:pPr fontAlgn="base"/>
            <a:r>
              <a:rPr lang="en-US" dirty="0"/>
              <a:t>Throughput is very high, up to 25G/s</a:t>
            </a:r>
          </a:p>
          <a:p>
            <a:pPr fontAlgn="base"/>
            <a:r>
              <a:rPr lang="en-US" dirty="0"/>
              <a:t>Parallelism is very high</a:t>
            </a:r>
          </a:p>
          <a:p>
            <a:pPr fontAlgn="base"/>
            <a:endParaRPr lang="en-US" dirty="0"/>
          </a:p>
          <a:p>
            <a:pPr marL="25400" indent="0" fontAlgn="base">
              <a:buNone/>
            </a:pPr>
            <a:r>
              <a:rPr lang="en-US" dirty="0"/>
              <a:t>Consequences for file formats:</a:t>
            </a:r>
          </a:p>
          <a:p>
            <a:pPr fontAlgn="base"/>
            <a:r>
              <a:rPr lang="en-US" sz="2400" dirty="0"/>
              <a:t>Optimal formats emphasize using fewer reads, </a:t>
            </a:r>
            <a:r>
              <a:rPr lang="en-US" sz="2400" b="1" dirty="0"/>
              <a:t>even if it means fetching extra data only to discard it</a:t>
            </a:r>
            <a:r>
              <a:rPr lang="en-US" sz="2400" dirty="0"/>
              <a:t>.  </a:t>
            </a:r>
            <a:br>
              <a:rPr lang="en-US" sz="2400" dirty="0"/>
            </a:br>
            <a:r>
              <a:rPr lang="en-US" sz="2400" i="1" dirty="0"/>
              <a:t>Too many reads makes it faster to download the whole file and process offline.</a:t>
            </a:r>
            <a:endParaRPr lang="en-US" sz="2400" b="1" i="1" dirty="0"/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E136E2AC-BFC6-A24B-BA90-6D16D2DECB77}"/>
              </a:ext>
            </a:extLst>
          </p:cNvPr>
          <p:cNvSpPr txBox="1"/>
          <p:nvPr/>
        </p:nvSpPr>
        <p:spPr>
          <a:xfrm>
            <a:off x="3053994" y="6559454"/>
            <a:ext cx="3027451" cy="307369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S3: Simple Storage Service</a:t>
            </a:r>
          </a:p>
        </p:txBody>
      </p:sp>
    </p:spTree>
    <p:extLst>
      <p:ext uri="{BB962C8B-B14F-4D97-AF65-F5344CB8AC3E}">
        <p14:creationId xmlns:p14="http://schemas.microsoft.com/office/powerpoint/2010/main" val="401155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8DFE8-2E5A-F540-AE5F-67D2286F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72514"/>
            <a:ext cx="8229600" cy="3330410"/>
          </a:xfrm>
        </p:spPr>
        <p:txBody>
          <a:bodyPr/>
          <a:lstStyle/>
          <a:p>
            <a:r>
              <a:rPr lang="en-US" dirty="0"/>
              <a:t>Cloud-Optimized =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Able to fetch lots of data in a small number of reads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But operating at a scale where you can’t just fetch everything</a:t>
            </a:r>
          </a:p>
        </p:txBody>
      </p:sp>
    </p:spTree>
    <p:extLst>
      <p:ext uri="{BB962C8B-B14F-4D97-AF65-F5344CB8AC3E}">
        <p14:creationId xmlns:p14="http://schemas.microsoft.com/office/powerpoint/2010/main" val="3544727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OPeNDAP</a:t>
            </a:r>
            <a:r>
              <a:rPr lang="en-US" dirty="0"/>
              <a:t> in the Cloud </a:t>
            </a:r>
            <a:br>
              <a:rPr lang="en-US" dirty="0"/>
            </a:br>
            <a:r>
              <a:rPr lang="en-US" dirty="0"/>
              <a:t>and the DMR++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the server reads/subsets data from S3</a:t>
            </a:r>
          </a:p>
          <a:p>
            <a:endParaRPr lang="en-US" dirty="0"/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84CA5E18-B732-BB45-B7F6-4D4D9E13FE80}"/>
              </a:ext>
            </a:extLst>
          </p:cNvPr>
          <p:cNvSpPr txBox="1"/>
          <p:nvPr/>
        </p:nvSpPr>
        <p:spPr>
          <a:xfrm>
            <a:off x="5370786" y="6088000"/>
            <a:ext cx="3657600" cy="69265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DMR++: Dataset Metadata Response with </a:t>
            </a:r>
            <a:r>
              <a:rPr lang="en-US" sz="1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extensions</a:t>
            </a:r>
          </a:p>
          <a:p>
            <a:r>
              <a:rPr lang="en-US" sz="1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S3: Simple Storage Service</a:t>
            </a:r>
          </a:p>
          <a:p>
            <a:r>
              <a:rPr lang="en-US" sz="1000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OPeNDAP</a:t>
            </a:r>
            <a:r>
              <a:rPr lang="en-US" sz="1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: Open source Project for a Network Data Access Protocol</a:t>
            </a:r>
            <a:endParaRPr lang="en" sz="1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0520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Three possible ways to build ‘</a:t>
            </a:r>
            <a:r>
              <a:rPr lang="en-US" dirty="0" err="1"/>
              <a:t>OPeNDAP</a:t>
            </a:r>
            <a:r>
              <a:rPr lang="en-US" dirty="0"/>
              <a:t> in the Cloud’</a:t>
            </a:r>
          </a:p>
          <a:p>
            <a:r>
              <a:rPr lang="en-US" dirty="0"/>
              <a:t>Let's talk about the ways each can be an optimal solution</a:t>
            </a:r>
          </a:p>
          <a:p>
            <a:r>
              <a:rPr lang="en-US" dirty="0"/>
              <a:t>How the technique we chose works in practice</a:t>
            </a:r>
          </a:p>
          <a:p>
            <a:endParaRPr lang="en-US" dirty="0"/>
          </a:p>
          <a:p>
            <a:endParaRPr lang="en-US" dirty="0"/>
          </a:p>
          <a:p>
            <a:pPr marL="25400" indent="0">
              <a:buNone/>
            </a:pPr>
            <a:r>
              <a:rPr lang="en-US" dirty="0"/>
              <a:t>DMR == DAP4 Dataset Metadata Response</a:t>
            </a:r>
          </a:p>
          <a:p>
            <a:pPr marL="25400" indent="0">
              <a:buNone/>
            </a:pPr>
            <a:r>
              <a:rPr lang="en-US" dirty="0"/>
              <a:t>DMR++ == DMR with extra metadata</a:t>
            </a:r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3930E15F-115A-654C-9FB7-3F9D399927FC}"/>
              </a:ext>
            </a:extLst>
          </p:cNvPr>
          <p:cNvSpPr txBox="1"/>
          <p:nvPr/>
        </p:nvSpPr>
        <p:spPr>
          <a:xfrm>
            <a:off x="2971800" y="6583362"/>
            <a:ext cx="3027451" cy="274638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DAP4: Data Access Protocol, version 4</a:t>
            </a:r>
          </a:p>
        </p:txBody>
      </p:sp>
    </p:spTree>
    <p:extLst>
      <p:ext uri="{BB962C8B-B14F-4D97-AF65-F5344CB8AC3E}">
        <p14:creationId xmlns:p14="http://schemas.microsoft.com/office/powerpoint/2010/main" val="1065404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49"/>
          <p:cNvSpPr txBox="1"/>
          <p:nvPr/>
        </p:nvSpPr>
        <p:spPr>
          <a:xfrm>
            <a:off x="1053102" y="3007759"/>
            <a:ext cx="1841100" cy="937517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Access using whole files retrieved from Amazon’s Simple Storage Service (S3)</a:t>
            </a:r>
          </a:p>
        </p:txBody>
      </p:sp>
      <p:pic>
        <p:nvPicPr>
          <p:cNvPr id="4" name="Shape 1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1800" y="2057401"/>
            <a:ext cx="4457700" cy="323659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Shape 151"/>
          <p:cNvSpPr txBox="1">
            <a:spLocks/>
          </p:cNvSpPr>
          <p:nvPr/>
        </p:nvSpPr>
        <p:spPr>
          <a:xfrm>
            <a:off x="1544956" y="1428750"/>
            <a:ext cx="6054089" cy="41549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>
            <a:lvl1pPr marR="0"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kern="1200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indent="-190500">
              <a:buSzPts val="3000"/>
            </a:pPr>
            <a:r>
              <a:rPr lang="en" sz="3000"/>
              <a:t>Arch 1:  Baseline</a:t>
            </a:r>
            <a:endParaRPr lang="en" sz="3000" dirty="0"/>
          </a:p>
        </p:txBody>
      </p:sp>
      <p:sp>
        <p:nvSpPr>
          <p:cNvPr id="6" name="Shape 149">
            <a:extLst>
              <a:ext uri="{FF2B5EF4-FFF2-40B4-BE49-F238E27FC236}">
                <a16:creationId xmlns:a16="http://schemas.microsoft.com/office/drawing/2014/main" id="{B51299E9-5A9C-A14F-B5A3-D94B5DC2E62B}"/>
              </a:ext>
            </a:extLst>
          </p:cNvPr>
          <p:cNvSpPr txBox="1"/>
          <p:nvPr/>
        </p:nvSpPr>
        <p:spPr>
          <a:xfrm>
            <a:off x="2971800" y="6165350"/>
            <a:ext cx="3027451" cy="69265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EC2: Amazon’s Elastic Computing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AMI: Amazon Machine Instance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EBS: Elastic Block Store</a:t>
            </a:r>
          </a:p>
        </p:txBody>
      </p:sp>
    </p:spTree>
    <p:extLst>
      <p:ext uri="{BB962C8B-B14F-4D97-AF65-F5344CB8AC3E}">
        <p14:creationId xmlns:p14="http://schemas.microsoft.com/office/powerpoint/2010/main" val="835240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56"/>
          <p:cNvSpPr txBox="1">
            <a:spLocks/>
          </p:cNvSpPr>
          <p:nvPr/>
        </p:nvSpPr>
        <p:spPr>
          <a:xfrm>
            <a:off x="1544956" y="1428750"/>
            <a:ext cx="6054089" cy="41549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>
            <a:lvl1pPr marR="0"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kern="1200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indent="-190500">
              <a:buSzPts val="3000"/>
            </a:pPr>
            <a:r>
              <a:rPr lang="en" sz="3000" dirty="0"/>
              <a:t>Arch 2:  Files with HTTP Range GETs</a:t>
            </a:r>
          </a:p>
        </p:txBody>
      </p:sp>
      <p:sp>
        <p:nvSpPr>
          <p:cNvPr id="4" name="Shape 157"/>
          <p:cNvSpPr txBox="1"/>
          <p:nvPr/>
        </p:nvSpPr>
        <p:spPr>
          <a:xfrm>
            <a:off x="1407675" y="3371850"/>
            <a:ext cx="1735500" cy="692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HTTP Range-Get access to </a:t>
            </a:r>
            <a:r>
              <a:rPr lang="en-US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whole </a:t>
            </a:r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files in S3</a:t>
            </a:r>
            <a:b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" dirty="0">
              <a:solidFill>
                <a:srgbClr val="3737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Shape 1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1851" y="2114550"/>
            <a:ext cx="4640132" cy="32116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6712D3-DC76-504B-BA39-B6C0467F515E}"/>
              </a:ext>
            </a:extLst>
          </p:cNvPr>
          <p:cNvSpPr txBox="1"/>
          <p:nvPr/>
        </p:nvSpPr>
        <p:spPr>
          <a:xfrm>
            <a:off x="3143175" y="6113123"/>
            <a:ext cx="464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HTTP: Hypertext Transfer Protocol</a:t>
            </a:r>
          </a:p>
          <a:p>
            <a:r>
              <a:rPr lang="en-US" sz="1200" dirty="0">
                <a:latin typeface="+mn-lt"/>
              </a:rPr>
              <a:t>DDS: Data Access Protocol (DAP) Dataset Descriptor Structure</a:t>
            </a:r>
          </a:p>
          <a:p>
            <a:r>
              <a:rPr lang="en-US" sz="1200" dirty="0">
                <a:latin typeface="+mn-lt"/>
              </a:rPr>
              <a:t>DAS: DAP Dataset Attribute Structure</a:t>
            </a:r>
          </a:p>
        </p:txBody>
      </p:sp>
    </p:spTree>
    <p:extLst>
      <p:ext uri="{BB962C8B-B14F-4D97-AF65-F5344CB8AC3E}">
        <p14:creationId xmlns:p14="http://schemas.microsoft.com/office/powerpoint/2010/main" val="1938202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63"/>
          <p:cNvSpPr txBox="1">
            <a:spLocks/>
          </p:cNvSpPr>
          <p:nvPr/>
        </p:nvSpPr>
        <p:spPr>
          <a:xfrm>
            <a:off x="1544956" y="1428750"/>
            <a:ext cx="6054089" cy="457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>
            <a:lvl1pPr marR="0"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kern="1200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indent="-190500">
              <a:buSzPts val="3000"/>
            </a:pPr>
            <a:r>
              <a:rPr lang="en" sz="3000"/>
              <a:t>Arch 3:  </a:t>
            </a:r>
            <a:r>
              <a:rPr lang="en" sz="3000">
                <a:solidFill>
                  <a:srgbClr val="373737"/>
                </a:solidFill>
              </a:rPr>
              <a:t>Shredded HDF5 Files</a:t>
            </a:r>
            <a:br>
              <a:rPr lang="en" sz="3000">
                <a:solidFill>
                  <a:srgbClr val="373737"/>
                </a:solidFill>
              </a:rPr>
            </a:br>
            <a:endParaRPr lang="en" sz="3000" dirty="0">
              <a:solidFill>
                <a:srgbClr val="373737"/>
              </a:solidFill>
            </a:endParaRPr>
          </a:p>
        </p:txBody>
      </p:sp>
      <p:sp>
        <p:nvSpPr>
          <p:cNvPr id="4" name="Shape 164"/>
          <p:cNvSpPr txBox="1"/>
          <p:nvPr/>
        </p:nvSpPr>
        <p:spPr>
          <a:xfrm>
            <a:off x="1103475" y="3371850"/>
            <a:ext cx="1868400" cy="900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HTTP Get access to </a:t>
            </a:r>
            <a:r>
              <a:rPr lang="en-US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parts of </a:t>
            </a:r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HDF5 </a:t>
            </a:r>
            <a:r>
              <a:rPr lang="en-US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files </a:t>
            </a:r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as objects in S3</a:t>
            </a:r>
            <a:b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" dirty="0">
              <a:solidFill>
                <a:srgbClr val="3737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Shape 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86100" y="2137410"/>
            <a:ext cx="4457700" cy="31775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149">
            <a:extLst>
              <a:ext uri="{FF2B5EF4-FFF2-40B4-BE49-F238E27FC236}">
                <a16:creationId xmlns:a16="http://schemas.microsoft.com/office/drawing/2014/main" id="{EB3D6F6D-9C20-D64C-BC26-32D824C96E7F}"/>
              </a:ext>
            </a:extLst>
          </p:cNvPr>
          <p:cNvSpPr txBox="1"/>
          <p:nvPr/>
        </p:nvSpPr>
        <p:spPr>
          <a:xfrm>
            <a:off x="2971875" y="6365696"/>
            <a:ext cx="3027451" cy="492304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HDF5: </a:t>
            </a:r>
            <a:r>
              <a:rPr lang="en-US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Hierarchical</a:t>
            </a:r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 Data Format, version 5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TBD: To Be Determined</a:t>
            </a:r>
          </a:p>
        </p:txBody>
      </p:sp>
    </p:spTree>
    <p:extLst>
      <p:ext uri="{BB962C8B-B14F-4D97-AF65-F5344CB8AC3E}">
        <p14:creationId xmlns:p14="http://schemas.microsoft.com/office/powerpoint/2010/main" val="182782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these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Transferring the whole file can be the fastest way to get data </a:t>
            </a:r>
            <a:r>
              <a:rPr lang="mr-IN" dirty="0"/>
              <a:t>–</a:t>
            </a:r>
            <a:r>
              <a:rPr lang="en-US" dirty="0"/>
              <a:t> even small amounts of data. Why?</a:t>
            </a:r>
          </a:p>
          <a:p>
            <a:pPr lvl="1"/>
            <a:r>
              <a:rPr lang="en-US" dirty="0"/>
              <a:t>Because files with many small parts require many accesses, each with high latency</a:t>
            </a:r>
          </a:p>
          <a:p>
            <a:r>
              <a:rPr lang="en-US" dirty="0"/>
              <a:t>Virtual </a:t>
            </a:r>
            <a:r>
              <a:rPr lang="en-US" dirty="0" err="1"/>
              <a:t>sharding</a:t>
            </a:r>
            <a:r>
              <a:rPr lang="en-US" dirty="0"/>
              <a:t> preserves the original data file (can be used by Arch #1) and allows subset-in-place access.</a:t>
            </a:r>
          </a:p>
          <a:p>
            <a:pPr lvl="1"/>
            <a:r>
              <a:rPr lang="en-US" dirty="0"/>
              <a:t>To be performant, this virtual </a:t>
            </a:r>
            <a:r>
              <a:rPr lang="en-US" dirty="0" err="1"/>
              <a:t>sharding</a:t>
            </a:r>
            <a:r>
              <a:rPr lang="en-US" dirty="0"/>
              <a:t> must be optimized</a:t>
            </a:r>
          </a:p>
          <a:p>
            <a:pPr lvl="1"/>
            <a:r>
              <a:rPr lang="en-US" dirty="0"/>
              <a:t>NB: this can only be used if metadata are computed beforehand.</a:t>
            </a:r>
          </a:p>
          <a:p>
            <a:r>
              <a:rPr lang="en-US" dirty="0"/>
              <a:t>True </a:t>
            </a:r>
            <a:r>
              <a:rPr lang="en-US" dirty="0" err="1"/>
              <a:t>sharding</a:t>
            </a:r>
            <a:r>
              <a:rPr lang="en-US" dirty="0"/>
              <a:t> is the solution chosen by the designers of </a:t>
            </a:r>
            <a:r>
              <a:rPr lang="en-US" dirty="0" err="1"/>
              <a:t>zarr</a:t>
            </a:r>
            <a:endParaRPr lang="en-US" dirty="0"/>
          </a:p>
          <a:p>
            <a:pPr lvl="1"/>
            <a:r>
              <a:rPr lang="en-US" dirty="0"/>
              <a:t>For files with many variables/shards the cost of access to the whole file is very high (think 1,000 variables * 100 chunks/</a:t>
            </a:r>
            <a:r>
              <a:rPr lang="en-US" dirty="0" err="1"/>
              <a:t>var</a:t>
            </a:r>
            <a:r>
              <a:rPr lang="en-US" dirty="0"/>
              <a:t> * </a:t>
            </a:r>
            <a:r>
              <a:rPr lang="en-US" i="1" dirty="0"/>
              <a:t>X</a:t>
            </a:r>
            <a:r>
              <a:rPr lang="en-US" dirty="0"/>
              <a:t> latency)*</a:t>
            </a:r>
          </a:p>
          <a:p>
            <a:pPr lvl="1"/>
            <a:r>
              <a:rPr lang="en-US" dirty="0"/>
              <a:t>Reduce size –  eliminate duplicate objects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27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Hyrax/DMR++ Use: Set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build the DMR++ metadata file</a:t>
            </a:r>
          </a:p>
          <a:p>
            <a:pPr lvl="1"/>
            <a:r>
              <a:rPr lang="en-US" dirty="0"/>
              <a:t>Choose options that alter the appearance of the file</a:t>
            </a:r>
          </a:p>
          <a:p>
            <a:pPr lvl="1"/>
            <a:r>
              <a:rPr lang="en-US" dirty="0"/>
              <a:t>DMR++ documents are (now) XML</a:t>
            </a:r>
          </a:p>
          <a:p>
            <a:r>
              <a:rPr lang="en-US" dirty="0"/>
              <a:t>Store the Data and DMR++ metadata in S3, or another web object store (WOS)</a:t>
            </a:r>
          </a:p>
          <a:p>
            <a:pPr lvl="1"/>
            <a:r>
              <a:rPr lang="en-US" dirty="0"/>
              <a:t>We use CMR to find these S3 objects</a:t>
            </a:r>
          </a:p>
          <a:p>
            <a:pPr lvl="1"/>
            <a:endParaRPr lang="en-US" dirty="0"/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60FC366E-8DF9-AB42-84E5-18F5307EA3E5}"/>
              </a:ext>
            </a:extLst>
          </p:cNvPr>
          <p:cNvSpPr txBox="1"/>
          <p:nvPr/>
        </p:nvSpPr>
        <p:spPr>
          <a:xfrm>
            <a:off x="2971800" y="6165350"/>
            <a:ext cx="3027451" cy="69265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XML: </a:t>
            </a:r>
            <a:r>
              <a:rPr lang="en" sz="1200" dirty="0" err="1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eXtensible</a:t>
            </a:r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 Markup Language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WOS: Web Object Store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CMR: Common Metadata Repository</a:t>
            </a:r>
          </a:p>
        </p:txBody>
      </p:sp>
    </p:spTree>
    <p:extLst>
      <p:ext uri="{BB962C8B-B14F-4D97-AF65-F5344CB8AC3E}">
        <p14:creationId xmlns:p14="http://schemas.microsoft.com/office/powerpoint/2010/main" val="171560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Hyrax/DMR++ Use: Data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server reads the byte-offset and size (i.e., number of bytes) of a variable from the DMR++</a:t>
            </a:r>
          </a:p>
          <a:p>
            <a:r>
              <a:rPr lang="en-US" dirty="0"/>
              <a:t>The server uses HTTP Range GET operations to read just those bytes</a:t>
            </a:r>
          </a:p>
          <a:p>
            <a:r>
              <a:rPr lang="en-US" dirty="0"/>
              <a:t>The server typically must issue many reads in parallel to get data for one variable</a:t>
            </a:r>
          </a:p>
          <a:p>
            <a:r>
              <a:rPr lang="en-US" dirty="0"/>
              <a:t>Discrete ‘chunks’ are then assembled into the variable’s value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920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4C8A-21E4-9C46-87CA-F7D05357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Hyrax/DMR++ Use: Optimization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5042205-C2BF-2343-8460-65986AC5578F}"/>
              </a:ext>
            </a:extLst>
          </p:cNvPr>
          <p:cNvSpPr txBox="1">
            <a:spLocks/>
          </p:cNvSpPr>
          <p:nvPr/>
        </p:nvSpPr>
        <p:spPr>
          <a:xfrm>
            <a:off x="457200" y="1290406"/>
            <a:ext cx="8229600" cy="48357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3200" dirty="0"/>
              <a:t>Issue parallel reads</a:t>
            </a:r>
          </a:p>
          <a:p>
            <a:pPr>
              <a:buClrTx/>
            </a:pPr>
            <a:r>
              <a:rPr lang="en-US" sz="3200" dirty="0"/>
              <a:t>Decompress ‘chunks’ in parallel</a:t>
            </a:r>
          </a:p>
          <a:p>
            <a:pPr>
              <a:buClrTx/>
            </a:pPr>
            <a:r>
              <a:rPr lang="en-US" sz="3200" dirty="0"/>
              <a:t>Combine adjacent ‘chunks’ to maximize transfer volume per request</a:t>
            </a:r>
          </a:p>
          <a:p>
            <a:pPr>
              <a:buClrTx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576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tricks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DMR++ can be used to aggregate data across many objects</a:t>
            </a:r>
          </a:p>
          <a:p>
            <a:r>
              <a:rPr lang="en-US" dirty="0"/>
              <a:t>It is generally much faster than aggregations formed using files </a:t>
            </a:r>
          </a:p>
          <a:p>
            <a:pPr lvl="1"/>
            <a:r>
              <a:rPr lang="en-US" dirty="0"/>
              <a:t>There is  no need to open each file and read its metadata</a:t>
            </a:r>
          </a:p>
          <a:p>
            <a:r>
              <a:rPr lang="en-US" dirty="0"/>
              <a:t>It can also be used on spinning disks</a:t>
            </a:r>
          </a:p>
          <a:p>
            <a:r>
              <a:rPr lang="en-US" dirty="0"/>
              <a:t>Data are accesses without the format API library – maybe we could make a very thin server?</a:t>
            </a:r>
          </a:p>
          <a:p>
            <a:pPr lvl="1"/>
            <a:endParaRPr lang="en-US" dirty="0"/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6641997D-0226-0F47-8E02-496FCF7B7FD4}"/>
              </a:ext>
            </a:extLst>
          </p:cNvPr>
          <p:cNvSpPr txBox="1"/>
          <p:nvPr/>
        </p:nvSpPr>
        <p:spPr>
          <a:xfrm>
            <a:off x="2951251" y="6502025"/>
            <a:ext cx="3027451" cy="338192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API: Application Programmer Interface</a:t>
            </a:r>
          </a:p>
        </p:txBody>
      </p:sp>
    </p:spTree>
    <p:extLst>
      <p:ext uri="{BB962C8B-B14F-4D97-AF65-F5344CB8AC3E}">
        <p14:creationId xmlns:p14="http://schemas.microsoft.com/office/powerpoint/2010/main" val="1262696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AC94C-FC2D-6340-A41F-4A56489F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DMR++ Achilles Heal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2304D-1080-164E-97C4-F8A37037D598}"/>
              </a:ext>
            </a:extLst>
          </p:cNvPr>
          <p:cNvSpPr txBox="1">
            <a:spLocks/>
          </p:cNvSpPr>
          <p:nvPr/>
        </p:nvSpPr>
        <p:spPr>
          <a:xfrm>
            <a:off x="457200" y="1290406"/>
            <a:ext cx="8229600" cy="483575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dirty="0"/>
              <a:t>The DMR++ is a monolithic XML document</a:t>
            </a:r>
          </a:p>
          <a:p>
            <a:pPr lvl="1">
              <a:buClrTx/>
            </a:pPr>
            <a:r>
              <a:rPr lang="en-US" dirty="0"/>
              <a:t>Great for access from S3</a:t>
            </a:r>
          </a:p>
          <a:p>
            <a:pPr lvl="1">
              <a:buClrTx/>
            </a:pPr>
            <a:r>
              <a:rPr lang="en-US" dirty="0"/>
              <a:t>No so great for a data server</a:t>
            </a:r>
          </a:p>
          <a:p>
            <a:pPr>
              <a:buClrTx/>
            </a:pPr>
            <a:r>
              <a:rPr lang="en-US" dirty="0"/>
              <a:t>So why is this a problem? Because most users want only a fraction of information in a file/granule</a:t>
            </a:r>
          </a:p>
          <a:p>
            <a:pPr lvl="1">
              <a:buClrTx/>
            </a:pPr>
            <a:r>
              <a:rPr lang="en-US" dirty="0"/>
              <a:t>E.g., An ICESat2 file holds ~1,000 variables</a:t>
            </a:r>
          </a:p>
          <a:p>
            <a:pPr lvl="1">
              <a:buClrTx/>
            </a:pPr>
            <a:r>
              <a:rPr lang="en-US" dirty="0"/>
              <a:t>Most individual accesses are for (different) small groups of variables – e.g., 10</a:t>
            </a:r>
          </a:p>
          <a:p>
            <a:pPr lvl="1">
              <a:buClrTx/>
            </a:pPr>
            <a:r>
              <a:rPr lang="en-US" dirty="0"/>
              <a:t>Most accesses only need 1% of the information in the DMR++</a:t>
            </a:r>
          </a:p>
          <a:p>
            <a:pPr>
              <a:buClrTx/>
            </a:pPr>
            <a:r>
              <a:rPr lang="en-US" dirty="0"/>
              <a:t>DMR++ == Large XML document </a:t>
            </a:r>
            <a:r>
              <a:rPr lang="en-US" dirty="0">
                <a:sym typeface="Wingdings" pitchFamily="2" charset="2"/>
              </a:rPr>
              <a:t>Time to parse and intern information in the document significantly increases response latency.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390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7B5DC-AEEC-E447-8F40-3854760CF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740AF-3434-F540-B455-F02D60E226B5}"/>
              </a:ext>
            </a:extLst>
          </p:cNvPr>
          <p:cNvSpPr txBox="1">
            <a:spLocks/>
          </p:cNvSpPr>
          <p:nvPr/>
        </p:nvSpPr>
        <p:spPr>
          <a:xfrm>
            <a:off x="457200" y="1290406"/>
            <a:ext cx="8229600" cy="48357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dirty="0"/>
              <a:t>The DMR++ can be decomposed into a collection of indexed ‘micro-documents’</a:t>
            </a:r>
          </a:p>
        </p:txBody>
      </p:sp>
    </p:spTree>
    <p:extLst>
      <p:ext uri="{BB962C8B-B14F-4D97-AF65-F5344CB8AC3E}">
        <p14:creationId xmlns:p14="http://schemas.microsoft.com/office/powerpoint/2010/main" val="1492936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8DB8-8D98-6E4C-A64E-473ACDB6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00703-B3BA-D64D-844F-355154A7AF2C}"/>
              </a:ext>
            </a:extLst>
          </p:cNvPr>
          <p:cNvSpPr txBox="1"/>
          <p:nvPr/>
        </p:nvSpPr>
        <p:spPr>
          <a:xfrm>
            <a:off x="457200" y="1733906"/>
            <a:ext cx="790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James Gallagher</a:t>
            </a:r>
          </a:p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EED-2 Software Engineer</a:t>
            </a:r>
          </a:p>
          <a:p>
            <a:r>
              <a:rPr lang="en-US" sz="28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jgallagher@opendap.org</a:t>
            </a:r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136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D Public Presentation Template" id="{538D75AA-4261-BA44-A7C6-5FC600E26E6C}" vid="{4B4A04D7-4832-8A4D-B76A-4BBA8901AF7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?mso-contentType ?>
<SharedContentType xmlns="Microsoft.SharePoint.Taxonomy.ContentTypeSync" SourceId="7e1c2332-b14e-457c-a225-e8056827fca0" ContentTypeId="0x010100E9DB6D9FC5E73544AFB130023D3F5BEB" PreviousValue="false"/>
</file>

<file path=customXml/item2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4" ma:contentTypeDescription="" ma:contentTypeScope="" ma:versionID="80fdd86bdc8e4c36325e1efaaff0bbaa">
  <xsd:schema xmlns:xsd="http://www.w3.org/2001/XMLSchema" xmlns:xs="http://www.w3.org/2001/XMLSchema" xmlns:p="http://schemas.microsoft.com/office/2006/metadata/properties" xmlns:ns2="3ce633a2-3058-4a23-ba20-731e7ccb36da" targetNamespace="http://schemas.microsoft.com/office/2006/metadata/properties" ma:root="true" ma:fieldsID="980ac436c70e14edc71256d5a4ebe5dc" ns2:_="">
    <xsd:import namespace="3ce633a2-3058-4a23-ba20-731e7ccb36da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n10c1010ed1f4cfb9545b2ac2ee5bd96" minOccurs="0"/>
                <xsd:element ref="ns2:aeab462c4fbe49358ed363bfb79a4230" minOccurs="0"/>
                <xsd:element ref="ns2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10c1010ed1f4cfb9545b2ac2ee5bd96" ma:index="12" nillable="true" ma:taxonomy="true" ma:internalName="n10c1010ed1f4cfb9545b2ac2ee5bd96" ma:taxonomyFieldName="Business" ma:displayName="Business" ma:indexed="true" ma:readOnly="false" ma:default="" ma:fieldId="{710c1010-ed1f-4cfb-9545-b2ac2ee5bd96}" ma:sspId="7e1c2332-b14e-457c-a225-e8056827fca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7e1c2332-b14e-457c-a225-e8056827fca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readOnly="false" ma:default="" ma:fieldId="{e6d1ff0a-ba50-448d-9824-fe3bb34f0ef2}" ma:sspId="7e1c2332-b14e-457c-a225-e8056827fca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readOnly="false" ma:default="" ma:fieldId="{0dd46717-841f-4335-8d4d-e268a1d4b6aa}" ma:sspId="7e1c2332-b14e-457c-a225-e8056827fca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readOnly="false" ma:default="1;#Work In Progress|c1d885b6-a307-4881-8ac3-0fa4069098db" ma:fieldId="{c6e3c91c-8be1-4d80-b989-bd3ac29e755b}" ma:sspId="7e1c2332-b14e-457c-a225-e8056827fca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readOnly="false" ma:default="" ma:fieldId="{096bee04-28ce-4c16-9fad-82ca64ceaa53}" ma:taxonomyMulti="true" ma:sspId="7e1c2332-b14e-457c-a225-e8056827fca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dlc_DocId" ma:index="2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5.xml><?xml version="1.0" encoding="utf-8"?>
<?mso-contentType ?>
<spe:Receivers xmlns:spe="http://schemas.microsoft.com/sharepoint/events"/>
</file>

<file path=customXml/item6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7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e633a2-3058-4a23-ba20-731e7ccb36da">
      <Value>1</Value>
    </TaxCatchAll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TaxKeywordTaxHTField xmlns="3ce633a2-3058-4a23-ba20-731e7ccb36da">
      <Terms xmlns="http://schemas.microsoft.com/office/infopath/2007/PartnerControls"/>
    </TaxKeywordTaxHTField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</documentManagement>
</p:properties>
</file>

<file path=customXml/itemProps1.xml><?xml version="1.0" encoding="utf-8"?>
<ds:datastoreItem xmlns:ds="http://schemas.openxmlformats.org/officeDocument/2006/customXml" ds:itemID="{7C745C76-6800-4D47-A181-FD2B7520B496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74B85809-4149-42C4-8E22-169B87E59393}">
  <ds:schemaRefs>
    <ds:schemaRef ds:uri="http://www.w3.org/2001/XMLSchema"/>
    <ds:schemaRef ds:uri="http://www.boldonjames.com/2008/01/sie/internal/label"/>
  </ds:schemaRefs>
</ds:datastoreItem>
</file>

<file path=customXml/itemProps3.xml><?xml version="1.0" encoding="utf-8"?>
<ds:datastoreItem xmlns:ds="http://schemas.openxmlformats.org/officeDocument/2006/customXml" ds:itemID="{5F9ED9FD-C353-4B9C-83E7-671505EFC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e633a2-3058-4a23-ba20-731e7ccb36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5.xml><?xml version="1.0" encoding="utf-8"?>
<ds:datastoreItem xmlns:ds="http://schemas.openxmlformats.org/officeDocument/2006/customXml" ds:itemID="{ED32BCAC-1A55-4ED8-8046-31D5582D51CA}">
  <ds:schemaRefs>
    <ds:schemaRef ds:uri="http://schemas.microsoft.com/sharepoint/events"/>
  </ds:schemaRefs>
</ds:datastoreItem>
</file>

<file path=customXml/itemProps6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7.xml><?xml version="1.0" encoding="utf-8"?>
<ds:datastoreItem xmlns:ds="http://schemas.openxmlformats.org/officeDocument/2006/customXml" ds:itemID="{F7EC5A3E-D6A7-4267-8550-F843AC74F629}">
  <ds:schemaRefs>
    <ds:schemaRef ds:uri="http://purl.org/dc/dcmitype/"/>
    <ds:schemaRef ds:uri="3ce633a2-3058-4a23-ba20-731e7ccb36da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EOSDIS-EED</Template>
  <TotalTime>17457</TotalTime>
  <Words>1031</Words>
  <Application>Microsoft Office PowerPoint</Application>
  <PresentationFormat>On-screen Show (4:3)</PresentationFormat>
  <Paragraphs>113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Avenir</vt:lpstr>
      <vt:lpstr>Calibri</vt:lpstr>
      <vt:lpstr>Calibri Light</vt:lpstr>
      <vt:lpstr>Helvetica Neue</vt:lpstr>
      <vt:lpstr>Source Sans Pro</vt:lpstr>
      <vt:lpstr>Verdana</vt:lpstr>
      <vt:lpstr>EOSDIS-EED</vt:lpstr>
      <vt:lpstr>Office Theme</vt:lpstr>
      <vt:lpstr>Data Optimization for the Cloud, continued</vt:lpstr>
      <vt:lpstr>Review</vt:lpstr>
      <vt:lpstr>I  have a file location.  How do I get the data I care about from it?</vt:lpstr>
      <vt:lpstr>Files on a hard drive</vt:lpstr>
      <vt:lpstr>Files in the cloud</vt:lpstr>
      <vt:lpstr>Cloud-Optimized =   Able to fetch lots of data in a small number of reads  But operating at a scale where you can’t just fetch everything</vt:lpstr>
      <vt:lpstr>OPeNDAP in the Cloud  and the DMR++</vt:lpstr>
      <vt:lpstr>Overview</vt:lpstr>
      <vt:lpstr>PowerPoint Presentation</vt:lpstr>
      <vt:lpstr>PowerPoint Presentation</vt:lpstr>
      <vt:lpstr>PowerPoint Presentation</vt:lpstr>
      <vt:lpstr>Compare these designs</vt:lpstr>
      <vt:lpstr>Hyrax/DMR++ Use: Set up</vt:lpstr>
      <vt:lpstr>Hyrax/DMR++ Use: Data access</vt:lpstr>
      <vt:lpstr>Hyrax/DMR++ Use: Optimization</vt:lpstr>
      <vt:lpstr>Other tricks </vt:lpstr>
      <vt:lpstr>DMR++ Achilles Heal</vt:lpstr>
      <vt:lpstr>Solution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EOSDIS Zarr Store: Fast, direct access to NASA EOSDIS cloud data</dc:title>
  <dc:subject>rtnipcontrolcode:unrestricted|rtnipcontrolcodevm:noipvm|rtnexportcontrolcountry:usa|rtnexportcontrolcode:otherinfo|rtnexportcontrolcodevm:nousecvm</dc:subject>
  <dc:creator>Quinn, Patrick M. (GSFC-423.0)[Element 84]</dc:creator>
  <cp:lastModifiedBy>Trakas, Diane E. (GSFC-423.0)[ASRC FEDERAL SYSTEM SOLUTIONS]</cp:lastModifiedBy>
  <cp:revision>272</cp:revision>
  <dcterms:created xsi:type="dcterms:W3CDTF">2020-05-28T14:50:28Z</dcterms:created>
  <dcterms:modified xsi:type="dcterms:W3CDTF">2021-09-27T13:41:17Z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rtxCustomDocumentProperties">
    <vt:lpwstr>rtnipcontrolcode:unrestricted|rtnipcontrolcodevm:noipvm|rtnexportcontrolcountry:usa|rtnexportcontrolcode:otherinfo|rtnexportcontrolcodevm:nousecvm|</vt:lpwstr>
  </property>
  <property fmtid="{D5CDD505-2E9C-101B-9397-08002B2CF9AE}" pid="18" name="bjClsUserRVM">
    <vt:lpwstr>[]</vt:lpwstr>
  </property>
</Properties>
</file>