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14"/>
  </p:notesMasterIdLst>
  <p:sldIdLst>
    <p:sldId id="2094" r:id="rId5"/>
    <p:sldId id="2095" r:id="rId6"/>
    <p:sldId id="2096" r:id="rId7"/>
    <p:sldId id="2097" r:id="rId8"/>
    <p:sldId id="2098" r:id="rId9"/>
    <p:sldId id="2099" r:id="rId10"/>
    <p:sldId id="2100" r:id="rId11"/>
    <p:sldId id="2102" r:id="rId12"/>
    <p:sldId id="2103" r:id="rId1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ris, Danny W. (MSFC-HP40)" initials="HDW(" lastIdx="6" clrIdx="0">
    <p:extLst>
      <p:ext uri="{19B8F6BF-5375-455C-9EA6-DF929625EA0E}">
        <p15:presenceInfo xmlns:p15="http://schemas.microsoft.com/office/powerpoint/2012/main" userId="S-1-5-21-330711430-3775241029-4075259233-60047" providerId="AD"/>
      </p:ext>
    </p:extLst>
  </p:cmAuthor>
  <p:cmAuthor id="2" name="Simon, Matthew A. (LARC-E402)" initials="SMA(" lastIdx="16" clrIdx="1">
    <p:extLst>
      <p:ext uri="{19B8F6BF-5375-455C-9EA6-DF929625EA0E}">
        <p15:presenceInfo xmlns:p15="http://schemas.microsoft.com/office/powerpoint/2012/main" userId="S-1-5-21-330711430-3775241029-4075259233-797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B3"/>
    <a:srgbClr val="FFFFFF"/>
    <a:srgbClr val="000000"/>
    <a:srgbClr val="C0504D"/>
    <a:srgbClr val="5185C2"/>
    <a:srgbClr val="00B050"/>
    <a:srgbClr val="1F497D"/>
    <a:srgbClr val="0070C0"/>
    <a:srgbClr val="911F70"/>
    <a:srgbClr val="00B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68" autoAdjust="0"/>
    <p:restoredTop sz="96707" autoAdjust="0"/>
  </p:normalViewPr>
  <p:slideViewPr>
    <p:cSldViewPr snapToGrid="0" snapToObjects="1">
      <p:cViewPr varScale="1">
        <p:scale>
          <a:sx n="63" d="100"/>
          <a:sy n="63" d="100"/>
        </p:scale>
        <p:origin x="612" y="6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5" d="100"/>
        <a:sy n="12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2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200"/>
            </a:lvl1pPr>
          </a:lstStyle>
          <a:p>
            <a:fld id="{4A09BE2C-3875-4748-9F14-58EC80C7FF7A}" type="datetimeFigureOut">
              <a:rPr lang="en-US" smtClean="0"/>
              <a:t>9/27/2021</a:t>
            </a:fld>
            <a:endParaRPr lang="en-US" dirty="0"/>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72" tIns="46586" rIns="93172"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200"/>
            </a:lvl1pPr>
          </a:lstStyle>
          <a:p>
            <a:fld id="{1547903C-CC2E-0F40-BBDA-F1625A7AB225}" type="slidenum">
              <a:rPr lang="en-US" smtClean="0"/>
              <a:t>‹#›</a:t>
            </a:fld>
            <a:endParaRPr lang="en-US" dirty="0"/>
          </a:p>
        </p:txBody>
      </p:sp>
    </p:spTree>
    <p:extLst>
      <p:ext uri="{BB962C8B-B14F-4D97-AF65-F5344CB8AC3E}">
        <p14:creationId xmlns:p14="http://schemas.microsoft.com/office/powerpoint/2010/main" val="3021937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8" name="Text Placeholder 7"/>
          <p:cNvSpPr>
            <a:spLocks noGrp="1"/>
          </p:cNvSpPr>
          <p:nvPr>
            <p:ph type="body" sz="quarter" idx="13" hasCustomPrompt="1"/>
          </p:nvPr>
        </p:nvSpPr>
        <p:spPr>
          <a:xfrm>
            <a:off x="388620" y="4236721"/>
            <a:ext cx="5402580" cy="1047161"/>
          </a:xfrm>
        </p:spPr>
        <p:txBody>
          <a:bodyPr>
            <a:noAutofit/>
          </a:bodyPr>
          <a:lstStyle>
            <a:lvl1pPr marL="0" indent="0">
              <a:buNone/>
              <a:defRPr sz="2800" b="1">
                <a:solidFill>
                  <a:schemeClr val="bg1"/>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Title</a:t>
            </a:r>
          </a:p>
        </p:txBody>
      </p:sp>
      <p:pic>
        <p:nvPicPr>
          <p:cNvPr id="9" name="Picture 8"/>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826" y="95487"/>
            <a:ext cx="715837" cy="592854"/>
          </a:xfrm>
          <a:prstGeom prst="rect">
            <a:avLst/>
          </a:prstGeom>
        </p:spPr>
      </p:pic>
      <p:sp>
        <p:nvSpPr>
          <p:cNvPr id="10" name="Text Placeholder 7"/>
          <p:cNvSpPr>
            <a:spLocks noGrp="1"/>
          </p:cNvSpPr>
          <p:nvPr>
            <p:ph type="body" sz="quarter" idx="14" hasCustomPrompt="1"/>
          </p:nvPr>
        </p:nvSpPr>
        <p:spPr>
          <a:xfrm>
            <a:off x="388620" y="5364797"/>
            <a:ext cx="5402580" cy="931675"/>
          </a:xfrm>
        </p:spPr>
        <p:txBody>
          <a:bodyPr>
            <a:noAutofit/>
          </a:bodyPr>
          <a:lstStyle>
            <a:lvl1pPr marL="0" indent="0">
              <a:buNone/>
              <a:defRPr sz="1400" b="0">
                <a:solidFill>
                  <a:schemeClr val="bg1"/>
                </a:solidFill>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a:t>Subtitle</a:t>
            </a:r>
          </a:p>
        </p:txBody>
      </p:sp>
    </p:spTree>
    <p:extLst>
      <p:ext uri="{BB962C8B-B14F-4D97-AF65-F5344CB8AC3E}">
        <p14:creationId xmlns:p14="http://schemas.microsoft.com/office/powerpoint/2010/main" val="1905733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11/16/2020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E8F63-40A3-4217-B929-30C8FBEDA7E0}" type="slidenum">
              <a:rPr lang="en-US" smtClean="0"/>
              <a:t>‹#›</a:t>
            </a:fld>
            <a:endParaRPr lang="en-US"/>
          </a:p>
        </p:txBody>
      </p:sp>
      <p:sp>
        <p:nvSpPr>
          <p:cNvPr id="7"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
        <p:nvSpPr>
          <p:cNvPr id="10" name="Content Placeholder 9"/>
          <p:cNvSpPr>
            <a:spLocks noGrp="1"/>
          </p:cNvSpPr>
          <p:nvPr>
            <p:ph sz="quarter" idx="13"/>
          </p:nvPr>
        </p:nvSpPr>
        <p:spPr>
          <a:xfrm>
            <a:off x="266700" y="936625"/>
            <a:ext cx="11658600" cy="5486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4"/>
          </p:nvPr>
        </p:nvSpPr>
        <p:spPr>
          <a:xfrm>
            <a:off x="266700" y="59531"/>
            <a:ext cx="10607675" cy="727075"/>
          </a:xfrm>
        </p:spPr>
        <p:txBody>
          <a:bodyPr anchor="ctr"/>
          <a:lstStyle>
            <a:lvl1pPr marL="0" indent="0">
              <a:buNone/>
              <a:defRPr b="1">
                <a:solidFill>
                  <a:schemeClr val="bg1"/>
                </a:solidFill>
                <a:latin typeface="Arial" panose="020B0604020202020204" pitchFamily="34" charset="0"/>
                <a:cs typeface="Arial" panose="020B06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Tree>
    <p:extLst>
      <p:ext uri="{BB962C8B-B14F-4D97-AF65-F5344CB8AC3E}">
        <p14:creationId xmlns:p14="http://schemas.microsoft.com/office/powerpoint/2010/main" val="867583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11/16/2020</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3E8F63-40A3-4217-B929-30C8FBEDA7E0}" type="slidenum">
              <a:rPr lang="en-US" smtClean="0"/>
              <a:t>‹#›</a:t>
            </a:fld>
            <a:endParaRPr lang="en-US"/>
          </a:p>
        </p:txBody>
      </p:sp>
      <p:sp>
        <p:nvSpPr>
          <p:cNvPr id="7"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
        <p:nvSpPr>
          <p:cNvPr id="12" name="Text Placeholder 11"/>
          <p:cNvSpPr>
            <a:spLocks noGrp="1"/>
          </p:cNvSpPr>
          <p:nvPr>
            <p:ph type="body" sz="quarter" idx="14"/>
          </p:nvPr>
        </p:nvSpPr>
        <p:spPr>
          <a:xfrm>
            <a:off x="266700" y="59531"/>
            <a:ext cx="10607675" cy="727075"/>
          </a:xfrm>
        </p:spPr>
        <p:txBody>
          <a:bodyPr anchor="ctr"/>
          <a:lstStyle>
            <a:lvl1pPr marL="0" indent="0">
              <a:buNone/>
              <a:defRPr b="1">
                <a:solidFill>
                  <a:schemeClr val="bg1"/>
                </a:solidFill>
                <a:latin typeface="Arial" panose="020B0604020202020204" pitchFamily="34" charset="0"/>
                <a:cs typeface="Arial" panose="020B0604020202020204" pitchFamily="34" charset="0"/>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dirty="0"/>
              <a:t>Edit Master text styles</a:t>
            </a:r>
          </a:p>
        </p:txBody>
      </p:sp>
      <p:sp>
        <p:nvSpPr>
          <p:cNvPr id="9" name="Content Placeholder 9"/>
          <p:cNvSpPr>
            <a:spLocks noGrp="1"/>
          </p:cNvSpPr>
          <p:nvPr>
            <p:ph sz="quarter" idx="15"/>
          </p:nvPr>
        </p:nvSpPr>
        <p:spPr>
          <a:xfrm>
            <a:off x="266700" y="936625"/>
            <a:ext cx="5715000" cy="5486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9"/>
          <p:cNvSpPr>
            <a:spLocks noGrp="1"/>
          </p:cNvSpPr>
          <p:nvPr>
            <p:ph sz="quarter" idx="16"/>
          </p:nvPr>
        </p:nvSpPr>
        <p:spPr>
          <a:xfrm>
            <a:off x="6210300" y="936625"/>
            <a:ext cx="5715000" cy="54864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83360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6" name="Text Box 74"/>
          <p:cNvSpPr txBox="1">
            <a:spLocks noChangeArrowheads="1"/>
          </p:cNvSpPr>
          <p:nvPr userDrawn="1"/>
        </p:nvSpPr>
        <p:spPr bwMode="auto">
          <a:xfrm>
            <a:off x="9484206" y="5302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prstClr val="black"/>
                </a:solidFill>
                <a:latin typeface="Arial" charset="0"/>
                <a:ea typeface="ヒラギノ角ゴ Pro W3" charset="0"/>
              </a:rPr>
              <a:t>National Aeronautics and</a:t>
            </a:r>
            <a:br>
              <a:rPr lang="en-US" sz="600" dirty="0">
                <a:solidFill>
                  <a:prstClr val="black"/>
                </a:solidFill>
                <a:latin typeface="Arial" charset="0"/>
                <a:ea typeface="ヒラギノ角ゴ Pro W3" charset="0"/>
              </a:rPr>
            </a:br>
            <a:r>
              <a:rPr lang="en-US" sz="600" dirty="0">
                <a:solidFill>
                  <a:prstClr val="black"/>
                </a:solidFill>
                <a:latin typeface="Arial" charset="0"/>
                <a:ea typeface="ヒラギノ角ゴ Pro W3" charset="0"/>
              </a:rPr>
              <a:t>Space Administration</a:t>
            </a:r>
          </a:p>
        </p:txBody>
      </p:sp>
      <p:sp>
        <p:nvSpPr>
          <p:cNvPr id="7" name="Rectangle 162"/>
          <p:cNvSpPr>
            <a:spLocks noGrp="1" noChangeArrowheads="1"/>
          </p:cNvSpPr>
          <p:nvPr>
            <p:ph type="ctrTitle"/>
          </p:nvPr>
        </p:nvSpPr>
        <p:spPr>
          <a:xfrm>
            <a:off x="611718" y="229291"/>
            <a:ext cx="6487582" cy="964509"/>
          </a:xfrm>
          <a:ln>
            <a:noFill/>
          </a:ln>
        </p:spPr>
        <p:txBody>
          <a:bodyPr/>
          <a:lstStyle>
            <a:lvl1pPr>
              <a:defRPr sz="2400" b="1" i="0">
                <a:solidFill>
                  <a:schemeClr val="tx1"/>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Rectangle 163"/>
          <p:cNvSpPr>
            <a:spLocks noGrp="1" noChangeArrowheads="1"/>
          </p:cNvSpPr>
          <p:nvPr>
            <p:ph type="subTitle" idx="1"/>
          </p:nvPr>
        </p:nvSpPr>
        <p:spPr>
          <a:xfrm>
            <a:off x="611718" y="6241964"/>
            <a:ext cx="6489700" cy="616036"/>
          </a:xfrm>
          <a:ln>
            <a:noFill/>
          </a:ln>
        </p:spPr>
        <p:txBody>
          <a:bodyPr anchor="ctr"/>
          <a:lstStyle>
            <a:lvl1pPr>
              <a:buNone/>
              <a:defRPr sz="1600" b="0" baseline="0">
                <a:solidFill>
                  <a:srgbClr val="000000"/>
                </a:solidFill>
              </a:defRPr>
            </a:lvl1pPr>
          </a:lstStyle>
          <a:p>
            <a:r>
              <a:rPr lang="en-US"/>
              <a:t>Click to edit Master subtitle style</a:t>
            </a:r>
            <a:endParaRPr lang="en-US" dirty="0"/>
          </a:p>
        </p:txBody>
      </p:sp>
    </p:spTree>
    <p:extLst>
      <p:ext uri="{BB962C8B-B14F-4D97-AF65-F5344CB8AC3E}">
        <p14:creationId xmlns:p14="http://schemas.microsoft.com/office/powerpoint/2010/main" val="15596883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11/16/2020</a:t>
            </a:r>
            <a:endParaRPr lang="en-US" dirty="0"/>
          </a:p>
        </p:txBody>
      </p:sp>
      <p:sp>
        <p:nvSpPr>
          <p:cNvPr id="5" name="Footer Placeholder 4"/>
          <p:cNvSpPr>
            <a:spLocks noGrp="1"/>
          </p:cNvSpPr>
          <p:nvPr>
            <p:ph type="ftr" sz="quarter" idx="3"/>
          </p:nvPr>
        </p:nvSpPr>
        <p:spPr>
          <a:xfrm>
            <a:off x="4038600" y="649287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448800" y="6492875"/>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3E8F63-40A3-4217-B929-30C8FBEDA7E0}" type="slidenum">
              <a:rPr lang="en-US" smtClean="0"/>
              <a:t>‹#›</a:t>
            </a:fld>
            <a:endParaRPr lang="en-US"/>
          </a:p>
        </p:txBody>
      </p:sp>
    </p:spTree>
    <p:extLst>
      <p:ext uri="{BB962C8B-B14F-4D97-AF65-F5344CB8AC3E}">
        <p14:creationId xmlns:p14="http://schemas.microsoft.com/office/powerpoint/2010/main" val="440889602"/>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82" r:id="rId3"/>
    <p:sldLayoutId id="2147483683" r:id="rId4"/>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388620" y="1894115"/>
            <a:ext cx="5402580" cy="1230086"/>
          </a:xfrm>
          <a:solidFill>
            <a:srgbClr val="000000">
              <a:alpha val="50196"/>
            </a:srgbClr>
          </a:solidFill>
        </p:spPr>
        <p:txBody>
          <a:bodyPr/>
          <a:lstStyle/>
          <a:p>
            <a:r>
              <a:rPr lang="en-US" dirty="0"/>
              <a:t>Integrated Crewed Mars Mission Analysis, Part II:</a:t>
            </a:r>
            <a:br>
              <a:rPr lang="en-US" dirty="0"/>
            </a:br>
            <a:r>
              <a:rPr lang="en-US" dirty="0"/>
              <a:t>The Trajectory Strikes Back</a:t>
            </a:r>
          </a:p>
        </p:txBody>
      </p:sp>
      <p:sp>
        <p:nvSpPr>
          <p:cNvPr id="3" name="Text Placeholder 2"/>
          <p:cNvSpPr>
            <a:spLocks noGrp="1"/>
          </p:cNvSpPr>
          <p:nvPr>
            <p:ph type="body" sz="quarter" idx="14"/>
          </p:nvPr>
        </p:nvSpPr>
        <p:spPr>
          <a:xfrm>
            <a:off x="388620" y="3459797"/>
            <a:ext cx="5402580" cy="1524579"/>
          </a:xfrm>
          <a:solidFill>
            <a:srgbClr val="000000">
              <a:alpha val="50196"/>
            </a:srgbClr>
          </a:solidFill>
        </p:spPr>
        <p:txBody>
          <a:bodyPr/>
          <a:lstStyle/>
          <a:p>
            <a:r>
              <a:rPr lang="en-US" dirty="0"/>
              <a:t>Andrew Owens, Christopher Jones, William Cirillo, Jordan Klovstad, Emily Judd, Patrick Chai, Raymond Merrill, and Akshay Prasad</a:t>
            </a:r>
            <a:br>
              <a:rPr lang="en-US" dirty="0"/>
            </a:br>
            <a:r>
              <a:rPr lang="en-US" sz="1200" i="1" dirty="0"/>
              <a:t>Space Mission Analysis Branch</a:t>
            </a:r>
            <a:br>
              <a:rPr lang="en-US" sz="1200" i="1" dirty="0"/>
            </a:br>
            <a:r>
              <a:rPr lang="en-US" sz="1200" i="1" dirty="0"/>
              <a:t>NASA Langley Research Center</a:t>
            </a:r>
            <a:endParaRPr lang="en-US" sz="1200" dirty="0"/>
          </a:p>
          <a:p>
            <a:r>
              <a:rPr lang="en-US" dirty="0"/>
              <a:t>Jason Cho and Chel Stromgren</a:t>
            </a:r>
            <a:br>
              <a:rPr lang="en-US" dirty="0"/>
            </a:br>
            <a:r>
              <a:rPr lang="en-US" sz="1200" i="1" dirty="0" err="1"/>
              <a:t>Binera</a:t>
            </a:r>
            <a:r>
              <a:rPr lang="en-US" sz="1200" i="1" dirty="0"/>
              <a:t>, Inc.</a:t>
            </a:r>
            <a:endParaRPr lang="en-US" dirty="0"/>
          </a:p>
        </p:txBody>
      </p:sp>
      <p:sp>
        <p:nvSpPr>
          <p:cNvPr id="4" name="Text Placeholder 2"/>
          <p:cNvSpPr txBox="1">
            <a:spLocks/>
          </p:cNvSpPr>
          <p:nvPr/>
        </p:nvSpPr>
        <p:spPr>
          <a:xfrm>
            <a:off x="388620" y="5584592"/>
            <a:ext cx="4704080" cy="999088"/>
          </a:xfrm>
          <a:prstGeom prst="rect">
            <a:avLst/>
          </a:prstGeom>
          <a:solidFill>
            <a:srgbClr val="000000">
              <a:alpha val="50196"/>
            </a:srgbClr>
          </a:solidFill>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b="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Calibri" panose="020F0502020204030204" pitchFamily="34" charset="0"/>
              <a:buChar char="–"/>
              <a:defRPr sz="2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ASCEND</a:t>
            </a:r>
            <a:br>
              <a:rPr lang="en-US" dirty="0"/>
            </a:br>
            <a:r>
              <a:rPr lang="en-US" dirty="0"/>
              <a:t>15-17 November 2021</a:t>
            </a:r>
            <a:endParaRPr lang="en-US" sz="1200" dirty="0"/>
          </a:p>
          <a:p>
            <a:endParaRPr lang="en-US" sz="1000" dirty="0"/>
          </a:p>
          <a:p>
            <a:r>
              <a:rPr lang="en-US" sz="1000" dirty="0"/>
              <a:t>www.ascend.events</a:t>
            </a:r>
          </a:p>
        </p:txBody>
      </p:sp>
    </p:spTree>
    <p:extLst>
      <p:ext uri="{BB962C8B-B14F-4D97-AF65-F5344CB8AC3E}">
        <p14:creationId xmlns:p14="http://schemas.microsoft.com/office/powerpoint/2010/main" val="3283639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8608B5-7053-4FAF-9C67-D50FB9F636FC}"/>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1B4D0F62-263B-4D4C-8F6D-DAB5F1D61AB0}"/>
              </a:ext>
            </a:extLst>
          </p:cNvPr>
          <p:cNvSpPr>
            <a:spLocks noGrp="1"/>
          </p:cNvSpPr>
          <p:nvPr>
            <p:ph type="sldNum" sz="quarter" idx="12"/>
          </p:nvPr>
        </p:nvSpPr>
        <p:spPr/>
        <p:txBody>
          <a:bodyPr/>
          <a:lstStyle/>
          <a:p>
            <a:fld id="{173E8F63-40A3-4217-B929-30C8FBEDA7E0}" type="slidenum">
              <a:rPr lang="en-US" smtClean="0"/>
              <a:t>2</a:t>
            </a:fld>
            <a:endParaRPr lang="en-US"/>
          </a:p>
        </p:txBody>
      </p:sp>
      <p:sp>
        <p:nvSpPr>
          <p:cNvPr id="4" name="Content Placeholder 3">
            <a:extLst>
              <a:ext uri="{FF2B5EF4-FFF2-40B4-BE49-F238E27FC236}">
                <a16:creationId xmlns:a16="http://schemas.microsoft.com/office/drawing/2014/main" id="{2C06025C-5BCB-4D1A-8489-1FF7450A1AF7}"/>
              </a:ext>
            </a:extLst>
          </p:cNvPr>
          <p:cNvSpPr>
            <a:spLocks noGrp="1"/>
          </p:cNvSpPr>
          <p:nvPr>
            <p:ph sz="quarter" idx="13"/>
          </p:nvPr>
        </p:nvSpPr>
        <p:spPr>
          <a:xfrm>
            <a:off x="266700" y="936625"/>
            <a:ext cx="11658600" cy="2521585"/>
          </a:xfrm>
        </p:spPr>
        <p:txBody>
          <a:bodyPr/>
          <a:lstStyle/>
          <a:p>
            <a:r>
              <a:rPr lang="en-US" dirty="0"/>
              <a:t>Crewed Mars missions are an unprecedented challenge in human spaceflight</a:t>
            </a:r>
          </a:p>
          <a:p>
            <a:r>
              <a:rPr lang="en-US" dirty="0"/>
              <a:t>Previous work examined mass and cost impacts of changes in Environmental Control and Life Support System (ECLSS) architecture and other factors for fixed mission</a:t>
            </a:r>
          </a:p>
          <a:p>
            <a:r>
              <a:rPr lang="en-US" dirty="0">
                <a:solidFill>
                  <a:srgbClr val="0066B3"/>
                </a:solidFill>
              </a:rPr>
              <a:t>This paper expands that analysis to incorporate different transportation system options across a range of mission durations and evaluates integrated mass and cost impacts</a:t>
            </a:r>
          </a:p>
          <a:p>
            <a:r>
              <a:rPr lang="en-US" dirty="0"/>
              <a:t>More detail and background provided in paper</a:t>
            </a:r>
          </a:p>
        </p:txBody>
      </p:sp>
      <p:sp>
        <p:nvSpPr>
          <p:cNvPr id="5" name="Text Placeholder 4">
            <a:extLst>
              <a:ext uri="{FF2B5EF4-FFF2-40B4-BE49-F238E27FC236}">
                <a16:creationId xmlns:a16="http://schemas.microsoft.com/office/drawing/2014/main" id="{1A37D2C5-C4D2-42B4-8548-9D6FCBFBE34E}"/>
              </a:ext>
            </a:extLst>
          </p:cNvPr>
          <p:cNvSpPr>
            <a:spLocks noGrp="1"/>
          </p:cNvSpPr>
          <p:nvPr>
            <p:ph type="body" sz="quarter" idx="14"/>
          </p:nvPr>
        </p:nvSpPr>
        <p:spPr/>
        <p:txBody>
          <a:bodyPr>
            <a:normAutofit/>
          </a:bodyPr>
          <a:lstStyle/>
          <a:p>
            <a:r>
              <a:rPr lang="en-US" sz="2800" dirty="0"/>
              <a:t>Introduction</a:t>
            </a:r>
          </a:p>
        </p:txBody>
      </p:sp>
      <p:graphicFrame>
        <p:nvGraphicFramePr>
          <p:cNvPr id="7" name="Table 6">
            <a:extLst>
              <a:ext uri="{FF2B5EF4-FFF2-40B4-BE49-F238E27FC236}">
                <a16:creationId xmlns:a16="http://schemas.microsoft.com/office/drawing/2014/main" id="{2E3777DC-0159-42D7-BFC4-4E7E3BE0A1C7}"/>
              </a:ext>
            </a:extLst>
          </p:cNvPr>
          <p:cNvGraphicFramePr>
            <a:graphicFrameLocks noGrp="1"/>
          </p:cNvGraphicFramePr>
          <p:nvPr>
            <p:extLst>
              <p:ext uri="{D42A27DB-BD31-4B8C-83A1-F6EECF244321}">
                <p14:modId xmlns:p14="http://schemas.microsoft.com/office/powerpoint/2010/main" val="2461407134"/>
              </p:ext>
            </p:extLst>
          </p:nvPr>
        </p:nvGraphicFramePr>
        <p:xfrm>
          <a:off x="4534154" y="3645218"/>
          <a:ext cx="7391910" cy="2438400"/>
        </p:xfrm>
        <a:graphic>
          <a:graphicData uri="http://schemas.openxmlformats.org/drawingml/2006/table">
            <a:tbl>
              <a:tblPr firstRow="1" firstCol="1" bandRow="1"/>
              <a:tblGrid>
                <a:gridCol w="381000">
                  <a:extLst>
                    <a:ext uri="{9D8B030D-6E8A-4147-A177-3AD203B41FA5}">
                      <a16:colId xmlns:a16="http://schemas.microsoft.com/office/drawing/2014/main" val="1007556492"/>
                    </a:ext>
                  </a:extLst>
                </a:gridCol>
                <a:gridCol w="1418463">
                  <a:extLst>
                    <a:ext uri="{9D8B030D-6E8A-4147-A177-3AD203B41FA5}">
                      <a16:colId xmlns:a16="http://schemas.microsoft.com/office/drawing/2014/main" val="3767287003"/>
                    </a:ext>
                  </a:extLst>
                </a:gridCol>
                <a:gridCol w="1102360">
                  <a:extLst>
                    <a:ext uri="{9D8B030D-6E8A-4147-A177-3AD203B41FA5}">
                      <a16:colId xmlns:a16="http://schemas.microsoft.com/office/drawing/2014/main" val="322454010"/>
                    </a:ext>
                  </a:extLst>
                </a:gridCol>
                <a:gridCol w="1046925">
                  <a:extLst>
                    <a:ext uri="{9D8B030D-6E8A-4147-A177-3AD203B41FA5}">
                      <a16:colId xmlns:a16="http://schemas.microsoft.com/office/drawing/2014/main" val="3461277834"/>
                    </a:ext>
                  </a:extLst>
                </a:gridCol>
                <a:gridCol w="1027875">
                  <a:extLst>
                    <a:ext uri="{9D8B030D-6E8A-4147-A177-3AD203B41FA5}">
                      <a16:colId xmlns:a16="http://schemas.microsoft.com/office/drawing/2014/main" val="4069843721"/>
                    </a:ext>
                  </a:extLst>
                </a:gridCol>
                <a:gridCol w="1393762">
                  <a:extLst>
                    <a:ext uri="{9D8B030D-6E8A-4147-A177-3AD203B41FA5}">
                      <a16:colId xmlns:a16="http://schemas.microsoft.com/office/drawing/2014/main" val="2158547281"/>
                    </a:ext>
                  </a:extLst>
                </a:gridCol>
                <a:gridCol w="1021525">
                  <a:extLst>
                    <a:ext uri="{9D8B030D-6E8A-4147-A177-3AD203B41FA5}">
                      <a16:colId xmlns:a16="http://schemas.microsoft.com/office/drawing/2014/main" val="2608316222"/>
                    </a:ext>
                  </a:extLst>
                </a:gridCol>
              </a:tblGrid>
              <a:tr h="152400">
                <a:tc rowSpan="2" gridSpan="2">
                  <a:txBody>
                    <a:bodyPr/>
                    <a:lstStyle/>
                    <a:p>
                      <a:pPr marL="0" marR="0" indent="0" algn="just">
                        <a:spcBef>
                          <a:spcPts val="0"/>
                        </a:spcBef>
                        <a:spcAft>
                          <a:spcPts val="0"/>
                        </a:spcAft>
                      </a:pPr>
                      <a:r>
                        <a:rPr lang="en-US" sz="1600">
                          <a:effectLst/>
                          <a:latin typeface="+mn-lt"/>
                          <a:ea typeface="Times New Roman" panose="02020603050405020304" pitchFamily="18" charset="0"/>
                        </a:rPr>
                        <a:t> </a:t>
                      </a: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gridSpan="5">
                  <a:txBody>
                    <a:bodyPr/>
                    <a:lstStyle/>
                    <a:p>
                      <a:pPr marL="0" marR="0" indent="0" algn="ctr">
                        <a:spcBef>
                          <a:spcPts val="0"/>
                        </a:spcBef>
                        <a:spcAft>
                          <a:spcPts val="0"/>
                        </a:spcAft>
                      </a:pPr>
                      <a:r>
                        <a:rPr lang="en-US" sz="1600" b="1">
                          <a:effectLst/>
                          <a:latin typeface="+mn-lt"/>
                          <a:ea typeface="Times New Roman" panose="02020603050405020304" pitchFamily="18" charset="0"/>
                        </a:rPr>
                        <a:t>ECLSS Architecture</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8318979"/>
                  </a:ext>
                </a:extLst>
              </a:tr>
              <a:tr h="152400">
                <a:tc gridSpan="2" vMerge="1">
                  <a:txBody>
                    <a:bodyPr/>
                    <a:lstStyle/>
                    <a:p>
                      <a:endParaRPr lang="en-US"/>
                    </a:p>
                  </a:txBody>
                  <a:tcPr/>
                </a:tc>
                <a:tc hMerge="1" vMerge="1">
                  <a:txBody>
                    <a:bodyPr/>
                    <a:lstStyle/>
                    <a:p>
                      <a:endParaRPr lang="en-US"/>
                    </a:p>
                  </a:txBody>
                  <a:tcPr/>
                </a:tc>
                <a:tc>
                  <a:txBody>
                    <a:bodyPr/>
                    <a:lstStyle/>
                    <a:p>
                      <a:pPr marL="0" marR="0" indent="0" algn="just">
                        <a:spcBef>
                          <a:spcPts val="0"/>
                        </a:spcBef>
                        <a:spcAft>
                          <a:spcPts val="0"/>
                        </a:spcAft>
                      </a:pPr>
                      <a:r>
                        <a:rPr lang="en-US" sz="1600" b="1">
                          <a:effectLst/>
                          <a:latin typeface="+mn-lt"/>
                          <a:ea typeface="Times New Roman" panose="02020603050405020304" pitchFamily="18" charset="0"/>
                        </a:rPr>
                        <a:t>Open Loop</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a:spcBef>
                          <a:spcPts val="0"/>
                        </a:spcBef>
                        <a:spcAft>
                          <a:spcPts val="0"/>
                        </a:spcAft>
                      </a:pPr>
                      <a:r>
                        <a:rPr lang="en-US" sz="1600" b="1">
                          <a:effectLst/>
                          <a:latin typeface="+mn-lt"/>
                          <a:ea typeface="Times New Roman" panose="02020603050405020304" pitchFamily="18" charset="0"/>
                        </a:rPr>
                        <a:t>Up to UPA</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a:spcBef>
                          <a:spcPts val="0"/>
                        </a:spcBef>
                        <a:spcAft>
                          <a:spcPts val="0"/>
                        </a:spcAft>
                      </a:pPr>
                      <a:r>
                        <a:rPr lang="en-US" sz="1600" b="1">
                          <a:effectLst/>
                          <a:latin typeface="+mn-lt"/>
                          <a:ea typeface="Times New Roman" panose="02020603050405020304" pitchFamily="18" charset="0"/>
                        </a:rPr>
                        <a:t>Up to BPA</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a:spcBef>
                          <a:spcPts val="0"/>
                        </a:spcBef>
                        <a:spcAft>
                          <a:spcPts val="0"/>
                        </a:spcAft>
                      </a:pPr>
                      <a:r>
                        <a:rPr lang="en-US" sz="1600" b="1">
                          <a:effectLst/>
                          <a:latin typeface="+mn-lt"/>
                          <a:ea typeface="Times New Roman" panose="02020603050405020304" pitchFamily="18" charset="0"/>
                        </a:rPr>
                        <a:t>Up to Sabatier</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a:spcBef>
                          <a:spcPts val="0"/>
                        </a:spcBef>
                        <a:spcAft>
                          <a:spcPts val="0"/>
                        </a:spcAft>
                      </a:pPr>
                      <a:r>
                        <a:rPr lang="en-US" sz="1600" b="1">
                          <a:effectLst/>
                          <a:latin typeface="+mn-lt"/>
                          <a:ea typeface="Times New Roman" panose="02020603050405020304" pitchFamily="18" charset="0"/>
                        </a:rPr>
                        <a:t>Up to PPA</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8806995"/>
                  </a:ext>
                </a:extLst>
              </a:tr>
              <a:tr h="152400">
                <a:tc rowSpan="7">
                  <a:txBody>
                    <a:bodyPr/>
                    <a:lstStyle/>
                    <a:p>
                      <a:pPr marL="71755" marR="71755" indent="0" algn="ctr">
                        <a:spcBef>
                          <a:spcPts val="0"/>
                        </a:spcBef>
                        <a:spcAft>
                          <a:spcPts val="0"/>
                        </a:spcAft>
                      </a:pPr>
                      <a:r>
                        <a:rPr lang="en-US" sz="1600" b="1">
                          <a:effectLst/>
                          <a:latin typeface="+mn-lt"/>
                          <a:ea typeface="Times New Roman" panose="02020603050405020304" pitchFamily="18" charset="0"/>
                        </a:rPr>
                        <a:t>Technology</a:t>
                      </a:r>
                      <a:endParaRPr lang="en-US" sz="1600">
                        <a:effectLst/>
                        <a:latin typeface="+mn-lt"/>
                        <a:ea typeface="Times New Roman" panose="02020603050405020304" pitchFamily="18" charset="0"/>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just">
                        <a:spcBef>
                          <a:spcPts val="0"/>
                        </a:spcBef>
                        <a:spcAft>
                          <a:spcPts val="0"/>
                        </a:spcAft>
                      </a:pPr>
                      <a:r>
                        <a:rPr lang="en-US" sz="1600" b="1" dirty="0">
                          <a:effectLst/>
                          <a:latin typeface="+mn-lt"/>
                          <a:ea typeface="Times New Roman" panose="02020603050405020304" pitchFamily="18" charset="0"/>
                        </a:rPr>
                        <a:t>Baseline ECLSS</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dirty="0">
                          <a:effectLst/>
                          <a:latin typeface="+mn-lt"/>
                          <a:ea typeface="Times New Roman" panose="02020603050405020304" pitchFamily="18" charset="0"/>
                          <a:sym typeface="Wingdings" panose="05000000000000000000" pitchFamily="2" charset="2"/>
                        </a:rPr>
                        <a:t></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dirty="0">
                          <a:effectLst/>
                          <a:latin typeface="+mn-lt"/>
                          <a:ea typeface="Times New Roman" panose="02020603050405020304" pitchFamily="18" charset="0"/>
                          <a:sym typeface="Wingdings" panose="05000000000000000000" pitchFamily="2" charset="2"/>
                        </a:rPr>
                        <a:t></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5198734"/>
                  </a:ext>
                </a:extLst>
              </a:tr>
              <a:tr h="152400">
                <a:tc vMerge="1">
                  <a:txBody>
                    <a:bodyPr/>
                    <a:lstStyle/>
                    <a:p>
                      <a:endParaRPr lang="en-US"/>
                    </a:p>
                  </a:txBody>
                  <a:tcPr/>
                </a:tc>
                <a:tc>
                  <a:txBody>
                    <a:bodyPr/>
                    <a:lstStyle/>
                    <a:p>
                      <a:pPr marL="0" marR="0" indent="0" algn="just">
                        <a:spcBef>
                          <a:spcPts val="0"/>
                        </a:spcBef>
                        <a:spcAft>
                          <a:spcPts val="0"/>
                        </a:spcAft>
                      </a:pPr>
                      <a:r>
                        <a:rPr lang="en-US" sz="1600" b="1" dirty="0">
                          <a:effectLst/>
                          <a:latin typeface="+mn-lt"/>
                          <a:ea typeface="Times New Roman" panose="02020603050405020304" pitchFamily="18" charset="0"/>
                        </a:rPr>
                        <a:t>OGA</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4114657"/>
                  </a:ext>
                </a:extLst>
              </a:tr>
              <a:tr h="152400">
                <a:tc vMerge="1">
                  <a:txBody>
                    <a:bodyPr/>
                    <a:lstStyle/>
                    <a:p>
                      <a:endParaRPr lang="en-US"/>
                    </a:p>
                  </a:txBody>
                  <a:tcPr/>
                </a:tc>
                <a:tc>
                  <a:txBody>
                    <a:bodyPr/>
                    <a:lstStyle/>
                    <a:p>
                      <a:pPr marL="0" marR="0" indent="0" algn="just">
                        <a:spcBef>
                          <a:spcPts val="0"/>
                        </a:spcBef>
                        <a:spcAft>
                          <a:spcPts val="0"/>
                        </a:spcAft>
                      </a:pPr>
                      <a:r>
                        <a:rPr lang="en-US" sz="1600" b="1" dirty="0">
                          <a:effectLst/>
                          <a:latin typeface="+mn-lt"/>
                          <a:ea typeface="Times New Roman" panose="02020603050405020304" pitchFamily="18" charset="0"/>
                        </a:rPr>
                        <a:t>WPA</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955568"/>
                  </a:ext>
                </a:extLst>
              </a:tr>
              <a:tr h="152400">
                <a:tc vMerge="1">
                  <a:txBody>
                    <a:bodyPr/>
                    <a:lstStyle/>
                    <a:p>
                      <a:endParaRPr lang="en-US"/>
                    </a:p>
                  </a:txBody>
                  <a:tcPr/>
                </a:tc>
                <a:tc>
                  <a:txBody>
                    <a:bodyPr/>
                    <a:lstStyle/>
                    <a:p>
                      <a:pPr marL="0" marR="0" indent="0" algn="just">
                        <a:spcBef>
                          <a:spcPts val="0"/>
                        </a:spcBef>
                        <a:spcAft>
                          <a:spcPts val="0"/>
                        </a:spcAft>
                      </a:pPr>
                      <a:r>
                        <a:rPr lang="en-US" sz="1600" b="1">
                          <a:effectLst/>
                          <a:latin typeface="+mn-lt"/>
                          <a:ea typeface="Times New Roman" panose="02020603050405020304" pitchFamily="18" charset="0"/>
                        </a:rPr>
                        <a:t>UPA</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906164"/>
                  </a:ext>
                </a:extLst>
              </a:tr>
              <a:tr h="152400">
                <a:tc vMerge="1">
                  <a:txBody>
                    <a:bodyPr/>
                    <a:lstStyle/>
                    <a:p>
                      <a:endParaRPr lang="en-US"/>
                    </a:p>
                  </a:txBody>
                  <a:tcPr/>
                </a:tc>
                <a:tc>
                  <a:txBody>
                    <a:bodyPr/>
                    <a:lstStyle/>
                    <a:p>
                      <a:pPr marL="0" marR="0" indent="0" algn="just">
                        <a:spcBef>
                          <a:spcPts val="0"/>
                        </a:spcBef>
                        <a:spcAft>
                          <a:spcPts val="0"/>
                        </a:spcAft>
                      </a:pPr>
                      <a:r>
                        <a:rPr lang="en-US" sz="1600" b="1" dirty="0">
                          <a:effectLst/>
                          <a:latin typeface="+mn-lt"/>
                          <a:ea typeface="Times New Roman" panose="02020603050405020304" pitchFamily="18" charset="0"/>
                        </a:rPr>
                        <a:t>BPA</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1285155"/>
                  </a:ext>
                </a:extLst>
              </a:tr>
              <a:tr h="152400">
                <a:tc vMerge="1">
                  <a:txBody>
                    <a:bodyPr/>
                    <a:lstStyle/>
                    <a:p>
                      <a:endParaRPr lang="en-US"/>
                    </a:p>
                  </a:txBody>
                  <a:tcPr/>
                </a:tc>
                <a:tc>
                  <a:txBody>
                    <a:bodyPr/>
                    <a:lstStyle/>
                    <a:p>
                      <a:pPr marL="0" marR="0" indent="0" algn="just">
                        <a:spcBef>
                          <a:spcPts val="0"/>
                        </a:spcBef>
                        <a:spcAft>
                          <a:spcPts val="0"/>
                        </a:spcAft>
                      </a:pPr>
                      <a:r>
                        <a:rPr lang="en-US" sz="1600" b="1" dirty="0">
                          <a:effectLst/>
                          <a:latin typeface="+mn-lt"/>
                          <a:ea typeface="Times New Roman" panose="02020603050405020304" pitchFamily="18" charset="0"/>
                        </a:rPr>
                        <a:t>Sabatier</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7156258"/>
                  </a:ext>
                </a:extLst>
              </a:tr>
              <a:tr h="152400">
                <a:tc vMerge="1">
                  <a:txBody>
                    <a:bodyPr/>
                    <a:lstStyle/>
                    <a:p>
                      <a:endParaRPr lang="en-US"/>
                    </a:p>
                  </a:txBody>
                  <a:tcPr/>
                </a:tc>
                <a:tc>
                  <a:txBody>
                    <a:bodyPr/>
                    <a:lstStyle/>
                    <a:p>
                      <a:pPr marL="0" marR="0" indent="0" algn="just">
                        <a:spcBef>
                          <a:spcPts val="0"/>
                        </a:spcBef>
                        <a:spcAft>
                          <a:spcPts val="0"/>
                        </a:spcAft>
                      </a:pPr>
                      <a:r>
                        <a:rPr lang="en-US" sz="1600" b="1" dirty="0">
                          <a:effectLst/>
                          <a:latin typeface="+mn-lt"/>
                          <a:ea typeface="Times New Roman" panose="02020603050405020304" pitchFamily="18" charset="0"/>
                        </a:rPr>
                        <a:t>PPA</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sym typeface="Wingdings" panose="05000000000000000000" pitchFamily="2" charset="2"/>
                        </a:rPr>
                        <a:t></a:t>
                      </a:r>
                      <a:endParaRPr lang="en-US" sz="160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6232406"/>
                  </a:ext>
                </a:extLst>
              </a:tr>
              <a:tr h="152400">
                <a:tc gridSpan="2">
                  <a:txBody>
                    <a:bodyPr/>
                    <a:lstStyle/>
                    <a:p>
                      <a:pPr marL="0" marR="0" indent="0" algn="just">
                        <a:spcBef>
                          <a:spcPts val="0"/>
                        </a:spcBef>
                        <a:spcAft>
                          <a:spcPts val="0"/>
                        </a:spcAft>
                      </a:pPr>
                      <a:r>
                        <a:rPr lang="en-US" sz="1600" b="1" dirty="0">
                          <a:effectLst/>
                          <a:latin typeface="+mn-lt"/>
                          <a:ea typeface="Times New Roman" panose="02020603050405020304" pitchFamily="18" charset="0"/>
                        </a:rPr>
                        <a:t>Food Hydration</a:t>
                      </a:r>
                      <a:endParaRPr lang="en-US" sz="1600" dirty="0">
                        <a:effectLst/>
                        <a:latin typeface="+mn-lt"/>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50%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a:effectLst/>
                          <a:latin typeface="+mn-lt"/>
                          <a:ea typeface="Times New Roman" panose="02020603050405020304" pitchFamily="18" charset="0"/>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a:spcBef>
                          <a:spcPts val="0"/>
                        </a:spcBef>
                        <a:spcAft>
                          <a:spcPts val="0"/>
                        </a:spcAft>
                      </a:pPr>
                      <a:r>
                        <a:rPr lang="en-US" sz="1600" dirty="0">
                          <a:effectLst/>
                          <a:latin typeface="+mn-lt"/>
                          <a:ea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0729196"/>
                  </a:ext>
                </a:extLst>
              </a:tr>
            </a:tbl>
          </a:graphicData>
        </a:graphic>
      </p:graphicFrame>
      <p:sp>
        <p:nvSpPr>
          <p:cNvPr id="8" name="Content Placeholder 3">
            <a:extLst>
              <a:ext uri="{FF2B5EF4-FFF2-40B4-BE49-F238E27FC236}">
                <a16:creationId xmlns:a16="http://schemas.microsoft.com/office/drawing/2014/main" id="{464AE588-1796-480E-A26A-6515539AA09A}"/>
              </a:ext>
            </a:extLst>
          </p:cNvPr>
          <p:cNvSpPr txBox="1">
            <a:spLocks/>
          </p:cNvSpPr>
          <p:nvPr/>
        </p:nvSpPr>
        <p:spPr>
          <a:xfrm>
            <a:off x="265936" y="3603626"/>
            <a:ext cx="4268218" cy="252158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i="1" dirty="0"/>
              <a:t>Transportation Options:</a:t>
            </a:r>
          </a:p>
          <a:p>
            <a:pPr lvl="1"/>
            <a:r>
              <a:rPr lang="en-US" dirty="0"/>
              <a:t>Hybrid Nuclear Electric Propulsion (NEP) and chemical (1.8 MW reactor)</a:t>
            </a:r>
          </a:p>
          <a:p>
            <a:pPr lvl="1"/>
            <a:r>
              <a:rPr lang="en-US" dirty="0"/>
              <a:t>Hybrid Solar Electric Propulsion (SEP) and chemical (400 kW thruster, 675 kW array)</a:t>
            </a:r>
          </a:p>
          <a:p>
            <a:r>
              <a:rPr lang="en-US" i="1" dirty="0"/>
              <a:t>Durations from 750 to 1,000 d</a:t>
            </a:r>
          </a:p>
        </p:txBody>
      </p:sp>
      <p:graphicFrame>
        <p:nvGraphicFramePr>
          <p:cNvPr id="9" name="Table 9">
            <a:extLst>
              <a:ext uri="{FF2B5EF4-FFF2-40B4-BE49-F238E27FC236}">
                <a16:creationId xmlns:a16="http://schemas.microsoft.com/office/drawing/2014/main" id="{4D64E4B5-0023-4077-9442-FAA8E54C8E4C}"/>
              </a:ext>
            </a:extLst>
          </p:cNvPr>
          <p:cNvGraphicFramePr>
            <a:graphicFrameLocks noGrp="1"/>
          </p:cNvGraphicFramePr>
          <p:nvPr>
            <p:extLst>
              <p:ext uri="{D42A27DB-BD31-4B8C-83A1-F6EECF244321}">
                <p14:modId xmlns:p14="http://schemas.microsoft.com/office/powerpoint/2010/main" val="1725302405"/>
              </p:ext>
            </p:extLst>
          </p:nvPr>
        </p:nvGraphicFramePr>
        <p:xfrm>
          <a:off x="4111172" y="6211224"/>
          <a:ext cx="7983220" cy="518160"/>
        </p:xfrm>
        <a:graphic>
          <a:graphicData uri="http://schemas.openxmlformats.org/drawingml/2006/table">
            <a:tbl>
              <a:tblPr firstRow="1" bandRow="1">
                <a:tableStyleId>{2D5ABB26-0587-4C30-8999-92F81FD0307C}</a:tableStyleId>
              </a:tblPr>
              <a:tblGrid>
                <a:gridCol w="2846197">
                  <a:extLst>
                    <a:ext uri="{9D8B030D-6E8A-4147-A177-3AD203B41FA5}">
                      <a16:colId xmlns:a16="http://schemas.microsoft.com/office/drawing/2014/main" val="1318227019"/>
                    </a:ext>
                  </a:extLst>
                </a:gridCol>
                <a:gridCol w="2559304">
                  <a:extLst>
                    <a:ext uri="{9D8B030D-6E8A-4147-A177-3AD203B41FA5}">
                      <a16:colId xmlns:a16="http://schemas.microsoft.com/office/drawing/2014/main" val="3773176294"/>
                    </a:ext>
                  </a:extLst>
                </a:gridCol>
                <a:gridCol w="2577719">
                  <a:extLst>
                    <a:ext uri="{9D8B030D-6E8A-4147-A177-3AD203B41FA5}">
                      <a16:colId xmlns:a16="http://schemas.microsoft.com/office/drawing/2014/main" val="1000811048"/>
                    </a:ext>
                  </a:extLst>
                </a:gridCol>
              </a:tblGrid>
              <a:tr h="370840">
                <a:tc>
                  <a:txBody>
                    <a:bodyPr/>
                    <a:lstStyle/>
                    <a:p>
                      <a:r>
                        <a:rPr lang="en-US" sz="1400" dirty="0"/>
                        <a:t>OGA = Oxygen Generation Assembly</a:t>
                      </a:r>
                    </a:p>
                    <a:p>
                      <a:r>
                        <a:rPr lang="en-US" sz="1400" dirty="0"/>
                        <a:t>WPA = Water Processor Assembly</a:t>
                      </a:r>
                    </a:p>
                  </a:txBody>
                  <a:tcPr/>
                </a:tc>
                <a:tc>
                  <a:txBody>
                    <a:bodyPr/>
                    <a:lstStyle/>
                    <a:p>
                      <a:r>
                        <a:rPr lang="en-US" sz="1400" dirty="0"/>
                        <a:t>UPA = Urine Processor Assembly</a:t>
                      </a:r>
                    </a:p>
                    <a:p>
                      <a:r>
                        <a:rPr lang="en-US" sz="1400" dirty="0"/>
                        <a:t>BPA = Brine Processor Assembly</a:t>
                      </a:r>
                    </a:p>
                  </a:txBody>
                  <a:tcPr/>
                </a:tc>
                <a:tc>
                  <a:txBody>
                    <a:bodyPr/>
                    <a:lstStyle/>
                    <a:p>
                      <a:r>
                        <a:rPr lang="en-US" sz="1400" dirty="0"/>
                        <a:t>PPA = Plasma Pyrolysis Assembly</a:t>
                      </a:r>
                    </a:p>
                  </a:txBody>
                  <a:tcPr/>
                </a:tc>
                <a:extLst>
                  <a:ext uri="{0D108BD9-81ED-4DB2-BD59-A6C34878D82A}">
                    <a16:rowId xmlns:a16="http://schemas.microsoft.com/office/drawing/2014/main" val="3632681748"/>
                  </a:ext>
                </a:extLst>
              </a:tr>
            </a:tbl>
          </a:graphicData>
        </a:graphic>
      </p:graphicFrame>
    </p:spTree>
    <p:extLst>
      <p:ext uri="{BB962C8B-B14F-4D97-AF65-F5344CB8AC3E}">
        <p14:creationId xmlns:p14="http://schemas.microsoft.com/office/powerpoint/2010/main" val="3932930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AA71BEA-C283-4C1A-8875-B3B0DD6D6264}"/>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B7DA3985-6437-42E3-B9A7-DB6DEF9027C0}"/>
              </a:ext>
            </a:extLst>
          </p:cNvPr>
          <p:cNvSpPr>
            <a:spLocks noGrp="1"/>
          </p:cNvSpPr>
          <p:nvPr>
            <p:ph type="sldNum" sz="quarter" idx="12"/>
          </p:nvPr>
        </p:nvSpPr>
        <p:spPr/>
        <p:txBody>
          <a:bodyPr/>
          <a:lstStyle/>
          <a:p>
            <a:fld id="{173E8F63-40A3-4217-B929-30C8FBEDA7E0}" type="slidenum">
              <a:rPr lang="en-US" smtClean="0"/>
              <a:t>3</a:t>
            </a:fld>
            <a:endParaRPr lang="en-US"/>
          </a:p>
        </p:txBody>
      </p:sp>
      <p:sp>
        <p:nvSpPr>
          <p:cNvPr id="5" name="Text Placeholder 4">
            <a:extLst>
              <a:ext uri="{FF2B5EF4-FFF2-40B4-BE49-F238E27FC236}">
                <a16:creationId xmlns:a16="http://schemas.microsoft.com/office/drawing/2014/main" id="{EC31AB2B-247B-47C1-B125-8B8FDCF8D0D1}"/>
              </a:ext>
            </a:extLst>
          </p:cNvPr>
          <p:cNvSpPr>
            <a:spLocks noGrp="1"/>
          </p:cNvSpPr>
          <p:nvPr>
            <p:ph type="body" sz="quarter" idx="14"/>
          </p:nvPr>
        </p:nvSpPr>
        <p:spPr/>
        <p:txBody>
          <a:bodyPr>
            <a:normAutofit/>
          </a:bodyPr>
          <a:lstStyle/>
          <a:p>
            <a:r>
              <a:rPr lang="en-US" sz="2800" dirty="0"/>
              <a:t>Total Earth Departure Mass</a:t>
            </a:r>
          </a:p>
        </p:txBody>
      </p:sp>
      <p:pic>
        <p:nvPicPr>
          <p:cNvPr id="6" name="Picture 5">
            <a:extLst>
              <a:ext uri="{FF2B5EF4-FFF2-40B4-BE49-F238E27FC236}">
                <a16:creationId xmlns:a16="http://schemas.microsoft.com/office/drawing/2014/main" id="{F59DD709-48AD-40A9-B901-E30215E50D4D}"/>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758043" y="855008"/>
            <a:ext cx="8675915" cy="5753477"/>
          </a:xfrm>
          <a:prstGeom prst="rect">
            <a:avLst/>
          </a:prstGeom>
          <a:noFill/>
        </p:spPr>
      </p:pic>
      <p:sp>
        <p:nvSpPr>
          <p:cNvPr id="8" name="TextBox 7">
            <a:extLst>
              <a:ext uri="{FF2B5EF4-FFF2-40B4-BE49-F238E27FC236}">
                <a16:creationId xmlns:a16="http://schemas.microsoft.com/office/drawing/2014/main" id="{62BF4456-5AE9-438E-AA1B-098E3B35A114}"/>
              </a:ext>
            </a:extLst>
          </p:cNvPr>
          <p:cNvSpPr txBox="1"/>
          <p:nvPr/>
        </p:nvSpPr>
        <p:spPr>
          <a:xfrm>
            <a:off x="0" y="1954421"/>
            <a:ext cx="2032000" cy="2031325"/>
          </a:xfrm>
          <a:prstGeom prst="rect">
            <a:avLst/>
          </a:prstGeom>
          <a:noFill/>
        </p:spPr>
        <p:txBody>
          <a:bodyPr wrap="square" rtlCol="0">
            <a:spAutoFit/>
          </a:bodyPr>
          <a:lstStyle/>
          <a:p>
            <a:r>
              <a:rPr lang="en-US" dirty="0"/>
              <a:t>Propellant mass requirements grow exponentially as mission duration decreases, due to increased energy requirements</a:t>
            </a:r>
          </a:p>
        </p:txBody>
      </p:sp>
      <p:sp>
        <p:nvSpPr>
          <p:cNvPr id="10" name="TextBox 9">
            <a:extLst>
              <a:ext uri="{FF2B5EF4-FFF2-40B4-BE49-F238E27FC236}">
                <a16:creationId xmlns:a16="http://schemas.microsoft.com/office/drawing/2014/main" id="{09D76FF1-A793-4072-8603-F31C1984C8BA}"/>
              </a:ext>
            </a:extLst>
          </p:cNvPr>
          <p:cNvSpPr txBox="1"/>
          <p:nvPr/>
        </p:nvSpPr>
        <p:spPr>
          <a:xfrm>
            <a:off x="3393440" y="2808416"/>
            <a:ext cx="3484880" cy="923330"/>
          </a:xfrm>
          <a:prstGeom prst="rect">
            <a:avLst/>
          </a:prstGeom>
          <a:solidFill>
            <a:srgbClr val="FFFFFF">
              <a:alpha val="60000"/>
            </a:srgbClr>
          </a:solidFill>
        </p:spPr>
        <p:txBody>
          <a:bodyPr wrap="square" rtlCol="0">
            <a:spAutoFit/>
          </a:bodyPr>
          <a:lstStyle/>
          <a:p>
            <a:r>
              <a:rPr lang="en-US" dirty="0"/>
              <a:t>No feasible SEP/Chem trajectories found for mission durations &lt;900 d under assumptions used here</a:t>
            </a:r>
          </a:p>
        </p:txBody>
      </p:sp>
      <p:sp>
        <p:nvSpPr>
          <p:cNvPr id="11" name="TextBox 10">
            <a:extLst>
              <a:ext uri="{FF2B5EF4-FFF2-40B4-BE49-F238E27FC236}">
                <a16:creationId xmlns:a16="http://schemas.microsoft.com/office/drawing/2014/main" id="{48F74581-8DFB-4B15-978D-8272829FFF24}"/>
              </a:ext>
            </a:extLst>
          </p:cNvPr>
          <p:cNvSpPr txBox="1"/>
          <p:nvPr/>
        </p:nvSpPr>
        <p:spPr>
          <a:xfrm>
            <a:off x="10414453" y="1761381"/>
            <a:ext cx="1742441" cy="2862322"/>
          </a:xfrm>
          <a:prstGeom prst="rect">
            <a:avLst/>
          </a:prstGeom>
          <a:solidFill>
            <a:srgbClr val="FFFFFF">
              <a:alpha val="60000"/>
            </a:srgbClr>
          </a:solidFill>
        </p:spPr>
        <p:txBody>
          <a:bodyPr wrap="square" rtlCol="0">
            <a:spAutoFit/>
          </a:bodyPr>
          <a:lstStyle/>
          <a:p>
            <a:r>
              <a:rPr lang="en-US" dirty="0"/>
              <a:t>Combined effects of ECLSS architecture, transportation system, and mission duration results in  &gt;1,000 t change in mass (over a million kg)</a:t>
            </a:r>
          </a:p>
        </p:txBody>
      </p:sp>
      <p:cxnSp>
        <p:nvCxnSpPr>
          <p:cNvPr id="13" name="Straight Connector 12">
            <a:extLst>
              <a:ext uri="{FF2B5EF4-FFF2-40B4-BE49-F238E27FC236}">
                <a16:creationId xmlns:a16="http://schemas.microsoft.com/office/drawing/2014/main" id="{EB7D6D33-ABD5-4592-98EB-74E4E695F55B}"/>
              </a:ext>
            </a:extLst>
          </p:cNvPr>
          <p:cNvCxnSpPr>
            <a:cxnSpLocks/>
          </p:cNvCxnSpPr>
          <p:nvPr/>
        </p:nvCxnSpPr>
        <p:spPr>
          <a:xfrm>
            <a:off x="2509520" y="1371600"/>
            <a:ext cx="8910320" cy="0"/>
          </a:xfrm>
          <a:prstGeom prst="line">
            <a:avLst/>
          </a:prstGeom>
          <a:ln w="1905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BBEE3B64-2988-42F4-83D6-76FC1C15B7AF}"/>
              </a:ext>
            </a:extLst>
          </p:cNvPr>
          <p:cNvCxnSpPr>
            <a:cxnSpLocks/>
          </p:cNvCxnSpPr>
          <p:nvPr/>
        </p:nvCxnSpPr>
        <p:spPr>
          <a:xfrm>
            <a:off x="10210800" y="5161280"/>
            <a:ext cx="1209040" cy="0"/>
          </a:xfrm>
          <a:prstGeom prst="line">
            <a:avLst/>
          </a:prstGeom>
          <a:ln w="1905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B50E3C1D-633F-41B5-A204-1A3012C6095A}"/>
              </a:ext>
            </a:extLst>
          </p:cNvPr>
          <p:cNvCxnSpPr>
            <a:cxnSpLocks/>
          </p:cNvCxnSpPr>
          <p:nvPr/>
        </p:nvCxnSpPr>
        <p:spPr>
          <a:xfrm flipV="1">
            <a:off x="10815320" y="1371601"/>
            <a:ext cx="0" cy="38978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E0AE2E40-26F0-40A8-8260-D42808948679}"/>
              </a:ext>
            </a:extLst>
          </p:cNvPr>
          <p:cNvCxnSpPr>
            <a:cxnSpLocks/>
          </p:cNvCxnSpPr>
          <p:nvPr/>
        </p:nvCxnSpPr>
        <p:spPr>
          <a:xfrm>
            <a:off x="10815320" y="4623703"/>
            <a:ext cx="0" cy="4844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5775C723-EF95-4612-AFA0-3DBB78D27661}"/>
              </a:ext>
            </a:extLst>
          </p:cNvPr>
          <p:cNvCxnSpPr>
            <a:cxnSpLocks/>
          </p:cNvCxnSpPr>
          <p:nvPr/>
        </p:nvCxnSpPr>
        <p:spPr>
          <a:xfrm flipH="1">
            <a:off x="4724400" y="3731746"/>
            <a:ext cx="96520" cy="162257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B49ED91B-DCD8-4ADF-8E56-375BF7DA1826}"/>
              </a:ext>
            </a:extLst>
          </p:cNvPr>
          <p:cNvCxnSpPr>
            <a:cxnSpLocks/>
          </p:cNvCxnSpPr>
          <p:nvPr/>
        </p:nvCxnSpPr>
        <p:spPr>
          <a:xfrm>
            <a:off x="5857059" y="3731746"/>
            <a:ext cx="238941" cy="155145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12E92B8A-61FC-4FDC-AF83-9C1E1D317B2C}"/>
              </a:ext>
            </a:extLst>
          </p:cNvPr>
          <p:cNvCxnSpPr>
            <a:cxnSpLocks/>
          </p:cNvCxnSpPr>
          <p:nvPr/>
        </p:nvCxnSpPr>
        <p:spPr>
          <a:xfrm flipH="1">
            <a:off x="3376296" y="3767306"/>
            <a:ext cx="256087" cy="141668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1" name="Rectangle 30">
            <a:extLst>
              <a:ext uri="{FF2B5EF4-FFF2-40B4-BE49-F238E27FC236}">
                <a16:creationId xmlns:a16="http://schemas.microsoft.com/office/drawing/2014/main" id="{AF1C83C5-3C80-436E-A5F7-CA81CEC98634}"/>
              </a:ext>
            </a:extLst>
          </p:cNvPr>
          <p:cNvSpPr/>
          <p:nvPr/>
        </p:nvSpPr>
        <p:spPr>
          <a:xfrm>
            <a:off x="2428240" y="5354320"/>
            <a:ext cx="680720" cy="203191"/>
          </a:xfrm>
          <a:prstGeom prst="rect">
            <a:avLst/>
          </a:prstGeom>
          <a:noFill/>
          <a:ln w="38100">
            <a:solidFill>
              <a:schemeClr val="accent5"/>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Rectangle 33">
            <a:extLst>
              <a:ext uri="{FF2B5EF4-FFF2-40B4-BE49-F238E27FC236}">
                <a16:creationId xmlns:a16="http://schemas.microsoft.com/office/drawing/2014/main" id="{92555A10-42E1-44C1-9707-1F58E526E77E}"/>
              </a:ext>
            </a:extLst>
          </p:cNvPr>
          <p:cNvSpPr/>
          <p:nvPr/>
        </p:nvSpPr>
        <p:spPr>
          <a:xfrm>
            <a:off x="2428240" y="1300489"/>
            <a:ext cx="680720" cy="4053831"/>
          </a:xfrm>
          <a:prstGeom prst="rect">
            <a:avLst/>
          </a:prstGeom>
          <a:noFill/>
          <a:ln w="38100">
            <a:solidFill>
              <a:srgbClr val="FF0000"/>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5" name="TextBox 34">
            <a:extLst>
              <a:ext uri="{FF2B5EF4-FFF2-40B4-BE49-F238E27FC236}">
                <a16:creationId xmlns:a16="http://schemas.microsoft.com/office/drawing/2014/main" id="{7BA86E10-0AF0-4B14-83AE-850C27BEFDE2}"/>
              </a:ext>
            </a:extLst>
          </p:cNvPr>
          <p:cNvSpPr txBox="1"/>
          <p:nvPr/>
        </p:nvSpPr>
        <p:spPr>
          <a:xfrm>
            <a:off x="1442358" y="5238056"/>
            <a:ext cx="1031240" cy="369332"/>
          </a:xfrm>
          <a:prstGeom prst="rect">
            <a:avLst/>
          </a:prstGeom>
          <a:noFill/>
        </p:spPr>
        <p:txBody>
          <a:bodyPr wrap="square" rtlCol="0">
            <a:spAutoFit/>
          </a:bodyPr>
          <a:lstStyle/>
          <a:p>
            <a:r>
              <a:rPr lang="en-US" b="1" dirty="0">
                <a:solidFill>
                  <a:schemeClr val="accent5"/>
                </a:solidFill>
              </a:rPr>
              <a:t>Habitat</a:t>
            </a:r>
          </a:p>
        </p:txBody>
      </p:sp>
      <p:sp>
        <p:nvSpPr>
          <p:cNvPr id="37" name="TextBox 36">
            <a:extLst>
              <a:ext uri="{FF2B5EF4-FFF2-40B4-BE49-F238E27FC236}">
                <a16:creationId xmlns:a16="http://schemas.microsoft.com/office/drawing/2014/main" id="{2A658CA9-D411-4C54-816E-8D214B4EDA50}"/>
              </a:ext>
            </a:extLst>
          </p:cNvPr>
          <p:cNvSpPr txBox="1"/>
          <p:nvPr/>
        </p:nvSpPr>
        <p:spPr>
          <a:xfrm>
            <a:off x="3230470" y="1761381"/>
            <a:ext cx="1590450" cy="646331"/>
          </a:xfrm>
          <a:prstGeom prst="rect">
            <a:avLst/>
          </a:prstGeom>
          <a:noFill/>
        </p:spPr>
        <p:txBody>
          <a:bodyPr wrap="square" rtlCol="0">
            <a:spAutoFit/>
          </a:bodyPr>
          <a:lstStyle/>
          <a:p>
            <a:r>
              <a:rPr lang="en-US" b="1" dirty="0">
                <a:solidFill>
                  <a:srgbClr val="FF0000"/>
                </a:solidFill>
              </a:rPr>
              <a:t>Transportation System</a:t>
            </a:r>
          </a:p>
        </p:txBody>
      </p:sp>
    </p:spTree>
    <p:extLst>
      <p:ext uri="{BB962C8B-B14F-4D97-AF65-F5344CB8AC3E}">
        <p14:creationId xmlns:p14="http://schemas.microsoft.com/office/powerpoint/2010/main" val="2395980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9EBD42-1DF6-4DCB-B1B2-F610EA0A8DDB}"/>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747A990E-61AA-4F3F-95D8-9D6DA07212E4}"/>
              </a:ext>
            </a:extLst>
          </p:cNvPr>
          <p:cNvSpPr>
            <a:spLocks noGrp="1"/>
          </p:cNvSpPr>
          <p:nvPr>
            <p:ph type="sldNum" sz="quarter" idx="12"/>
          </p:nvPr>
        </p:nvSpPr>
        <p:spPr/>
        <p:txBody>
          <a:bodyPr/>
          <a:lstStyle/>
          <a:p>
            <a:fld id="{173E8F63-40A3-4217-B929-30C8FBEDA7E0}" type="slidenum">
              <a:rPr lang="en-US" smtClean="0"/>
              <a:t>4</a:t>
            </a:fld>
            <a:endParaRPr lang="en-US"/>
          </a:p>
        </p:txBody>
      </p:sp>
      <p:sp>
        <p:nvSpPr>
          <p:cNvPr id="5" name="Text Placeholder 4">
            <a:extLst>
              <a:ext uri="{FF2B5EF4-FFF2-40B4-BE49-F238E27FC236}">
                <a16:creationId xmlns:a16="http://schemas.microsoft.com/office/drawing/2014/main" id="{7228016B-3853-4A08-817C-510D8D108421}"/>
              </a:ext>
            </a:extLst>
          </p:cNvPr>
          <p:cNvSpPr>
            <a:spLocks noGrp="1"/>
          </p:cNvSpPr>
          <p:nvPr>
            <p:ph type="body" sz="quarter" idx="14"/>
          </p:nvPr>
        </p:nvSpPr>
        <p:spPr/>
        <p:txBody>
          <a:bodyPr>
            <a:normAutofit/>
          </a:bodyPr>
          <a:lstStyle/>
          <a:p>
            <a:r>
              <a:rPr lang="en-US" sz="2800" dirty="0"/>
              <a:t>Total Earth Departure Mass (Zoomed In)</a:t>
            </a:r>
          </a:p>
        </p:txBody>
      </p:sp>
      <p:pic>
        <p:nvPicPr>
          <p:cNvPr id="6" name="Picture 5">
            <a:extLst>
              <a:ext uri="{FF2B5EF4-FFF2-40B4-BE49-F238E27FC236}">
                <a16:creationId xmlns:a16="http://schemas.microsoft.com/office/drawing/2014/main" id="{2F8358C1-DE7A-46F6-909B-B4677793DE2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863159"/>
            <a:ext cx="7332556" cy="5632210"/>
          </a:xfrm>
          <a:prstGeom prst="rect">
            <a:avLst/>
          </a:prstGeom>
          <a:noFill/>
        </p:spPr>
      </p:pic>
      <p:sp>
        <p:nvSpPr>
          <p:cNvPr id="7" name="Content Placeholder 2">
            <a:extLst>
              <a:ext uri="{FF2B5EF4-FFF2-40B4-BE49-F238E27FC236}">
                <a16:creationId xmlns:a16="http://schemas.microsoft.com/office/drawing/2014/main" id="{CE874469-7EF7-4530-BEBC-17B9ED800FDE}"/>
              </a:ext>
            </a:extLst>
          </p:cNvPr>
          <p:cNvSpPr txBox="1">
            <a:spLocks/>
          </p:cNvSpPr>
          <p:nvPr/>
        </p:nvSpPr>
        <p:spPr>
          <a:xfrm>
            <a:off x="7332556" y="1003301"/>
            <a:ext cx="4859444" cy="56328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Transportation system and propellant mass typically much larger than habitat mass</a:t>
            </a:r>
          </a:p>
          <a:p>
            <a:r>
              <a:rPr lang="en-US" dirty="0"/>
              <a:t>Logistics represents approximately half of total habitat mass</a:t>
            </a:r>
          </a:p>
          <a:p>
            <a:pPr lvl="1"/>
            <a:r>
              <a:rPr lang="en-US" dirty="0"/>
              <a:t>Mostly food and spares</a:t>
            </a:r>
          </a:p>
          <a:p>
            <a:pPr lvl="1"/>
            <a:r>
              <a:rPr lang="en-US" dirty="0"/>
              <a:t>Moving from Open Loop to initial water/oxygen recycling reduces mass significantly</a:t>
            </a:r>
          </a:p>
          <a:p>
            <a:r>
              <a:rPr lang="en-US" dirty="0"/>
              <a:t>NEP/Chem evaluated here is designed to achieve shorter duration missions than SEP/Chem</a:t>
            </a:r>
          </a:p>
          <a:p>
            <a:pPr lvl="1"/>
            <a:r>
              <a:rPr lang="en-US" dirty="0"/>
              <a:t>Tends to be more massive and expensive</a:t>
            </a:r>
          </a:p>
          <a:p>
            <a:pPr lvl="1"/>
            <a:r>
              <a:rPr lang="en-US" dirty="0"/>
              <a:t>Enables mission durations &lt; 900 d</a:t>
            </a:r>
          </a:p>
          <a:p>
            <a:pPr lvl="1"/>
            <a:r>
              <a:rPr lang="en-US" dirty="0"/>
              <a:t>Future work will examine different power levels</a:t>
            </a:r>
          </a:p>
        </p:txBody>
      </p:sp>
    </p:spTree>
    <p:extLst>
      <p:ext uri="{BB962C8B-B14F-4D97-AF65-F5344CB8AC3E}">
        <p14:creationId xmlns:p14="http://schemas.microsoft.com/office/powerpoint/2010/main" val="1087292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3EB29-7AD7-4138-AC60-BDE81F122442}"/>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2C5D8123-0CDB-4D21-B7AE-51BF8D27BAE9}"/>
              </a:ext>
            </a:extLst>
          </p:cNvPr>
          <p:cNvSpPr>
            <a:spLocks noGrp="1"/>
          </p:cNvSpPr>
          <p:nvPr>
            <p:ph type="sldNum" sz="quarter" idx="12"/>
          </p:nvPr>
        </p:nvSpPr>
        <p:spPr/>
        <p:txBody>
          <a:bodyPr/>
          <a:lstStyle/>
          <a:p>
            <a:fld id="{173E8F63-40A3-4217-B929-30C8FBEDA7E0}" type="slidenum">
              <a:rPr lang="en-US" smtClean="0"/>
              <a:t>5</a:t>
            </a:fld>
            <a:endParaRPr lang="en-US"/>
          </a:p>
        </p:txBody>
      </p:sp>
      <p:sp>
        <p:nvSpPr>
          <p:cNvPr id="5" name="Text Placeholder 4">
            <a:extLst>
              <a:ext uri="{FF2B5EF4-FFF2-40B4-BE49-F238E27FC236}">
                <a16:creationId xmlns:a16="http://schemas.microsoft.com/office/drawing/2014/main" id="{62457F94-9289-4010-9A67-44C76321B179}"/>
              </a:ext>
            </a:extLst>
          </p:cNvPr>
          <p:cNvSpPr>
            <a:spLocks noGrp="1"/>
          </p:cNvSpPr>
          <p:nvPr>
            <p:ph type="body" sz="quarter" idx="14"/>
          </p:nvPr>
        </p:nvSpPr>
        <p:spPr/>
        <p:txBody>
          <a:bodyPr>
            <a:normAutofit/>
          </a:bodyPr>
          <a:lstStyle/>
          <a:p>
            <a:r>
              <a:rPr lang="en-US" sz="2800" dirty="0"/>
              <a:t>Change in Earth Departure Mass</a:t>
            </a:r>
          </a:p>
        </p:txBody>
      </p:sp>
      <p:sp>
        <p:nvSpPr>
          <p:cNvPr id="6" name="Content Placeholder 2">
            <a:extLst>
              <a:ext uri="{FF2B5EF4-FFF2-40B4-BE49-F238E27FC236}">
                <a16:creationId xmlns:a16="http://schemas.microsoft.com/office/drawing/2014/main" id="{A0AEF855-99DA-4739-8072-B4BABC14C4D8}"/>
              </a:ext>
            </a:extLst>
          </p:cNvPr>
          <p:cNvSpPr txBox="1">
            <a:spLocks/>
          </p:cNvSpPr>
          <p:nvPr/>
        </p:nvSpPr>
        <p:spPr>
          <a:xfrm>
            <a:off x="55880" y="1003301"/>
            <a:ext cx="3336520" cy="56328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All changes measured relative to SEP/Chem, Up to PPA, 1,000 d mission</a:t>
            </a:r>
          </a:p>
          <a:p>
            <a:r>
              <a:rPr lang="en-US" dirty="0"/>
              <a:t>Different mass trends for habitat and transportation system</a:t>
            </a:r>
          </a:p>
          <a:p>
            <a:r>
              <a:rPr lang="en-US" dirty="0"/>
              <a:t>Magnitude of changes in transportation system mass tend to dominate</a:t>
            </a:r>
          </a:p>
          <a:p>
            <a:r>
              <a:rPr lang="en-US" dirty="0"/>
              <a:t>ECLSS loop closure beyond UPA provides diminishing returns, but still reduces mass</a:t>
            </a:r>
          </a:p>
          <a:p>
            <a:endParaRPr lang="en-US" dirty="0"/>
          </a:p>
          <a:p>
            <a:endParaRPr lang="en-US" dirty="0"/>
          </a:p>
        </p:txBody>
      </p:sp>
      <p:pic>
        <p:nvPicPr>
          <p:cNvPr id="7" name="Picture 6" descr="A picture containing table&#10;&#10;Description automatically generated">
            <a:extLst>
              <a:ext uri="{FF2B5EF4-FFF2-40B4-BE49-F238E27FC236}">
                <a16:creationId xmlns:a16="http://schemas.microsoft.com/office/drawing/2014/main" id="{CAAE2FE8-7C40-4AEC-85F0-9774B23B8DE1}"/>
              </a:ext>
            </a:extLst>
          </p:cNvPr>
          <p:cNvPicPr/>
          <p:nvPr/>
        </p:nvPicPr>
        <p:blipFill>
          <a:blip r:embed="rId2">
            <a:extLst>
              <a:ext uri="{28A0092B-C50C-407E-A947-70E740481C1C}">
                <a14:useLocalDpi xmlns:a14="http://schemas.microsoft.com/office/drawing/2010/main" val="0"/>
              </a:ext>
            </a:extLst>
          </a:blip>
          <a:stretch>
            <a:fillRect/>
          </a:stretch>
        </p:blipFill>
        <p:spPr>
          <a:xfrm>
            <a:off x="3392400" y="857024"/>
            <a:ext cx="8743720" cy="5692775"/>
          </a:xfrm>
          <a:prstGeom prst="rect">
            <a:avLst/>
          </a:prstGeom>
        </p:spPr>
      </p:pic>
      <p:sp>
        <p:nvSpPr>
          <p:cNvPr id="8" name="TextBox 7">
            <a:extLst>
              <a:ext uri="{FF2B5EF4-FFF2-40B4-BE49-F238E27FC236}">
                <a16:creationId xmlns:a16="http://schemas.microsoft.com/office/drawing/2014/main" id="{41E19D53-7226-4D56-8B4A-64FB85FBC4AE}"/>
              </a:ext>
            </a:extLst>
          </p:cNvPr>
          <p:cNvSpPr txBox="1"/>
          <p:nvPr/>
        </p:nvSpPr>
        <p:spPr>
          <a:xfrm>
            <a:off x="3271520" y="6549800"/>
            <a:ext cx="3637280" cy="276999"/>
          </a:xfrm>
          <a:prstGeom prst="rect">
            <a:avLst/>
          </a:prstGeom>
          <a:noFill/>
        </p:spPr>
        <p:txBody>
          <a:bodyPr wrap="square" rtlCol="0">
            <a:spAutoFit/>
          </a:bodyPr>
          <a:lstStyle/>
          <a:p>
            <a:r>
              <a:rPr lang="en-US" sz="1200" b="1" i="1" dirty="0">
                <a:solidFill>
                  <a:srgbClr val="FF0000"/>
                </a:solidFill>
              </a:rPr>
              <a:t>Red</a:t>
            </a:r>
            <a:r>
              <a:rPr lang="en-US" sz="1200" i="1" dirty="0"/>
              <a:t> indicates higher values, </a:t>
            </a:r>
            <a:r>
              <a:rPr lang="en-US" sz="1200" b="1" i="1" dirty="0">
                <a:solidFill>
                  <a:srgbClr val="0070C0"/>
                </a:solidFill>
              </a:rPr>
              <a:t>Blue</a:t>
            </a:r>
            <a:r>
              <a:rPr lang="en-US" sz="1200" i="1" dirty="0"/>
              <a:t> indicates lower values</a:t>
            </a:r>
          </a:p>
        </p:txBody>
      </p:sp>
    </p:spTree>
    <p:extLst>
      <p:ext uri="{BB962C8B-B14F-4D97-AF65-F5344CB8AC3E}">
        <p14:creationId xmlns:p14="http://schemas.microsoft.com/office/powerpoint/2010/main" val="167209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DCBB82-CB24-470D-9F60-A3CD998BD664}"/>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8D0FA723-C0E1-4AEF-B404-DA5AA4E869B3}"/>
              </a:ext>
            </a:extLst>
          </p:cNvPr>
          <p:cNvSpPr>
            <a:spLocks noGrp="1"/>
          </p:cNvSpPr>
          <p:nvPr>
            <p:ph type="sldNum" sz="quarter" idx="12"/>
          </p:nvPr>
        </p:nvSpPr>
        <p:spPr/>
        <p:txBody>
          <a:bodyPr/>
          <a:lstStyle/>
          <a:p>
            <a:fld id="{173E8F63-40A3-4217-B929-30C8FBEDA7E0}" type="slidenum">
              <a:rPr lang="en-US" smtClean="0"/>
              <a:t>6</a:t>
            </a:fld>
            <a:endParaRPr lang="en-US"/>
          </a:p>
        </p:txBody>
      </p:sp>
      <p:sp>
        <p:nvSpPr>
          <p:cNvPr id="5" name="Text Placeholder 4">
            <a:extLst>
              <a:ext uri="{FF2B5EF4-FFF2-40B4-BE49-F238E27FC236}">
                <a16:creationId xmlns:a16="http://schemas.microsoft.com/office/drawing/2014/main" id="{7524315D-742F-4BF7-AE80-3D8A2A50F89B}"/>
              </a:ext>
            </a:extLst>
          </p:cNvPr>
          <p:cNvSpPr>
            <a:spLocks noGrp="1"/>
          </p:cNvSpPr>
          <p:nvPr>
            <p:ph type="body" sz="quarter" idx="14"/>
          </p:nvPr>
        </p:nvSpPr>
        <p:spPr/>
        <p:txBody>
          <a:bodyPr>
            <a:normAutofit/>
          </a:bodyPr>
          <a:lstStyle/>
          <a:p>
            <a:r>
              <a:rPr lang="en-US" sz="2800" dirty="0"/>
              <a:t>Change in Cost</a:t>
            </a:r>
          </a:p>
        </p:txBody>
      </p:sp>
      <p:sp>
        <p:nvSpPr>
          <p:cNvPr id="6" name="Content Placeholder 2">
            <a:extLst>
              <a:ext uri="{FF2B5EF4-FFF2-40B4-BE49-F238E27FC236}">
                <a16:creationId xmlns:a16="http://schemas.microsoft.com/office/drawing/2014/main" id="{3AA9A362-FDDB-4628-B169-9A230AACC775}"/>
              </a:ext>
            </a:extLst>
          </p:cNvPr>
          <p:cNvSpPr txBox="1">
            <a:spLocks/>
          </p:cNvSpPr>
          <p:nvPr/>
        </p:nvSpPr>
        <p:spPr>
          <a:xfrm>
            <a:off x="8479662" y="1391920"/>
            <a:ext cx="3525232" cy="35386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Full cost analysis only performed for subset of cases due to schedule limitations</a:t>
            </a:r>
          </a:p>
          <a:p>
            <a:pPr lvl="1"/>
            <a:r>
              <a:rPr lang="en-US" dirty="0"/>
              <a:t>Open Loop and Up to PPA</a:t>
            </a:r>
          </a:p>
          <a:p>
            <a:pPr lvl="1"/>
            <a:r>
              <a:rPr lang="en-US" dirty="0"/>
              <a:t>900 and 1,000 d</a:t>
            </a:r>
          </a:p>
          <a:p>
            <a:r>
              <a:rPr lang="en-US" dirty="0"/>
              <a:t>Percent change evaluated relative to SEP/Chem, Up to PPA, 1,000 d case</a:t>
            </a:r>
          </a:p>
          <a:p>
            <a:endParaRPr lang="en-US" dirty="0"/>
          </a:p>
          <a:p>
            <a:endParaRPr lang="en-US" dirty="0"/>
          </a:p>
          <a:p>
            <a:endParaRPr lang="en-US" dirty="0"/>
          </a:p>
          <a:p>
            <a:endParaRPr lang="en-US" dirty="0"/>
          </a:p>
        </p:txBody>
      </p:sp>
      <p:pic>
        <p:nvPicPr>
          <p:cNvPr id="7" name="Picture 6">
            <a:extLst>
              <a:ext uri="{FF2B5EF4-FFF2-40B4-BE49-F238E27FC236}">
                <a16:creationId xmlns:a16="http://schemas.microsoft.com/office/drawing/2014/main" id="{AC3A999B-7C1F-4683-BD9F-8375313BE63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4205475" y="844309"/>
            <a:ext cx="4267200" cy="4280670"/>
          </a:xfrm>
          <a:prstGeom prst="rect">
            <a:avLst/>
          </a:prstGeom>
          <a:noFill/>
        </p:spPr>
      </p:pic>
      <p:pic>
        <p:nvPicPr>
          <p:cNvPr id="8" name="Picture 7" descr="Table&#10;&#10;Description automatically generated">
            <a:extLst>
              <a:ext uri="{FF2B5EF4-FFF2-40B4-BE49-F238E27FC236}">
                <a16:creationId xmlns:a16="http://schemas.microsoft.com/office/drawing/2014/main" id="{80E3DC27-F393-4FD3-AFB8-AEF040FDB667}"/>
              </a:ext>
            </a:extLst>
          </p:cNvPr>
          <p:cNvPicPr/>
          <p:nvPr/>
        </p:nvPicPr>
        <p:blipFill>
          <a:blip r:embed="rId3">
            <a:extLst>
              <a:ext uri="{28A0092B-C50C-407E-A947-70E740481C1C}">
                <a14:useLocalDpi xmlns:a14="http://schemas.microsoft.com/office/drawing/2010/main" val="0"/>
              </a:ext>
            </a:extLst>
          </a:blip>
          <a:stretch>
            <a:fillRect/>
          </a:stretch>
        </p:blipFill>
        <p:spPr>
          <a:xfrm>
            <a:off x="61920" y="846138"/>
            <a:ext cx="4274187" cy="5692775"/>
          </a:xfrm>
          <a:prstGeom prst="rect">
            <a:avLst/>
          </a:prstGeom>
        </p:spPr>
      </p:pic>
      <p:sp>
        <p:nvSpPr>
          <p:cNvPr id="9" name="Content Placeholder 2">
            <a:extLst>
              <a:ext uri="{FF2B5EF4-FFF2-40B4-BE49-F238E27FC236}">
                <a16:creationId xmlns:a16="http://schemas.microsoft.com/office/drawing/2014/main" id="{DBB793D0-9770-450F-8B21-693B9D6A8A21}"/>
              </a:ext>
            </a:extLst>
          </p:cNvPr>
          <p:cNvSpPr txBox="1">
            <a:spLocks/>
          </p:cNvSpPr>
          <p:nvPr/>
        </p:nvSpPr>
        <p:spPr>
          <a:xfrm>
            <a:off x="4398027" y="5124979"/>
            <a:ext cx="7793973" cy="136789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Full ECLSS loop closure reduces cost for SEP/Chem, but not NEP/Chem (</a:t>
            </a:r>
            <a:r>
              <a:rPr lang="en-US" dirty="0" err="1"/>
              <a:t>Hab</a:t>
            </a:r>
            <a:r>
              <a:rPr lang="en-US" dirty="0"/>
              <a:t> cost increase outweighs other savings)</a:t>
            </a:r>
          </a:p>
          <a:p>
            <a:r>
              <a:rPr lang="en-US" dirty="0"/>
              <a:t>Local cost minima likely exist at partial loop closure; more comprehensive cost analysis planned for future work</a:t>
            </a:r>
          </a:p>
        </p:txBody>
      </p:sp>
      <p:sp>
        <p:nvSpPr>
          <p:cNvPr id="10" name="TextBox 9">
            <a:extLst>
              <a:ext uri="{FF2B5EF4-FFF2-40B4-BE49-F238E27FC236}">
                <a16:creationId xmlns:a16="http://schemas.microsoft.com/office/drawing/2014/main" id="{017181D7-B1EB-4974-8157-151352A37005}"/>
              </a:ext>
            </a:extLst>
          </p:cNvPr>
          <p:cNvSpPr txBox="1"/>
          <p:nvPr/>
        </p:nvSpPr>
        <p:spPr>
          <a:xfrm>
            <a:off x="853440" y="6526077"/>
            <a:ext cx="3637280" cy="276999"/>
          </a:xfrm>
          <a:prstGeom prst="rect">
            <a:avLst/>
          </a:prstGeom>
          <a:noFill/>
        </p:spPr>
        <p:txBody>
          <a:bodyPr wrap="square" rtlCol="0">
            <a:spAutoFit/>
          </a:bodyPr>
          <a:lstStyle/>
          <a:p>
            <a:r>
              <a:rPr lang="en-US" sz="1200" b="1" i="1" dirty="0">
                <a:solidFill>
                  <a:srgbClr val="FF0000"/>
                </a:solidFill>
              </a:rPr>
              <a:t>Red</a:t>
            </a:r>
            <a:r>
              <a:rPr lang="en-US" sz="1200" i="1" dirty="0"/>
              <a:t> indicates higher values, </a:t>
            </a:r>
            <a:r>
              <a:rPr lang="en-US" sz="1200" b="1" i="1" dirty="0">
                <a:solidFill>
                  <a:srgbClr val="0070C0"/>
                </a:solidFill>
              </a:rPr>
              <a:t>Blue</a:t>
            </a:r>
            <a:r>
              <a:rPr lang="en-US" sz="1200" i="1" dirty="0"/>
              <a:t> indicates lower values</a:t>
            </a:r>
          </a:p>
        </p:txBody>
      </p:sp>
    </p:spTree>
    <p:extLst>
      <p:ext uri="{BB962C8B-B14F-4D97-AF65-F5344CB8AC3E}">
        <p14:creationId xmlns:p14="http://schemas.microsoft.com/office/powerpoint/2010/main" val="3983284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5EF6CC-CD59-44D4-8B13-8080F0D5A0BD}"/>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D3105020-DA4D-43DC-9393-4947EBC17421}"/>
              </a:ext>
            </a:extLst>
          </p:cNvPr>
          <p:cNvSpPr>
            <a:spLocks noGrp="1"/>
          </p:cNvSpPr>
          <p:nvPr>
            <p:ph type="sldNum" sz="quarter" idx="12"/>
          </p:nvPr>
        </p:nvSpPr>
        <p:spPr/>
        <p:txBody>
          <a:bodyPr/>
          <a:lstStyle/>
          <a:p>
            <a:fld id="{173E8F63-40A3-4217-B929-30C8FBEDA7E0}" type="slidenum">
              <a:rPr lang="en-US" smtClean="0"/>
              <a:t>7</a:t>
            </a:fld>
            <a:endParaRPr lang="en-US"/>
          </a:p>
        </p:txBody>
      </p:sp>
      <p:sp>
        <p:nvSpPr>
          <p:cNvPr id="4" name="Content Placeholder 3">
            <a:extLst>
              <a:ext uri="{FF2B5EF4-FFF2-40B4-BE49-F238E27FC236}">
                <a16:creationId xmlns:a16="http://schemas.microsoft.com/office/drawing/2014/main" id="{80DF6AA0-D5D7-43E8-B868-5BFD73A77F3E}"/>
              </a:ext>
            </a:extLst>
          </p:cNvPr>
          <p:cNvSpPr>
            <a:spLocks noGrp="1"/>
          </p:cNvSpPr>
          <p:nvPr>
            <p:ph sz="quarter" idx="13"/>
          </p:nvPr>
        </p:nvSpPr>
        <p:spPr/>
        <p:txBody>
          <a:bodyPr>
            <a:normAutofit lnSpcReduction="10000"/>
          </a:bodyPr>
          <a:lstStyle/>
          <a:p>
            <a:r>
              <a:rPr lang="en-US" dirty="0"/>
              <a:t>Minimum-mass solution is not always the minimum-cost solution; choice of objective impacts architecture preferences</a:t>
            </a:r>
          </a:p>
          <a:p>
            <a:r>
              <a:rPr lang="en-US" dirty="0"/>
              <a:t>Mission and programmatic risk implications of different architectures and technologies need to be considered alongside mass and cost impacts</a:t>
            </a:r>
          </a:p>
          <a:p>
            <a:r>
              <a:rPr lang="en-US" dirty="0"/>
              <a:t>New technologies and systems can provide value to a specific mission as well as benefits for future missions</a:t>
            </a:r>
          </a:p>
          <a:p>
            <a:pPr lvl="1"/>
            <a:r>
              <a:rPr lang="en-US" dirty="0"/>
              <a:t>Payback period of a new technology may be more than one mission</a:t>
            </a:r>
          </a:p>
          <a:p>
            <a:pPr lvl="1"/>
            <a:r>
              <a:rPr lang="en-US" dirty="0"/>
              <a:t>System and technology investments should consider impacts beyond initial operations</a:t>
            </a:r>
          </a:p>
          <a:p>
            <a:r>
              <a:rPr lang="en-US" dirty="0"/>
              <a:t>Historical experience shows that missions tend to look for mass reductions wherever they can be found in order to remain feasible as launch deadlines approach</a:t>
            </a:r>
          </a:p>
          <a:p>
            <a:pPr lvl="1"/>
            <a:r>
              <a:rPr lang="en-US" dirty="0"/>
              <a:t>Realities of implementation often do not fully achieve goals of conceptual planning</a:t>
            </a:r>
          </a:p>
          <a:p>
            <a:pPr lvl="1"/>
            <a:r>
              <a:rPr lang="en-US" dirty="0"/>
              <a:t>System/subsystem mass may grow, or launch/propulsion capabilities may shrink</a:t>
            </a:r>
          </a:p>
          <a:p>
            <a:pPr lvl="1"/>
            <a:r>
              <a:rPr lang="en-US" dirty="0"/>
              <a:t>Flexibility is extremely valuable, particularly when expanding frontiers of technology and exploration</a:t>
            </a:r>
          </a:p>
          <a:p>
            <a:r>
              <a:rPr lang="en-US" dirty="0"/>
              <a:t>All models are imperfect and incomplete, but they are valuable if used correctly</a:t>
            </a:r>
          </a:p>
          <a:p>
            <a:pPr lvl="1"/>
            <a:r>
              <a:rPr lang="en-US" dirty="0"/>
              <a:t>Even when intuition does correctly identify trends, models provide valuable insight into magnitude</a:t>
            </a:r>
          </a:p>
          <a:p>
            <a:pPr lvl="1"/>
            <a:r>
              <a:rPr lang="en-US" dirty="0"/>
              <a:t>Models should adapt and adjust as new information becomes available</a:t>
            </a:r>
          </a:p>
          <a:p>
            <a:endParaRPr lang="en-US" dirty="0"/>
          </a:p>
        </p:txBody>
      </p:sp>
      <p:sp>
        <p:nvSpPr>
          <p:cNvPr id="5" name="Text Placeholder 4">
            <a:extLst>
              <a:ext uri="{FF2B5EF4-FFF2-40B4-BE49-F238E27FC236}">
                <a16:creationId xmlns:a16="http://schemas.microsoft.com/office/drawing/2014/main" id="{C21FDD92-8B8C-47BA-992B-648EC6551F0E}"/>
              </a:ext>
            </a:extLst>
          </p:cNvPr>
          <p:cNvSpPr>
            <a:spLocks noGrp="1"/>
          </p:cNvSpPr>
          <p:nvPr>
            <p:ph type="body" sz="quarter" idx="14"/>
          </p:nvPr>
        </p:nvSpPr>
        <p:spPr/>
        <p:txBody>
          <a:bodyPr>
            <a:normAutofit/>
          </a:bodyPr>
          <a:lstStyle/>
          <a:p>
            <a:r>
              <a:rPr lang="en-US" sz="2800" dirty="0"/>
              <a:t>Discussion</a:t>
            </a:r>
          </a:p>
        </p:txBody>
      </p:sp>
    </p:spTree>
    <p:extLst>
      <p:ext uri="{BB962C8B-B14F-4D97-AF65-F5344CB8AC3E}">
        <p14:creationId xmlns:p14="http://schemas.microsoft.com/office/powerpoint/2010/main" val="2787064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84D838-8840-4894-A5B6-952231039700}"/>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C37384EC-847E-4189-814A-31C9A4D24F07}"/>
              </a:ext>
            </a:extLst>
          </p:cNvPr>
          <p:cNvSpPr>
            <a:spLocks noGrp="1"/>
          </p:cNvSpPr>
          <p:nvPr>
            <p:ph type="sldNum" sz="quarter" idx="12"/>
          </p:nvPr>
        </p:nvSpPr>
        <p:spPr/>
        <p:txBody>
          <a:bodyPr/>
          <a:lstStyle/>
          <a:p>
            <a:fld id="{173E8F63-40A3-4217-B929-30C8FBEDA7E0}" type="slidenum">
              <a:rPr lang="en-US" smtClean="0"/>
              <a:t>8</a:t>
            </a:fld>
            <a:endParaRPr lang="en-US"/>
          </a:p>
        </p:txBody>
      </p:sp>
      <p:sp>
        <p:nvSpPr>
          <p:cNvPr id="4" name="Content Placeholder 3">
            <a:extLst>
              <a:ext uri="{FF2B5EF4-FFF2-40B4-BE49-F238E27FC236}">
                <a16:creationId xmlns:a16="http://schemas.microsoft.com/office/drawing/2014/main" id="{F21A61F5-B8F5-4856-BEB2-525B99CCE92A}"/>
              </a:ext>
            </a:extLst>
          </p:cNvPr>
          <p:cNvSpPr>
            <a:spLocks noGrp="1"/>
          </p:cNvSpPr>
          <p:nvPr>
            <p:ph sz="quarter" idx="13"/>
          </p:nvPr>
        </p:nvSpPr>
        <p:spPr/>
        <p:txBody>
          <a:bodyPr>
            <a:noAutofit/>
          </a:bodyPr>
          <a:lstStyle/>
          <a:p>
            <a:r>
              <a:rPr lang="en-US" sz="2600" dirty="0"/>
              <a:t>ECLSS, transportation, and mission duration options examined here result in very large changes in key mission metrics (10x change in mass, 2x change in cost)</a:t>
            </a:r>
          </a:p>
          <a:p>
            <a:r>
              <a:rPr lang="en-US" sz="2600" dirty="0"/>
              <a:t>Space mission design is a complex, multidisciplinary activity with coupled factors that can interact in nonintuitive ways</a:t>
            </a:r>
          </a:p>
          <a:p>
            <a:r>
              <a:rPr lang="en-US" sz="2600" dirty="0">
                <a:solidFill>
                  <a:srgbClr val="0070C0"/>
                </a:solidFill>
              </a:rPr>
              <a:t>Integrated design/optimization produces better results than siloed, isolated work</a:t>
            </a:r>
          </a:p>
          <a:p>
            <a:r>
              <a:rPr lang="en-US" sz="2600" dirty="0">
                <a:solidFill>
                  <a:srgbClr val="0066B3"/>
                </a:solidFill>
              </a:rPr>
              <a:t>Integrated modeling enables examination and understanding of a larger number of options than could be explored manually, leading to more informed decisions and more effective missions</a:t>
            </a:r>
          </a:p>
          <a:p>
            <a:r>
              <a:rPr lang="en-US" sz="2600" dirty="0"/>
              <a:t>Future work:</a:t>
            </a:r>
          </a:p>
          <a:p>
            <a:pPr lvl="1"/>
            <a:r>
              <a:rPr lang="en-US" dirty="0"/>
              <a:t>More comprehensive cost modeling</a:t>
            </a:r>
          </a:p>
          <a:p>
            <a:pPr lvl="1"/>
            <a:r>
              <a:rPr lang="en-US" dirty="0"/>
              <a:t>Evaluation of different NEP and SEP power levels</a:t>
            </a:r>
          </a:p>
          <a:p>
            <a:pPr lvl="1"/>
            <a:r>
              <a:rPr lang="en-US" dirty="0"/>
              <a:t>More evaluation of risk (mission and programmatic)</a:t>
            </a:r>
          </a:p>
          <a:p>
            <a:pPr lvl="1"/>
            <a:r>
              <a:rPr lang="en-US" dirty="0"/>
              <a:t>Multi-mission campaign evaluation</a:t>
            </a:r>
          </a:p>
        </p:txBody>
      </p:sp>
      <p:sp>
        <p:nvSpPr>
          <p:cNvPr id="5" name="Text Placeholder 4">
            <a:extLst>
              <a:ext uri="{FF2B5EF4-FFF2-40B4-BE49-F238E27FC236}">
                <a16:creationId xmlns:a16="http://schemas.microsoft.com/office/drawing/2014/main" id="{B4A5B2ED-A49C-43F4-969B-4E58E5346106}"/>
              </a:ext>
            </a:extLst>
          </p:cNvPr>
          <p:cNvSpPr>
            <a:spLocks noGrp="1"/>
          </p:cNvSpPr>
          <p:nvPr>
            <p:ph type="body" sz="quarter" idx="14"/>
          </p:nvPr>
        </p:nvSpPr>
        <p:spPr/>
        <p:txBody>
          <a:bodyPr>
            <a:normAutofit/>
          </a:bodyPr>
          <a:lstStyle/>
          <a:p>
            <a:r>
              <a:rPr lang="en-US" sz="2800" dirty="0"/>
              <a:t>Conclusions and Future Work</a:t>
            </a:r>
          </a:p>
        </p:txBody>
      </p:sp>
    </p:spTree>
    <p:extLst>
      <p:ext uri="{BB962C8B-B14F-4D97-AF65-F5344CB8AC3E}">
        <p14:creationId xmlns:p14="http://schemas.microsoft.com/office/powerpoint/2010/main" val="2429755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C596AC-8FA6-4C5F-B2F0-5367E58DDD6F}"/>
              </a:ext>
            </a:extLst>
          </p:cNvPr>
          <p:cNvSpPr>
            <a:spLocks noGrp="1"/>
          </p:cNvSpPr>
          <p:nvPr>
            <p:ph type="dt" sz="half" idx="10"/>
          </p:nvPr>
        </p:nvSpPr>
        <p:spPr/>
        <p:txBody>
          <a:bodyPr/>
          <a:lstStyle/>
          <a:p>
            <a:r>
              <a:rPr lang="en-US" dirty="0"/>
              <a:t>11/15/2021</a:t>
            </a:r>
          </a:p>
        </p:txBody>
      </p:sp>
      <p:sp>
        <p:nvSpPr>
          <p:cNvPr id="3" name="Slide Number Placeholder 2">
            <a:extLst>
              <a:ext uri="{FF2B5EF4-FFF2-40B4-BE49-F238E27FC236}">
                <a16:creationId xmlns:a16="http://schemas.microsoft.com/office/drawing/2014/main" id="{7200F996-E303-45D9-9429-4526EDBF671E}"/>
              </a:ext>
            </a:extLst>
          </p:cNvPr>
          <p:cNvSpPr>
            <a:spLocks noGrp="1"/>
          </p:cNvSpPr>
          <p:nvPr>
            <p:ph type="sldNum" sz="quarter" idx="12"/>
          </p:nvPr>
        </p:nvSpPr>
        <p:spPr/>
        <p:txBody>
          <a:bodyPr/>
          <a:lstStyle/>
          <a:p>
            <a:fld id="{173E8F63-40A3-4217-B929-30C8FBEDA7E0}" type="slidenum">
              <a:rPr lang="en-US" smtClean="0"/>
              <a:t>9</a:t>
            </a:fld>
            <a:endParaRPr lang="en-US"/>
          </a:p>
        </p:txBody>
      </p:sp>
      <p:sp>
        <p:nvSpPr>
          <p:cNvPr id="5" name="Text Placeholder 4">
            <a:extLst>
              <a:ext uri="{FF2B5EF4-FFF2-40B4-BE49-F238E27FC236}">
                <a16:creationId xmlns:a16="http://schemas.microsoft.com/office/drawing/2014/main" id="{1723DA76-35FD-4F13-BC7C-9AC24B352F76}"/>
              </a:ext>
            </a:extLst>
          </p:cNvPr>
          <p:cNvSpPr>
            <a:spLocks noGrp="1"/>
          </p:cNvSpPr>
          <p:nvPr>
            <p:ph type="body" sz="quarter" idx="14"/>
          </p:nvPr>
        </p:nvSpPr>
        <p:spPr/>
        <p:txBody>
          <a:bodyPr>
            <a:normAutofit/>
          </a:bodyPr>
          <a:lstStyle/>
          <a:p>
            <a:r>
              <a:rPr lang="en-US" sz="2800" dirty="0"/>
              <a:t>References</a:t>
            </a:r>
          </a:p>
        </p:txBody>
      </p:sp>
      <p:sp>
        <p:nvSpPr>
          <p:cNvPr id="6" name="Content Placeholder 2">
            <a:extLst>
              <a:ext uri="{FF2B5EF4-FFF2-40B4-BE49-F238E27FC236}">
                <a16:creationId xmlns:a16="http://schemas.microsoft.com/office/drawing/2014/main" id="{6CCC4B14-749E-4796-BA3E-299F44873142}"/>
              </a:ext>
            </a:extLst>
          </p:cNvPr>
          <p:cNvSpPr txBox="1">
            <a:spLocks/>
          </p:cNvSpPr>
          <p:nvPr/>
        </p:nvSpPr>
        <p:spPr>
          <a:xfrm>
            <a:off x="315383" y="1003301"/>
            <a:ext cx="11689511" cy="563288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4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Calibri" panose="020F050202020403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Arial" panose="020B0604020202020204" pitchFamily="34" charset="0"/>
              <a:buNone/>
            </a:pPr>
            <a:r>
              <a:rPr lang="en-US" sz="1200" b="0"/>
              <a:t>[1] 	Owens, A., Jones, C. A., Cirillo, W., Klovstad, J., Judd, E., Chai, P., Merrill, R. G., Piontek, N., Stromgren, C., and Cho, J. Integrated Trajectory, Habitat, and Logistics Analysis and Trade Study for Human Mars Missions. Presented at the ASCEND 2020, Virtual Event, 2020. AIAA 2020-4034.</a:t>
            </a:r>
          </a:p>
          <a:p>
            <a:pPr marL="457200" indent="-457200">
              <a:buFont typeface="Arial" panose="020B0604020202020204" pitchFamily="34" charset="0"/>
              <a:buNone/>
            </a:pPr>
            <a:r>
              <a:rPr lang="en-US" sz="1200" b="0"/>
              <a:t>[2] 	Arney, D. C., Earle, K. D., Cirillo, W., Jones, C. A., Klovstad, J., Grande, M., and Stromgren, C. The Impact of Mission Duration on a Mars Orbital Mission. Presented at the AIAA SPACE and Astronautics Forum and Exposition, Orlando, FL, 2017. AIAA 2017-5284.</a:t>
            </a:r>
          </a:p>
          <a:p>
            <a:pPr marL="457200" indent="-457200">
              <a:buFont typeface="Arial" panose="020B0604020202020204" pitchFamily="34" charset="0"/>
              <a:buNone/>
            </a:pPr>
            <a:r>
              <a:rPr lang="en-US" sz="1200" b="0"/>
              <a:t>[3] 	Douglas, G. L., Johnson, M., and Broyan, J. Space Food System Water Content: Considerations for ECLSS Water System Closure. Presented at the 50th International Conference on Environmental Systems, 2021. ICES-2021-130.</a:t>
            </a:r>
          </a:p>
          <a:p>
            <a:pPr marL="457200" indent="-457200">
              <a:buFont typeface="Arial" panose="020B0604020202020204" pitchFamily="34" charset="0"/>
              <a:buNone/>
            </a:pPr>
            <a:r>
              <a:rPr lang="en-US" sz="1200" b="0"/>
              <a:t>[4] 	Ewert, M. K., and Stromgren, C. Astronaut Mass Balance for Long Duration Missions. Presented at the 49th International Conference on Environmental Systems, Boston, MA, 2019. ICES-2019-126.</a:t>
            </a:r>
          </a:p>
          <a:p>
            <a:pPr marL="457200" indent="-457200">
              <a:buFont typeface="Arial" panose="020B0604020202020204" pitchFamily="34" charset="0"/>
              <a:buNone/>
            </a:pPr>
            <a:r>
              <a:rPr lang="en-US" sz="1200" b="0"/>
              <a:t>[5] 	Owens, A. </a:t>
            </a:r>
            <a:r>
              <a:rPr lang="en-US" sz="1200" b="0" i="1"/>
              <a:t>Multiobjective Optimization of Crewed Spacecraft Supportability Strategies</a:t>
            </a:r>
            <a:r>
              <a:rPr lang="en-US" sz="1200" b="0"/>
              <a:t>. Doctoral Thesis. Massachusetts Institute of Technology, Cambridge, MA, 2019.</a:t>
            </a:r>
          </a:p>
          <a:p>
            <a:pPr marL="457200" indent="-457200">
              <a:buFont typeface="Arial" panose="020B0604020202020204" pitchFamily="34" charset="0"/>
              <a:buNone/>
            </a:pPr>
            <a:r>
              <a:rPr lang="en-US" sz="1200" b="0"/>
              <a:t>[6] 	Owens, A., Cirillo, W. M., Piontek, N., Stromgren, C., and Cho, J. Analysis and Optimization of Test Plans for Advanced Exploration Systems Reliability and Supportability. Presented at the 50th International Conference on Environmental Systems, 2021. ICES-2021-199.</a:t>
            </a:r>
          </a:p>
          <a:p>
            <a:pPr marL="457200" indent="-457200">
              <a:buFont typeface="Arial" panose="020B0604020202020204" pitchFamily="34" charset="0"/>
              <a:buNone/>
            </a:pPr>
            <a:r>
              <a:rPr lang="en-US" sz="1200" b="0"/>
              <a:t>[7] 	Chai, P., Qu, M., Merrill, R. G., and Pfrang, K. G. Hybrid Transportation System Integrated Trajectory Design and Optimization for Mars Landing Site Accessibility. Presented at the AIAA Propulsion and Energy 2019 Forum, Indianapolis, IN, 2019. AIAA 2019-3961.</a:t>
            </a:r>
          </a:p>
          <a:p>
            <a:pPr marL="457200" indent="-457200">
              <a:buFont typeface="Arial" panose="020B0604020202020204" pitchFamily="34" charset="0"/>
              <a:buNone/>
            </a:pPr>
            <a:r>
              <a:rPr lang="en-US" sz="1200" b="0"/>
              <a:t>[8] 	Chai, P., Qu, M., and Saputra, B. Human Mars Mission In-Space Transportation Sensitivity for Nuclear Electric / Chemical Hybrid Propulsion. Presented at the AIAA Propulsion and Energy 2021 Forum, VIRTUAL EVENT, 2021. AIAA 2021-3237.</a:t>
            </a:r>
          </a:p>
          <a:p>
            <a:pPr marL="457200" indent="-457200">
              <a:buFont typeface="Arial" panose="020B0604020202020204" pitchFamily="34" charset="0"/>
              <a:buNone/>
            </a:pPr>
            <a:r>
              <a:rPr lang="en-US" sz="1200" b="0"/>
              <a:t>[9] 	Chai, P., McBrayer, K. T., McCrea, A. C., Merrill, R. G., Prasad, A., and Qu, M. Crewed Mars Mission Mode Options for Nuclear Electric/Chemical Hybrid Transportation Systems. Presented at the ASCEND 2021, 2021. Submitted for publication.</a:t>
            </a:r>
          </a:p>
          <a:p>
            <a:pPr marL="457200" indent="-457200">
              <a:buFont typeface="Arial" panose="020B0604020202020204" pitchFamily="34" charset="0"/>
              <a:buNone/>
            </a:pPr>
            <a:r>
              <a:rPr lang="en-US" sz="1200" b="0"/>
              <a:t>[10] 	Meisl, C. J. </a:t>
            </a:r>
            <a:r>
              <a:rPr lang="en-US" sz="1200" b="0" i="1"/>
              <a:t>Cost Estimating Relationships for Nuclear Power and Propulsion</a:t>
            </a:r>
            <a:r>
              <a:rPr lang="en-US" sz="1200" b="0"/>
              <a:t>. Publication NAS3-25808. Rockwell International Corporation, Rocketdyne Division, Cleveland, OH, 1992.</a:t>
            </a:r>
          </a:p>
          <a:p>
            <a:pPr marL="457200" indent="-457200">
              <a:buFont typeface="Arial" panose="020B0604020202020204" pitchFamily="34" charset="0"/>
              <a:buNone/>
            </a:pPr>
            <a:r>
              <a:rPr lang="en-US" sz="1200" b="0"/>
              <a:t>[11] 	Jones, C. A., Clark, M., Pensado, A., Ivanco, M. L., Reeves, D., Judd, E., and Klovstad, J. Cost Breakeven Analysis of Lunar ISRU for Human Lunar Surface Architectures. Presented at the 70th International Astronautical Congress, Washington, DC, 2019. IAC-19-D4.5.15.</a:t>
            </a:r>
          </a:p>
          <a:p>
            <a:pPr marL="457200" indent="-457200">
              <a:buFont typeface="Arial" panose="020B0604020202020204" pitchFamily="34" charset="0"/>
              <a:buNone/>
            </a:pPr>
            <a:r>
              <a:rPr lang="en-US" sz="1200" b="0"/>
              <a:t>[12] 	Grande, M. L., Carrier, M., Cirillo, W., Earle, K. D., Jones, C. A., Judd, E., Klovstad, J. J., Owens, A. C., Reeves, D., and Stafford, M. Mega-Drivers to Inform NASA Space Technology Strategic Planning. Presented at the 2018 AIAA SPACE and Astronautics Forum and Exposition, Orlando, FL, 2018. AIAA 2018-5137.</a:t>
            </a:r>
            <a:endParaRPr lang="en-US" sz="1200" b="0" dirty="0"/>
          </a:p>
        </p:txBody>
      </p:sp>
    </p:spTree>
    <p:extLst>
      <p:ext uri="{BB962C8B-B14F-4D97-AF65-F5344CB8AC3E}">
        <p14:creationId xmlns:p14="http://schemas.microsoft.com/office/powerpoint/2010/main" val="3174376165"/>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BB53D8CB57EC45922B7169B295ECB2" ma:contentTypeVersion="12" ma:contentTypeDescription="Create a new document." ma:contentTypeScope="" ma:versionID="e357fd433bdb9b774c64240f66d49dcb">
  <xsd:schema xmlns:xsd="http://www.w3.org/2001/XMLSchema" xmlns:xs="http://www.w3.org/2001/XMLSchema" xmlns:p="http://schemas.microsoft.com/office/2006/metadata/properties" xmlns:ns1="http://schemas.microsoft.com/sharepoint/v3" xmlns:ns3="3e1a39c1-51c8-488a-b350-ad5a18b4818f" xmlns:ns4="d9dd610b-a77f-4f42-990c-1124a1c2ec95" targetNamespace="http://schemas.microsoft.com/office/2006/metadata/properties" ma:root="true" ma:fieldsID="e019b4a7fdaffb133f6c8a79261ece32" ns1:_="" ns3:_="" ns4:_="">
    <xsd:import namespace="http://schemas.microsoft.com/sharepoint/v3"/>
    <xsd:import namespace="3e1a39c1-51c8-488a-b350-ad5a18b4818f"/>
    <xsd:import namespace="d9dd610b-a77f-4f42-990c-1124a1c2ec9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e1a39c1-51c8-488a-b350-ad5a18b481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dd610b-a77f-4f42-990c-1124a1c2ec9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2FBD947-7FD4-415D-8D10-179C84B41B2B}">
  <ds:schemaRefs>
    <ds:schemaRef ds:uri="http://schemas.microsoft.com/sharepoint/v3/contenttype/forms"/>
  </ds:schemaRefs>
</ds:datastoreItem>
</file>

<file path=customXml/itemProps2.xml><?xml version="1.0" encoding="utf-8"?>
<ds:datastoreItem xmlns:ds="http://schemas.openxmlformats.org/officeDocument/2006/customXml" ds:itemID="{858CAA63-CBB0-4222-B6C8-BB21E0094057}">
  <ds:schemaRefs>
    <ds:schemaRef ds:uri="http://purl.org/dc/terms/"/>
    <ds:schemaRef ds:uri="d9dd610b-a77f-4f42-990c-1124a1c2ec95"/>
    <ds:schemaRef ds:uri="http://purl.org/dc/dcmitype/"/>
    <ds:schemaRef ds:uri="3e1a39c1-51c8-488a-b350-ad5a18b4818f"/>
    <ds:schemaRef ds:uri="http://purl.org/dc/elements/1.1/"/>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8890623C-B732-475A-95F2-F6E722C418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e1a39c1-51c8-488a-b350-ad5a18b4818f"/>
    <ds:schemaRef ds:uri="d9dd610b-a77f-4f42-990c-1124a1c2ec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54825</TotalTime>
  <Words>1560</Words>
  <Application>Microsoft Office PowerPoint</Application>
  <PresentationFormat>Widescreen</PresentationFormat>
  <Paragraphs>159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Task Description Task Lead:</dc:title>
  <dc:creator>Connolly, John (JSC-XM111)</dc:creator>
  <cp:lastModifiedBy>Owens, Andrew C. (LARC-E402)</cp:lastModifiedBy>
  <cp:revision>839</cp:revision>
  <cp:lastPrinted>2020-09-11T17:03:48Z</cp:lastPrinted>
  <dcterms:created xsi:type="dcterms:W3CDTF">2019-09-27T20:10:44Z</dcterms:created>
  <dcterms:modified xsi:type="dcterms:W3CDTF">2021-09-27T16:40:20Z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0x01010059BB53D8CB57EC45922B7169B295ECB2</vt:lpwstr>
  </property>
</Properties>
</file>