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2.jpg" ContentType="image/png"/>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404" r:id="rId2"/>
    <p:sldId id="462" r:id="rId3"/>
    <p:sldId id="1774" r:id="rId4"/>
    <p:sldId id="428" r:id="rId5"/>
    <p:sldId id="409" r:id="rId6"/>
    <p:sldId id="1773" r:id="rId7"/>
    <p:sldId id="403" r:id="rId8"/>
    <p:sldId id="467" r:id="rId9"/>
    <p:sldId id="421" r:id="rId10"/>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gart, S Robin (JSC-SK2)[WYLE LABORATORIES, INC.]" initials="ESR(LI" lastIdx="7" clrIdx="0">
    <p:extLst>
      <p:ext uri="{19B8F6BF-5375-455C-9EA6-DF929625EA0E}">
        <p15:presenceInfo xmlns:p15="http://schemas.microsoft.com/office/powerpoint/2012/main" userId="S-1-5-21-330711430-3775241029-4075259233-5483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FF"/>
    <a:srgbClr val="FF9999"/>
    <a:srgbClr val="0000FD"/>
    <a:srgbClr val="3399FF"/>
    <a:srgbClr val="0033CC"/>
    <a:srgbClr val="F4F6FA"/>
    <a:srgbClr val="F7F8FB"/>
    <a:srgbClr val="FFFF00"/>
    <a:srgbClr val="6B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16" autoAdjust="0"/>
    <p:restoredTop sz="80017" autoAdjust="0"/>
  </p:normalViewPr>
  <p:slideViewPr>
    <p:cSldViewPr snapToGrid="0" snapToObjects="1">
      <p:cViewPr varScale="1">
        <p:scale>
          <a:sx n="78" d="100"/>
          <a:sy n="78" d="100"/>
        </p:scale>
        <p:origin x="81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82FB4FE7-7745-4C06-AA0B-B404C1ADE4FF}" type="datetimeFigureOut">
              <a:rPr lang="en-US" smtClean="0"/>
              <a:t>9/27/2021</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26D7AB96-45AF-48E7-A322-C86F1924ED82}" type="slidenum">
              <a:rPr lang="en-US" smtClean="0"/>
              <a:t>‹#›</a:t>
            </a:fld>
            <a:endParaRPr lang="en-US"/>
          </a:p>
        </p:txBody>
      </p:sp>
    </p:spTree>
    <p:extLst>
      <p:ext uri="{BB962C8B-B14F-4D97-AF65-F5344CB8AC3E}">
        <p14:creationId xmlns:p14="http://schemas.microsoft.com/office/powerpoint/2010/main" val="145595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414338" y="704850"/>
            <a:ext cx="6284912" cy="3535363"/>
          </a:xfrm>
          <a:ln/>
        </p:spPr>
      </p:sp>
      <p:sp>
        <p:nvSpPr>
          <p:cNvPr id="63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062">
              <a:defRPr sz="2400">
                <a:solidFill>
                  <a:schemeClr val="tx1"/>
                </a:solidFill>
                <a:latin typeface="Arial" charset="0"/>
                <a:ea typeface="ＭＳ Ｐゴシック" charset="0"/>
                <a:cs typeface="ＭＳ Ｐゴシック" charset="0"/>
              </a:defRPr>
            </a:lvl1pPr>
            <a:lvl2pPr marL="755249" indent="-290480" defTabSz="944062">
              <a:defRPr sz="2400">
                <a:solidFill>
                  <a:schemeClr val="tx1"/>
                </a:solidFill>
                <a:latin typeface="Arial" charset="0"/>
                <a:ea typeface="ＭＳ Ｐゴシック" charset="0"/>
              </a:defRPr>
            </a:lvl2pPr>
            <a:lvl3pPr marL="1161922" indent="-232384" defTabSz="944062">
              <a:defRPr sz="2400">
                <a:solidFill>
                  <a:schemeClr val="tx1"/>
                </a:solidFill>
                <a:latin typeface="Arial" charset="0"/>
                <a:ea typeface="ＭＳ Ｐゴシック" charset="0"/>
              </a:defRPr>
            </a:lvl3pPr>
            <a:lvl4pPr marL="1626691" indent="-232384" defTabSz="944062">
              <a:defRPr sz="2400">
                <a:solidFill>
                  <a:schemeClr val="tx1"/>
                </a:solidFill>
                <a:latin typeface="Arial" charset="0"/>
                <a:ea typeface="ＭＳ Ｐゴシック" charset="0"/>
              </a:defRPr>
            </a:lvl4pPr>
            <a:lvl5pPr marL="2091459" indent="-232384" defTabSz="944062">
              <a:defRPr sz="2400">
                <a:solidFill>
                  <a:schemeClr val="tx1"/>
                </a:solidFill>
                <a:latin typeface="Arial" charset="0"/>
                <a:ea typeface="ＭＳ Ｐゴシック" charset="0"/>
              </a:defRPr>
            </a:lvl5pPr>
            <a:lvl6pPr marL="2556228" indent="-232384" defTabSz="944062" eaLnBrk="0" fontAlgn="base" hangingPunct="0">
              <a:spcBef>
                <a:spcPct val="0"/>
              </a:spcBef>
              <a:spcAft>
                <a:spcPct val="0"/>
              </a:spcAft>
              <a:defRPr sz="2400">
                <a:solidFill>
                  <a:schemeClr val="tx1"/>
                </a:solidFill>
                <a:latin typeface="Arial" charset="0"/>
                <a:ea typeface="ＭＳ Ｐゴシック" charset="0"/>
              </a:defRPr>
            </a:lvl6pPr>
            <a:lvl7pPr marL="3020997" indent="-232384" defTabSz="944062" eaLnBrk="0" fontAlgn="base" hangingPunct="0">
              <a:spcBef>
                <a:spcPct val="0"/>
              </a:spcBef>
              <a:spcAft>
                <a:spcPct val="0"/>
              </a:spcAft>
              <a:defRPr sz="2400">
                <a:solidFill>
                  <a:schemeClr val="tx1"/>
                </a:solidFill>
                <a:latin typeface="Arial" charset="0"/>
                <a:ea typeface="ＭＳ Ｐゴシック" charset="0"/>
              </a:defRPr>
            </a:lvl7pPr>
            <a:lvl8pPr marL="3485765" indent="-232384" defTabSz="944062" eaLnBrk="0" fontAlgn="base" hangingPunct="0">
              <a:spcBef>
                <a:spcPct val="0"/>
              </a:spcBef>
              <a:spcAft>
                <a:spcPct val="0"/>
              </a:spcAft>
              <a:defRPr sz="2400">
                <a:solidFill>
                  <a:schemeClr val="tx1"/>
                </a:solidFill>
                <a:latin typeface="Arial" charset="0"/>
                <a:ea typeface="ＭＳ Ｐゴシック" charset="0"/>
              </a:defRPr>
            </a:lvl8pPr>
            <a:lvl9pPr marL="3950534" indent="-232384" defTabSz="944062" eaLnBrk="0" fontAlgn="base" hangingPunct="0">
              <a:spcBef>
                <a:spcPct val="0"/>
              </a:spcBef>
              <a:spcAft>
                <a:spcPct val="0"/>
              </a:spcAft>
              <a:defRPr sz="2400">
                <a:solidFill>
                  <a:schemeClr val="tx1"/>
                </a:solidFill>
                <a:latin typeface="Arial" charset="0"/>
                <a:ea typeface="ＭＳ Ｐゴシック" charset="0"/>
              </a:defRPr>
            </a:lvl9pPr>
          </a:lstStyle>
          <a:p>
            <a:fld id="{691FC884-A46A-8441-8A92-7857C42E2FF5}" type="slidenum">
              <a:rPr lang="en-US" sz="1200">
                <a:solidFill>
                  <a:prstClr val="black"/>
                </a:solidFill>
              </a:rPr>
              <a:pPr/>
              <a:t>1</a:t>
            </a:fld>
            <a:endParaRPr lang="en-US" sz="1200" dirty="0">
              <a:solidFill>
                <a:prstClr val="black"/>
              </a:solidFill>
            </a:endParaRPr>
          </a:p>
        </p:txBody>
      </p:sp>
    </p:spTree>
    <p:extLst>
      <p:ext uri="{BB962C8B-B14F-4D97-AF65-F5344CB8AC3E}">
        <p14:creationId xmlns:p14="http://schemas.microsoft.com/office/powerpoint/2010/main" val="3763029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9B67BA-4E40-43DE-AB0B-CB1113AD4DC7}" type="slidenum">
              <a:rPr lang="en-US" smtClean="0"/>
              <a:t>2</a:t>
            </a:fld>
            <a:endParaRPr lang="en-US"/>
          </a:p>
        </p:txBody>
      </p:sp>
    </p:spTree>
    <p:extLst>
      <p:ext uri="{BB962C8B-B14F-4D97-AF65-F5344CB8AC3E}">
        <p14:creationId xmlns:p14="http://schemas.microsoft.com/office/powerpoint/2010/main" val="3211798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B03E4361-4ED2-4545-B136-634C9A6856D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5060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6</a:t>
            </a:fld>
            <a:endParaRPr lang="en-US"/>
          </a:p>
        </p:txBody>
      </p:sp>
    </p:spTree>
    <p:extLst>
      <p:ext uri="{BB962C8B-B14F-4D97-AF65-F5344CB8AC3E}">
        <p14:creationId xmlns:p14="http://schemas.microsoft.com/office/powerpoint/2010/main" val="548925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Space radiation is composed of mainly high energy particles from 3 primary sources. Galactic Cosmic Rays which are theorized to be the result of stellar explosions accelerating every known element on the periodic table across the universe. Then there are the protons and electrons that get trapped in Earth’s magnetic field – commonly referred to as the Van Allen Belts. These are responsible for the South Atlantic Anomaly – a region where the offset of Earth’s geomagnetic and rotational axes create an area where the inner radiation belts impinges into the atmosphere. And then finally, probably the most well known are the Solar Particle Events. These occur when localize magnetic fields on the Sun get so tangled that they reconnect and the energy released accelerates particles out into the solar system. Additionally Neutrons and Secondary radiation can be created inside a spacecraft, habitat, or on a planetary or lunar surface. </a:t>
            </a:r>
            <a:endParaRPr lang="en-US" dirty="0"/>
          </a:p>
          <a:p>
            <a:endParaRPr lang="en-US" dirty="0"/>
          </a:p>
          <a:p>
            <a:r>
              <a:rPr lang="en-US" dirty="0"/>
              <a:t>But</a:t>
            </a:r>
            <a:r>
              <a:rPr lang="en-US" baseline="0" dirty="0"/>
              <a:t> of course the, contribution of each of these sources to a person’s dose is dependent on a number of factors, including where you are in space. For example…. </a:t>
            </a:r>
          </a:p>
          <a:p>
            <a:r>
              <a:rPr lang="en-US" baseline="0" dirty="0"/>
              <a:t>However, on a per day </a:t>
            </a:r>
            <a:r>
              <a:rPr lang="en-US" i="1" baseline="0" dirty="0"/>
              <a:t>dose rate </a:t>
            </a:r>
            <a:r>
              <a:rPr lang="en-US" baseline="0" dirty="0"/>
              <a:t>basis, ISS and Beyond LEO exposures are roughly similar – but it is the composition of the radiation that is different and the fact that there is no geomagnetic protection from solar particle events beyond LEO. </a:t>
            </a:r>
            <a:endParaRPr lang="en-US" dirty="0"/>
          </a:p>
        </p:txBody>
      </p:sp>
      <p:sp>
        <p:nvSpPr>
          <p:cNvPr id="4" name="Slide Number Placeholder 3"/>
          <p:cNvSpPr>
            <a:spLocks noGrp="1"/>
          </p:cNvSpPr>
          <p:nvPr>
            <p:ph type="sldNum" sz="quarter" idx="10"/>
          </p:nvPr>
        </p:nvSpPr>
        <p:spPr/>
        <p:txBody>
          <a:bodyPr/>
          <a:lstStyle/>
          <a:p>
            <a:fld id="{AA9B67BA-4E40-43DE-AB0B-CB1113AD4DC7}" type="slidenum">
              <a:rPr lang="en-US" smtClean="0"/>
              <a:t>8</a:t>
            </a:fld>
            <a:endParaRPr lang="en-US"/>
          </a:p>
        </p:txBody>
      </p:sp>
    </p:spTree>
    <p:extLst>
      <p:ext uri="{BB962C8B-B14F-4D97-AF65-F5344CB8AC3E}">
        <p14:creationId xmlns:p14="http://schemas.microsoft.com/office/powerpoint/2010/main" val="40677485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a:stretch>
            <a:fillRect/>
          </a:stretch>
        </p:blipFill>
        <p:spPr>
          <a:xfrm>
            <a:off x="-6080" y="0"/>
            <a:ext cx="12192000" cy="6858000"/>
          </a:xfrm>
          <a:prstGeom prst="rect">
            <a:avLst/>
          </a:prstGeom>
        </p:spPr>
      </p:pic>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chemeClr val="tx1"/>
                </a:solidFill>
                <a:latin typeface="Arial" charset="0"/>
                <a:ea typeface="ヒラギノ角ゴ Pro W3" charset="0"/>
              </a:rPr>
              <a:t>National Aeronautics and</a:t>
            </a:r>
            <a:br>
              <a:rPr lang="en-US" sz="600" dirty="0">
                <a:solidFill>
                  <a:schemeClr val="tx1"/>
                </a:solidFill>
                <a:latin typeface="Arial" charset="0"/>
                <a:ea typeface="ヒラギノ角ゴ Pro W3" charset="0"/>
              </a:rPr>
            </a:br>
            <a:r>
              <a:rPr lang="en-US" sz="600" dirty="0">
                <a:solidFill>
                  <a:schemeClr val="tx1"/>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276726" y="1"/>
            <a:ext cx="9293402" cy="1193800"/>
          </a:xfrm>
          <a:prstGeom prst="rect">
            <a:avLst/>
          </a:prstGeom>
          <a:ln>
            <a:noFill/>
          </a:ln>
        </p:spPr>
        <p:txBody>
          <a:bodyPr anchor="ctr"/>
          <a:lstStyle>
            <a:lvl1pPr>
              <a:defRPr sz="28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dirty="0"/>
              <a:t>Click to edit Master subtitle style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0665" y="297155"/>
            <a:ext cx="815517" cy="675409"/>
          </a:xfrm>
          <a:prstGeom prst="rect">
            <a:avLst/>
          </a:prstGeom>
        </p:spPr>
      </p:pic>
      <p:pic>
        <p:nvPicPr>
          <p:cNvPr id="3" name="Picture 2"/>
          <p:cNvPicPr>
            <a:picLocks noChangeAspect="1"/>
          </p:cNvPicPr>
          <p:nvPr userDrawn="1"/>
        </p:nvPicPr>
        <p:blipFill rotWithShape="1">
          <a:blip r:embed="rId4">
            <a:extLst>
              <a:ext uri="{28A0092B-C50C-407E-A947-70E740481C1C}">
                <a14:useLocalDpi xmlns:a14="http://schemas.microsoft.com/office/drawing/2010/main" val="0"/>
              </a:ext>
            </a:extLst>
          </a:blip>
          <a:srcRect t="4114"/>
          <a:stretch/>
        </p:blipFill>
        <p:spPr>
          <a:xfrm>
            <a:off x="-6080" y="1192056"/>
            <a:ext cx="12185920" cy="5665944"/>
          </a:xfrm>
          <a:prstGeom prst="rect">
            <a:avLst/>
          </a:prstGeom>
        </p:spPr>
      </p:pic>
    </p:spTree>
    <p:extLst>
      <p:ext uri="{BB962C8B-B14F-4D97-AF65-F5344CB8AC3E}">
        <p14:creationId xmlns:p14="http://schemas.microsoft.com/office/powerpoint/2010/main" val="1232773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sp>
        <p:nvSpPr>
          <p:cNvPr id="4" name="Footer Placeholder 3"/>
          <p:cNvSpPr>
            <a:spLocks noGrp="1"/>
          </p:cNvSpPr>
          <p:nvPr>
            <p:ph type="ftr" sz="quarter" idx="11"/>
          </p:nvPr>
        </p:nvSpPr>
        <p:spPr/>
        <p:txBody>
          <a:bodyPr/>
          <a:lstStyle>
            <a:lvl1pPr>
              <a:defRPr>
                <a:solidFill>
                  <a:schemeClr val="tx1"/>
                </a:solidFill>
              </a:defRPr>
            </a:lvl1pPr>
          </a:lstStyle>
          <a:p>
            <a:pPr fontAlgn="base">
              <a:spcBef>
                <a:spcPct val="0"/>
              </a:spcBef>
              <a:spcAft>
                <a:spcPct val="0"/>
              </a:spcAft>
              <a:defRPr/>
            </a:pPr>
            <a:endParaRPr lang="en-US" dirty="0"/>
          </a:p>
        </p:txBody>
      </p:sp>
      <p:sp>
        <p:nvSpPr>
          <p:cNvPr id="5" name="Content Placeholder 2"/>
          <p:cNvSpPr>
            <a:spLocks noGrp="1"/>
          </p:cNvSpPr>
          <p:nvPr>
            <p:ph idx="1"/>
          </p:nvPr>
        </p:nvSpPr>
        <p:spPr>
          <a:xfrm>
            <a:off x="609600" y="1003301"/>
            <a:ext cx="10972800" cy="51228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38200" y="0"/>
            <a:ext cx="10515600" cy="842212"/>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126472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03301"/>
            <a:ext cx="10972800" cy="5122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2"/>
          </p:nvPr>
        </p:nvSpPr>
        <p:spPr>
          <a:ln/>
        </p:spPr>
        <p:txBody>
          <a:bodyPr/>
          <a:lstStyle>
            <a:lvl1pPr>
              <a:defRPr/>
            </a:lvl1pPr>
          </a:lstStyle>
          <a:p>
            <a:fld id="{52F73DF0-72E2-42FD-AFC3-35E544D0F1C2}" type="slidenum">
              <a:rPr lang="en-US" altLang="en-US"/>
              <a:pPr/>
              <a:t>‹#›</a:t>
            </a:fld>
            <a:endParaRPr lang="en-US" altLang="en-US"/>
          </a:p>
        </p:txBody>
      </p:sp>
      <p:sp>
        <p:nvSpPr>
          <p:cNvPr id="7" name="Title 6"/>
          <p:cNvSpPr>
            <a:spLocks noGrp="1"/>
          </p:cNvSpPr>
          <p:nvPr>
            <p:ph type="title"/>
          </p:nvPr>
        </p:nvSpPr>
        <p:spPr>
          <a:xfrm>
            <a:off x="838200" y="1"/>
            <a:ext cx="10515600" cy="842210"/>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727869323"/>
      </p:ext>
    </p:extLst>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838200" y="1"/>
            <a:ext cx="10515600" cy="842210"/>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893031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Rectangle 5"/>
          <p:cNvSpPr>
            <a:spLocks noGrp="1" noChangeArrowheads="1"/>
          </p:cNvSpPr>
          <p:nvPr>
            <p:ph type="ftr" sz="quarter" idx="11"/>
          </p:nvPr>
        </p:nvSpPr>
        <p:spPr>
          <a:ln/>
        </p:spPr>
        <p:txBody>
          <a:bodyPr/>
          <a:lstStyle>
            <a:lvl1pPr>
              <a:defRPr>
                <a:solidFill>
                  <a:schemeClr val="tx1"/>
                </a:solidFill>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CF67C12C-402A-4987-8007-B0BEEB83856A}" type="slidenum">
              <a:rPr lang="en-US" altLang="en-US"/>
              <a:pPr/>
              <a:t>‹#›</a:t>
            </a:fld>
            <a:endParaRPr lang="en-US" altLang="en-US"/>
          </a:p>
        </p:txBody>
      </p:sp>
      <p:sp>
        <p:nvSpPr>
          <p:cNvPr id="6" name="Rectangle 5"/>
          <p:cNvSpPr/>
          <p:nvPr userDrawn="1"/>
        </p:nvSpPr>
        <p:spPr>
          <a:xfrm>
            <a:off x="1057407" y="518597"/>
            <a:ext cx="2920736" cy="369332"/>
          </a:xfrm>
          <a:prstGeom prst="rect">
            <a:avLst/>
          </a:prstGeom>
        </p:spPr>
        <p:txBody>
          <a:bodyPr wrap="none">
            <a:spAutoFit/>
          </a:bodyPr>
          <a:lstStyle/>
          <a:p>
            <a:r>
              <a:rPr lang="en-US" dirty="0"/>
              <a:t>Click to edit Master title style</a:t>
            </a:r>
          </a:p>
        </p:txBody>
      </p:sp>
      <p:sp>
        <p:nvSpPr>
          <p:cNvPr id="7" name="Title 1"/>
          <p:cNvSpPr txBox="1">
            <a:spLocks/>
          </p:cNvSpPr>
          <p:nvPr userDrawn="1"/>
        </p:nvSpPr>
        <p:spPr>
          <a:xfrm>
            <a:off x="838200" y="111095"/>
            <a:ext cx="10515600" cy="666573"/>
          </a:xfrm>
          <a:prstGeom prst="rect">
            <a:avLst/>
          </a:prstGeom>
        </p:spPr>
        <p:txBody>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dirty="0"/>
          </a:p>
        </p:txBody>
      </p:sp>
      <p:sp>
        <p:nvSpPr>
          <p:cNvPr id="8" name="Title 7"/>
          <p:cNvSpPr>
            <a:spLocks noGrp="1"/>
          </p:cNvSpPr>
          <p:nvPr>
            <p:ph type="title"/>
          </p:nvPr>
        </p:nvSpPr>
        <p:spPr>
          <a:xfrm>
            <a:off x="838200" y="1"/>
            <a:ext cx="10515600" cy="836194"/>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1989882768"/>
      </p:ext>
    </p:extLst>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ln/>
        </p:spPr>
        <p:txBody>
          <a:bodyPr/>
          <a:lstStyle>
            <a:lvl1pPr>
              <a:defRPr>
                <a:solidFill>
                  <a:schemeClr val="tx1"/>
                </a:solidFill>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E461A7D3-91BA-4279-96A5-830614B699D8}" type="slidenum">
              <a:rPr lang="en-US" altLang="en-US"/>
              <a:pPr/>
              <a:t>‹#›</a:t>
            </a:fld>
            <a:endParaRPr lang="en-US" altLang="en-US"/>
          </a:p>
        </p:txBody>
      </p:sp>
      <p:sp>
        <p:nvSpPr>
          <p:cNvPr id="6" name="Title 5"/>
          <p:cNvSpPr>
            <a:spLocks noGrp="1"/>
          </p:cNvSpPr>
          <p:nvPr>
            <p:ph type="title"/>
          </p:nvPr>
        </p:nvSpPr>
        <p:spPr>
          <a:xfrm>
            <a:off x="838200" y="1"/>
            <a:ext cx="10515600" cy="842210"/>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3611431713"/>
      </p:ext>
    </p:extLst>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E559103-A4D9-2148-B8FF-FB5AD7389610}" type="slidenum">
              <a:rPr lang="en-US" altLang="x-none"/>
              <a:pPr>
                <a:defRPr/>
              </a:pPr>
              <a:t>‹#›</a:t>
            </a:fld>
            <a:endParaRPr lang="en-US" altLang="x-none" dirty="0"/>
          </a:p>
        </p:txBody>
      </p:sp>
    </p:spTree>
    <p:extLst>
      <p:ext uri="{BB962C8B-B14F-4D97-AF65-F5344CB8AC3E}">
        <p14:creationId xmlns:p14="http://schemas.microsoft.com/office/powerpoint/2010/main" val="2486440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dirty="0"/>
              <a:t>Click to edit Master text styles</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chemeClr val="tx1"/>
                </a:solidFill>
                <a:latin typeface="Arial" charset="0"/>
                <a:ea typeface="MS PGothic" charset="0"/>
                <a:cs typeface="Arial" charset="0"/>
              </a:defRPr>
            </a:lvl1pPr>
          </a:lstStyle>
          <a:p>
            <a:pPr fontAlgn="base">
              <a:spcBef>
                <a:spcPct val="0"/>
              </a:spcBef>
              <a:spcAft>
                <a:spcPct val="0"/>
              </a:spcAft>
              <a:defRPr/>
            </a:pPr>
            <a:endParaRPr lang="en-US" dirty="0"/>
          </a:p>
        </p:txBody>
      </p:sp>
      <p:pic>
        <p:nvPicPr>
          <p:cNvPr id="8" name="Picture 7"/>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398368" y="118347"/>
            <a:ext cx="715837" cy="592854"/>
          </a:xfrm>
          <a:prstGeom prst="rect">
            <a:avLst/>
          </a:prstGeom>
        </p:spPr>
      </p:pic>
      <p:sp>
        <p:nvSpPr>
          <p:cNvPr id="10" name="Title 1"/>
          <p:cNvSpPr txBox="1">
            <a:spLocks/>
          </p:cNvSpPr>
          <p:nvPr userDrawn="1"/>
        </p:nvSpPr>
        <p:spPr>
          <a:xfrm>
            <a:off x="778307" y="65699"/>
            <a:ext cx="10357889" cy="742950"/>
          </a:xfrm>
          <a:prstGeom prst="rect">
            <a:avLst/>
          </a:prstGeom>
        </p:spPr>
        <p:txBody>
          <a:bodyPr anchor="ctr"/>
          <a:lstStyle>
            <a:lvl1pPr algn="l" defTabSz="457200" rtl="0" eaLnBrk="0" fontAlgn="base" hangingPunct="0">
              <a:spcBef>
                <a:spcPct val="0"/>
              </a:spcBef>
              <a:spcAft>
                <a:spcPct val="0"/>
              </a:spcAft>
              <a:defRPr sz="2400" b="1" kern="1200" baseline="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dirty="0"/>
          </a:p>
        </p:txBody>
      </p:sp>
      <p:pic>
        <p:nvPicPr>
          <p:cNvPr id="9" name="Picture 4" descr="HRP logo"/>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userDrawn="1"/>
        </p:nvSpPr>
        <p:spPr>
          <a:xfrm>
            <a:off x="838200" y="111095"/>
            <a:ext cx="10515600" cy="666573"/>
          </a:xfrm>
          <a:prstGeom prst="rect">
            <a:avLst/>
          </a:prstGeom>
        </p:spPr>
        <p:txBody>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dirty="0"/>
          </a:p>
        </p:txBody>
      </p:sp>
    </p:spTree>
    <p:extLst>
      <p:ext uri="{BB962C8B-B14F-4D97-AF65-F5344CB8AC3E}">
        <p14:creationId xmlns:p14="http://schemas.microsoft.com/office/powerpoint/2010/main" val="18915031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5" r:id="rId3"/>
    <p:sldLayoutId id="2147483662" r:id="rId4"/>
    <p:sldLayoutId id="2147483664" r:id="rId5"/>
    <p:sldLayoutId id="2147483666" r:id="rId6"/>
    <p:sldLayoutId id="2147483667" r:id="rId7"/>
  </p:sldLayoutIdLst>
  <p:hf hdr="0" ftr="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hyperlink" Target="mailto:jsc-hrp-space-radiation-element@mail.nasa.gov" TargetMode="External"/><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humanresearchroadmap.nasa.gov/"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hyperlink" Target="https://genelab.nasa.gov/" TargetMode="External"/><Relationship Id="rId3" Type="http://schemas.openxmlformats.org/officeDocument/2006/relationships/hyperlink" Target="https://humanresearchroadmap.nasa.gov/" TargetMode="External"/><Relationship Id="rId7" Type="http://schemas.openxmlformats.org/officeDocument/2006/relationships/hyperlink" Target="https://www.nasa.gov/hrp/elements/radiation/tissue-sharing" TargetMode="External"/><Relationship Id="rId2" Type="http://schemas.openxmlformats.org/officeDocument/2006/relationships/hyperlink" Target="https://www.nasa.gov/hrp/elements/radiation" TargetMode="External"/><Relationship Id="rId1" Type="http://schemas.openxmlformats.org/officeDocument/2006/relationships/slideLayout" Target="../slideLayouts/slideLayout6.xml"/><Relationship Id="rId6" Type="http://schemas.openxmlformats.org/officeDocument/2006/relationships/hyperlink" Target="https://lsda.jsc.nasa.gov/Biospecimen" TargetMode="External"/><Relationship Id="rId5" Type="http://schemas.openxmlformats.org/officeDocument/2006/relationships/hyperlink" Target="https://lsda.jsc.nasa.gov/" TargetMode="External"/><Relationship Id="rId4" Type="http://schemas.openxmlformats.org/officeDocument/2006/relationships/hyperlink" Target="https://taskbook.nasaprs.com/tbp/welcome.cfm" TargetMode="External"/><Relationship Id="rId9" Type="http://schemas.openxmlformats.org/officeDocument/2006/relationships/hyperlink" Target="https://three.jsc.nasa.gov/#section=ma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F1EC469-AABA-4FB0-A74A-76C8E4098B78}"/>
              </a:ext>
            </a:extLst>
          </p:cNvPr>
          <p:cNvSpPr>
            <a:spLocks noGrp="1"/>
          </p:cNvSpPr>
          <p:nvPr>
            <p:ph type="ctrTitle"/>
          </p:nvPr>
        </p:nvSpPr>
        <p:spPr>
          <a:xfrm>
            <a:off x="295422" y="1"/>
            <a:ext cx="9274706" cy="1193800"/>
          </a:xfrm>
        </p:spPr>
        <p:txBody>
          <a:bodyPr anchor="ctr"/>
          <a:lstStyle/>
          <a:p>
            <a:r>
              <a:rPr lang="en-US" sz="3200" dirty="0">
                <a:ea typeface="Times New Roman" panose="02020603050405020304" pitchFamily="18" charset="0"/>
              </a:rPr>
              <a:t>NASA’s Human Research Program (HRP)</a:t>
            </a:r>
            <a:br>
              <a:rPr lang="en-US" sz="3200" dirty="0">
                <a:ea typeface="Times New Roman" panose="02020603050405020304" pitchFamily="18" charset="0"/>
              </a:rPr>
            </a:br>
            <a:r>
              <a:rPr lang="en-US" sz="3200" dirty="0">
                <a:ea typeface="Times New Roman" panose="02020603050405020304" pitchFamily="18" charset="0"/>
              </a:rPr>
              <a:t>Space Radiation Element (SRE)</a:t>
            </a:r>
            <a:endParaRPr lang="en-US" sz="3200" dirty="0"/>
          </a:p>
        </p:txBody>
      </p:sp>
      <p:sp>
        <p:nvSpPr>
          <p:cNvPr id="4" name="Subtitle 3"/>
          <p:cNvSpPr>
            <a:spLocks noGrp="1"/>
          </p:cNvSpPr>
          <p:nvPr>
            <p:ph type="subTitle" idx="1"/>
          </p:nvPr>
        </p:nvSpPr>
        <p:spPr>
          <a:xfrm>
            <a:off x="147140" y="2525151"/>
            <a:ext cx="6440236" cy="1878037"/>
          </a:xfrm>
        </p:spPr>
        <p:txBody>
          <a:bodyPr/>
          <a:lstStyle/>
          <a:p>
            <a:pPr>
              <a:spcAft>
                <a:spcPts val="0"/>
              </a:spcAft>
            </a:pPr>
            <a:r>
              <a:rPr lang="en-US" altLang="en-US" sz="2400" b="1" dirty="0">
                <a:solidFill>
                  <a:schemeClr val="bg1"/>
                </a:solidFill>
              </a:rPr>
              <a:t>Janice A. Zawaski, Ph.D.</a:t>
            </a:r>
          </a:p>
          <a:p>
            <a:pPr>
              <a:spcAft>
                <a:spcPts val="0"/>
              </a:spcAft>
            </a:pPr>
            <a:r>
              <a:rPr lang="en-US" altLang="en-US" sz="2400" i="1" dirty="0">
                <a:solidFill>
                  <a:schemeClr val="bg1">
                    <a:lumMod val="85000"/>
                  </a:schemeClr>
                </a:solidFill>
              </a:rPr>
              <a:t>Space Radiation Deputy Element Scientist</a:t>
            </a:r>
          </a:p>
          <a:p>
            <a:pPr>
              <a:spcAft>
                <a:spcPts val="0"/>
              </a:spcAft>
            </a:pPr>
            <a:r>
              <a:rPr lang="en-US" altLang="en-US" sz="2400" dirty="0">
                <a:solidFill>
                  <a:schemeClr val="bg1">
                    <a:lumMod val="85000"/>
                  </a:schemeClr>
                </a:solidFill>
              </a:rPr>
              <a:t>NASA Human Research Program</a:t>
            </a:r>
          </a:p>
        </p:txBody>
      </p:sp>
      <p:pic>
        <p:nvPicPr>
          <p:cNvPr id="13" name="Picture 12" descr="Logo&#10;&#10;Description automatically generated">
            <a:extLst>
              <a:ext uri="{FF2B5EF4-FFF2-40B4-BE49-F238E27FC236}">
                <a16:creationId xmlns:a16="http://schemas.microsoft.com/office/drawing/2014/main" id="{CD1FD4DD-67BD-4CF4-BA37-E9DF9FA293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90" b="94792" l="5310" r="95870">
                        <a14:foregroundMark x1="32817" y1="9747" x2="84366" y2="80208"/>
                        <a14:foregroundMark x1="80457" y1="17485" x2="14971" y2="77753"/>
                        <a14:foregroundMark x1="31342" y1="11161" x2="13791" y2="25595"/>
                        <a14:foregroundMark x1="13791" y1="25595" x2="12094" y2="31101"/>
                        <a14:foregroundMark x1="24115" y1="14063" x2="24115" y2="14063"/>
                        <a14:foregroundMark x1="25590" y1="13616" x2="51327" y2="10193"/>
                        <a14:foregroundMark x1="51327" y1="10193" x2="73156" y2="14583"/>
                        <a14:foregroundMark x1="73156" y1="14583" x2="94322" y2="57440"/>
                        <a14:foregroundMark x1="94322" y1="57440" x2="90118" y2="72396"/>
                        <a14:foregroundMark x1="93510" y1="48586" x2="88938" y2="25967"/>
                        <a14:foregroundMark x1="88938" y1="25967" x2="82891" y2="16518"/>
                        <a14:foregroundMark x1="72271" y1="12649" x2="49189" y2="6324"/>
                        <a14:foregroundMark x1="49189" y1="6324" x2="36136" y2="6324"/>
                        <a14:foregroundMark x1="29425" y1="10193" x2="21681" y2="20387"/>
                        <a14:foregroundMark x1="37611" y1="5804" x2="9218" y2="28646"/>
                        <a14:foregroundMark x1="8702" y1="30580" x2="10619" y2="71429"/>
                        <a14:foregroundMark x1="5310" y1="56845" x2="7301" y2="38914"/>
                        <a14:foregroundMark x1="15487" y1="79241" x2="34735" y2="92039"/>
                        <a14:foregroundMark x1="34735" y1="92039" x2="56858" y2="94792"/>
                        <a14:foregroundMark x1="56858" y1="94792" x2="78245" y2="86086"/>
                        <a14:foregroundMark x1="78245" y1="86086" x2="84808" y2="79241"/>
                        <a14:foregroundMark x1="24631" y1="30134" x2="35177" y2="39360"/>
                        <a14:foregroundMark x1="47271" y1="4390" x2="58776" y2="4836"/>
                        <a14:foregroundMark x1="95870" y1="44196" x2="95428" y2="57366"/>
                        <a14:foregroundMark x1="32817" y1="32589" x2="30900" y2="37872"/>
                        <a14:backgroundMark x1="8702" y1="8259" x2="16445" y2="8780"/>
                        <a14:backgroundMark x1="26549" y1="5357" x2="1475" y2="18973"/>
                        <a14:backgroundMark x1="3909" y1="18452" x2="26032" y2="4390"/>
                        <a14:backgroundMark x1="26032" y1="4390" x2="5531" y2="18452"/>
                        <a14:backgroundMark x1="5531" y1="18452" x2="1032" y2="23810"/>
                        <a14:backgroundMark x1="3909" y1="70982" x2="18805" y2="93304"/>
                        <a14:backgroundMark x1="79056" y1="96726" x2="99779" y2="79241"/>
                        <a14:backgroundMark x1="71829" y1="3423" x2="89897" y2="15774"/>
                        <a14:backgroundMark x1="89897" y1="15774" x2="99779" y2="29167"/>
                      </a14:backgroundRemoval>
                    </a14:imgEffect>
                  </a14:imgLayer>
                </a14:imgProps>
              </a:ext>
              <a:ext uri="{28A0092B-C50C-407E-A947-70E740481C1C}">
                <a14:useLocalDpi xmlns:a14="http://schemas.microsoft.com/office/drawing/2010/main" val="0"/>
              </a:ext>
            </a:extLst>
          </a:blip>
          <a:stretch>
            <a:fillRect/>
          </a:stretch>
        </p:blipFill>
        <p:spPr>
          <a:xfrm>
            <a:off x="147140" y="4129520"/>
            <a:ext cx="2625787" cy="2602550"/>
          </a:xfrm>
          <a:prstGeom prst="rect">
            <a:avLst/>
          </a:prstGeom>
        </p:spPr>
      </p:pic>
    </p:spTree>
    <p:extLst>
      <p:ext uri="{BB962C8B-B14F-4D97-AF65-F5344CB8AC3E}">
        <p14:creationId xmlns:p14="http://schemas.microsoft.com/office/powerpoint/2010/main" val="34251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1AB4DBE-87AD-4CDF-BA84-133BC9673E46}" type="slidenum">
              <a:rPr lang="en-US" altLang="en-US" smtClean="0"/>
              <a:pPr/>
              <a:t>2</a:t>
            </a:fld>
            <a:endParaRPr lang="en-US" altLang="en-US" dirty="0"/>
          </a:p>
        </p:txBody>
      </p:sp>
      <p:sp>
        <p:nvSpPr>
          <p:cNvPr id="2" name="Title 1"/>
          <p:cNvSpPr>
            <a:spLocks noGrp="1"/>
          </p:cNvSpPr>
          <p:nvPr>
            <p:ph type="title"/>
          </p:nvPr>
        </p:nvSpPr>
        <p:spPr/>
        <p:txBody>
          <a:bodyPr/>
          <a:lstStyle/>
          <a:p>
            <a:r>
              <a:rPr lang="en-US" dirty="0"/>
              <a:t>Space Radiation Element</a:t>
            </a:r>
          </a:p>
        </p:txBody>
      </p:sp>
      <p:sp>
        <p:nvSpPr>
          <p:cNvPr id="4" name="Rectangle 3"/>
          <p:cNvSpPr/>
          <p:nvPr/>
        </p:nvSpPr>
        <p:spPr>
          <a:xfrm>
            <a:off x="162560" y="857471"/>
            <a:ext cx="12029440" cy="5986254"/>
          </a:xfrm>
          <a:prstGeom prst="rect">
            <a:avLst/>
          </a:prstGeom>
        </p:spPr>
        <p:txBody>
          <a:bodyPr wrap="square">
            <a:spAutoFit/>
          </a:bodyPr>
          <a:lstStyle/>
          <a:p>
            <a:r>
              <a:rPr lang="en-US" sz="2700" b="1" dirty="0"/>
              <a:t>Mission: Characterize and facilitate the management of the human health outcomes associated with space radiation exposure to protect astronaut health and wellbeing to enable human spaceflight</a:t>
            </a:r>
          </a:p>
          <a:p>
            <a:pPr>
              <a:spcBef>
                <a:spcPts val="1200"/>
              </a:spcBef>
            </a:pPr>
            <a:r>
              <a:rPr lang="en-US" sz="2800" b="1" dirty="0"/>
              <a:t>Science</a:t>
            </a:r>
          </a:p>
          <a:p>
            <a:pPr marL="115888"/>
            <a:r>
              <a:rPr lang="en-US" sz="2400" dirty="0"/>
              <a:t>S. Robin Elgart Ph.D.,  Element Scientist</a:t>
            </a:r>
          </a:p>
          <a:p>
            <a:pPr marL="115888"/>
            <a:r>
              <a:rPr lang="en-US" sz="2400" dirty="0"/>
              <a:t>Janice Zawaski Ph.D., Deputy Element Scientist</a:t>
            </a:r>
          </a:p>
          <a:p>
            <a:pPr marL="115888"/>
            <a:r>
              <a:rPr lang="en-US" sz="2400" dirty="0"/>
              <a:t>Gregory Nelson Ph.D., CNS Discipline Lead</a:t>
            </a:r>
          </a:p>
          <a:p>
            <a:pPr marL="115888"/>
            <a:r>
              <a:rPr lang="en-US" sz="2400" dirty="0"/>
              <a:t>JP Saha Ph.D., Degenerative Tissues Discipline Lead</a:t>
            </a:r>
          </a:p>
          <a:p>
            <a:pPr marL="115888"/>
            <a:r>
              <a:rPr lang="en-US" sz="2400" dirty="0"/>
              <a:t>Brock Sishc Ph.D., Cancer Discipline Lead</a:t>
            </a:r>
          </a:p>
          <a:p>
            <a:pPr>
              <a:spcBef>
                <a:spcPts val="1200"/>
              </a:spcBef>
            </a:pPr>
            <a:r>
              <a:rPr lang="en-US" sz="2800" b="1" dirty="0"/>
              <a:t>Management</a:t>
            </a:r>
          </a:p>
          <a:p>
            <a:pPr marL="115888"/>
            <a:r>
              <a:rPr lang="en-US" sz="2400" dirty="0"/>
              <a:t>Jason Weeks M.S., Element Manager</a:t>
            </a:r>
          </a:p>
          <a:p>
            <a:pPr marL="115888"/>
            <a:r>
              <a:rPr lang="en-US" sz="2400" dirty="0"/>
              <a:t>Nicholas Meyer M.S., Deputy Element Manager</a:t>
            </a:r>
          </a:p>
          <a:p>
            <a:pPr marL="115888"/>
            <a:r>
              <a:rPr lang="en-US" sz="2400" dirty="0"/>
              <a:t>Lisa Stephenson M.B.A., P.M.P., Science Integrator</a:t>
            </a:r>
          </a:p>
          <a:p>
            <a:pPr marL="115888"/>
            <a:endParaRPr lang="en-US" sz="1000" dirty="0"/>
          </a:p>
          <a:p>
            <a:pPr marL="115888"/>
            <a:r>
              <a:rPr lang="en-US" sz="2400" u="sng" dirty="0">
                <a:hlinkClick r:id="rId3"/>
              </a:rPr>
              <a:t>jsc-hrp-space-radiation-element@mail.nasa.gov</a:t>
            </a:r>
            <a:endParaRPr lang="en-US" sz="2400" dirty="0"/>
          </a:p>
        </p:txBody>
      </p:sp>
      <p:grpSp>
        <p:nvGrpSpPr>
          <p:cNvPr id="6" name="Group 5">
            <a:extLst>
              <a:ext uri="{FF2B5EF4-FFF2-40B4-BE49-F238E27FC236}">
                <a16:creationId xmlns:a16="http://schemas.microsoft.com/office/drawing/2014/main" id="{C85C78B8-3D26-4707-9EAB-32E37E7A10D4}"/>
              </a:ext>
            </a:extLst>
          </p:cNvPr>
          <p:cNvGrpSpPr/>
          <p:nvPr/>
        </p:nvGrpSpPr>
        <p:grpSpPr>
          <a:xfrm>
            <a:off x="8030595" y="1782170"/>
            <a:ext cx="3418840" cy="4943881"/>
            <a:chOff x="8487795" y="1864389"/>
            <a:chExt cx="3418840" cy="4943881"/>
          </a:xfrm>
        </p:grpSpPr>
        <p:grpSp>
          <p:nvGrpSpPr>
            <p:cNvPr id="10" name="Group 9"/>
            <p:cNvGrpSpPr/>
            <p:nvPr/>
          </p:nvGrpSpPr>
          <p:grpSpPr>
            <a:xfrm>
              <a:off x="8487795" y="1881550"/>
              <a:ext cx="3418840" cy="3285037"/>
              <a:chOff x="7691120" y="2130244"/>
              <a:chExt cx="3418840" cy="3285037"/>
            </a:xfrm>
          </p:grpSpPr>
          <p:pic>
            <p:nvPicPr>
              <p:cNvPr id="5" name="Picture 4"/>
              <p:cNvPicPr>
                <a:picLocks noChangeAspect="1"/>
              </p:cNvPicPr>
              <p:nvPr/>
            </p:nvPicPr>
            <p:blipFill rotWithShape="1">
              <a:blip r:embed="rId4" cstate="hqprint">
                <a:extLst>
                  <a:ext uri="{28A0092B-C50C-407E-A947-70E740481C1C}">
                    <a14:useLocalDpi xmlns:a14="http://schemas.microsoft.com/office/drawing/2010/main" val="0"/>
                  </a:ext>
                </a:extLst>
              </a:blip>
              <a:srcRect l="6137" t="9198" r="13033" b="14980"/>
              <a:stretch/>
            </p:blipFill>
            <p:spPr>
              <a:xfrm>
                <a:off x="7691120" y="3846004"/>
                <a:ext cx="1666240" cy="1564636"/>
              </a:xfrm>
              <a:prstGeom prst="rect">
                <a:avLst/>
              </a:prstGeom>
            </p:spPr>
          </p:pic>
          <p:pic>
            <p:nvPicPr>
              <p:cNvPr id="7" name="Picture 6"/>
              <p:cNvPicPr>
                <a:picLocks noChangeAspect="1"/>
              </p:cNvPicPr>
              <p:nvPr/>
            </p:nvPicPr>
            <p:blipFill rotWithShape="1">
              <a:blip r:embed="rId5" cstate="hqprint">
                <a:extLst>
                  <a:ext uri="{28A0092B-C50C-407E-A947-70E740481C1C}">
                    <a14:useLocalDpi xmlns:a14="http://schemas.microsoft.com/office/drawing/2010/main" val="0"/>
                  </a:ext>
                </a:extLst>
              </a:blip>
              <a:srcRect l="5752" r="7430" b="28191"/>
              <a:stretch/>
            </p:blipFill>
            <p:spPr>
              <a:xfrm>
                <a:off x="9453880" y="2131148"/>
                <a:ext cx="1656080" cy="1618488"/>
              </a:xfrm>
              <a:prstGeom prst="rect">
                <a:avLst/>
              </a:prstGeom>
            </p:spPr>
          </p:pic>
          <p:pic>
            <p:nvPicPr>
              <p:cNvPr id="8" name="Picture 7"/>
              <p:cNvPicPr>
                <a:picLocks noChangeAspect="1"/>
              </p:cNvPicPr>
              <p:nvPr/>
            </p:nvPicPr>
            <p:blipFill rotWithShape="1">
              <a:blip r:embed="rId6" cstate="hqprint">
                <a:extLst>
                  <a:ext uri="{28A0092B-C50C-407E-A947-70E740481C1C}">
                    <a14:useLocalDpi xmlns:a14="http://schemas.microsoft.com/office/drawing/2010/main" val="0"/>
                  </a:ext>
                </a:extLst>
              </a:blip>
              <a:srcRect l="40298" r="15635" b="35434"/>
              <a:stretch/>
            </p:blipFill>
            <p:spPr>
              <a:xfrm>
                <a:off x="7691120" y="2130244"/>
                <a:ext cx="1656081" cy="1619392"/>
              </a:xfrm>
              <a:prstGeom prst="rect">
                <a:avLst/>
              </a:prstGeom>
            </p:spPr>
          </p:pic>
          <p:pic>
            <p:nvPicPr>
              <p:cNvPr id="9" name="Picture 8"/>
              <p:cNvPicPr>
                <a:picLocks noChangeAspect="1"/>
              </p:cNvPicPr>
              <p:nvPr/>
            </p:nvPicPr>
            <p:blipFill rotWithShape="1">
              <a:blip r:embed="rId7" cstate="hqprint">
                <a:extLst>
                  <a:ext uri="{28A0092B-C50C-407E-A947-70E740481C1C}">
                    <a14:useLocalDpi xmlns:a14="http://schemas.microsoft.com/office/drawing/2010/main" val="0"/>
                  </a:ext>
                </a:extLst>
              </a:blip>
              <a:srcRect b="10361"/>
              <a:stretch/>
            </p:blipFill>
            <p:spPr>
              <a:xfrm>
                <a:off x="9454388" y="3846005"/>
                <a:ext cx="1655064" cy="1569276"/>
              </a:xfrm>
              <a:prstGeom prst="rect">
                <a:avLst/>
              </a:prstGeom>
            </p:spPr>
          </p:pic>
        </p:grpSp>
        <p:sp>
          <p:nvSpPr>
            <p:cNvPr id="11" name="TextBox 10"/>
            <p:cNvSpPr txBox="1"/>
            <p:nvPr/>
          </p:nvSpPr>
          <p:spPr>
            <a:xfrm>
              <a:off x="8525895" y="1870937"/>
              <a:ext cx="773301" cy="307777"/>
            </a:xfrm>
            <a:prstGeom prst="rect">
              <a:avLst/>
            </a:prstGeom>
            <a:noFill/>
          </p:spPr>
          <p:txBody>
            <a:bodyPr wrap="square" rtlCol="0">
              <a:spAutoFit/>
            </a:bodyPr>
            <a:lstStyle/>
            <a:p>
              <a:r>
                <a:rPr lang="en-US" sz="1400" b="1" dirty="0">
                  <a:solidFill>
                    <a:schemeClr val="tx1">
                      <a:lumMod val="95000"/>
                      <a:lumOff val="5000"/>
                    </a:schemeClr>
                  </a:solidFill>
                  <a:latin typeface="Arial"/>
                  <a:cs typeface="Arial"/>
                </a:rPr>
                <a:t>R</a:t>
              </a:r>
              <a:r>
                <a:rPr lang="en-US" sz="1400" b="1" dirty="0">
                  <a:latin typeface="Arial"/>
                  <a:cs typeface="Arial"/>
                </a:rPr>
                <a:t>obin</a:t>
              </a:r>
            </a:p>
          </p:txBody>
        </p:sp>
        <p:sp>
          <p:nvSpPr>
            <p:cNvPr id="12" name="TextBox 11"/>
            <p:cNvSpPr txBox="1"/>
            <p:nvPr/>
          </p:nvSpPr>
          <p:spPr>
            <a:xfrm>
              <a:off x="10283574" y="1864389"/>
              <a:ext cx="1290321" cy="307777"/>
            </a:xfrm>
            <a:prstGeom prst="rect">
              <a:avLst/>
            </a:prstGeom>
            <a:noFill/>
          </p:spPr>
          <p:txBody>
            <a:bodyPr wrap="square" rtlCol="0">
              <a:spAutoFit/>
            </a:bodyPr>
            <a:lstStyle/>
            <a:p>
              <a:r>
                <a:rPr lang="en-US" sz="1400" b="1" dirty="0">
                  <a:solidFill>
                    <a:schemeClr val="bg1"/>
                  </a:solidFill>
                  <a:latin typeface="Arial"/>
                  <a:cs typeface="Arial"/>
                </a:rPr>
                <a:t>Janice</a:t>
              </a:r>
            </a:p>
          </p:txBody>
        </p:sp>
        <p:sp>
          <p:nvSpPr>
            <p:cNvPr id="13" name="TextBox 12"/>
            <p:cNvSpPr txBox="1"/>
            <p:nvPr/>
          </p:nvSpPr>
          <p:spPr>
            <a:xfrm>
              <a:off x="8530975" y="4840801"/>
              <a:ext cx="1290321" cy="307777"/>
            </a:xfrm>
            <a:prstGeom prst="rect">
              <a:avLst/>
            </a:prstGeom>
            <a:noFill/>
          </p:spPr>
          <p:txBody>
            <a:bodyPr wrap="square" rtlCol="0">
              <a:spAutoFit/>
            </a:bodyPr>
            <a:lstStyle/>
            <a:p>
              <a:r>
                <a:rPr lang="en-US" sz="1400" b="1" dirty="0">
                  <a:solidFill>
                    <a:schemeClr val="bg1"/>
                  </a:solidFill>
                  <a:latin typeface="Arial"/>
                  <a:cs typeface="Arial"/>
                </a:rPr>
                <a:t>Brock</a:t>
              </a:r>
            </a:p>
          </p:txBody>
        </p:sp>
        <p:sp>
          <p:nvSpPr>
            <p:cNvPr id="14" name="TextBox 13"/>
            <p:cNvSpPr txBox="1"/>
            <p:nvPr/>
          </p:nvSpPr>
          <p:spPr>
            <a:xfrm>
              <a:off x="10294243" y="4811801"/>
              <a:ext cx="1290321" cy="307777"/>
            </a:xfrm>
            <a:prstGeom prst="rect">
              <a:avLst/>
            </a:prstGeom>
            <a:noFill/>
          </p:spPr>
          <p:txBody>
            <a:bodyPr wrap="square" rtlCol="0">
              <a:spAutoFit/>
            </a:bodyPr>
            <a:lstStyle/>
            <a:p>
              <a:r>
                <a:rPr lang="en-US" sz="1400" b="1" dirty="0">
                  <a:solidFill>
                    <a:schemeClr val="bg1"/>
                  </a:solidFill>
                  <a:latin typeface="Arial"/>
                  <a:cs typeface="Arial"/>
                </a:rPr>
                <a:t>Greg</a:t>
              </a:r>
            </a:p>
          </p:txBody>
        </p:sp>
        <p:pic>
          <p:nvPicPr>
            <p:cNvPr id="18" name="Picture 17" descr="A person smiling for the camera&#10;&#10;Description automatically generated">
              <a:extLst>
                <a:ext uri="{FF2B5EF4-FFF2-40B4-BE49-F238E27FC236}">
                  <a16:creationId xmlns:a16="http://schemas.microsoft.com/office/drawing/2014/main" id="{61E8B604-2A89-47CE-9F56-20D93C287493}"/>
                </a:ext>
              </a:extLst>
            </p:cNvPr>
            <p:cNvPicPr>
              <a:picLocks noChangeAspect="1"/>
            </p:cNvPicPr>
            <p:nvPr/>
          </p:nvPicPr>
          <p:blipFill>
            <a:blip r:embed="rId8"/>
            <a:stretch>
              <a:fillRect/>
            </a:stretch>
          </p:blipFill>
          <p:spPr>
            <a:xfrm>
              <a:off x="9378266" y="5243633"/>
              <a:ext cx="1656081" cy="1564637"/>
            </a:xfrm>
            <a:prstGeom prst="rect">
              <a:avLst/>
            </a:prstGeom>
          </p:spPr>
        </p:pic>
        <p:sp>
          <p:nvSpPr>
            <p:cNvPr id="19" name="TextBox 18">
              <a:extLst>
                <a:ext uri="{FF2B5EF4-FFF2-40B4-BE49-F238E27FC236}">
                  <a16:creationId xmlns:a16="http://schemas.microsoft.com/office/drawing/2014/main" id="{98566F9B-DEF0-4E00-8689-1D589029291C}"/>
                </a:ext>
              </a:extLst>
            </p:cNvPr>
            <p:cNvSpPr txBox="1"/>
            <p:nvPr/>
          </p:nvSpPr>
          <p:spPr>
            <a:xfrm>
              <a:off x="9528126" y="6378420"/>
              <a:ext cx="773301" cy="307777"/>
            </a:xfrm>
            <a:prstGeom prst="rect">
              <a:avLst/>
            </a:prstGeom>
            <a:noFill/>
          </p:spPr>
          <p:txBody>
            <a:bodyPr wrap="square" rtlCol="0">
              <a:spAutoFit/>
            </a:bodyPr>
            <a:lstStyle/>
            <a:p>
              <a:r>
                <a:rPr lang="en-US" sz="1400" b="1" dirty="0">
                  <a:solidFill>
                    <a:schemeClr val="tx1">
                      <a:lumMod val="95000"/>
                      <a:lumOff val="5000"/>
                    </a:schemeClr>
                  </a:solidFill>
                  <a:latin typeface="Arial"/>
                  <a:cs typeface="Arial"/>
                </a:rPr>
                <a:t>JP</a:t>
              </a:r>
              <a:endParaRPr lang="en-US" sz="1400" b="1" dirty="0">
                <a:latin typeface="Arial"/>
                <a:cs typeface="Arial"/>
              </a:endParaRPr>
            </a:p>
          </p:txBody>
        </p:sp>
      </p:grpSp>
    </p:spTree>
    <p:extLst>
      <p:ext uri="{BB962C8B-B14F-4D97-AF65-F5344CB8AC3E}">
        <p14:creationId xmlns:p14="http://schemas.microsoft.com/office/powerpoint/2010/main" val="3915678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8D4CC6-B845-4281-A1D9-ABA00E0526DD}"/>
              </a:ext>
            </a:extLst>
          </p:cNvPr>
          <p:cNvSpPr>
            <a:spLocks noGrp="1"/>
          </p:cNvSpPr>
          <p:nvPr>
            <p:ph type="sldNum" sz="quarter" idx="12"/>
          </p:nvPr>
        </p:nvSpPr>
        <p:spPr/>
        <p:txBody>
          <a:bodyPr/>
          <a:lstStyle/>
          <a:p>
            <a:fld id="{CF67C12C-402A-4987-8007-B0BEEB83856A}" type="slidenum">
              <a:rPr lang="en-US" altLang="en-US" smtClean="0"/>
              <a:pPr/>
              <a:t>3</a:t>
            </a:fld>
            <a:endParaRPr lang="en-US" altLang="en-US"/>
          </a:p>
        </p:txBody>
      </p:sp>
      <p:sp>
        <p:nvSpPr>
          <p:cNvPr id="3" name="Title 2">
            <a:extLst>
              <a:ext uri="{FF2B5EF4-FFF2-40B4-BE49-F238E27FC236}">
                <a16:creationId xmlns:a16="http://schemas.microsoft.com/office/drawing/2014/main" id="{828E1099-0F7D-4CEE-9EDC-19101AEF6B0E}"/>
              </a:ext>
            </a:extLst>
          </p:cNvPr>
          <p:cNvSpPr>
            <a:spLocks noGrp="1"/>
          </p:cNvSpPr>
          <p:nvPr>
            <p:ph type="title"/>
          </p:nvPr>
        </p:nvSpPr>
        <p:spPr/>
        <p:txBody>
          <a:bodyPr/>
          <a:lstStyle/>
          <a:p>
            <a:r>
              <a:rPr lang="en-US" dirty="0"/>
              <a:t>Human Research Program</a:t>
            </a:r>
          </a:p>
        </p:txBody>
      </p:sp>
      <p:pic>
        <p:nvPicPr>
          <p:cNvPr id="4" name="Picture 3">
            <a:extLst>
              <a:ext uri="{FF2B5EF4-FFF2-40B4-BE49-F238E27FC236}">
                <a16:creationId xmlns:a16="http://schemas.microsoft.com/office/drawing/2014/main" id="{B723FFF4-6CE9-4A1F-9060-B2C54B643CD6}"/>
              </a:ext>
            </a:extLst>
          </p:cNvPr>
          <p:cNvPicPr>
            <a:picLocks noChangeAspect="1"/>
          </p:cNvPicPr>
          <p:nvPr/>
        </p:nvPicPr>
        <p:blipFill>
          <a:blip r:embed="rId2"/>
          <a:stretch>
            <a:fillRect/>
          </a:stretch>
        </p:blipFill>
        <p:spPr>
          <a:xfrm>
            <a:off x="150770" y="928688"/>
            <a:ext cx="11890460" cy="5792788"/>
          </a:xfrm>
          <a:prstGeom prst="rect">
            <a:avLst/>
          </a:prstGeom>
        </p:spPr>
      </p:pic>
    </p:spTree>
    <p:extLst>
      <p:ext uri="{BB962C8B-B14F-4D97-AF65-F5344CB8AC3E}">
        <p14:creationId xmlns:p14="http://schemas.microsoft.com/office/powerpoint/2010/main" val="2231583084"/>
      </p:ext>
    </p:extLst>
  </p:cSld>
  <p:clrMapOvr>
    <a:masterClrMapping/>
  </p:clrMapOvr>
  <p:transition>
    <p:zoom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4</a:t>
            </a:fld>
            <a:endParaRPr lang="en-US" altLang="en-US" dirty="0"/>
          </a:p>
        </p:txBody>
      </p:sp>
      <p:sp>
        <p:nvSpPr>
          <p:cNvPr id="23554" name="Rectangle 2"/>
          <p:cNvSpPr>
            <a:spLocks noGrp="1" noChangeArrowheads="1"/>
          </p:cNvSpPr>
          <p:nvPr>
            <p:ph type="title"/>
          </p:nvPr>
        </p:nvSpPr>
        <p:spPr/>
        <p:txBody>
          <a:bodyPr/>
          <a:lstStyle/>
          <a:p>
            <a:r>
              <a:rPr lang="en-US" altLang="en-US" dirty="0"/>
              <a:t>Planned Exploration Activities</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72" b="5790"/>
          <a:stretch/>
        </p:blipFill>
        <p:spPr>
          <a:xfrm>
            <a:off x="0" y="842211"/>
            <a:ext cx="12192000" cy="6099609"/>
          </a:xfrm>
          <a:prstGeom prst="rect">
            <a:avLst/>
          </a:prstGeom>
        </p:spPr>
      </p:pic>
    </p:spTree>
    <p:extLst>
      <p:ext uri="{BB962C8B-B14F-4D97-AF65-F5344CB8AC3E}">
        <p14:creationId xmlns:p14="http://schemas.microsoft.com/office/powerpoint/2010/main" val="1281965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308727B-1318-4AA4-8E03-4DE10CCBEFB5}"/>
              </a:ext>
            </a:extLst>
          </p:cNvPr>
          <p:cNvGrpSpPr/>
          <p:nvPr/>
        </p:nvGrpSpPr>
        <p:grpSpPr>
          <a:xfrm>
            <a:off x="143405" y="1085416"/>
            <a:ext cx="11909469" cy="5380193"/>
            <a:chOff x="257759" y="1201653"/>
            <a:chExt cx="11909469" cy="5380193"/>
          </a:xfrm>
        </p:grpSpPr>
        <p:sp>
          <p:nvSpPr>
            <p:cNvPr id="7" name="Rectangle 6">
              <a:extLst>
                <a:ext uri="{FF2B5EF4-FFF2-40B4-BE49-F238E27FC236}">
                  <a16:creationId xmlns:a16="http://schemas.microsoft.com/office/drawing/2014/main" id="{14253915-16F0-2545-A271-F1B3B46AEEE2}"/>
                </a:ext>
              </a:extLst>
            </p:cNvPr>
            <p:cNvSpPr/>
            <p:nvPr/>
          </p:nvSpPr>
          <p:spPr>
            <a:xfrm>
              <a:off x="1689936" y="1332441"/>
              <a:ext cx="9024424" cy="577013"/>
            </a:xfrm>
            <a:prstGeom prst="rect">
              <a:avLst/>
            </a:prstGeom>
            <a:gradFill flip="none" rotWithShape="1">
              <a:gsLst>
                <a:gs pos="0">
                  <a:schemeClr val="tx2"/>
                </a:gs>
                <a:gs pos="100000">
                  <a:srgbClr val="FFFF00"/>
                </a:gs>
                <a:gs pos="50000">
                  <a:srgbClr val="008000"/>
                </a:gs>
              </a:gsLst>
              <a:lin ang="0" scaled="1"/>
              <a:tileRect/>
            </a:gradFill>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en-US" sz="1350" dirty="0">
                <a:solidFill>
                  <a:prstClr val="white"/>
                </a:solidFill>
                <a:latin typeface="Arial"/>
                <a:ea typeface="ＭＳ Ｐゴシック"/>
              </a:endParaRPr>
            </a:p>
          </p:txBody>
        </p:sp>
        <p:sp>
          <p:nvSpPr>
            <p:cNvPr id="8" name="Rectangle 7">
              <a:extLst>
                <a:ext uri="{FF2B5EF4-FFF2-40B4-BE49-F238E27FC236}">
                  <a16:creationId xmlns:a16="http://schemas.microsoft.com/office/drawing/2014/main" id="{0520619A-684B-3440-BDC5-44AB2C968322}"/>
                </a:ext>
              </a:extLst>
            </p:cNvPr>
            <p:cNvSpPr/>
            <p:nvPr/>
          </p:nvSpPr>
          <p:spPr>
            <a:xfrm>
              <a:off x="838254" y="2031545"/>
              <a:ext cx="10744200" cy="4550301"/>
            </a:xfrm>
            <a:prstGeom prst="rect">
              <a:avLst/>
            </a:prstGeom>
            <a:gradFill flip="none" rotWithShape="1">
              <a:gsLst>
                <a:gs pos="0">
                  <a:schemeClr val="tx2"/>
                </a:gs>
                <a:gs pos="100000">
                  <a:srgbClr val="FFFF00"/>
                </a:gs>
                <a:gs pos="50000">
                  <a:srgbClr val="008000"/>
                </a:gs>
              </a:gsLst>
              <a:lin ang="0" scaled="1"/>
              <a:tileRect/>
            </a:gradFill>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en-US" sz="1350" dirty="0">
                <a:solidFill>
                  <a:prstClr val="white"/>
                </a:solidFill>
                <a:latin typeface="Arial"/>
                <a:ea typeface="ＭＳ Ｐゴシック"/>
              </a:endParaRPr>
            </a:p>
          </p:txBody>
        </p:sp>
        <p:sp>
          <p:nvSpPr>
            <p:cNvPr id="9" name="TextBox 8">
              <a:extLst>
                <a:ext uri="{FF2B5EF4-FFF2-40B4-BE49-F238E27FC236}">
                  <a16:creationId xmlns:a16="http://schemas.microsoft.com/office/drawing/2014/main" id="{F6D1238F-4D2A-7545-95B9-F52B87B25135}"/>
                </a:ext>
              </a:extLst>
            </p:cNvPr>
            <p:cNvSpPr txBox="1"/>
            <p:nvPr/>
          </p:nvSpPr>
          <p:spPr>
            <a:xfrm>
              <a:off x="848729" y="1438750"/>
              <a:ext cx="3566158" cy="415498"/>
            </a:xfrm>
            <a:prstGeom prst="rect">
              <a:avLst/>
            </a:prstGeom>
            <a:noFill/>
          </p:spPr>
          <p:txBody>
            <a:bodyPr wrap="square" rtlCol="0">
              <a:spAutoFit/>
            </a:bodyPr>
            <a:lstStyle/>
            <a:p>
              <a:pPr algn="ctr" defTabSz="342900">
                <a:defRPr/>
              </a:pPr>
              <a:r>
                <a:rPr lang="en-US" sz="2100" b="1" dirty="0">
                  <a:solidFill>
                    <a:prstClr val="white"/>
                  </a:solidFill>
                  <a:latin typeface="Calibri"/>
                  <a:ea typeface="ＭＳ Ｐゴシック" charset="0"/>
                </a:rPr>
                <a:t>Basic</a:t>
              </a:r>
            </a:p>
          </p:txBody>
        </p:sp>
        <p:sp>
          <p:nvSpPr>
            <p:cNvPr id="10" name="TextBox 9">
              <a:extLst>
                <a:ext uri="{FF2B5EF4-FFF2-40B4-BE49-F238E27FC236}">
                  <a16:creationId xmlns:a16="http://schemas.microsoft.com/office/drawing/2014/main" id="{CCDCBE2D-1B7C-CD4D-87DD-2CD7062DA079}"/>
                </a:ext>
              </a:extLst>
            </p:cNvPr>
            <p:cNvSpPr txBox="1"/>
            <p:nvPr/>
          </p:nvSpPr>
          <p:spPr>
            <a:xfrm>
              <a:off x="8005820" y="1435184"/>
              <a:ext cx="3576632" cy="415498"/>
            </a:xfrm>
            <a:prstGeom prst="rect">
              <a:avLst/>
            </a:prstGeom>
            <a:noFill/>
          </p:spPr>
          <p:txBody>
            <a:bodyPr wrap="square" rtlCol="0">
              <a:spAutoFit/>
            </a:bodyPr>
            <a:lstStyle/>
            <a:p>
              <a:pPr algn="ctr" defTabSz="342900">
                <a:defRPr/>
              </a:pPr>
              <a:r>
                <a:rPr lang="en-US" sz="2100" b="1" dirty="0">
                  <a:latin typeface="Calibri"/>
                  <a:ea typeface="ＭＳ Ｐゴシック" charset="0"/>
                </a:rPr>
                <a:t>Applied</a:t>
              </a:r>
            </a:p>
          </p:txBody>
        </p:sp>
        <p:sp>
          <p:nvSpPr>
            <p:cNvPr id="11" name="TextBox 10">
              <a:extLst>
                <a:ext uri="{FF2B5EF4-FFF2-40B4-BE49-F238E27FC236}">
                  <a16:creationId xmlns:a16="http://schemas.microsoft.com/office/drawing/2014/main" id="{A1AED033-EBCB-9C41-859F-D1E07F617D7C}"/>
                </a:ext>
              </a:extLst>
            </p:cNvPr>
            <p:cNvSpPr txBox="1"/>
            <p:nvPr/>
          </p:nvSpPr>
          <p:spPr>
            <a:xfrm>
              <a:off x="4427273" y="1438750"/>
              <a:ext cx="3578547" cy="415498"/>
            </a:xfrm>
            <a:prstGeom prst="rect">
              <a:avLst/>
            </a:prstGeom>
            <a:noFill/>
          </p:spPr>
          <p:txBody>
            <a:bodyPr wrap="square" rtlCol="0">
              <a:spAutoFit/>
            </a:bodyPr>
            <a:lstStyle/>
            <a:p>
              <a:pPr algn="ctr" defTabSz="342900">
                <a:defRPr/>
              </a:pPr>
              <a:r>
                <a:rPr lang="en-US" sz="2100" b="1" dirty="0">
                  <a:solidFill>
                    <a:schemeClr val="bg1">
                      <a:lumMod val="85000"/>
                    </a:schemeClr>
                  </a:solidFill>
                  <a:latin typeface="Calibri"/>
                  <a:ea typeface="ＭＳ Ｐゴシック" charset="0"/>
                </a:rPr>
                <a:t>Translational Research</a:t>
              </a:r>
            </a:p>
          </p:txBody>
        </p:sp>
        <p:sp>
          <p:nvSpPr>
            <p:cNvPr id="12" name="TextBox 11">
              <a:extLst>
                <a:ext uri="{FF2B5EF4-FFF2-40B4-BE49-F238E27FC236}">
                  <a16:creationId xmlns:a16="http://schemas.microsoft.com/office/drawing/2014/main" id="{9518B150-6FC6-314C-A680-A48E17E6E40E}"/>
                </a:ext>
              </a:extLst>
            </p:cNvPr>
            <p:cNvSpPr txBox="1"/>
            <p:nvPr/>
          </p:nvSpPr>
          <p:spPr>
            <a:xfrm>
              <a:off x="848727" y="2022680"/>
              <a:ext cx="3566160" cy="3693319"/>
            </a:xfrm>
            <a:prstGeom prst="rect">
              <a:avLst/>
            </a:prstGeom>
            <a:noFill/>
          </p:spPr>
          <p:txBody>
            <a:bodyPr wrap="square" lIns="274320" tIns="182880" rIns="274320" bIns="182880" rtlCol="0">
              <a:spAutoFit/>
            </a:bodyPr>
            <a:lstStyle/>
            <a:p>
              <a:pPr defTabSz="342900">
                <a:defRPr/>
              </a:pPr>
              <a:r>
                <a:rPr lang="en-US" b="1" dirty="0">
                  <a:solidFill>
                    <a:prstClr val="white"/>
                  </a:solidFill>
                  <a:latin typeface="Calibri"/>
                  <a:ea typeface="ＭＳ Ｐゴシック" charset="0"/>
                </a:rPr>
                <a:t>Study how life responds, adapts, develops, interacts and evolves in the space environment and across the gravitational continuum</a:t>
              </a:r>
            </a:p>
            <a:p>
              <a:pPr defTabSz="342900">
                <a:defRPr/>
              </a:pPr>
              <a:endParaRPr lang="en-US" b="1" dirty="0">
                <a:solidFill>
                  <a:prstClr val="white"/>
                </a:solidFill>
                <a:latin typeface="Calibri"/>
                <a:ea typeface="ＭＳ Ｐゴシック" charset="0"/>
              </a:endParaRPr>
            </a:p>
            <a:p>
              <a:pPr marL="214313" indent="-214313" defTabSz="342900">
                <a:buFont typeface="Arial"/>
                <a:buChar char="•"/>
                <a:defRPr/>
              </a:pPr>
              <a:r>
                <a:rPr lang="en-US" b="1" dirty="0">
                  <a:solidFill>
                    <a:prstClr val="white"/>
                  </a:solidFill>
                  <a:latin typeface="Calibri"/>
                  <a:ea typeface="ＭＳ Ｐゴシック" charset="0"/>
                </a:rPr>
                <a:t>Cell and Molecular Biology</a:t>
              </a:r>
            </a:p>
            <a:p>
              <a:pPr marL="214313" indent="-214313" defTabSz="342900">
                <a:buFont typeface="Arial"/>
                <a:buChar char="•"/>
                <a:defRPr/>
              </a:pPr>
              <a:r>
                <a:rPr lang="en-US" b="1" dirty="0">
                  <a:solidFill>
                    <a:prstClr val="white"/>
                  </a:solidFill>
                  <a:latin typeface="Calibri"/>
                  <a:ea typeface="ＭＳ Ｐゴシック" charset="0"/>
                </a:rPr>
                <a:t>Microbiology</a:t>
              </a:r>
            </a:p>
            <a:p>
              <a:pPr marL="214313" indent="-214313" defTabSz="342900">
                <a:buFont typeface="Arial"/>
                <a:buChar char="•"/>
                <a:defRPr/>
              </a:pPr>
              <a:r>
                <a:rPr lang="en-US" b="1" dirty="0">
                  <a:solidFill>
                    <a:prstClr val="white"/>
                  </a:solidFill>
                  <a:latin typeface="Calibri"/>
                  <a:ea typeface="ＭＳ Ｐゴシック" charset="0"/>
                </a:rPr>
                <a:t>Animal Biology</a:t>
              </a:r>
            </a:p>
            <a:p>
              <a:pPr marL="214313" indent="-214313" defTabSz="342900">
                <a:buFont typeface="Arial"/>
                <a:buChar char="•"/>
                <a:defRPr/>
              </a:pPr>
              <a:r>
                <a:rPr lang="en-US" b="1" dirty="0">
                  <a:solidFill>
                    <a:prstClr val="white"/>
                  </a:solidFill>
                  <a:latin typeface="Calibri"/>
                  <a:ea typeface="ＭＳ Ｐゴシック" charset="0"/>
                </a:rPr>
                <a:t>Plant Biology</a:t>
              </a:r>
            </a:p>
            <a:p>
              <a:pPr marL="214313" indent="-214313" defTabSz="342900">
                <a:buFont typeface="Arial"/>
                <a:buChar char="•"/>
                <a:defRPr/>
              </a:pPr>
              <a:r>
                <a:rPr lang="en-US" b="1" dirty="0">
                  <a:solidFill>
                    <a:prstClr val="white"/>
                  </a:solidFill>
                  <a:latin typeface="Calibri"/>
                  <a:ea typeface="ＭＳ Ｐゴシック" charset="0"/>
                </a:rPr>
                <a:t>Developmental and Reproductive Biology</a:t>
              </a:r>
            </a:p>
          </p:txBody>
        </p:sp>
        <p:sp>
          <p:nvSpPr>
            <p:cNvPr id="13" name="TextBox 12">
              <a:extLst>
                <a:ext uri="{FF2B5EF4-FFF2-40B4-BE49-F238E27FC236}">
                  <a16:creationId xmlns:a16="http://schemas.microsoft.com/office/drawing/2014/main" id="{97B87B5A-DBE1-5C4D-BEDD-B4E4BCB5B6B2}"/>
                </a:ext>
              </a:extLst>
            </p:cNvPr>
            <p:cNvSpPr txBox="1"/>
            <p:nvPr/>
          </p:nvSpPr>
          <p:spPr>
            <a:xfrm>
              <a:off x="848728" y="5862334"/>
              <a:ext cx="3566159" cy="707886"/>
            </a:xfrm>
            <a:prstGeom prst="rect">
              <a:avLst/>
            </a:prstGeom>
            <a:noFill/>
          </p:spPr>
          <p:txBody>
            <a:bodyPr wrap="square" rtlCol="0">
              <a:spAutoFit/>
            </a:bodyPr>
            <a:lstStyle/>
            <a:p>
              <a:pPr algn="ctr" defTabSz="342900">
                <a:defRPr/>
              </a:pPr>
              <a:r>
                <a:rPr lang="en-US" sz="2000" b="1" i="1" u="sng" dirty="0">
                  <a:solidFill>
                    <a:schemeClr val="bg1"/>
                  </a:solidFill>
                  <a:latin typeface="Calibri"/>
                  <a:ea typeface="ＭＳ Ｐゴシック" charset="0"/>
                </a:rPr>
                <a:t>Science Exploring </a:t>
              </a:r>
            </a:p>
            <a:p>
              <a:pPr algn="ctr" defTabSz="342900">
                <a:defRPr/>
              </a:pPr>
              <a:r>
                <a:rPr lang="en-US" sz="2000" b="1" i="1" u="sng" dirty="0">
                  <a:solidFill>
                    <a:schemeClr val="bg1"/>
                  </a:solidFill>
                  <a:latin typeface="Calibri"/>
                  <a:ea typeface="ＭＳ Ｐゴシック" charset="0"/>
                </a:rPr>
                <a:t>the Unknown</a:t>
              </a:r>
            </a:p>
          </p:txBody>
        </p:sp>
        <p:sp>
          <p:nvSpPr>
            <p:cNvPr id="14" name="TextBox 13">
              <a:extLst>
                <a:ext uri="{FF2B5EF4-FFF2-40B4-BE49-F238E27FC236}">
                  <a16:creationId xmlns:a16="http://schemas.microsoft.com/office/drawing/2014/main" id="{7C6734F1-ABDB-0D41-AA13-93BF8E03001B}"/>
                </a:ext>
              </a:extLst>
            </p:cNvPr>
            <p:cNvSpPr txBox="1"/>
            <p:nvPr/>
          </p:nvSpPr>
          <p:spPr>
            <a:xfrm>
              <a:off x="4427274" y="2022680"/>
              <a:ext cx="3566160" cy="4247317"/>
            </a:xfrm>
            <a:prstGeom prst="rect">
              <a:avLst/>
            </a:prstGeom>
            <a:noFill/>
          </p:spPr>
          <p:txBody>
            <a:bodyPr wrap="square" lIns="274320" tIns="182880" rIns="274320" bIns="182880" rtlCol="0">
              <a:spAutoFit/>
            </a:bodyPr>
            <a:lstStyle/>
            <a:p>
              <a:pPr defTabSz="342900">
                <a:defRPr/>
              </a:pPr>
              <a:r>
                <a:rPr lang="en-US" b="1" dirty="0">
                  <a:solidFill>
                    <a:schemeClr val="bg1">
                      <a:lumMod val="85000"/>
                    </a:schemeClr>
                  </a:solidFill>
                  <a:latin typeface="Calibri"/>
                  <a:ea typeface="ＭＳ Ｐゴシック" charset="0"/>
                </a:rPr>
                <a:t>Space Biology provides science data and findings that foster research and development</a:t>
              </a:r>
            </a:p>
            <a:p>
              <a:pPr defTabSz="342900">
                <a:defRPr/>
              </a:pPr>
              <a:endParaRPr lang="en-US" b="1" dirty="0">
                <a:solidFill>
                  <a:schemeClr val="bg1">
                    <a:lumMod val="85000"/>
                  </a:schemeClr>
                </a:solidFill>
                <a:latin typeface="Calibri"/>
                <a:ea typeface="ＭＳ Ｐゴシック" charset="0"/>
              </a:endParaRPr>
            </a:p>
            <a:p>
              <a:pPr marL="214313" indent="-214313" defTabSz="342900">
                <a:buFont typeface="Arial"/>
                <a:buChar char="•"/>
                <a:defRPr/>
              </a:pPr>
              <a:r>
                <a:rPr lang="en-US" b="1" dirty="0">
                  <a:solidFill>
                    <a:schemeClr val="bg1">
                      <a:lumMod val="85000"/>
                    </a:schemeClr>
                  </a:solidFill>
                  <a:latin typeface="Calibri"/>
                  <a:ea typeface="ＭＳ Ｐゴシック" charset="0"/>
                </a:rPr>
                <a:t>Animal Research</a:t>
              </a:r>
            </a:p>
            <a:p>
              <a:pPr marL="214313" indent="-214313" defTabSz="342900">
                <a:buFont typeface="Arial"/>
                <a:buChar char="•"/>
                <a:defRPr/>
              </a:pPr>
              <a:r>
                <a:rPr lang="en-US" b="1" dirty="0">
                  <a:solidFill>
                    <a:schemeClr val="bg1">
                      <a:lumMod val="85000"/>
                    </a:schemeClr>
                  </a:solidFill>
                  <a:latin typeface="Calibri"/>
                  <a:ea typeface="ＭＳ Ｐゴシック" charset="0"/>
                </a:rPr>
                <a:t>Cells and Tissues</a:t>
              </a:r>
            </a:p>
            <a:p>
              <a:pPr marL="214313" indent="-214313" defTabSz="342900">
                <a:buFont typeface="Arial"/>
                <a:buChar char="•"/>
                <a:defRPr/>
              </a:pPr>
              <a:r>
                <a:rPr lang="en-US" b="1" dirty="0">
                  <a:solidFill>
                    <a:schemeClr val="bg1">
                      <a:lumMod val="85000"/>
                    </a:schemeClr>
                  </a:solidFill>
                  <a:latin typeface="Calibri"/>
                  <a:ea typeface="ＭＳ Ｐゴシック" charset="0"/>
                </a:rPr>
                <a:t>Immunology</a:t>
              </a:r>
            </a:p>
            <a:p>
              <a:pPr marL="214313" indent="-214313" defTabSz="342900">
                <a:buFont typeface="Arial"/>
                <a:buChar char="•"/>
                <a:defRPr/>
              </a:pPr>
              <a:r>
                <a:rPr lang="en-US" b="1" dirty="0">
                  <a:solidFill>
                    <a:schemeClr val="bg1">
                      <a:lumMod val="85000"/>
                    </a:schemeClr>
                  </a:solidFill>
                  <a:latin typeface="Calibri"/>
                  <a:ea typeface="ＭＳ Ｐゴシック" charset="0"/>
                </a:rPr>
                <a:t>Wound Healing and Fracture repair</a:t>
              </a:r>
            </a:p>
            <a:p>
              <a:pPr marL="214313" indent="-214313" defTabSz="342900">
                <a:buFont typeface="Arial"/>
                <a:buChar char="•"/>
                <a:defRPr/>
              </a:pPr>
              <a:r>
                <a:rPr lang="en-US" b="1" dirty="0">
                  <a:solidFill>
                    <a:schemeClr val="bg1">
                      <a:lumMod val="85000"/>
                    </a:schemeClr>
                  </a:solidFill>
                  <a:latin typeface="Calibri"/>
                  <a:ea typeface="ＭＳ Ｐゴシック" charset="0"/>
                </a:rPr>
                <a:t>Bone and Muscle</a:t>
              </a:r>
            </a:p>
            <a:p>
              <a:pPr marL="214313" indent="-214313" defTabSz="342900">
                <a:buFont typeface="Arial"/>
                <a:buChar char="•"/>
                <a:defRPr/>
              </a:pPr>
              <a:r>
                <a:rPr lang="en-US" b="1" dirty="0">
                  <a:solidFill>
                    <a:schemeClr val="bg1">
                      <a:lumMod val="85000"/>
                    </a:schemeClr>
                  </a:solidFill>
                  <a:latin typeface="Calibri"/>
                  <a:ea typeface="ＭＳ Ｐゴシック" charset="0"/>
                </a:rPr>
                <a:t>Radiation/Micro-g Interactions</a:t>
              </a:r>
            </a:p>
            <a:p>
              <a:pPr marL="214313" indent="-214313" defTabSz="342900">
                <a:buFont typeface="Arial"/>
                <a:buChar char="•"/>
                <a:defRPr/>
              </a:pPr>
              <a:r>
                <a:rPr lang="en-US" b="1" dirty="0">
                  <a:solidFill>
                    <a:schemeClr val="bg1">
                      <a:lumMod val="85000"/>
                    </a:schemeClr>
                  </a:solidFill>
                  <a:latin typeface="Calibri"/>
                  <a:ea typeface="ＭＳ Ｐゴシック" charset="0"/>
                </a:rPr>
                <a:t>Microbiome of the Built environment</a:t>
              </a:r>
            </a:p>
          </p:txBody>
        </p:sp>
        <p:sp>
          <p:nvSpPr>
            <p:cNvPr id="16" name="TextBox 15">
              <a:extLst>
                <a:ext uri="{FF2B5EF4-FFF2-40B4-BE49-F238E27FC236}">
                  <a16:creationId xmlns:a16="http://schemas.microsoft.com/office/drawing/2014/main" id="{98854538-CD45-E440-B9B5-75C0D4AE4DC7}"/>
                </a:ext>
              </a:extLst>
            </p:cNvPr>
            <p:cNvSpPr txBox="1"/>
            <p:nvPr/>
          </p:nvSpPr>
          <p:spPr>
            <a:xfrm>
              <a:off x="7812613" y="2028346"/>
              <a:ext cx="3759368" cy="3970318"/>
            </a:xfrm>
            <a:prstGeom prst="rect">
              <a:avLst/>
            </a:prstGeom>
            <a:noFill/>
          </p:spPr>
          <p:txBody>
            <a:bodyPr wrap="square" lIns="274320" tIns="182880" rIns="274320" bIns="182880" rtlCol="0">
              <a:spAutoFit/>
            </a:bodyPr>
            <a:lstStyle/>
            <a:p>
              <a:pPr defTabSz="342900">
                <a:defRPr/>
              </a:pPr>
              <a:r>
                <a:rPr lang="en-US" b="1" dirty="0">
                  <a:solidFill>
                    <a:srgbClr val="DAEDEF">
                      <a:lumMod val="10000"/>
                    </a:srgbClr>
                  </a:solidFill>
                  <a:latin typeface="Calibri"/>
                  <a:ea typeface="ＭＳ Ｐゴシック" charset="0"/>
                </a:rPr>
                <a:t>Identify, characterize and mitigate the risks to human health and performance in space</a:t>
              </a:r>
            </a:p>
            <a:p>
              <a:pPr defTabSz="342900">
                <a:defRPr/>
              </a:pPr>
              <a:endParaRPr lang="en-US" b="1" dirty="0">
                <a:solidFill>
                  <a:srgbClr val="DAEDEF">
                    <a:lumMod val="10000"/>
                  </a:srgbClr>
                </a:solidFill>
                <a:latin typeface="Calibri"/>
                <a:ea typeface="ＭＳ Ｐゴシック" charset="0"/>
              </a:endParaRPr>
            </a:p>
            <a:p>
              <a:pPr marL="214313" indent="-214313" defTabSz="342900">
                <a:buFont typeface="Arial"/>
                <a:buChar char="•"/>
                <a:defRPr/>
              </a:pPr>
              <a:r>
                <a:rPr lang="en-US" b="1" dirty="0">
                  <a:solidFill>
                    <a:srgbClr val="DAEDEF">
                      <a:lumMod val="10000"/>
                    </a:srgbClr>
                  </a:solidFill>
                  <a:latin typeface="Calibri"/>
                  <a:ea typeface="ＭＳ Ｐゴシック" charset="0"/>
                </a:rPr>
                <a:t>Exercise and Physiological Countermeasures</a:t>
              </a:r>
            </a:p>
            <a:p>
              <a:pPr marL="214313" indent="-214313" defTabSz="342900">
                <a:buFont typeface="Arial"/>
                <a:buChar char="•"/>
                <a:defRPr/>
              </a:pPr>
              <a:r>
                <a:rPr lang="en-US" b="1" dirty="0">
                  <a:solidFill>
                    <a:srgbClr val="DAEDEF">
                      <a:lumMod val="10000"/>
                    </a:srgbClr>
                  </a:solidFill>
                  <a:latin typeface="Calibri"/>
                  <a:ea typeface="ＭＳ Ｐゴシック" charset="0"/>
                </a:rPr>
                <a:t>Space Radiation Biology</a:t>
              </a:r>
            </a:p>
            <a:p>
              <a:pPr marL="214313" indent="-214313" defTabSz="342900">
                <a:buFont typeface="Arial"/>
                <a:buChar char="•"/>
                <a:defRPr/>
              </a:pPr>
              <a:r>
                <a:rPr lang="en-US" b="1" dirty="0">
                  <a:solidFill>
                    <a:srgbClr val="DAEDEF">
                      <a:lumMod val="10000"/>
                    </a:srgbClr>
                  </a:solidFill>
                  <a:latin typeface="Calibri"/>
                  <a:ea typeface="ＭＳ Ｐゴシック" charset="0"/>
                </a:rPr>
                <a:t>Behavioral Health and Performance</a:t>
              </a:r>
            </a:p>
            <a:p>
              <a:pPr marL="214313" indent="-214313" defTabSz="342900">
                <a:buFont typeface="Arial"/>
                <a:buChar char="•"/>
                <a:defRPr/>
              </a:pPr>
              <a:r>
                <a:rPr lang="en-US" b="1" dirty="0">
                  <a:solidFill>
                    <a:srgbClr val="DAEDEF">
                      <a:lumMod val="10000"/>
                    </a:srgbClr>
                  </a:solidFill>
                  <a:latin typeface="Calibri"/>
                  <a:ea typeface="ＭＳ Ｐゴシック" charset="0"/>
                </a:rPr>
                <a:t>Space Human Factors and Habitability</a:t>
              </a:r>
            </a:p>
            <a:p>
              <a:pPr marL="214313" indent="-214313" defTabSz="342900">
                <a:buFont typeface="Arial"/>
                <a:buChar char="•"/>
                <a:defRPr/>
              </a:pPr>
              <a:r>
                <a:rPr lang="en-US" b="1" dirty="0">
                  <a:solidFill>
                    <a:srgbClr val="DAEDEF">
                      <a:lumMod val="10000"/>
                    </a:srgbClr>
                  </a:solidFill>
                  <a:latin typeface="Calibri"/>
                  <a:ea typeface="ＭＳ Ｐゴシック" charset="0"/>
                </a:rPr>
                <a:t>Exploration Medical Capability</a:t>
              </a:r>
            </a:p>
            <a:p>
              <a:pPr marL="214313" indent="-214313" defTabSz="342900">
                <a:buFont typeface="Arial"/>
                <a:buChar char="•"/>
                <a:defRPr/>
              </a:pPr>
              <a:r>
                <a:rPr lang="en-US" b="1" dirty="0">
                  <a:solidFill>
                    <a:srgbClr val="DAEDEF">
                      <a:lumMod val="10000"/>
                    </a:srgbClr>
                  </a:solidFill>
                  <a:latin typeface="Calibri"/>
                  <a:ea typeface="ＭＳ Ｐゴシック" charset="0"/>
                </a:rPr>
                <a:t>Environmental Monitoring</a:t>
              </a:r>
            </a:p>
          </p:txBody>
        </p:sp>
        <p:sp>
          <p:nvSpPr>
            <p:cNvPr id="17" name="TextBox 16">
              <a:extLst>
                <a:ext uri="{FF2B5EF4-FFF2-40B4-BE49-F238E27FC236}">
                  <a16:creationId xmlns:a16="http://schemas.microsoft.com/office/drawing/2014/main" id="{29BEE818-7CE2-8442-B2A3-8D84AC566167}"/>
                </a:ext>
              </a:extLst>
            </p:cNvPr>
            <p:cNvSpPr txBox="1"/>
            <p:nvPr/>
          </p:nvSpPr>
          <p:spPr>
            <a:xfrm>
              <a:off x="8036185" y="5868294"/>
              <a:ext cx="3566160" cy="707886"/>
            </a:xfrm>
            <a:prstGeom prst="rect">
              <a:avLst/>
            </a:prstGeom>
            <a:noFill/>
          </p:spPr>
          <p:txBody>
            <a:bodyPr wrap="square" rtlCol="0">
              <a:spAutoFit/>
            </a:bodyPr>
            <a:lstStyle/>
            <a:p>
              <a:pPr algn="ctr" defTabSz="342900">
                <a:defRPr/>
              </a:pPr>
              <a:r>
                <a:rPr lang="en-US" sz="2000" b="1" i="1" u="sng" dirty="0">
                  <a:solidFill>
                    <a:srgbClr val="DAEDEF">
                      <a:lumMod val="10000"/>
                    </a:srgbClr>
                  </a:solidFill>
                  <a:latin typeface="Calibri"/>
                  <a:ea typeface="ＭＳ Ｐゴシック" charset="0"/>
                </a:rPr>
                <a:t>Science Addressing</a:t>
              </a:r>
            </a:p>
            <a:p>
              <a:pPr algn="ctr" defTabSz="342900">
                <a:defRPr/>
              </a:pPr>
              <a:r>
                <a:rPr lang="en-US" sz="2000" b="1" i="1" u="sng" dirty="0">
                  <a:solidFill>
                    <a:srgbClr val="DAEDEF">
                      <a:lumMod val="10000"/>
                    </a:srgbClr>
                  </a:solidFill>
                  <a:latin typeface="Calibri"/>
                  <a:ea typeface="ＭＳ Ｐゴシック" charset="0"/>
                </a:rPr>
                <a:t>the Known Risks</a:t>
              </a:r>
            </a:p>
          </p:txBody>
        </p:sp>
        <p:sp>
          <p:nvSpPr>
            <p:cNvPr id="18" name="TextBox 17">
              <a:extLst>
                <a:ext uri="{FF2B5EF4-FFF2-40B4-BE49-F238E27FC236}">
                  <a16:creationId xmlns:a16="http://schemas.microsoft.com/office/drawing/2014/main" id="{C48DAFAC-FF04-EE48-85FF-08FA05CBF13C}"/>
                </a:ext>
              </a:extLst>
            </p:cNvPr>
            <p:cNvSpPr txBox="1"/>
            <p:nvPr/>
          </p:nvSpPr>
          <p:spPr>
            <a:xfrm rot="5400000" flipV="1">
              <a:off x="-1726603" y="4007042"/>
              <a:ext cx="4553500" cy="584775"/>
            </a:xfrm>
            <a:prstGeom prst="rect">
              <a:avLst/>
            </a:prstGeom>
            <a:noFill/>
          </p:spPr>
          <p:txBody>
            <a:bodyPr wrap="square" rtlCol="0">
              <a:spAutoFit/>
            </a:bodyPr>
            <a:lstStyle/>
            <a:p>
              <a:pPr algn="ctr" defTabSz="342900">
                <a:defRPr/>
              </a:pPr>
              <a:r>
                <a:rPr lang="en-US" sz="3200" b="1" dirty="0">
                  <a:ln>
                    <a:solidFill>
                      <a:sysClr val="windowText" lastClr="000000"/>
                    </a:solidFill>
                  </a:ln>
                  <a:solidFill>
                    <a:srgbClr val="0033CC"/>
                  </a:solidFill>
                  <a:latin typeface="Calibri"/>
                  <a:ea typeface="ＭＳ Ｐゴシック" charset="0"/>
                </a:rPr>
                <a:t>Basic Science</a:t>
              </a:r>
            </a:p>
          </p:txBody>
        </p:sp>
        <p:sp>
          <p:nvSpPr>
            <p:cNvPr id="19" name="TextBox 18">
              <a:extLst>
                <a:ext uri="{FF2B5EF4-FFF2-40B4-BE49-F238E27FC236}">
                  <a16:creationId xmlns:a16="http://schemas.microsoft.com/office/drawing/2014/main" id="{66283179-6BC6-3D4C-9B89-BA0FB95E7C5A}"/>
                </a:ext>
              </a:extLst>
            </p:cNvPr>
            <p:cNvSpPr txBox="1"/>
            <p:nvPr/>
          </p:nvSpPr>
          <p:spPr>
            <a:xfrm rot="16200000" flipH="1" flipV="1">
              <a:off x="9602670" y="4005662"/>
              <a:ext cx="4544341" cy="584775"/>
            </a:xfrm>
            <a:prstGeom prst="rect">
              <a:avLst/>
            </a:prstGeom>
            <a:noFill/>
          </p:spPr>
          <p:txBody>
            <a:bodyPr wrap="square" rtlCol="0">
              <a:spAutoFit/>
            </a:bodyPr>
            <a:lstStyle/>
            <a:p>
              <a:pPr algn="ctr" defTabSz="342900">
                <a:defRPr/>
              </a:pPr>
              <a:r>
                <a:rPr lang="en-US" sz="3200" b="1" dirty="0">
                  <a:ln>
                    <a:solidFill>
                      <a:sysClr val="windowText" lastClr="000000"/>
                    </a:solidFill>
                  </a:ln>
                  <a:solidFill>
                    <a:srgbClr val="FFFF00"/>
                  </a:solidFill>
                  <a:latin typeface="Calibri"/>
                  <a:ea typeface="ＭＳ Ｐゴシック" charset="0"/>
                </a:rPr>
                <a:t>Medical Operations</a:t>
              </a:r>
            </a:p>
          </p:txBody>
        </p:sp>
        <p:sp>
          <p:nvSpPr>
            <p:cNvPr id="20" name="Oval 19">
              <a:extLst>
                <a:ext uri="{FF2B5EF4-FFF2-40B4-BE49-F238E27FC236}">
                  <a16:creationId xmlns:a16="http://schemas.microsoft.com/office/drawing/2014/main" id="{0E0F59A6-147A-5742-80CE-9F8D1A943BF4}"/>
                </a:ext>
              </a:extLst>
            </p:cNvPr>
            <p:cNvSpPr/>
            <p:nvPr/>
          </p:nvSpPr>
          <p:spPr>
            <a:xfrm>
              <a:off x="10425113" y="1201653"/>
              <a:ext cx="1713629" cy="826693"/>
            </a:xfrm>
            <a:prstGeom prst="ellipse">
              <a:avLst/>
            </a:prstGeom>
            <a:solidFill>
              <a:srgbClr val="FFFF0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US" b="1" dirty="0">
                  <a:solidFill>
                    <a:srgbClr val="000000"/>
                  </a:solidFill>
                  <a:latin typeface="News Gothic MT"/>
                  <a:ea typeface="ＭＳ Ｐゴシック"/>
                  <a:cs typeface="News Gothic MT"/>
                </a:rPr>
                <a:t>Human Research </a:t>
              </a:r>
            </a:p>
          </p:txBody>
        </p:sp>
        <p:sp>
          <p:nvSpPr>
            <p:cNvPr id="21" name="Oval 20">
              <a:extLst>
                <a:ext uri="{FF2B5EF4-FFF2-40B4-BE49-F238E27FC236}">
                  <a16:creationId xmlns:a16="http://schemas.microsoft.com/office/drawing/2014/main" id="{7E2E247E-9D04-6C4E-BEE9-C4A1E121979D}"/>
                </a:ext>
              </a:extLst>
            </p:cNvPr>
            <p:cNvSpPr/>
            <p:nvPr/>
          </p:nvSpPr>
          <p:spPr>
            <a:xfrm>
              <a:off x="285965" y="1209078"/>
              <a:ext cx="1713629" cy="832394"/>
            </a:xfrm>
            <a:prstGeom prst="ellipse">
              <a:avLst/>
            </a:prstGeom>
            <a:solidFill>
              <a:schemeClr val="tx2"/>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US" b="1" dirty="0">
                  <a:solidFill>
                    <a:schemeClr val="bg1"/>
                  </a:solidFill>
                  <a:latin typeface="News Gothic MT"/>
                  <a:ea typeface="ＭＳ Ｐゴシック"/>
                  <a:cs typeface="News Gothic MT"/>
                </a:rPr>
                <a:t>Space Biology</a:t>
              </a:r>
            </a:p>
          </p:txBody>
        </p:sp>
        <p:cxnSp>
          <p:nvCxnSpPr>
            <p:cNvPr id="3" name="Straight Arrow Connector 2"/>
            <p:cNvCxnSpPr>
              <a:cxnSpLocks/>
              <a:stCxn id="13" idx="3"/>
              <a:endCxn id="17" idx="1"/>
            </p:cNvCxnSpPr>
            <p:nvPr/>
          </p:nvCxnSpPr>
          <p:spPr>
            <a:xfrm>
              <a:off x="4414887" y="6216277"/>
              <a:ext cx="3621298" cy="5960"/>
            </a:xfrm>
            <a:prstGeom prst="straightConnector1">
              <a:avLst/>
            </a:prstGeom>
            <a:ln w="76200">
              <a:solidFill>
                <a:schemeClr val="bg1">
                  <a:lumMod val="9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0EC200C0-7371-4E07-B8C6-4C88E0B72DDC}"/>
              </a:ext>
            </a:extLst>
          </p:cNvPr>
          <p:cNvSpPr>
            <a:spLocks noGrp="1"/>
          </p:cNvSpPr>
          <p:nvPr>
            <p:ph type="sldNum" sz="quarter" idx="12"/>
          </p:nvPr>
        </p:nvSpPr>
        <p:spPr/>
        <p:txBody>
          <a:bodyPr/>
          <a:lstStyle/>
          <a:p>
            <a:fld id="{52F73DF0-72E2-42FD-AFC3-35E544D0F1C2}" type="slidenum">
              <a:rPr lang="en-US" altLang="en-US" smtClean="0"/>
              <a:pPr/>
              <a:t>5</a:t>
            </a:fld>
            <a:endParaRPr lang="en-US" altLang="en-US"/>
          </a:p>
        </p:txBody>
      </p:sp>
      <p:sp>
        <p:nvSpPr>
          <p:cNvPr id="28" name="Title 27">
            <a:extLst>
              <a:ext uri="{FF2B5EF4-FFF2-40B4-BE49-F238E27FC236}">
                <a16:creationId xmlns:a16="http://schemas.microsoft.com/office/drawing/2014/main" id="{A3E71AC1-4849-451C-947B-1720A06F1066}"/>
              </a:ext>
            </a:extLst>
          </p:cNvPr>
          <p:cNvSpPr>
            <a:spLocks noGrp="1"/>
          </p:cNvSpPr>
          <p:nvPr>
            <p:ph type="title"/>
          </p:nvPr>
        </p:nvSpPr>
        <p:spPr/>
        <p:txBody>
          <a:bodyPr/>
          <a:lstStyle/>
          <a:p>
            <a:r>
              <a:rPr lang="en-US" dirty="0">
                <a:latin typeface="Arial"/>
                <a:cs typeface="Arial"/>
              </a:rPr>
              <a:t>Translating Basic Science to Applications </a:t>
            </a:r>
            <a:r>
              <a:rPr lang="en-US" sz="1800" dirty="0">
                <a:latin typeface="Arial"/>
                <a:cs typeface="Arial"/>
              </a:rPr>
              <a:t>(Example in Biomedicine) </a:t>
            </a:r>
            <a:endParaRPr lang="en-US" dirty="0"/>
          </a:p>
        </p:txBody>
      </p:sp>
    </p:spTree>
    <p:extLst>
      <p:ext uri="{BB962C8B-B14F-4D97-AF65-F5344CB8AC3E}">
        <p14:creationId xmlns:p14="http://schemas.microsoft.com/office/powerpoint/2010/main" val="3982242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47EBBD17-8AEE-4720-AA2F-CB5FBE8C83EB}"/>
              </a:ext>
            </a:extLst>
          </p:cNvPr>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6</a:t>
            </a:fld>
            <a:endParaRPr lang="en-US" altLang="en-US" dirty="0"/>
          </a:p>
        </p:txBody>
      </p:sp>
      <p:sp>
        <p:nvSpPr>
          <p:cNvPr id="2" name="Title 1">
            <a:extLst>
              <a:ext uri="{FF2B5EF4-FFF2-40B4-BE49-F238E27FC236}">
                <a16:creationId xmlns:a16="http://schemas.microsoft.com/office/drawing/2014/main" id="{49FE48CA-B164-4504-B84D-213E262D3659}"/>
              </a:ext>
            </a:extLst>
          </p:cNvPr>
          <p:cNvSpPr>
            <a:spLocks noGrp="1"/>
          </p:cNvSpPr>
          <p:nvPr>
            <p:ph type="title"/>
          </p:nvPr>
        </p:nvSpPr>
        <p:spPr/>
        <p:txBody>
          <a:bodyPr/>
          <a:lstStyle/>
          <a:p>
            <a:r>
              <a:rPr lang="en-US" dirty="0"/>
              <a:t>What Do we Do? Space Radiation Element Research</a:t>
            </a:r>
          </a:p>
        </p:txBody>
      </p:sp>
      <p:sp>
        <p:nvSpPr>
          <p:cNvPr id="5" name="TextBox 4">
            <a:extLst>
              <a:ext uri="{FF2B5EF4-FFF2-40B4-BE49-F238E27FC236}">
                <a16:creationId xmlns:a16="http://schemas.microsoft.com/office/drawing/2014/main" id="{A52C1119-118A-4B72-8BE0-491D6EEADE49}"/>
              </a:ext>
            </a:extLst>
          </p:cNvPr>
          <p:cNvSpPr txBox="1"/>
          <p:nvPr/>
        </p:nvSpPr>
        <p:spPr>
          <a:xfrm>
            <a:off x="486427" y="1142670"/>
            <a:ext cx="11219145" cy="2133918"/>
          </a:xfrm>
          <a:prstGeom prst="rect">
            <a:avLst/>
          </a:prstGeom>
          <a:noFill/>
        </p:spPr>
        <p:txBody>
          <a:bodyPr wrap="square" rtlCol="0">
            <a:spAutoFit/>
          </a:bodyPr>
          <a:lstStyle/>
          <a:p>
            <a:r>
              <a:rPr lang="en-US" sz="3200" b="1" dirty="0">
                <a:latin typeface="Arial"/>
                <a:cs typeface="Arial"/>
              </a:rPr>
              <a:t>Three primary health risks:</a:t>
            </a:r>
          </a:p>
          <a:p>
            <a:pPr marL="914400" indent="-514350">
              <a:spcBef>
                <a:spcPts val="400"/>
              </a:spcBef>
              <a:spcAft>
                <a:spcPts val="400"/>
              </a:spcAft>
              <a:buAutoNum type="arabicPeriod"/>
            </a:pPr>
            <a:r>
              <a:rPr lang="en-US" sz="2800" b="1" dirty="0">
                <a:latin typeface="Arial"/>
                <a:cs typeface="Arial"/>
              </a:rPr>
              <a:t>Carcinogenesis</a:t>
            </a:r>
          </a:p>
          <a:p>
            <a:pPr marL="914400" indent="-514350">
              <a:spcBef>
                <a:spcPts val="400"/>
              </a:spcBef>
              <a:spcAft>
                <a:spcPts val="400"/>
              </a:spcAft>
              <a:buFont typeface="+mj-lt"/>
              <a:buAutoNum type="arabicPeriod" startAt="2"/>
            </a:pPr>
            <a:r>
              <a:rPr lang="en-US" sz="2800" b="1" dirty="0">
                <a:latin typeface="Arial"/>
                <a:cs typeface="Arial"/>
              </a:rPr>
              <a:t>Cardiovascular &amp; Immune</a:t>
            </a:r>
          </a:p>
          <a:p>
            <a:pPr marL="914400" indent="-514350">
              <a:spcBef>
                <a:spcPts val="400"/>
              </a:spcBef>
              <a:spcAft>
                <a:spcPts val="400"/>
              </a:spcAft>
              <a:buAutoNum type="arabicPeriod" startAt="2"/>
            </a:pPr>
            <a:r>
              <a:rPr lang="en-US" sz="2800" b="1" dirty="0">
                <a:latin typeface="Arial"/>
                <a:cs typeface="Arial"/>
              </a:rPr>
              <a:t>Central Nervous System</a:t>
            </a:r>
          </a:p>
        </p:txBody>
      </p:sp>
      <p:sp>
        <p:nvSpPr>
          <p:cNvPr id="6" name="Right Brace 5">
            <a:extLst>
              <a:ext uri="{FF2B5EF4-FFF2-40B4-BE49-F238E27FC236}">
                <a16:creationId xmlns:a16="http://schemas.microsoft.com/office/drawing/2014/main" id="{72131F53-A861-4B6F-B4B1-9CCA56EE829F}"/>
              </a:ext>
            </a:extLst>
          </p:cNvPr>
          <p:cNvSpPr/>
          <p:nvPr/>
        </p:nvSpPr>
        <p:spPr>
          <a:xfrm>
            <a:off x="6063774" y="2289868"/>
            <a:ext cx="342378" cy="4123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6645CAFF-3FD7-4883-AF83-28D68421D947}"/>
              </a:ext>
            </a:extLst>
          </p:cNvPr>
          <p:cNvSpPr txBox="1"/>
          <p:nvPr/>
        </p:nvSpPr>
        <p:spPr>
          <a:xfrm>
            <a:off x="6406152" y="2203180"/>
            <a:ext cx="5299420" cy="584775"/>
          </a:xfrm>
          <a:prstGeom prst="rect">
            <a:avLst/>
          </a:prstGeom>
          <a:noFill/>
        </p:spPr>
        <p:txBody>
          <a:bodyPr wrap="square" rtlCol="0">
            <a:spAutoFit/>
          </a:bodyPr>
          <a:lstStyle/>
          <a:p>
            <a:r>
              <a:rPr lang="en-US" sz="1600" b="1" dirty="0">
                <a:latin typeface="Arial"/>
                <a:cs typeface="Arial"/>
              </a:rPr>
              <a:t>Formally Degenerative Tissues now listed under the Cardiovascular (CVD) or Immune (IM) Risks </a:t>
            </a:r>
          </a:p>
        </p:txBody>
      </p:sp>
      <p:sp>
        <p:nvSpPr>
          <p:cNvPr id="8" name="TextBox 7">
            <a:extLst>
              <a:ext uri="{FF2B5EF4-FFF2-40B4-BE49-F238E27FC236}">
                <a16:creationId xmlns:a16="http://schemas.microsoft.com/office/drawing/2014/main" id="{3EFEA498-FF0F-494F-9AE2-80C664E654AF}"/>
              </a:ext>
            </a:extLst>
          </p:cNvPr>
          <p:cNvSpPr txBox="1"/>
          <p:nvPr/>
        </p:nvSpPr>
        <p:spPr>
          <a:xfrm>
            <a:off x="6406152" y="2858318"/>
            <a:ext cx="5299420" cy="338554"/>
          </a:xfrm>
          <a:prstGeom prst="rect">
            <a:avLst/>
          </a:prstGeom>
          <a:noFill/>
        </p:spPr>
        <p:txBody>
          <a:bodyPr wrap="square" rtlCol="0">
            <a:spAutoFit/>
          </a:bodyPr>
          <a:lstStyle/>
          <a:p>
            <a:r>
              <a:rPr lang="en-US" sz="1600" b="1" dirty="0">
                <a:latin typeface="Arial"/>
                <a:cs typeface="Arial"/>
              </a:rPr>
              <a:t>Integrated into the Behavioral Medicine (</a:t>
            </a:r>
            <a:r>
              <a:rPr lang="en-US" sz="1600" b="1" dirty="0" err="1">
                <a:latin typeface="Arial"/>
                <a:cs typeface="Arial"/>
              </a:rPr>
              <a:t>BMed</a:t>
            </a:r>
            <a:r>
              <a:rPr lang="en-US" sz="1600" b="1" dirty="0">
                <a:latin typeface="Arial"/>
                <a:cs typeface="Arial"/>
              </a:rPr>
              <a:t>) Risk</a:t>
            </a:r>
          </a:p>
        </p:txBody>
      </p:sp>
      <p:sp>
        <p:nvSpPr>
          <p:cNvPr id="9" name="Right Brace 8">
            <a:extLst>
              <a:ext uri="{FF2B5EF4-FFF2-40B4-BE49-F238E27FC236}">
                <a16:creationId xmlns:a16="http://schemas.microsoft.com/office/drawing/2014/main" id="{43BAA364-5205-4570-8668-E413D52207EE}"/>
              </a:ext>
            </a:extLst>
          </p:cNvPr>
          <p:cNvSpPr/>
          <p:nvPr/>
        </p:nvSpPr>
        <p:spPr>
          <a:xfrm>
            <a:off x="6063774" y="2820952"/>
            <a:ext cx="342378" cy="4123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D01EEA71-B7E1-40D8-A015-6152B7E12C01}"/>
              </a:ext>
            </a:extLst>
          </p:cNvPr>
          <p:cNvGraphicFramePr>
            <a:graphicFrameLocks noGrp="1"/>
          </p:cNvGraphicFramePr>
          <p:nvPr>
            <p:extLst>
              <p:ext uri="{D42A27DB-BD31-4B8C-83A1-F6EECF244321}">
                <p14:modId xmlns:p14="http://schemas.microsoft.com/office/powerpoint/2010/main" val="1012154355"/>
              </p:ext>
            </p:extLst>
          </p:nvPr>
        </p:nvGraphicFramePr>
        <p:xfrm>
          <a:off x="456179" y="3760423"/>
          <a:ext cx="11313916" cy="1966712"/>
        </p:xfrm>
        <a:graphic>
          <a:graphicData uri="http://schemas.openxmlformats.org/drawingml/2006/table">
            <a:tbl>
              <a:tblPr firstRow="1" bandRow="1">
                <a:tableStyleId>{5C22544A-7EE6-4342-B048-85BDC9FD1C3A}</a:tableStyleId>
              </a:tblPr>
              <a:tblGrid>
                <a:gridCol w="3675347">
                  <a:extLst>
                    <a:ext uri="{9D8B030D-6E8A-4147-A177-3AD203B41FA5}">
                      <a16:colId xmlns:a16="http://schemas.microsoft.com/office/drawing/2014/main" val="36562301"/>
                    </a:ext>
                  </a:extLst>
                </a:gridCol>
                <a:gridCol w="3472144">
                  <a:extLst>
                    <a:ext uri="{9D8B030D-6E8A-4147-A177-3AD203B41FA5}">
                      <a16:colId xmlns:a16="http://schemas.microsoft.com/office/drawing/2014/main" val="1409239210"/>
                    </a:ext>
                  </a:extLst>
                </a:gridCol>
                <a:gridCol w="4166425">
                  <a:extLst>
                    <a:ext uri="{9D8B030D-6E8A-4147-A177-3AD203B41FA5}">
                      <a16:colId xmlns:a16="http://schemas.microsoft.com/office/drawing/2014/main" val="2293415363"/>
                    </a:ext>
                  </a:extLst>
                </a:gridCol>
              </a:tblGrid>
              <a:tr h="491678">
                <a:tc>
                  <a:txBody>
                    <a:bodyPr/>
                    <a:lstStyle/>
                    <a:p>
                      <a:pPr algn="r"/>
                      <a:r>
                        <a:rPr lang="en-US" sz="2400" dirty="0">
                          <a:effectLst>
                            <a:outerShdw blurRad="38100" dist="38100" dir="2700000" algn="tl">
                              <a:srgbClr val="000000">
                                <a:alpha val="43137"/>
                              </a:srgbClr>
                            </a:outerShdw>
                          </a:effectLst>
                        </a:rPr>
                        <a:t>Characterization</a:t>
                      </a:r>
                    </a:p>
                  </a:txBody>
                  <a:tcPr marL="122919" marR="122919" marT="61460" marB="6146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effectLst>
                          <a:outerShdw blurRad="38100" dist="38100" dir="2700000" algn="tl">
                            <a:srgbClr val="000000">
                              <a:alpha val="43137"/>
                            </a:srgbClr>
                          </a:outerShdw>
                        </a:effectLst>
                      </a:endParaRPr>
                    </a:p>
                  </a:txBody>
                  <a:tcPr marL="122919" marR="122919" marT="61460" marB="6146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effectLst>
                            <a:outerShdw blurRad="38100" dist="38100" dir="2700000" algn="tl">
                              <a:srgbClr val="000000">
                                <a:alpha val="43137"/>
                              </a:srgbClr>
                            </a:outerShdw>
                          </a:effectLst>
                        </a:rPr>
                        <a:t>Mitigati</a:t>
                      </a:r>
                      <a:r>
                        <a:rPr lang="en-US" sz="2400" dirty="0"/>
                        <a:t>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1764990"/>
                  </a:ext>
                </a:extLst>
              </a:tr>
              <a:tr h="491678">
                <a:tc>
                  <a:txBody>
                    <a:bodyPr/>
                    <a:lstStyle/>
                    <a:p>
                      <a:pPr algn="r"/>
                      <a:r>
                        <a:rPr lang="en-US" sz="2400" dirty="0"/>
                        <a:t>Dose and Dose Rate Effects</a:t>
                      </a:r>
                    </a:p>
                  </a:txBody>
                  <a:tcPr marL="122919" marR="122919" marT="61460" marB="61460">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t>Biomarkers</a:t>
                      </a:r>
                    </a:p>
                  </a:txBody>
                  <a:tcPr marL="122919" marR="122919" marT="61460" marB="6146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2400" dirty="0"/>
                        <a:t>Countermeasure Identification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92769570"/>
                  </a:ext>
                </a:extLst>
              </a:tr>
              <a:tr h="491678">
                <a:tc>
                  <a:txBody>
                    <a:bodyPr/>
                    <a:lstStyle/>
                    <a:p>
                      <a:pPr algn="r"/>
                      <a:r>
                        <a:rPr lang="en-US" sz="2400" dirty="0"/>
                        <a:t>Radiation Quality</a:t>
                      </a:r>
                    </a:p>
                  </a:txBody>
                  <a:tcPr marL="122919" marR="122919" marT="61460" marB="6146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t>Individual Susceptibility</a:t>
                      </a:r>
                    </a:p>
                  </a:txBody>
                  <a:tcPr marL="122919" marR="122919" marT="61460" marB="614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2400" dirty="0"/>
                        <a:t>Countermeasure Validation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23002945"/>
                  </a:ext>
                </a:extLst>
              </a:tr>
              <a:tr h="491678">
                <a:tc>
                  <a:txBody>
                    <a:bodyPr/>
                    <a:lstStyle/>
                    <a:p>
                      <a:pPr algn="r"/>
                      <a:r>
                        <a:rPr lang="en-US" sz="2400" dirty="0"/>
                        <a:t>Species Translation</a:t>
                      </a:r>
                    </a:p>
                  </a:txBody>
                  <a:tcPr marL="122919" marR="122919" marT="61460" marB="6146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Combined Stressors</a:t>
                      </a:r>
                    </a:p>
                  </a:txBody>
                  <a:tcPr marL="122919" marR="122919" marT="61460" marB="6146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p>
                  </a:txBody>
                  <a:tcPr marL="122919" marR="122919" marT="61460" marB="6146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775786"/>
                  </a:ext>
                </a:extLst>
              </a:tr>
            </a:tbl>
          </a:graphicData>
        </a:graphic>
      </p:graphicFrame>
      <p:cxnSp>
        <p:nvCxnSpPr>
          <p:cNvPr id="11" name="Straight Arrow Connector 10">
            <a:extLst>
              <a:ext uri="{FF2B5EF4-FFF2-40B4-BE49-F238E27FC236}">
                <a16:creationId xmlns:a16="http://schemas.microsoft.com/office/drawing/2014/main" id="{B88310E0-2540-40E6-8A98-B6F16AC14581}"/>
              </a:ext>
            </a:extLst>
          </p:cNvPr>
          <p:cNvCxnSpPr/>
          <p:nvPr/>
        </p:nvCxnSpPr>
        <p:spPr>
          <a:xfrm>
            <a:off x="4193398" y="4002104"/>
            <a:ext cx="3357900" cy="1"/>
          </a:xfrm>
          <a:prstGeom prst="straightConnector1">
            <a:avLst/>
          </a:prstGeom>
          <a:ln w="76200">
            <a:solidFill>
              <a:schemeClr val="bg1"/>
            </a:solidFill>
            <a:headEnd type="stealth" w="lg" len="lg"/>
            <a:tailEnd type="stealth" w="lg" len="lg"/>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F1826DB8-C9A2-483F-9AF2-136E37846018}"/>
              </a:ext>
            </a:extLst>
          </p:cNvPr>
          <p:cNvSpPr/>
          <p:nvPr/>
        </p:nvSpPr>
        <p:spPr>
          <a:xfrm>
            <a:off x="2758095" y="6238804"/>
            <a:ext cx="6416693" cy="523220"/>
          </a:xfrm>
          <a:prstGeom prst="rect">
            <a:avLst/>
          </a:prstGeom>
        </p:spPr>
        <p:txBody>
          <a:bodyPr wrap="none">
            <a:spAutoFit/>
          </a:bodyPr>
          <a:lstStyle/>
          <a:p>
            <a:r>
              <a:rPr lang="en-US" sz="2800" dirty="0">
                <a:hlinkClick r:id="rId3"/>
              </a:rPr>
              <a:t>https://humanresearchroadmap.nasa.gov/</a:t>
            </a:r>
            <a:endParaRPr lang="en-US" sz="2800" dirty="0"/>
          </a:p>
        </p:txBody>
      </p:sp>
    </p:spTree>
    <p:extLst>
      <p:ext uri="{BB962C8B-B14F-4D97-AF65-F5344CB8AC3E}">
        <p14:creationId xmlns:p14="http://schemas.microsoft.com/office/powerpoint/2010/main" val="2745209044"/>
      </p:ext>
    </p:extLst>
  </p:cSld>
  <p:clrMapOvr>
    <a:masterClrMapping/>
  </p:clrMapOvr>
  <p:transition>
    <p:zoom dir="in"/>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20000"/>
          </a:schemeClr>
        </a:solidFill>
        <a:effectLst/>
      </p:bgPr>
    </p:bg>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Questions?</a:t>
            </a:r>
          </a:p>
        </p:txBody>
      </p:sp>
      <p:sp>
        <p:nvSpPr>
          <p:cNvPr id="5" name="Subtitle 4">
            <a:extLst>
              <a:ext uri="{FF2B5EF4-FFF2-40B4-BE49-F238E27FC236}">
                <a16:creationId xmlns:a16="http://schemas.microsoft.com/office/drawing/2014/main" id="{FDE33D12-6281-4E30-92A4-F5E960FCF07F}"/>
              </a:ext>
            </a:extLst>
          </p:cNvPr>
          <p:cNvSpPr>
            <a:spLocks noGrp="1"/>
          </p:cNvSpPr>
          <p:nvPr>
            <p:ph type="subTitle" idx="1"/>
          </p:nvPr>
        </p:nvSpPr>
        <p:spPr/>
        <p:txBody>
          <a:bodyPr/>
          <a:lstStyle/>
          <a:p>
            <a:r>
              <a:rPr lang="en-US" u="sng" dirty="0">
                <a:solidFill>
                  <a:schemeClr val="bg1"/>
                </a:solidFill>
              </a:rPr>
              <a:t>jsc-hrp-space-radiation-element@mail.nasa.gov</a:t>
            </a:r>
            <a:endParaRPr lang="en-US" dirty="0"/>
          </a:p>
        </p:txBody>
      </p:sp>
    </p:spTree>
    <p:extLst>
      <p:ext uri="{BB962C8B-B14F-4D97-AF65-F5344CB8AC3E}">
        <p14:creationId xmlns:p14="http://schemas.microsoft.com/office/powerpoint/2010/main" val="92938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rnational Space Statio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836" y="709122"/>
            <a:ext cx="3901595" cy="24872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63DC7C2-5563-4F8D-9CAC-4F3C4580336A}"/>
              </a:ext>
            </a:extLst>
          </p:cNvPr>
          <p:cNvSpPr>
            <a:spLocks noGrp="1"/>
          </p:cNvSpPr>
          <p:nvPr>
            <p:ph type="title"/>
          </p:nvPr>
        </p:nvSpPr>
        <p:spPr/>
        <p:txBody>
          <a:bodyPr/>
          <a:lstStyle/>
          <a:p>
            <a:r>
              <a:rPr lang="en-US" dirty="0"/>
              <a:t>What’s Out There? The Space Radiation Environment</a:t>
            </a:r>
          </a:p>
        </p:txBody>
      </p:sp>
      <p:pic>
        <p:nvPicPr>
          <p:cNvPr id="8" name="Pictur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bwMode="auto">
          <a:xfrm>
            <a:off x="7718431" y="846136"/>
            <a:ext cx="3888866" cy="391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nvGraphicFramePr>
        <p:xfrm>
          <a:off x="215153" y="2700421"/>
          <a:ext cx="11392144" cy="4114800"/>
        </p:xfrm>
        <a:graphic>
          <a:graphicData uri="http://schemas.openxmlformats.org/drawingml/2006/table">
            <a:tbl>
              <a:tblPr firstRow="1" bandRow="1">
                <a:tableStyleId>{5C22544A-7EE6-4342-B048-85BDC9FD1C3A}</a:tableStyleId>
              </a:tblPr>
              <a:tblGrid>
                <a:gridCol w="3586493">
                  <a:extLst>
                    <a:ext uri="{9D8B030D-6E8A-4147-A177-3AD203B41FA5}">
                      <a16:colId xmlns:a16="http://schemas.microsoft.com/office/drawing/2014/main" val="2042428245"/>
                    </a:ext>
                  </a:extLst>
                </a:gridCol>
                <a:gridCol w="3915294">
                  <a:extLst>
                    <a:ext uri="{9D8B030D-6E8A-4147-A177-3AD203B41FA5}">
                      <a16:colId xmlns:a16="http://schemas.microsoft.com/office/drawing/2014/main" val="424747643"/>
                    </a:ext>
                  </a:extLst>
                </a:gridCol>
                <a:gridCol w="3890357">
                  <a:extLst>
                    <a:ext uri="{9D8B030D-6E8A-4147-A177-3AD203B41FA5}">
                      <a16:colId xmlns:a16="http://schemas.microsoft.com/office/drawing/2014/main" val="608364814"/>
                    </a:ext>
                  </a:extLst>
                </a:gridCol>
              </a:tblGrid>
              <a:tr h="370840">
                <a:tc>
                  <a:txBody>
                    <a:bodyPr/>
                    <a:lstStyle/>
                    <a:p>
                      <a:pPr algn="ctr"/>
                      <a:r>
                        <a:rPr lang="en-US" sz="2400" dirty="0"/>
                        <a:t>Exposure Type</a:t>
                      </a:r>
                    </a:p>
                  </a:txBody>
                  <a:tcPr/>
                </a:tc>
                <a:tc>
                  <a:txBody>
                    <a:bodyPr/>
                    <a:lstStyle/>
                    <a:p>
                      <a:pPr algn="ctr"/>
                      <a:r>
                        <a:rPr lang="en-US" sz="2400" dirty="0"/>
                        <a:t>ISS (51.6⁰ inclination)</a:t>
                      </a:r>
                    </a:p>
                  </a:txBody>
                  <a:tcPr/>
                </a:tc>
                <a:tc>
                  <a:txBody>
                    <a:bodyPr/>
                    <a:lstStyle/>
                    <a:p>
                      <a:pPr algn="ctr"/>
                      <a:r>
                        <a:rPr lang="en-US" sz="2400" dirty="0"/>
                        <a:t>Beyond</a:t>
                      </a:r>
                      <a:r>
                        <a:rPr lang="en-US" sz="2400" baseline="0" dirty="0"/>
                        <a:t> Leo Earth Orbit</a:t>
                      </a:r>
                      <a:endParaRPr lang="en-US" sz="2400" dirty="0"/>
                    </a:p>
                  </a:txBody>
                  <a:tcPr/>
                </a:tc>
                <a:extLst>
                  <a:ext uri="{0D108BD9-81ED-4DB2-BD59-A6C34878D82A}">
                    <a16:rowId xmlns:a16="http://schemas.microsoft.com/office/drawing/2014/main" val="31657909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Galactic Cosmic Rays (GCR)</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Limited to polar</a:t>
                      </a:r>
                      <a:r>
                        <a:rPr lang="en-US" b="1" baseline="0" dirty="0">
                          <a:solidFill>
                            <a:srgbClr val="FF0000"/>
                          </a:solidFill>
                        </a:rPr>
                        <a:t> regions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dirty="0"/>
                        <a:t>Fractionated</a:t>
                      </a:r>
                      <a:r>
                        <a:rPr lang="en-US" dirty="0"/>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dirty="0">
                          <a:solidFill>
                            <a:schemeClr val="tx1"/>
                          </a:solidFill>
                          <a:latin typeface="Arial" panose="020B0604020202020204" pitchFamily="34" charset="0"/>
                          <a:cs typeface="Arial" panose="020B0604020202020204" pitchFamily="34" charset="0"/>
                        </a:rPr>
                        <a:t>~</a:t>
                      </a:r>
                      <a:r>
                        <a:rPr lang="en-US" b="0" dirty="0">
                          <a:solidFill>
                            <a:schemeClr val="tx1"/>
                          </a:solidFill>
                        </a:rPr>
                        <a:t> 87% protons, 12% Helium, 1% HZE</a:t>
                      </a:r>
                    </a:p>
                  </a:txBody>
                  <a:tcPr/>
                </a:tc>
                <a:tc>
                  <a:txBody>
                    <a:bodyPr/>
                    <a:lstStyle/>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1" dirty="0">
                          <a:solidFill>
                            <a:srgbClr val="FF0000"/>
                          </a:solidFill>
                        </a:rPr>
                        <a:t>Continuous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dirty="0"/>
                        <a:t>Chronic</a:t>
                      </a:r>
                      <a:r>
                        <a:rPr lang="en-US" dirty="0"/>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dirty="0">
                          <a:solidFill>
                            <a:schemeClr val="tx1"/>
                          </a:solidFill>
                          <a:latin typeface="Arial" panose="020B0604020202020204" pitchFamily="34" charset="0"/>
                          <a:cs typeface="Arial" panose="020B0604020202020204" pitchFamily="34" charset="0"/>
                        </a:rPr>
                        <a:t>~</a:t>
                      </a:r>
                      <a:r>
                        <a:rPr lang="en-US" b="0" dirty="0">
                          <a:solidFill>
                            <a:schemeClr val="tx1"/>
                          </a:solidFill>
                        </a:rPr>
                        <a:t> 87% protons, 12% Helium, 1% HZE</a:t>
                      </a:r>
                    </a:p>
                  </a:txBody>
                  <a:tcPr/>
                </a:tc>
                <a:extLst>
                  <a:ext uri="{0D108BD9-81ED-4DB2-BD59-A6C34878D82A}">
                    <a16:rowId xmlns:a16="http://schemas.microsoft.com/office/drawing/2014/main" val="363212496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Trapped Radiation</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South Atlantic Anomaly (SAA)</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Fractionated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Protons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Transit through Van Allen Belts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Quasi-acute</a:t>
                      </a:r>
                    </a:p>
                    <a:p>
                      <a:pPr marL="285750" indent="-285750">
                        <a:buClr>
                          <a:schemeClr val="tx1"/>
                        </a:buClr>
                        <a:buFont typeface="Arial" panose="020B0604020202020204" pitchFamily="34" charset="0"/>
                        <a:buChar char="•"/>
                      </a:pPr>
                      <a:r>
                        <a:rPr lang="en-US" dirty="0"/>
                        <a:t>Protons</a:t>
                      </a:r>
                    </a:p>
                  </a:txBody>
                  <a:tcPr/>
                </a:tc>
                <a:extLst>
                  <a:ext uri="{0D108BD9-81ED-4DB2-BD59-A6C34878D82A}">
                    <a16:rowId xmlns:a16="http://schemas.microsoft.com/office/drawing/2014/main" val="18634290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Solar Particle Events (SPEs)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Limited to polar regions</a:t>
                      </a:r>
                    </a:p>
                    <a:p>
                      <a:pPr marL="285750" indent="-285750">
                        <a:buClr>
                          <a:schemeClr val="tx1"/>
                        </a:buClr>
                        <a:buFont typeface="Arial" panose="020B0604020202020204" pitchFamily="34" charset="0"/>
                        <a:buChar char="•"/>
                      </a:pPr>
                      <a:r>
                        <a:rPr lang="en-US" dirty="0"/>
                        <a:t>Fractionated low dose-rate</a:t>
                      </a:r>
                    </a:p>
                    <a:p>
                      <a:pPr marL="285750" indent="-285750">
                        <a:buClr>
                          <a:schemeClr val="tx1"/>
                        </a:buClr>
                        <a:buFont typeface="Arial" panose="020B0604020202020204" pitchFamily="34" charset="0"/>
                        <a:buChar char="•"/>
                      </a:pPr>
                      <a:r>
                        <a:rPr lang="en-US" dirty="0"/>
                        <a:t>Protons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Full Event</a:t>
                      </a:r>
                    </a:p>
                    <a:p>
                      <a:pPr marL="285750" indent="-285750">
                        <a:buClr>
                          <a:schemeClr val="tx1"/>
                        </a:buClr>
                        <a:buFont typeface="Arial" panose="020B0604020202020204" pitchFamily="34" charset="0"/>
                        <a:buChar char="•"/>
                      </a:pPr>
                      <a:r>
                        <a:rPr lang="en-US" dirty="0"/>
                        <a:t>Quasi-acute</a:t>
                      </a:r>
                    </a:p>
                    <a:p>
                      <a:pPr marL="285750" indent="-285750">
                        <a:buClr>
                          <a:schemeClr val="tx1"/>
                        </a:buClr>
                        <a:buFont typeface="Arial" panose="020B0604020202020204" pitchFamily="34" charset="0"/>
                        <a:buChar char="•"/>
                      </a:pPr>
                      <a:r>
                        <a:rPr lang="en-US" dirty="0"/>
                        <a:t>Protons</a:t>
                      </a:r>
                    </a:p>
                  </a:txBody>
                  <a:tcPr/>
                </a:tc>
                <a:extLst>
                  <a:ext uri="{0D108BD9-81ED-4DB2-BD59-A6C34878D82A}">
                    <a16:rowId xmlns:a16="http://schemas.microsoft.com/office/drawing/2014/main" val="1350705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Neutrons, Secondary Radiation</a:t>
                      </a:r>
                    </a:p>
                  </a:txBody>
                  <a:tcPr/>
                </a:tc>
                <a:tc>
                  <a:txBody>
                    <a:bodyPr/>
                    <a:lstStyle/>
                    <a:p>
                      <a:pPr marL="285750" indent="-285750">
                        <a:buClr>
                          <a:schemeClr val="tx1"/>
                        </a:buClr>
                        <a:buFont typeface="Arial" panose="020B0604020202020204" pitchFamily="34" charset="0"/>
                        <a:buChar char="•"/>
                      </a:pPr>
                      <a:r>
                        <a:rPr lang="en-US" dirty="0"/>
                        <a:t>Shielding</a:t>
                      </a:r>
                    </a:p>
                    <a:p>
                      <a:pPr marL="285750" indent="-285750">
                        <a:buClr>
                          <a:schemeClr val="tx1"/>
                        </a:buClr>
                        <a:buFont typeface="Arial" panose="020B0604020202020204" pitchFamily="34" charset="0"/>
                        <a:buChar char="•"/>
                      </a:pPr>
                      <a:r>
                        <a:rPr lang="en-US" u="sng" dirty="0"/>
                        <a:t>Chronic</a:t>
                      </a:r>
                      <a:r>
                        <a:rPr lang="en-US" dirty="0"/>
                        <a:t> low dose-rate</a:t>
                      </a:r>
                    </a:p>
                  </a:txBody>
                  <a:tcPr/>
                </a:tc>
                <a:tc>
                  <a:txBody>
                    <a:bodyPr/>
                    <a:lstStyle/>
                    <a:p>
                      <a:pPr marL="285750" indent="-285750">
                        <a:buClr>
                          <a:schemeClr val="tx1"/>
                        </a:buClr>
                        <a:buFont typeface="Arial" panose="020B0604020202020204" pitchFamily="34" charset="0"/>
                        <a:buChar char="•"/>
                      </a:pPr>
                      <a:r>
                        <a:rPr lang="en-US" dirty="0"/>
                        <a:t>Shielding</a:t>
                      </a:r>
                      <a:endParaRPr lang="en-US" baseline="0" dirty="0"/>
                    </a:p>
                    <a:p>
                      <a:pPr marL="285750" indent="-285750">
                        <a:buClr>
                          <a:schemeClr val="tx1"/>
                        </a:buClr>
                        <a:buFont typeface="Arial" panose="020B0604020202020204" pitchFamily="34" charset="0"/>
                        <a:buChar char="•"/>
                      </a:pPr>
                      <a:r>
                        <a:rPr lang="en-US" b="1" baseline="0" dirty="0">
                          <a:solidFill>
                            <a:srgbClr val="FF0000"/>
                          </a:solidFill>
                        </a:rPr>
                        <a:t>Planetary (albedo)</a:t>
                      </a:r>
                    </a:p>
                    <a:p>
                      <a:pPr marL="285750" indent="-285750">
                        <a:buClr>
                          <a:schemeClr val="tx1"/>
                        </a:buClr>
                        <a:buFont typeface="Arial" panose="020B0604020202020204" pitchFamily="34" charset="0"/>
                        <a:buChar char="•"/>
                      </a:pPr>
                      <a:r>
                        <a:rPr lang="en-US" u="sng" dirty="0"/>
                        <a:t>Chronic</a:t>
                      </a:r>
                      <a:r>
                        <a:rPr lang="en-US" dirty="0"/>
                        <a:t> low dose-rate</a:t>
                      </a:r>
                    </a:p>
                  </a:txBody>
                  <a:tcPr/>
                </a:tc>
                <a:extLst>
                  <a:ext uri="{0D108BD9-81ED-4DB2-BD59-A6C34878D82A}">
                    <a16:rowId xmlns:a16="http://schemas.microsoft.com/office/drawing/2014/main" val="3732151722"/>
                  </a:ext>
                </a:extLst>
              </a:tr>
            </a:tbl>
          </a:graphicData>
        </a:graphic>
      </p:graphicFrame>
    </p:spTree>
    <p:extLst>
      <p:ext uri="{BB962C8B-B14F-4D97-AF65-F5344CB8AC3E}">
        <p14:creationId xmlns:p14="http://schemas.microsoft.com/office/powerpoint/2010/main" val="113099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2327" y="889897"/>
            <a:ext cx="10649084" cy="5940088"/>
          </a:xfrm>
          <a:prstGeom prst="rect">
            <a:avLst/>
          </a:prstGeom>
          <a:noFill/>
        </p:spPr>
        <p:txBody>
          <a:bodyPr wrap="square" rtlCol="0">
            <a:spAutoFit/>
          </a:bodyPr>
          <a:lstStyle/>
          <a:p>
            <a:r>
              <a:rPr lang="en-US" sz="2000" dirty="0"/>
              <a:t>Space Radiation Element </a:t>
            </a:r>
            <a:r>
              <a:rPr lang="en-US" sz="2000" dirty="0">
                <a:hlinkClick r:id="rId2"/>
              </a:rPr>
              <a:t>https://www.nasa.gov/hrp/elements/radiation</a:t>
            </a:r>
            <a:r>
              <a:rPr lang="en-US" sz="2000" dirty="0"/>
              <a:t> </a:t>
            </a:r>
          </a:p>
          <a:p>
            <a:endParaRPr lang="en-US" sz="2000" dirty="0"/>
          </a:p>
          <a:p>
            <a:r>
              <a:rPr lang="en-US" sz="2000" dirty="0"/>
              <a:t>NASA Human Research Roadmap – link to risks, gaps, and funding priority (green = low, red = high)</a:t>
            </a:r>
          </a:p>
          <a:p>
            <a:r>
              <a:rPr lang="en-US" sz="2000" dirty="0">
                <a:hlinkClick r:id="rId3"/>
              </a:rPr>
              <a:t>https://humanresearchroadmap.nasa.gov/</a:t>
            </a:r>
            <a:endParaRPr lang="en-US" sz="2000" dirty="0"/>
          </a:p>
          <a:p>
            <a:endParaRPr lang="en-US" sz="2000" dirty="0"/>
          </a:p>
          <a:p>
            <a:r>
              <a:rPr lang="en-US" sz="2000" dirty="0"/>
              <a:t>NASA </a:t>
            </a:r>
            <a:r>
              <a:rPr lang="en-US" sz="2000" dirty="0" err="1"/>
              <a:t>Taskbook</a:t>
            </a:r>
            <a:r>
              <a:rPr lang="en-US" sz="2000" dirty="0"/>
              <a:t> – Summaries of current and previously funded projects</a:t>
            </a:r>
          </a:p>
          <a:p>
            <a:r>
              <a:rPr lang="en-US" sz="2000" dirty="0">
                <a:hlinkClick r:id="rId4"/>
              </a:rPr>
              <a:t>https://taskbook.nasaprs.com/tbp/welcome.cfm</a:t>
            </a:r>
            <a:endParaRPr lang="en-US" sz="2000" dirty="0"/>
          </a:p>
          <a:p>
            <a:endParaRPr lang="en-US" sz="2000" dirty="0"/>
          </a:p>
          <a:p>
            <a:r>
              <a:rPr lang="en-US" sz="2000" dirty="0"/>
              <a:t>Life Science Data Archive – Can request past data and search tissue repository </a:t>
            </a:r>
          </a:p>
          <a:p>
            <a:r>
              <a:rPr lang="en-US" sz="2000" dirty="0">
                <a:hlinkClick r:id="rId5"/>
              </a:rPr>
              <a:t>https://lsda.jsc.nasa.gov/</a:t>
            </a:r>
            <a:endParaRPr lang="en-US" sz="2000" dirty="0">
              <a:hlinkClick r:id="rId6"/>
            </a:endParaRPr>
          </a:p>
          <a:p>
            <a:r>
              <a:rPr lang="en-US" sz="2000" dirty="0">
                <a:hlinkClick r:id="rId6"/>
              </a:rPr>
              <a:t>https://lsda.jsc.nasa.gov/Biospecimen</a:t>
            </a:r>
            <a:endParaRPr lang="en-US" sz="2000" dirty="0"/>
          </a:p>
          <a:p>
            <a:r>
              <a:rPr lang="en-US" sz="2000" dirty="0"/>
              <a:t>Instructions - </a:t>
            </a:r>
            <a:r>
              <a:rPr lang="en-US" sz="2000" dirty="0">
                <a:hlinkClick r:id="rId7"/>
              </a:rPr>
              <a:t>https://www.nasa.gov/hrp/elements/radiation/tissue-sharing</a:t>
            </a:r>
            <a:endParaRPr lang="en-US" sz="2000" dirty="0"/>
          </a:p>
          <a:p>
            <a:endParaRPr lang="en-US" sz="2000" dirty="0"/>
          </a:p>
          <a:p>
            <a:r>
              <a:rPr lang="en-US" sz="2000" dirty="0"/>
              <a:t>NASA </a:t>
            </a:r>
            <a:r>
              <a:rPr lang="en-US" sz="2000" dirty="0" err="1"/>
              <a:t>GeneLab</a:t>
            </a:r>
            <a:r>
              <a:rPr lang="en-US" sz="2000" dirty="0"/>
              <a:t> – Space-related omics database. Users can upload, download, share, store, and analyze spaceflight and spaceflight-relevant data from experiments.</a:t>
            </a:r>
          </a:p>
          <a:p>
            <a:r>
              <a:rPr lang="en-US" sz="2000" dirty="0">
                <a:hlinkClick r:id="rId8"/>
              </a:rPr>
              <a:t>https://genelab.nasa.gov/</a:t>
            </a:r>
            <a:endParaRPr lang="en-US" sz="2000" dirty="0"/>
          </a:p>
          <a:p>
            <a:endParaRPr lang="en-US" sz="2000" dirty="0"/>
          </a:p>
          <a:p>
            <a:r>
              <a:rPr lang="en-US" sz="2000" dirty="0"/>
              <a:t>The Health Risks of Extraterrestrial Environments (THREE) – Open access space radiation literature</a:t>
            </a:r>
            <a:endParaRPr lang="en-US" sz="2000" dirty="0">
              <a:hlinkClick r:id="rId9"/>
            </a:endParaRPr>
          </a:p>
          <a:p>
            <a:r>
              <a:rPr lang="en-US" sz="2000" dirty="0">
                <a:hlinkClick r:id="rId9"/>
              </a:rPr>
              <a:t>https://three.jsc.nasa.gov/#section=main</a:t>
            </a:r>
            <a:endParaRPr lang="en-US" sz="2000" dirty="0"/>
          </a:p>
        </p:txBody>
      </p:sp>
      <p:sp>
        <p:nvSpPr>
          <p:cNvPr id="2" name="Slide Number Placeholder 1">
            <a:extLst>
              <a:ext uri="{FF2B5EF4-FFF2-40B4-BE49-F238E27FC236}">
                <a16:creationId xmlns:a16="http://schemas.microsoft.com/office/drawing/2014/main" id="{859BFDF8-0648-4CDA-982F-E1ED1D487D3C}"/>
              </a:ext>
            </a:extLst>
          </p:cNvPr>
          <p:cNvSpPr>
            <a:spLocks noGrp="1"/>
          </p:cNvSpPr>
          <p:nvPr>
            <p:ph type="sldNum" sz="quarter" idx="12"/>
          </p:nvPr>
        </p:nvSpPr>
        <p:spPr/>
        <p:txBody>
          <a:bodyPr/>
          <a:lstStyle/>
          <a:p>
            <a:fld id="{E461A7D3-91BA-4279-96A5-830614B699D8}" type="slidenum">
              <a:rPr lang="en-US" altLang="en-US" smtClean="0"/>
              <a:pPr/>
              <a:t>9</a:t>
            </a:fld>
            <a:endParaRPr lang="en-US" altLang="en-US" dirty="0"/>
          </a:p>
        </p:txBody>
      </p:sp>
      <p:sp>
        <p:nvSpPr>
          <p:cNvPr id="8" name="Title 7">
            <a:extLst>
              <a:ext uri="{FF2B5EF4-FFF2-40B4-BE49-F238E27FC236}">
                <a16:creationId xmlns:a16="http://schemas.microsoft.com/office/drawing/2014/main" id="{467311B5-9572-45FE-A0AA-74D221862EFD}"/>
              </a:ext>
            </a:extLst>
          </p:cNvPr>
          <p:cNvSpPr>
            <a:spLocks noGrp="1"/>
          </p:cNvSpPr>
          <p:nvPr>
            <p:ph type="title"/>
          </p:nvPr>
        </p:nvSpPr>
        <p:spPr/>
        <p:txBody>
          <a:bodyPr/>
          <a:lstStyle/>
          <a:p>
            <a:r>
              <a:rPr lang="en-US" altLang="en-US" dirty="0"/>
              <a:t>More Resources</a:t>
            </a:r>
            <a:endParaRPr lang="en-US" dirty="0"/>
          </a:p>
        </p:txBody>
      </p:sp>
    </p:spTree>
    <p:extLst>
      <p:ext uri="{BB962C8B-B14F-4D97-AF65-F5344CB8AC3E}">
        <p14:creationId xmlns:p14="http://schemas.microsoft.com/office/powerpoint/2010/main" val="1113787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63704</TotalTime>
  <Words>929</Words>
  <Application>Microsoft Office PowerPoint</Application>
  <PresentationFormat>Widescreen</PresentationFormat>
  <Paragraphs>145</Paragraphs>
  <Slides>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News Gothic MT</vt:lpstr>
      <vt:lpstr>5_ExplorationScenario-Updated</vt:lpstr>
      <vt:lpstr>NASA’s Human Research Program (HRP) Space Radiation Element (SRE)</vt:lpstr>
      <vt:lpstr>Space Radiation Element</vt:lpstr>
      <vt:lpstr>Human Research Program</vt:lpstr>
      <vt:lpstr>Planned Exploration Activities</vt:lpstr>
      <vt:lpstr>Translating Basic Science to Applications (Example in Biomedicine) </vt:lpstr>
      <vt:lpstr>What Do we Do? Space Radiation Element Research</vt:lpstr>
      <vt:lpstr>Questions?</vt:lpstr>
      <vt:lpstr>What’s Out There? The Space Radiation Environment</vt:lpstr>
      <vt:lpstr>More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lisa.p.stephenson@nasa.gov</dc:creator>
  <cp:lastModifiedBy>Zawaski, Janice A. (JSC-SD211)</cp:lastModifiedBy>
  <cp:revision>673</cp:revision>
  <cp:lastPrinted>2018-09-19T19:53:20Z</cp:lastPrinted>
  <dcterms:created xsi:type="dcterms:W3CDTF">2018-09-05T18:15:23Z</dcterms:created>
  <dcterms:modified xsi:type="dcterms:W3CDTF">2021-09-28T01:30:50Z</dcterms:modified>
</cp:coreProperties>
</file>