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6" r:id="rId3"/>
  </p:sldMasterIdLst>
  <p:notesMasterIdLst>
    <p:notesMasterId r:id="rId15"/>
  </p:notesMasterIdLst>
  <p:sldIdLst>
    <p:sldId id="37430" r:id="rId4"/>
    <p:sldId id="2796" r:id="rId5"/>
    <p:sldId id="37336" r:id="rId6"/>
    <p:sldId id="37421" r:id="rId7"/>
    <p:sldId id="2795" r:id="rId8"/>
    <p:sldId id="37432" r:id="rId9"/>
    <p:sldId id="2797" r:id="rId10"/>
    <p:sldId id="37424" r:id="rId11"/>
    <p:sldId id="37431" r:id="rId12"/>
    <p:sldId id="37434"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1599F-296C-43AF-BFB5-89D4545021DC}" v="20" dt="2021-09-28T19:57:11.555"/>
    <p1510:client id="{6866A657-6F49-45A0-85F0-1815B5CEBACA}" v="1" dt="2021-09-29T18:36:44.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71795" autoAdjust="0"/>
  </p:normalViewPr>
  <p:slideViewPr>
    <p:cSldViewPr snapToGrid="0">
      <p:cViewPr varScale="1">
        <p:scale>
          <a:sx n="48" d="100"/>
          <a:sy n="48" d="100"/>
        </p:scale>
        <p:origin x="1364"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21" Type="http://schemas.microsoft.com/office/2015/10/relationships/revisionInfo" Target="revisionInfo.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ppard, Whitney D. (MSFC-CS30)[LSINC Corporation]" userId="43e7cc36-5ee9-4e58-a549-81407520aca0" providerId="ADAL" clId="{6866A657-6F49-45A0-85F0-1815B5CEBACA}"/>
    <pc:docChg chg="undo custSel modSld">
      <pc:chgData name="Sheppard, Whitney D. (MSFC-CS30)[LSINC Corporation]" userId="43e7cc36-5ee9-4e58-a549-81407520aca0" providerId="ADAL" clId="{6866A657-6F49-45A0-85F0-1815B5CEBACA}" dt="2021-09-29T18:37:04.488" v="56" actId="20577"/>
      <pc:docMkLst>
        <pc:docMk/>
      </pc:docMkLst>
      <pc:sldChg chg="modNotesTx">
        <pc:chgData name="Sheppard, Whitney D. (MSFC-CS30)[LSINC Corporation]" userId="43e7cc36-5ee9-4e58-a549-81407520aca0" providerId="ADAL" clId="{6866A657-6F49-45A0-85F0-1815B5CEBACA}" dt="2021-09-28T21:09:07.454" v="1" actId="20577"/>
        <pc:sldMkLst>
          <pc:docMk/>
          <pc:sldMk cId="1762277549" sldId="37336"/>
        </pc:sldMkLst>
      </pc:sldChg>
      <pc:sldChg chg="modSp mod">
        <pc:chgData name="Sheppard, Whitney D. (MSFC-CS30)[LSINC Corporation]" userId="43e7cc36-5ee9-4e58-a549-81407520aca0" providerId="ADAL" clId="{6866A657-6F49-45A0-85F0-1815B5CEBACA}" dt="2021-09-29T18:37:04.488" v="56" actId="20577"/>
        <pc:sldMkLst>
          <pc:docMk/>
          <pc:sldMk cId="1122324694" sldId="37430"/>
        </pc:sldMkLst>
        <pc:spChg chg="mod">
          <ac:chgData name="Sheppard, Whitney D. (MSFC-CS30)[LSINC Corporation]" userId="43e7cc36-5ee9-4e58-a549-81407520aca0" providerId="ADAL" clId="{6866A657-6F49-45A0-85F0-1815B5CEBACA}" dt="2021-09-29T18:37:04.488" v="56" actId="20577"/>
          <ac:spMkLst>
            <pc:docMk/>
            <pc:sldMk cId="1122324694" sldId="37430"/>
            <ac:spMk id="3" creationId="{00000000-0000-0000-0000-000000000000}"/>
          </ac:spMkLst>
        </pc:spChg>
      </pc:sldChg>
      <pc:sldChg chg="modSp mod">
        <pc:chgData name="Sheppard, Whitney D. (MSFC-CS30)[LSINC Corporation]" userId="43e7cc36-5ee9-4e58-a549-81407520aca0" providerId="ADAL" clId="{6866A657-6F49-45A0-85F0-1815B5CEBACA}" dt="2021-09-28T21:09:18.761" v="4" actId="20577"/>
        <pc:sldMkLst>
          <pc:docMk/>
          <pc:sldMk cId="3874246605" sldId="37432"/>
        </pc:sldMkLst>
        <pc:spChg chg="mod">
          <ac:chgData name="Sheppard, Whitney D. (MSFC-CS30)[LSINC Corporation]" userId="43e7cc36-5ee9-4e58-a549-81407520aca0" providerId="ADAL" clId="{6866A657-6F49-45A0-85F0-1815B5CEBACA}" dt="2021-09-28T21:09:18.761" v="4" actId="20577"/>
          <ac:spMkLst>
            <pc:docMk/>
            <pc:sldMk cId="3874246605" sldId="37432"/>
            <ac:spMk id="2" creationId="{839F1507-5D8C-4689-A697-9E3A5DD78AC4}"/>
          </ac:spMkLst>
        </pc:spChg>
      </pc:sldChg>
      <pc:sldChg chg="delSp modSp mod">
        <pc:chgData name="Sheppard, Whitney D. (MSFC-CS30)[LSINC Corporation]" userId="43e7cc36-5ee9-4e58-a549-81407520aca0" providerId="ADAL" clId="{6866A657-6F49-45A0-85F0-1815B5CEBACA}" dt="2021-09-28T21:09:44.541" v="8" actId="1076"/>
        <pc:sldMkLst>
          <pc:docMk/>
          <pc:sldMk cId="3201742252" sldId="37434"/>
        </pc:sldMkLst>
        <pc:spChg chg="del mod">
          <ac:chgData name="Sheppard, Whitney D. (MSFC-CS30)[LSINC Corporation]" userId="43e7cc36-5ee9-4e58-a549-81407520aca0" providerId="ADAL" clId="{6866A657-6F49-45A0-85F0-1815B5CEBACA}" dt="2021-09-28T21:09:37.458" v="7" actId="478"/>
          <ac:spMkLst>
            <pc:docMk/>
            <pc:sldMk cId="3201742252" sldId="37434"/>
            <ac:spMk id="8" creationId="{6F240762-E2E5-4DE0-A321-E2C6BC7BB1DF}"/>
          </ac:spMkLst>
        </pc:spChg>
        <pc:spChg chg="mod">
          <ac:chgData name="Sheppard, Whitney D. (MSFC-CS30)[LSINC Corporation]" userId="43e7cc36-5ee9-4e58-a549-81407520aca0" providerId="ADAL" clId="{6866A657-6F49-45A0-85F0-1815B5CEBACA}" dt="2021-09-28T21:09:44.541" v="8" actId="1076"/>
          <ac:spMkLst>
            <pc:docMk/>
            <pc:sldMk cId="3201742252" sldId="37434"/>
            <ac:spMk id="10" creationId="{8EB16B7F-112D-47F6-A495-53954FD4D53E}"/>
          </ac:spMkLst>
        </pc:spChg>
        <pc:picChg chg="del">
          <ac:chgData name="Sheppard, Whitney D. (MSFC-CS30)[LSINC Corporation]" userId="43e7cc36-5ee9-4e58-a549-81407520aca0" providerId="ADAL" clId="{6866A657-6F49-45A0-85F0-1815B5CEBACA}" dt="2021-09-28T21:09:30.520" v="5" actId="478"/>
          <ac:picMkLst>
            <pc:docMk/>
            <pc:sldMk cId="3201742252" sldId="37434"/>
            <ac:picMk id="7" creationId="{5F18CF3E-63AB-4349-BFC8-75300B85645C}"/>
          </ac:picMkLst>
        </pc:picChg>
        <pc:picChg chg="mod">
          <ac:chgData name="Sheppard, Whitney D. (MSFC-CS30)[LSINC Corporation]" userId="43e7cc36-5ee9-4e58-a549-81407520aca0" providerId="ADAL" clId="{6866A657-6F49-45A0-85F0-1815B5CEBACA}" dt="2021-09-28T21:09:44.541" v="8" actId="1076"/>
          <ac:picMkLst>
            <pc:docMk/>
            <pc:sldMk cId="3201742252" sldId="37434"/>
            <ac:picMk id="9" creationId="{8BCB0BC4-C2A1-4E1C-AD80-49FBB5CA845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4EE81F-AFD2-4E6A-8A76-B709E6EDD1EB}" type="datetimeFigureOut">
              <a:rPr lang="en-US" smtClean="0"/>
              <a:t>9/29/2021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164C50-DBDE-48F2-BDA9-3555CE2BE77F}" type="slidenum">
              <a:rPr lang="en-US" smtClean="0"/>
              <a:t>‹#›</a:t>
            </a:fld>
            <a:endParaRPr lang="en-US"/>
          </a:p>
        </p:txBody>
      </p:sp>
    </p:spTree>
    <p:extLst>
      <p:ext uri="{BB962C8B-B14F-4D97-AF65-F5344CB8AC3E}">
        <p14:creationId xmlns:p14="http://schemas.microsoft.com/office/powerpoint/2010/main" val="40980299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8500"/>
            <a:ext cx="6197600" cy="3486150"/>
          </a:xfrm>
        </p:spPr>
      </p:sp>
      <p:sp>
        <p:nvSpPr>
          <p:cNvPr id="3" name="Notes Placeholder 2"/>
          <p:cNvSpPr>
            <a:spLocks noGrp="1"/>
          </p:cNvSpPr>
          <p:nvPr>
            <p:ph type="body" idx="1"/>
          </p:nvPr>
        </p:nvSpPr>
        <p:spPr/>
        <p:txBody>
          <a:bodyPr/>
          <a:lstStyle/>
          <a:p>
            <a:r>
              <a:rPr lang="en-US" sz="1200" b="1" dirty="0"/>
              <a:t>Welcome. Thanks for this opportunity. We have a lot going on right now. I’d like to tell you:</a:t>
            </a:r>
          </a:p>
          <a:p>
            <a:pPr marL="285750" indent="-285750">
              <a:buFont typeface="Arial" panose="020B0604020202020204" pitchFamily="34" charset="0"/>
              <a:buChar char="•"/>
            </a:pPr>
            <a:r>
              <a:rPr lang="en-US" sz="1200" b="1" dirty="0"/>
              <a:t>Our plan for SLS – what it is and where it’s going</a:t>
            </a:r>
          </a:p>
          <a:p>
            <a:pPr marL="285750" indent="-285750">
              <a:buFont typeface="Arial" panose="020B0604020202020204" pitchFamily="34" charset="0"/>
              <a:buChar char="•"/>
            </a:pPr>
            <a:r>
              <a:rPr lang="en-US" sz="1200" b="1" dirty="0"/>
              <a:t>What SLS can do for Artemis</a:t>
            </a:r>
          </a:p>
          <a:p>
            <a:pPr marL="285750" indent="-285750">
              <a:buFont typeface="Arial" panose="020B0604020202020204" pitchFamily="34" charset="0"/>
              <a:buChar char="•"/>
            </a:pPr>
            <a:r>
              <a:rPr lang="en-US" sz="1200" b="1" dirty="0"/>
              <a:t>Explain the major SLS components</a:t>
            </a:r>
          </a:p>
          <a:p>
            <a:pPr marL="285750" indent="-285750">
              <a:buFont typeface="Arial" panose="020B0604020202020204" pitchFamily="34" charset="0"/>
              <a:buChar char="•"/>
            </a:pPr>
            <a:r>
              <a:rPr lang="en-US" sz="1200" b="1" dirty="0"/>
              <a:t>Talk about the importance placed on testing for NASA’s next crewed spacecraft</a:t>
            </a:r>
          </a:p>
          <a:p>
            <a:pPr marL="285750" indent="-285750">
              <a:buFont typeface="Arial" panose="020B0604020202020204" pitchFamily="34" charset="0"/>
              <a:buChar char="•"/>
            </a:pPr>
            <a:r>
              <a:rPr lang="en-US" sz="1200" b="1" dirty="0"/>
              <a:t>Discuss our accomplishments to date on the SLS for Artemis I and what’s ahead</a:t>
            </a:r>
          </a:p>
          <a:p>
            <a:pPr marL="285750" indent="-285750">
              <a:buFont typeface="Arial" panose="020B0604020202020204" pitchFamily="34" charset="0"/>
              <a:buChar char="•"/>
            </a:pPr>
            <a:r>
              <a:rPr lang="en-US" sz="1200" b="1" dirty="0"/>
              <a:t>And give you a quick look at where we are on Artemis II, our first crewed mission to the Moon since Apollo and Artemis III, our second mission to the Moon</a:t>
            </a:r>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85727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84400" y="500063"/>
            <a:ext cx="2733675" cy="1538287"/>
          </a:xfrm>
        </p:spPr>
      </p:sp>
      <p:sp>
        <p:nvSpPr>
          <p:cNvPr id="3" name="Notes Placeholder 2"/>
          <p:cNvSpPr>
            <a:spLocks noGrp="1"/>
          </p:cNvSpPr>
          <p:nvPr>
            <p:ph type="body" idx="1"/>
          </p:nvPr>
        </p:nvSpPr>
        <p:spPr>
          <a:xfrm>
            <a:off x="565568" y="2038350"/>
            <a:ext cx="6059821" cy="6850061"/>
          </a:xfrm>
        </p:spPr>
        <p:txBody>
          <a:bodyPr/>
          <a:lstStyle/>
          <a:p>
            <a:endParaRPr lang="en-US" dirty="0">
              <a:latin typeface="Century Gothic" panose="020B0502020202020204" pitchFamily="34" charset="0"/>
              <a:cs typeface="Arial" panose="020B0604020202020204" pitchFamily="34" charset="0"/>
            </a:endParaRPr>
          </a:p>
          <a:p>
            <a:pPr marL="176665" indent="-176665">
              <a:buFont typeface="Arial" panose="020B0604020202020204" pitchFamily="34" charset="0"/>
              <a:buChar char="•"/>
            </a:pPr>
            <a:r>
              <a:rPr lang="en-US" dirty="0">
                <a:latin typeface="Century Gothic" panose="020B0502020202020204" pitchFamily="34" charset="0"/>
                <a:cs typeface="Arial" panose="020B0604020202020204" pitchFamily="34" charset="0"/>
              </a:rPr>
              <a:t>Together SLS and Orion – along with the ground systems at KSC make up a unique capability and national asset.</a:t>
            </a:r>
          </a:p>
          <a:p>
            <a:endParaRPr lang="en-US" dirty="0">
              <a:latin typeface="Century Gothic" panose="020B0502020202020204" pitchFamily="34" charset="0"/>
              <a:cs typeface="Arial" panose="020B0604020202020204" pitchFamily="34" charset="0"/>
            </a:endParaRPr>
          </a:p>
          <a:p>
            <a:pPr marL="780815" lvl="1" indent="-171450">
              <a:buFont typeface="Arial" panose="020B0604020202020204" pitchFamily="34" charset="0"/>
              <a:buChar char="•"/>
            </a:pPr>
            <a:r>
              <a:rPr lang="en-US" b="1" dirty="0">
                <a:latin typeface="Century Gothic" panose="020B0502020202020204" pitchFamily="34" charset="0"/>
                <a:cs typeface="Arial" panose="020B0604020202020204" pitchFamily="34" charset="0"/>
              </a:rPr>
              <a:t>Orion</a:t>
            </a:r>
            <a:r>
              <a:rPr lang="en-US" dirty="0">
                <a:latin typeface="Century Gothic" panose="020B0502020202020204" pitchFamily="34" charset="0"/>
                <a:cs typeface="Arial" panose="020B0604020202020204" pitchFamily="34" charset="0"/>
              </a:rPr>
              <a:t> – human rated for lunar missions –</a:t>
            </a:r>
            <a:r>
              <a:rPr lang="en-US" b="1" dirty="0">
                <a:latin typeface="Century Gothic" panose="020B0502020202020204" pitchFamily="34" charset="0"/>
                <a:cs typeface="Arial" panose="020B0604020202020204" pitchFamily="34" charset="0"/>
              </a:rPr>
              <a:t>the ONLY spacecraft capable of carrying and sustaining crews on deep space missions.</a:t>
            </a:r>
          </a:p>
          <a:p>
            <a:pPr lvl="1"/>
            <a:endParaRPr lang="en-US" dirty="0">
              <a:latin typeface="Century Gothic" panose="020B0502020202020204" pitchFamily="34" charset="0"/>
              <a:cs typeface="Arial" panose="020B0604020202020204" pitchFamily="34" charset="0"/>
            </a:endParaRPr>
          </a:p>
          <a:p>
            <a:pPr marL="780815" lvl="1" indent="-171450">
              <a:buFont typeface="Arial" panose="020B0604020202020204" pitchFamily="34" charset="0"/>
              <a:buChar char="•"/>
            </a:pPr>
            <a:r>
              <a:rPr lang="en-US" b="1" dirty="0">
                <a:latin typeface="Century Gothic" panose="020B0502020202020204" pitchFamily="34" charset="0"/>
                <a:cs typeface="Arial" panose="020B0604020202020204" pitchFamily="34" charset="0"/>
              </a:rPr>
              <a:t>SLS is the </a:t>
            </a:r>
            <a:r>
              <a:rPr lang="en-US" b="1" u="sng" dirty="0">
                <a:latin typeface="Century Gothic" panose="020B0502020202020204" pitchFamily="34" charset="0"/>
                <a:cs typeface="Arial" panose="020B0604020202020204" pitchFamily="34" charset="0"/>
              </a:rPr>
              <a:t>only</a:t>
            </a:r>
            <a:r>
              <a:rPr lang="en-US" b="1" dirty="0">
                <a:latin typeface="Century Gothic" panose="020B0502020202020204" pitchFamily="34" charset="0"/>
                <a:cs typeface="Arial" panose="020B0604020202020204" pitchFamily="34" charset="0"/>
              </a:rPr>
              <a:t> exploration-class vehicle capable of sending humans to deep space along with the large systems necessary to live and work in deep space </a:t>
            </a:r>
          </a:p>
          <a:p>
            <a:pPr marL="176665" indent="-176665">
              <a:buFont typeface="Arial" panose="020B0604020202020204" pitchFamily="34" charset="0"/>
              <a:buChar char="•"/>
            </a:pPr>
            <a:endParaRPr lang="en-US" dirty="0">
              <a:latin typeface="Century Gothic" panose="020B0502020202020204" pitchFamily="34" charset="0"/>
              <a:cs typeface="Arial" panose="020B0604020202020204" pitchFamily="34" charset="0"/>
            </a:endParaRPr>
          </a:p>
          <a:p>
            <a:pPr marL="176665" indent="-176665">
              <a:buFont typeface="Arial" panose="020B0604020202020204" pitchFamily="34" charset="0"/>
              <a:buChar char="•"/>
            </a:pPr>
            <a:r>
              <a:rPr lang="en-US" dirty="0">
                <a:latin typeface="Century Gothic" panose="020B0502020202020204" pitchFamily="34" charset="0"/>
                <a:cs typeface="Arial" panose="020B0604020202020204" pitchFamily="34" charset="0"/>
              </a:rPr>
              <a:t>Standing 322’ tall, weighing in at 5.75 million pounds and boasting 8.8m lbs of thrust… enough to hoist 59K lbs to TLI, the SLS Block 1 will be our workhorse for the first phase of the Artemis Program. </a:t>
            </a:r>
          </a:p>
          <a:p>
            <a:pPr marL="786030" lvl="1" indent="-176665">
              <a:buFont typeface="Arial" panose="020B0604020202020204" pitchFamily="34" charset="0"/>
              <a:buChar char="•"/>
            </a:pPr>
            <a:r>
              <a:rPr lang="en-US" b="1" dirty="0">
                <a:latin typeface="Century Gothic" panose="020B0502020202020204" pitchFamily="34" charset="0"/>
                <a:cs typeface="Arial" panose="020B0604020202020204" pitchFamily="34" charset="0"/>
              </a:rPr>
              <a:t>Power and capacity </a:t>
            </a:r>
            <a:r>
              <a:rPr lang="en-US" dirty="0">
                <a:latin typeface="Century Gothic" panose="020B0502020202020204" pitchFamily="34" charset="0"/>
                <a:cs typeface="Arial" panose="020B0604020202020204" pitchFamily="34" charset="0"/>
              </a:rPr>
              <a:t>to lift large, complex payloads – reducing the number of launches needed to put hardware in space.</a:t>
            </a:r>
          </a:p>
          <a:p>
            <a:pPr marL="786030" lvl="1" indent="-176665">
              <a:buFont typeface="Arial" panose="020B0604020202020204" pitchFamily="34" charset="0"/>
              <a:buChar char="•"/>
            </a:pPr>
            <a:r>
              <a:rPr lang="en-US" b="1" dirty="0">
                <a:latin typeface="Century Gothic" panose="020B0502020202020204" pitchFamily="34" charset="0"/>
                <a:cs typeface="Arial" panose="020B0604020202020204" pitchFamily="34" charset="0"/>
              </a:rPr>
              <a:t>Evolvable</a:t>
            </a:r>
            <a:r>
              <a:rPr lang="en-US" dirty="0">
                <a:latin typeface="Century Gothic" panose="020B0502020202020204" pitchFamily="34" charset="0"/>
                <a:cs typeface="Arial" panose="020B0604020202020204" pitchFamily="34" charset="0"/>
              </a:rPr>
              <a:t> – allows for mission flexibility – astronauts on exploration missions – or payloads for scientific missions.</a:t>
            </a:r>
          </a:p>
          <a:p>
            <a:endParaRPr lang="en-US" dirty="0">
              <a:latin typeface="Century Gothic" panose="020B0502020202020204" pitchFamily="34" charset="0"/>
              <a:cs typeface="Arial" panose="020B0604020202020204" pitchFamily="34" charset="0"/>
            </a:endParaRPr>
          </a:p>
          <a:p>
            <a:pPr marL="176665" indent="-176665">
              <a:buFont typeface="Arial" panose="020B0604020202020204" pitchFamily="34" charset="0"/>
              <a:buChar char="•"/>
            </a:pPr>
            <a:r>
              <a:rPr lang="en-US" dirty="0">
                <a:latin typeface="Century Gothic" panose="020B0502020202020204" pitchFamily="34" charset="0"/>
                <a:cs typeface="Arial" panose="020B0604020202020204" pitchFamily="34" charset="0"/>
              </a:rPr>
              <a:t>SLS is a foundational asset for America’s space program – it is a </a:t>
            </a:r>
            <a:r>
              <a:rPr lang="en-US" b="1" dirty="0">
                <a:latin typeface="Century Gothic" panose="020B0502020202020204" pitchFamily="34" charset="0"/>
                <a:cs typeface="Arial" panose="020B0604020202020204" pitchFamily="34" charset="0"/>
              </a:rPr>
              <a:t>key component of the deep space architecture to journey to destinations like Mars and beyond!</a:t>
            </a:r>
          </a:p>
          <a:p>
            <a:pPr marL="176665" indent="-176665">
              <a:buFont typeface="Arial" panose="020B0604020202020204" pitchFamily="34" charset="0"/>
              <a:buChar char="•"/>
            </a:pPr>
            <a:endParaRPr lang="en-US" dirty="0">
              <a:latin typeface="Century Gothic" panose="020B0502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1255796" rtl="0" eaLnBrk="1" fontAlgn="auto" latinLnBrk="0" hangingPunct="1">
              <a:lnSpc>
                <a:spcPct val="100000"/>
              </a:lnSpc>
              <a:spcBef>
                <a:spcPts val="0"/>
              </a:spcBef>
              <a:spcAft>
                <a:spcPts val="0"/>
              </a:spcAft>
              <a:buClrTx/>
              <a:buSzTx/>
              <a:buFontTx/>
              <a:buNone/>
              <a:tabLst/>
              <a:defRPr/>
            </a:pPr>
            <a:fld id="{BB95A12F-DD1B-402C-A1B7-B7D8A7BF777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55796"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9246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where are we at right now with Artemis I? Big things are happening right now down at Kennedy Space Center.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Video: </a:t>
            </a:r>
            <a:r>
              <a:rPr lang="en-US" dirty="0" err="1"/>
              <a:t>timelapse</a:t>
            </a:r>
            <a:r>
              <a:rPr lang="en-US" dirty="0"/>
              <a:t> of Core Stage being mated to the SRBs in the VAB on the Mobile Launcher. (55 seconds)</a:t>
            </a:r>
          </a:p>
          <a:p>
            <a:endParaRPr lang="en-US" dirty="0"/>
          </a:p>
        </p:txBody>
      </p:sp>
      <p:sp>
        <p:nvSpPr>
          <p:cNvPr id="4" name="Slide Number Placeholder 3"/>
          <p:cNvSpPr>
            <a:spLocks noGrp="1"/>
          </p:cNvSpPr>
          <p:nvPr>
            <p:ph type="sldNum" sz="quarter" idx="5"/>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832088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79450"/>
            <a:ext cx="5575300" cy="3136900"/>
          </a:xfrm>
        </p:spPr>
      </p:sp>
      <p:sp>
        <p:nvSpPr>
          <p:cNvPr id="3" name="Notes Placeholder 2"/>
          <p:cNvSpPr>
            <a:spLocks noGrp="1"/>
          </p:cNvSpPr>
          <p:nvPr>
            <p:ph type="body" idx="1"/>
          </p:nvPr>
        </p:nvSpPr>
        <p:spPr>
          <a:xfrm>
            <a:off x="616017" y="4042610"/>
            <a:ext cx="5917787" cy="5033323"/>
          </a:xfrm>
        </p:spPr>
        <p:txBody>
          <a:bodyPr/>
          <a:lstStyle/>
          <a:p>
            <a:pPr defTabSz="465838">
              <a:defRPr/>
            </a:pPr>
            <a:r>
              <a:rPr lang="en-US" sz="1200" b="1" dirty="0">
                <a:cs typeface="Arial" panose="020B0604020202020204" pitchFamily="34" charset="0"/>
              </a:rPr>
              <a:t>Summary of progress toward Artemis I:</a:t>
            </a:r>
          </a:p>
          <a:p>
            <a:pPr marL="171450" indent="-171450" defTabSz="465838">
              <a:buFont typeface="Arial" panose="020B0604020202020204" pitchFamily="34" charset="0"/>
              <a:buChar char="•"/>
              <a:defRPr/>
            </a:pPr>
            <a:r>
              <a:rPr lang="en-US" sz="1200" dirty="0">
                <a:cs typeface="Arial" panose="020B0604020202020204" pitchFamily="34" charset="0"/>
              </a:rPr>
              <a:t>All elements manufactured, major testing complete, and all elements delivered to KSC</a:t>
            </a:r>
          </a:p>
          <a:p>
            <a:pPr marL="171450" indent="-171450" defTabSz="465838">
              <a:buFont typeface="Arial" panose="020B0604020202020204" pitchFamily="34" charset="0"/>
              <a:buChar char="•"/>
              <a:defRPr/>
            </a:pPr>
            <a:r>
              <a:rPr lang="en-US" sz="1200" dirty="0">
                <a:cs typeface="Arial" panose="020B0604020202020204" pitchFamily="34" charset="0"/>
              </a:rPr>
              <a:t>Left: The core stage was lowered between the boosters and mated to them</a:t>
            </a:r>
          </a:p>
          <a:p>
            <a:pPr marL="171450" marR="0" lvl="0" indent="-171450" algn="l" defTabSz="4658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cs typeface="Arial" panose="020B0604020202020204" pitchFamily="34" charset="0"/>
              </a:rPr>
              <a:t>Upper Center: The LVSA was stacked on top of the core stage and mated to it</a:t>
            </a:r>
          </a:p>
          <a:p>
            <a:pPr marL="171450" marR="0" lvl="0" indent="-171450" algn="l" defTabSz="4658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cs typeface="Arial" panose="020B0604020202020204" pitchFamily="34" charset="0"/>
              </a:rPr>
              <a:t>Lower Center: ICPS stacked on top of LVSA and mated to it</a:t>
            </a:r>
          </a:p>
          <a:p>
            <a:pPr marL="171450" marR="0" lvl="0" indent="-171450" algn="l" defTabSz="4658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cs typeface="Arial" panose="020B0604020202020204" pitchFamily="34" charset="0"/>
              </a:rPr>
              <a:t>Right: </a:t>
            </a:r>
            <a:r>
              <a:rPr lang="en-US" sz="1200" b="0" i="0" kern="1200" dirty="0">
                <a:solidFill>
                  <a:schemeClr val="tx1"/>
                </a:solidFill>
                <a:effectLst/>
                <a:latin typeface="+mn-lt"/>
                <a:ea typeface="+mn-ea"/>
                <a:cs typeface="+mn-cs"/>
              </a:rPr>
              <a:t>As part of the Umbilical Release and Retract Test (URRT) crews at KSC retracted the 10 work platforms surrounding the </a:t>
            </a:r>
            <a:r>
              <a:rPr lang="en-US" sz="1200" b="0" i="0" u="none" strike="noStrike" kern="1200" dirty="0">
                <a:solidFill>
                  <a:schemeClr val="tx1"/>
                </a:solidFill>
                <a:effectLst/>
                <a:latin typeface="+mn-lt"/>
                <a:ea typeface="+mn-ea"/>
                <a:cs typeface="+mn-cs"/>
              </a:rPr>
              <a:t>Artemis rocket</a:t>
            </a:r>
            <a:endParaRPr lang="en-US" sz="14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47FE6D-A129-824A-B74F-19BDEDB109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731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2063" y="196850"/>
            <a:ext cx="4387850" cy="2468563"/>
          </a:xfrm>
        </p:spPr>
      </p:sp>
      <p:sp>
        <p:nvSpPr>
          <p:cNvPr id="3" name="Notes Placeholder 2"/>
          <p:cNvSpPr>
            <a:spLocks noGrp="1"/>
          </p:cNvSpPr>
          <p:nvPr>
            <p:ph type="body" idx="1"/>
          </p:nvPr>
        </p:nvSpPr>
        <p:spPr>
          <a:xfrm>
            <a:off x="336884" y="2791326"/>
            <a:ext cx="6198670" cy="5801529"/>
          </a:xfrm>
        </p:spPr>
        <p:txBody>
          <a:bodyPr/>
          <a:lstStyle/>
          <a:p>
            <a:pPr marL="0" indent="0" defTabSz="465838">
              <a:buFont typeface="Arial"/>
              <a:buNone/>
              <a:defRPr/>
            </a:pPr>
            <a:r>
              <a:rPr lang="en-US" sz="1400" dirty="0">
                <a:latin typeface="Arial" panose="020B0604020202020204" pitchFamily="34" charset="0"/>
                <a:cs typeface="Arial" panose="020B0604020202020204" pitchFamily="34" charset="0"/>
              </a:rPr>
              <a:t>From wind</a:t>
            </a:r>
            <a:r>
              <a:rPr lang="en-US" sz="1400" baseline="0" dirty="0">
                <a:latin typeface="Arial" panose="020B0604020202020204" pitchFamily="34" charset="0"/>
                <a:cs typeface="Arial" panose="020B0604020202020204" pitchFamily="34" charset="0"/>
              </a:rPr>
              <a:t> tunnel to flight hardware, t</a:t>
            </a:r>
            <a:r>
              <a:rPr lang="en-US" sz="1400" dirty="0">
                <a:latin typeface="Arial" panose="020B0604020202020204" pitchFamily="34" charset="0"/>
                <a:cs typeface="Arial" panose="020B0604020202020204" pitchFamily="34" charset="0"/>
              </a:rPr>
              <a:t>esting is a big part of making SLS safe for</a:t>
            </a:r>
            <a:r>
              <a:rPr lang="en-US" sz="1400" baseline="0" dirty="0">
                <a:latin typeface="Arial" panose="020B0604020202020204" pitchFamily="34" charset="0"/>
                <a:cs typeface="Arial" panose="020B0604020202020204" pitchFamily="34" charset="0"/>
              </a:rPr>
              <a:t> astronauts. </a:t>
            </a:r>
          </a:p>
          <a:p>
            <a:pPr marL="285750" indent="-285750" defTabSz="465838">
              <a:spcAft>
                <a:spcPts val="200"/>
              </a:spcAft>
              <a:buFont typeface="Arial" panose="020B0604020202020204" pitchFamily="34" charset="0"/>
              <a:buChar char="•"/>
              <a:defRPr/>
            </a:pPr>
            <a:r>
              <a:rPr lang="en-US" sz="1200" baseline="0" dirty="0">
                <a:cs typeface="Arial" panose="020B0604020202020204" pitchFamily="34" charset="0"/>
              </a:rPr>
              <a:t>Before the vehicle can fly, its components will have been structurally tested to ensure they can survive the extreme pressures and loads experienced in flight. </a:t>
            </a:r>
          </a:p>
          <a:p>
            <a:pPr marL="895115" marR="0" lvl="1" indent="-285750" algn="l" defTabSz="465838"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1200" dirty="0">
                <a:cs typeface="Arial" panose="020B0604020202020204" pitchFamily="34" charset="0"/>
              </a:rPr>
              <a:t>SLS</a:t>
            </a:r>
            <a:r>
              <a:rPr lang="en-US" sz="1200" baseline="0" dirty="0">
                <a:cs typeface="Arial" panose="020B0604020202020204" pitchFamily="34" charset="0"/>
              </a:rPr>
              <a:t> structural qualification testing at Marshall complete, largest test campaign at MSFC since Space Shuttle. </a:t>
            </a:r>
            <a:r>
              <a:rPr lang="en-US" sz="1200" dirty="0">
                <a:cs typeface="Arial" panose="020B0604020202020204" pitchFamily="34" charset="0"/>
              </a:rPr>
              <a:t> Five structural test articles underwent 199 separate test cases, and more than 421 gigabytes of data were collected to add to computer models used to design the rocket and optimize it in the future.</a:t>
            </a:r>
            <a:endParaRPr lang="en-US" sz="1200" baseline="0" dirty="0">
              <a:cs typeface="Arial" panose="020B0604020202020204" pitchFamily="34" charset="0"/>
            </a:endParaRPr>
          </a:p>
          <a:p>
            <a:pPr marL="285750" indent="-285750" defTabSz="465838">
              <a:spcAft>
                <a:spcPts val="200"/>
              </a:spcAft>
              <a:buFont typeface="Arial" panose="020B0604020202020204" pitchFamily="34" charset="0"/>
              <a:buChar char="•"/>
              <a:defRPr/>
            </a:pPr>
            <a:r>
              <a:rPr lang="en-US" sz="1200" baseline="0" dirty="0">
                <a:cs typeface="Arial" panose="020B0604020202020204" pitchFamily="34" charset="0"/>
              </a:rPr>
              <a:t>Software is tested in a flight-like test environment, and then again on the flight hardware to ensure everything functions as needed to send crew to space. </a:t>
            </a:r>
          </a:p>
          <a:p>
            <a:pPr marL="285750" marR="0" lvl="0" indent="-285750" algn="l" defTabSz="609365"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1200" dirty="0">
                <a:cs typeface="Arial" panose="020B0604020202020204" pitchFamily="34" charset="0"/>
              </a:rPr>
              <a:t>RS-25 engines adaptation hotfire series complete: 2015 –</a:t>
            </a:r>
            <a:r>
              <a:rPr lang="en-US" sz="1200" baseline="0" dirty="0">
                <a:cs typeface="Arial" panose="020B0604020202020204" pitchFamily="34" charset="0"/>
              </a:rPr>
              <a:t> 2019 at Stennis to </a:t>
            </a:r>
            <a:r>
              <a:rPr lang="en-US" sz="1200" kern="1200" dirty="0">
                <a:solidFill>
                  <a:schemeClr val="tx1"/>
                </a:solidFill>
                <a:effectLst/>
              </a:rPr>
              <a:t>adapt the RS-25 to SLS performance and environment requirements and develop a modern engine controller and software. Tests also included ne</a:t>
            </a:r>
            <a:r>
              <a:rPr lang="en-US" sz="1200" kern="1200" baseline="0" dirty="0">
                <a:solidFill>
                  <a:schemeClr val="tx1"/>
                </a:solidFill>
                <a:effectLst/>
              </a:rPr>
              <a:t>w engine flight controller development and flight controller qualification as well as development parts for restart engine program. </a:t>
            </a:r>
            <a:r>
              <a:rPr lang="en-US" sz="1200" kern="1200" dirty="0">
                <a:solidFill>
                  <a:schemeClr val="tx1"/>
                </a:solidFill>
                <a:effectLst/>
              </a:rPr>
              <a:t> </a:t>
            </a:r>
            <a:r>
              <a:rPr lang="en-US" sz="1200" b="0" kern="1200" dirty="0">
                <a:solidFill>
                  <a:schemeClr val="tx1"/>
                </a:solidFill>
                <a:effectLst/>
              </a:rPr>
              <a:t>Total of 32 tests totaling nearly 15,000 seconds of hot-fire time. </a:t>
            </a:r>
          </a:p>
          <a:p>
            <a:pPr marL="285750" indent="-285750">
              <a:spcAft>
                <a:spcPts val="200"/>
              </a:spcAft>
              <a:buFont typeface="Arial" panose="020B0604020202020204" pitchFamily="34" charset="0"/>
              <a:buChar char="•"/>
              <a:defRPr/>
            </a:pPr>
            <a:r>
              <a:rPr lang="en-US" sz="1200" dirty="0"/>
              <a:t>Eight-test Green Run series at Stennis ending with a simulated launch hot fire test will prove Core Stage 1 is ready for Artemis I. </a:t>
            </a:r>
            <a:endParaRPr lang="en-US" sz="1200" dirty="0">
              <a:cs typeface="Arial" panose="020B0604020202020204" pitchFamily="34" charset="0"/>
            </a:endParaRPr>
          </a:p>
          <a:p>
            <a:pPr marL="285750" marR="0" lvl="0" indent="-285750" algn="l" defTabSz="609365" rtl="0" eaLnBrk="1" fontAlgn="auto" latinLnBrk="0" hangingPunct="1">
              <a:lnSpc>
                <a:spcPct val="100000"/>
              </a:lnSpc>
              <a:spcBef>
                <a:spcPts val="0"/>
              </a:spcBef>
              <a:spcAft>
                <a:spcPts val="200"/>
              </a:spcAft>
              <a:buClrTx/>
              <a:buSzTx/>
              <a:buFont typeface="Arial" panose="020B0604020202020204" pitchFamily="34" charset="0"/>
              <a:buChar char="•"/>
              <a:tabLst/>
              <a:defRPr/>
            </a:pPr>
            <a:r>
              <a:rPr lang="en-US" sz="1200" b="0" kern="1200" dirty="0">
                <a:solidFill>
                  <a:schemeClr val="tx1"/>
                </a:solidFill>
                <a:effectLst/>
              </a:rPr>
              <a:t>The 5-segment boosters for SLS underwent both hot and cold firings early in the program. A Flight Support Booster will be test fired in September to qualify a new propellant vendor for future flights.</a:t>
            </a:r>
          </a:p>
          <a:p>
            <a:pPr marL="0" indent="0" defTabSz="465838">
              <a:spcAft>
                <a:spcPts val="200"/>
              </a:spcAft>
              <a:buFont typeface="Arial"/>
              <a:buNone/>
              <a:defRPr/>
            </a:pPr>
            <a:endParaRPr lang="en-US" sz="1200" dirty="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47FE6D-A129-824A-B74F-19BDEDB109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861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We are preparing for our last big test campaign of the integrated vehicle before launch – the Integrated Test and Checkout</a:t>
            </a:r>
          </a:p>
          <a:p>
            <a:pPr marL="285750" indent="-285750">
              <a:buFont typeface="Arial" panose="020B0604020202020204" pitchFamily="34" charset="0"/>
              <a:buChar char="•"/>
            </a:pPr>
            <a:r>
              <a:rPr lang="en-US" dirty="0"/>
              <a:t>10 optimized tests in the VAB, during rollout and on the launch pad</a:t>
            </a:r>
          </a:p>
          <a:p>
            <a:pPr marL="285750" indent="-285750">
              <a:buFont typeface="Arial" panose="020B0604020202020204" pitchFamily="34" charset="0"/>
              <a:buChar char="•"/>
            </a:pPr>
            <a:r>
              <a:rPr lang="en-US" dirty="0"/>
              <a:t>Includes a “partial stack” modal test using an Orion mass simulator shown above on the left and center,  just to protect the Orion and Service Module.</a:t>
            </a:r>
          </a:p>
          <a:p>
            <a:pPr marL="285750" indent="-285750">
              <a:buFont typeface="Arial" panose="020B0604020202020204" pitchFamily="34" charset="0"/>
              <a:buChar char="•"/>
            </a:pPr>
            <a:r>
              <a:rPr lang="en-US" dirty="0"/>
              <a:t>Collecting operational data, engineering data and development data</a:t>
            </a:r>
          </a:p>
          <a:p>
            <a:pPr marL="895115" lvl="1" indent="-285750">
              <a:buFont typeface="Arial" panose="020B0604020202020204" pitchFamily="34" charset="0"/>
              <a:buChar char="•"/>
            </a:pPr>
            <a:r>
              <a:rPr lang="en-US" dirty="0"/>
              <a:t>Modal</a:t>
            </a:r>
          </a:p>
          <a:p>
            <a:pPr marL="895115" lvl="1" indent="-285750">
              <a:buFont typeface="Arial" panose="020B0604020202020204" pitchFamily="34" charset="0"/>
              <a:buChar char="•"/>
            </a:pPr>
            <a:r>
              <a:rPr lang="en-US" dirty="0"/>
              <a:t>Interface Verification</a:t>
            </a:r>
          </a:p>
          <a:p>
            <a:pPr marL="895115" lvl="1" indent="-285750">
              <a:buFont typeface="Arial" panose="020B0604020202020204" pitchFamily="34" charset="0"/>
              <a:buChar char="•"/>
            </a:pPr>
            <a:r>
              <a:rPr lang="en-US" dirty="0"/>
              <a:t>Communications End-to-end</a:t>
            </a:r>
          </a:p>
          <a:p>
            <a:pPr marL="895115" lvl="1" indent="-285750">
              <a:buFont typeface="Arial" panose="020B0604020202020204" pitchFamily="34" charset="0"/>
              <a:buChar char="•"/>
            </a:pPr>
            <a:r>
              <a:rPr lang="en-US" dirty="0"/>
              <a:t>Umbilical Release and Retract</a:t>
            </a:r>
          </a:p>
          <a:p>
            <a:pPr marL="895115" lvl="1" indent="-285750">
              <a:buFont typeface="Arial" panose="020B0604020202020204" pitchFamily="34" charset="0"/>
              <a:buChar char="•"/>
            </a:pPr>
            <a:r>
              <a:rPr lang="en-US" dirty="0"/>
              <a:t>VAB Project Specific Engineering</a:t>
            </a:r>
          </a:p>
          <a:p>
            <a:pPr marL="895115" lvl="1" indent="-285750">
              <a:buFont typeface="Arial" panose="020B0604020202020204" pitchFamily="34" charset="0"/>
              <a:buChar char="•"/>
            </a:pPr>
            <a:r>
              <a:rPr lang="en-US" dirty="0"/>
              <a:t>Countdown Sequence Test</a:t>
            </a:r>
          </a:p>
          <a:p>
            <a:pPr marL="895115" lvl="1" indent="-285750">
              <a:buFont typeface="Arial" panose="020B0604020202020204" pitchFamily="34" charset="0"/>
              <a:buChar char="•"/>
            </a:pPr>
            <a:r>
              <a:rPr lang="en-US" dirty="0"/>
              <a:t>Flight Safety System</a:t>
            </a:r>
          </a:p>
          <a:p>
            <a:pPr marL="895115" lvl="1" indent="-285750">
              <a:buFont typeface="Arial" panose="020B0604020202020204" pitchFamily="34" charset="0"/>
              <a:buChar char="•"/>
            </a:pPr>
            <a:r>
              <a:rPr lang="en-US" dirty="0"/>
              <a:t>Dynamic Rollout Test</a:t>
            </a:r>
          </a:p>
          <a:p>
            <a:pPr marL="895115" lvl="1" indent="-285750">
              <a:buFont typeface="Arial" panose="020B0604020202020204" pitchFamily="34" charset="0"/>
              <a:buChar char="•"/>
            </a:pPr>
            <a:r>
              <a:rPr lang="en-US" dirty="0"/>
              <a:t>Launch pad Project Specific Engineering Test</a:t>
            </a:r>
          </a:p>
          <a:p>
            <a:pPr marL="895115" lvl="1" indent="-285750">
              <a:buFont typeface="Arial" panose="020B0604020202020204" pitchFamily="34" charset="0"/>
              <a:buChar char="•"/>
            </a:pPr>
            <a:r>
              <a:rPr lang="en-US" dirty="0"/>
              <a:t>Wet Dress Rehearsal</a:t>
            </a:r>
          </a:p>
          <a:p>
            <a:pPr marL="285750" marR="0" lvl="0" indent="-285750" algn="l" defTabSz="609365"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kern="1200" dirty="0">
                <a:solidFill>
                  <a:schemeClr val="tx1"/>
                </a:solidFill>
                <a:latin typeface="+mn-lt"/>
                <a:ea typeface="+mn-ea"/>
                <a:cs typeface="+mn-cs"/>
              </a:rPr>
              <a:t>While that’s in progress, we will be working on </a:t>
            </a:r>
            <a:r>
              <a:rPr lang="en-US" sz="1600" kern="1200" dirty="0" err="1">
                <a:solidFill>
                  <a:schemeClr val="tx1"/>
                </a:solidFill>
                <a:latin typeface="+mn-lt"/>
                <a:ea typeface="+mn-ea"/>
                <a:cs typeface="+mn-cs"/>
              </a:rPr>
              <a:t>cubesat</a:t>
            </a:r>
            <a:r>
              <a:rPr lang="en-US" sz="1600" kern="1200" dirty="0">
                <a:solidFill>
                  <a:schemeClr val="tx1"/>
                </a:solidFill>
                <a:latin typeface="+mn-lt"/>
                <a:ea typeface="+mn-ea"/>
                <a:cs typeface="+mn-cs"/>
              </a:rPr>
              <a:t> integration for deployment during the mission.</a:t>
            </a:r>
          </a:p>
          <a:p>
            <a:endParaRPr lang="en-US" dirty="0"/>
          </a:p>
        </p:txBody>
      </p:sp>
      <p:sp>
        <p:nvSpPr>
          <p:cNvPr id="4" name="Slide Number Placeholder 3"/>
          <p:cNvSpPr>
            <a:spLocks noGrp="1"/>
          </p:cNvSpPr>
          <p:nvPr>
            <p:ph type="sldNum" sz="quarter" idx="5"/>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07249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108200" y="212725"/>
            <a:ext cx="2886075" cy="1624013"/>
          </a:xfrm>
        </p:spPr>
      </p:sp>
      <p:sp>
        <p:nvSpPr>
          <p:cNvPr id="3" name="Notes Placeholder 2"/>
          <p:cNvSpPr>
            <a:spLocks noGrp="1"/>
          </p:cNvSpPr>
          <p:nvPr>
            <p:ph type="body" idx="1"/>
          </p:nvPr>
        </p:nvSpPr>
        <p:spPr>
          <a:xfrm>
            <a:off x="380857" y="1959780"/>
            <a:ext cx="6268706" cy="6957641"/>
          </a:xfrm>
        </p:spPr>
        <p:txBody>
          <a:bodyPr numCol="1"/>
          <a:lstStyle/>
          <a:p>
            <a:pPr defTabSz="616190">
              <a:defRPr/>
            </a:pPr>
            <a:r>
              <a:rPr lang="en-US" dirty="0">
                <a:latin typeface="Century Gothic" panose="020B0502020202020204" pitchFamily="34" charset="0"/>
              </a:rPr>
              <a:t>The First 3 Artemis missions will use the block 1 configuration.</a:t>
            </a:r>
          </a:p>
          <a:p>
            <a:pPr defTabSz="616190">
              <a:defRPr/>
            </a:pPr>
            <a:endParaRPr lang="en-US" dirty="0">
              <a:latin typeface="Century Gothic" panose="020B0502020202020204" pitchFamily="34" charset="0"/>
            </a:endParaRPr>
          </a:p>
          <a:p>
            <a:pPr marL="285750" indent="-285750" defTabSz="616190">
              <a:buFont typeface="Arial" panose="020B0604020202020204" pitchFamily="34" charset="0"/>
              <a:buChar char="•"/>
              <a:defRPr/>
            </a:pPr>
            <a:r>
              <a:rPr lang="en-US" dirty="0">
                <a:latin typeface="Century Gothic" panose="020B0502020202020204" pitchFamily="34" charset="0"/>
              </a:rPr>
              <a:t>But down the road – the SLS will evolve from what is already a greater capability than any existing launch vehicle – to unprecedented capability that will change how we explore.</a:t>
            </a:r>
          </a:p>
          <a:p>
            <a:pPr defTabSz="616190">
              <a:defRPr/>
            </a:pPr>
            <a:endParaRPr lang="en-US" dirty="0">
              <a:latin typeface="Century Gothic" panose="020B0502020202020204" pitchFamily="34" charset="0"/>
            </a:endParaRPr>
          </a:p>
          <a:p>
            <a:pPr defTabSz="616190">
              <a:defRPr/>
            </a:pPr>
            <a:r>
              <a:rPr lang="en-US" dirty="0">
                <a:latin typeface="Century Gothic" panose="020B0502020202020204" pitchFamily="34" charset="0"/>
              </a:rPr>
              <a:t>As the SLS evolves to that Mars-enabling capability – it retains many common elements – avoids needing a completely new vehicle design with each iteration.   </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285750" indent="-285750" defTabSz="616190">
              <a:buFont typeface="Arial" panose="020B0604020202020204" pitchFamily="34" charset="0"/>
              <a:buChar char="•"/>
              <a:defRPr/>
            </a:pPr>
            <a:r>
              <a:rPr lang="en-US" dirty="0">
                <a:latin typeface="Century Gothic" panose="020B0502020202020204" pitchFamily="34" charset="0"/>
              </a:rPr>
              <a:t>By using reliable, proven propulsion systems upgraded from the Space Shuttle Program: RS-25 engines and solid rocket boosters – we have built the safest rocket we can. </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288950" indent="-288950" defTabSz="616190">
              <a:buFont typeface="Arial" panose="020B0604020202020204" pitchFamily="34" charset="0"/>
              <a:buChar char="•"/>
              <a:defRPr/>
            </a:pPr>
            <a:r>
              <a:rPr lang="en-US" dirty="0">
                <a:latin typeface="Century Gothic" panose="020B0502020202020204" pitchFamily="34" charset="0"/>
              </a:rPr>
              <a:t>Teams here in Huntsville are already working on an Exploration Upper Stage that will allow NASA to launch 40% more payload than the rocket we are flying on Artemis I. </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288950" indent="-288950" defTabSz="616190">
              <a:buFont typeface="Arial" panose="020B0604020202020204" pitchFamily="34" charset="0"/>
              <a:buChar char="•"/>
              <a:defRPr/>
            </a:pPr>
            <a:r>
              <a:rPr lang="en-US" dirty="0">
                <a:latin typeface="Century Gothic" panose="020B0502020202020204" pitchFamily="34" charset="0"/>
              </a:rPr>
              <a:t>This opens up even more possibilities for missions that can carry both astronauts and large cargos or for NASA’s boldest scientific missions to the outer planets.</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288950" indent="-288950" defTabSz="616190">
              <a:buFont typeface="Arial" panose="020B0604020202020204" pitchFamily="34" charset="0"/>
              <a:buChar char="•"/>
              <a:defRPr/>
            </a:pPr>
            <a:r>
              <a:rPr lang="en-US" dirty="0">
                <a:latin typeface="Century Gothic" panose="020B0502020202020204" pitchFamily="34" charset="0"/>
              </a:rPr>
              <a:t>SLS will send America’s most important human exploration and science missions faster and farther.</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288950" indent="-288950" defTabSz="616190">
              <a:buFont typeface="Arial" panose="020B0604020202020204" pitchFamily="34" charset="0"/>
              <a:buChar char="•"/>
              <a:defRPr/>
            </a:pPr>
            <a:r>
              <a:rPr lang="en-US" dirty="0">
                <a:latin typeface="Century Gothic" panose="020B0502020202020204" pitchFamily="34" charset="0"/>
              </a:rPr>
              <a:t>It’s really MORE, FARTHER, FASTER. </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marL="0" indent="0" defTabSz="616190">
              <a:buFont typeface="Arial" panose="020B0604020202020204" pitchFamily="34" charset="0"/>
              <a:buNone/>
              <a:defRPr/>
            </a:pPr>
            <a:r>
              <a:rPr lang="en-US" dirty="0">
                <a:latin typeface="Century Gothic" panose="020B0502020202020204" pitchFamily="34" charset="0"/>
              </a:rPr>
              <a:t>So what does progress for Artemis II, Artemis III and beyond look like? </a:t>
            </a:r>
          </a:p>
          <a:p>
            <a:pPr marL="288950" indent="-288950" defTabSz="616190">
              <a:buFont typeface="Arial" panose="020B0604020202020204" pitchFamily="34" charset="0"/>
              <a:buChar char="•"/>
              <a:defRPr/>
            </a:pPr>
            <a:endParaRPr lang="en-US" dirty="0">
              <a:latin typeface="Century Gothic" panose="020B0502020202020204" pitchFamily="34" charset="0"/>
            </a:endParaRPr>
          </a:p>
          <a:p>
            <a:pPr defTabSz="616190">
              <a:defRPr/>
            </a:pPr>
            <a:endParaRPr lang="en-US" sz="1100" dirty="0"/>
          </a:p>
          <a:p>
            <a:pPr marL="287346" defTabSz="616190">
              <a:defRPr/>
            </a:pPr>
            <a:endParaRPr lang="en-US" sz="1100" u="sng" dirty="0"/>
          </a:p>
        </p:txBody>
      </p:sp>
      <p:sp>
        <p:nvSpPr>
          <p:cNvPr id="4" name="Slide Number Placeholder 3"/>
          <p:cNvSpPr>
            <a:spLocks noGrp="1"/>
          </p:cNvSpPr>
          <p:nvPr>
            <p:ph type="sldNum" sz="quarter" idx="10"/>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1218731"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855480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5700" y="682625"/>
            <a:ext cx="4837113" cy="2722563"/>
          </a:xfrm>
        </p:spPr>
      </p:sp>
      <p:sp>
        <p:nvSpPr>
          <p:cNvPr id="3" name="Notes Placeholder 2"/>
          <p:cNvSpPr>
            <a:spLocks noGrp="1"/>
          </p:cNvSpPr>
          <p:nvPr>
            <p:ph type="body" idx="1"/>
          </p:nvPr>
        </p:nvSpPr>
        <p:spPr>
          <a:xfrm>
            <a:off x="718185" y="3599411"/>
            <a:ext cx="5740804" cy="5545535"/>
          </a:xfrm>
        </p:spPr>
        <p:txBody>
          <a:bodyPr/>
          <a:lstStyle/>
          <a:p>
            <a:pPr marL="0" indent="0" defTabSz="465838">
              <a:buFont typeface="Arial"/>
              <a:buNone/>
              <a:defRPr/>
            </a:pPr>
            <a:r>
              <a:rPr lang="en-US" sz="1400" b="1">
                <a:latin typeface="+mn-lt"/>
                <a:cs typeface="Arial" panose="020B0604020202020204" pitchFamily="34" charset="0"/>
              </a:rPr>
              <a:t>Lots of progress toward Artemis II:</a:t>
            </a:r>
          </a:p>
          <a:p>
            <a:pPr marL="285750" indent="-285750" defTabSz="465838">
              <a:buFont typeface="Arial" panose="020B0604020202020204" pitchFamily="34" charset="0"/>
              <a:buChar char="•"/>
              <a:defRPr/>
            </a:pPr>
            <a:r>
              <a:rPr lang="en-US" sz="1400">
                <a:latin typeface="+mn-lt"/>
                <a:cs typeface="Arial" panose="020B0604020202020204" pitchFamily="34" charset="0"/>
              </a:rPr>
              <a:t>All booster motor segments complete and in storage for second flight</a:t>
            </a:r>
          </a:p>
          <a:p>
            <a:pPr marL="285750" marR="0" lvl="0" indent="-285750" algn="l" defTabSz="46583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mn-lt"/>
              </a:rPr>
              <a:t>All four flight engines complete and stored in place; all controllers green run</a:t>
            </a:r>
          </a:p>
          <a:p>
            <a:pPr marL="285750" indent="-285750" defTabSz="465838">
              <a:buFont typeface="Arial" panose="020B0604020202020204" pitchFamily="34" charset="0"/>
              <a:buChar char="•"/>
              <a:defRPr/>
            </a:pPr>
            <a:r>
              <a:rPr lang="en-US" sz="1400">
                <a:latin typeface="+mn-lt"/>
                <a:cs typeface="Arial" panose="020B0604020202020204" pitchFamily="34" charset="0"/>
              </a:rPr>
              <a:t>Core Stage 2: All major components manufactured; the forward join (forward skirt-LOX tank-</a:t>
            </a:r>
            <a:r>
              <a:rPr lang="en-US" sz="1400" err="1">
                <a:latin typeface="+mn-lt"/>
                <a:cs typeface="Arial" panose="020B0604020202020204" pitchFamily="34" charset="0"/>
              </a:rPr>
              <a:t>intertank</a:t>
            </a:r>
            <a:r>
              <a:rPr lang="en-US" sz="1400">
                <a:latin typeface="+mn-lt"/>
                <a:cs typeface="Arial" panose="020B0604020202020204" pitchFamily="34" charset="0"/>
              </a:rPr>
              <a:t>) is nearly complete</a:t>
            </a:r>
          </a:p>
          <a:p>
            <a:pPr marL="285750" indent="-285750" defTabSz="465838">
              <a:buFont typeface="Arial" panose="020B0604020202020204" pitchFamily="34" charset="0"/>
              <a:buChar char="•"/>
              <a:defRPr/>
            </a:pPr>
            <a:r>
              <a:rPr lang="en-US" sz="1400">
                <a:latin typeface="+mn-lt"/>
              </a:rPr>
              <a:t>LVSA welding complete</a:t>
            </a:r>
          </a:p>
          <a:p>
            <a:pPr marL="285750" indent="-285750" defTabSz="465838">
              <a:buFont typeface="Arial" panose="020B0604020202020204" pitchFamily="34" charset="0"/>
              <a:buChar char="•"/>
              <a:defRPr/>
            </a:pPr>
            <a:r>
              <a:rPr lang="en-US" sz="1400">
                <a:latin typeface="+mn-lt"/>
              </a:rPr>
              <a:t>Welds complete for OSA at MSFC</a:t>
            </a:r>
          </a:p>
          <a:p>
            <a:pPr marL="285750" indent="-285750" defTabSz="465838">
              <a:buFont typeface="Arial" panose="020B0604020202020204" pitchFamily="34" charset="0"/>
              <a:buChar char="•"/>
              <a:defRPr/>
            </a:pPr>
            <a:r>
              <a:rPr lang="en-US" sz="1200" kern="1200">
                <a:solidFill>
                  <a:schemeClr val="tx1"/>
                </a:solidFill>
                <a:effectLst/>
                <a:latin typeface="+mn-lt"/>
                <a:ea typeface="+mn-ea"/>
                <a:cs typeface="+mn-cs"/>
              </a:rPr>
              <a:t>ICPS is mostly complete and has shipped to ULA at Cape Canaveral for final work</a:t>
            </a:r>
          </a:p>
          <a:p>
            <a:pPr marL="285750" indent="-285750" defTabSz="465838">
              <a:buFont typeface="Arial" panose="020B0604020202020204" pitchFamily="34" charset="0"/>
              <a:buChar char="•"/>
              <a:defRPr/>
            </a:pPr>
            <a:r>
              <a:rPr lang="en-US" sz="1400">
                <a:latin typeface="+mn-lt"/>
              </a:rPr>
              <a:t>Also realizing production improvements in building CS-2:</a:t>
            </a:r>
          </a:p>
          <a:p>
            <a:pPr marL="742950" lvl="1" indent="-285750" defTabSz="465838">
              <a:buFont typeface="Arial" panose="020B0604020202020204" pitchFamily="34" charset="0"/>
              <a:buChar char="•"/>
              <a:defRPr/>
            </a:pPr>
            <a:r>
              <a:rPr lang="en-US" sz="1400">
                <a:latin typeface="+mn-lt"/>
                <a:cs typeface="Arial" panose="020B0604020202020204" pitchFamily="34" charset="0"/>
              </a:rPr>
              <a:t>Although we have prioritized our resources to complete CS-1, the Artemis 2 core stage production schedule currently is averaging 50% improvement in schedule over the Artemis 1 core stage</a:t>
            </a:r>
          </a:p>
          <a:p>
            <a:pPr marL="742950" lvl="1" indent="-285750" defTabSz="465838">
              <a:buFont typeface="Arial" panose="020B0604020202020204" pitchFamily="34" charset="0"/>
              <a:buChar char="•"/>
              <a:defRPr/>
            </a:pPr>
            <a:r>
              <a:rPr lang="en-US" sz="1400">
                <a:latin typeface="+mn-lt"/>
                <a:cs typeface="Arial" panose="020B0604020202020204" pitchFamily="34" charset="0"/>
              </a:rPr>
              <a:t>We have so far seen a 70% improvement in labor hours on the engine section and 33% improvement on the </a:t>
            </a:r>
            <a:r>
              <a:rPr lang="en-US" sz="1400" err="1">
                <a:latin typeface="+mn-lt"/>
                <a:cs typeface="Arial" panose="020B0604020202020204" pitchFamily="34" charset="0"/>
              </a:rPr>
              <a:t>intertank</a:t>
            </a:r>
            <a:r>
              <a:rPr lang="en-US" sz="1400">
                <a:latin typeface="+mn-lt"/>
                <a:cs typeface="Arial" panose="020B0604020202020204" pitchFamily="34" charset="0"/>
              </a:rPr>
              <a:t>.</a:t>
            </a:r>
          </a:p>
          <a:p>
            <a:pPr marL="742950" lvl="1" indent="-285750" defTabSz="465838">
              <a:buFont typeface="Arial" panose="020B0604020202020204" pitchFamily="34" charset="0"/>
              <a:buChar char="•"/>
              <a:defRPr/>
            </a:pPr>
            <a:r>
              <a:rPr lang="en-US" sz="1400">
                <a:latin typeface="+mn-lt"/>
                <a:cs typeface="Arial" panose="020B0604020202020204" pitchFamily="34" charset="0"/>
              </a:rPr>
              <a:t>To break that down further, for the engine section, the most complex section of the core stage, we have seen a significant improvement in manufacturing discrepancies, a 97% improvement in rework hours and an overall 70% improvement in baseline labor hours required</a:t>
            </a:r>
          </a:p>
          <a:p>
            <a:pPr marL="0" indent="0" defTabSz="465838">
              <a:buFont typeface="Arial"/>
              <a:buNone/>
              <a:defRPr/>
            </a:pPr>
            <a:endParaRPr lang="en-US" sz="1400">
              <a:latin typeface="Arial" panose="020B0604020202020204" pitchFamily="34" charset="0"/>
              <a:cs typeface="Arial" panose="020B0604020202020204" pitchFamily="34" charset="0"/>
            </a:endParaRPr>
          </a:p>
          <a:p>
            <a:pPr marL="0" indent="0" defTabSz="465838">
              <a:buFont typeface="Arial"/>
              <a:buNone/>
              <a:defRPr/>
            </a:pPr>
            <a:endParaRPr lang="en-US" sz="140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047FE6D-A129-824A-B74F-19BDEDB109A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19071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869950"/>
            <a:ext cx="5608638" cy="3154363"/>
          </a:xfrm>
        </p:spPr>
      </p:sp>
      <p:sp>
        <p:nvSpPr>
          <p:cNvPr id="3" name="Notes Placeholder 2"/>
          <p:cNvSpPr>
            <a:spLocks noGrp="1"/>
          </p:cNvSpPr>
          <p:nvPr>
            <p:ph type="body" idx="1"/>
          </p:nvPr>
        </p:nvSpPr>
        <p:spPr/>
        <p:txBody>
          <a:bodyPr/>
          <a:lstStyle/>
          <a:p>
            <a:r>
              <a:rPr lang="en-US" sz="1400" b="1" kern="1200" dirty="0">
                <a:solidFill>
                  <a:schemeClr val="tx1"/>
                </a:solidFill>
                <a:effectLst/>
                <a:latin typeface="+mn-lt"/>
              </a:rPr>
              <a:t>Significant progress toward third flight and B1B:</a:t>
            </a:r>
            <a:r>
              <a:rPr lang="en-US" sz="1400" b="1" kern="1200" baseline="0" dirty="0">
                <a:solidFill>
                  <a:schemeClr val="tx1"/>
                </a:solidFill>
                <a:effectLst/>
                <a:latin typeface="+mn-lt"/>
              </a:rPr>
              <a:t> </a:t>
            </a:r>
          </a:p>
          <a:p>
            <a:endParaRPr lang="en-US" sz="1400" kern="1200" dirty="0">
              <a:solidFill>
                <a:schemeClr val="tx1"/>
              </a:solidFill>
              <a:effectLst/>
              <a:latin typeface="+mn-lt"/>
            </a:endParaRPr>
          </a:p>
          <a:p>
            <a:r>
              <a:rPr lang="en-US" sz="1400" kern="1200" dirty="0">
                <a:solidFill>
                  <a:schemeClr val="tx1"/>
                </a:solidFill>
                <a:effectLst/>
                <a:latin typeface="+mn-lt"/>
              </a:rPr>
              <a:t>Top</a:t>
            </a:r>
            <a:r>
              <a:rPr lang="en-US" sz="1400" kern="1200" baseline="0" dirty="0">
                <a:solidFill>
                  <a:schemeClr val="tx1"/>
                </a:solidFill>
                <a:effectLst/>
                <a:latin typeface="+mn-lt"/>
              </a:rPr>
              <a:t> left: Flight Support Booster 1 test at Northrop Grumman in Utah in September 2020. Tested propellant and materials for fourth flight &amp; beyond</a:t>
            </a:r>
          </a:p>
          <a:p>
            <a:r>
              <a:rPr lang="en-US" sz="1400" kern="1200" baseline="0" dirty="0">
                <a:solidFill>
                  <a:schemeClr val="tx1"/>
                </a:solidFill>
                <a:effectLst/>
                <a:latin typeface="+mn-lt"/>
              </a:rPr>
              <a:t>Top Center: Five of 6 completed RL10 engines to support both ICPS and EUS. </a:t>
            </a:r>
          </a:p>
          <a:p>
            <a:r>
              <a:rPr lang="en-US" sz="1400" kern="1200" baseline="0" dirty="0">
                <a:solidFill>
                  <a:schemeClr val="tx1"/>
                </a:solidFill>
                <a:effectLst/>
                <a:latin typeface="+mn-lt"/>
              </a:rPr>
              <a:t>Top Center Top: Universal Stage Adapter development work.</a:t>
            </a:r>
          </a:p>
          <a:p>
            <a:r>
              <a:rPr lang="en-US" sz="1400" kern="1200" baseline="0" dirty="0">
                <a:solidFill>
                  <a:schemeClr val="tx1"/>
                </a:solidFill>
                <a:effectLst/>
                <a:latin typeface="+mn-lt"/>
              </a:rPr>
              <a:t>Top Right: Artemis III flight engine set progress.</a:t>
            </a:r>
          </a:p>
          <a:p>
            <a:r>
              <a:rPr lang="en-US" sz="1400" kern="1200" baseline="0" dirty="0">
                <a:solidFill>
                  <a:schemeClr val="tx1"/>
                </a:solidFill>
                <a:effectLst/>
                <a:latin typeface="+mn-lt"/>
              </a:rPr>
              <a:t>Bottom left:  Trial composite wound case for BOLE boosters</a:t>
            </a:r>
          </a:p>
          <a:p>
            <a:r>
              <a:rPr lang="en-US" sz="1400" kern="1200" baseline="0" dirty="0">
                <a:solidFill>
                  <a:schemeClr val="tx1"/>
                </a:solidFill>
                <a:effectLst/>
                <a:latin typeface="+mn-lt"/>
              </a:rPr>
              <a:t>Bottom 2</a:t>
            </a:r>
            <a:r>
              <a:rPr lang="en-US" sz="1400" kern="1200" baseline="30000" dirty="0">
                <a:solidFill>
                  <a:schemeClr val="tx1"/>
                </a:solidFill>
                <a:effectLst/>
                <a:latin typeface="+mn-lt"/>
              </a:rPr>
              <a:t>nd</a:t>
            </a:r>
            <a:r>
              <a:rPr lang="en-US" sz="1400" kern="1200" baseline="0" dirty="0">
                <a:solidFill>
                  <a:schemeClr val="tx1"/>
                </a:solidFill>
                <a:effectLst/>
                <a:latin typeface="+mn-lt"/>
              </a:rPr>
              <a:t> from left: Artemis III core stage structural production, specifically trimming rings.</a:t>
            </a:r>
          </a:p>
          <a:p>
            <a:r>
              <a:rPr lang="en-US" sz="1400" kern="1200" baseline="0" dirty="0">
                <a:solidFill>
                  <a:schemeClr val="tx1"/>
                </a:solidFill>
                <a:effectLst/>
                <a:latin typeface="+mn-lt"/>
              </a:rPr>
              <a:t>Bottom 3</a:t>
            </a:r>
            <a:r>
              <a:rPr lang="en-US" sz="1400" kern="1200" baseline="30000" dirty="0">
                <a:solidFill>
                  <a:schemeClr val="tx1"/>
                </a:solidFill>
                <a:effectLst/>
                <a:latin typeface="+mn-lt"/>
              </a:rPr>
              <a:t>rd</a:t>
            </a:r>
            <a:r>
              <a:rPr lang="en-US" sz="1400" kern="1200" baseline="0" dirty="0">
                <a:solidFill>
                  <a:schemeClr val="tx1"/>
                </a:solidFill>
                <a:effectLst/>
                <a:latin typeface="+mn-lt"/>
              </a:rPr>
              <a:t> from left: EUS weld confidence panels at MAF</a:t>
            </a:r>
          </a:p>
          <a:p>
            <a:r>
              <a:rPr lang="en-US" sz="1400" kern="1200" baseline="0" dirty="0">
                <a:solidFill>
                  <a:schemeClr val="tx1"/>
                </a:solidFill>
                <a:effectLst/>
                <a:latin typeface="+mn-lt"/>
              </a:rPr>
              <a:t>Bottom right: POGO accumulator ball is one of several additively manufactured parts being developed for RS-25 restart engines .</a:t>
            </a:r>
          </a:p>
          <a:p>
            <a:r>
              <a:rPr lang="en-US" sz="1400" b="0" i="0" kern="1200" dirty="0">
                <a:solidFill>
                  <a:schemeClr val="tx1"/>
                </a:solidFill>
                <a:effectLst/>
                <a:latin typeface="+mn-lt"/>
              </a:rPr>
              <a:t>Not Shown:</a:t>
            </a:r>
            <a:r>
              <a:rPr lang="en-US" sz="1400" b="0" i="0" kern="1200" baseline="0" dirty="0">
                <a:solidFill>
                  <a:schemeClr val="tx1"/>
                </a:solidFill>
                <a:effectLst/>
                <a:latin typeface="+mn-lt"/>
              </a:rPr>
              <a:t> Planning underway for modifications at </a:t>
            </a:r>
            <a:r>
              <a:rPr lang="en-US" sz="1400" b="0" i="0" kern="1200" baseline="0" dirty="0" err="1">
                <a:solidFill>
                  <a:schemeClr val="tx1"/>
                </a:solidFill>
                <a:effectLst/>
                <a:latin typeface="+mn-lt"/>
              </a:rPr>
              <a:t>Michoud</a:t>
            </a:r>
            <a:r>
              <a:rPr lang="en-US" sz="1400" b="0" i="0" kern="1200" baseline="0" dirty="0">
                <a:solidFill>
                  <a:schemeClr val="tx1"/>
                </a:solidFill>
                <a:effectLst/>
                <a:latin typeface="+mn-lt"/>
              </a:rPr>
              <a:t> Assembly Facility to accommodate expanded core stage/EUS production.</a:t>
            </a:r>
          </a:p>
          <a:p>
            <a:endParaRPr lang="en-US" sz="1400" b="0" i="0" kern="1200" baseline="0" dirty="0">
              <a:solidFill>
                <a:schemeClr val="tx1"/>
              </a:solidFill>
              <a:effectLst/>
              <a:latin typeface="+mn-lt"/>
            </a:endParaRPr>
          </a:p>
          <a:p>
            <a:r>
              <a:rPr lang="en-US" sz="1400" b="0" i="0" kern="1200" baseline="0" dirty="0">
                <a:solidFill>
                  <a:schemeClr val="tx1"/>
                </a:solidFill>
                <a:effectLst/>
                <a:latin typeface="+mn-lt"/>
              </a:rPr>
              <a:t>So, as you can see, a lot of hardware in the pipeline. Program is well-positioned for Artemis II (‘22) and Artemis III (‘24)</a:t>
            </a:r>
            <a:endParaRPr lang="en-US" sz="1400" dirty="0">
              <a:latin typeface="+mn-lt"/>
            </a:endParaRPr>
          </a:p>
          <a:p>
            <a:endParaRPr lang="en-US" sz="1400" b="0" i="0" kern="1200" dirty="0">
              <a:solidFill>
                <a:schemeClr val="tx1"/>
              </a:solidFill>
              <a:latin typeface="Century Gothic" panose="020B0502020202020204" pitchFamily="34" charset="0"/>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p:cNvSpPr txBox="1"/>
          <p:nvPr/>
        </p:nvSpPr>
        <p:spPr>
          <a:xfrm>
            <a:off x="573578" y="3250276"/>
            <a:ext cx="5152244" cy="461665"/>
          </a:xfrm>
          <a:prstGeom prst="rect">
            <a:avLst/>
          </a:prstGeom>
          <a:solidFill>
            <a:srgbClr val="FFFF00"/>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Need booster and EUS updates to notes</a:t>
            </a:r>
          </a:p>
        </p:txBody>
      </p:sp>
    </p:spTree>
    <p:extLst>
      <p:ext uri="{BB962C8B-B14F-4D97-AF65-F5344CB8AC3E}">
        <p14:creationId xmlns:p14="http://schemas.microsoft.com/office/powerpoint/2010/main" val="3617737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Artemis I will be launching very, very soon. Right now, NASA crews down at KSC are finishing up testing and joint simulations. Then, the stacked rocket will head to Pad B for the wet dress rehearsal: t</a:t>
            </a:r>
            <a:r>
              <a:rPr lang="en-US" sz="1200" b="0" i="0" kern="1200" dirty="0">
                <a:solidFill>
                  <a:schemeClr val="tx1"/>
                </a:solidFill>
                <a:effectLst/>
                <a:latin typeface="+mn-lt"/>
                <a:ea typeface="+mn-ea"/>
                <a:cs typeface="+mn-cs"/>
              </a:rPr>
              <a:t>his will entail the Mobile Launcher rolling out to the pad, fully loading the LH2 and O2 tanks and going through a countdown series to ensure success during the actual flight window. Following wet dress rehearsal… it’s time to launch, and the historic Artemis I mission to take off.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164C50-DBDE-48F2-BDA9-3555CE2BE77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08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52550" y="688975"/>
            <a:ext cx="4395788" cy="2471738"/>
          </a:xfrm>
        </p:spPr>
      </p:sp>
      <p:sp>
        <p:nvSpPr>
          <p:cNvPr id="3" name="Notes Placeholder 2"/>
          <p:cNvSpPr>
            <a:spLocks noGrp="1"/>
          </p:cNvSpPr>
          <p:nvPr>
            <p:ph type="body" idx="1"/>
          </p:nvPr>
        </p:nvSpPr>
        <p:spPr>
          <a:xfrm>
            <a:off x="709454" y="3320540"/>
            <a:ext cx="5681980" cy="4708534"/>
          </a:xfrm>
        </p:spPr>
        <p:txBody>
          <a:bodyPr/>
          <a:lstStyle/>
          <a:p>
            <a:pPr defTabSz="616190">
              <a:defRPr/>
            </a:pPr>
            <a:r>
              <a:rPr lang="en-US" dirty="0">
                <a:latin typeface="Century Gothic" panose="020B0502020202020204" pitchFamily="34" charset="0"/>
              </a:rPr>
              <a:t>You can follow developments with SLS, Ground Systems, Orion – and the overall Artemis program by through our social media platforms. </a:t>
            </a:r>
          </a:p>
          <a:p>
            <a:endParaRPr lang="en-US" dirty="0">
              <a:latin typeface="Century Gothic" panose="020B0502020202020204" pitchFamily="34" charset="0"/>
            </a:endParaRPr>
          </a:p>
          <a:p>
            <a:r>
              <a:rPr lang="en-US" dirty="0">
                <a:latin typeface="Century Gothic" panose="020B0502020202020204" pitchFamily="34" charset="0"/>
              </a:rPr>
              <a:t>We are proud of this community and honored to do the work we do.</a:t>
            </a:r>
          </a:p>
          <a:p>
            <a:endParaRPr lang="en-US" dirty="0">
              <a:latin typeface="Century Gothic" panose="020B0502020202020204" pitchFamily="34" charset="0"/>
            </a:endParaRPr>
          </a:p>
          <a:p>
            <a:r>
              <a:rPr lang="en-US" dirty="0">
                <a:latin typeface="Century Gothic" panose="020B0502020202020204" pitchFamily="34" charset="0"/>
              </a:rPr>
              <a:t>And, we know, as they say, that we are standing on the shoulders of giants.</a:t>
            </a:r>
          </a:p>
          <a:p>
            <a:endParaRPr lang="en-US" dirty="0">
              <a:latin typeface="Century Gothic" panose="020B0502020202020204" pitchFamily="34" charset="0"/>
            </a:endParaRPr>
          </a:p>
          <a:p>
            <a:r>
              <a:rPr lang="en-US" dirty="0">
                <a:latin typeface="Century Gothic" panose="020B0502020202020204" pitchFamily="34" charset="0"/>
              </a:rPr>
              <a:t>We don’t take that lightly – nor do we take this mission lightly.</a:t>
            </a:r>
          </a:p>
          <a:p>
            <a:endParaRPr lang="en-US" dirty="0">
              <a:latin typeface="Century Gothic" panose="020B0502020202020204" pitchFamily="34" charset="0"/>
            </a:endParaRPr>
          </a:p>
          <a:p>
            <a:r>
              <a:rPr lang="en-US" dirty="0">
                <a:latin typeface="Century Gothic" panose="020B0502020202020204" pitchFamily="34" charset="0"/>
              </a:rPr>
              <a:t>We have delivered the rocket for Artemis I – and we are going.</a:t>
            </a:r>
            <a:endParaRPr lang="en-US" dirty="0"/>
          </a:p>
        </p:txBody>
      </p:sp>
      <p:sp>
        <p:nvSpPr>
          <p:cNvPr id="4" name="Slide Number Placeholder 3"/>
          <p:cNvSpPr>
            <a:spLocks noGrp="1"/>
          </p:cNvSpPr>
          <p:nvPr>
            <p:ph type="sldNum" sz="quarter" idx="10"/>
          </p:nvPr>
        </p:nvSpPr>
        <p:spPr/>
        <p:txBody>
          <a:bodyPr/>
          <a:lstStyle/>
          <a:p>
            <a:pPr marL="0" marR="0" lvl="0" indent="0" algn="r" defTabSz="1232381" rtl="0" eaLnBrk="1" fontAlgn="auto" latinLnBrk="0" hangingPunct="1">
              <a:lnSpc>
                <a:spcPct val="100000"/>
              </a:lnSpc>
              <a:spcBef>
                <a:spcPts val="0"/>
              </a:spcBef>
              <a:spcAft>
                <a:spcPts val="0"/>
              </a:spcAft>
              <a:buClrTx/>
              <a:buSzTx/>
              <a:buFontTx/>
              <a:buNone/>
              <a:tabLst/>
              <a:defRPr/>
            </a:pPr>
            <a:fld id="{406953A5-29E5-BC44-8932-1EFF91B36C2F}"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1232381"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943368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
        <p:nvSpPr>
          <p:cNvPr id="7" name="Slide Number Placeholder 12">
            <a:extLst>
              <a:ext uri="{FF2B5EF4-FFF2-40B4-BE49-F238E27FC236}">
                <a16:creationId xmlns:a16="http://schemas.microsoft.com/office/drawing/2014/main" id="{0DD0FD46-1DA6-164D-8B48-15822BEE128D}"/>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spTree>
    <p:extLst>
      <p:ext uri="{BB962C8B-B14F-4D97-AF65-F5344CB8AC3E}">
        <p14:creationId xmlns:p14="http://schemas.microsoft.com/office/powerpoint/2010/main" val="149600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4" name="Slide Number Placeholder 12">
            <a:extLst>
              <a:ext uri="{FF2B5EF4-FFF2-40B4-BE49-F238E27FC236}">
                <a16:creationId xmlns:a16="http://schemas.microsoft.com/office/drawing/2014/main" id="{17CCEBB5-453D-5B49-80A9-53CD5EAE3A41}"/>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spTree>
    <p:extLst>
      <p:ext uri="{BB962C8B-B14F-4D97-AF65-F5344CB8AC3E}">
        <p14:creationId xmlns:p14="http://schemas.microsoft.com/office/powerpoint/2010/main" val="11257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9/29/2021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5" name="Slide Number Placeholder 12">
            <a:extLst>
              <a:ext uri="{FF2B5EF4-FFF2-40B4-BE49-F238E27FC236}">
                <a16:creationId xmlns:a16="http://schemas.microsoft.com/office/drawing/2014/main" id="{AB210DD1-47A6-5049-8A2B-BD76F9B1A60D}"/>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spTree>
    <p:extLst>
      <p:ext uri="{BB962C8B-B14F-4D97-AF65-F5344CB8AC3E}">
        <p14:creationId xmlns:p14="http://schemas.microsoft.com/office/powerpoint/2010/main" val="38802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8" name="Title 1">
            <a:extLst>
              <a:ext uri="{FF2B5EF4-FFF2-40B4-BE49-F238E27FC236}">
                <a16:creationId xmlns:a16="http://schemas.microsoft.com/office/drawing/2014/main" id="{C68DAEF1-1503-4D4C-9F7E-9C2DEC763404}"/>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C77D175E-C864-B24D-B92A-7BB40C4E8571}"/>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spTree>
    <p:extLst>
      <p:ext uri="{BB962C8B-B14F-4D97-AF65-F5344CB8AC3E}">
        <p14:creationId xmlns:p14="http://schemas.microsoft.com/office/powerpoint/2010/main" val="2602762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4">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Custom Layout">
    <p:bg>
      <p:bgPr>
        <a:solidFill>
          <a:schemeClr val="tx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4DF0ACE3-5E85-8643-86DF-51B77E6A7710}"/>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
        <p:nvSpPr>
          <p:cNvPr id="4" name="Slide Number Placeholder 12">
            <a:extLst>
              <a:ext uri="{FF2B5EF4-FFF2-40B4-BE49-F238E27FC236}">
                <a16:creationId xmlns:a16="http://schemas.microsoft.com/office/drawing/2014/main" id="{E0EFE7F3-9B17-EA40-800A-68F47884B23E}"/>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spTree>
    <p:extLst>
      <p:ext uri="{BB962C8B-B14F-4D97-AF65-F5344CB8AC3E}">
        <p14:creationId xmlns:p14="http://schemas.microsoft.com/office/powerpoint/2010/main" val="44237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031420C-65B0-2E49-973B-77BB2607DF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sp>
        <p:nvSpPr>
          <p:cNvPr id="6" name="Title 1">
            <a:extLst>
              <a:ext uri="{FF2B5EF4-FFF2-40B4-BE49-F238E27FC236}">
                <a16:creationId xmlns:a16="http://schemas.microsoft.com/office/drawing/2014/main" id="{7FB25745-2827-8D46-98F0-DFC0EB4922D3}"/>
              </a:ext>
            </a:extLst>
          </p:cNvPr>
          <p:cNvSpPr>
            <a:spLocks noGrp="1"/>
          </p:cNvSpPr>
          <p:nvPr>
            <p:ph type="title"/>
          </p:nvPr>
        </p:nvSpPr>
        <p:spPr>
          <a:xfrm>
            <a:off x="0" y="225715"/>
            <a:ext cx="11269980" cy="743643"/>
          </a:xfrm>
          <a:prstGeom prst="rect">
            <a:avLst/>
          </a:prstGeom>
        </p:spPr>
        <p:txBody>
          <a:bodyPr lIns="182880" bIns="45720" anchor="ctr" anchorCtr="0"/>
          <a:lstStyle>
            <a:lvl1pPr marL="120650" indent="0">
              <a:tabLst/>
              <a:defRPr sz="3600" b="0" i="0" cap="all" spc="200" baseline="0">
                <a:latin typeface="Century Gothic" charset="0"/>
                <a:ea typeface="Century Gothic" charset="0"/>
                <a:cs typeface="Century Gothic" charset="0"/>
              </a:defRPr>
            </a:lvl1pPr>
          </a:lstStyle>
          <a:p>
            <a:r>
              <a:rPr lang="en-US" dirty="0"/>
              <a:t>Click to edit Master title style</a:t>
            </a:r>
          </a:p>
        </p:txBody>
      </p:sp>
    </p:spTree>
    <p:extLst>
      <p:ext uri="{BB962C8B-B14F-4D97-AF65-F5344CB8AC3E}">
        <p14:creationId xmlns:p14="http://schemas.microsoft.com/office/powerpoint/2010/main" val="4060306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3" name="Slide Number Placeholder 12">
            <a:extLst>
              <a:ext uri="{FF2B5EF4-FFF2-40B4-BE49-F238E27FC236}">
                <a16:creationId xmlns:a16="http://schemas.microsoft.com/office/drawing/2014/main" id="{15A3B4BD-3326-A64B-BB4F-A2B1777E936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solidFill>
                  <a:prstClr val="black">
                    <a:tint val="75000"/>
                  </a:prstClr>
                </a:solidFill>
              </a:rPr>
              <a:t>0458</a:t>
            </a:r>
          </a:p>
        </p:txBody>
      </p:sp>
    </p:spTree>
    <p:extLst>
      <p:ext uri="{BB962C8B-B14F-4D97-AF65-F5344CB8AC3E}">
        <p14:creationId xmlns:p14="http://schemas.microsoft.com/office/powerpoint/2010/main" val="2505675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84151"/>
            <a:ext cx="11300460" cy="860425"/>
          </a:xfrm>
          <a:prstGeom prst="rect">
            <a:avLst/>
          </a:prstGeom>
        </p:spPr>
        <p:txBody>
          <a:bodyPr lIns="182880" bIns="45720" anchor="ctr"/>
          <a:lstStyle>
            <a:lvl1pPr marL="233363" indent="0">
              <a:tabLst/>
              <a:defRPr sz="3600" b="0" i="0" spc="200" baseline="0">
                <a:latin typeface="Century Gothic" charset="0"/>
                <a:ea typeface="Century Gothic" charset="0"/>
                <a:cs typeface="Century Gothic" charset="0"/>
              </a:defRPr>
            </a:lvl1pPr>
          </a:lstStyle>
          <a:p>
            <a:r>
              <a:rPr lang="en-US" dirty="0"/>
              <a:t>CLICK TO EDIT MASTER TITLE STYLE</a:t>
            </a:r>
          </a:p>
        </p:txBody>
      </p:sp>
      <p:sp>
        <p:nvSpPr>
          <p:cNvPr id="3" name="Content Placeholder 2"/>
          <p:cNvSpPr>
            <a:spLocks noGrp="1"/>
          </p:cNvSpPr>
          <p:nvPr>
            <p:ph idx="1"/>
          </p:nvPr>
        </p:nvSpPr>
        <p:spPr>
          <a:xfrm>
            <a:off x="451485" y="1392808"/>
            <a:ext cx="9705974" cy="4751959"/>
          </a:xfrm>
          <a:prstGeom prst="rect">
            <a:avLst/>
          </a:prstGeom>
        </p:spPr>
        <p:txBody>
          <a:bodyPr/>
          <a:lstStyle>
            <a:lvl1pPr>
              <a:defRPr sz="2400">
                <a:solidFill>
                  <a:schemeClr val="bg1"/>
                </a:solidFill>
                <a:latin typeface="Century Gothic" charset="0"/>
                <a:ea typeface="Century Gothic" charset="0"/>
                <a:cs typeface="Century Gothic" charset="0"/>
              </a:defRPr>
            </a:lvl1pPr>
            <a:lvl2pPr marL="463550" indent="-171450">
              <a:buFont typeface="LucidaGrande" charset="0"/>
              <a:buChar char="–"/>
              <a:tabLst/>
              <a:defRPr sz="2000">
                <a:solidFill>
                  <a:schemeClr val="bg1"/>
                </a:solidFill>
                <a:latin typeface="Century Gothic" charset="0"/>
                <a:ea typeface="Century Gothic" charset="0"/>
                <a:cs typeface="Century Gothic" charset="0"/>
              </a:defRPr>
            </a:lvl2pPr>
            <a:lvl3pPr marL="862013" indent="-169863">
              <a:buFont typeface="Arial" charset="0"/>
              <a:buChar char="•"/>
              <a:tabLst/>
              <a:defRPr sz="1800">
                <a:solidFill>
                  <a:schemeClr val="bg1"/>
                </a:solidFill>
                <a:latin typeface="Century Gothic" charset="0"/>
                <a:ea typeface="Century Gothic" charset="0"/>
                <a:cs typeface="Century Gothic" charset="0"/>
              </a:defRPr>
            </a:lvl3pPr>
            <a:lvl4pPr marL="1031875" indent="-115888">
              <a:buFont typeface="LucidaGrande" charset="0"/>
              <a:buChar char="–"/>
              <a:tabLst/>
              <a:defRPr sz="1600">
                <a:solidFill>
                  <a:schemeClr val="bg1"/>
                </a:solidFill>
                <a:latin typeface="Century Gothic" charset="0"/>
                <a:ea typeface="Century Gothic" charset="0"/>
                <a:cs typeface="Century Gothic" charset="0"/>
              </a:defRPr>
            </a:lvl4pPr>
            <a:lvl5pPr marL="1319213" indent="-114300">
              <a:buFont typeface="Arial" charset="0"/>
              <a:buChar char="•"/>
              <a:tabLst/>
              <a:defRPr sz="1600">
                <a:solidFill>
                  <a:schemeClr val="bg1"/>
                </a:solidFill>
                <a:latin typeface="Century Gothic" charset="0"/>
                <a:ea typeface="Century Gothic" charset="0"/>
                <a:cs typeface="Century Gothic"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12">
            <a:extLst>
              <a:ext uri="{FF2B5EF4-FFF2-40B4-BE49-F238E27FC236}">
                <a16:creationId xmlns:a16="http://schemas.microsoft.com/office/drawing/2014/main" id="{022D65D3-E1BA-2743-9378-FD70099C7E2B}"/>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spTree>
    <p:extLst>
      <p:ext uri="{BB962C8B-B14F-4D97-AF65-F5344CB8AC3E}">
        <p14:creationId xmlns:p14="http://schemas.microsoft.com/office/powerpoint/2010/main" val="3824181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2_Black Background SLS Slide Master Oct 2015 Color">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21260-90D9-2A45-97EE-F27B2F14C313}"/>
              </a:ext>
            </a:extLst>
          </p:cNvPr>
          <p:cNvSpPr>
            <a:spLocks noGrp="1"/>
          </p:cNvSpPr>
          <p:nvPr>
            <p:ph type="title"/>
          </p:nvPr>
        </p:nvSpPr>
        <p:spPr>
          <a:xfrm>
            <a:off x="13" y="225443"/>
            <a:ext cx="12188823" cy="747973"/>
          </a:xfrm>
        </p:spPr>
        <p:txBody>
          <a:bodyPr anchor="ctr">
            <a:normAutofit/>
          </a:bodyPr>
          <a:lstStyle>
            <a:lvl1pPr marL="341281" indent="0">
              <a:tabLst/>
              <a:defRPr sz="3200" b="1" i="0">
                <a:solidFill>
                  <a:schemeClr val="bg1"/>
                </a:solidFill>
                <a:latin typeface="Century Gothic" panose="020B0502020202020204" pitchFamily="34" charset="0"/>
              </a:defRPr>
            </a:lvl1pPr>
          </a:lstStyle>
          <a:p>
            <a:r>
              <a:rPr lang="en-US" dirty="0"/>
              <a:t>Click to edit Master title style</a:t>
            </a:r>
          </a:p>
        </p:txBody>
      </p:sp>
      <p:sp>
        <p:nvSpPr>
          <p:cNvPr id="4" name="Content Placeholder 3">
            <a:extLst>
              <a:ext uri="{FF2B5EF4-FFF2-40B4-BE49-F238E27FC236}">
                <a16:creationId xmlns:a16="http://schemas.microsoft.com/office/drawing/2014/main" id="{6715AA7B-371B-CC48-A34E-E38E3A7F61D0}"/>
              </a:ext>
            </a:extLst>
          </p:cNvPr>
          <p:cNvSpPr>
            <a:spLocks noGrp="1"/>
          </p:cNvSpPr>
          <p:nvPr>
            <p:ph sz="quarter" idx="10"/>
          </p:nvPr>
        </p:nvSpPr>
        <p:spPr>
          <a:xfrm>
            <a:off x="376830" y="1502686"/>
            <a:ext cx="11453231" cy="4889061"/>
          </a:xfrm>
          <a:prstGeom prst="rect">
            <a:avLst/>
          </a:prstGeom>
        </p:spPr>
        <p:txBody>
          <a:bodyPr/>
          <a:lstStyle>
            <a:lvl1pPr>
              <a:defRPr sz="2400" b="1" i="0">
                <a:solidFill>
                  <a:schemeClr val="bg1"/>
                </a:solidFill>
                <a:latin typeface="Century Gothic" panose="020B0502020202020204" pitchFamily="34" charset="0"/>
              </a:defRPr>
            </a:lvl1pPr>
            <a:lvl2pPr>
              <a:defRPr sz="2000" b="1" i="0">
                <a:solidFill>
                  <a:schemeClr val="bg1"/>
                </a:solidFill>
                <a:latin typeface="Century Gothic" panose="020B0502020202020204" pitchFamily="34" charset="0"/>
              </a:defRPr>
            </a:lvl2pPr>
            <a:lvl3pPr marL="1088945" indent="-174613">
              <a:tabLst/>
              <a:defRPr b="1" i="0">
                <a:solidFill>
                  <a:schemeClr val="bg1"/>
                </a:solidFill>
                <a:latin typeface="Century Gothic" panose="020B0502020202020204" pitchFamily="34" charset="0"/>
              </a:defRPr>
            </a:lvl3pPr>
            <a:lvl4pPr marL="1547697" indent="-176201">
              <a:tabLst/>
              <a:defRPr sz="1600" b="1" i="0">
                <a:solidFill>
                  <a:schemeClr val="bg1"/>
                </a:solidFill>
                <a:latin typeface="Century Gothic" panose="020B0502020202020204" pitchFamily="34" charset="0"/>
              </a:defRPr>
            </a:lvl4pPr>
            <a:lvl5pPr marL="1944541" indent="-225409">
              <a:tabLst/>
              <a:defRPr sz="1600" b="1" i="0">
                <a:solidFill>
                  <a:schemeClr val="bg1"/>
                </a:solidFill>
                <a:latin typeface="Century Gothic" panose="020B0502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B68DA91E-B302-E243-95A3-021637AAD2B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7" name="Slide Number Placeholder 12">
            <a:extLst>
              <a:ext uri="{FF2B5EF4-FFF2-40B4-BE49-F238E27FC236}">
                <a16:creationId xmlns:a16="http://schemas.microsoft.com/office/drawing/2014/main" id="{FB058455-831C-7041-AF05-623D229C0DAE}"/>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spTree>
    <p:extLst>
      <p:ext uri="{BB962C8B-B14F-4D97-AF65-F5344CB8AC3E}">
        <p14:creationId xmlns:p14="http://schemas.microsoft.com/office/powerpoint/2010/main" val="1432207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81D04-EBE0-9D46-AD02-D42CC4F78F3A}" type="datetimeFigureOut">
              <a:rPr lang="en-US" smtClean="0"/>
              <a:t>9/29/2021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F55A35-7ED7-DD4F-85C9-98165BD8A662}" type="slidenum">
              <a:rPr lang="en-US" smtClean="0"/>
              <a:t>‹#›</a:t>
            </a:fld>
            <a:endParaRPr lang="en-US"/>
          </a:p>
        </p:txBody>
      </p:sp>
      <p:sp>
        <p:nvSpPr>
          <p:cNvPr id="8" name="Title 12">
            <a:extLst>
              <a:ext uri="{FF2B5EF4-FFF2-40B4-BE49-F238E27FC236}">
                <a16:creationId xmlns:a16="http://schemas.microsoft.com/office/drawing/2014/main" id="{1FF92581-8CFE-1E48-8438-2870C87049F6}"/>
              </a:ext>
            </a:extLst>
          </p:cNvPr>
          <p:cNvSpPr>
            <a:spLocks noGrp="1"/>
          </p:cNvSpPr>
          <p:nvPr>
            <p:ph type="title"/>
          </p:nvPr>
        </p:nvSpPr>
        <p:spPr>
          <a:xfrm>
            <a:off x="3454400" y="5380317"/>
            <a:ext cx="8128000" cy="1143000"/>
          </a:xfrm>
        </p:spPr>
        <p:txBody>
          <a:bodyPr/>
          <a:lstStyle>
            <a:lvl1pPr>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275515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3_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5F0DCE17-6F4E-7148-A11F-B4E6C74A2437}"/>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0810</a:t>
            </a:r>
          </a:p>
        </p:txBody>
      </p:sp>
    </p:spTree>
    <p:extLst>
      <p:ext uri="{BB962C8B-B14F-4D97-AF65-F5344CB8AC3E}">
        <p14:creationId xmlns:p14="http://schemas.microsoft.com/office/powerpoint/2010/main" val="3633894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A0EB3-F186-354B-9BFE-C379EC6AF45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3CCBB0-51C3-2F48-8D70-04ECAB38F36D}"/>
              </a:ext>
            </a:extLst>
          </p:cNvPr>
          <p:cNvSpPr>
            <a:spLocks noGrp="1"/>
          </p:cNvSpPr>
          <p:nvPr>
            <p:ph type="dt" sz="half" idx="10"/>
          </p:nvPr>
        </p:nvSpPr>
        <p:spPr/>
        <p:txBody>
          <a:bodyPr/>
          <a:lstStyle/>
          <a:p>
            <a:fld id="{9F9297F5-C30D-294B-80FE-3CC63B165F97}" type="datetimeFigureOut">
              <a:rPr lang="en-US" smtClean="0"/>
              <a:t>9/29/2021</a:t>
            </a:fld>
            <a:endParaRPr lang="en-US" dirty="0"/>
          </a:p>
        </p:txBody>
      </p:sp>
      <p:sp>
        <p:nvSpPr>
          <p:cNvPr id="4" name="Footer Placeholder 3">
            <a:extLst>
              <a:ext uri="{FF2B5EF4-FFF2-40B4-BE49-F238E27FC236}">
                <a16:creationId xmlns:a16="http://schemas.microsoft.com/office/drawing/2014/main" id="{FA078886-FFB1-4843-BF32-3DD3EB91F5F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792DA97E-A7FF-3A40-B2BF-19DE68288394}"/>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9506642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9E59E8-1875-B141-9FDB-1641CDE39FD5}"/>
              </a:ext>
            </a:extLst>
          </p:cNvPr>
          <p:cNvSpPr>
            <a:spLocks noGrp="1"/>
          </p:cNvSpPr>
          <p:nvPr>
            <p:ph type="dt" sz="half" idx="10"/>
          </p:nvPr>
        </p:nvSpPr>
        <p:spPr/>
        <p:txBody>
          <a:bodyPr/>
          <a:lstStyle/>
          <a:p>
            <a:fld id="{9F9297F5-C30D-294B-80FE-3CC63B165F97}" type="datetimeFigureOut">
              <a:rPr lang="en-US" smtClean="0"/>
              <a:t>9/29/2021</a:t>
            </a:fld>
            <a:endParaRPr lang="en-US" dirty="0"/>
          </a:p>
        </p:txBody>
      </p:sp>
      <p:sp>
        <p:nvSpPr>
          <p:cNvPr id="3" name="Footer Placeholder 2">
            <a:extLst>
              <a:ext uri="{FF2B5EF4-FFF2-40B4-BE49-F238E27FC236}">
                <a16:creationId xmlns:a16="http://schemas.microsoft.com/office/drawing/2014/main" id="{842D66B3-E2E9-3F46-B8EA-87CDA0E4EBB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4421A84-9834-FF4B-BBAF-34F4F9586BC5}"/>
              </a:ext>
            </a:extLst>
          </p:cNvPr>
          <p:cNvSpPr>
            <a:spLocks noGrp="1"/>
          </p:cNvSpPr>
          <p:nvPr>
            <p:ph type="sldNum" sz="quarter" idx="12"/>
          </p:nvPr>
        </p:nvSpPr>
        <p:spPr/>
        <p:txBody>
          <a:bodyPr/>
          <a:lstStyle/>
          <a:p>
            <a:fld id="{AAA21668-7E2D-D34B-8F28-D8590BEFEB53}" type="slidenum">
              <a:rPr lang="en-US" smtClean="0"/>
              <a:t>‹#›</a:t>
            </a:fld>
            <a:endParaRPr lang="en-US" dirty="0"/>
          </a:p>
        </p:txBody>
      </p:sp>
    </p:spTree>
    <p:extLst>
      <p:ext uri="{BB962C8B-B14F-4D97-AF65-F5344CB8AC3E}">
        <p14:creationId xmlns:p14="http://schemas.microsoft.com/office/powerpoint/2010/main" val="35323479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3A5D8E-A19E-4D3A-BEB7-E35EC1E4EE90}" type="datetimeFigureOut">
              <a:rPr lang="en-US" smtClean="0"/>
              <a:t>9/29/2021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EC6DAD-868C-4601-8D66-F952D39C857A}" type="slidenum">
              <a:rPr lang="en-US" smtClean="0"/>
              <a:t>‹#›</a:t>
            </a:fld>
            <a:endParaRPr lang="en-US"/>
          </a:p>
        </p:txBody>
      </p:sp>
    </p:spTree>
    <p:extLst>
      <p:ext uri="{BB962C8B-B14F-4D97-AF65-F5344CB8AC3E}">
        <p14:creationId xmlns:p14="http://schemas.microsoft.com/office/powerpoint/2010/main" val="35358252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1_Black Background SLS Black">
    <p:bg>
      <p:bgPr>
        <a:solidFill>
          <a:schemeClr val="tx1"/>
        </a:solidFill>
        <a:effectLst/>
      </p:bgPr>
    </p:bg>
    <p:spTree>
      <p:nvGrpSpPr>
        <p:cNvPr id="1" name=""/>
        <p:cNvGrpSpPr/>
        <p:nvPr/>
      </p:nvGrpSpPr>
      <p:grpSpPr>
        <a:xfrm>
          <a:off x="0" y="0"/>
          <a:ext cx="0" cy="0"/>
          <a:chOff x="0" y="0"/>
          <a:chExt cx="0" cy="0"/>
        </a:xfrm>
      </p:grpSpPr>
      <p:sp>
        <p:nvSpPr>
          <p:cNvPr id="4" name="Slide Number Placeholder 12">
            <a:extLst>
              <a:ext uri="{FF2B5EF4-FFF2-40B4-BE49-F238E27FC236}">
                <a16:creationId xmlns:a16="http://schemas.microsoft.com/office/drawing/2014/main" id="{DCB9D4F0-CCE0-794D-A202-FC18FD2E077F}"/>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0867</a:t>
            </a:r>
          </a:p>
        </p:txBody>
      </p:sp>
    </p:spTree>
    <p:extLst>
      <p:ext uri="{BB962C8B-B14F-4D97-AF65-F5344CB8AC3E}">
        <p14:creationId xmlns:p14="http://schemas.microsoft.com/office/powerpoint/2010/main" val="1754901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3_Black Background SLS Slide Master Oct 2015 Color">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6" name="Title 1">
            <a:extLst>
              <a:ext uri="{FF2B5EF4-FFF2-40B4-BE49-F238E27FC236}">
                <a16:creationId xmlns:a16="http://schemas.microsoft.com/office/drawing/2014/main" id="{25932626-5779-7A4F-9E4C-304D11817B0C}"/>
              </a:ext>
            </a:extLst>
          </p:cNvPr>
          <p:cNvSpPr>
            <a:spLocks noGrp="1"/>
          </p:cNvSpPr>
          <p:nvPr>
            <p:ph type="title"/>
          </p:nvPr>
        </p:nvSpPr>
        <p:spPr>
          <a:xfrm>
            <a:off x="0" y="225715"/>
            <a:ext cx="11180086" cy="743643"/>
          </a:xfrm>
          <a:prstGeom prst="rect">
            <a:avLst/>
          </a:prstGeom>
        </p:spPr>
        <p:txBody>
          <a:bodyPr lIns="182880" bIns="0" anchor="ctr" anchorCtr="0"/>
          <a:lstStyle>
            <a:lvl1pPr marL="230188" indent="0">
              <a:tabLst/>
              <a:defRPr sz="3200" b="0" i="0" cap="all" spc="200" baseline="0">
                <a:latin typeface="Century Gothic" charset="0"/>
                <a:ea typeface="Century Gothic" charset="0"/>
                <a:cs typeface="Century Gothic" charset="0"/>
              </a:defRPr>
            </a:lvl1pPr>
          </a:lstStyle>
          <a:p>
            <a:r>
              <a:rPr lang="en-US" dirty="0"/>
              <a:t>Click to edit Master title style</a:t>
            </a:r>
          </a:p>
        </p:txBody>
      </p:sp>
      <p:sp>
        <p:nvSpPr>
          <p:cNvPr id="5" name="Slide Number Placeholder 12">
            <a:extLst>
              <a:ext uri="{FF2B5EF4-FFF2-40B4-BE49-F238E27FC236}">
                <a16:creationId xmlns:a16="http://schemas.microsoft.com/office/drawing/2014/main" id="{ADF869C2-3986-1143-BD7C-326692C2A339}"/>
              </a:ext>
            </a:extLst>
          </p:cNvPr>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0867</a:t>
            </a:r>
          </a:p>
        </p:txBody>
      </p:sp>
    </p:spTree>
    <p:extLst>
      <p:ext uri="{BB962C8B-B14F-4D97-AF65-F5344CB8AC3E}">
        <p14:creationId xmlns:p14="http://schemas.microsoft.com/office/powerpoint/2010/main" val="13965823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image" Target="../media/image1.png"/><Relationship Id="rId5" Type="http://schemas.openxmlformats.org/officeDocument/2006/relationships/slideLayout" Target="../slideLayouts/slideLayout10.xml"/><Relationship Id="rId10" Type="http://schemas.openxmlformats.org/officeDocument/2006/relationships/theme" Target="../theme/theme2.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b="0" i="0">
                <a:solidFill>
                  <a:schemeClr val="tx1">
                    <a:tint val="75000"/>
                  </a:schemeClr>
                </a:solidFill>
                <a:latin typeface="Century Gothic" panose="020B0502020202020204" pitchFamily="34" charset="0"/>
                <a:ea typeface="Century Gothic" panose="020B0502020202020204" pitchFamily="34" charset="0"/>
                <a:cs typeface="Arial" charset="0"/>
              </a:defRPr>
            </a:lvl1pPr>
          </a:lstStyle>
          <a:p>
            <a:r>
              <a:rPr lang="en-US" dirty="0"/>
              <a:t>0883</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39575491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0458</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2581678447"/>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 name="Picture 19"/>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39352" y="225425"/>
            <a:ext cx="891688" cy="747973"/>
          </a:xfrm>
          <a:prstGeom prst="rect">
            <a:avLst/>
          </a:prstGeom>
        </p:spPr>
      </p:pic>
      <p:sp>
        <p:nvSpPr>
          <p:cNvPr id="13" name="Slide Number Placeholder 12"/>
          <p:cNvSpPr>
            <a:spLocks noGrp="1"/>
          </p:cNvSpPr>
          <p:nvPr>
            <p:ph type="sldNum" sz="quarter" idx="4"/>
          </p:nvPr>
        </p:nvSpPr>
        <p:spPr>
          <a:xfrm>
            <a:off x="11830050" y="6742771"/>
            <a:ext cx="361949" cy="115229"/>
          </a:xfrm>
          <a:prstGeom prst="rect">
            <a:avLst/>
          </a:prstGeom>
        </p:spPr>
        <p:txBody>
          <a:bodyPr vert="horz" lIns="91440" tIns="45720" rIns="91440" bIns="0" rtlCol="0" anchor="b"/>
          <a:lstStyle>
            <a:lvl1pPr algn="r">
              <a:defRPr sz="600">
                <a:solidFill>
                  <a:schemeClr val="tx1">
                    <a:tint val="75000"/>
                  </a:schemeClr>
                </a:solidFill>
                <a:latin typeface="Arial" charset="0"/>
                <a:ea typeface="Arial" charset="0"/>
                <a:cs typeface="Arial" charset="0"/>
              </a:defRPr>
            </a:lvl1pPr>
          </a:lstStyle>
          <a:p>
            <a:r>
              <a:rPr lang="en-US" dirty="0"/>
              <a:t>0867</a:t>
            </a:r>
          </a:p>
        </p:txBody>
      </p:sp>
      <p:pic>
        <p:nvPicPr>
          <p:cNvPr id="3" name="Picture 2">
            <a:extLst>
              <a:ext uri="{FF2B5EF4-FFF2-40B4-BE49-F238E27FC236}">
                <a16:creationId xmlns:a16="http://schemas.microsoft.com/office/drawing/2014/main" id="{A73C70F0-8A29-8F49-9F39-E37B7C3DCDA4}"/>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Tree>
    <p:extLst>
      <p:ext uri="{BB962C8B-B14F-4D97-AF65-F5344CB8AC3E}">
        <p14:creationId xmlns:p14="http://schemas.microsoft.com/office/powerpoint/2010/main" val="1242998544"/>
      </p:ext>
    </p:extLst>
  </p:cSld>
  <p:clrMap bg1="lt1" tx1="dk1" bg2="lt2" tx2="dk2" accent1="accent1" accent2="accent2" accent3="accent3" accent4="accent4" accent5="accent5" accent6="accent6" hlink="hlink" folHlink="folHlink"/>
  <p:sldLayoutIdLst>
    <p:sldLayoutId id="2147483678" r:id="rId1"/>
    <p:sldLayoutId id="2147483679" r:id="rId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189" rtl="0" eaLnBrk="1" fontAlgn="base" hangingPunct="1">
        <a:spcBef>
          <a:spcPct val="0"/>
        </a:spcBef>
        <a:spcAft>
          <a:spcPct val="0"/>
        </a:spcAft>
        <a:defRPr sz="2400" b="1" kern="1200">
          <a:solidFill>
            <a:schemeClr val="bg1"/>
          </a:solidFill>
          <a:latin typeface="Arial"/>
          <a:ea typeface="ヒラギノ角ゴ Pro W3" charset="-128"/>
          <a:cs typeface="Arial"/>
        </a:defRPr>
      </a:lvl1pPr>
      <a:lvl2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2pPr>
      <a:lvl3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3pPr>
      <a:lvl4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4pPr>
      <a:lvl5pPr algn="l" defTabSz="457189" rtl="0" eaLnBrk="1" fontAlgn="base" hangingPunct="1">
        <a:spcBef>
          <a:spcPct val="0"/>
        </a:spcBef>
        <a:spcAft>
          <a:spcPct val="0"/>
        </a:spcAft>
        <a:defRPr sz="2400" b="1">
          <a:solidFill>
            <a:schemeClr val="bg1"/>
          </a:solidFill>
          <a:latin typeface="Arial" charset="0"/>
          <a:ea typeface="ヒラギノ角ゴ Pro W3" charset="-128"/>
          <a:cs typeface="ヒラギノ角ゴ Pro W3" charset="-128"/>
        </a:defRPr>
      </a:lvl5pPr>
      <a:lvl6pPr marL="457189"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6pPr>
      <a:lvl7pPr marL="914377"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7pPr>
      <a:lvl8pPr marL="1371566"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8pPr>
      <a:lvl9pPr marL="1828754" algn="ctr" defTabSz="457189" rtl="0" eaLnBrk="1" fontAlgn="base" hangingPunct="1">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796" indent="-177796" algn="l" defTabSz="457189" rtl="0" eaLnBrk="1" fontAlgn="base" hangingPunct="1">
        <a:spcBef>
          <a:spcPct val="20000"/>
        </a:spcBef>
        <a:spcAft>
          <a:spcPct val="0"/>
        </a:spcAft>
        <a:buFont typeface="Arial" panose="020B0604020202020204" pitchFamily="34" charset="0"/>
        <a:buChar char="•"/>
        <a:defRPr b="1" kern="1200">
          <a:solidFill>
            <a:schemeClr val="tx1"/>
          </a:solidFill>
          <a:latin typeface="Arial"/>
          <a:ea typeface="ヒラギノ角ゴ Pro W3" charset="-128"/>
          <a:cs typeface="Arial"/>
        </a:defRPr>
      </a:lvl1pPr>
      <a:lvl2pPr marL="685783"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2pPr>
      <a:lvl3pPr marL="1142971"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3pPr>
      <a:lvl4pPr marL="1600160"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4pPr>
      <a:lvl5pPr marL="2057349" indent="-228594" algn="l" defTabSz="457189" rtl="0" eaLnBrk="1" fontAlgn="base" hangingPunct="1">
        <a:spcBef>
          <a:spcPct val="20000"/>
        </a:spcBef>
        <a:spcAft>
          <a:spcPct val="0"/>
        </a:spcAft>
        <a:buFont typeface="Arial" panose="020B0604020202020204" pitchFamily="34" charset="0"/>
        <a:buChar char="»"/>
        <a:defRPr kern="1200">
          <a:solidFill>
            <a:schemeClr val="tx1"/>
          </a:solidFill>
          <a:latin typeface="Arial"/>
          <a:ea typeface="ヒラギノ角ゴ Pro W3" charset="-128"/>
          <a:cs typeface="Arial"/>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image" Target="../media/image15.png"/><Relationship Id="rId3" Type="http://schemas.microsoft.com/office/2007/relationships/media" Target="../media/media3.mp4"/><Relationship Id="rId7" Type="http://schemas.openxmlformats.org/officeDocument/2006/relationships/slideLayout" Target="../slideLayouts/slideLayout6.xml"/><Relationship Id="rId12" Type="http://schemas.openxmlformats.org/officeDocument/2006/relationships/image" Target="../media/image14.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video" Target="../media/media4.mp4"/><Relationship Id="rId11" Type="http://schemas.openxmlformats.org/officeDocument/2006/relationships/image" Target="../media/image13.jpeg"/><Relationship Id="rId5" Type="http://schemas.microsoft.com/office/2007/relationships/media" Target="../media/media4.mp4"/><Relationship Id="rId10" Type="http://schemas.openxmlformats.org/officeDocument/2006/relationships/image" Target="../media/image12.jpeg"/><Relationship Id="rId4" Type="http://schemas.openxmlformats.org/officeDocument/2006/relationships/video" Target="../media/media3.mp4"/><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 Id="rId9" Type="http://schemas.openxmlformats.org/officeDocument/2006/relationships/image" Target="../media/image33.jpeg"/></Relationships>
</file>

<file path=ppt/slides/_rels/slide9.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18" Type="http://schemas.openxmlformats.org/officeDocument/2006/relationships/image" Target="../media/image47.svg"/><Relationship Id="rId3" Type="http://schemas.openxmlformats.org/officeDocument/2006/relationships/slideLayout" Target="../slideLayouts/slideLayout1.xml"/><Relationship Id="rId7" Type="http://schemas.openxmlformats.org/officeDocument/2006/relationships/image" Target="../media/image36.png"/><Relationship Id="rId12" Type="http://schemas.openxmlformats.org/officeDocument/2006/relationships/image" Target="../media/image41.jpeg"/><Relationship Id="rId17" Type="http://schemas.openxmlformats.org/officeDocument/2006/relationships/image" Target="../media/image46.png"/><Relationship Id="rId2" Type="http://schemas.openxmlformats.org/officeDocument/2006/relationships/video" Target="../media/media5.mp4"/><Relationship Id="rId16" Type="http://schemas.openxmlformats.org/officeDocument/2006/relationships/image" Target="../media/image45.jpeg"/><Relationship Id="rId1" Type="http://schemas.microsoft.com/office/2007/relationships/media" Target="../media/media5.mp4"/><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4" Type="http://schemas.openxmlformats.org/officeDocument/2006/relationships/notesSlide" Target="../notesSlides/notesSlide9.xml"/><Relationship Id="rId9" Type="http://schemas.openxmlformats.org/officeDocument/2006/relationships/image" Target="../media/image38.jpeg"/><Relationship Id="rId1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49.jpeg"/></Relationships>
</file>

<file path=ppt/slides/_rels/slide11.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626EC5-2926-834F-845D-7FBD1B46C8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7615"/>
            <a:ext cx="12192000" cy="6858000"/>
          </a:xfrm>
          <a:prstGeom prst="rect">
            <a:avLst/>
          </a:prstGeom>
        </p:spPr>
      </p:pic>
      <p:sp>
        <p:nvSpPr>
          <p:cNvPr id="8" name="TextBox 7"/>
          <p:cNvSpPr txBox="1"/>
          <p:nvPr/>
        </p:nvSpPr>
        <p:spPr>
          <a:xfrm>
            <a:off x="6239934" y="5432927"/>
            <a:ext cx="5767127" cy="1077218"/>
          </a:xfrm>
          <a:prstGeom prst="rect">
            <a:avLst/>
          </a:prstGeom>
          <a:noFill/>
          <a:effectLst>
            <a:outerShdw blurRad="25400" dist="38100" dir="2700000" algn="tl" rotWithShape="0">
              <a:schemeClr val="tx1">
                <a:alpha val="79000"/>
              </a:schemeClr>
            </a:outerShdw>
          </a:effectLst>
        </p:spPr>
        <p:txBody>
          <a:bodyPr wrap="square" rtlCol="0">
            <a:spAutoFit/>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John Blevins, AIAA Fellow</a:t>
            </a: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solidFill>
                <a:effectLst/>
                <a:uLnTx/>
                <a:uFillTx/>
                <a:latin typeface="Arial" panose="020B0604020202020204" pitchFamily="34" charset="0"/>
                <a:ea typeface="Century Gothic" charset="0"/>
                <a:cs typeface="Arial" panose="020B0604020202020204" pitchFamily="34" charset="0"/>
              </a:rPr>
              <a:t>Chief Engineer </a:t>
            </a:r>
          </a:p>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Arial" panose="020B0604020202020204" pitchFamily="34" charset="0"/>
                <a:ea typeface="Century Gothic" charset="0"/>
                <a:cs typeface="Arial" panose="020B0604020202020204" pitchFamily="34" charset="0"/>
              </a:rPr>
              <a:t>SLS Program</a:t>
            </a:r>
            <a:endParaRPr kumimoji="0" lang="en-US" sz="2400" b="1" i="1" u="none" strike="noStrike" kern="1200" cap="none" spc="0" normalizeH="0" baseline="0" noProof="0" dirty="0">
              <a:ln>
                <a:noFill/>
              </a:ln>
              <a:solidFill>
                <a:srgbClr val="FFFFFF"/>
              </a:solidFill>
              <a:effectLst/>
              <a:highlight>
                <a:srgbClr val="FFFF00"/>
              </a:highlight>
              <a:uLnTx/>
              <a:uFillTx/>
              <a:latin typeface="Arial" panose="020B0604020202020204" pitchFamily="34" charset="0"/>
              <a:cs typeface="Arial" panose="020B0604020202020204" pitchFamily="34" charset="0"/>
            </a:endParaRPr>
          </a:p>
        </p:txBody>
      </p:sp>
      <p:sp>
        <p:nvSpPr>
          <p:cNvPr id="3" name="TextBox 2"/>
          <p:cNvSpPr txBox="1"/>
          <p:nvPr/>
        </p:nvSpPr>
        <p:spPr>
          <a:xfrm>
            <a:off x="6239934" y="1995031"/>
            <a:ext cx="5767126" cy="2431435"/>
          </a:xfrm>
          <a:prstGeom prst="rect">
            <a:avLst/>
          </a:prstGeom>
          <a:noFill/>
        </p:spPr>
        <p:txBody>
          <a:bodyPr wrap="square" rtlCol="0">
            <a:spAutoFit/>
          </a:bodyPr>
          <a:lstStyle/>
          <a:p>
            <a:pPr lvl="0" algn="r" defTabSz="1218731">
              <a:defRPr/>
            </a:pPr>
            <a:r>
              <a:rPr lang="en-US" sz="2800" b="1" cap="all" dirty="0">
                <a:solidFill>
                  <a:prstClr val="white"/>
                </a:solidFill>
                <a:effectLst>
                  <a:outerShdw blurRad="38100" dist="38100" dir="2700000" algn="tl">
                    <a:srgbClr val="000000">
                      <a:alpha val="43137"/>
                    </a:srgbClr>
                  </a:outerShdw>
                </a:effectLst>
                <a:latin typeface="Arial" panose="020B0604020202020204" pitchFamily="34" charset="0"/>
                <a:ea typeface="Century Gothic" charset="0"/>
                <a:cs typeface="Arial" panose="020B0604020202020204" pitchFamily="34" charset="0"/>
              </a:rPr>
              <a:t>NASA Space Launch System Completes Key Hot Fire Test and Begins </a:t>
            </a:r>
            <a:r>
              <a:rPr lang="en-US" sz="2800" b="1" cap="all">
                <a:solidFill>
                  <a:prstClr val="white"/>
                </a:solidFill>
                <a:effectLst>
                  <a:outerShdw blurRad="38100" dist="38100" dir="2700000" algn="tl">
                    <a:srgbClr val="000000">
                      <a:alpha val="43137"/>
                    </a:srgbClr>
                  </a:outerShdw>
                </a:effectLst>
                <a:latin typeface="Arial" panose="020B0604020202020204" pitchFamily="34" charset="0"/>
                <a:ea typeface="Century Gothic" charset="0"/>
                <a:cs typeface="Arial" panose="020B0604020202020204" pitchFamily="34" charset="0"/>
              </a:rPr>
              <a:t>Vehicle Integration</a:t>
            </a:r>
          </a:p>
          <a:p>
            <a:pPr lvl="0" algn="r" defTabSz="1218731">
              <a:defRPr/>
            </a:pPr>
            <a:r>
              <a:rPr lang="en-US" sz="2000" i="1">
                <a:solidFill>
                  <a:prstClr val="white"/>
                </a:solidFill>
                <a:effectLst>
                  <a:outerShdw blurRad="38100" dist="38100" dir="2700000" algn="tl">
                    <a:srgbClr val="000000">
                      <a:alpha val="43137"/>
                    </a:srgbClr>
                  </a:outerShdw>
                </a:effectLst>
                <a:latin typeface="Arial" panose="020B0604020202020204" pitchFamily="34" charset="0"/>
                <a:ea typeface="Century Gothic" charset="0"/>
                <a:cs typeface="Arial" panose="020B0604020202020204" pitchFamily="34" charset="0"/>
              </a:rPr>
              <a:t>AIAA </a:t>
            </a:r>
            <a:r>
              <a:rPr lang="en-US" sz="2000" i="1" dirty="0">
                <a:solidFill>
                  <a:prstClr val="white"/>
                </a:solidFill>
                <a:effectLst>
                  <a:outerShdw blurRad="38100" dist="38100" dir="2700000" algn="tl">
                    <a:srgbClr val="000000">
                      <a:alpha val="43137"/>
                    </a:srgbClr>
                  </a:outerShdw>
                </a:effectLst>
                <a:latin typeface="Arial" panose="020B0604020202020204" pitchFamily="34" charset="0"/>
                <a:ea typeface="Century Gothic" charset="0"/>
                <a:cs typeface="Arial" panose="020B0604020202020204" pitchFamily="34" charset="0"/>
              </a:rPr>
              <a:t>ASCEND</a:t>
            </a:r>
          </a:p>
          <a:p>
            <a:pPr lvl="0" algn="r" defTabSz="1218731">
              <a:defRPr/>
            </a:pPr>
            <a:r>
              <a:rPr lang="en-US" sz="2000" i="1" dirty="0">
                <a:solidFill>
                  <a:prstClr val="white"/>
                </a:solidFill>
                <a:effectLst>
                  <a:outerShdw blurRad="38100" dist="38100" dir="2700000" algn="tl">
                    <a:srgbClr val="000000">
                      <a:alpha val="43137"/>
                    </a:srgbClr>
                  </a:outerShdw>
                </a:effectLst>
                <a:latin typeface="Arial" panose="020B0604020202020204" pitchFamily="34" charset="0"/>
                <a:ea typeface="Century Gothic" charset="0"/>
                <a:cs typeface="Arial" panose="020B0604020202020204" pitchFamily="34" charset="0"/>
              </a:rPr>
              <a:t> November 15, 2021</a:t>
            </a:r>
            <a:endParaRPr kumimoji="0" lang="en-US" sz="2000" b="0" i="1"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Arial" panose="020B0604020202020204" pitchFamily="34" charset="0"/>
              <a:ea typeface="Century Gothic" charset="0"/>
              <a:cs typeface="Arial" panose="020B0604020202020204" pitchFamily="34" charset="0"/>
            </a:endParaRPr>
          </a:p>
        </p:txBody>
      </p: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6426" y="225426"/>
            <a:ext cx="2534615" cy="747973"/>
          </a:xfrm>
          <a:prstGeom prst="rect">
            <a:avLst/>
          </a:prstGeom>
        </p:spPr>
      </p:pic>
      <p:sp>
        <p:nvSpPr>
          <p:cNvPr id="4" name="TextBox 3"/>
          <p:cNvSpPr txBox="1"/>
          <p:nvPr/>
        </p:nvSpPr>
        <p:spPr>
          <a:xfrm>
            <a:off x="998664" y="6373738"/>
            <a:ext cx="10482540" cy="307777"/>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a:t>
            </a:r>
            <a:r>
              <a:rPr kumimoji="0" lang="en-US" sz="1400" b="0" i="1"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This material is a work of the U.S. Government and is not subject to copyright protection in the United States. </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98086DFF-B07C-7F49-B4C1-CAC87E45454D}"/>
              </a:ext>
            </a:extLst>
          </p:cNvPr>
          <p:cNvSpPr>
            <a:spLocks noGrp="1"/>
          </p:cNvSpPr>
          <p:nvPr>
            <p:ph type="sldNum" sz="quarter" idx="4"/>
          </p:nvPr>
        </p:nvSpPr>
        <p:spPr>
          <a:xfrm>
            <a:off x="11830051" y="6742771"/>
            <a:ext cx="361949" cy="115229"/>
          </a:xfrm>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2324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A018AFC-2268-2147-BB58-071A7B97F6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E501B9C1-AA08-554E-A3D4-0D63339C46F9}"/>
              </a:ext>
            </a:extLst>
          </p:cNvPr>
          <p:cNvSpPr>
            <a:spLocks noGrp="1"/>
          </p:cNvSpPr>
          <p:nvPr>
            <p:ph type="title"/>
          </p:nvPr>
        </p:nvSpPr>
        <p:spPr/>
        <p:txBody>
          <a:bodyPr>
            <a:normAutofit/>
          </a:bodyPr>
          <a:lstStyle/>
          <a:p>
            <a:r>
              <a:rPr lang="en-US" sz="4000" dirty="0">
                <a:latin typeface="Arial" panose="020B0604020202020204" pitchFamily="34" charset="0"/>
                <a:cs typeface="Arial" panose="020B0604020202020204" pitchFamily="34" charset="0"/>
              </a:rPr>
              <a:t>THE POWER OF SLS AND ORION</a:t>
            </a:r>
          </a:p>
        </p:txBody>
      </p:sp>
      <p:sp>
        <p:nvSpPr>
          <p:cNvPr id="3" name="TextBox 2">
            <a:extLst>
              <a:ext uri="{FF2B5EF4-FFF2-40B4-BE49-F238E27FC236}">
                <a16:creationId xmlns:a16="http://schemas.microsoft.com/office/drawing/2014/main" id="{4A69A674-AE76-224F-A6C4-787F1894EFDD}"/>
              </a:ext>
            </a:extLst>
          </p:cNvPr>
          <p:cNvSpPr txBox="1"/>
          <p:nvPr/>
        </p:nvSpPr>
        <p:spPr>
          <a:xfrm>
            <a:off x="352339" y="1391336"/>
            <a:ext cx="3733100" cy="2062103"/>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ORION</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only spacecraft capable of carrying and sustaining crew on missions to deep space, providing emergency abort capability, and safe re-entry from lunar return velocities</a:t>
            </a:r>
          </a:p>
        </p:txBody>
      </p:sp>
      <p:sp>
        <p:nvSpPr>
          <p:cNvPr id="9" name="TextBox 8">
            <a:extLst>
              <a:ext uri="{FF2B5EF4-FFF2-40B4-BE49-F238E27FC236}">
                <a16:creationId xmlns:a16="http://schemas.microsoft.com/office/drawing/2014/main" id="{AA746DF5-6DF7-0B41-AD97-FE693D6A309D}"/>
              </a:ext>
            </a:extLst>
          </p:cNvPr>
          <p:cNvSpPr txBox="1"/>
          <p:nvPr/>
        </p:nvSpPr>
        <p:spPr>
          <a:xfrm>
            <a:off x="352339" y="3815755"/>
            <a:ext cx="3733100" cy="1508105"/>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SLS</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only rocket with the power and capability required to carry astronauts to deep space onboard the Orion spacecraft</a:t>
            </a:r>
          </a:p>
        </p:txBody>
      </p:sp>
      <p:sp>
        <p:nvSpPr>
          <p:cNvPr id="10" name="TextBox 9">
            <a:extLst>
              <a:ext uri="{FF2B5EF4-FFF2-40B4-BE49-F238E27FC236}">
                <a16:creationId xmlns:a16="http://schemas.microsoft.com/office/drawing/2014/main" id="{11D535B0-90B9-B449-A2E8-E87E8423AEBA}"/>
              </a:ext>
            </a:extLst>
          </p:cNvPr>
          <p:cNvSpPr txBox="1"/>
          <p:nvPr/>
        </p:nvSpPr>
        <p:spPr>
          <a:xfrm>
            <a:off x="8014284" y="1391336"/>
            <a:ext cx="3815766" cy="178510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F0"/>
                </a:solidFill>
                <a:effectLst/>
                <a:uLnTx/>
                <a:uFillTx/>
                <a:latin typeface="Arial" panose="020B0604020202020204" pitchFamily="34" charset="0"/>
                <a:cs typeface="Arial" panose="020B0604020202020204" pitchFamily="34" charset="0"/>
              </a:rPr>
              <a:t>NATIONAL CAPABILITY</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 SLS, Orion, and Exploration Ground Systems programs leverage more than 3,800 suppliers and 60,000 workers across all 50 states</a:t>
            </a:r>
          </a:p>
        </p:txBody>
      </p:sp>
      <p:pic>
        <p:nvPicPr>
          <p:cNvPr id="13" name="Picture 12">
            <a:extLst>
              <a:ext uri="{FF2B5EF4-FFF2-40B4-BE49-F238E27FC236}">
                <a16:creationId xmlns:a16="http://schemas.microsoft.com/office/drawing/2014/main" id="{1F373BE1-8CCE-B449-82AB-8BDCDB03479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136581" y="225425"/>
            <a:ext cx="883968" cy="747973"/>
          </a:xfrm>
          <a:prstGeom prst="rect">
            <a:avLst/>
          </a:prstGeom>
        </p:spPr>
      </p:pic>
      <p:sp>
        <p:nvSpPr>
          <p:cNvPr id="12" name="Oval 11">
            <a:extLst>
              <a:ext uri="{FF2B5EF4-FFF2-40B4-BE49-F238E27FC236}">
                <a16:creationId xmlns:a16="http://schemas.microsoft.com/office/drawing/2014/main" id="{A32A13CB-3A3A-D249-B39D-F5FAAEB6A7A1}"/>
              </a:ext>
            </a:extLst>
          </p:cNvPr>
          <p:cNvSpPr/>
          <p:nvPr/>
        </p:nvSpPr>
        <p:spPr>
          <a:xfrm>
            <a:off x="1397717" y="1079522"/>
            <a:ext cx="119270" cy="79513"/>
          </a:xfrm>
          <a:prstGeom prst="ellipse">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8731"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B3DB698-1308-9745-88A9-DC278C7D1297}"/>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45774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S_Corestage_Timelapse 52 sec 07282021_XVID(0)">
            <a:hlinkClick r:id="" action="ppaction://media"/>
            <a:extLst>
              <a:ext uri="{FF2B5EF4-FFF2-40B4-BE49-F238E27FC236}">
                <a16:creationId xmlns:a16="http://schemas.microsoft.com/office/drawing/2014/main" id="{8948F63B-8532-42E8-A72A-818EB9E6136D}"/>
              </a:ext>
            </a:extLst>
          </p:cNvPr>
          <p:cNvPicPr>
            <a:picLocks noChangeAspect="1"/>
          </p:cNvPicPr>
          <p:nvPr>
            <a:videoFile r:link="rId1"/>
            <p:extLst>
              <p:ext uri="{DAA4B4D4-6D71-4841-9C94-3DE7FCFB9230}">
                <p14:media xmlns:p14="http://schemas.microsoft.com/office/powerpoint/2010/main" r:embed="rId2">
                  <p14:trim end="3284"/>
                </p14:media>
              </p:ext>
            </p:extLst>
          </p:nvPr>
        </p:nvPicPr>
        <p:blipFill>
          <a:blip r:embed="rId5"/>
          <a:stretch>
            <a:fillRect/>
          </a:stretch>
        </p:blipFill>
        <p:spPr>
          <a:xfrm>
            <a:off x="0" y="0"/>
            <a:ext cx="12192000" cy="6858000"/>
          </a:xfrm>
          <a:prstGeom prst="rect">
            <a:avLst/>
          </a:prstGeom>
        </p:spPr>
      </p:pic>
      <p:sp>
        <p:nvSpPr>
          <p:cNvPr id="6" name="Title 5">
            <a:extLst>
              <a:ext uri="{FF2B5EF4-FFF2-40B4-BE49-F238E27FC236}">
                <a16:creationId xmlns:a16="http://schemas.microsoft.com/office/drawing/2014/main" id="{6085647A-718A-FE42-B424-14E63B14EEBC}"/>
              </a:ext>
            </a:extLst>
          </p:cNvPr>
          <p:cNvSpPr>
            <a:spLocks noGrp="1"/>
          </p:cNvSpPr>
          <p:nvPr>
            <p:ph type="title"/>
          </p:nvPr>
        </p:nvSpPr>
        <p:spPr>
          <a:xfrm>
            <a:off x="-288758" y="5999128"/>
            <a:ext cx="8141369" cy="743643"/>
          </a:xfrm>
          <a:prstGeom prst="rect">
            <a:avLst/>
          </a:prstGeom>
        </p:spPr>
        <p:txBody>
          <a:bodyPr/>
          <a:lstStyle/>
          <a:p>
            <a:r>
              <a:rPr lang="en-US" sz="4000" b="0" dirty="0">
                <a:latin typeface="Arial" panose="020B0604020202020204" pitchFamily="34" charset="0"/>
                <a:cs typeface="Arial" panose="020B0604020202020204" pitchFamily="34" charset="0"/>
              </a:rPr>
              <a:t>HEAVY LIFT DAY IN THE VAB</a:t>
            </a:r>
          </a:p>
        </p:txBody>
      </p:sp>
      <p:sp>
        <p:nvSpPr>
          <p:cNvPr id="3" name="Slide Number Placeholder 2">
            <a:extLst>
              <a:ext uri="{FF2B5EF4-FFF2-40B4-BE49-F238E27FC236}">
                <a16:creationId xmlns:a16="http://schemas.microsoft.com/office/drawing/2014/main" id="{C758F5EA-E5CA-444F-86B7-10CE4B6C11B6}"/>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0867</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2277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511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Teams with NASA’s Exploration Ground Systems and contractor Jacobs integrate the interim cryogenic propulsion stage (ICPS) for NASA’s Space Launch System (SLS) rocket with the launch vehicle stage adapter (LVSA) atop the massive SLS core stage in the agency’s Vehicle Assembly Building (VAB) at NASA’s Kennedy Space Center in Florida on July 5, 2021. The ICPS is a liquid oxygen and liquid hydrogen-based system that will fire its RL 10 engine to give the Orion spacecraft the big in-space push needed to fly tens of thousands of miles beyond the Moon. The next component to be stacked on top of ICPS will be the Orion stage adapter, which will connect the ICPS with the spacecraft. Through Artemis, NASA will send the first woman and the first person of color to the lunar surface, as well as establish a sustainable presence on and around the Moon. As the first in an increasingly complex set of missions, Artemis I will test SLS and Orion as an integrated system prior to crewed flights to the Moon.">
            <a:extLst>
              <a:ext uri="{FF2B5EF4-FFF2-40B4-BE49-F238E27FC236}">
                <a16:creationId xmlns:a16="http://schemas.microsoft.com/office/drawing/2014/main" id="{E7E26D58-AB09-470F-A21D-78940297BE93}"/>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4544077" y="2595869"/>
            <a:ext cx="3662305" cy="424787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6F0899D-BBC7-40C7-A201-307E4B9C670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16200000">
            <a:off x="4921061" y="785619"/>
            <a:ext cx="2901521" cy="3654246"/>
          </a:xfrm>
          <a:prstGeom prst="rect">
            <a:avLst/>
          </a:prstGeom>
        </p:spPr>
      </p:pic>
      <p:pic>
        <p:nvPicPr>
          <p:cNvPr id="14" name="Picture 13" descr="A picture containing transport, outdoor, rocket&#10;&#10;Description automatically generated">
            <a:extLst>
              <a:ext uri="{FF2B5EF4-FFF2-40B4-BE49-F238E27FC236}">
                <a16:creationId xmlns:a16="http://schemas.microsoft.com/office/drawing/2014/main" id="{335C01D6-1A1B-4B01-847F-780E4DCF518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2038" y="1210557"/>
            <a:ext cx="4504007" cy="5640205"/>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prstGeom prst="rect">
            <a:avLst/>
          </a:prstGeom>
        </p:spPr>
        <p:txBody>
          <a:bodyPr/>
          <a:lstStyle/>
          <a:p>
            <a:r>
              <a:rPr lang="en-US" sz="3600" dirty="0">
                <a:solidFill>
                  <a:schemeClr val="bg1"/>
                </a:solidFill>
                <a:latin typeface="Arial" panose="020B0604020202020204" pitchFamily="34" charset="0"/>
                <a:cs typeface="Arial" panose="020B0604020202020204" pitchFamily="34" charset="0"/>
              </a:rPr>
              <a:t>SLS PROGRESS TOWARD ARTEMIS I</a:t>
            </a:r>
          </a:p>
        </p:txBody>
      </p:sp>
      <p:sp>
        <p:nvSpPr>
          <p:cNvPr id="16" name="TextBox 15"/>
          <p:cNvSpPr txBox="1"/>
          <p:nvPr/>
        </p:nvSpPr>
        <p:spPr>
          <a:xfrm>
            <a:off x="8786" y="6277287"/>
            <a:ext cx="4504006" cy="584775"/>
          </a:xfrm>
          <a:prstGeom prst="rect">
            <a:avLst/>
          </a:prstGeom>
          <a:solidFill>
            <a:schemeClr val="tx1">
              <a:alpha val="50000"/>
            </a:schemeClr>
          </a:solidFill>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Core stage mated to solid rocket boosters on mobile launcher </a:t>
            </a:r>
          </a:p>
        </p:txBody>
      </p:sp>
      <p:sp>
        <p:nvSpPr>
          <p:cNvPr id="20" name="TextBox 19">
            <a:extLst>
              <a:ext uri="{FF2B5EF4-FFF2-40B4-BE49-F238E27FC236}">
                <a16:creationId xmlns:a16="http://schemas.microsoft.com/office/drawing/2014/main" id="{8EF23343-9CCD-485B-A0E4-E634CCB0D74C}"/>
              </a:ext>
            </a:extLst>
          </p:cNvPr>
          <p:cNvSpPr txBox="1"/>
          <p:nvPr/>
        </p:nvSpPr>
        <p:spPr>
          <a:xfrm>
            <a:off x="4522909" y="6375503"/>
            <a:ext cx="3699728" cy="468244"/>
          </a:xfrm>
          <a:prstGeom prst="rect">
            <a:avLst/>
          </a:prstGeom>
          <a:solidFill>
            <a:schemeClr val="tx1">
              <a:alpha val="50000"/>
            </a:schemeClr>
          </a:solidFill>
        </p:spPr>
        <p:txBody>
          <a:bodyPr wrap="square" tIns="0" bIns="0" rtlCol="0" anchor="ctr" anchorCtr="0">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ICPS mated with LVSA</a:t>
            </a:r>
          </a:p>
        </p:txBody>
      </p:sp>
      <p:cxnSp>
        <p:nvCxnSpPr>
          <p:cNvPr id="31" name="Straight Connector 30">
            <a:extLst>
              <a:ext uri="{FF2B5EF4-FFF2-40B4-BE49-F238E27FC236}">
                <a16:creationId xmlns:a16="http://schemas.microsoft.com/office/drawing/2014/main" id="{31DAC288-293E-6543-A333-36AF7EA18881}"/>
              </a:ext>
            </a:extLst>
          </p:cNvPr>
          <p:cNvCxnSpPr>
            <a:cxnSpLocks/>
          </p:cNvCxnSpPr>
          <p:nvPr/>
        </p:nvCxnSpPr>
        <p:spPr>
          <a:xfrm>
            <a:off x="-8467" y="1179444"/>
            <a:ext cx="12192000"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84BDBF2-EBD5-504C-AA84-D6BEA5B977FB}"/>
              </a:ext>
            </a:extLst>
          </p:cNvPr>
          <p:cNvCxnSpPr>
            <a:cxnSpLocks/>
          </p:cNvCxnSpPr>
          <p:nvPr/>
        </p:nvCxnSpPr>
        <p:spPr>
          <a:xfrm>
            <a:off x="8222636" y="1167402"/>
            <a:ext cx="3246" cy="5684998"/>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2FB7B8E0-91B2-5E49-84BD-C950B24BB76F}"/>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0869</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
        <p:nvSpPr>
          <p:cNvPr id="2" name="AutoShape 2">
            <a:extLst>
              <a:ext uri="{FF2B5EF4-FFF2-40B4-BE49-F238E27FC236}">
                <a16:creationId xmlns:a16="http://schemas.microsoft.com/office/drawing/2014/main" id="{BCD5E60F-487B-41F3-812F-4A5659536CAB}"/>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0931CABC-8C6B-4F76-B5F4-5366A7EED92F}"/>
              </a:ext>
            </a:extLst>
          </p:cNvPr>
          <p:cNvSpPr txBox="1"/>
          <p:nvPr/>
        </p:nvSpPr>
        <p:spPr>
          <a:xfrm>
            <a:off x="4540522" y="3504777"/>
            <a:ext cx="3596990" cy="558726"/>
          </a:xfrm>
          <a:prstGeom prst="rect">
            <a:avLst/>
          </a:prstGeom>
          <a:solidFill>
            <a:schemeClr val="tx1">
              <a:alpha val="50000"/>
            </a:schemeClr>
          </a:solidFill>
        </p:spPr>
        <p:txBody>
          <a:bodyPr wrap="square" rtlCol="0" anchor="ctr">
            <a:noAutofit/>
          </a:bodyPr>
          <a:lstStyle>
            <a:defPPr>
              <a:defRPr lang="en-US"/>
            </a:defPPr>
            <a:lvl1pPr algn="ctr">
              <a:defRPr sz="1600" b="1" i="1">
                <a:solidFill>
                  <a:srgbClr val="FFFFFF"/>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LVSA mated with core stage</a:t>
            </a:r>
          </a:p>
        </p:txBody>
      </p:sp>
      <p:cxnSp>
        <p:nvCxnSpPr>
          <p:cNvPr id="25" name="Straight Connector 24">
            <a:extLst>
              <a:ext uri="{FF2B5EF4-FFF2-40B4-BE49-F238E27FC236}">
                <a16:creationId xmlns:a16="http://schemas.microsoft.com/office/drawing/2014/main" id="{AA9FCBDF-B996-4E34-861D-08D61FE51FFF}"/>
              </a:ext>
            </a:extLst>
          </p:cNvPr>
          <p:cNvCxnSpPr>
            <a:cxnSpLocks/>
          </p:cNvCxnSpPr>
          <p:nvPr/>
        </p:nvCxnSpPr>
        <p:spPr>
          <a:xfrm>
            <a:off x="4512792" y="4040120"/>
            <a:ext cx="3690329" cy="30052"/>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39053CFF-5537-C34D-AE78-5D15F370D96E}"/>
              </a:ext>
            </a:extLst>
          </p:cNvPr>
          <p:cNvCxnSpPr>
            <a:cxnSpLocks/>
          </p:cNvCxnSpPr>
          <p:nvPr/>
        </p:nvCxnSpPr>
        <p:spPr>
          <a:xfrm>
            <a:off x="4528745" y="1179444"/>
            <a:ext cx="0" cy="5691427"/>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809BE72D-5480-4A7F-BF57-58510B9387F1}"/>
              </a:ext>
            </a:extLst>
          </p:cNvPr>
          <p:cNvSpPr txBox="1"/>
          <p:nvPr/>
        </p:nvSpPr>
        <p:spPr>
          <a:xfrm>
            <a:off x="8250005" y="6385257"/>
            <a:ext cx="3669767" cy="338554"/>
          </a:xfrm>
          <a:prstGeom prst="rect">
            <a:avLst/>
          </a:prstGeom>
          <a:solidFill>
            <a:schemeClr val="tx1">
              <a:alpha val="50000"/>
            </a:schemeClr>
          </a:solidFill>
        </p:spPr>
        <p:txBody>
          <a:bodyPr wrap="square" rtlCol="0" anchor="ctr">
            <a:sp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Fully stacked</a:t>
            </a:r>
          </a:p>
        </p:txBody>
      </p:sp>
      <p:pic>
        <p:nvPicPr>
          <p:cNvPr id="1026" name="Picture 2" descr="Image">
            <a:extLst>
              <a:ext uri="{FF2B5EF4-FFF2-40B4-BE49-F238E27FC236}">
                <a16:creationId xmlns:a16="http://schemas.microsoft.com/office/drawing/2014/main" id="{667E465E-7749-442C-824E-2EFFED052789}"/>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259580" y="1210557"/>
            <a:ext cx="3932420" cy="566031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C2B6D31F-ABF1-4338-8332-9B7A35F2BDD0}"/>
              </a:ext>
            </a:extLst>
          </p:cNvPr>
          <p:cNvSpPr txBox="1"/>
          <p:nvPr/>
        </p:nvSpPr>
        <p:spPr>
          <a:xfrm>
            <a:off x="8240490" y="6375502"/>
            <a:ext cx="3965731" cy="475259"/>
          </a:xfrm>
          <a:prstGeom prst="rect">
            <a:avLst/>
          </a:prstGeom>
          <a:solidFill>
            <a:schemeClr val="tx1">
              <a:alpha val="50000"/>
            </a:schemeClr>
          </a:solidFill>
        </p:spPr>
        <p:txBody>
          <a:bodyPr wrap="square" tIns="0" bIns="0" rtlCol="0" anchor="ctr" anchorCtr="0">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Artemis I rocket during URRT</a:t>
            </a:r>
          </a:p>
        </p:txBody>
      </p:sp>
    </p:spTree>
    <p:extLst>
      <p:ext uri="{BB962C8B-B14F-4D97-AF65-F5344CB8AC3E}">
        <p14:creationId xmlns:p14="http://schemas.microsoft.com/office/powerpoint/2010/main" val="285198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D002-Test-Case-TTF-4697-Ground-FillDrain-06-24-20_edited_XVID" descr="PD002-Test-Case-TTF-4697-Ground-FillDrain-06-24-20_edited_XVID">
            <a:hlinkClick r:id="" action="ppaction://media"/>
            <a:extLst>
              <a:ext uri="{FF2B5EF4-FFF2-40B4-BE49-F238E27FC236}">
                <a16:creationId xmlns:a16="http://schemas.microsoft.com/office/drawing/2014/main" id="{6EADA371-12B9-E046-8DC0-9F8C0CC5143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6131" t="1" r="19325" b="536"/>
          <a:stretch/>
        </p:blipFill>
        <p:spPr>
          <a:xfrm>
            <a:off x="4389120" y="1216576"/>
            <a:ext cx="3749040" cy="2834640"/>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xfrm>
            <a:off x="-1697" y="160865"/>
            <a:ext cx="11139352" cy="860425"/>
          </a:xfrm>
          <a:prstGeom prst="rect">
            <a:avLst/>
          </a:prstGeom>
        </p:spPr>
        <p:txBody>
          <a:bodyPr/>
          <a:lstStyle/>
          <a:p>
            <a:r>
              <a:rPr lang="en-US" dirty="0">
                <a:latin typeface="Arial" panose="020B0604020202020204" pitchFamily="34" charset="0"/>
                <a:cs typeface="Arial" panose="020B0604020202020204" pitchFamily="34" charset="0"/>
              </a:rPr>
              <a:t>SLS TESTING</a:t>
            </a:r>
          </a:p>
        </p:txBody>
      </p:sp>
      <p:pic>
        <p:nvPicPr>
          <p:cNvPr id="11" name="Picture 10"/>
          <p:cNvPicPr>
            <a:picLocks noChangeAspect="1"/>
          </p:cNvPicPr>
          <p:nvPr/>
        </p:nvPicPr>
        <p:blipFill rotWithShape="1">
          <a:blip r:embed="rId10" cstate="screen">
            <a:extLst>
              <a:ext uri="{28A0092B-C50C-407E-A947-70E740481C1C}">
                <a14:useLocalDpi xmlns:a14="http://schemas.microsoft.com/office/drawing/2010/main"/>
              </a:ext>
            </a:extLst>
          </a:blip>
          <a:srcRect l="-1"/>
          <a:stretch/>
        </p:blipFill>
        <p:spPr>
          <a:xfrm>
            <a:off x="-59876" y="1204768"/>
            <a:ext cx="4444866" cy="2845832"/>
          </a:xfrm>
          <a:prstGeom prst="rect">
            <a:avLst/>
          </a:prstGeom>
        </p:spPr>
      </p:pic>
      <p:cxnSp>
        <p:nvCxnSpPr>
          <p:cNvPr id="17" name="Straight Connector 16">
            <a:extLst>
              <a:ext uri="{FF2B5EF4-FFF2-40B4-BE49-F238E27FC236}">
                <a16:creationId xmlns:a16="http://schemas.microsoft.com/office/drawing/2014/main" id="{B8AF8266-A896-A64F-8096-1E1196D0D7C6}"/>
              </a:ext>
            </a:extLst>
          </p:cNvPr>
          <p:cNvCxnSpPr>
            <a:cxnSpLocks/>
          </p:cNvCxnSpPr>
          <p:nvPr/>
        </p:nvCxnSpPr>
        <p:spPr>
          <a:xfrm flipH="1">
            <a:off x="4421811" y="4027454"/>
            <a:ext cx="16197" cy="281233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4429156" y="4027454"/>
            <a:ext cx="2790506" cy="2840914"/>
          </a:xfrm>
          <a:prstGeom prst="rect">
            <a:avLst/>
          </a:prstGeom>
          <a:ln>
            <a:noFill/>
          </a:ln>
          <a:effectLst/>
        </p:spPr>
      </p:pic>
      <p:cxnSp>
        <p:nvCxnSpPr>
          <p:cNvPr id="19" name="Straight Connector 18">
            <a:extLst>
              <a:ext uri="{FF2B5EF4-FFF2-40B4-BE49-F238E27FC236}">
                <a16:creationId xmlns:a16="http://schemas.microsoft.com/office/drawing/2014/main" id="{C29A6B1C-4C10-1A41-82EA-9CD894C530C2}"/>
              </a:ext>
            </a:extLst>
          </p:cNvPr>
          <p:cNvCxnSpPr>
            <a:cxnSpLocks/>
          </p:cNvCxnSpPr>
          <p:nvPr/>
        </p:nvCxnSpPr>
        <p:spPr>
          <a:xfrm>
            <a:off x="8121870" y="1203696"/>
            <a:ext cx="0" cy="2844018"/>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97BE0F1-E92F-B243-A1D2-939B5F934C9B}"/>
              </a:ext>
            </a:extLst>
          </p:cNvPr>
          <p:cNvCxnSpPr>
            <a:cxnSpLocks/>
          </p:cNvCxnSpPr>
          <p:nvPr/>
        </p:nvCxnSpPr>
        <p:spPr>
          <a:xfrm>
            <a:off x="7200774" y="4014208"/>
            <a:ext cx="0" cy="2881474"/>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0BCA09E4-EF9A-B545-9058-C51495A308A9}"/>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charset="0"/>
                <a:cs typeface="Arial" charset="0"/>
              </a:rPr>
              <a:t>0458</a:t>
            </a:r>
            <a:endParaRPr kumimoji="0" lang="en-US" sz="600" b="0" i="0" u="none" strike="noStrike" kern="1200" cap="none" spc="0" normalizeH="0" baseline="0" noProof="0" dirty="0">
              <a:ln>
                <a:noFill/>
              </a:ln>
              <a:solidFill>
                <a:prstClr val="black">
                  <a:tint val="75000"/>
                </a:prstClr>
              </a:solidFill>
              <a:effectLst/>
              <a:uLnTx/>
              <a:uFillTx/>
              <a:latin typeface="Arial" charset="0"/>
              <a:cs typeface="Arial" charset="0"/>
            </a:endParaRPr>
          </a:p>
        </p:txBody>
      </p:sp>
      <p:pic>
        <p:nvPicPr>
          <p:cNvPr id="16" name="Picture 8">
            <a:extLst>
              <a:ext uri="{FF2B5EF4-FFF2-40B4-BE49-F238E27FC236}">
                <a16:creationId xmlns:a16="http://schemas.microsoft.com/office/drawing/2014/main" id="{2E2C14A5-2633-49B0-953A-8C227A8DE4E4}"/>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8134102" y="1201881"/>
            <a:ext cx="4057897" cy="2809737"/>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7D575D89-8395-0E43-98E7-138008C722C3}"/>
              </a:ext>
            </a:extLst>
          </p:cNvPr>
          <p:cNvCxnSpPr>
            <a:cxnSpLocks/>
          </p:cNvCxnSpPr>
          <p:nvPr/>
        </p:nvCxnSpPr>
        <p:spPr>
          <a:xfrm>
            <a:off x="-1697" y="1203324"/>
            <a:ext cx="12193696"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6D04F998-0D73-D448-9C50-42C860D98F79}"/>
              </a:ext>
            </a:extLst>
          </p:cNvPr>
          <p:cNvCxnSpPr>
            <a:cxnSpLocks/>
          </p:cNvCxnSpPr>
          <p:nvPr/>
        </p:nvCxnSpPr>
        <p:spPr>
          <a:xfrm>
            <a:off x="4406419" y="1202702"/>
            <a:ext cx="0" cy="284679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7" name="LH2 TTF XVID" descr="LH2 TTF XVID">
            <a:hlinkClick r:id="" action="ppaction://media"/>
            <a:extLst>
              <a:ext uri="{FF2B5EF4-FFF2-40B4-BE49-F238E27FC236}">
                <a16:creationId xmlns:a16="http://schemas.microsoft.com/office/drawing/2014/main" id="{B5ABF07C-C0F7-AB4E-8044-DCD1C5EC6A03}"/>
              </a:ext>
            </a:extLst>
          </p:cNvPr>
          <p:cNvPicPr>
            <a:picLocks noChangeAspect="1"/>
          </p:cNvPicPr>
          <p:nvPr>
            <a:videoFile r:link="rId4"/>
            <p:extLst>
              <p:ext uri="{DAA4B4D4-6D71-4841-9C94-3DE7FCFB9230}">
                <p14:media xmlns:p14="http://schemas.microsoft.com/office/powerpoint/2010/main" r:embed="rId3"/>
              </p:ext>
            </p:extLst>
          </p:nvPr>
        </p:nvPicPr>
        <p:blipFill rotWithShape="1">
          <a:blip r:embed="rId13"/>
          <a:srcRect r="2069"/>
          <a:stretch/>
        </p:blipFill>
        <p:spPr>
          <a:xfrm>
            <a:off x="7229190" y="4021419"/>
            <a:ext cx="4937760" cy="2852139"/>
          </a:xfrm>
          <a:prstGeom prst="rect">
            <a:avLst/>
          </a:prstGeom>
        </p:spPr>
      </p:pic>
      <p:cxnSp>
        <p:nvCxnSpPr>
          <p:cNvPr id="14" name="Straight Connector 13">
            <a:extLst>
              <a:ext uri="{FF2B5EF4-FFF2-40B4-BE49-F238E27FC236}">
                <a16:creationId xmlns:a16="http://schemas.microsoft.com/office/drawing/2014/main" id="{088D7FEF-070C-CD45-BE5B-768A6F4C5F32}"/>
              </a:ext>
            </a:extLst>
          </p:cNvPr>
          <p:cNvCxnSpPr>
            <a:cxnSpLocks/>
          </p:cNvCxnSpPr>
          <p:nvPr/>
        </p:nvCxnSpPr>
        <p:spPr>
          <a:xfrm>
            <a:off x="-83889" y="4020679"/>
            <a:ext cx="12275889"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5" name="0158 35sec SILENT Green Run Clip 03182021xvid ppt">
            <a:hlinkClick r:id="" action="ppaction://media"/>
            <a:extLst>
              <a:ext uri="{FF2B5EF4-FFF2-40B4-BE49-F238E27FC236}">
                <a16:creationId xmlns:a16="http://schemas.microsoft.com/office/drawing/2014/main" id="{948AC755-BC9C-4DCD-9301-2B9CB82888F3}"/>
              </a:ext>
            </a:extLst>
          </p:cNvPr>
          <p:cNvPicPr>
            <a:picLocks noChangeAspect="1"/>
          </p:cNvPicPr>
          <p:nvPr>
            <a:videoFile r:link="rId6"/>
            <p:extLst>
              <p:ext uri="{DAA4B4D4-6D71-4841-9C94-3DE7FCFB9230}">
                <p14:media xmlns:p14="http://schemas.microsoft.com/office/powerpoint/2010/main" r:embed="rId5"/>
              </p:ext>
            </p:extLst>
          </p:nvPr>
        </p:nvPicPr>
        <p:blipFill rotWithShape="1">
          <a:blip r:embed="rId14"/>
          <a:srcRect l="-1039" r="10298"/>
          <a:stretch/>
        </p:blipFill>
        <p:spPr>
          <a:xfrm>
            <a:off x="-93700" y="4038177"/>
            <a:ext cx="4480560" cy="2868212"/>
          </a:xfrm>
          <a:prstGeom prst="rect">
            <a:avLst/>
          </a:prstGeom>
        </p:spPr>
      </p:pic>
      <p:cxnSp>
        <p:nvCxnSpPr>
          <p:cNvPr id="23" name="Straight Connector 22">
            <a:extLst>
              <a:ext uri="{FF2B5EF4-FFF2-40B4-BE49-F238E27FC236}">
                <a16:creationId xmlns:a16="http://schemas.microsoft.com/office/drawing/2014/main" id="{F8F807B6-5210-46EB-8DAA-3013ED6B6517}"/>
              </a:ext>
            </a:extLst>
          </p:cNvPr>
          <p:cNvCxnSpPr>
            <a:cxnSpLocks/>
          </p:cNvCxnSpPr>
          <p:nvPr/>
        </p:nvCxnSpPr>
        <p:spPr>
          <a:xfrm>
            <a:off x="4406419" y="4048885"/>
            <a:ext cx="0" cy="2846797"/>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990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621" fill="hold"/>
                                        <p:tgtEl>
                                          <p:spTgt spid="26"/>
                                        </p:tgtEl>
                                      </p:cBhvr>
                                    </p:cmd>
                                  </p:childTnLst>
                                </p:cTn>
                              </p:par>
                              <p:par>
                                <p:cTn id="7" presetID="1" presetClass="mediacall" presetSubtype="0" fill="hold" nodeType="withEffect">
                                  <p:stCondLst>
                                    <p:cond delay="0"/>
                                  </p:stCondLst>
                                  <p:childTnLst>
                                    <p:cmd type="call" cmd="playFrom(0.0)">
                                      <p:cBhvr>
                                        <p:cTn id="8" dur="20832" fill="hold"/>
                                        <p:tgtEl>
                                          <p:spTgt spid="27"/>
                                        </p:tgtEl>
                                      </p:cBhvr>
                                    </p:cmd>
                                  </p:childTnLst>
                                </p:cTn>
                              </p:par>
                              <p:par>
                                <p:cTn id="9" presetID="1" presetClass="mediacall" presetSubtype="0" fill="hold" nodeType="withEffect">
                                  <p:stCondLst>
                                    <p:cond delay="0"/>
                                  </p:stCondLst>
                                  <p:childTnLst>
                                    <p:cmd type="call" cmd="playFrom(0.0)">
                                      <p:cBhvr>
                                        <p:cTn id="10" dur="3540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11" repeatCount="indefinite" fill="hold" display="0">
                  <p:stCondLst>
                    <p:cond delay="indefinite"/>
                  </p:stCondLst>
                </p:cTn>
                <p:tgtEl>
                  <p:spTgt spid="26"/>
                </p:tgtEl>
              </p:cMediaNode>
            </p:video>
            <p:seq concurrent="1" nextAc="seek">
              <p:cTn id="12" restart="whenNotActive" fill="hold" evtFilter="cancelBubble" nodeType="interactiveSeq">
                <p:stCondLst>
                  <p:cond evt="onClick" delay="0">
                    <p:tgtEl>
                      <p:spTgt spid="2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26"/>
                                        </p:tgtEl>
                                      </p:cBhvr>
                                    </p:cmd>
                                  </p:childTnLst>
                                </p:cTn>
                              </p:par>
                            </p:childTnLst>
                          </p:cTn>
                        </p:par>
                      </p:childTnLst>
                    </p:cTn>
                  </p:par>
                </p:childTnLst>
              </p:cTn>
              <p:nextCondLst>
                <p:cond evt="onClick" delay="0">
                  <p:tgtEl>
                    <p:spTgt spid="26"/>
                  </p:tgtEl>
                </p:cond>
              </p:nextCondLst>
            </p:seq>
            <p:video>
              <p:cMediaNode vol="0">
                <p:cTn id="17" repeatCount="indefinite" fill="hold" display="0">
                  <p:stCondLst>
                    <p:cond delay="indefinite"/>
                  </p:stCondLst>
                </p:cTn>
                <p:tgtEl>
                  <p:spTgt spid="27"/>
                </p:tgtEl>
              </p:cMediaNode>
            </p:video>
            <p:seq concurrent="1" nextAc="seek">
              <p:cTn id="18" restart="whenNotActive" fill="hold" evtFilter="cancelBubble" nodeType="interactiveSeq">
                <p:stCondLst>
                  <p:cond evt="onClick" delay="0">
                    <p:tgtEl>
                      <p:spTgt spid="2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withEffect">
                                  <p:stCondLst>
                                    <p:cond delay="0"/>
                                  </p:stCondLst>
                                  <p:childTnLst>
                                    <p:cmd type="call" cmd="togglePause">
                                      <p:cBhvr>
                                        <p:cTn id="22" dur="1" fill="hold"/>
                                        <p:tgtEl>
                                          <p:spTgt spid="27"/>
                                        </p:tgtEl>
                                      </p:cBhvr>
                                    </p:cmd>
                                  </p:childTnLst>
                                </p:cTn>
                              </p:par>
                            </p:childTnLst>
                          </p:cTn>
                        </p:par>
                      </p:childTnLst>
                    </p:cTn>
                  </p:par>
                </p:childTnLst>
              </p:cTn>
              <p:nextCondLst>
                <p:cond evt="onClick" delay="0">
                  <p:tgtEl>
                    <p:spTgt spid="27"/>
                  </p:tgtEl>
                </p:cond>
              </p:nextCondLst>
            </p:seq>
            <p:par>
              <p:cTn id="23"/>
            </p:par>
            <p:video>
              <p:cMediaNode vol="80000">
                <p:cTn id="24" repeatCount="indefinite" fill="hold" display="0">
                  <p:stCondLst>
                    <p:cond delay="indefinite"/>
                  </p:stCondLst>
                </p:cTn>
                <p:tgtEl>
                  <p:spTgt spid="5"/>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No photo description available.">
            <a:extLst>
              <a:ext uri="{FF2B5EF4-FFF2-40B4-BE49-F238E27FC236}">
                <a16:creationId xmlns:a16="http://schemas.microsoft.com/office/drawing/2014/main" id="{2CD251C3-A74A-4D69-BA9B-5D4882FBC806}"/>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236"/>
          <a:stretch/>
        </p:blipFill>
        <p:spPr bwMode="auto">
          <a:xfrm>
            <a:off x="4926392" y="1182971"/>
            <a:ext cx="4539212" cy="565934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39F1507-5D8C-4689-A697-9E3A5DD78AC4}"/>
              </a:ext>
            </a:extLst>
          </p:cNvPr>
          <p:cNvSpPr>
            <a:spLocks noGrp="1"/>
          </p:cNvSpPr>
          <p:nvPr>
            <p:ph type="title"/>
          </p:nvPr>
        </p:nvSpPr>
        <p:spPr>
          <a:xfrm>
            <a:off x="0" y="225715"/>
            <a:ext cx="11830050" cy="743643"/>
          </a:xfrm>
        </p:spPr>
        <p:txBody>
          <a:bodyPr/>
          <a:lstStyle/>
          <a:p>
            <a:r>
              <a:rPr lang="en-US" sz="3400" dirty="0">
                <a:latin typeface="Arial" panose="020B0604020202020204" pitchFamily="34" charset="0"/>
                <a:cs typeface="Arial" panose="020B0604020202020204" pitchFamily="34" charset="0"/>
              </a:rPr>
              <a:t>Integrated test and checkout</a:t>
            </a:r>
          </a:p>
        </p:txBody>
      </p:sp>
      <p:pic>
        <p:nvPicPr>
          <p:cNvPr id="5" name="Picture 4">
            <a:extLst>
              <a:ext uri="{FF2B5EF4-FFF2-40B4-BE49-F238E27FC236}">
                <a16:creationId xmlns:a16="http://schemas.microsoft.com/office/drawing/2014/main" id="{5619F9C7-82DB-46FA-96AA-ED1DCD12400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0" y="1197472"/>
            <a:ext cx="4937040" cy="5671679"/>
          </a:xfrm>
          <a:prstGeom prst="rect">
            <a:avLst/>
          </a:prstGeom>
        </p:spPr>
      </p:pic>
      <p:pic>
        <p:nvPicPr>
          <p:cNvPr id="7" name="Picture 6" descr="A picture containing indoor, bed, room&#10;&#10;Description automatically generated">
            <a:extLst>
              <a:ext uri="{FF2B5EF4-FFF2-40B4-BE49-F238E27FC236}">
                <a16:creationId xmlns:a16="http://schemas.microsoft.com/office/drawing/2014/main" id="{2537F70D-BC74-437B-83B1-7625A69D69F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477988" y="1196027"/>
            <a:ext cx="2714011" cy="2078054"/>
          </a:xfrm>
          <a:prstGeom prst="rect">
            <a:avLst/>
          </a:prstGeom>
        </p:spPr>
      </p:pic>
      <p:sp>
        <p:nvSpPr>
          <p:cNvPr id="8" name="TextBox 7">
            <a:extLst>
              <a:ext uri="{FF2B5EF4-FFF2-40B4-BE49-F238E27FC236}">
                <a16:creationId xmlns:a16="http://schemas.microsoft.com/office/drawing/2014/main" id="{A73B5C64-4FA7-46C8-BE44-B421CD1248CB}"/>
              </a:ext>
            </a:extLst>
          </p:cNvPr>
          <p:cNvSpPr txBox="1"/>
          <p:nvPr/>
        </p:nvSpPr>
        <p:spPr>
          <a:xfrm>
            <a:off x="-1704" y="6284376"/>
            <a:ext cx="4949390" cy="584775"/>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Orion mass simulator for</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integrated modal testing</a:t>
            </a:r>
          </a:p>
        </p:txBody>
      </p:sp>
      <p:sp>
        <p:nvSpPr>
          <p:cNvPr id="9" name="TextBox 8">
            <a:extLst>
              <a:ext uri="{FF2B5EF4-FFF2-40B4-BE49-F238E27FC236}">
                <a16:creationId xmlns:a16="http://schemas.microsoft.com/office/drawing/2014/main" id="{D37D6DD4-24B5-4A32-B824-79B712C4D737}"/>
              </a:ext>
            </a:extLst>
          </p:cNvPr>
          <p:cNvSpPr txBox="1"/>
          <p:nvPr/>
        </p:nvSpPr>
        <p:spPr>
          <a:xfrm>
            <a:off x="4947686" y="6282210"/>
            <a:ext cx="4530294" cy="586942"/>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OSA STA stacked on top of launch vehicle ahead of modal testing</a:t>
            </a:r>
          </a:p>
        </p:txBody>
      </p:sp>
      <p:sp>
        <p:nvSpPr>
          <p:cNvPr id="10" name="TextBox 9">
            <a:extLst>
              <a:ext uri="{FF2B5EF4-FFF2-40B4-BE49-F238E27FC236}">
                <a16:creationId xmlns:a16="http://schemas.microsoft.com/office/drawing/2014/main" id="{884395FF-BF68-44FA-B711-507BBF9AB46A}"/>
              </a:ext>
            </a:extLst>
          </p:cNvPr>
          <p:cNvSpPr txBox="1"/>
          <p:nvPr/>
        </p:nvSpPr>
        <p:spPr>
          <a:xfrm>
            <a:off x="9477990" y="2689306"/>
            <a:ext cx="2714009" cy="584775"/>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CubeSat payload </a:t>
            </a:r>
            <a:b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b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integration in progress</a:t>
            </a:r>
          </a:p>
        </p:txBody>
      </p:sp>
      <p:cxnSp>
        <p:nvCxnSpPr>
          <p:cNvPr id="11" name="Straight Connector 10">
            <a:extLst>
              <a:ext uri="{FF2B5EF4-FFF2-40B4-BE49-F238E27FC236}">
                <a16:creationId xmlns:a16="http://schemas.microsoft.com/office/drawing/2014/main" id="{B33DC43A-3B35-D744-BD91-C1A9FD5D1232}"/>
              </a:ext>
            </a:extLst>
          </p:cNvPr>
          <p:cNvCxnSpPr>
            <a:cxnSpLocks/>
          </p:cNvCxnSpPr>
          <p:nvPr/>
        </p:nvCxnSpPr>
        <p:spPr>
          <a:xfrm>
            <a:off x="4938773" y="1185141"/>
            <a:ext cx="0" cy="567285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09A9D55-5B62-DB41-BC27-A7981AF7A4E3}"/>
              </a:ext>
            </a:extLst>
          </p:cNvPr>
          <p:cNvCxnSpPr>
            <a:cxnSpLocks/>
          </p:cNvCxnSpPr>
          <p:nvPr/>
        </p:nvCxnSpPr>
        <p:spPr>
          <a:xfrm>
            <a:off x="-1697" y="1182970"/>
            <a:ext cx="12193697" cy="123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762EE344-12C8-634D-95DE-9F9EAE66FFD4}"/>
              </a:ext>
            </a:extLst>
          </p:cNvPr>
          <p:cNvSpPr txBox="1"/>
          <p:nvPr/>
        </p:nvSpPr>
        <p:spPr>
          <a:xfrm>
            <a:off x="9477989" y="6530597"/>
            <a:ext cx="2701627" cy="338554"/>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NEA Scout</a:t>
            </a:r>
          </a:p>
        </p:txBody>
      </p:sp>
      <p:cxnSp>
        <p:nvCxnSpPr>
          <p:cNvPr id="18" name="Straight Connector 17">
            <a:extLst>
              <a:ext uri="{FF2B5EF4-FFF2-40B4-BE49-F238E27FC236}">
                <a16:creationId xmlns:a16="http://schemas.microsoft.com/office/drawing/2014/main" id="{A478B8DF-FE93-4745-9087-6B5E37CC89D2}"/>
              </a:ext>
            </a:extLst>
          </p:cNvPr>
          <p:cNvCxnSpPr>
            <a:cxnSpLocks/>
          </p:cNvCxnSpPr>
          <p:nvPr/>
        </p:nvCxnSpPr>
        <p:spPr>
          <a:xfrm>
            <a:off x="9477988" y="1185141"/>
            <a:ext cx="0" cy="567285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9FDD7A29-E8CE-0E49-B1D2-46C3C9E31A10}"/>
              </a:ext>
            </a:extLst>
          </p:cNvPr>
          <p:cNvCxnSpPr>
            <a:cxnSpLocks/>
          </p:cNvCxnSpPr>
          <p:nvPr/>
        </p:nvCxnSpPr>
        <p:spPr>
          <a:xfrm>
            <a:off x="9477988" y="3258205"/>
            <a:ext cx="2701628"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a:extLst>
              <a:ext uri="{FF2B5EF4-FFF2-40B4-BE49-F238E27FC236}">
                <a16:creationId xmlns:a16="http://schemas.microsoft.com/office/drawing/2014/main" id="{925825BB-0FCE-894C-99FE-EACF69084891}"/>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0867</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D47C3C78-A6D6-494F-8AE4-6B6AE022A65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486893" y="3272799"/>
            <a:ext cx="2714010" cy="3569520"/>
          </a:xfrm>
          <a:prstGeom prst="rect">
            <a:avLst/>
          </a:prstGeom>
        </p:spPr>
      </p:pic>
      <p:sp>
        <p:nvSpPr>
          <p:cNvPr id="21" name="TextBox 20">
            <a:extLst>
              <a:ext uri="{FF2B5EF4-FFF2-40B4-BE49-F238E27FC236}">
                <a16:creationId xmlns:a16="http://schemas.microsoft.com/office/drawing/2014/main" id="{CCEBF945-3EE1-4A99-9491-2C20793583C9}"/>
              </a:ext>
            </a:extLst>
          </p:cNvPr>
          <p:cNvSpPr txBox="1"/>
          <p:nvPr/>
        </p:nvSpPr>
        <p:spPr>
          <a:xfrm>
            <a:off x="9477991" y="6257544"/>
            <a:ext cx="2714009" cy="584775"/>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CubeSats and dispensers installed in OSA </a:t>
            </a:r>
          </a:p>
        </p:txBody>
      </p:sp>
    </p:spTree>
    <p:extLst>
      <p:ext uri="{BB962C8B-B14F-4D97-AF65-F5344CB8AC3E}">
        <p14:creationId xmlns:p14="http://schemas.microsoft.com/office/powerpoint/2010/main" val="3874246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marL="119063"/>
            <a:r>
              <a:rPr lang="en-US" sz="4000" dirty="0">
                <a:latin typeface="Arial" panose="020B0604020202020204" pitchFamily="34" charset="0"/>
                <a:cs typeface="Arial" panose="020B0604020202020204" pitchFamily="34" charset="0"/>
              </a:rPr>
              <a:t>The power of sls</a:t>
            </a:r>
            <a:br>
              <a:rPr lang="en-US" dirty="0">
                <a:latin typeface="Arial" panose="020B0604020202020204" pitchFamily="34" charset="0"/>
                <a:cs typeface="Arial" panose="020B0604020202020204" pitchFamily="34" charset="0"/>
              </a:rPr>
            </a:br>
            <a:r>
              <a:rPr lang="en-US" sz="2000" b="1" dirty="0">
                <a:solidFill>
                  <a:schemeClr val="bg1">
                    <a:lumMod val="75000"/>
                  </a:schemeClr>
                </a:solidFill>
                <a:latin typeface="Arial" panose="020B0604020202020204" pitchFamily="34" charset="0"/>
                <a:cs typeface="Arial" panose="020B0604020202020204" pitchFamily="34" charset="0"/>
              </a:rPr>
              <a:t>Foundation for a generation of deep space exploration</a:t>
            </a:r>
            <a:endParaRPr lang="en-US" sz="1600" b="1" dirty="0">
              <a:solidFill>
                <a:schemeClr val="bg1">
                  <a:lumMod val="75000"/>
                </a:schemeClr>
              </a:solidFill>
              <a:latin typeface="Arial" panose="020B0604020202020204" pitchFamily="34" charset="0"/>
              <a:cs typeface="Arial" panose="020B0604020202020204" pitchFamily="34" charset="0"/>
            </a:endParaRPr>
          </a:p>
        </p:txBody>
      </p:sp>
      <p:sp>
        <p:nvSpPr>
          <p:cNvPr id="87" name="Rounded Rectangle 86" descr="Maximum thrust described in pounds of force per vehicle" title="Maximum Thrust">
            <a:extLst>
              <a:ext uri="{FF2B5EF4-FFF2-40B4-BE49-F238E27FC236}">
                <a16:creationId xmlns:a16="http://schemas.microsoft.com/office/drawing/2014/main" id="{FC429DD1-1523-1D4B-9A03-A08024F35A83}"/>
              </a:ext>
            </a:extLst>
          </p:cNvPr>
          <p:cNvSpPr/>
          <p:nvPr/>
        </p:nvSpPr>
        <p:spPr bwMode="auto">
          <a:xfrm>
            <a:off x="452385" y="6378343"/>
            <a:ext cx="11155680" cy="309081"/>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Maximum Thrust</a:t>
            </a:r>
          </a:p>
        </p:txBody>
      </p:sp>
      <p:sp>
        <p:nvSpPr>
          <p:cNvPr id="88" name="TextBox 87" descr="11.9M lbs" title="SLS Block 2 Cargo Maximum Thrust">
            <a:extLst>
              <a:ext uri="{FF2B5EF4-FFF2-40B4-BE49-F238E27FC236}">
                <a16:creationId xmlns:a16="http://schemas.microsoft.com/office/drawing/2014/main" id="{7916D69E-68D9-6741-BE3B-5FCA735E17C8}"/>
              </a:ext>
            </a:extLst>
          </p:cNvPr>
          <p:cNvSpPr txBox="1"/>
          <p:nvPr/>
        </p:nvSpPr>
        <p:spPr>
          <a:xfrm>
            <a:off x="10281945"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9.5 M lbs</a:t>
            </a:r>
          </a:p>
        </p:txBody>
      </p:sp>
      <p:sp>
        <p:nvSpPr>
          <p:cNvPr id="89" name="TextBox 88" descr="8.8M lbs" title="SLS Block 1B Cargo Maximum Thrust">
            <a:extLst>
              <a:ext uri="{FF2B5EF4-FFF2-40B4-BE49-F238E27FC236}">
                <a16:creationId xmlns:a16="http://schemas.microsoft.com/office/drawing/2014/main" id="{67BF8FEF-86C8-824D-82A8-024538758FD2}"/>
              </a:ext>
            </a:extLst>
          </p:cNvPr>
          <p:cNvSpPr txBox="1"/>
          <p:nvPr/>
        </p:nvSpPr>
        <p:spPr>
          <a:xfrm>
            <a:off x="7413607"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8.9 M lbs</a:t>
            </a:r>
          </a:p>
        </p:txBody>
      </p:sp>
      <p:sp>
        <p:nvSpPr>
          <p:cNvPr id="90" name="TextBox 89" descr="8.8M lbs" title="SLS Block 1B Crew Maximum Thrust">
            <a:extLst>
              <a:ext uri="{FF2B5EF4-FFF2-40B4-BE49-F238E27FC236}">
                <a16:creationId xmlns:a16="http://schemas.microsoft.com/office/drawing/2014/main" id="{6E6053CE-9F81-644A-A8B5-78EC5AC68CB6}"/>
              </a:ext>
            </a:extLst>
          </p:cNvPr>
          <p:cNvSpPr txBox="1"/>
          <p:nvPr/>
        </p:nvSpPr>
        <p:spPr>
          <a:xfrm>
            <a:off x="6009038"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8.9 M lbs</a:t>
            </a:r>
          </a:p>
        </p:txBody>
      </p:sp>
      <p:sp>
        <p:nvSpPr>
          <p:cNvPr id="91" name="TextBox 90" descr="8.8M lbs" title="SLS Block 1 Maximum Thrust">
            <a:extLst>
              <a:ext uri="{FF2B5EF4-FFF2-40B4-BE49-F238E27FC236}">
                <a16:creationId xmlns:a16="http://schemas.microsoft.com/office/drawing/2014/main" id="{0AF5C4B3-872C-8644-B5B8-D54AC3D50AF1}"/>
              </a:ext>
            </a:extLst>
          </p:cNvPr>
          <p:cNvSpPr txBox="1"/>
          <p:nvPr/>
        </p:nvSpPr>
        <p:spPr>
          <a:xfrm>
            <a:off x="3177111"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8.8 M lbs</a:t>
            </a:r>
          </a:p>
        </p:txBody>
      </p:sp>
      <p:sp>
        <p:nvSpPr>
          <p:cNvPr id="92" name="TextBox 91">
            <a:extLst>
              <a:ext uri="{FF2B5EF4-FFF2-40B4-BE49-F238E27FC236}">
                <a16:creationId xmlns:a16="http://schemas.microsoft.com/office/drawing/2014/main" id="{AEF5E3D9-008E-4A42-B1FC-95B90D33C602}"/>
              </a:ext>
            </a:extLst>
          </p:cNvPr>
          <p:cNvSpPr txBox="1"/>
          <p:nvPr/>
        </p:nvSpPr>
        <p:spPr>
          <a:xfrm>
            <a:off x="462542" y="6066663"/>
            <a:ext cx="2560320" cy="33855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Not including Orion/Service</a:t>
            </a:r>
            <a:b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b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Module volume</a:t>
            </a:r>
          </a:p>
        </p:txBody>
      </p:sp>
      <p:sp>
        <p:nvSpPr>
          <p:cNvPr id="103" name="TextBox 102">
            <a:extLst>
              <a:ext uri="{FF2B5EF4-FFF2-40B4-BE49-F238E27FC236}">
                <a16:creationId xmlns:a16="http://schemas.microsoft.com/office/drawing/2014/main" id="{0FF4ED2D-315E-214D-8B30-D0AC077F80BA}"/>
              </a:ext>
            </a:extLst>
          </p:cNvPr>
          <p:cNvSpPr txBox="1"/>
          <p:nvPr/>
        </p:nvSpPr>
        <p:spPr>
          <a:xfrm>
            <a:off x="462543" y="2281011"/>
            <a:ext cx="2560320" cy="2862322"/>
          </a:xfrm>
          <a:prstGeom prst="rect">
            <a:avLst/>
          </a:prstGeom>
          <a:noFill/>
          <a:effectLst/>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Low Earth Orbit </a:t>
            </a: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Arial Black" charset="0"/>
                <a:cs typeface="Arial" panose="020B0604020202020204" pitchFamily="34" charset="0"/>
              </a:rPr>
              <a:t>(LEO) </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represents a typical 200 km circular orbit at 28.5 degrees inclination</a:t>
            </a: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T</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Black" charset="0"/>
                <a:cs typeface="Arial" panose="020B0604020202020204" pitchFamily="34" charset="0"/>
              </a:rPr>
              <a:t>rans Lunar</a:t>
            </a: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Arial Black" charset="0"/>
                <a:cs typeface="Arial" panose="020B0604020202020204" pitchFamily="34" charset="0"/>
              </a:rPr>
              <a:t> Injection (TLI) </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is a propulsive maneuver used to set a spacecraft on a trajectory that will cause it to arrive at the Moon. A spacecraft performs </a:t>
            </a: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Arial Black" charset="0"/>
                <a:cs typeface="Arial" panose="020B0604020202020204" pitchFamily="34" charset="0"/>
              </a:rPr>
              <a:t>TLI</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to begin a lunar transfer from a low circular parking orbit around Earth. </a:t>
            </a:r>
          </a:p>
          <a:p>
            <a:pPr marL="0" marR="0" lvl="0" indent="0" algn="l" defTabSz="1218731"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The numbers depicted here indicate the mass capability at the Trans-Lunar Injection point.</a:t>
            </a:r>
          </a:p>
        </p:txBody>
      </p:sp>
      <p:sp>
        <p:nvSpPr>
          <p:cNvPr id="104" name="TextBox 103">
            <a:extLst>
              <a:ext uri="{FF2B5EF4-FFF2-40B4-BE49-F238E27FC236}">
                <a16:creationId xmlns:a16="http://schemas.microsoft.com/office/drawing/2014/main" id="{6792A5CE-7F6D-E74D-AE60-28FC83B29D97}"/>
              </a:ext>
            </a:extLst>
          </p:cNvPr>
          <p:cNvSpPr txBox="1"/>
          <p:nvPr/>
        </p:nvSpPr>
        <p:spPr>
          <a:xfrm>
            <a:off x="10082367" y="6001829"/>
            <a:ext cx="1390302"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2 Cargo</a:t>
            </a:r>
          </a:p>
        </p:txBody>
      </p:sp>
      <p:sp>
        <p:nvSpPr>
          <p:cNvPr id="105" name="Right Arrow 104" descr="Arrow" title="Arrow">
            <a:extLst>
              <a:ext uri="{FF2B5EF4-FFF2-40B4-BE49-F238E27FC236}">
                <a16:creationId xmlns:a16="http://schemas.microsoft.com/office/drawing/2014/main" id="{CDF45BA1-16E6-3B44-86FF-A5A4C3762CF4}"/>
              </a:ext>
            </a:extLst>
          </p:cNvPr>
          <p:cNvSpPr>
            <a:spLocks noChangeAspect="1"/>
          </p:cNvSpPr>
          <p:nvPr/>
        </p:nvSpPr>
        <p:spPr bwMode="auto">
          <a:xfrm>
            <a:off x="8463116"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l" defTabSz="1218731"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ＭＳ Ｐゴシック" charset="-128"/>
              <a:cs typeface="Arial" panose="020B0604020202020204" pitchFamily="34" charset="0"/>
            </a:endParaRPr>
          </a:p>
        </p:txBody>
      </p:sp>
      <p:sp>
        <p:nvSpPr>
          <p:cNvPr id="106" name="TextBox 105">
            <a:extLst>
              <a:ext uri="{FF2B5EF4-FFF2-40B4-BE49-F238E27FC236}">
                <a16:creationId xmlns:a16="http://schemas.microsoft.com/office/drawing/2014/main" id="{5260CA4C-6B8A-374D-AA3B-AD47CE643977}"/>
              </a:ext>
            </a:extLst>
          </p:cNvPr>
          <p:cNvSpPr txBox="1"/>
          <p:nvPr/>
        </p:nvSpPr>
        <p:spPr>
          <a:xfrm>
            <a:off x="7193976" y="6001829"/>
            <a:ext cx="1430407"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1B Cargo</a:t>
            </a:r>
          </a:p>
        </p:txBody>
      </p:sp>
      <p:sp>
        <p:nvSpPr>
          <p:cNvPr id="107" name="Right Arrow 106" descr="Arrow" title="Arrow">
            <a:extLst>
              <a:ext uri="{FF2B5EF4-FFF2-40B4-BE49-F238E27FC236}">
                <a16:creationId xmlns:a16="http://schemas.microsoft.com/office/drawing/2014/main" id="{6BD036C7-E367-AF4F-A0F5-860CDC279EFF}"/>
              </a:ext>
            </a:extLst>
          </p:cNvPr>
          <p:cNvSpPr>
            <a:spLocks noChangeAspect="1"/>
          </p:cNvSpPr>
          <p:nvPr/>
        </p:nvSpPr>
        <p:spPr bwMode="auto">
          <a:xfrm>
            <a:off x="7045827"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l" defTabSz="1218731"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ＭＳ Ｐゴシック" charset="-128"/>
              <a:cs typeface="Arial" panose="020B0604020202020204" pitchFamily="34" charset="0"/>
            </a:endParaRPr>
          </a:p>
        </p:txBody>
      </p:sp>
      <p:sp>
        <p:nvSpPr>
          <p:cNvPr id="108" name="TextBox 107">
            <a:extLst>
              <a:ext uri="{FF2B5EF4-FFF2-40B4-BE49-F238E27FC236}">
                <a16:creationId xmlns:a16="http://schemas.microsoft.com/office/drawing/2014/main" id="{46CEF187-E4DE-0F4D-9C01-9E8740CEF844}"/>
              </a:ext>
            </a:extLst>
          </p:cNvPr>
          <p:cNvSpPr txBox="1"/>
          <p:nvPr/>
        </p:nvSpPr>
        <p:spPr>
          <a:xfrm>
            <a:off x="5764844" y="6001754"/>
            <a:ext cx="1479538"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1B Crew</a:t>
            </a:r>
          </a:p>
        </p:txBody>
      </p:sp>
      <p:sp>
        <p:nvSpPr>
          <p:cNvPr id="109" name="Right Arrow 108" descr="Arrow" title="Arrow">
            <a:extLst>
              <a:ext uri="{FF2B5EF4-FFF2-40B4-BE49-F238E27FC236}">
                <a16:creationId xmlns:a16="http://schemas.microsoft.com/office/drawing/2014/main" id="{25D8DEC2-567F-9343-9FDC-8817B3362F99}"/>
              </a:ext>
            </a:extLst>
          </p:cNvPr>
          <p:cNvSpPr>
            <a:spLocks noChangeAspect="1"/>
          </p:cNvSpPr>
          <p:nvPr/>
        </p:nvSpPr>
        <p:spPr bwMode="auto">
          <a:xfrm>
            <a:off x="5628539"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l" defTabSz="1218731"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ＭＳ Ｐゴシック" charset="-128"/>
              <a:cs typeface="Arial" panose="020B0604020202020204" pitchFamily="34" charset="0"/>
            </a:endParaRPr>
          </a:p>
        </p:txBody>
      </p:sp>
      <p:sp>
        <p:nvSpPr>
          <p:cNvPr id="110" name="TextBox 109">
            <a:extLst>
              <a:ext uri="{FF2B5EF4-FFF2-40B4-BE49-F238E27FC236}">
                <a16:creationId xmlns:a16="http://schemas.microsoft.com/office/drawing/2014/main" id="{CA602068-425B-8A46-8553-885122012970}"/>
              </a:ext>
            </a:extLst>
          </p:cNvPr>
          <p:cNvSpPr txBox="1"/>
          <p:nvPr/>
        </p:nvSpPr>
        <p:spPr>
          <a:xfrm>
            <a:off x="3134120" y="6001754"/>
            <a:ext cx="1077130" cy="3693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1 Crew</a:t>
            </a:r>
          </a:p>
        </p:txBody>
      </p:sp>
      <p:sp>
        <p:nvSpPr>
          <p:cNvPr id="111" name="Right Arrow 110" descr="Arrow" title="Arrow">
            <a:extLst>
              <a:ext uri="{FF2B5EF4-FFF2-40B4-BE49-F238E27FC236}">
                <a16:creationId xmlns:a16="http://schemas.microsoft.com/office/drawing/2014/main" id="{CB6BDA41-CFC6-CA43-A86F-85B86EB21CF1}"/>
              </a:ext>
            </a:extLst>
          </p:cNvPr>
          <p:cNvSpPr>
            <a:spLocks noChangeAspect="1"/>
          </p:cNvSpPr>
          <p:nvPr/>
        </p:nvSpPr>
        <p:spPr bwMode="auto">
          <a:xfrm>
            <a:off x="9880405"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l" defTabSz="1218731"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ＭＳ Ｐゴシック" charset="-128"/>
              <a:cs typeface="Arial" panose="020B0604020202020204" pitchFamily="34" charset="0"/>
            </a:endParaRPr>
          </a:p>
        </p:txBody>
      </p:sp>
      <p:sp>
        <p:nvSpPr>
          <p:cNvPr id="112" name="TextBox 111">
            <a:extLst>
              <a:ext uri="{FF2B5EF4-FFF2-40B4-BE49-F238E27FC236}">
                <a16:creationId xmlns:a16="http://schemas.microsoft.com/office/drawing/2014/main" id="{7179AD87-E45C-1F43-849C-ACCCDE6B211E}"/>
              </a:ext>
            </a:extLst>
          </p:cNvPr>
          <p:cNvSpPr txBox="1"/>
          <p:nvPr/>
        </p:nvSpPr>
        <p:spPr>
          <a:xfrm>
            <a:off x="8645613" y="6001829"/>
            <a:ext cx="1390302" cy="23442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2 Crew</a:t>
            </a:r>
          </a:p>
        </p:txBody>
      </p:sp>
      <p:sp>
        <p:nvSpPr>
          <p:cNvPr id="115" name="TextBox 114" descr="11.9M lbs" title="SLS Block 2 Cargo Maximum Thrust">
            <a:extLst>
              <a:ext uri="{FF2B5EF4-FFF2-40B4-BE49-F238E27FC236}">
                <a16:creationId xmlns:a16="http://schemas.microsoft.com/office/drawing/2014/main" id="{943BE19F-CBFD-0742-804F-EADC3BAB3DB7}"/>
              </a:ext>
            </a:extLst>
          </p:cNvPr>
          <p:cNvSpPr txBox="1"/>
          <p:nvPr/>
        </p:nvSpPr>
        <p:spPr>
          <a:xfrm>
            <a:off x="8845190"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9.5 M lbs</a:t>
            </a:r>
          </a:p>
        </p:txBody>
      </p:sp>
      <p:sp>
        <p:nvSpPr>
          <p:cNvPr id="116" name="Right Arrow 115" descr="Arrow" title="Arrow">
            <a:extLst>
              <a:ext uri="{FF2B5EF4-FFF2-40B4-BE49-F238E27FC236}">
                <a16:creationId xmlns:a16="http://schemas.microsoft.com/office/drawing/2014/main" id="{5C1FC44F-68EB-C14F-9859-CAE44CD726BD}"/>
              </a:ext>
            </a:extLst>
          </p:cNvPr>
          <p:cNvSpPr>
            <a:spLocks noChangeAspect="1"/>
          </p:cNvSpPr>
          <p:nvPr/>
        </p:nvSpPr>
        <p:spPr bwMode="auto">
          <a:xfrm>
            <a:off x="4211250" y="4386200"/>
            <a:ext cx="351175" cy="304222"/>
          </a:xfrm>
          <a:prstGeom prst="rightArrow">
            <a:avLst>
              <a:gd name="adj1" fmla="val 67056"/>
              <a:gd name="adj2" fmla="val 50000"/>
            </a:avLst>
          </a:prstGeom>
          <a:solidFill>
            <a:srgbClr val="A6A6A6"/>
          </a:solidFill>
          <a:ln w="9525" cap="flat" cmpd="sng" algn="ctr">
            <a:noFill/>
            <a:prstDash val="solid"/>
            <a:round/>
            <a:headEnd type="none" w="med" len="med"/>
            <a:tailEnd type="none" w="med" len="med"/>
          </a:ln>
          <a:effectLst/>
        </p:spPr>
        <p:txBody>
          <a:bodyPr vert="horz" wrap="square" lIns="109728" tIns="54864" rIns="109728" bIns="54864" numCol="1" rtlCol="0" anchor="t" anchorCtr="0" compatLnSpc="1">
            <a:prstTxWarp prst="textNoShape">
              <a:avLst/>
            </a:prstTxWarp>
          </a:bodyPr>
          <a:lstStyle/>
          <a:p>
            <a:pPr marL="0" marR="0" lvl="0" indent="0" algn="l" defTabSz="1218731"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dirty="0">
              <a:ln>
                <a:noFill/>
              </a:ln>
              <a:solidFill>
                <a:srgbClr val="666666"/>
              </a:solidFill>
              <a:effectLst/>
              <a:uLnTx/>
              <a:uFillTx/>
              <a:latin typeface="Arial" panose="020B0604020202020204" pitchFamily="34" charset="0"/>
              <a:ea typeface="ＭＳ Ｐゴシック" charset="-128"/>
              <a:cs typeface="Arial" panose="020B0604020202020204" pitchFamily="34" charset="0"/>
            </a:endParaRPr>
          </a:p>
        </p:txBody>
      </p:sp>
      <p:sp>
        <p:nvSpPr>
          <p:cNvPr id="119" name="TextBox 118" descr="8.8M lbs" title="SLS Block 1 Maximum Thrust">
            <a:extLst>
              <a:ext uri="{FF2B5EF4-FFF2-40B4-BE49-F238E27FC236}">
                <a16:creationId xmlns:a16="http://schemas.microsoft.com/office/drawing/2014/main" id="{67B8D27C-FCB1-E14C-A4AD-0E56973D625E}"/>
              </a:ext>
            </a:extLst>
          </p:cNvPr>
          <p:cNvSpPr txBox="1"/>
          <p:nvPr/>
        </p:nvSpPr>
        <p:spPr>
          <a:xfrm>
            <a:off x="4578890" y="6433205"/>
            <a:ext cx="991148" cy="246220"/>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8.8 M lbs</a:t>
            </a:r>
          </a:p>
        </p:txBody>
      </p:sp>
      <p:sp>
        <p:nvSpPr>
          <p:cNvPr id="120" name="TextBox 119">
            <a:extLst>
              <a:ext uri="{FF2B5EF4-FFF2-40B4-BE49-F238E27FC236}">
                <a16:creationId xmlns:a16="http://schemas.microsoft.com/office/drawing/2014/main" id="{A15A0FF6-EA06-EF44-81BD-30F28BAFBC31}"/>
              </a:ext>
            </a:extLst>
          </p:cNvPr>
          <p:cNvSpPr txBox="1"/>
          <p:nvPr/>
        </p:nvSpPr>
        <p:spPr>
          <a:xfrm>
            <a:off x="4520387" y="6001754"/>
            <a:ext cx="1108152" cy="3693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SLS Block 1 Cargo</a:t>
            </a:r>
          </a:p>
        </p:txBody>
      </p:sp>
      <p:pic>
        <p:nvPicPr>
          <p:cNvPr id="61" name="Picture 60">
            <a:extLst>
              <a:ext uri="{FF2B5EF4-FFF2-40B4-BE49-F238E27FC236}">
                <a16:creationId xmlns:a16="http://schemas.microsoft.com/office/drawing/2014/main" id="{9414CA9B-044E-174E-8CE8-B8863E6A39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466603" y="2326529"/>
            <a:ext cx="623993" cy="3560829"/>
          </a:xfrm>
          <a:prstGeom prst="rect">
            <a:avLst/>
          </a:prstGeom>
        </p:spPr>
      </p:pic>
      <p:pic>
        <p:nvPicPr>
          <p:cNvPr id="62" name="Picture 61">
            <a:extLst>
              <a:ext uri="{FF2B5EF4-FFF2-40B4-BE49-F238E27FC236}">
                <a16:creationId xmlns:a16="http://schemas.microsoft.com/office/drawing/2014/main" id="{13BC86F3-238A-EF4A-9E65-F56E52DF039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97789" y="2175638"/>
            <a:ext cx="597410" cy="3711720"/>
          </a:xfrm>
          <a:prstGeom prst="rect">
            <a:avLst/>
          </a:prstGeom>
        </p:spPr>
      </p:pic>
      <p:pic>
        <p:nvPicPr>
          <p:cNvPr id="63" name="Picture 62">
            <a:extLst>
              <a:ext uri="{FF2B5EF4-FFF2-40B4-BE49-F238E27FC236}">
                <a16:creationId xmlns:a16="http://schemas.microsoft.com/office/drawing/2014/main" id="{7B9AF84F-01A2-E14E-ADB3-79DC7855FF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604914" y="2546172"/>
            <a:ext cx="601414" cy="3341186"/>
          </a:xfrm>
          <a:prstGeom prst="rect">
            <a:avLst/>
          </a:prstGeom>
        </p:spPr>
      </p:pic>
      <p:pic>
        <p:nvPicPr>
          <p:cNvPr id="64" name="Picture 63">
            <a:extLst>
              <a:ext uri="{FF2B5EF4-FFF2-40B4-BE49-F238E27FC236}">
                <a16:creationId xmlns:a16="http://schemas.microsoft.com/office/drawing/2014/main" id="{8FAF61C7-9F20-594D-B7AB-CF5A0AD6CDE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16885" y="2175638"/>
            <a:ext cx="629226" cy="3711720"/>
          </a:xfrm>
          <a:prstGeom prst="rect">
            <a:avLst/>
          </a:prstGeom>
        </p:spPr>
      </p:pic>
      <p:pic>
        <p:nvPicPr>
          <p:cNvPr id="65" name="Picture 64">
            <a:extLst>
              <a:ext uri="{FF2B5EF4-FFF2-40B4-BE49-F238E27FC236}">
                <a16:creationId xmlns:a16="http://schemas.microsoft.com/office/drawing/2014/main" id="{13F526EC-1820-E24C-B072-F05044D7310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84310" y="2870741"/>
            <a:ext cx="597961" cy="3016617"/>
          </a:xfrm>
          <a:prstGeom prst="rect">
            <a:avLst/>
          </a:prstGeom>
        </p:spPr>
      </p:pic>
      <p:sp>
        <p:nvSpPr>
          <p:cNvPr id="80" name="Rounded Rectangle 79" descr="Payload volume per vehicle to Trans-Lunar Injection" title="Payload Volume">
            <a:extLst>
              <a:ext uri="{FF2B5EF4-FFF2-40B4-BE49-F238E27FC236}">
                <a16:creationId xmlns:a16="http://schemas.microsoft.com/office/drawing/2014/main" id="{B9BDEC29-937E-F244-AE3F-384CF4AFE4B8}"/>
              </a:ext>
            </a:extLst>
          </p:cNvPr>
          <p:cNvSpPr/>
          <p:nvPr/>
        </p:nvSpPr>
        <p:spPr bwMode="auto">
          <a:xfrm>
            <a:off x="452385" y="1844331"/>
            <a:ext cx="11146055" cy="268937"/>
          </a:xfrm>
          <a:prstGeom prst="roundRect">
            <a:avLst/>
          </a:prstGeom>
          <a:solidFill>
            <a:srgbClr val="CE4B1C"/>
          </a:solidFill>
          <a:ln w="9525" cap="flat" cmpd="sng" algn="ctr">
            <a:noFill/>
            <a:prstDash val="solid"/>
            <a:round/>
            <a:headEnd type="none" w="med" len="med"/>
            <a:tailEnd type="none" w="med" len="med"/>
          </a:ln>
          <a:effectLst/>
        </p:spPr>
        <p:txBody>
          <a:bodyPr vert="horz" wrap="square" lIns="109728" tIns="54864" rIns="109728" bIns="54864" numCol="1" rtlCol="0" anchor="ctr" anchorCtr="0" compatLnSpc="1">
            <a:prstTxWarp prst="textNoShape">
              <a:avLst/>
            </a:prstTxWarp>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Payload Volume</a:t>
            </a:r>
          </a:p>
        </p:txBody>
      </p:sp>
      <p:sp>
        <p:nvSpPr>
          <p:cNvPr id="81" name="TextBox 80" descr="905 cubic meters/31,950 cubic feet" title="SLS Block 2 Cargo payload volume">
            <a:extLst>
              <a:ext uri="{FF2B5EF4-FFF2-40B4-BE49-F238E27FC236}">
                <a16:creationId xmlns:a16="http://schemas.microsoft.com/office/drawing/2014/main" id="{CF4FCDFF-2016-FD48-BB2F-468C9423638A}"/>
              </a:ext>
            </a:extLst>
          </p:cNvPr>
          <p:cNvSpPr txBox="1"/>
          <p:nvPr/>
        </p:nvSpPr>
        <p:spPr>
          <a:xfrm>
            <a:off x="10172112" y="1853948"/>
            <a:ext cx="1215651"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34,910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(988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2" name="TextBox 81" descr="618 cubic meters/21,824 cubic feet&#10;" title="SLS Block 1B Cargo Payload Volume">
            <a:extLst>
              <a:ext uri="{FF2B5EF4-FFF2-40B4-BE49-F238E27FC236}">
                <a16:creationId xmlns:a16="http://schemas.microsoft.com/office/drawing/2014/main" id="{9F182CBA-AE8E-3A47-9832-4399829EDA1C}"/>
              </a:ext>
            </a:extLst>
          </p:cNvPr>
          <p:cNvSpPr txBox="1"/>
          <p:nvPr/>
        </p:nvSpPr>
        <p:spPr>
          <a:xfrm>
            <a:off x="7321168" y="1853948"/>
            <a:ext cx="1167403"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21,930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(621.1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3" name="TextBox 82" descr="356 cubic meters/12,572 cubic feet&#10;" title="SLS Block 1B Crew Payload Volume">
            <a:extLst>
              <a:ext uri="{FF2B5EF4-FFF2-40B4-BE49-F238E27FC236}">
                <a16:creationId xmlns:a16="http://schemas.microsoft.com/office/drawing/2014/main" id="{F6942C71-4720-FB47-9C51-BA9801C4C923}"/>
              </a:ext>
            </a:extLst>
          </p:cNvPr>
          <p:cNvSpPr txBox="1"/>
          <p:nvPr/>
        </p:nvSpPr>
        <p:spPr>
          <a:xfrm>
            <a:off x="5878100" y="1853948"/>
            <a:ext cx="123104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10,100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(286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4" name="TextBox 83" descr="905 cubic meters/31,950 cubic feet" title="SLS Block 2 Cargo payload volume">
            <a:extLst>
              <a:ext uri="{FF2B5EF4-FFF2-40B4-BE49-F238E27FC236}">
                <a16:creationId xmlns:a16="http://schemas.microsoft.com/office/drawing/2014/main" id="{E78D1B51-9B87-2145-BFEF-02CE9C409443}"/>
              </a:ext>
            </a:extLst>
          </p:cNvPr>
          <p:cNvSpPr txBox="1"/>
          <p:nvPr/>
        </p:nvSpPr>
        <p:spPr>
          <a:xfrm>
            <a:off x="8724805" y="1853948"/>
            <a:ext cx="1229322"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10,100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(286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endPar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endParaRPr>
          </a:p>
        </p:txBody>
      </p:sp>
      <p:sp>
        <p:nvSpPr>
          <p:cNvPr id="85" name="TextBox 84" descr="N/A**" title="SLS Block 1 Payload Volume">
            <a:extLst>
              <a:ext uri="{FF2B5EF4-FFF2-40B4-BE49-F238E27FC236}">
                <a16:creationId xmlns:a16="http://schemas.microsoft.com/office/drawing/2014/main" id="{6956C9D1-6A39-E149-9623-676CBFD3A657}"/>
              </a:ext>
            </a:extLst>
          </p:cNvPr>
          <p:cNvSpPr txBox="1"/>
          <p:nvPr/>
        </p:nvSpPr>
        <p:spPr>
          <a:xfrm>
            <a:off x="4500171" y="1853948"/>
            <a:ext cx="1159944"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8,118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 </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(229.9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sp>
        <p:nvSpPr>
          <p:cNvPr id="86" name="Rounded Rectangle 85" descr="Payload capability in weight per vehicle to Trans-Lunar Injection" title="Payload to TLI">
            <a:extLst>
              <a:ext uri="{FF2B5EF4-FFF2-40B4-BE49-F238E27FC236}">
                <a16:creationId xmlns:a16="http://schemas.microsoft.com/office/drawing/2014/main" id="{0A754771-0947-B442-87B2-4AE2623E3473}"/>
              </a:ext>
            </a:extLst>
          </p:cNvPr>
          <p:cNvSpPr/>
          <p:nvPr/>
        </p:nvSpPr>
        <p:spPr bwMode="auto">
          <a:xfrm>
            <a:off x="452385" y="1216618"/>
            <a:ext cx="11146055" cy="264606"/>
          </a:xfrm>
          <a:prstGeom prst="roundRect">
            <a:avLst/>
          </a:prstGeom>
          <a:solidFill>
            <a:srgbClr val="0432FF"/>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Payload to LEO</a:t>
            </a:r>
            <a:endPar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Helvetica Neue" charset="0"/>
              <a:cs typeface="Arial" panose="020B0604020202020204" pitchFamily="34" charset="0"/>
            </a:endParaRPr>
          </a:p>
        </p:txBody>
      </p:sp>
      <p:sp>
        <p:nvSpPr>
          <p:cNvPr id="128" name="TextBox 127" descr="&gt; 45 t (99,208 lbs)" title="SLS Block 2 Cargo Payload to TLI">
            <a:extLst>
              <a:ext uri="{FF2B5EF4-FFF2-40B4-BE49-F238E27FC236}">
                <a16:creationId xmlns:a16="http://schemas.microsoft.com/office/drawing/2014/main" id="{7B996BDB-3B32-0D4B-9297-177EE0FB69C3}"/>
              </a:ext>
            </a:extLst>
          </p:cNvPr>
          <p:cNvSpPr txBox="1"/>
          <p:nvPr/>
        </p:nvSpPr>
        <p:spPr>
          <a:xfrm>
            <a:off x="10195569" y="1224241"/>
            <a:ext cx="1168736"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130 t (286.6k lbs) </a:t>
            </a:r>
          </a:p>
        </p:txBody>
      </p:sp>
      <p:sp>
        <p:nvSpPr>
          <p:cNvPr id="129" name="TextBox 128" descr="&gt;37–40 t (88,184 lbs)" title="SLS Block 1B Cargo Payload to TLI">
            <a:extLst>
              <a:ext uri="{FF2B5EF4-FFF2-40B4-BE49-F238E27FC236}">
                <a16:creationId xmlns:a16="http://schemas.microsoft.com/office/drawing/2014/main" id="{307BEF8A-E8E2-8C45-85F7-E684E000E8D7}"/>
              </a:ext>
            </a:extLst>
          </p:cNvPr>
          <p:cNvSpPr txBox="1"/>
          <p:nvPr/>
        </p:nvSpPr>
        <p:spPr>
          <a:xfrm>
            <a:off x="7351559" y="1224241"/>
            <a:ext cx="1106622"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105 t (231.4k lbs)</a:t>
            </a:r>
          </a:p>
        </p:txBody>
      </p:sp>
      <p:sp>
        <p:nvSpPr>
          <p:cNvPr id="130" name="TextBox 129" descr="&gt;34–37 t (81,571 lbs)" title="SLS Block 1B Crew Payload to TLI">
            <a:extLst>
              <a:ext uri="{FF2B5EF4-FFF2-40B4-BE49-F238E27FC236}">
                <a16:creationId xmlns:a16="http://schemas.microsoft.com/office/drawing/2014/main" id="{9C0F4CE9-3B7B-7842-8249-EFCDD03FDC8A}"/>
              </a:ext>
            </a:extLst>
          </p:cNvPr>
          <p:cNvSpPr txBox="1"/>
          <p:nvPr/>
        </p:nvSpPr>
        <p:spPr>
          <a:xfrm>
            <a:off x="5875720" y="1224241"/>
            <a:ext cx="123580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105 t (231.4k lbs)</a:t>
            </a:r>
          </a:p>
        </p:txBody>
      </p:sp>
      <p:sp>
        <p:nvSpPr>
          <p:cNvPr id="131" name="TextBox 130" descr="&gt;26 t (57,320 lbs)" title="SLS Block 1 Payload to TLI&#10;">
            <a:extLst>
              <a:ext uri="{FF2B5EF4-FFF2-40B4-BE49-F238E27FC236}">
                <a16:creationId xmlns:a16="http://schemas.microsoft.com/office/drawing/2014/main" id="{9D1C7C0D-74D1-B94E-B028-6638A884BAA0}"/>
              </a:ext>
            </a:extLst>
          </p:cNvPr>
          <p:cNvSpPr txBox="1"/>
          <p:nvPr/>
        </p:nvSpPr>
        <p:spPr>
          <a:xfrm>
            <a:off x="3152937" y="1224241"/>
            <a:ext cx="1059019"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95 t (209.4k lbs)</a:t>
            </a:r>
          </a:p>
        </p:txBody>
      </p:sp>
      <p:sp>
        <p:nvSpPr>
          <p:cNvPr id="132" name="TextBox 131" descr="&gt; 45 t (99,208 lbs)" title="SLS Block 2 Cargo Payload to TLI">
            <a:extLst>
              <a:ext uri="{FF2B5EF4-FFF2-40B4-BE49-F238E27FC236}">
                <a16:creationId xmlns:a16="http://schemas.microsoft.com/office/drawing/2014/main" id="{7C56700E-4EFC-BF4C-802B-EA5A22380579}"/>
              </a:ext>
            </a:extLst>
          </p:cNvPr>
          <p:cNvSpPr txBox="1"/>
          <p:nvPr/>
        </p:nvSpPr>
        <p:spPr>
          <a:xfrm>
            <a:off x="8767687" y="1224241"/>
            <a:ext cx="1143556"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130 t (286.6k lbs) </a:t>
            </a:r>
          </a:p>
        </p:txBody>
      </p:sp>
      <p:sp>
        <p:nvSpPr>
          <p:cNvPr id="133" name="TextBox 132" descr="&gt;26 t (57,320 lbs)" title="SLS Block 1 Payload to TLI&#10;">
            <a:extLst>
              <a:ext uri="{FF2B5EF4-FFF2-40B4-BE49-F238E27FC236}">
                <a16:creationId xmlns:a16="http://schemas.microsoft.com/office/drawing/2014/main" id="{E39F4293-A746-C948-93E7-5FC50EFE089E}"/>
              </a:ext>
            </a:extLst>
          </p:cNvPr>
          <p:cNvSpPr txBox="1"/>
          <p:nvPr/>
        </p:nvSpPr>
        <p:spPr>
          <a:xfrm>
            <a:off x="4529067" y="1224241"/>
            <a:ext cx="1122348"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95 t (209.4k lbs)</a:t>
            </a:r>
          </a:p>
        </p:txBody>
      </p:sp>
      <p:sp>
        <p:nvSpPr>
          <p:cNvPr id="134" name="Rounded Rectangle 133" descr="Payload capability in weight per vehicle to Trans-Lunar Injection" title="Payload to TLI">
            <a:extLst>
              <a:ext uri="{FF2B5EF4-FFF2-40B4-BE49-F238E27FC236}">
                <a16:creationId xmlns:a16="http://schemas.microsoft.com/office/drawing/2014/main" id="{81698D6D-4E16-C94D-A026-444271923C41}"/>
              </a:ext>
            </a:extLst>
          </p:cNvPr>
          <p:cNvSpPr/>
          <p:nvPr/>
        </p:nvSpPr>
        <p:spPr bwMode="auto">
          <a:xfrm>
            <a:off x="452385" y="1526648"/>
            <a:ext cx="11146055" cy="264606"/>
          </a:xfrm>
          <a:prstGeom prst="roundRect">
            <a:avLst/>
          </a:prstGeom>
          <a:solidFill>
            <a:srgbClr val="6C6C6C"/>
          </a:solidFill>
          <a:ln w="9525" cap="flat" cmpd="sng" algn="ctr">
            <a:noFill/>
            <a:prstDash val="solid"/>
            <a:round/>
            <a:headEnd type="none" w="med" len="med"/>
            <a:tailEnd type="none" w="med" len="med"/>
          </a:ln>
          <a:effectLst/>
        </p:spPr>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marL="0" marR="0" lvl="0" indent="0" algn="l" defTabSz="1097280" rtl="0" eaLnBrk="0" fontAlgn="auto" latinLnBrk="0" hangingPunct="0">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Payload to TL</a:t>
            </a:r>
            <a:r>
              <a:rPr kumimoji="0" lang="en-US" sz="1000" b="1" i="0" u="none" strike="noStrike" kern="1200" cap="none" spc="0" normalizeH="0" baseline="0" noProof="0" dirty="0">
                <a:ln>
                  <a:noFill/>
                </a:ln>
                <a:solidFill>
                  <a:prstClr val="white"/>
                </a:solidFill>
                <a:effectLst/>
                <a:uLnTx/>
                <a:uFillTx/>
                <a:latin typeface="Arial" panose="020B0604020202020204" pitchFamily="34" charset="0"/>
                <a:ea typeface="Helvetica Neue" charset="0"/>
                <a:cs typeface="Arial" panose="020B0604020202020204" pitchFamily="34" charset="0"/>
              </a:rPr>
              <a:t>I/Moon</a:t>
            </a:r>
          </a:p>
        </p:txBody>
      </p:sp>
      <p:sp>
        <p:nvSpPr>
          <p:cNvPr id="135" name="TextBox 134" descr="&gt; 45 t (99,208 lbs)" title="SLS Block 2 Cargo Payload to TLI">
            <a:extLst>
              <a:ext uri="{FF2B5EF4-FFF2-40B4-BE49-F238E27FC236}">
                <a16:creationId xmlns:a16="http://schemas.microsoft.com/office/drawing/2014/main" id="{C64B814F-9499-EB4C-AA53-6D7988E732A0}"/>
              </a:ext>
            </a:extLst>
          </p:cNvPr>
          <p:cNvSpPr txBox="1"/>
          <p:nvPr/>
        </p:nvSpPr>
        <p:spPr>
          <a:xfrm>
            <a:off x="10140494" y="1541900"/>
            <a:ext cx="1291741"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&gt;  46 t (101.4k lbs) </a:t>
            </a:r>
          </a:p>
        </p:txBody>
      </p:sp>
      <p:sp>
        <p:nvSpPr>
          <p:cNvPr id="136" name="TextBox 135" descr="&gt;37–40 t (88,184 lbs)" title="SLS Block 1B Cargo Payload to TLI">
            <a:extLst>
              <a:ext uri="{FF2B5EF4-FFF2-40B4-BE49-F238E27FC236}">
                <a16:creationId xmlns:a16="http://schemas.microsoft.com/office/drawing/2014/main" id="{53ADE433-EA98-5A49-AD2D-E443A8DFF748}"/>
              </a:ext>
            </a:extLst>
          </p:cNvPr>
          <p:cNvSpPr txBox="1"/>
          <p:nvPr/>
        </p:nvSpPr>
        <p:spPr>
          <a:xfrm>
            <a:off x="7297599" y="1541900"/>
            <a:ext cx="1214540"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42 t (92.5k lbs)</a:t>
            </a:r>
          </a:p>
        </p:txBody>
      </p:sp>
      <p:sp>
        <p:nvSpPr>
          <p:cNvPr id="137" name="TextBox 136" descr="&gt;34–37 t (81,571 lbs)" title="SLS Block 1B Crew Payload to TLI">
            <a:extLst>
              <a:ext uri="{FF2B5EF4-FFF2-40B4-BE49-F238E27FC236}">
                <a16:creationId xmlns:a16="http://schemas.microsoft.com/office/drawing/2014/main" id="{44F53A55-417C-D946-BFD6-78F32EF73E25}"/>
              </a:ext>
            </a:extLst>
          </p:cNvPr>
          <p:cNvSpPr txBox="1"/>
          <p:nvPr/>
        </p:nvSpPr>
        <p:spPr>
          <a:xfrm>
            <a:off x="5864284" y="1541900"/>
            <a:ext cx="1272356"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38 t (83.7k lbs)</a:t>
            </a:r>
          </a:p>
        </p:txBody>
      </p:sp>
      <p:sp>
        <p:nvSpPr>
          <p:cNvPr id="138" name="TextBox 137" descr="&gt;26 t (57,320 lbs)" title="SLS Block 1 Payload to TLI&#10;">
            <a:extLst>
              <a:ext uri="{FF2B5EF4-FFF2-40B4-BE49-F238E27FC236}">
                <a16:creationId xmlns:a16="http://schemas.microsoft.com/office/drawing/2014/main" id="{7135258F-9BDD-4945-957C-04FD0D1F3D88}"/>
              </a:ext>
            </a:extLst>
          </p:cNvPr>
          <p:cNvSpPr txBox="1"/>
          <p:nvPr/>
        </p:nvSpPr>
        <p:spPr>
          <a:xfrm>
            <a:off x="4454792" y="1541900"/>
            <a:ext cx="1239342"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&gt; 27 t (59.5k lbs)</a:t>
            </a:r>
          </a:p>
        </p:txBody>
      </p:sp>
      <p:sp>
        <p:nvSpPr>
          <p:cNvPr id="139" name="TextBox 138" descr="&gt; 45 t (99,208 lbs)" title="SLS Block 2 Cargo Payload to TLI">
            <a:extLst>
              <a:ext uri="{FF2B5EF4-FFF2-40B4-BE49-F238E27FC236}">
                <a16:creationId xmlns:a16="http://schemas.microsoft.com/office/drawing/2014/main" id="{DF1BCE37-E911-A64B-9C94-DB0D43C82E72}"/>
              </a:ext>
            </a:extLst>
          </p:cNvPr>
          <p:cNvSpPr txBox="1"/>
          <p:nvPr/>
        </p:nvSpPr>
        <p:spPr>
          <a:xfrm>
            <a:off x="8686498" y="1541900"/>
            <a:ext cx="1291741"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&gt;  43 t (94.7k lbs) </a:t>
            </a:r>
          </a:p>
        </p:txBody>
      </p:sp>
      <p:sp>
        <p:nvSpPr>
          <p:cNvPr id="140" name="TextBox 139" descr="&gt;26 t (57,320 lbs)" title="SLS Block 1 Payload to TLI&#10;">
            <a:extLst>
              <a:ext uri="{FF2B5EF4-FFF2-40B4-BE49-F238E27FC236}">
                <a16:creationId xmlns:a16="http://schemas.microsoft.com/office/drawing/2014/main" id="{4F05D05F-7ECD-8D47-AE3F-0DD3623891BC}"/>
              </a:ext>
            </a:extLst>
          </p:cNvPr>
          <p:cNvSpPr txBox="1"/>
          <p:nvPr/>
        </p:nvSpPr>
        <p:spPr>
          <a:xfrm>
            <a:off x="3078626" y="1551537"/>
            <a:ext cx="1188118" cy="230832"/>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  &gt; 27 t (59.5k lbs)</a:t>
            </a:r>
          </a:p>
        </p:txBody>
      </p:sp>
      <p:sp>
        <p:nvSpPr>
          <p:cNvPr id="141" name="TextBox 140" descr="N/A**" title="SLS Block 1 Payload Volume">
            <a:extLst>
              <a:ext uri="{FF2B5EF4-FFF2-40B4-BE49-F238E27FC236}">
                <a16:creationId xmlns:a16="http://schemas.microsoft.com/office/drawing/2014/main" id="{23193885-EDB5-B147-A9EB-B0B80C639AD3}"/>
              </a:ext>
            </a:extLst>
          </p:cNvPr>
          <p:cNvSpPr txBox="1"/>
          <p:nvPr/>
        </p:nvSpPr>
        <p:spPr>
          <a:xfrm>
            <a:off x="3100249" y="1853948"/>
            <a:ext cx="1159944" cy="215444"/>
          </a:xfrm>
          <a:prstGeom prst="rect">
            <a:avLst/>
          </a:prstGeom>
          <a:noFill/>
        </p:spPr>
        <p:txBody>
          <a:bodyPr wrap="square" rtlCol="0">
            <a:spAutoFit/>
          </a:body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516 ft</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 </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(14.6 m</a:t>
            </a:r>
            <a:r>
              <a:rPr kumimoji="0" lang="en-US" sz="800" b="0" i="0" u="none" strike="noStrike" kern="1200" cap="none" spc="0" normalizeH="0" baseline="30000" noProof="0" dirty="0">
                <a:ln>
                  <a:noFill/>
                </a:ln>
                <a:solidFill>
                  <a:prstClr val="white"/>
                </a:solidFill>
                <a:effectLst/>
                <a:uLnTx/>
                <a:uFillTx/>
                <a:latin typeface="Arial" panose="020B0604020202020204" pitchFamily="34" charset="0"/>
                <a:ea typeface="Arial" charset="0"/>
                <a:cs typeface="Arial" panose="020B0604020202020204" pitchFamily="34" charset="0"/>
              </a:rPr>
              <a:t>3</a:t>
            </a:r>
            <a:r>
              <a:rPr kumimoji="0" lang="en-US" sz="800" b="0" i="0" u="none" strike="noStrike" kern="1200" cap="none" spc="0" normalizeH="0" baseline="0" noProof="0" dirty="0">
                <a:ln>
                  <a:noFill/>
                </a:ln>
                <a:solidFill>
                  <a:prstClr val="white"/>
                </a:solidFill>
                <a:effectLst/>
                <a:uLnTx/>
                <a:uFillTx/>
                <a:latin typeface="Arial" panose="020B0604020202020204" pitchFamily="34" charset="0"/>
                <a:ea typeface="Arial" charset="0"/>
                <a:cs typeface="Arial" panose="020B0604020202020204" pitchFamily="34" charset="0"/>
              </a:rPr>
              <a:t>)</a:t>
            </a:r>
          </a:p>
        </p:txBody>
      </p:sp>
      <p:pic>
        <p:nvPicPr>
          <p:cNvPr id="53" name="Picture 52" descr="A picture containing shelf, indoor, book, sitting&#10;&#10;Description automatically generated">
            <a:extLst>
              <a:ext uri="{FF2B5EF4-FFF2-40B4-BE49-F238E27FC236}">
                <a16:creationId xmlns:a16="http://schemas.microsoft.com/office/drawing/2014/main" id="{133D7E22-3302-194E-B9BA-34F3424AC1E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81018" y="2613514"/>
            <a:ext cx="598404" cy="3283919"/>
          </a:xfrm>
          <a:prstGeom prst="rect">
            <a:avLst/>
          </a:prstGeom>
        </p:spPr>
      </p:pic>
      <p:sp>
        <p:nvSpPr>
          <p:cNvPr id="2" name="Slide Number Placeholder 1">
            <a:extLst>
              <a:ext uri="{FF2B5EF4-FFF2-40B4-BE49-F238E27FC236}">
                <a16:creationId xmlns:a16="http://schemas.microsoft.com/office/drawing/2014/main" id="{C3CCEE15-E587-AF46-BA9C-3E7DFFFBFA86}"/>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388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30D589-8B7A-431A-9FDD-DD74FF699DA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937969" y="3437636"/>
            <a:ext cx="5141730" cy="3429000"/>
          </a:xfrm>
          <a:prstGeom prst="rect">
            <a:avLst/>
          </a:prstGeom>
        </p:spPr>
      </p:pic>
      <p:pic>
        <p:nvPicPr>
          <p:cNvPr id="29" name="Picture 28" descr="A picture containing blue&#10;&#10;Description automatically generated">
            <a:extLst>
              <a:ext uri="{FF2B5EF4-FFF2-40B4-BE49-F238E27FC236}">
                <a16:creationId xmlns:a16="http://schemas.microsoft.com/office/drawing/2014/main" id="{C6F9AFB9-AFD1-4226-8DEF-2A588AAA22C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 y="1218048"/>
            <a:ext cx="3027561" cy="2774056"/>
          </a:xfrm>
          <a:prstGeom prst="rect">
            <a:avLst/>
          </a:prstGeom>
        </p:spPr>
      </p:pic>
      <p:pic>
        <p:nvPicPr>
          <p:cNvPr id="6" name="Picture 5" descr="A picture containing road, indoor, rocket&#10;&#10;Description automatically generated">
            <a:extLst>
              <a:ext uri="{FF2B5EF4-FFF2-40B4-BE49-F238E27FC236}">
                <a16:creationId xmlns:a16="http://schemas.microsoft.com/office/drawing/2014/main" id="{7FF9217D-B8B9-4D50-9B57-29E94373129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635908" y="1212078"/>
            <a:ext cx="3869046" cy="2797655"/>
          </a:xfrm>
          <a:prstGeom prst="rect">
            <a:avLst/>
          </a:prstGeom>
        </p:spPr>
      </p:pic>
      <p:pic>
        <p:nvPicPr>
          <p:cNvPr id="4" name="Picture 2" descr="Technicians at NASA’s Michoud Assembly Facility have joined the engine and boat-tail sections of NASA’s Space Launch System rocket for Artemis II in preparation for its next step in production. When complete, the engine section will house the four RS-25 engines and include vital systems for mounting, controlling and delivering fuel from the propellant tanks to the rocket’s engines. The boat-tail is designed to protect the bottom end of the core stage and the RS-25 engines and was joined with the engine section to comprise the lowest portion of the 212-foot-tall core stage.&#10; &#10;Together with its four RS-25 engines and its twin solid rocket boosters, it will produce 8.8 million pounds of thrust to send NASA’s Orion spacecraft, astronauts, and supplies beyond Earth’s orbit to the Moon and, ultimately, Mars. Offering more payload mass, volume capability, and energy to speed missions through space, the SLS rocket, along with NASA’s Gateway in lunar orbit, the Human Landing System, and Orion spacecraft, is part of NASA’s backbone for deep space exploration and the Artemis lunar program. No other rocket is capable of carrying astronauts in Orion around the Moon in a single mission.">
            <a:extLst>
              <a:ext uri="{FF2B5EF4-FFF2-40B4-BE49-F238E27FC236}">
                <a16:creationId xmlns:a16="http://schemas.microsoft.com/office/drawing/2014/main" id="{0A72DAA2-4E94-4A2B-938B-0ADD42B70597}"/>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9077131" y="1218049"/>
            <a:ext cx="3114869" cy="56380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F792AFFE-026E-7A4F-994F-2EE1817613D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08" y="3992104"/>
            <a:ext cx="2089308" cy="2869835"/>
          </a:xfrm>
          <a:prstGeom prst="rect">
            <a:avLst/>
          </a:prstGeom>
        </p:spPr>
      </p:pic>
      <p:sp>
        <p:nvSpPr>
          <p:cNvPr id="10" name="Title 9">
            <a:extLst>
              <a:ext uri="{FF2B5EF4-FFF2-40B4-BE49-F238E27FC236}">
                <a16:creationId xmlns:a16="http://schemas.microsoft.com/office/drawing/2014/main" id="{D45EBFE1-6A80-1743-9A12-E4C081DF2618}"/>
              </a:ext>
            </a:extLst>
          </p:cNvPr>
          <p:cNvSpPr>
            <a:spLocks noGrp="1"/>
          </p:cNvSpPr>
          <p:nvPr>
            <p:ph type="title"/>
          </p:nvPr>
        </p:nvSpPr>
        <p:spPr>
          <a:xfrm>
            <a:off x="0" y="225715"/>
            <a:ext cx="11269980" cy="743643"/>
          </a:xfrm>
        </p:spPr>
        <p:txBody>
          <a:bodyPr/>
          <a:lstStyle/>
          <a:p>
            <a:r>
              <a:rPr lang="en-US">
                <a:solidFill>
                  <a:schemeClr val="bg1"/>
                </a:solidFill>
                <a:latin typeface="Arial" panose="020B0604020202020204" pitchFamily="34" charset="0"/>
                <a:cs typeface="Arial" panose="020B0604020202020204" pitchFamily="34" charset="0"/>
              </a:rPr>
              <a:t>SLS PROGRESS TOWARD ARTEMIS II</a:t>
            </a:r>
          </a:p>
        </p:txBody>
      </p:sp>
      <p:sp>
        <p:nvSpPr>
          <p:cNvPr id="48" name="TextBox 47">
            <a:extLst>
              <a:ext uri="{FF2B5EF4-FFF2-40B4-BE49-F238E27FC236}">
                <a16:creationId xmlns:a16="http://schemas.microsoft.com/office/drawing/2014/main" id="{7F5E4FB7-5794-D948-8234-AA645E0E2F95}"/>
              </a:ext>
            </a:extLst>
          </p:cNvPr>
          <p:cNvSpPr txBox="1"/>
          <p:nvPr/>
        </p:nvSpPr>
        <p:spPr>
          <a:xfrm>
            <a:off x="1214" y="3412531"/>
            <a:ext cx="2975468" cy="582813"/>
          </a:xfrm>
          <a:prstGeom prst="rect">
            <a:avLst/>
          </a:prstGeom>
          <a:solidFill>
            <a:srgbClr val="404040">
              <a:alpha val="61176"/>
            </a:srgb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Orion Stage Adapter weldment complete</a:t>
            </a:r>
          </a:p>
        </p:txBody>
      </p:sp>
      <p:sp>
        <p:nvSpPr>
          <p:cNvPr id="49" name="TextBox 48">
            <a:extLst>
              <a:ext uri="{FF2B5EF4-FFF2-40B4-BE49-F238E27FC236}">
                <a16:creationId xmlns:a16="http://schemas.microsoft.com/office/drawing/2014/main" id="{C4120F04-B7FF-1C45-8859-D5C8FA4733F0}"/>
              </a:ext>
            </a:extLst>
          </p:cNvPr>
          <p:cNvSpPr txBox="1"/>
          <p:nvPr/>
        </p:nvSpPr>
        <p:spPr>
          <a:xfrm>
            <a:off x="9119471" y="5964041"/>
            <a:ext cx="3080420" cy="892064"/>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Boattail and engine section assembled; to be attached to the forward join </a:t>
            </a:r>
          </a:p>
        </p:txBody>
      </p:sp>
      <p:pic>
        <p:nvPicPr>
          <p:cNvPr id="33" name="Picture 32">
            <a:extLst>
              <a:ext uri="{FF2B5EF4-FFF2-40B4-BE49-F238E27FC236}">
                <a16:creationId xmlns:a16="http://schemas.microsoft.com/office/drawing/2014/main" id="{19E2F517-44D0-C848-8570-E5A10BDA54C9}"/>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2042527" y="4014177"/>
            <a:ext cx="1895442" cy="2847762"/>
          </a:xfrm>
          <a:prstGeom prst="rect">
            <a:avLst/>
          </a:prstGeom>
        </p:spPr>
      </p:pic>
      <p:sp>
        <p:nvSpPr>
          <p:cNvPr id="37" name="TextBox 36">
            <a:extLst>
              <a:ext uri="{FF2B5EF4-FFF2-40B4-BE49-F238E27FC236}">
                <a16:creationId xmlns:a16="http://schemas.microsoft.com/office/drawing/2014/main" id="{7E650FE7-A90F-0144-ADF9-646CD30A6F83}"/>
              </a:ext>
            </a:extLst>
          </p:cNvPr>
          <p:cNvSpPr txBox="1"/>
          <p:nvPr/>
        </p:nvSpPr>
        <p:spPr>
          <a:xfrm>
            <a:off x="2006603" y="6274572"/>
            <a:ext cx="1931691" cy="584775"/>
          </a:xfrm>
          <a:prstGeom prst="rect">
            <a:avLst/>
          </a:prstGeom>
          <a:solidFill>
            <a:srgbClr val="404040">
              <a:alpha val="61176"/>
            </a:srgb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LVSA weldment complete</a:t>
            </a:r>
          </a:p>
        </p:txBody>
      </p:sp>
      <p:sp>
        <p:nvSpPr>
          <p:cNvPr id="38" name="TextBox 37">
            <a:extLst>
              <a:ext uri="{FF2B5EF4-FFF2-40B4-BE49-F238E27FC236}">
                <a16:creationId xmlns:a16="http://schemas.microsoft.com/office/drawing/2014/main" id="{45EACD2D-626A-7745-8952-56BBB55E14A4}"/>
              </a:ext>
            </a:extLst>
          </p:cNvPr>
          <p:cNvSpPr txBox="1"/>
          <p:nvPr/>
        </p:nvSpPr>
        <p:spPr>
          <a:xfrm>
            <a:off x="1212" y="6273225"/>
            <a:ext cx="2005389" cy="584775"/>
          </a:xfrm>
          <a:prstGeom prst="rect">
            <a:avLst/>
          </a:prstGeom>
          <a:solidFill>
            <a:srgbClr val="404040">
              <a:alpha val="61176"/>
            </a:srgb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RS-25 engines complete</a:t>
            </a:r>
          </a:p>
        </p:txBody>
      </p:sp>
      <p:sp>
        <p:nvSpPr>
          <p:cNvPr id="39" name="TextBox 38">
            <a:extLst>
              <a:ext uri="{FF2B5EF4-FFF2-40B4-BE49-F238E27FC236}">
                <a16:creationId xmlns:a16="http://schemas.microsoft.com/office/drawing/2014/main" id="{5EC62F71-4FB6-7F43-B8A4-C49D96F16B0B}"/>
              </a:ext>
            </a:extLst>
          </p:cNvPr>
          <p:cNvSpPr txBox="1"/>
          <p:nvPr/>
        </p:nvSpPr>
        <p:spPr>
          <a:xfrm>
            <a:off x="3931147" y="6274572"/>
            <a:ext cx="5147574" cy="592064"/>
          </a:xfrm>
          <a:prstGeom prst="rect">
            <a:avLst/>
          </a:prstGeom>
          <a:solidFill>
            <a:srgbClr val="404040">
              <a:alpha val="61176"/>
            </a:srgb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Liquid Hydrogen Tank</a:t>
            </a:r>
          </a:p>
        </p:txBody>
      </p:sp>
      <p:sp>
        <p:nvSpPr>
          <p:cNvPr id="44" name="TextBox 43">
            <a:extLst>
              <a:ext uri="{FF2B5EF4-FFF2-40B4-BE49-F238E27FC236}">
                <a16:creationId xmlns:a16="http://schemas.microsoft.com/office/drawing/2014/main" id="{18467437-8DB1-C649-BB56-EBAD41751A41}"/>
              </a:ext>
            </a:extLst>
          </p:cNvPr>
          <p:cNvSpPr txBox="1"/>
          <p:nvPr/>
        </p:nvSpPr>
        <p:spPr>
          <a:xfrm>
            <a:off x="5584684" y="3399881"/>
            <a:ext cx="3514901" cy="623320"/>
          </a:xfrm>
          <a:prstGeom prst="rect">
            <a:avLst/>
          </a:prstGeom>
          <a:solidFill>
            <a:srgbClr val="404040">
              <a:alpha val="61176"/>
            </a:srgbClr>
          </a:solidFill>
        </p:spPr>
        <p:txBody>
          <a:bodyPr wrap="square" rtlCol="0" anchor="ctr">
            <a:noAutofit/>
          </a:bodyPr>
          <a:lstStyle>
            <a:defPPr>
              <a:defRPr lang="en-US"/>
            </a:defPPr>
            <a:lvl1pPr algn="ctr">
              <a:defRPr sz="1600" b="1" i="1">
                <a:solidFill>
                  <a:srgbClr val="FFFFFF"/>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ICPS shipped to Cape Canaveral</a:t>
            </a:r>
          </a:p>
        </p:txBody>
      </p:sp>
      <p:cxnSp>
        <p:nvCxnSpPr>
          <p:cNvPr id="68" name="Straight Connector 67">
            <a:extLst>
              <a:ext uri="{FF2B5EF4-FFF2-40B4-BE49-F238E27FC236}">
                <a16:creationId xmlns:a16="http://schemas.microsoft.com/office/drawing/2014/main" id="{F59B0669-BFEE-7A40-99E7-190FE9490B37}"/>
              </a:ext>
            </a:extLst>
          </p:cNvPr>
          <p:cNvCxnSpPr>
            <a:cxnSpLocks/>
          </p:cNvCxnSpPr>
          <p:nvPr/>
        </p:nvCxnSpPr>
        <p:spPr>
          <a:xfrm flipH="1">
            <a:off x="2017096" y="4016218"/>
            <a:ext cx="13840" cy="2841782"/>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D9AF7C21-FA76-7C46-92DD-7B92E008CDF1}"/>
              </a:ext>
            </a:extLst>
          </p:cNvPr>
          <p:cNvCxnSpPr>
            <a:cxnSpLocks/>
          </p:cNvCxnSpPr>
          <p:nvPr/>
        </p:nvCxnSpPr>
        <p:spPr>
          <a:xfrm flipH="1">
            <a:off x="3931149" y="4019573"/>
            <a:ext cx="12120" cy="283946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52DA8CD-5945-4442-A747-21762EFD0C88}"/>
              </a:ext>
            </a:extLst>
          </p:cNvPr>
          <p:cNvCxnSpPr>
            <a:cxnSpLocks/>
          </p:cNvCxnSpPr>
          <p:nvPr/>
        </p:nvCxnSpPr>
        <p:spPr>
          <a:xfrm>
            <a:off x="9069240" y="1212077"/>
            <a:ext cx="9482" cy="5646956"/>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1" name="Picture 30">
            <a:extLst>
              <a:ext uri="{FF2B5EF4-FFF2-40B4-BE49-F238E27FC236}">
                <a16:creationId xmlns:a16="http://schemas.microsoft.com/office/drawing/2014/main" id="{4BA3A83C-535D-CA45-B59A-346A9CA1F7F6}"/>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3001239" y="1208014"/>
            <a:ext cx="2629350" cy="2796323"/>
          </a:xfrm>
          <a:prstGeom prst="rect">
            <a:avLst/>
          </a:prstGeom>
        </p:spPr>
      </p:pic>
      <p:sp>
        <p:nvSpPr>
          <p:cNvPr id="35" name="TextBox 34">
            <a:extLst>
              <a:ext uri="{FF2B5EF4-FFF2-40B4-BE49-F238E27FC236}">
                <a16:creationId xmlns:a16="http://schemas.microsoft.com/office/drawing/2014/main" id="{A6A7C0F4-2B3C-E94E-856D-657BEA544B01}"/>
              </a:ext>
            </a:extLst>
          </p:cNvPr>
          <p:cNvSpPr txBox="1"/>
          <p:nvPr/>
        </p:nvSpPr>
        <p:spPr>
          <a:xfrm>
            <a:off x="2990990" y="3410569"/>
            <a:ext cx="2644917" cy="604307"/>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Booster motor</a:t>
            </a:r>
          </a:p>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segments complete</a:t>
            </a:r>
          </a:p>
        </p:txBody>
      </p:sp>
      <p:cxnSp>
        <p:nvCxnSpPr>
          <p:cNvPr id="58" name="Straight Connector 57">
            <a:extLst>
              <a:ext uri="{FF2B5EF4-FFF2-40B4-BE49-F238E27FC236}">
                <a16:creationId xmlns:a16="http://schemas.microsoft.com/office/drawing/2014/main" id="{0E52C8C2-7C31-5C40-910A-31B5F616C1BE}"/>
              </a:ext>
            </a:extLst>
          </p:cNvPr>
          <p:cNvCxnSpPr>
            <a:cxnSpLocks/>
          </p:cNvCxnSpPr>
          <p:nvPr/>
        </p:nvCxnSpPr>
        <p:spPr>
          <a:xfrm>
            <a:off x="5634656" y="1202617"/>
            <a:ext cx="0" cy="2801723"/>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9BCAA3EF-7B0E-9A48-8EC9-471EE5837D5E}"/>
              </a:ext>
            </a:extLst>
          </p:cNvPr>
          <p:cNvCxnSpPr>
            <a:cxnSpLocks/>
          </p:cNvCxnSpPr>
          <p:nvPr/>
        </p:nvCxnSpPr>
        <p:spPr>
          <a:xfrm>
            <a:off x="2989781" y="1202617"/>
            <a:ext cx="0" cy="2801723"/>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B9E8FE05-BC2C-CA41-AD40-06BA5B9491D3}"/>
              </a:ext>
            </a:extLst>
          </p:cNvPr>
          <p:cNvCxnSpPr>
            <a:cxnSpLocks/>
            <a:endCxn id="4" idx="1"/>
          </p:cNvCxnSpPr>
          <p:nvPr/>
        </p:nvCxnSpPr>
        <p:spPr>
          <a:xfrm>
            <a:off x="-1697" y="3995344"/>
            <a:ext cx="9078828" cy="41733"/>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52397559-EE77-774A-931D-2CF7C6AC85E5}"/>
              </a:ext>
            </a:extLst>
          </p:cNvPr>
          <p:cNvCxnSpPr>
            <a:cxnSpLocks/>
          </p:cNvCxnSpPr>
          <p:nvPr/>
        </p:nvCxnSpPr>
        <p:spPr>
          <a:xfrm>
            <a:off x="0" y="1202617"/>
            <a:ext cx="12193697"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Slide Number Placeholder 4">
            <a:extLst>
              <a:ext uri="{FF2B5EF4-FFF2-40B4-BE49-F238E27FC236}">
                <a16:creationId xmlns:a16="http://schemas.microsoft.com/office/drawing/2014/main" id="{676729D4-D049-EA42-932D-06232083ABDD}"/>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0214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2">
            <a:extLst>
              <a:ext uri="{FF2B5EF4-FFF2-40B4-BE49-F238E27FC236}">
                <a16:creationId xmlns:a16="http://schemas.microsoft.com/office/drawing/2014/main" id="{E03F6F2C-27B7-47AF-9CCB-A1D2E3B5105D}"/>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3974" y="4352637"/>
            <a:ext cx="3343023" cy="250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40">
            <a:extLst>
              <a:ext uri="{FF2B5EF4-FFF2-40B4-BE49-F238E27FC236}">
                <a16:creationId xmlns:a16="http://schemas.microsoft.com/office/drawing/2014/main" id="{9E3CF039-D106-8949-9215-F93394C36A30}"/>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251" y="1186943"/>
            <a:ext cx="4720071" cy="3153007"/>
          </a:xfrm>
          <a:prstGeom prst="rect">
            <a:avLst/>
          </a:prstGeom>
        </p:spPr>
      </p:pic>
      <p:pic>
        <p:nvPicPr>
          <p:cNvPr id="44" name="FSB-1 Test Firing_6 seconds_XVID" descr="FSB-1 Test Firing_6 seconds_XVID">
            <a:hlinkClick r:id="" action="ppaction://media"/>
            <a:extLst>
              <a:ext uri="{FF2B5EF4-FFF2-40B4-BE49-F238E27FC236}">
                <a16:creationId xmlns:a16="http://schemas.microsoft.com/office/drawing/2014/main" id="{FBDBCA23-9750-D84D-8A62-2D0FDA27ED03}"/>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r="18994"/>
          <a:stretch/>
        </p:blipFill>
        <p:spPr>
          <a:xfrm>
            <a:off x="16500" y="1201002"/>
            <a:ext cx="4496901" cy="3122650"/>
          </a:xfrm>
          <a:prstGeom prst="rect">
            <a:avLst/>
          </a:prstGeom>
        </p:spPr>
      </p:pic>
      <p:pic>
        <p:nvPicPr>
          <p:cNvPr id="45" name="Picture 44" descr="A picture containing text, indoor&#10;&#10;Description automatically generated">
            <a:extLst>
              <a:ext uri="{FF2B5EF4-FFF2-40B4-BE49-F238E27FC236}">
                <a16:creationId xmlns:a16="http://schemas.microsoft.com/office/drawing/2014/main" id="{8566C3BE-B76D-2843-9F80-63959ADFF786}"/>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998786" y="4345314"/>
            <a:ext cx="3755271" cy="2503514"/>
          </a:xfrm>
          <a:prstGeom prst="rect">
            <a:avLst/>
          </a:prstGeom>
        </p:spPr>
      </p:pic>
      <p:pic>
        <p:nvPicPr>
          <p:cNvPr id="47" name="Picture 2">
            <a:extLst>
              <a:ext uri="{FF2B5EF4-FFF2-40B4-BE49-F238E27FC236}">
                <a16:creationId xmlns:a16="http://schemas.microsoft.com/office/drawing/2014/main" id="{6F5BDC91-435D-ED44-AD31-3BF121BC0BC0}"/>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t="-1471"/>
          <a:stretch/>
        </p:blipFill>
        <p:spPr bwMode="auto">
          <a:xfrm>
            <a:off x="3360815" y="4298727"/>
            <a:ext cx="2637142" cy="2550102"/>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2" descr="E:\DCIM\100OLYMP\P7140420.JPG">
            <a:extLst>
              <a:ext uri="{FF2B5EF4-FFF2-40B4-BE49-F238E27FC236}">
                <a16:creationId xmlns:a16="http://schemas.microsoft.com/office/drawing/2014/main" id="{E71EFB1B-F26E-D74C-88DE-23DCED6F1519}"/>
              </a:ext>
            </a:extLst>
          </p:cNvPr>
          <p:cNvPicPr>
            <a:picLocks noChangeAspect="1" noChangeArrowheads="1"/>
          </p:cNvPicPr>
          <p:nvPr/>
        </p:nvPicPr>
        <p:blipFill rotWithShape="1">
          <a:blip r:embed="rId10" cstate="screen">
            <a:extLst>
              <a:ext uri="{28A0092B-C50C-407E-A947-70E740481C1C}">
                <a14:useLocalDpi xmlns:a14="http://schemas.microsoft.com/office/drawing/2010/main"/>
              </a:ext>
            </a:extLst>
          </a:blip>
          <a:srcRect/>
          <a:stretch/>
        </p:blipFill>
        <p:spPr bwMode="auto">
          <a:xfrm>
            <a:off x="8790999" y="2477882"/>
            <a:ext cx="2053696" cy="1861135"/>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2" descr="E:\DCIM\100OLYMP\P7140430.JPG">
            <a:extLst>
              <a:ext uri="{FF2B5EF4-FFF2-40B4-BE49-F238E27FC236}">
                <a16:creationId xmlns:a16="http://schemas.microsoft.com/office/drawing/2014/main" id="{16698B77-1290-B544-843D-C52AD297D9BE}"/>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8821743" y="1203525"/>
            <a:ext cx="2007466" cy="1279403"/>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2" descr="DSC_0730">
            <a:extLst>
              <a:ext uri="{FF2B5EF4-FFF2-40B4-BE49-F238E27FC236}">
                <a16:creationId xmlns:a16="http://schemas.microsoft.com/office/drawing/2014/main" id="{D9ECF007-3C4F-0A45-BF02-02F73C01C4E0}"/>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10815747" y="1204928"/>
            <a:ext cx="1370016" cy="128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descr="DSC_0744">
            <a:extLst>
              <a:ext uri="{FF2B5EF4-FFF2-40B4-BE49-F238E27FC236}">
                <a16:creationId xmlns:a16="http://schemas.microsoft.com/office/drawing/2014/main" id="{D94FBEC7-8A95-DB42-855E-25AB11D1F061}"/>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rot="16200000">
            <a:off x="10578750" y="2710220"/>
            <a:ext cx="1859844" cy="13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 name="Picture 68">
            <a:extLst>
              <a:ext uri="{FF2B5EF4-FFF2-40B4-BE49-F238E27FC236}">
                <a16:creationId xmlns:a16="http://schemas.microsoft.com/office/drawing/2014/main" id="{EE4FA0AC-AA34-DD47-BF02-9A20662E358D}"/>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t="-485"/>
          <a:stretch/>
        </p:blipFill>
        <p:spPr>
          <a:xfrm>
            <a:off x="4521352" y="2688196"/>
            <a:ext cx="4286901" cy="1648575"/>
          </a:xfrm>
          <a:prstGeom prst="rect">
            <a:avLst/>
          </a:prstGeom>
        </p:spPr>
      </p:pic>
      <p:pic>
        <p:nvPicPr>
          <p:cNvPr id="70" name="Picture 69">
            <a:extLst>
              <a:ext uri="{FF2B5EF4-FFF2-40B4-BE49-F238E27FC236}">
                <a16:creationId xmlns:a16="http://schemas.microsoft.com/office/drawing/2014/main" id="{4BD7A83C-AB1E-DA4A-982C-B71E0CA79D62}"/>
              </a:ext>
            </a:extLst>
          </p:cNvPr>
          <p:cNvPicPr/>
          <p:nvPr/>
        </p:nvPicPr>
        <p:blipFill rotWithShape="1">
          <a:blip r:embed="rId15" cstate="print">
            <a:extLst>
              <a:ext uri="{28A0092B-C50C-407E-A947-70E740481C1C}">
                <a14:useLocalDpi xmlns:a14="http://schemas.microsoft.com/office/drawing/2010/main"/>
              </a:ext>
            </a:extLst>
          </a:blip>
          <a:srcRect/>
          <a:stretch/>
        </p:blipFill>
        <p:spPr bwMode="auto">
          <a:xfrm>
            <a:off x="9440978" y="4338586"/>
            <a:ext cx="2751021" cy="2510242"/>
          </a:xfrm>
          <a:prstGeom prst="rect">
            <a:avLst/>
          </a:prstGeom>
          <a:ln>
            <a:noFill/>
          </a:ln>
          <a:effectLst/>
        </p:spPr>
      </p:pic>
      <p:sp>
        <p:nvSpPr>
          <p:cNvPr id="71" name="TextBox 70">
            <a:extLst>
              <a:ext uri="{FF2B5EF4-FFF2-40B4-BE49-F238E27FC236}">
                <a16:creationId xmlns:a16="http://schemas.microsoft.com/office/drawing/2014/main" id="{FDEE5D9B-BB5E-834C-9E7C-848F188D3825}"/>
              </a:ext>
            </a:extLst>
          </p:cNvPr>
          <p:cNvSpPr txBox="1"/>
          <p:nvPr/>
        </p:nvSpPr>
        <p:spPr>
          <a:xfrm>
            <a:off x="0" y="3997725"/>
            <a:ext cx="4509103" cy="346417"/>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Successful solid rocket motor hotfire</a:t>
            </a:r>
          </a:p>
        </p:txBody>
      </p:sp>
      <p:pic>
        <p:nvPicPr>
          <p:cNvPr id="72" name="Picture 71">
            <a:extLst>
              <a:ext uri="{FF2B5EF4-FFF2-40B4-BE49-F238E27FC236}">
                <a16:creationId xmlns:a16="http://schemas.microsoft.com/office/drawing/2014/main" id="{0D32BCE0-C040-1243-9ABE-864A68EBAACA}"/>
              </a:ext>
            </a:extLst>
          </p:cNvPr>
          <p:cNvPicPr>
            <a:picLocks noChangeAspect="1"/>
          </p:cNvPicPr>
          <p:nvPr/>
        </p:nvPicPr>
        <p:blipFill rotWithShape="1">
          <a:blip r:embed="rId16" cstate="screen">
            <a:extLst>
              <a:ext uri="{28A0092B-C50C-407E-A947-70E740481C1C}">
                <a14:useLocalDpi xmlns:a14="http://schemas.microsoft.com/office/drawing/2010/main"/>
              </a:ext>
            </a:extLst>
          </a:blip>
          <a:srcRect t="-8066"/>
          <a:stretch/>
        </p:blipFill>
        <p:spPr>
          <a:xfrm>
            <a:off x="4509104" y="1082672"/>
            <a:ext cx="4297578" cy="1612804"/>
          </a:xfrm>
          <a:prstGeom prst="rect">
            <a:avLst/>
          </a:prstGeom>
        </p:spPr>
      </p:pic>
      <p:sp>
        <p:nvSpPr>
          <p:cNvPr id="73" name="TextBox 72">
            <a:extLst>
              <a:ext uri="{FF2B5EF4-FFF2-40B4-BE49-F238E27FC236}">
                <a16:creationId xmlns:a16="http://schemas.microsoft.com/office/drawing/2014/main" id="{997C38F0-724B-B642-A038-389639EF0132}"/>
              </a:ext>
            </a:extLst>
          </p:cNvPr>
          <p:cNvSpPr txBox="1"/>
          <p:nvPr/>
        </p:nvSpPr>
        <p:spPr>
          <a:xfrm>
            <a:off x="4511591" y="2104157"/>
            <a:ext cx="4294297"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Universal stage adapter manufacturing demonstration article</a:t>
            </a:r>
          </a:p>
        </p:txBody>
      </p:sp>
      <p:sp>
        <p:nvSpPr>
          <p:cNvPr id="74" name="TextBox 73">
            <a:extLst>
              <a:ext uri="{FF2B5EF4-FFF2-40B4-BE49-F238E27FC236}">
                <a16:creationId xmlns:a16="http://schemas.microsoft.com/office/drawing/2014/main" id="{41F1041D-43DF-3B44-8F3C-843CC5A1B25D}"/>
              </a:ext>
            </a:extLst>
          </p:cNvPr>
          <p:cNvSpPr txBox="1"/>
          <p:nvPr/>
        </p:nvSpPr>
        <p:spPr>
          <a:xfrm>
            <a:off x="9430537" y="6294830"/>
            <a:ext cx="2755417" cy="553998"/>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Additively manufactured parts for future RS-25s</a:t>
            </a:r>
          </a:p>
        </p:txBody>
      </p:sp>
      <p:sp>
        <p:nvSpPr>
          <p:cNvPr id="75" name="TextBox 74">
            <a:extLst>
              <a:ext uri="{FF2B5EF4-FFF2-40B4-BE49-F238E27FC236}">
                <a16:creationId xmlns:a16="http://schemas.microsoft.com/office/drawing/2014/main" id="{A9750382-1D5D-294F-90C9-C345A9431E6C}"/>
              </a:ext>
            </a:extLst>
          </p:cNvPr>
          <p:cNvSpPr txBox="1"/>
          <p:nvPr/>
        </p:nvSpPr>
        <p:spPr>
          <a:xfrm>
            <a:off x="6012377" y="6264053"/>
            <a:ext cx="3436961" cy="584775"/>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EUS </a:t>
            </a:r>
            <a:r>
              <a:rPr kumimoji="0" lang="en-US" sz="1600" b="1" i="1" u="none" strike="noStrike" kern="1200" cap="none" spc="0" normalizeH="0" baseline="0" noProof="0" err="1">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Interstage</a:t>
            </a: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 weld confidence, development articles</a:t>
            </a:r>
          </a:p>
        </p:txBody>
      </p:sp>
      <p:sp>
        <p:nvSpPr>
          <p:cNvPr id="76" name="TextBox 75">
            <a:extLst>
              <a:ext uri="{FF2B5EF4-FFF2-40B4-BE49-F238E27FC236}">
                <a16:creationId xmlns:a16="http://schemas.microsoft.com/office/drawing/2014/main" id="{B272167D-9531-3743-B199-A99E32CF7CE7}"/>
              </a:ext>
            </a:extLst>
          </p:cNvPr>
          <p:cNvSpPr txBox="1"/>
          <p:nvPr/>
        </p:nvSpPr>
        <p:spPr>
          <a:xfrm>
            <a:off x="4521351" y="3997726"/>
            <a:ext cx="4281105" cy="338554"/>
          </a:xfrm>
          <a:prstGeom prst="rect">
            <a:avLst/>
          </a:prstGeom>
          <a:solidFill>
            <a:schemeClr val="tx1">
              <a:alpha val="50000"/>
            </a:schemeClr>
          </a:solidFill>
        </p:spPr>
        <p:txBody>
          <a:bodyPr wrap="square" rtlCol="0">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RL10 engines complete</a:t>
            </a:r>
          </a:p>
        </p:txBody>
      </p:sp>
      <p:sp>
        <p:nvSpPr>
          <p:cNvPr id="77" name="TextBox 76">
            <a:extLst>
              <a:ext uri="{FF2B5EF4-FFF2-40B4-BE49-F238E27FC236}">
                <a16:creationId xmlns:a16="http://schemas.microsoft.com/office/drawing/2014/main" id="{F88CAAB4-D311-B045-ADEC-C62095D02895}"/>
              </a:ext>
            </a:extLst>
          </p:cNvPr>
          <p:cNvSpPr txBox="1"/>
          <p:nvPr/>
        </p:nvSpPr>
        <p:spPr>
          <a:xfrm>
            <a:off x="8798493" y="3759367"/>
            <a:ext cx="3393508" cy="586727"/>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ea typeface="MS PGothic" panose="020B0600070205080204" pitchFamily="34" charset="-128"/>
                <a:cs typeface="Arial" panose="020B0604020202020204" pitchFamily="34" charset="0"/>
              </a:rPr>
              <a:t>Artemis III RS-25 flight </a:t>
            </a:r>
            <a:b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ea typeface="MS PGothic" panose="020B0600070205080204" pitchFamily="34" charset="-128"/>
                <a:cs typeface="Arial" panose="020B0604020202020204" pitchFamily="34" charset="0"/>
              </a:rPr>
            </a:br>
            <a:r>
              <a:rPr kumimoji="0" lang="en-US" sz="1600" b="1" i="1" u="none" strike="noStrike" kern="1200" cap="none" spc="0" normalizeH="0" baseline="0" noProof="0">
                <a:ln>
                  <a:noFill/>
                </a:ln>
                <a:solidFill>
                  <a:srgbClr val="FFFFFF"/>
                </a:solidFill>
                <a:effectLst>
                  <a:outerShdw blurRad="50800" dist="38100" dir="2700000" algn="tl" rotWithShape="0">
                    <a:prstClr val="black"/>
                  </a:outerShdw>
                </a:effectLst>
                <a:uLnTx/>
                <a:uFillTx/>
                <a:latin typeface="Arial" panose="020B0604020202020204" pitchFamily="34" charset="0"/>
                <a:ea typeface="MS PGothic" panose="020B0600070205080204" pitchFamily="34" charset="-128"/>
                <a:cs typeface="Arial" panose="020B0604020202020204" pitchFamily="34" charset="0"/>
              </a:rPr>
              <a:t>set processing</a:t>
            </a:r>
          </a:p>
        </p:txBody>
      </p:sp>
      <p:sp>
        <p:nvSpPr>
          <p:cNvPr id="78" name="TextBox 77">
            <a:extLst>
              <a:ext uri="{FF2B5EF4-FFF2-40B4-BE49-F238E27FC236}">
                <a16:creationId xmlns:a16="http://schemas.microsoft.com/office/drawing/2014/main" id="{07206BCB-2C8A-F942-9DB4-C36F8A0B8C53}"/>
              </a:ext>
            </a:extLst>
          </p:cNvPr>
          <p:cNvSpPr txBox="1"/>
          <p:nvPr/>
        </p:nvSpPr>
        <p:spPr>
          <a:xfrm>
            <a:off x="8702040" y="2692904"/>
            <a:ext cx="698495" cy="230832"/>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1200"/>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E2054</a:t>
            </a:r>
          </a:p>
        </p:txBody>
      </p:sp>
      <p:sp>
        <p:nvSpPr>
          <p:cNvPr id="79" name="TextBox 78">
            <a:extLst>
              <a:ext uri="{FF2B5EF4-FFF2-40B4-BE49-F238E27FC236}">
                <a16:creationId xmlns:a16="http://schemas.microsoft.com/office/drawing/2014/main" id="{540E357E-9F08-5B4E-8D35-CA5CA2DB011C}"/>
              </a:ext>
            </a:extLst>
          </p:cNvPr>
          <p:cNvSpPr txBox="1"/>
          <p:nvPr/>
        </p:nvSpPr>
        <p:spPr>
          <a:xfrm>
            <a:off x="8738094" y="1451676"/>
            <a:ext cx="583381" cy="230832"/>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1200"/>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E2057</a:t>
            </a:r>
          </a:p>
        </p:txBody>
      </p:sp>
      <p:sp>
        <p:nvSpPr>
          <p:cNvPr id="80" name="TextBox 79">
            <a:extLst>
              <a:ext uri="{FF2B5EF4-FFF2-40B4-BE49-F238E27FC236}">
                <a16:creationId xmlns:a16="http://schemas.microsoft.com/office/drawing/2014/main" id="{43502CA5-11C8-264A-B57C-C3269CA0F6FD}"/>
              </a:ext>
            </a:extLst>
          </p:cNvPr>
          <p:cNvSpPr txBox="1"/>
          <p:nvPr/>
        </p:nvSpPr>
        <p:spPr>
          <a:xfrm>
            <a:off x="11600911" y="1212496"/>
            <a:ext cx="583381" cy="230832"/>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1200"/>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E2048</a:t>
            </a:r>
          </a:p>
        </p:txBody>
      </p:sp>
      <p:sp>
        <p:nvSpPr>
          <p:cNvPr id="81" name="Rounded Rectangle 35">
            <a:extLst>
              <a:ext uri="{FF2B5EF4-FFF2-40B4-BE49-F238E27FC236}">
                <a16:creationId xmlns:a16="http://schemas.microsoft.com/office/drawing/2014/main" id="{DFFC8A6C-8C42-2241-A58E-C3C6C939CD08}"/>
              </a:ext>
            </a:extLst>
          </p:cNvPr>
          <p:cNvSpPr/>
          <p:nvPr/>
        </p:nvSpPr>
        <p:spPr bwMode="auto">
          <a:xfrm>
            <a:off x="8869529" y="1255642"/>
            <a:ext cx="320513" cy="173545"/>
          </a:xfrm>
          <a:prstGeom prst="roundRect">
            <a:avLst/>
          </a:prstGeom>
          <a:solidFill>
            <a:schemeClr val="accent3">
              <a:lumMod val="40000"/>
              <a:lumOff val="60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ctr" anchorCtr="0" compatLnSpc="1">
            <a:prstTxWarp prst="textNoShape">
              <a:avLst/>
            </a:prstTxWarp>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25"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78%</a:t>
            </a:r>
          </a:p>
        </p:txBody>
      </p:sp>
      <p:sp>
        <p:nvSpPr>
          <p:cNvPr id="82" name="Rounded Rectangle 36">
            <a:extLst>
              <a:ext uri="{FF2B5EF4-FFF2-40B4-BE49-F238E27FC236}">
                <a16:creationId xmlns:a16="http://schemas.microsoft.com/office/drawing/2014/main" id="{5C33CAEE-9A0B-DD42-9AC3-34C8BA84951B}"/>
              </a:ext>
            </a:extLst>
          </p:cNvPr>
          <p:cNvSpPr/>
          <p:nvPr/>
        </p:nvSpPr>
        <p:spPr bwMode="auto">
          <a:xfrm>
            <a:off x="8869529" y="2518452"/>
            <a:ext cx="297204" cy="160638"/>
          </a:xfrm>
          <a:prstGeom prst="roundRect">
            <a:avLst/>
          </a:prstGeom>
          <a:solidFill>
            <a:schemeClr val="accent3">
              <a:lumMod val="40000"/>
              <a:lumOff val="60000"/>
            </a:schemeClr>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marL="0" marR="0" lvl="0" indent="0" algn="ctr" defTabSz="685800" rtl="0" eaLnBrk="0" fontAlgn="auto" latinLnBrk="0" hangingPunct="0">
              <a:lnSpc>
                <a:spcPct val="100000"/>
              </a:lnSpc>
              <a:spcBef>
                <a:spcPts val="0"/>
              </a:spcBef>
              <a:spcAft>
                <a:spcPts val="0"/>
              </a:spcAft>
              <a:buClrTx/>
              <a:buSzTx/>
              <a:buFontTx/>
              <a:buNone/>
              <a:tabLst/>
              <a:defRPr/>
            </a:pPr>
            <a:r>
              <a:rPr kumimoji="0" lang="en-US" sz="525" b="1"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t>50%</a:t>
            </a:r>
          </a:p>
        </p:txBody>
      </p:sp>
      <p:sp>
        <p:nvSpPr>
          <p:cNvPr id="83" name="TextBox 82">
            <a:extLst>
              <a:ext uri="{FF2B5EF4-FFF2-40B4-BE49-F238E27FC236}">
                <a16:creationId xmlns:a16="http://schemas.microsoft.com/office/drawing/2014/main" id="{1D056622-B9D7-DE4E-BEAB-DAF26DB6A118}"/>
              </a:ext>
            </a:extLst>
          </p:cNvPr>
          <p:cNvSpPr txBox="1"/>
          <p:nvPr/>
        </p:nvSpPr>
        <p:spPr>
          <a:xfrm>
            <a:off x="11572840" y="2648318"/>
            <a:ext cx="639521" cy="230832"/>
          </a:xfrm>
          <a:prstGeom prst="rect">
            <a:avLst/>
          </a:prstGeom>
          <a:noFill/>
        </p:spPr>
        <p:style>
          <a:lnRef idx="0">
            <a:schemeClr val="accent1"/>
          </a:lnRef>
          <a:fillRef idx="3">
            <a:schemeClr val="accent1"/>
          </a:fillRef>
          <a:effectRef idx="3">
            <a:schemeClr val="accent1"/>
          </a:effectRef>
          <a:fontRef idx="minor">
            <a:schemeClr val="lt1"/>
          </a:fontRef>
        </p:style>
        <p:txBody>
          <a:bodyPr wrap="square" rtlCol="0">
            <a:spAutoFit/>
          </a:bodyPr>
          <a:lstStyle>
            <a:defPPr>
              <a:defRPr lang="en-US"/>
            </a:defPPr>
            <a:lvl1pPr algn="ctr">
              <a:defRPr sz="1200"/>
            </a:lvl1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E2061</a:t>
            </a:r>
          </a:p>
        </p:txBody>
      </p:sp>
      <p:pic>
        <p:nvPicPr>
          <p:cNvPr id="84" name="Graphic 83" descr="Checkbox Checked">
            <a:extLst>
              <a:ext uri="{FF2B5EF4-FFF2-40B4-BE49-F238E27FC236}">
                <a16:creationId xmlns:a16="http://schemas.microsoft.com/office/drawing/2014/main" id="{3C088F10-B78B-7147-A6CA-9FCF5D403690}"/>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275888" y="2562512"/>
            <a:ext cx="420118" cy="428057"/>
          </a:xfrm>
          <a:prstGeom prst="rect">
            <a:avLst/>
          </a:prstGeom>
        </p:spPr>
      </p:pic>
      <p:pic>
        <p:nvPicPr>
          <p:cNvPr id="85" name="Graphic 84" descr="Checkbox Checked">
            <a:extLst>
              <a:ext uri="{FF2B5EF4-FFF2-40B4-BE49-F238E27FC236}">
                <a16:creationId xmlns:a16="http://schemas.microsoft.com/office/drawing/2014/main" id="{AF30074C-11B4-ED40-B87C-AC3B790D54E9}"/>
              </a:ext>
            </a:extLst>
          </p:cNvPr>
          <p:cNvPicPr>
            <a:picLocks noChangeAspect="1"/>
          </p:cNvPicPr>
          <p:nvPr/>
        </p:nvPicPr>
        <p:blipFill>
          <a:blip r:embed="rId17" cstate="screen">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11304252" y="1128141"/>
            <a:ext cx="420118" cy="428057"/>
          </a:xfrm>
          <a:prstGeom prst="rect">
            <a:avLst/>
          </a:prstGeom>
        </p:spPr>
      </p:pic>
      <p:sp>
        <p:nvSpPr>
          <p:cNvPr id="86" name="TextBox 85">
            <a:extLst>
              <a:ext uri="{FF2B5EF4-FFF2-40B4-BE49-F238E27FC236}">
                <a16:creationId xmlns:a16="http://schemas.microsoft.com/office/drawing/2014/main" id="{8C6C35EC-4E9C-1E47-8C4B-589AEE524D3C}"/>
              </a:ext>
            </a:extLst>
          </p:cNvPr>
          <p:cNvSpPr txBox="1"/>
          <p:nvPr/>
        </p:nvSpPr>
        <p:spPr>
          <a:xfrm>
            <a:off x="0" y="6259169"/>
            <a:ext cx="3361268" cy="607326"/>
          </a:xfrm>
          <a:prstGeom prst="rect">
            <a:avLst/>
          </a:prstGeom>
          <a:solidFill>
            <a:schemeClr val="tx1">
              <a:alpha val="50000"/>
            </a:schemeClr>
          </a:solidFill>
        </p:spPr>
        <p:txBody>
          <a:bodyPr wrap="square" rtlCol="0" anchor="ctr">
            <a:no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ea typeface="MS PGothic" panose="020B0600070205080204" pitchFamily="34" charset="-128"/>
                <a:cs typeface="Arial" panose="020B0604020202020204" pitchFamily="34" charset="0"/>
              </a:rPr>
              <a:t>Trial Composite Wound Case</a:t>
            </a:r>
          </a:p>
        </p:txBody>
      </p:sp>
      <p:cxnSp>
        <p:nvCxnSpPr>
          <p:cNvPr id="87" name="Straight Connector 86">
            <a:extLst>
              <a:ext uri="{FF2B5EF4-FFF2-40B4-BE49-F238E27FC236}">
                <a16:creationId xmlns:a16="http://schemas.microsoft.com/office/drawing/2014/main" id="{6A56F038-DB6E-8947-9559-68D38A5E445D}"/>
              </a:ext>
            </a:extLst>
          </p:cNvPr>
          <p:cNvCxnSpPr>
            <a:cxnSpLocks/>
          </p:cNvCxnSpPr>
          <p:nvPr/>
        </p:nvCxnSpPr>
        <p:spPr>
          <a:xfrm>
            <a:off x="-1697" y="4342239"/>
            <a:ext cx="12193697" cy="0"/>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88" name="TextBox 87">
            <a:extLst>
              <a:ext uri="{FF2B5EF4-FFF2-40B4-BE49-F238E27FC236}">
                <a16:creationId xmlns:a16="http://schemas.microsoft.com/office/drawing/2014/main" id="{7FA4A351-D565-6741-ACC4-5FFFE4A78177}"/>
              </a:ext>
            </a:extLst>
          </p:cNvPr>
          <p:cNvSpPr txBox="1"/>
          <p:nvPr/>
        </p:nvSpPr>
        <p:spPr>
          <a:xfrm>
            <a:off x="3365568" y="6264053"/>
            <a:ext cx="2633423" cy="584775"/>
          </a:xfrm>
          <a:prstGeom prst="rect">
            <a:avLst/>
          </a:prstGeom>
          <a:solidFill>
            <a:schemeClr val="tx1">
              <a:alpha val="50000"/>
            </a:schemeClr>
          </a:solidFill>
        </p:spPr>
        <p:txBody>
          <a:bodyPr wrap="square" rtlCol="0" anchor="t">
            <a:spAutoFit/>
          </a:bodyPr>
          <a:lstStyle>
            <a:defPPr>
              <a:defRPr lang="en-US"/>
            </a:defPPr>
            <a:lvl1pPr algn="ctr">
              <a:defRPr sz="1600" b="1" i="1">
                <a:solidFill>
                  <a:schemeClr val="bg1"/>
                </a:solidFill>
                <a:effectLst>
                  <a:outerShdw blurRad="50800" dist="38100" dir="2700000" algn="tl" rotWithShape="0">
                    <a:prstClr val="black"/>
                  </a:outerShdw>
                </a:effectLst>
                <a:latin typeface="Century Gothic" panose="020B0502020202020204" pitchFamily="34" charset="0"/>
              </a:defRPr>
            </a:lvl1pPr>
          </a:lstStyle>
          <a:p>
            <a:pPr marL="0" marR="0" lvl="0" indent="0" algn="ctr" defTabSz="912813" rtl="0" eaLnBrk="1" fontAlgn="base" latinLnBrk="0" hangingPunct="1">
              <a:lnSpc>
                <a:spcPct val="100000"/>
              </a:lnSpc>
              <a:spcBef>
                <a:spcPct val="0"/>
              </a:spcBef>
              <a:spcAft>
                <a:spcPct val="0"/>
              </a:spcAft>
              <a:buClrTx/>
              <a:buSzTx/>
              <a:buFontTx/>
              <a:buNone/>
              <a:tabLst/>
              <a:defRPr/>
            </a:pPr>
            <a:r>
              <a:rPr kumimoji="0" lang="en-US" sz="16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ea typeface="MS PGothic" panose="020B0600070205080204" pitchFamily="34" charset="-128"/>
                <a:cs typeface="Arial" panose="020B0604020202020204" pitchFamily="34" charset="0"/>
              </a:rPr>
              <a:t>Artemis III core stage production</a:t>
            </a:r>
          </a:p>
        </p:txBody>
      </p:sp>
      <p:cxnSp>
        <p:nvCxnSpPr>
          <p:cNvPr id="89" name="Straight Connector 88">
            <a:extLst>
              <a:ext uri="{FF2B5EF4-FFF2-40B4-BE49-F238E27FC236}">
                <a16:creationId xmlns:a16="http://schemas.microsoft.com/office/drawing/2014/main" id="{80A92EF4-85A6-E646-B788-88A8CC8A4D6D}"/>
              </a:ext>
            </a:extLst>
          </p:cNvPr>
          <p:cNvCxnSpPr>
            <a:cxnSpLocks/>
          </p:cNvCxnSpPr>
          <p:nvPr/>
        </p:nvCxnSpPr>
        <p:spPr>
          <a:xfrm flipH="1">
            <a:off x="9430537" y="4342239"/>
            <a:ext cx="14501" cy="251576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0" name="Straight Connector 89">
            <a:extLst>
              <a:ext uri="{FF2B5EF4-FFF2-40B4-BE49-F238E27FC236}">
                <a16:creationId xmlns:a16="http://schemas.microsoft.com/office/drawing/2014/main" id="{15BF665B-40FE-B145-9775-A993FF3D2658}"/>
              </a:ext>
            </a:extLst>
          </p:cNvPr>
          <p:cNvCxnSpPr>
            <a:cxnSpLocks/>
          </p:cNvCxnSpPr>
          <p:nvPr/>
        </p:nvCxnSpPr>
        <p:spPr>
          <a:xfrm>
            <a:off x="-1697" y="1199630"/>
            <a:ext cx="12193697" cy="123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1" name="Straight Connector 90">
            <a:extLst>
              <a:ext uri="{FF2B5EF4-FFF2-40B4-BE49-F238E27FC236}">
                <a16:creationId xmlns:a16="http://schemas.microsoft.com/office/drawing/2014/main" id="{61EE287E-D47F-ED4F-AF41-5AA730CAA520}"/>
              </a:ext>
            </a:extLst>
          </p:cNvPr>
          <p:cNvCxnSpPr>
            <a:cxnSpLocks/>
          </p:cNvCxnSpPr>
          <p:nvPr/>
        </p:nvCxnSpPr>
        <p:spPr>
          <a:xfrm flipV="1">
            <a:off x="4511591" y="2696791"/>
            <a:ext cx="4286901" cy="2"/>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2" name="Straight Connector 91">
            <a:extLst>
              <a:ext uri="{FF2B5EF4-FFF2-40B4-BE49-F238E27FC236}">
                <a16:creationId xmlns:a16="http://schemas.microsoft.com/office/drawing/2014/main" id="{E4BE606D-CDD8-D04E-82D7-D208C3EE21D8}"/>
              </a:ext>
            </a:extLst>
          </p:cNvPr>
          <p:cNvCxnSpPr>
            <a:cxnSpLocks/>
          </p:cNvCxnSpPr>
          <p:nvPr/>
        </p:nvCxnSpPr>
        <p:spPr>
          <a:xfrm>
            <a:off x="5988140" y="4353175"/>
            <a:ext cx="21293" cy="2524856"/>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3" name="Straight Connector 92">
            <a:extLst>
              <a:ext uri="{FF2B5EF4-FFF2-40B4-BE49-F238E27FC236}">
                <a16:creationId xmlns:a16="http://schemas.microsoft.com/office/drawing/2014/main" id="{15C2E97A-98E1-894D-AD98-7BB574F8298F}"/>
              </a:ext>
            </a:extLst>
          </p:cNvPr>
          <p:cNvCxnSpPr>
            <a:cxnSpLocks/>
          </p:cNvCxnSpPr>
          <p:nvPr/>
        </p:nvCxnSpPr>
        <p:spPr>
          <a:xfrm>
            <a:off x="3352253" y="4353175"/>
            <a:ext cx="11188" cy="2524856"/>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DE12329C-57D0-4445-AB74-EB4CEF490A84}"/>
              </a:ext>
            </a:extLst>
          </p:cNvPr>
          <p:cNvCxnSpPr>
            <a:cxnSpLocks/>
          </p:cNvCxnSpPr>
          <p:nvPr/>
        </p:nvCxnSpPr>
        <p:spPr>
          <a:xfrm>
            <a:off x="4513402" y="1204260"/>
            <a:ext cx="0" cy="3134905"/>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5813D4BF-7DE5-DB43-B5CA-89EEEB361652}"/>
              </a:ext>
            </a:extLst>
          </p:cNvPr>
          <p:cNvCxnSpPr>
            <a:cxnSpLocks/>
          </p:cNvCxnSpPr>
          <p:nvPr/>
        </p:nvCxnSpPr>
        <p:spPr>
          <a:xfrm flipH="1">
            <a:off x="8792365" y="1194046"/>
            <a:ext cx="20641" cy="314511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0" y="270685"/>
            <a:ext cx="11269980" cy="743643"/>
          </a:xfrm>
        </p:spPr>
        <p:txBody>
          <a:bodyPr>
            <a:normAutofit fontScale="90000"/>
          </a:bodyPr>
          <a:lstStyle/>
          <a:p>
            <a:pPr>
              <a:lnSpc>
                <a:spcPct val="90000"/>
              </a:lnSpc>
            </a:pPr>
            <a:r>
              <a:rPr lang="en-US" sz="4000" err="1">
                <a:solidFill>
                  <a:schemeClr val="bg1">
                    <a:lumMod val="95000"/>
                  </a:schemeClr>
                </a:solidFill>
                <a:latin typeface="Arial" panose="020B0604020202020204" pitchFamily="34" charset="0"/>
                <a:cs typeface="Arial" panose="020B0604020202020204" pitchFamily="34" charset="0"/>
              </a:rPr>
              <a:t>Sls</a:t>
            </a:r>
            <a:r>
              <a:rPr lang="en-US" sz="4000">
                <a:solidFill>
                  <a:schemeClr val="bg1">
                    <a:lumMod val="95000"/>
                  </a:schemeClr>
                </a:solidFill>
                <a:latin typeface="Arial" panose="020B0604020202020204" pitchFamily="34" charset="0"/>
                <a:cs typeface="Arial" panose="020B0604020202020204" pitchFamily="34" charset="0"/>
              </a:rPr>
              <a:t> Progress toward Artemis III </a:t>
            </a:r>
            <a:br>
              <a:rPr lang="en-US" sz="4000">
                <a:solidFill>
                  <a:schemeClr val="bg1">
                    <a:lumMod val="95000"/>
                  </a:schemeClr>
                </a:solidFill>
                <a:latin typeface="Arial" panose="020B0604020202020204" pitchFamily="34" charset="0"/>
                <a:cs typeface="Arial" panose="020B0604020202020204" pitchFamily="34" charset="0"/>
              </a:rPr>
            </a:br>
            <a:r>
              <a:rPr lang="en-US" sz="4000">
                <a:solidFill>
                  <a:schemeClr val="bg1">
                    <a:lumMod val="95000"/>
                  </a:schemeClr>
                </a:solidFill>
                <a:latin typeface="Arial" panose="020B0604020202020204" pitchFamily="34" charset="0"/>
                <a:cs typeface="Arial" panose="020B0604020202020204" pitchFamily="34" charset="0"/>
              </a:rPr>
              <a:t>and beyond</a:t>
            </a:r>
          </a:p>
        </p:txBody>
      </p:sp>
      <p:sp>
        <p:nvSpPr>
          <p:cNvPr id="4" name="Slide Number Placeholder 3">
            <a:extLst>
              <a:ext uri="{FF2B5EF4-FFF2-40B4-BE49-F238E27FC236}">
                <a16:creationId xmlns:a16="http://schemas.microsoft.com/office/drawing/2014/main" id="{24EBF646-C63C-2B42-85E5-D66EB203F43B}"/>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026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69" fill="hold"/>
                                        <p:tgtEl>
                                          <p:spTgt spid="4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4"/>
                                        </p:tgtEl>
                                      </p:cBhvr>
                                    </p:cmd>
                                  </p:childTnLst>
                                </p:cTn>
                              </p:par>
                            </p:childTnLst>
                          </p:cTn>
                        </p:par>
                      </p:childTnLst>
                    </p:cTn>
                  </p:par>
                </p:childTnLst>
              </p:cTn>
              <p:nextCondLst>
                <p:cond evt="onClick" delay="0">
                  <p:tgtEl>
                    <p:spTgt spid="44"/>
                  </p:tgtEl>
                </p:cond>
              </p:nextCondLst>
            </p:seq>
            <p:video>
              <p:cMediaNode vol="0">
                <p:cTn id="12" fill="remove" display="0">
                  <p:stCondLst>
                    <p:cond delay="indefinite"/>
                  </p:stCondLst>
                </p:cTn>
                <p:tgtEl>
                  <p:spTgt spid="4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BB45D6-B7BC-44B5-B219-96DB863E294C}"/>
              </a:ext>
            </a:extLst>
          </p:cNvPr>
          <p:cNvSpPr>
            <a:spLocks noGrp="1"/>
          </p:cNvSpPr>
          <p:nvPr>
            <p:ph type="title"/>
          </p:nvPr>
        </p:nvSpPr>
        <p:spPr/>
        <p:txBody>
          <a:bodyPr/>
          <a:lstStyle/>
          <a:p>
            <a:r>
              <a:rPr lang="en-US" dirty="0">
                <a:latin typeface="Arial" panose="020B0604020202020204" pitchFamily="34" charset="0"/>
                <a:cs typeface="Arial" panose="020B0604020202020204" pitchFamily="34" charset="0"/>
              </a:rPr>
              <a:t>Artemis i: countdown to launch</a:t>
            </a:r>
          </a:p>
        </p:txBody>
      </p:sp>
      <p:sp>
        <p:nvSpPr>
          <p:cNvPr id="2" name="Slide Number Placeholder 1">
            <a:extLst>
              <a:ext uri="{FF2B5EF4-FFF2-40B4-BE49-F238E27FC236}">
                <a16:creationId xmlns:a16="http://schemas.microsoft.com/office/drawing/2014/main" id="{1224E512-72DC-4AE4-A425-14B9EB5BD2CF}"/>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cxnSp>
        <p:nvCxnSpPr>
          <p:cNvPr id="4" name="Straight Connector 3">
            <a:extLst>
              <a:ext uri="{FF2B5EF4-FFF2-40B4-BE49-F238E27FC236}">
                <a16:creationId xmlns:a16="http://schemas.microsoft.com/office/drawing/2014/main" id="{BC812031-B111-4F17-B3DF-7D1FCC55BF03}"/>
              </a:ext>
            </a:extLst>
          </p:cNvPr>
          <p:cNvCxnSpPr>
            <a:cxnSpLocks/>
          </p:cNvCxnSpPr>
          <p:nvPr/>
        </p:nvCxnSpPr>
        <p:spPr>
          <a:xfrm>
            <a:off x="-1697" y="1182970"/>
            <a:ext cx="12193697" cy="12331"/>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A424E912-08B3-4D11-A9A0-F7721C3675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233911"/>
            <a:ext cx="10020301" cy="5636420"/>
          </a:xfrm>
          <a:prstGeom prst="rect">
            <a:avLst/>
          </a:prstGeom>
        </p:spPr>
      </p:pic>
      <p:sp>
        <p:nvSpPr>
          <p:cNvPr id="6" name="TextBox 5">
            <a:extLst>
              <a:ext uri="{FF2B5EF4-FFF2-40B4-BE49-F238E27FC236}">
                <a16:creationId xmlns:a16="http://schemas.microsoft.com/office/drawing/2014/main" id="{1BFF3C40-899A-4885-AFBC-8AA924772977}"/>
              </a:ext>
            </a:extLst>
          </p:cNvPr>
          <p:cNvSpPr txBox="1"/>
          <p:nvPr/>
        </p:nvSpPr>
        <p:spPr>
          <a:xfrm>
            <a:off x="7997825" y="1776839"/>
            <a:ext cx="3832225" cy="3539430"/>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More testing, joint simulations to come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Wet dress rehearsal</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Then roll to Pad B for launch of Artemis I</a:t>
            </a:r>
          </a:p>
        </p:txBody>
      </p:sp>
      <p:pic>
        <p:nvPicPr>
          <p:cNvPr id="9" name="Picture 8">
            <a:extLst>
              <a:ext uri="{FF2B5EF4-FFF2-40B4-BE49-F238E27FC236}">
                <a16:creationId xmlns:a16="http://schemas.microsoft.com/office/drawing/2014/main" id="{8BCB0BC4-C2A1-4E1C-AD80-49FBB5CA84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71688" y="1408913"/>
            <a:ext cx="2332518" cy="1785954"/>
          </a:xfrm>
          <a:prstGeom prst="rect">
            <a:avLst/>
          </a:prstGeom>
          <a:solidFill>
            <a:srgbClr val="FFFFFF">
              <a:shade val="85000"/>
            </a:srgbClr>
          </a:solidFill>
          <a:ln w="19050" cap="rnd">
            <a:solidFill>
              <a:srgbClr val="FFFFFF"/>
            </a:solidFill>
          </a:ln>
          <a:effectLst>
            <a:outerShdw blurRad="50000" algn="tl" rotWithShape="0">
              <a:srgbClr val="000000">
                <a:alpha val="41000"/>
              </a:srgbClr>
            </a:outerShdw>
          </a:effectLst>
        </p:spPr>
      </p:pic>
      <p:sp>
        <p:nvSpPr>
          <p:cNvPr id="10" name="TextBox 9">
            <a:extLst>
              <a:ext uri="{FF2B5EF4-FFF2-40B4-BE49-F238E27FC236}">
                <a16:creationId xmlns:a16="http://schemas.microsoft.com/office/drawing/2014/main" id="{8EB16B7F-112D-47F6-A495-53954FD4D53E}"/>
              </a:ext>
            </a:extLst>
          </p:cNvPr>
          <p:cNvSpPr txBox="1"/>
          <p:nvPr/>
        </p:nvSpPr>
        <p:spPr>
          <a:xfrm>
            <a:off x="91108" y="2705563"/>
            <a:ext cx="2413098" cy="489303"/>
          </a:xfrm>
          <a:prstGeom prst="rect">
            <a:avLst/>
          </a:prstGeom>
          <a:solidFill>
            <a:srgbClr val="404040">
              <a:alpha val="61176"/>
            </a:srgbClr>
          </a:solidFill>
        </p:spPr>
        <p:txBody>
          <a:bodyPr wrap="square" rtlCol="0" anchor="ctr">
            <a:noAutofit/>
          </a:bodyPr>
          <a:lstStyle>
            <a:defPPr>
              <a:defRPr lang="en-US"/>
            </a:defPPr>
            <a:lvl1pPr marR="0" lvl="0" indent="0" algn="ctr" fontAlgn="auto">
              <a:lnSpc>
                <a:spcPct val="100000"/>
              </a:lnSpc>
              <a:spcBef>
                <a:spcPts val="0"/>
              </a:spcBef>
              <a:spcAft>
                <a:spcPts val="0"/>
              </a:spcAft>
              <a:buClrTx/>
              <a:buSzTx/>
              <a:buFontTx/>
              <a:buNone/>
              <a:tabLst/>
              <a:defRPr kumimoji="0" sz="1600" b="1" i="1" u="none" strike="noStrike" cap="none" spc="0" normalizeH="0" baseline="0">
                <a:ln>
                  <a:noFill/>
                </a:ln>
                <a:solidFill>
                  <a:srgbClr val="FFFFFF"/>
                </a:solidFill>
                <a:effectLst>
                  <a:outerShdw blurRad="50800" dist="38100" dir="2700000" algn="tl" rotWithShape="0">
                    <a:prstClr val="black"/>
                  </a:outerShdw>
                </a:effectLst>
                <a:uLnTx/>
                <a:uFillTx/>
                <a:latin typeface="Century Gothic" panose="020B0502020202020204" pitchFamily="34" charset="0"/>
              </a:defRPr>
            </a:lvl1pPr>
          </a:lstStyle>
          <a:p>
            <a:pPr marL="0" marR="0" lvl="0" indent="0" algn="ctr" defTabSz="1218731"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dirty="0">
                <a:ln>
                  <a:noFill/>
                </a:ln>
                <a:solidFill>
                  <a:srgbClr val="FFFFFF"/>
                </a:solidFill>
                <a:effectLst>
                  <a:outerShdw blurRad="50800" dist="38100" dir="2700000" algn="tl" rotWithShape="0">
                    <a:prstClr val="black"/>
                  </a:outerShdw>
                </a:effectLst>
                <a:uLnTx/>
                <a:uFillTx/>
                <a:latin typeface="Arial" panose="020B0604020202020204" pitchFamily="34" charset="0"/>
                <a:cs typeface="Arial" panose="020B0604020202020204" pitchFamily="34" charset="0"/>
              </a:rPr>
              <a:t>Mission simulations in progress</a:t>
            </a:r>
          </a:p>
        </p:txBody>
      </p:sp>
    </p:spTree>
    <p:extLst>
      <p:ext uri="{BB962C8B-B14F-4D97-AF65-F5344CB8AC3E}">
        <p14:creationId xmlns:p14="http://schemas.microsoft.com/office/powerpoint/2010/main" val="3201742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341682-097E-D24E-AFA0-ED96849769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111B4380-C42E-7D46-B775-5E34C5558F01}"/>
              </a:ext>
            </a:extLst>
          </p:cNvPr>
          <p:cNvSpPr txBox="1"/>
          <p:nvPr/>
        </p:nvSpPr>
        <p:spPr>
          <a:xfrm>
            <a:off x="2559417" y="3120985"/>
            <a:ext cx="1936750" cy="4515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nasa.gov</a:t>
            </a:r>
          </a:p>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images.nasa.gov</a:t>
            </a:r>
          </a:p>
        </p:txBody>
      </p:sp>
      <p:sp>
        <p:nvSpPr>
          <p:cNvPr id="9" name="TextBox 8">
            <a:extLst>
              <a:ext uri="{FF2B5EF4-FFF2-40B4-BE49-F238E27FC236}">
                <a16:creationId xmlns:a16="http://schemas.microsoft.com/office/drawing/2014/main" id="{AF21A1CA-CB12-F746-B4B9-24A8287D6957}"/>
              </a:ext>
            </a:extLst>
          </p:cNvPr>
          <p:cNvSpPr txBox="1"/>
          <p:nvPr/>
        </p:nvSpPr>
        <p:spPr>
          <a:xfrm>
            <a:off x="2559417" y="375475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@NASA_SLS</a:t>
            </a:r>
          </a:p>
        </p:txBody>
      </p:sp>
      <p:sp>
        <p:nvSpPr>
          <p:cNvPr id="10" name="TextBox 9">
            <a:extLst>
              <a:ext uri="{FF2B5EF4-FFF2-40B4-BE49-F238E27FC236}">
                <a16:creationId xmlns:a16="http://schemas.microsoft.com/office/drawing/2014/main" id="{8A2C2184-BD53-4A44-B5A1-C13A5C9122DE}"/>
              </a:ext>
            </a:extLst>
          </p:cNvPr>
          <p:cNvSpPr txBox="1"/>
          <p:nvPr/>
        </p:nvSpPr>
        <p:spPr>
          <a:xfrm>
            <a:off x="2559417" y="4323137"/>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NASASLS</a:t>
            </a:r>
          </a:p>
        </p:txBody>
      </p:sp>
      <p:sp>
        <p:nvSpPr>
          <p:cNvPr id="11" name="TextBox 10">
            <a:extLst>
              <a:ext uri="{FF2B5EF4-FFF2-40B4-BE49-F238E27FC236}">
                <a16:creationId xmlns:a16="http://schemas.microsoft.com/office/drawing/2014/main" id="{8EADBEE2-690A-BA46-AE4E-305CEA4CFDEB}"/>
              </a:ext>
            </a:extLst>
          </p:cNvPr>
          <p:cNvSpPr txBox="1"/>
          <p:nvPr/>
        </p:nvSpPr>
        <p:spPr>
          <a:xfrm>
            <a:off x="2559417" y="4882835"/>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youtube.com/nasa</a:t>
            </a:r>
          </a:p>
        </p:txBody>
      </p:sp>
      <p:sp>
        <p:nvSpPr>
          <p:cNvPr id="12" name="TextBox 11">
            <a:extLst>
              <a:ext uri="{FF2B5EF4-FFF2-40B4-BE49-F238E27FC236}">
                <a16:creationId xmlns:a16="http://schemas.microsoft.com/office/drawing/2014/main" id="{1321C760-4CE9-F640-9FFC-782D261565A7}"/>
              </a:ext>
            </a:extLst>
          </p:cNvPr>
          <p:cNvSpPr txBox="1"/>
          <p:nvPr/>
        </p:nvSpPr>
        <p:spPr>
          <a:xfrm>
            <a:off x="2559417" y="5463028"/>
            <a:ext cx="1936750" cy="271934"/>
          </a:xfrm>
          <a:prstGeom prst="rect">
            <a:avLst/>
          </a:prstGeom>
          <a:noFill/>
        </p:spPr>
        <p:txBody>
          <a:bodyPr wrap="square" rtlCol="0">
            <a:spAutoFit/>
          </a:bodyPr>
          <a:lstStyle/>
          <a:p>
            <a:pPr marL="0" marR="0" lvl="0" indent="0" algn="l" defTabSz="1218731" rtl="0" eaLnBrk="1" fontAlgn="auto" latinLnBrk="0" hangingPunct="1">
              <a:lnSpc>
                <a:spcPct val="100000"/>
              </a:lnSpc>
              <a:spcBef>
                <a:spcPts val="0"/>
              </a:spcBef>
              <a:spcAft>
                <a:spcPts val="0"/>
              </a:spcAft>
              <a:buClrTx/>
              <a:buSzTx/>
              <a:buFontTx/>
              <a:buNone/>
              <a:tabLst/>
              <a:defRPr/>
            </a:pPr>
            <a:r>
              <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a:t>
            </a:r>
            <a:r>
              <a:rPr kumimoji="0" lang="en-US" sz="1167"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NASAArtemis</a:t>
            </a:r>
            <a:endParaRPr kumimoji="0" lang="en-US" sz="1167"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2BED0E0-2D0C-0944-92C1-AFBD54DC0E46}"/>
              </a:ext>
            </a:extLst>
          </p:cNvPr>
          <p:cNvSpPr>
            <a:spLocks noGrp="1"/>
          </p:cNvSpPr>
          <p:nvPr>
            <p:ph type="sldNum" sz="quarter" idx="4"/>
          </p:nvPr>
        </p:nvSpPr>
        <p:spPr/>
        <p:txBody>
          <a:bodyPr/>
          <a:lstStyle/>
          <a:p>
            <a:pPr marL="0" marR="0" lvl="0" indent="0" algn="r" defTabSz="1218731"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a:ln>
                  <a:noFill/>
                </a:ln>
                <a:solidFill>
                  <a:prstClr val="black">
                    <a:tint val="75000"/>
                  </a:prstClr>
                </a:solidFill>
                <a:effectLst/>
                <a:uLnTx/>
                <a:uFillTx/>
                <a:latin typeface="Arial" panose="020B0604020202020204" pitchFamily="34" charset="0"/>
                <a:cs typeface="Arial" panose="020B0604020202020204" pitchFamily="34" charset="0"/>
              </a:rPr>
              <a:t>0883</a:t>
            </a:r>
            <a:endParaRPr kumimoji="0" lang="en-US" sz="600" b="0" i="0" u="none" strike="noStrike" kern="1200" cap="none" spc="0" normalizeH="0" baseline="0" noProof="0" dirty="0">
              <a:ln>
                <a:noFill/>
              </a:ln>
              <a:solidFill>
                <a:prstClr val="black">
                  <a:tint val="75000"/>
                </a:prstClr>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022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TotalTime>
  <Words>2198</Words>
  <Application>Microsoft Office PowerPoint</Application>
  <PresentationFormat>Widescreen</PresentationFormat>
  <Paragraphs>232</Paragraphs>
  <Slides>11</Slides>
  <Notes>11</Notes>
  <HiddenSlides>0</HiddenSlides>
  <MMClips>5</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11</vt:i4>
      </vt:variant>
    </vt:vector>
  </HeadingPairs>
  <TitlesOfParts>
    <vt:vector size="18" baseType="lpstr">
      <vt:lpstr>Arial</vt:lpstr>
      <vt:lpstr>Calibri</vt:lpstr>
      <vt:lpstr>Century Gothic</vt:lpstr>
      <vt:lpstr>LucidaGrande</vt:lpstr>
      <vt:lpstr>2_Default Theme</vt:lpstr>
      <vt:lpstr>3_Default Theme</vt:lpstr>
      <vt:lpstr>4_Default Theme</vt:lpstr>
      <vt:lpstr>PowerPoint Presentation</vt:lpstr>
      <vt:lpstr>THE POWER OF SLS AND ORION</vt:lpstr>
      <vt:lpstr>HEAVY LIFT DAY IN THE VAB</vt:lpstr>
      <vt:lpstr>SLS PROGRESS TOWARD ARTEMIS I</vt:lpstr>
      <vt:lpstr>SLS TESTING</vt:lpstr>
      <vt:lpstr>Integrated test and checkout</vt:lpstr>
      <vt:lpstr>The power of sls Foundation for a generation of deep space exploration</vt:lpstr>
      <vt:lpstr>SLS PROGRESS TOWARD ARTEMIS II</vt:lpstr>
      <vt:lpstr>Sls Progress toward Artemis III  and beyond</vt:lpstr>
      <vt:lpstr>Artemis i: countdown to launch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Sheppard, Whitney D. (MSFC-CS30)[LSINC Corporation]</dc:creator>
  <cp:lastModifiedBy>Sheppard, Whitney D. (MSFC-CS30)[LSINC Corporation]</cp:lastModifiedBy>
  <cp:revision>16</cp:revision>
  <dcterms:created xsi:type="dcterms:W3CDTF">2021-09-22T16:54:47Z</dcterms:created>
  <dcterms:modified xsi:type="dcterms:W3CDTF">2021-09-29T18:37:08Z</dcterms:modified>
</cp:coreProperties>
</file>