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62" r:id="rId2"/>
    <p:sldId id="281" r:id="rId3"/>
    <p:sldId id="475" r:id="rId4"/>
    <p:sldId id="284" r:id="rId5"/>
    <p:sldId id="474" r:id="rId6"/>
    <p:sldId id="285" r:id="rId7"/>
    <p:sldId id="286" r:id="rId8"/>
    <p:sldId id="468" r:id="rId9"/>
    <p:sldId id="469" r:id="rId10"/>
    <p:sldId id="458" r:id="rId11"/>
    <p:sldId id="461" r:id="rId12"/>
    <p:sldId id="463" r:id="rId13"/>
    <p:sldId id="470" r:id="rId14"/>
    <p:sldId id="471" r:id="rId15"/>
    <p:sldId id="473" r:id="rId16"/>
    <p:sldId id="467"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1043" userDrawn="1">
          <p15:clr>
            <a:srgbClr val="A4A3A4"/>
          </p15:clr>
        </p15:guide>
        <p15:guide id="3" orient="horz" pos="10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C2BB"/>
    <a:srgbClr val="FFFFFF"/>
    <a:srgbClr val="D7D1CC"/>
    <a:srgbClr val="D6EEEC"/>
    <a:srgbClr val="EEECEA"/>
    <a:srgbClr val="24303B"/>
    <a:srgbClr val="051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4"/>
    <p:restoredTop sz="93730"/>
  </p:normalViewPr>
  <p:slideViewPr>
    <p:cSldViewPr snapToGrid="0">
      <p:cViewPr varScale="1">
        <p:scale>
          <a:sx n="96" d="100"/>
          <a:sy n="96" d="100"/>
        </p:scale>
        <p:origin x="1095" y="103"/>
      </p:cViewPr>
      <p:guideLst>
        <p:guide orient="horz" pos="3861"/>
        <p:guide pos="1043"/>
        <p:guide orient="horz" pos="1083"/>
      </p:guideLst>
    </p:cSldViewPr>
  </p:slideViewPr>
  <p:notesTextViewPr>
    <p:cViewPr>
      <p:scale>
        <a:sx n="1" d="1"/>
        <a:sy n="1" d="1"/>
      </p:scale>
      <p:origin x="0" y="0"/>
    </p:cViewPr>
  </p:notesTextViewPr>
  <p:sorterViewPr>
    <p:cViewPr>
      <p:scale>
        <a:sx n="150" d="100"/>
        <a:sy n="15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CEADB-9383-41F3-AE20-0578A49EDC45}" type="datetimeFigureOut">
              <a:rPr lang="en-GB" smtClean="0"/>
              <a:t>30/09/2021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28C3E-0F33-4796-8FCF-9FA1139B2191}" type="slidenum">
              <a:rPr lang="en-GB" smtClean="0"/>
              <a:t>‹#›</a:t>
            </a:fld>
            <a:endParaRPr lang="en-GB"/>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E25AC-EFDC-429F-A596-63AB2339D9F9}"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9854A-FED2-4495-B567-1859074471A7}" type="slidenum">
              <a:rPr lang="en-GB" smtClean="0"/>
              <a:t>‹#›</a:t>
            </a:fld>
            <a:endParaRPr lang="en-GB"/>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en-GB"/>
          </a:p>
        </p:txBody>
      </p:sp>
    </p:spTree>
    <p:extLst>
      <p:ext uri="{BB962C8B-B14F-4D97-AF65-F5344CB8AC3E}">
        <p14:creationId xmlns:p14="http://schemas.microsoft.com/office/powerpoint/2010/main" val="402556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3</a:t>
            </a:fld>
            <a:endParaRPr lang="en-GB"/>
          </a:p>
        </p:txBody>
      </p:sp>
    </p:spTree>
    <p:extLst>
      <p:ext uri="{BB962C8B-B14F-4D97-AF65-F5344CB8AC3E}">
        <p14:creationId xmlns:p14="http://schemas.microsoft.com/office/powerpoint/2010/main" val="229958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4</a:t>
            </a:fld>
            <a:endParaRPr lang="en-GB"/>
          </a:p>
        </p:txBody>
      </p:sp>
    </p:spTree>
    <p:extLst>
      <p:ext uri="{BB962C8B-B14F-4D97-AF65-F5344CB8AC3E}">
        <p14:creationId xmlns:p14="http://schemas.microsoft.com/office/powerpoint/2010/main" val="2342745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5</a:t>
            </a:fld>
            <a:endParaRPr lang="en-GB"/>
          </a:p>
        </p:txBody>
      </p:sp>
    </p:spTree>
    <p:extLst>
      <p:ext uri="{BB962C8B-B14F-4D97-AF65-F5344CB8AC3E}">
        <p14:creationId xmlns:p14="http://schemas.microsoft.com/office/powerpoint/2010/main" val="7157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8</a:t>
            </a:fld>
            <a:endParaRPr lang="en-GB"/>
          </a:p>
        </p:txBody>
      </p:sp>
    </p:spTree>
    <p:extLst>
      <p:ext uri="{BB962C8B-B14F-4D97-AF65-F5344CB8AC3E}">
        <p14:creationId xmlns:p14="http://schemas.microsoft.com/office/powerpoint/2010/main" val="376844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10</a:t>
            </a:fld>
            <a:endParaRPr lang="en-GB"/>
          </a:p>
        </p:txBody>
      </p:sp>
    </p:spTree>
    <p:extLst>
      <p:ext uri="{BB962C8B-B14F-4D97-AF65-F5344CB8AC3E}">
        <p14:creationId xmlns:p14="http://schemas.microsoft.com/office/powerpoint/2010/main" val="1994189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14</a:t>
            </a:fld>
            <a:endParaRPr lang="en-GB"/>
          </a:p>
        </p:txBody>
      </p:sp>
    </p:spTree>
    <p:extLst>
      <p:ext uri="{BB962C8B-B14F-4D97-AF65-F5344CB8AC3E}">
        <p14:creationId xmlns:p14="http://schemas.microsoft.com/office/powerpoint/2010/main" val="231605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16</a:t>
            </a:fld>
            <a:endParaRPr lang="en-GB"/>
          </a:p>
        </p:txBody>
      </p:sp>
    </p:spTree>
    <p:extLst>
      <p:ext uri="{BB962C8B-B14F-4D97-AF65-F5344CB8AC3E}">
        <p14:creationId xmlns:p14="http://schemas.microsoft.com/office/powerpoint/2010/main" val="216700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8475" y="-13856"/>
            <a:ext cx="12234475"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a:t>Click to add an image</a:t>
            </a:r>
          </a:p>
        </p:txBody>
      </p:sp>
    </p:spTree>
    <p:extLst>
      <p:ext uri="{BB962C8B-B14F-4D97-AF65-F5344CB8AC3E}">
        <p14:creationId xmlns:p14="http://schemas.microsoft.com/office/powerpoint/2010/main" val="11143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8" name="Picture Placeholder 7"/>
          <p:cNvSpPr>
            <a:spLocks noGrp="1"/>
          </p:cNvSpPr>
          <p:nvPr>
            <p:ph type="pic" sz="quarter" idx="14" hasCustomPrompt="1"/>
          </p:nvPr>
        </p:nvSpPr>
        <p:spPr>
          <a:xfrm>
            <a:off x="7558109" y="1421025"/>
            <a:ext cx="3581644" cy="3579238"/>
          </a:xfrm>
          <a:solidFill>
            <a:schemeClr val="bg2">
              <a:lumMod val="95000"/>
            </a:schemeClr>
          </a:solidFill>
        </p:spPr>
        <p:txBody>
          <a:bodyPr anchor="ctr"/>
          <a:lstStyle>
            <a:lvl1pPr marL="0" indent="0" algn="ctr">
              <a:buNone/>
              <a:defRPr/>
            </a:lvl1pPr>
          </a:lstStyle>
          <a:p>
            <a:r>
              <a:rPr lang="en-GB"/>
              <a:t>Click to add an image</a:t>
            </a:r>
          </a:p>
        </p:txBody>
      </p:sp>
      <p:sp>
        <p:nvSpPr>
          <p:cNvPr id="2" name="Title 1"/>
          <p:cNvSpPr>
            <a:spLocks noGrp="1"/>
          </p:cNvSpPr>
          <p:nvPr>
            <p:ph type="title" hasCustomPrompt="1"/>
          </p:nvPr>
        </p:nvSpPr>
        <p:spPr>
          <a:xfrm>
            <a:off x="461948" y="113379"/>
            <a:ext cx="7772400" cy="702062"/>
          </a:xfrm>
        </p:spPr>
        <p:txBody>
          <a:bodyPr/>
          <a:lstStyle>
            <a:lvl1pPr>
              <a:defRPr baseline="0"/>
            </a:lvl1pPr>
          </a:lstStyle>
          <a:p>
            <a:r>
              <a:rPr lang="en-US"/>
              <a:t>Click to Edit Title</a:t>
            </a:r>
            <a:endParaRPr lang="en-GB"/>
          </a:p>
        </p:txBody>
      </p:sp>
      <p:sp>
        <p:nvSpPr>
          <p:cNvPr id="12" name="Text Placeholder 8"/>
          <p:cNvSpPr>
            <a:spLocks noGrp="1"/>
          </p:cNvSpPr>
          <p:nvPr>
            <p:ph type="body" sz="quarter" idx="13" hasCustomPrompt="1"/>
          </p:nvPr>
        </p:nvSpPr>
        <p:spPr>
          <a:xfrm>
            <a:off x="461353" y="1421025"/>
            <a:ext cx="5371283"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13" name="Content Placeholder 21"/>
          <p:cNvSpPr>
            <a:spLocks noGrp="1"/>
          </p:cNvSpPr>
          <p:nvPr>
            <p:ph sz="quarter" idx="15" hasCustomPrompt="1"/>
          </p:nvPr>
        </p:nvSpPr>
        <p:spPr>
          <a:xfrm>
            <a:off x="460400" y="1833407"/>
            <a:ext cx="5361299" cy="4447472"/>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baseline="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180970" indent="-180970">
              <a:lnSpc>
                <a:spcPct val="100000"/>
              </a:lnSpc>
              <a:spcBef>
                <a:spcPts val="0"/>
              </a:spcBef>
              <a:spcAft>
                <a:spcPts val="600"/>
              </a:spcAft>
              <a:buFont typeface="Symbol" panose="05050102010706020507" pitchFamily="18" charset="2"/>
              <a:buChar char="-"/>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Tree>
    <p:extLst>
      <p:ext uri="{BB962C8B-B14F-4D97-AF65-F5344CB8AC3E}">
        <p14:creationId xmlns:p14="http://schemas.microsoft.com/office/powerpoint/2010/main" val="263913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8" name="Picture Placeholder 7"/>
          <p:cNvSpPr>
            <a:spLocks noGrp="1"/>
          </p:cNvSpPr>
          <p:nvPr>
            <p:ph type="pic" sz="quarter" idx="14" hasCustomPrompt="1"/>
          </p:nvPr>
        </p:nvSpPr>
        <p:spPr>
          <a:xfrm>
            <a:off x="461353" y="1938112"/>
            <a:ext cx="1828800" cy="1828800"/>
          </a:xfrm>
          <a:solidFill>
            <a:schemeClr val="bg2">
              <a:lumMod val="95000"/>
            </a:schemeClr>
          </a:solidFill>
        </p:spPr>
        <p:txBody>
          <a:bodyPr anchor="ctr"/>
          <a:lstStyle>
            <a:lvl1pPr marL="0" indent="0" algn="ctr">
              <a:buNone/>
              <a:defRPr/>
            </a:lvl1pPr>
          </a:lstStyle>
          <a:p>
            <a:r>
              <a:rPr lang="en-GB"/>
              <a:t>Click to add an image</a:t>
            </a:r>
          </a:p>
        </p:txBody>
      </p:sp>
      <p:sp>
        <p:nvSpPr>
          <p:cNvPr id="2" name="Title 1"/>
          <p:cNvSpPr>
            <a:spLocks noGrp="1"/>
          </p:cNvSpPr>
          <p:nvPr>
            <p:ph type="title" hasCustomPrompt="1"/>
          </p:nvPr>
        </p:nvSpPr>
        <p:spPr>
          <a:xfrm>
            <a:off x="461947" y="113379"/>
            <a:ext cx="7772400" cy="702062"/>
          </a:xfrm>
        </p:spPr>
        <p:txBody>
          <a:bodyPr/>
          <a:lstStyle>
            <a:lvl1pPr>
              <a:defRPr baseline="0"/>
            </a:lvl1pPr>
          </a:lstStyle>
          <a:p>
            <a:r>
              <a:rPr lang="en-US"/>
              <a:t>Click to Edit Title</a:t>
            </a:r>
            <a:endParaRPr lang="en-GB"/>
          </a:p>
        </p:txBody>
      </p:sp>
      <p:sp>
        <p:nvSpPr>
          <p:cNvPr id="12" name="Text Placeholder 8"/>
          <p:cNvSpPr>
            <a:spLocks noGrp="1"/>
          </p:cNvSpPr>
          <p:nvPr>
            <p:ph type="body" sz="quarter" idx="13" hasCustomPrompt="1"/>
          </p:nvPr>
        </p:nvSpPr>
        <p:spPr>
          <a:xfrm>
            <a:off x="2492939" y="1421025"/>
            <a:ext cx="5361298" cy="301934"/>
          </a:xfrm>
        </p:spPr>
        <p:txBody>
          <a:bodyPr>
            <a:normAutofit/>
          </a:bodyPr>
          <a:lstStyle>
            <a:lvl1pPr marL="0" indent="0">
              <a:buNone/>
              <a:defRPr sz="1800">
                <a:solidFill>
                  <a:schemeClr val="accent2"/>
                </a:solidFill>
              </a:defRPr>
            </a:lvl1pPr>
          </a:lstStyle>
          <a:p>
            <a:pPr lvl="0"/>
            <a:r>
              <a:rPr lang="en-US" dirty="0"/>
              <a:t>Name</a:t>
            </a:r>
          </a:p>
        </p:txBody>
      </p:sp>
      <p:sp>
        <p:nvSpPr>
          <p:cNvPr id="13" name="Content Placeholder 21"/>
          <p:cNvSpPr>
            <a:spLocks noGrp="1"/>
          </p:cNvSpPr>
          <p:nvPr>
            <p:ph sz="quarter" idx="15" hasCustomPrompt="1"/>
          </p:nvPr>
        </p:nvSpPr>
        <p:spPr>
          <a:xfrm>
            <a:off x="2492939" y="1938111"/>
            <a:ext cx="6872046" cy="4193747"/>
          </a:xfrm>
        </p:spPr>
        <p:txBody>
          <a:bodyPr>
            <a:normAutofit/>
          </a:bodyPr>
          <a:lstStyle>
            <a:lvl1pPr marL="0" indent="0">
              <a:lnSpc>
                <a:spcPct val="100000"/>
              </a:lnSpc>
              <a:spcBef>
                <a:spcPts val="0"/>
              </a:spcBef>
              <a:spcAft>
                <a:spcPts val="600"/>
              </a:spcAft>
              <a:buFont typeface="Symbol" panose="05050102010706020507" pitchFamily="18" charset="2"/>
              <a:buNone/>
              <a:defRPr sz="1600"/>
            </a:lvl1pPr>
            <a:lvl2pPr marL="361942" indent="-180970">
              <a:lnSpc>
                <a:spcPct val="100000"/>
              </a:lnSpc>
              <a:spcBef>
                <a:spcPts val="0"/>
              </a:spcBef>
              <a:spcAft>
                <a:spcPts val="600"/>
              </a:spcAft>
              <a:buClr>
                <a:schemeClr val="tx2"/>
              </a:buClr>
              <a:defRPr sz="1400" baseline="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180970" indent="-180970">
              <a:lnSpc>
                <a:spcPct val="100000"/>
              </a:lnSpc>
              <a:spcBef>
                <a:spcPts val="0"/>
              </a:spcBef>
              <a:spcAft>
                <a:spcPts val="600"/>
              </a:spcAft>
              <a:buFont typeface="Symbol" panose="05050102010706020507" pitchFamily="18" charset="2"/>
              <a:buChar char="-"/>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Bio text</a:t>
            </a:r>
          </a:p>
        </p:txBody>
      </p:sp>
    </p:spTree>
    <p:extLst>
      <p:ext uri="{BB962C8B-B14F-4D97-AF65-F5344CB8AC3E}">
        <p14:creationId xmlns:p14="http://schemas.microsoft.com/office/powerpoint/2010/main" val="2356246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6" name="Picture Placeholder 7"/>
          <p:cNvSpPr>
            <a:spLocks noGrp="1"/>
          </p:cNvSpPr>
          <p:nvPr>
            <p:ph type="pic" sz="quarter" idx="14" hasCustomPrompt="1"/>
          </p:nvPr>
        </p:nvSpPr>
        <p:spPr>
          <a:xfrm>
            <a:off x="477284" y="1421025"/>
            <a:ext cx="2647188" cy="2647188"/>
          </a:xfrm>
          <a:solidFill>
            <a:schemeClr val="bg2">
              <a:lumMod val="95000"/>
            </a:schemeClr>
          </a:solidFill>
        </p:spPr>
        <p:txBody>
          <a:bodyPr anchor="ctr"/>
          <a:lstStyle>
            <a:lvl1pPr marL="0" indent="0" algn="ctr">
              <a:buNone/>
              <a:defRPr/>
            </a:lvl1pPr>
          </a:lstStyle>
          <a:p>
            <a:r>
              <a:rPr lang="en-GB"/>
              <a:t>Click to add an image</a:t>
            </a:r>
          </a:p>
        </p:txBody>
      </p:sp>
      <p:sp>
        <p:nvSpPr>
          <p:cNvPr id="9" name="Text Placeholder 7"/>
          <p:cNvSpPr>
            <a:spLocks noGrp="1"/>
          </p:cNvSpPr>
          <p:nvPr>
            <p:ph type="body" sz="quarter" idx="13" hasCustomPrompt="1"/>
          </p:nvPr>
        </p:nvSpPr>
        <p:spPr>
          <a:xfrm>
            <a:off x="484720" y="4456470"/>
            <a:ext cx="2743200" cy="1801923"/>
          </a:xfrm>
        </p:spPr>
        <p:txBody>
          <a:bodyPr>
            <a:normAutofit/>
          </a:bodyPr>
          <a:lstStyle>
            <a:lvl1pPr marL="0" indent="0">
              <a:spcAft>
                <a:spcPts val="600"/>
              </a:spcAft>
              <a:buNone/>
              <a:defRPr sz="1200" baseline="0"/>
            </a:lvl1pPr>
          </a:lstStyle>
          <a:p>
            <a:pPr lvl="0"/>
            <a:r>
              <a:rPr lang="en-US"/>
              <a:t>Click to edit text</a:t>
            </a:r>
            <a:endParaRPr lang="en-GB"/>
          </a:p>
        </p:txBody>
      </p:sp>
      <p:sp>
        <p:nvSpPr>
          <p:cNvPr id="10" name="Text Placeholder 8"/>
          <p:cNvSpPr>
            <a:spLocks noGrp="1"/>
          </p:cNvSpPr>
          <p:nvPr>
            <p:ph type="body" sz="quarter" idx="17" hasCustomPrompt="1"/>
          </p:nvPr>
        </p:nvSpPr>
        <p:spPr>
          <a:xfrm>
            <a:off x="484721" y="4168676"/>
            <a:ext cx="2743199"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33" name="Picture Placeholder 7">
            <a:extLst>
              <a:ext uri="{FF2B5EF4-FFF2-40B4-BE49-F238E27FC236}">
                <a16:creationId xmlns:a16="http://schemas.microsoft.com/office/drawing/2014/main" id="{8C25B50B-17F4-1244-955E-3B902CB2C752}"/>
              </a:ext>
            </a:extLst>
          </p:cNvPr>
          <p:cNvSpPr>
            <a:spLocks noGrp="1"/>
          </p:cNvSpPr>
          <p:nvPr>
            <p:ph type="pic" sz="quarter" idx="18" hasCustomPrompt="1"/>
          </p:nvPr>
        </p:nvSpPr>
        <p:spPr>
          <a:xfrm>
            <a:off x="3601258" y="1453088"/>
            <a:ext cx="2647188" cy="2647188"/>
          </a:xfrm>
          <a:solidFill>
            <a:schemeClr val="bg2">
              <a:lumMod val="95000"/>
            </a:schemeClr>
          </a:solidFill>
        </p:spPr>
        <p:txBody>
          <a:bodyPr anchor="ctr"/>
          <a:lstStyle>
            <a:lvl1pPr marL="0" indent="0" algn="ctr">
              <a:buNone/>
              <a:defRPr/>
            </a:lvl1pPr>
          </a:lstStyle>
          <a:p>
            <a:r>
              <a:rPr lang="en-GB"/>
              <a:t>Click to add an image</a:t>
            </a:r>
          </a:p>
        </p:txBody>
      </p:sp>
      <p:sp>
        <p:nvSpPr>
          <p:cNvPr id="34" name="Text Placeholder 7">
            <a:extLst>
              <a:ext uri="{FF2B5EF4-FFF2-40B4-BE49-F238E27FC236}">
                <a16:creationId xmlns:a16="http://schemas.microsoft.com/office/drawing/2014/main" id="{92A719F7-BA47-904A-8595-0A266ED2A926}"/>
              </a:ext>
            </a:extLst>
          </p:cNvPr>
          <p:cNvSpPr>
            <a:spLocks noGrp="1"/>
          </p:cNvSpPr>
          <p:nvPr>
            <p:ph type="body" sz="quarter" idx="19" hasCustomPrompt="1"/>
          </p:nvPr>
        </p:nvSpPr>
        <p:spPr>
          <a:xfrm>
            <a:off x="3553252" y="4456470"/>
            <a:ext cx="2743200" cy="1801923"/>
          </a:xfrm>
        </p:spPr>
        <p:txBody>
          <a:bodyPr>
            <a:normAutofit/>
          </a:bodyPr>
          <a:lstStyle>
            <a:lvl1pPr marL="0" indent="0">
              <a:spcAft>
                <a:spcPts val="600"/>
              </a:spcAft>
              <a:buNone/>
              <a:defRPr sz="1200" baseline="0"/>
            </a:lvl1pPr>
          </a:lstStyle>
          <a:p>
            <a:pPr lvl="0"/>
            <a:r>
              <a:rPr lang="en-US"/>
              <a:t>Click to edit text</a:t>
            </a:r>
            <a:endParaRPr lang="en-GB"/>
          </a:p>
        </p:txBody>
      </p:sp>
      <p:sp>
        <p:nvSpPr>
          <p:cNvPr id="35" name="Text Placeholder 8">
            <a:extLst>
              <a:ext uri="{FF2B5EF4-FFF2-40B4-BE49-F238E27FC236}">
                <a16:creationId xmlns:a16="http://schemas.microsoft.com/office/drawing/2014/main" id="{5DB5E387-63FC-3240-AF9B-ECDF1B80061A}"/>
              </a:ext>
            </a:extLst>
          </p:cNvPr>
          <p:cNvSpPr>
            <a:spLocks noGrp="1"/>
          </p:cNvSpPr>
          <p:nvPr>
            <p:ph type="body" sz="quarter" idx="20" hasCustomPrompt="1"/>
          </p:nvPr>
        </p:nvSpPr>
        <p:spPr>
          <a:xfrm>
            <a:off x="3566021" y="4168676"/>
            <a:ext cx="2730432" cy="287794"/>
          </a:xfrm>
        </p:spPr>
        <p:txBody>
          <a:bodyPr>
            <a:normAutofit/>
          </a:bodyPr>
          <a:lstStyle>
            <a:lvl1pPr marL="0" indent="0">
              <a:buNone/>
              <a:defRPr sz="1400">
                <a:solidFill>
                  <a:schemeClr val="accent2"/>
                </a:solidFill>
              </a:defRPr>
            </a:lvl1pPr>
          </a:lstStyle>
          <a:p>
            <a:pPr lvl="0"/>
            <a:r>
              <a:rPr lang="en-US" dirty="0"/>
              <a:t>Click to edit subhead</a:t>
            </a:r>
          </a:p>
        </p:txBody>
      </p:sp>
      <p:sp>
        <p:nvSpPr>
          <p:cNvPr id="36" name="Picture Placeholder 7">
            <a:extLst>
              <a:ext uri="{FF2B5EF4-FFF2-40B4-BE49-F238E27FC236}">
                <a16:creationId xmlns:a16="http://schemas.microsoft.com/office/drawing/2014/main" id="{D4C42037-7079-D04D-A171-E2C111F95829}"/>
              </a:ext>
            </a:extLst>
          </p:cNvPr>
          <p:cNvSpPr>
            <a:spLocks noGrp="1"/>
          </p:cNvSpPr>
          <p:nvPr>
            <p:ph type="pic" sz="quarter" idx="21" hasCustomPrompt="1"/>
          </p:nvPr>
        </p:nvSpPr>
        <p:spPr>
          <a:xfrm>
            <a:off x="6614449" y="1421025"/>
            <a:ext cx="2647188" cy="2647188"/>
          </a:xfrm>
          <a:solidFill>
            <a:schemeClr val="bg2">
              <a:lumMod val="95000"/>
            </a:schemeClr>
          </a:solidFill>
        </p:spPr>
        <p:txBody>
          <a:bodyPr anchor="ctr"/>
          <a:lstStyle>
            <a:lvl1pPr marL="0" indent="0" algn="ctr">
              <a:buNone/>
              <a:defRPr/>
            </a:lvl1pPr>
          </a:lstStyle>
          <a:p>
            <a:r>
              <a:rPr lang="en-GB"/>
              <a:t>Click to add an image</a:t>
            </a:r>
          </a:p>
        </p:txBody>
      </p:sp>
      <p:sp>
        <p:nvSpPr>
          <p:cNvPr id="37" name="Text Placeholder 7">
            <a:extLst>
              <a:ext uri="{FF2B5EF4-FFF2-40B4-BE49-F238E27FC236}">
                <a16:creationId xmlns:a16="http://schemas.microsoft.com/office/drawing/2014/main" id="{0677F771-BA37-EA40-A9DB-51B841074C2F}"/>
              </a:ext>
            </a:extLst>
          </p:cNvPr>
          <p:cNvSpPr>
            <a:spLocks noGrp="1"/>
          </p:cNvSpPr>
          <p:nvPr>
            <p:ph type="body" sz="quarter" idx="22" hasCustomPrompt="1"/>
          </p:nvPr>
        </p:nvSpPr>
        <p:spPr>
          <a:xfrm>
            <a:off x="6621785" y="4456470"/>
            <a:ext cx="2743200" cy="1801923"/>
          </a:xfrm>
        </p:spPr>
        <p:txBody>
          <a:bodyPr>
            <a:normAutofit/>
          </a:bodyPr>
          <a:lstStyle>
            <a:lvl1pPr marL="0" indent="0">
              <a:spcAft>
                <a:spcPts val="600"/>
              </a:spcAft>
              <a:buNone/>
              <a:defRPr sz="1200" baseline="0"/>
            </a:lvl1pPr>
          </a:lstStyle>
          <a:p>
            <a:pPr lvl="0"/>
            <a:r>
              <a:rPr lang="en-US"/>
              <a:t>Click to edit text</a:t>
            </a:r>
            <a:endParaRPr lang="en-GB"/>
          </a:p>
        </p:txBody>
      </p:sp>
      <p:sp>
        <p:nvSpPr>
          <p:cNvPr id="38" name="Text Placeholder 8">
            <a:extLst>
              <a:ext uri="{FF2B5EF4-FFF2-40B4-BE49-F238E27FC236}">
                <a16:creationId xmlns:a16="http://schemas.microsoft.com/office/drawing/2014/main" id="{D86C031B-D83E-CF40-AD68-433D2D4BA375}"/>
              </a:ext>
            </a:extLst>
          </p:cNvPr>
          <p:cNvSpPr>
            <a:spLocks noGrp="1"/>
          </p:cNvSpPr>
          <p:nvPr>
            <p:ph type="body" sz="quarter" idx="23" hasCustomPrompt="1"/>
          </p:nvPr>
        </p:nvSpPr>
        <p:spPr>
          <a:xfrm>
            <a:off x="6614450" y="4168676"/>
            <a:ext cx="2750536" cy="248402"/>
          </a:xfrm>
        </p:spPr>
        <p:txBody>
          <a:bodyPr>
            <a:normAutofit/>
          </a:bodyPr>
          <a:lstStyle>
            <a:lvl1pPr marL="0" indent="0">
              <a:buNone/>
              <a:defRPr sz="1400">
                <a:solidFill>
                  <a:schemeClr val="accent2"/>
                </a:solidFill>
              </a:defRPr>
            </a:lvl1pPr>
          </a:lstStyle>
          <a:p>
            <a:pPr lvl="0"/>
            <a:r>
              <a:rPr lang="en-US" dirty="0"/>
              <a:t>Click to edit subhead</a:t>
            </a:r>
          </a:p>
        </p:txBody>
      </p:sp>
      <p:sp>
        <p:nvSpPr>
          <p:cNvPr id="23" name="Title 1">
            <a:extLst>
              <a:ext uri="{FF2B5EF4-FFF2-40B4-BE49-F238E27FC236}">
                <a16:creationId xmlns:a16="http://schemas.microsoft.com/office/drawing/2014/main" id="{CA3502FF-A01D-CF4A-9D1D-2A5D6139C6E5}"/>
              </a:ext>
            </a:extLst>
          </p:cNvPr>
          <p:cNvSpPr>
            <a:spLocks noGrp="1"/>
          </p:cNvSpPr>
          <p:nvPr>
            <p:ph type="title" hasCustomPrompt="1"/>
          </p:nvPr>
        </p:nvSpPr>
        <p:spPr>
          <a:xfrm>
            <a:off x="461948" y="113379"/>
            <a:ext cx="7772400" cy="702062"/>
          </a:xfrm>
          <a:prstGeom prst="rect">
            <a:avLst/>
          </a:prstGeom>
        </p:spPr>
        <p:txBody>
          <a:bodyPr/>
          <a:lstStyle>
            <a:lvl1pPr>
              <a:defRPr/>
            </a:lvl1pPr>
          </a:lstStyle>
          <a:p>
            <a:r>
              <a:rPr lang="en-US"/>
              <a:t>Click to Edit Title </a:t>
            </a:r>
            <a:endParaRPr lang="en-GB"/>
          </a:p>
        </p:txBody>
      </p:sp>
    </p:spTree>
    <p:extLst>
      <p:ext uri="{BB962C8B-B14F-4D97-AF65-F5344CB8AC3E}">
        <p14:creationId xmlns:p14="http://schemas.microsoft.com/office/powerpoint/2010/main" val="3152013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2" name="Title 1"/>
          <p:cNvSpPr>
            <a:spLocks noGrp="1"/>
          </p:cNvSpPr>
          <p:nvPr>
            <p:ph type="title" hasCustomPrompt="1"/>
          </p:nvPr>
        </p:nvSpPr>
        <p:spPr>
          <a:xfrm>
            <a:off x="461948" y="113379"/>
            <a:ext cx="7772400" cy="702062"/>
          </a:xfrm>
        </p:spPr>
        <p:txBody>
          <a:bodyPr/>
          <a:lstStyle>
            <a:lvl1pPr>
              <a:defRPr/>
            </a:lvl1pPr>
          </a:lstStyle>
          <a:p>
            <a:r>
              <a:rPr lang="en-US"/>
              <a:t>Click to Edit Title</a:t>
            </a:r>
            <a:endParaRPr lang="en-GB"/>
          </a:p>
        </p:txBody>
      </p:sp>
      <p:sp>
        <p:nvSpPr>
          <p:cNvPr id="7" name="Text Placeholder 8"/>
          <p:cNvSpPr>
            <a:spLocks noGrp="1"/>
          </p:cNvSpPr>
          <p:nvPr>
            <p:ph type="body" sz="quarter" idx="14" hasCustomPrompt="1"/>
          </p:nvPr>
        </p:nvSpPr>
        <p:spPr>
          <a:xfrm>
            <a:off x="461353" y="1421025"/>
            <a:ext cx="4744419" cy="301934"/>
          </a:xfrm>
        </p:spPr>
        <p:txBody>
          <a:bodyPr>
            <a:normAutofit/>
          </a:bodyPr>
          <a:lstStyle>
            <a:lvl1pPr marL="0" indent="0">
              <a:buNone/>
              <a:defRPr sz="1800">
                <a:solidFill>
                  <a:schemeClr val="accent2"/>
                </a:solidFill>
              </a:defRPr>
            </a:lvl1pPr>
          </a:lstStyle>
          <a:p>
            <a:pPr lvl="0"/>
            <a:r>
              <a:rPr lang="en-US"/>
              <a:t>Click to edit subhead</a:t>
            </a:r>
          </a:p>
        </p:txBody>
      </p:sp>
      <p:sp>
        <p:nvSpPr>
          <p:cNvPr id="8" name="Content Placeholder 21"/>
          <p:cNvSpPr>
            <a:spLocks noGrp="1"/>
          </p:cNvSpPr>
          <p:nvPr>
            <p:ph sz="quarter" idx="15" hasCustomPrompt="1"/>
          </p:nvPr>
        </p:nvSpPr>
        <p:spPr>
          <a:xfrm>
            <a:off x="476876" y="1824485"/>
            <a:ext cx="4735600" cy="3008708"/>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180970" indent="-180970">
              <a:lnSpc>
                <a:spcPct val="100000"/>
              </a:lnSpc>
              <a:spcBef>
                <a:spcPts val="0"/>
              </a:spcBef>
              <a:spcAft>
                <a:spcPts val="600"/>
              </a:spcAft>
              <a:buFont typeface="Symbol" panose="05050102010706020507" pitchFamily="18" charset="2"/>
              <a:buChar char="-"/>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4"/>
            <a:r>
              <a:rPr lang="en-US"/>
              <a:t>Primary bullet level</a:t>
            </a:r>
          </a:p>
          <a:p>
            <a:pPr lvl="5"/>
            <a:r>
              <a:rPr lang="en-US"/>
              <a:t>Secondary bullet level</a:t>
            </a:r>
          </a:p>
          <a:p>
            <a:pPr lvl="6"/>
            <a:r>
              <a:rPr lang="en-US"/>
              <a:t>Primary bullet level</a:t>
            </a:r>
          </a:p>
          <a:p>
            <a:pPr lvl="7"/>
            <a:r>
              <a:rPr lang="en-US"/>
              <a:t>Secondary bullet level</a:t>
            </a:r>
          </a:p>
        </p:txBody>
      </p:sp>
      <p:sp>
        <p:nvSpPr>
          <p:cNvPr id="9" name="Content Placeholder 21"/>
          <p:cNvSpPr>
            <a:spLocks noGrp="1"/>
          </p:cNvSpPr>
          <p:nvPr>
            <p:ph sz="quarter" idx="16" hasCustomPrompt="1"/>
          </p:nvPr>
        </p:nvSpPr>
        <p:spPr>
          <a:xfrm>
            <a:off x="476876" y="5027012"/>
            <a:ext cx="4735600" cy="894127"/>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42" indent="-180970">
              <a:lnSpc>
                <a:spcPct val="100000"/>
              </a:lnSpc>
              <a:spcBef>
                <a:spcPts val="0"/>
              </a:spcBef>
              <a:buClr>
                <a:schemeClr val="tx2"/>
              </a:buClr>
              <a:defRPr sz="1600"/>
            </a:lvl2pPr>
            <a:lvl3pPr marL="180970" indent="-180970">
              <a:lnSpc>
                <a:spcPct val="100000"/>
              </a:lnSpc>
              <a:spcBef>
                <a:spcPts val="0"/>
              </a:spcBef>
              <a:defRPr sz="1600" baseline="0"/>
            </a:lvl3pPr>
            <a:lvl4pPr marL="361942" indent="-180970">
              <a:lnSpc>
                <a:spcPct val="100000"/>
              </a:lnSpc>
              <a:spcBef>
                <a:spcPts val="0"/>
              </a:spcBef>
              <a:buFont typeface="Symbol" panose="05050102010706020507" pitchFamily="18" charset="2"/>
              <a:buChar char="-"/>
              <a:defRPr sz="1600" baseline="0"/>
            </a:lvl4pPr>
            <a:lvl5pPr marL="180970" indent="-180970">
              <a:lnSpc>
                <a:spcPct val="100000"/>
              </a:lnSpc>
              <a:spcBef>
                <a:spcPts val="0"/>
              </a:spcBef>
              <a:buFont typeface="Symbol" panose="05050102010706020507" pitchFamily="18" charset="2"/>
              <a:buChar char="-"/>
              <a:defRPr sz="1600"/>
            </a:lvl5pPr>
            <a:lvl6pPr marL="361942" indent="-180970">
              <a:lnSpc>
                <a:spcPct val="100000"/>
              </a:lnSpc>
              <a:spcBef>
                <a:spcPts val="0"/>
              </a:spcBef>
              <a:buFont typeface="Symbol" panose="05050102010706020507" pitchFamily="18" charset="2"/>
              <a:buChar char="-"/>
              <a:defRPr sz="1600"/>
            </a:lvl6pPr>
            <a:lvl7pPr marL="179384" indent="-179384">
              <a:lnSpc>
                <a:spcPct val="100000"/>
              </a:lnSpc>
              <a:spcBef>
                <a:spcPts val="0"/>
              </a:spcBef>
              <a:buFont typeface="Symbol" panose="05050102010706020507" pitchFamily="18" charset="2"/>
              <a:buChar char="-"/>
              <a:defRPr sz="1600"/>
            </a:lvl7pPr>
            <a:lvl8pPr marL="360354" indent="-180970">
              <a:lnSpc>
                <a:spcPct val="100000"/>
              </a:lnSpc>
              <a:spcBef>
                <a:spcPts val="0"/>
              </a:spcBef>
              <a:buFont typeface="Symbol" panose="05050102010706020507" pitchFamily="18" charset="2"/>
              <a:buChar char="-"/>
              <a:defRPr sz="1600"/>
            </a:lvl8pPr>
          </a:lstStyle>
          <a:p>
            <a:pPr lvl="0"/>
            <a:r>
              <a:rPr lang="en-US" dirty="0"/>
              <a:t>Click to edit quote</a:t>
            </a:r>
          </a:p>
        </p:txBody>
      </p:sp>
      <p:sp>
        <p:nvSpPr>
          <p:cNvPr id="10" name="Picture Placeholder 7">
            <a:extLst>
              <a:ext uri="{FF2B5EF4-FFF2-40B4-BE49-F238E27FC236}">
                <a16:creationId xmlns:a16="http://schemas.microsoft.com/office/drawing/2014/main" id="{561E438E-0750-1241-9F52-900D9831266F}"/>
              </a:ext>
            </a:extLst>
          </p:cNvPr>
          <p:cNvSpPr>
            <a:spLocks noGrp="1"/>
          </p:cNvSpPr>
          <p:nvPr>
            <p:ph type="pic" sz="quarter" idx="17" hasCustomPrompt="1"/>
          </p:nvPr>
        </p:nvSpPr>
        <p:spPr>
          <a:xfrm>
            <a:off x="5613562" y="1421025"/>
            <a:ext cx="3743800" cy="3741284"/>
          </a:xfrm>
          <a:solidFill>
            <a:schemeClr val="bg2">
              <a:lumMod val="95000"/>
            </a:schemeClr>
          </a:solidFill>
        </p:spPr>
        <p:txBody>
          <a:bodyPr anchor="ctr"/>
          <a:lstStyle>
            <a:lvl1pPr marL="0" indent="0" algn="ctr">
              <a:buNone/>
              <a:defRPr/>
            </a:lvl1pPr>
          </a:lstStyle>
          <a:p>
            <a:r>
              <a:rPr lang="en-GB"/>
              <a:t>Click to add an image</a:t>
            </a:r>
          </a:p>
        </p:txBody>
      </p:sp>
    </p:spTree>
    <p:extLst>
      <p:ext uri="{BB962C8B-B14F-4D97-AF65-F5344CB8AC3E}">
        <p14:creationId xmlns:p14="http://schemas.microsoft.com/office/powerpoint/2010/main" val="4101621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6" name="Picture Placeholder 5"/>
          <p:cNvSpPr>
            <a:spLocks noGrp="1"/>
          </p:cNvSpPr>
          <p:nvPr>
            <p:ph type="pic" sz="quarter" idx="13" hasCustomPrompt="1"/>
          </p:nvPr>
        </p:nvSpPr>
        <p:spPr>
          <a:xfrm>
            <a:off x="461947" y="1421025"/>
            <a:ext cx="8903038" cy="4774124"/>
          </a:xfrm>
          <a:solidFill>
            <a:schemeClr val="bg2">
              <a:lumMod val="95000"/>
            </a:schemeClr>
          </a:solidFill>
        </p:spPr>
        <p:txBody>
          <a:bodyPr anchor="ctr"/>
          <a:lstStyle>
            <a:lvl1pPr marL="0" indent="0" algn="ctr">
              <a:buNone/>
              <a:defRPr baseline="0"/>
            </a:lvl1pPr>
          </a:lstStyle>
          <a:p>
            <a:r>
              <a:rPr lang="en-GB"/>
              <a:t>Click to add an image</a:t>
            </a:r>
          </a:p>
        </p:txBody>
      </p:sp>
      <p:sp>
        <p:nvSpPr>
          <p:cNvPr id="2" name="Title 1"/>
          <p:cNvSpPr>
            <a:spLocks noGrp="1"/>
          </p:cNvSpPr>
          <p:nvPr>
            <p:ph type="title" hasCustomPrompt="1"/>
          </p:nvPr>
        </p:nvSpPr>
        <p:spPr>
          <a:xfrm>
            <a:off x="461947" y="113379"/>
            <a:ext cx="7772400" cy="702062"/>
          </a:xfrm>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291209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461948" y="1421026"/>
            <a:ext cx="8903038" cy="4774124"/>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a:t>Primary bullet level</a:t>
            </a:r>
          </a:p>
          <a:p>
            <a:pPr lvl="1"/>
            <a:r>
              <a:rPr lang="en-US"/>
              <a:t>Secondary bullet level</a:t>
            </a:r>
          </a:p>
          <a:p>
            <a:pPr lvl="2"/>
            <a:r>
              <a:rPr lang="en-US"/>
              <a:t>Primary bullet level</a:t>
            </a:r>
          </a:p>
          <a:p>
            <a:pPr lvl="3"/>
            <a:r>
              <a:rPr lang="en-US"/>
              <a:t>Secondary bullet level</a:t>
            </a:r>
          </a:p>
          <a:p>
            <a:pPr lvl="2"/>
            <a:r>
              <a:rPr lang="en-US"/>
              <a:t>Primary bullet level</a:t>
            </a:r>
          </a:p>
          <a:p>
            <a:pPr lvl="5"/>
            <a:r>
              <a:rPr lang="en-US"/>
              <a:t>Secondary bullet level</a:t>
            </a:r>
          </a:p>
          <a:p>
            <a:pPr lvl="6"/>
            <a:r>
              <a:rPr lang="en-US"/>
              <a:t>Primary bullet level</a:t>
            </a:r>
          </a:p>
          <a:p>
            <a:pPr lvl="7"/>
            <a:r>
              <a:rPr lang="en-US"/>
              <a:t>Secondary bullet level</a:t>
            </a:r>
          </a:p>
        </p:txBody>
      </p:sp>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2" name="Title 1"/>
          <p:cNvSpPr>
            <a:spLocks noGrp="1"/>
          </p:cNvSpPr>
          <p:nvPr>
            <p:ph type="title" hasCustomPrompt="1"/>
          </p:nvPr>
        </p:nvSpPr>
        <p:spPr>
          <a:xfrm>
            <a:off x="1406575" y="196018"/>
            <a:ext cx="7772400" cy="702062"/>
          </a:xfrm>
        </p:spPr>
        <p:txBody>
          <a:bodyPr/>
          <a:lstStyle>
            <a:lvl1pPr>
              <a:defRPr/>
            </a:lvl1pPr>
          </a:lstStyle>
          <a:p>
            <a:r>
              <a:rPr lang="en-US"/>
              <a:t>Click to Edit Title</a:t>
            </a:r>
            <a:endParaRPr lang="en-GB"/>
          </a:p>
        </p:txBody>
      </p:sp>
    </p:spTree>
    <p:extLst>
      <p:ext uri="{BB962C8B-B14F-4D97-AF65-F5344CB8AC3E}">
        <p14:creationId xmlns:p14="http://schemas.microsoft.com/office/powerpoint/2010/main" val="232878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ver slide-graphi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AFBF73-C55F-AC42-9D7E-3D26BFF0D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Text&#10;&#10;Description automatically generated">
            <a:extLst>
              <a:ext uri="{FF2B5EF4-FFF2-40B4-BE49-F238E27FC236}">
                <a16:creationId xmlns:a16="http://schemas.microsoft.com/office/drawing/2014/main" id="{47950EB4-7930-8F42-B807-BAA8824349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856" y="224691"/>
            <a:ext cx="1307594" cy="1683131"/>
          </a:xfrm>
          <a:prstGeom prst="rect">
            <a:avLst/>
          </a:prstGeom>
        </p:spPr>
      </p:pic>
      <p:pic>
        <p:nvPicPr>
          <p:cNvPr id="8" name="Picture 7" descr="Icon&#10;&#10;Description automatically generated">
            <a:extLst>
              <a:ext uri="{FF2B5EF4-FFF2-40B4-BE49-F238E27FC236}">
                <a16:creationId xmlns:a16="http://schemas.microsoft.com/office/drawing/2014/main" id="{BE975BEB-8B2C-FB41-B3AD-7CB7F63238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98544" y="666206"/>
            <a:ext cx="5207000" cy="800100"/>
          </a:xfrm>
          <a:prstGeom prst="rect">
            <a:avLst/>
          </a:prstGeom>
        </p:spPr>
      </p:pic>
      <p:pic>
        <p:nvPicPr>
          <p:cNvPr id="9" name="Picture 8" descr="Green text on a black background&#10;&#10;Description automatically generated with medium confidence">
            <a:extLst>
              <a:ext uri="{FF2B5EF4-FFF2-40B4-BE49-F238E27FC236}">
                <a16:creationId xmlns:a16="http://schemas.microsoft.com/office/drawing/2014/main" id="{899F6F4F-33F7-0145-93C2-8B01CC0405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42117" y="2918526"/>
            <a:ext cx="2198370" cy="335862"/>
          </a:xfrm>
          <a:prstGeom prst="rect">
            <a:avLst/>
          </a:prstGeom>
        </p:spPr>
      </p:pic>
      <p:sp>
        <p:nvSpPr>
          <p:cNvPr id="19" name="TextBox 18"/>
          <p:cNvSpPr txBox="1"/>
          <p:nvPr userDrawn="1"/>
        </p:nvSpPr>
        <p:spPr>
          <a:xfrm>
            <a:off x="1842117" y="6020154"/>
            <a:ext cx="1581787" cy="179536"/>
          </a:xfrm>
          <a:prstGeom prst="rect">
            <a:avLst/>
          </a:prstGeom>
          <a:noFill/>
        </p:spPr>
        <p:txBody>
          <a:bodyPr wrap="square" lIns="0" tIns="0" rIns="0" bIns="0" rtlCol="0">
            <a:spAutoFit/>
          </a:bodyPr>
          <a:lstStyle/>
          <a:p>
            <a:pPr>
              <a:lnSpc>
                <a:spcPts val="1400"/>
              </a:lnSpc>
            </a:pPr>
            <a:r>
              <a:rPr lang="en-GB" sz="1400" dirty="0" err="1">
                <a:solidFill>
                  <a:schemeClr val="accent1"/>
                </a:solidFill>
              </a:rPr>
              <a:t>www.amcoe.org</a:t>
            </a:r>
            <a:endParaRPr lang="en-GB" sz="1400" dirty="0">
              <a:solidFill>
                <a:schemeClr val="accent1"/>
              </a:solidFill>
            </a:endParaRPr>
          </a:p>
        </p:txBody>
      </p:sp>
    </p:spTree>
    <p:extLst>
      <p:ext uri="{BB962C8B-B14F-4D97-AF65-F5344CB8AC3E}">
        <p14:creationId xmlns:p14="http://schemas.microsoft.com/office/powerpoint/2010/main" val="72491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904A-6AF0-E84F-B468-077BC3F7354E}"/>
              </a:ext>
            </a:extLst>
          </p:cNvPr>
          <p:cNvSpPr>
            <a:spLocks noGrp="1"/>
          </p:cNvSpPr>
          <p:nvPr>
            <p:ph type="title"/>
          </p:nvPr>
        </p:nvSpPr>
        <p:spPr>
          <a:xfrm>
            <a:off x="1704743" y="187743"/>
            <a:ext cx="7942629" cy="702062"/>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2A236455-C456-4644-9C66-920D13F71DDC}"/>
              </a:ext>
            </a:extLst>
          </p:cNvPr>
          <p:cNvSpPr>
            <a:spLocks noGrp="1"/>
          </p:cNvSpPr>
          <p:nvPr>
            <p:ph type="ftr" sz="quarter" idx="10"/>
          </p:nvPr>
        </p:nvSpPr>
        <p:spPr/>
        <p:txBody>
          <a:bodyPr/>
          <a:lstStyle/>
          <a:p>
            <a:r>
              <a:rPr lang="en-GB"/>
              <a:t>ASTM International Conference on Additive Manufacturing</a:t>
            </a:r>
            <a:endParaRPr lang="en-GB" dirty="0"/>
          </a:p>
        </p:txBody>
      </p:sp>
    </p:spTree>
    <p:extLst>
      <p:ext uri="{BB962C8B-B14F-4D97-AF65-F5344CB8AC3E}">
        <p14:creationId xmlns:p14="http://schemas.microsoft.com/office/powerpoint/2010/main" val="328605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F7D1C5-C77F-7849-97AE-B1CDD8F1D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extBox 18"/>
          <p:cNvSpPr txBox="1"/>
          <p:nvPr userDrawn="1"/>
        </p:nvSpPr>
        <p:spPr>
          <a:xfrm>
            <a:off x="1842117" y="6020154"/>
            <a:ext cx="1581787" cy="179536"/>
          </a:xfrm>
          <a:prstGeom prst="rect">
            <a:avLst/>
          </a:prstGeom>
          <a:noFill/>
        </p:spPr>
        <p:txBody>
          <a:bodyPr wrap="square" lIns="0" tIns="0" rIns="0" bIns="0" rtlCol="0">
            <a:spAutoFit/>
          </a:bodyPr>
          <a:lstStyle/>
          <a:p>
            <a:pPr>
              <a:lnSpc>
                <a:spcPts val="1400"/>
              </a:lnSpc>
            </a:pPr>
            <a:r>
              <a:rPr lang="en-GB" sz="1400" dirty="0" err="1">
                <a:solidFill>
                  <a:schemeClr val="accent1"/>
                </a:solidFill>
              </a:rPr>
              <a:t>www.amcoe.org</a:t>
            </a:r>
            <a:endParaRPr lang="en-GB" sz="1400" dirty="0">
              <a:solidFill>
                <a:schemeClr val="accent1"/>
              </a:solidFill>
            </a:endParaRPr>
          </a:p>
        </p:txBody>
      </p:sp>
      <p:pic>
        <p:nvPicPr>
          <p:cNvPr id="8" name="Picture 7" descr="Text&#10;&#10;Description automatically generated">
            <a:extLst>
              <a:ext uri="{FF2B5EF4-FFF2-40B4-BE49-F238E27FC236}">
                <a16:creationId xmlns:a16="http://schemas.microsoft.com/office/drawing/2014/main" id="{DF03256F-D2F5-9041-91D4-FCFF135B06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856" y="224691"/>
            <a:ext cx="1307594" cy="1683131"/>
          </a:xfrm>
          <a:prstGeom prst="rect">
            <a:avLst/>
          </a:prstGeom>
        </p:spPr>
      </p:pic>
      <p:pic>
        <p:nvPicPr>
          <p:cNvPr id="10" name="Picture 9" descr="Icon&#10;&#10;Description automatically generated">
            <a:extLst>
              <a:ext uri="{FF2B5EF4-FFF2-40B4-BE49-F238E27FC236}">
                <a16:creationId xmlns:a16="http://schemas.microsoft.com/office/drawing/2014/main" id="{DE568F31-4183-AC4E-BE3F-9F5F31CDD1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98544" y="666206"/>
            <a:ext cx="5207000" cy="800100"/>
          </a:xfrm>
          <a:prstGeom prst="rect">
            <a:avLst/>
          </a:prstGeom>
        </p:spPr>
      </p:pic>
      <p:pic>
        <p:nvPicPr>
          <p:cNvPr id="17" name="Picture 16" descr="Green text on a black background&#10;&#10;Description automatically generated with medium confidence">
            <a:extLst>
              <a:ext uri="{FF2B5EF4-FFF2-40B4-BE49-F238E27FC236}">
                <a16:creationId xmlns:a16="http://schemas.microsoft.com/office/drawing/2014/main" id="{81D9C2A0-982F-914D-BA4E-6F889EFEA7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42117" y="2918526"/>
            <a:ext cx="2198370" cy="335862"/>
          </a:xfrm>
          <a:prstGeom prst="rect">
            <a:avLst/>
          </a:prstGeom>
        </p:spPr>
      </p:pic>
    </p:spTree>
    <p:extLst>
      <p:ext uri="{BB962C8B-B14F-4D97-AF65-F5344CB8AC3E}">
        <p14:creationId xmlns:p14="http://schemas.microsoft.com/office/powerpoint/2010/main" val="216889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6610" y="105822"/>
            <a:ext cx="7772400" cy="702062"/>
          </a:xfrm>
          <a:prstGeom prst="rect">
            <a:avLst/>
          </a:prstGeom>
        </p:spPr>
        <p:txBody>
          <a:bodyPr/>
          <a:lstStyle>
            <a:lvl1pPr>
              <a:defRPr/>
            </a:lvl1pPr>
          </a:lstStyle>
          <a:p>
            <a:r>
              <a:rPr lang="en-US"/>
              <a:t>Click to Edit Title </a:t>
            </a:r>
            <a:endParaRPr lang="en-GB"/>
          </a:p>
        </p:txBody>
      </p:sp>
      <p:sp>
        <p:nvSpPr>
          <p:cNvPr id="4" name="Footer Placeholder 3"/>
          <p:cNvSpPr>
            <a:spLocks noGrp="1"/>
          </p:cNvSpPr>
          <p:nvPr>
            <p:ph type="ftr" sz="quarter" idx="11"/>
          </p:nvPr>
        </p:nvSpPr>
        <p:spPr/>
        <p:txBody>
          <a:bodyPr/>
          <a:lstStyle/>
          <a:p>
            <a:r>
              <a:rPr lang="en-GB" dirty="0"/>
              <a:t>ASTM International Conference on Additive Manufacturing</a:t>
            </a:r>
          </a:p>
        </p:txBody>
      </p:sp>
    </p:spTree>
    <p:extLst>
      <p:ext uri="{BB962C8B-B14F-4D97-AF65-F5344CB8AC3E}">
        <p14:creationId xmlns:p14="http://schemas.microsoft.com/office/powerpoint/2010/main" val="348786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7" name="Content Placeholder 1">
            <a:extLst>
              <a:ext uri="{FF2B5EF4-FFF2-40B4-BE49-F238E27FC236}">
                <a16:creationId xmlns:a16="http://schemas.microsoft.com/office/drawing/2014/main" id="{41A648EA-50E2-D44C-82EF-2CAC714A4E40}"/>
              </a:ext>
            </a:extLst>
          </p:cNvPr>
          <p:cNvSpPr txBox="1">
            <a:spLocks/>
          </p:cNvSpPr>
          <p:nvPr userDrawn="1"/>
        </p:nvSpPr>
        <p:spPr>
          <a:xfrm>
            <a:off x="461947" y="1876337"/>
            <a:ext cx="3471167" cy="3471167"/>
          </a:xfrm>
          <a:prstGeom prst="rect">
            <a:avLst/>
          </a:prstGeom>
          <a:solidFill>
            <a:schemeClr val="accent2"/>
          </a:solidFill>
        </p:spPr>
        <p:txBody>
          <a:bodyPr vert="horz" lIns="182880" tIns="182880" rIns="182880" bIns="0" rtlCol="0">
            <a:normAutofit/>
          </a:bodyPr>
          <a:lstStyle>
            <a:lvl1pPr marL="180970" indent="-180970"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42" indent="-180970" algn="l" defTabSz="914377" rtl="0" eaLnBrk="1" latinLnBrk="0" hangingPunct="1">
              <a:lnSpc>
                <a:spcPct val="100000"/>
              </a:lnSpc>
              <a:spcBef>
                <a:spcPts val="0"/>
              </a:spcBef>
              <a:spcAft>
                <a:spcPts val="600"/>
              </a:spcAft>
              <a:buClr>
                <a:schemeClr val="tx2"/>
              </a:buClr>
              <a:buFont typeface="Symbol" panose="05050102010706020507" pitchFamily="18" charset="2"/>
              <a:buChar char=""/>
              <a:defRPr sz="1400" kern="1200">
                <a:solidFill>
                  <a:schemeClr val="tx1"/>
                </a:solidFill>
                <a:latin typeface="+mn-lt"/>
                <a:ea typeface="+mn-ea"/>
                <a:cs typeface="+mn-cs"/>
              </a:defRPr>
            </a:lvl2pPr>
            <a:lvl3pPr marL="180970" indent="-180970" algn="l" defTabSz="914377"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42" indent="-180970" algn="l" defTabSz="914377"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0" indent="0" algn="l" defTabSz="914377"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5pPr>
            <a:lvl6pPr marL="361942" indent="-180970"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4" indent="-179384"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54" indent="-180970"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en-US" b="1" dirty="0">
                <a:solidFill>
                  <a:schemeClr val="bg2"/>
                </a:solidFill>
              </a:rPr>
              <a:t>Headline</a:t>
            </a:r>
          </a:p>
          <a:p>
            <a:r>
              <a:rPr lang="en-US" sz="1400" dirty="0">
                <a:solidFill>
                  <a:schemeClr val="bg2"/>
                </a:solidFill>
              </a:rPr>
              <a:t>Bullet</a:t>
            </a:r>
          </a:p>
        </p:txBody>
      </p:sp>
      <p:sp>
        <p:nvSpPr>
          <p:cNvPr id="9" name="Content Placeholder 1">
            <a:extLst>
              <a:ext uri="{FF2B5EF4-FFF2-40B4-BE49-F238E27FC236}">
                <a16:creationId xmlns:a16="http://schemas.microsoft.com/office/drawing/2014/main" id="{DE32F7E7-A6A5-5D4A-994B-8CF5F20C62AF}"/>
              </a:ext>
            </a:extLst>
          </p:cNvPr>
          <p:cNvSpPr txBox="1">
            <a:spLocks/>
          </p:cNvSpPr>
          <p:nvPr userDrawn="1"/>
        </p:nvSpPr>
        <p:spPr>
          <a:xfrm>
            <a:off x="4298064" y="1876337"/>
            <a:ext cx="3471167" cy="3471167"/>
          </a:xfrm>
          <a:prstGeom prst="rect">
            <a:avLst/>
          </a:prstGeom>
          <a:solidFill>
            <a:schemeClr val="accent1"/>
          </a:solidFill>
        </p:spPr>
        <p:txBody>
          <a:bodyPr vert="horz" lIns="182880" tIns="182880" rIns="182880" bIns="0" rtlCol="0">
            <a:normAutofit/>
          </a:bodyPr>
          <a:lstStyle>
            <a:lvl1pPr marL="180970" indent="-180970"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42" indent="-180970" algn="l" defTabSz="914377" rtl="0" eaLnBrk="1" latinLnBrk="0" hangingPunct="1">
              <a:lnSpc>
                <a:spcPct val="100000"/>
              </a:lnSpc>
              <a:spcBef>
                <a:spcPts val="0"/>
              </a:spcBef>
              <a:spcAft>
                <a:spcPts val="600"/>
              </a:spcAft>
              <a:buClr>
                <a:schemeClr val="tx2"/>
              </a:buClr>
              <a:buFont typeface="Symbol" panose="05050102010706020507" pitchFamily="18" charset="2"/>
              <a:buChar char=""/>
              <a:defRPr sz="1400" kern="1200">
                <a:solidFill>
                  <a:schemeClr val="tx1"/>
                </a:solidFill>
                <a:latin typeface="+mn-lt"/>
                <a:ea typeface="+mn-ea"/>
                <a:cs typeface="+mn-cs"/>
              </a:defRPr>
            </a:lvl2pPr>
            <a:lvl3pPr marL="180970" indent="-180970" algn="l" defTabSz="914377"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42" indent="-180970" algn="l" defTabSz="914377"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0" indent="0" algn="l" defTabSz="914377"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5pPr>
            <a:lvl6pPr marL="361942" indent="-180970"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4" indent="-179384"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54" indent="-180970"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en-US" b="1" dirty="0">
                <a:solidFill>
                  <a:schemeClr val="bg2"/>
                </a:solidFill>
              </a:rPr>
              <a:t>Headline</a:t>
            </a:r>
          </a:p>
          <a:p>
            <a:r>
              <a:rPr lang="en-US" sz="1400" dirty="0">
                <a:solidFill>
                  <a:schemeClr val="bg2"/>
                </a:solidFill>
              </a:rPr>
              <a:t>Bullet</a:t>
            </a:r>
          </a:p>
        </p:txBody>
      </p:sp>
      <p:sp>
        <p:nvSpPr>
          <p:cNvPr id="10" name="Content Placeholder 1">
            <a:extLst>
              <a:ext uri="{FF2B5EF4-FFF2-40B4-BE49-F238E27FC236}">
                <a16:creationId xmlns:a16="http://schemas.microsoft.com/office/drawing/2014/main" id="{F8DB355C-CB44-DD4D-9CE0-465D3CD4D6D7}"/>
              </a:ext>
            </a:extLst>
          </p:cNvPr>
          <p:cNvSpPr txBox="1">
            <a:spLocks/>
          </p:cNvSpPr>
          <p:nvPr userDrawn="1"/>
        </p:nvSpPr>
        <p:spPr>
          <a:xfrm>
            <a:off x="8134181" y="1876337"/>
            <a:ext cx="3471167" cy="3471167"/>
          </a:xfrm>
          <a:prstGeom prst="rect">
            <a:avLst/>
          </a:prstGeom>
          <a:solidFill>
            <a:schemeClr val="accent2"/>
          </a:solidFill>
        </p:spPr>
        <p:txBody>
          <a:bodyPr vert="horz" lIns="182880" tIns="182880" rIns="182880" bIns="0" rtlCol="0">
            <a:normAutofit/>
          </a:bodyPr>
          <a:lstStyle>
            <a:lvl1pPr marL="180970" indent="-180970"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42" indent="-180970" algn="l" defTabSz="914377" rtl="0" eaLnBrk="1" latinLnBrk="0" hangingPunct="1">
              <a:lnSpc>
                <a:spcPct val="100000"/>
              </a:lnSpc>
              <a:spcBef>
                <a:spcPts val="0"/>
              </a:spcBef>
              <a:spcAft>
                <a:spcPts val="600"/>
              </a:spcAft>
              <a:buClr>
                <a:schemeClr val="tx2"/>
              </a:buClr>
              <a:buFont typeface="Symbol" panose="05050102010706020507" pitchFamily="18" charset="2"/>
              <a:buChar char=""/>
              <a:defRPr sz="1400" kern="1200">
                <a:solidFill>
                  <a:schemeClr val="tx1"/>
                </a:solidFill>
                <a:latin typeface="+mn-lt"/>
                <a:ea typeface="+mn-ea"/>
                <a:cs typeface="+mn-cs"/>
              </a:defRPr>
            </a:lvl2pPr>
            <a:lvl3pPr marL="180970" indent="-180970" algn="l" defTabSz="914377"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42" indent="-180970" algn="l" defTabSz="914377"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0" indent="0" algn="l" defTabSz="914377"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5pPr>
            <a:lvl6pPr marL="361942" indent="-180970"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4" indent="-179384"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54" indent="-180970"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en-US" b="1" dirty="0">
                <a:solidFill>
                  <a:schemeClr val="bg2"/>
                </a:solidFill>
              </a:rPr>
              <a:t>Headline</a:t>
            </a:r>
          </a:p>
          <a:p>
            <a:r>
              <a:rPr lang="en-US" sz="1400" dirty="0">
                <a:solidFill>
                  <a:schemeClr val="bg2"/>
                </a:solidFill>
              </a:rPr>
              <a:t>Bullet</a:t>
            </a:r>
          </a:p>
        </p:txBody>
      </p:sp>
      <p:sp>
        <p:nvSpPr>
          <p:cNvPr id="11" name="Title 1">
            <a:extLst>
              <a:ext uri="{FF2B5EF4-FFF2-40B4-BE49-F238E27FC236}">
                <a16:creationId xmlns:a16="http://schemas.microsoft.com/office/drawing/2014/main" id="{25CEE532-AE0E-D546-9A97-A46C22A76915}"/>
              </a:ext>
            </a:extLst>
          </p:cNvPr>
          <p:cNvSpPr>
            <a:spLocks noGrp="1"/>
          </p:cNvSpPr>
          <p:nvPr>
            <p:ph type="title" hasCustomPrompt="1"/>
          </p:nvPr>
        </p:nvSpPr>
        <p:spPr>
          <a:xfrm>
            <a:off x="461948" y="113379"/>
            <a:ext cx="7772400" cy="702062"/>
          </a:xfrm>
          <a:prstGeom prst="rect">
            <a:avLst/>
          </a:prstGeom>
        </p:spPr>
        <p:txBody>
          <a:bodyPr/>
          <a:lstStyle>
            <a:lvl1pPr>
              <a:defRPr/>
            </a:lvl1pPr>
          </a:lstStyle>
          <a:p>
            <a:r>
              <a:rPr lang="en-US"/>
              <a:t>Click to Edit Title </a:t>
            </a:r>
            <a:endParaRPr lang="en-GB"/>
          </a:p>
        </p:txBody>
      </p:sp>
    </p:spTree>
    <p:extLst>
      <p:ext uri="{BB962C8B-B14F-4D97-AF65-F5344CB8AC3E}">
        <p14:creationId xmlns:p14="http://schemas.microsoft.com/office/powerpoint/2010/main" val="419569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8" name="Content Placeholder 21"/>
          <p:cNvSpPr>
            <a:spLocks noGrp="1"/>
          </p:cNvSpPr>
          <p:nvPr>
            <p:ph sz="quarter" idx="15" hasCustomPrompt="1"/>
          </p:nvPr>
        </p:nvSpPr>
        <p:spPr>
          <a:xfrm>
            <a:off x="460400" y="1421025"/>
            <a:ext cx="4343400" cy="4797976"/>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5021585" y="1421025"/>
            <a:ext cx="4343400" cy="4800600"/>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2" name="Title 1">
            <a:extLst>
              <a:ext uri="{FF2B5EF4-FFF2-40B4-BE49-F238E27FC236}">
                <a16:creationId xmlns:a16="http://schemas.microsoft.com/office/drawing/2014/main" id="{7E653803-0DB0-B749-B2A8-C591E4D35ECF}"/>
              </a:ext>
            </a:extLst>
          </p:cNvPr>
          <p:cNvSpPr>
            <a:spLocks noGrp="1"/>
          </p:cNvSpPr>
          <p:nvPr>
            <p:ph type="title" hasCustomPrompt="1"/>
          </p:nvPr>
        </p:nvSpPr>
        <p:spPr>
          <a:xfrm>
            <a:off x="460400" y="113379"/>
            <a:ext cx="7772400" cy="702062"/>
          </a:xfrm>
          <a:prstGeom prst="rect">
            <a:avLst/>
          </a:prstGeom>
        </p:spPr>
        <p:txBody>
          <a:bodyPr/>
          <a:lstStyle>
            <a:lvl1pPr>
              <a:defRPr/>
            </a:lvl1pPr>
          </a:lstStyle>
          <a:p>
            <a:r>
              <a:rPr lang="en-US"/>
              <a:t>Click to Edit Title </a:t>
            </a:r>
            <a:endParaRPr lang="en-GB"/>
          </a:p>
        </p:txBody>
      </p:sp>
    </p:spTree>
    <p:extLst>
      <p:ext uri="{BB962C8B-B14F-4D97-AF65-F5344CB8AC3E}">
        <p14:creationId xmlns:p14="http://schemas.microsoft.com/office/powerpoint/2010/main" val="182999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11" name="Text Placeholder 8"/>
          <p:cNvSpPr>
            <a:spLocks noGrp="1"/>
          </p:cNvSpPr>
          <p:nvPr>
            <p:ph type="body" sz="quarter" idx="13" hasCustomPrompt="1"/>
          </p:nvPr>
        </p:nvSpPr>
        <p:spPr>
          <a:xfrm>
            <a:off x="461354" y="1421025"/>
            <a:ext cx="2742246"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0" name="Text Placeholder 8">
            <a:extLst>
              <a:ext uri="{FF2B5EF4-FFF2-40B4-BE49-F238E27FC236}">
                <a16:creationId xmlns:a16="http://schemas.microsoft.com/office/drawing/2014/main" id="{65C12610-D2CC-4B44-9C0B-EBC6C3BEFD7C}"/>
              </a:ext>
            </a:extLst>
          </p:cNvPr>
          <p:cNvSpPr>
            <a:spLocks noGrp="1"/>
          </p:cNvSpPr>
          <p:nvPr>
            <p:ph type="body" sz="quarter" idx="18" hasCustomPrompt="1"/>
          </p:nvPr>
        </p:nvSpPr>
        <p:spPr>
          <a:xfrm>
            <a:off x="3529140" y="1421025"/>
            <a:ext cx="275081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2" name="Content Placeholder 21">
            <a:extLst>
              <a:ext uri="{FF2B5EF4-FFF2-40B4-BE49-F238E27FC236}">
                <a16:creationId xmlns:a16="http://schemas.microsoft.com/office/drawing/2014/main" id="{5008DE03-A756-2641-A903-CC1644863924}"/>
              </a:ext>
            </a:extLst>
          </p:cNvPr>
          <p:cNvSpPr>
            <a:spLocks noGrp="1"/>
          </p:cNvSpPr>
          <p:nvPr>
            <p:ph sz="quarter" idx="19" hasCustomPrompt="1"/>
          </p:nvPr>
        </p:nvSpPr>
        <p:spPr>
          <a:xfrm>
            <a:off x="3536753" y="1824487"/>
            <a:ext cx="2743200" cy="4411421"/>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p:txBody>
      </p:sp>
      <p:sp>
        <p:nvSpPr>
          <p:cNvPr id="6" name="TextBox 5">
            <a:extLst>
              <a:ext uri="{FF2B5EF4-FFF2-40B4-BE49-F238E27FC236}">
                <a16:creationId xmlns:a16="http://schemas.microsoft.com/office/drawing/2014/main" id="{959E12E8-F0CA-EB41-8A6C-3F53826662FC}"/>
              </a:ext>
            </a:extLst>
          </p:cNvPr>
          <p:cNvSpPr txBox="1"/>
          <p:nvPr userDrawn="1"/>
        </p:nvSpPr>
        <p:spPr>
          <a:xfrm>
            <a:off x="11515241" y="581186"/>
            <a:ext cx="184731" cy="369332"/>
          </a:xfrm>
          <a:prstGeom prst="rect">
            <a:avLst/>
          </a:prstGeom>
          <a:noFill/>
        </p:spPr>
        <p:txBody>
          <a:bodyPr wrap="none" rtlCol="0">
            <a:spAutoFit/>
          </a:bodyPr>
          <a:lstStyle/>
          <a:p>
            <a:endParaRPr lang="en-US" dirty="0"/>
          </a:p>
        </p:txBody>
      </p:sp>
      <p:sp>
        <p:nvSpPr>
          <p:cNvPr id="18" name="Text Placeholder 8">
            <a:extLst>
              <a:ext uri="{FF2B5EF4-FFF2-40B4-BE49-F238E27FC236}">
                <a16:creationId xmlns:a16="http://schemas.microsoft.com/office/drawing/2014/main" id="{5D7AB423-8DAE-3345-939F-E7E28F9DDCB0}"/>
              </a:ext>
            </a:extLst>
          </p:cNvPr>
          <p:cNvSpPr>
            <a:spLocks noGrp="1"/>
          </p:cNvSpPr>
          <p:nvPr>
            <p:ph type="body" sz="quarter" idx="20" hasCustomPrompt="1"/>
          </p:nvPr>
        </p:nvSpPr>
        <p:spPr>
          <a:xfrm>
            <a:off x="6605493" y="1421025"/>
            <a:ext cx="270233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9" name="Content Placeholder 21">
            <a:extLst>
              <a:ext uri="{FF2B5EF4-FFF2-40B4-BE49-F238E27FC236}">
                <a16:creationId xmlns:a16="http://schemas.microsoft.com/office/drawing/2014/main" id="{BC1A6073-EE59-6441-81D7-576AF3E36BF8}"/>
              </a:ext>
            </a:extLst>
          </p:cNvPr>
          <p:cNvSpPr>
            <a:spLocks noGrp="1"/>
          </p:cNvSpPr>
          <p:nvPr>
            <p:ph sz="quarter" idx="21" hasCustomPrompt="1"/>
          </p:nvPr>
        </p:nvSpPr>
        <p:spPr>
          <a:xfrm>
            <a:off x="6613106" y="1824487"/>
            <a:ext cx="2743200" cy="4411421"/>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2" name="Content Placeholder 21">
            <a:extLst>
              <a:ext uri="{FF2B5EF4-FFF2-40B4-BE49-F238E27FC236}">
                <a16:creationId xmlns:a16="http://schemas.microsoft.com/office/drawing/2014/main" id="{295FEA57-8052-7145-97E7-A0DCEA415979}"/>
              </a:ext>
            </a:extLst>
          </p:cNvPr>
          <p:cNvSpPr>
            <a:spLocks noGrp="1"/>
          </p:cNvSpPr>
          <p:nvPr>
            <p:ph sz="quarter" idx="22" hasCustomPrompt="1"/>
          </p:nvPr>
        </p:nvSpPr>
        <p:spPr>
          <a:xfrm>
            <a:off x="460400" y="1824487"/>
            <a:ext cx="2743200" cy="4411421"/>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p:txBody>
      </p:sp>
      <p:sp>
        <p:nvSpPr>
          <p:cNvPr id="25" name="Title 1">
            <a:extLst>
              <a:ext uri="{FF2B5EF4-FFF2-40B4-BE49-F238E27FC236}">
                <a16:creationId xmlns:a16="http://schemas.microsoft.com/office/drawing/2014/main" id="{1A421856-5AAF-8F4F-9E1A-5CFB38839E39}"/>
              </a:ext>
            </a:extLst>
          </p:cNvPr>
          <p:cNvSpPr>
            <a:spLocks noGrp="1"/>
          </p:cNvSpPr>
          <p:nvPr>
            <p:ph type="title" hasCustomPrompt="1"/>
          </p:nvPr>
        </p:nvSpPr>
        <p:spPr>
          <a:xfrm>
            <a:off x="461947" y="113379"/>
            <a:ext cx="7772400" cy="702062"/>
          </a:xfrm>
          <a:prstGeom prst="rect">
            <a:avLst/>
          </a:prstGeom>
        </p:spPr>
        <p:txBody>
          <a:bodyPr/>
          <a:lstStyle>
            <a:lvl1pPr>
              <a:defRPr/>
            </a:lvl1pPr>
          </a:lstStyle>
          <a:p>
            <a:r>
              <a:rPr lang="en-US"/>
              <a:t>Click to Edit Title </a:t>
            </a:r>
            <a:endParaRPr lang="en-GB"/>
          </a:p>
        </p:txBody>
      </p:sp>
    </p:spTree>
    <p:extLst>
      <p:ext uri="{BB962C8B-B14F-4D97-AF65-F5344CB8AC3E}">
        <p14:creationId xmlns:p14="http://schemas.microsoft.com/office/powerpoint/2010/main" val="297138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6" name="TextBox 5">
            <a:extLst>
              <a:ext uri="{FF2B5EF4-FFF2-40B4-BE49-F238E27FC236}">
                <a16:creationId xmlns:a16="http://schemas.microsoft.com/office/drawing/2014/main" id="{959E12E8-F0CA-EB41-8A6C-3F53826662FC}"/>
              </a:ext>
            </a:extLst>
          </p:cNvPr>
          <p:cNvSpPr txBox="1"/>
          <p:nvPr userDrawn="1"/>
        </p:nvSpPr>
        <p:spPr>
          <a:xfrm>
            <a:off x="11515241" y="581186"/>
            <a:ext cx="184731" cy="369332"/>
          </a:xfrm>
          <a:prstGeom prst="rect">
            <a:avLst/>
          </a:prstGeom>
          <a:noFill/>
        </p:spPr>
        <p:txBody>
          <a:bodyPr wrap="none" rtlCol="0">
            <a:spAutoFit/>
          </a:bodyPr>
          <a:lstStyle/>
          <a:p>
            <a:endParaRPr lang="en-US" dirty="0"/>
          </a:p>
        </p:txBody>
      </p:sp>
      <p:sp>
        <p:nvSpPr>
          <p:cNvPr id="20" name="Title 1">
            <a:extLst>
              <a:ext uri="{FF2B5EF4-FFF2-40B4-BE49-F238E27FC236}">
                <a16:creationId xmlns:a16="http://schemas.microsoft.com/office/drawing/2014/main" id="{4294EA7F-9B85-E042-A154-FE033AEE82EE}"/>
              </a:ext>
            </a:extLst>
          </p:cNvPr>
          <p:cNvSpPr>
            <a:spLocks noGrp="1"/>
          </p:cNvSpPr>
          <p:nvPr>
            <p:ph type="title" hasCustomPrompt="1"/>
          </p:nvPr>
        </p:nvSpPr>
        <p:spPr>
          <a:xfrm>
            <a:off x="461947" y="113379"/>
            <a:ext cx="7772400" cy="702062"/>
          </a:xfrm>
          <a:prstGeom prst="rect">
            <a:avLst/>
          </a:prstGeom>
        </p:spPr>
        <p:txBody>
          <a:bodyPr/>
          <a:lstStyle>
            <a:lvl1pPr>
              <a:defRPr/>
            </a:lvl1pPr>
          </a:lstStyle>
          <a:p>
            <a:r>
              <a:rPr lang="en-US"/>
              <a:t>Click to Edit Title </a:t>
            </a:r>
            <a:endParaRPr lang="en-GB"/>
          </a:p>
        </p:txBody>
      </p:sp>
      <p:sp>
        <p:nvSpPr>
          <p:cNvPr id="13" name="Text Placeholder 8">
            <a:extLst>
              <a:ext uri="{FF2B5EF4-FFF2-40B4-BE49-F238E27FC236}">
                <a16:creationId xmlns:a16="http://schemas.microsoft.com/office/drawing/2014/main" id="{7F0C22F7-8670-B242-9FDB-656A2232E8EC}"/>
              </a:ext>
            </a:extLst>
          </p:cNvPr>
          <p:cNvSpPr>
            <a:spLocks noGrp="1"/>
          </p:cNvSpPr>
          <p:nvPr>
            <p:ph type="body" sz="quarter" idx="13" hasCustomPrompt="1"/>
          </p:nvPr>
        </p:nvSpPr>
        <p:spPr>
          <a:xfrm>
            <a:off x="461354" y="1421025"/>
            <a:ext cx="2742246"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4" name="Text Placeholder 8">
            <a:extLst>
              <a:ext uri="{FF2B5EF4-FFF2-40B4-BE49-F238E27FC236}">
                <a16:creationId xmlns:a16="http://schemas.microsoft.com/office/drawing/2014/main" id="{AEC75F3A-B3B9-9648-BEF8-6B0649C4EE5A}"/>
              </a:ext>
            </a:extLst>
          </p:cNvPr>
          <p:cNvSpPr>
            <a:spLocks noGrp="1"/>
          </p:cNvSpPr>
          <p:nvPr>
            <p:ph type="body" sz="quarter" idx="18" hasCustomPrompt="1"/>
          </p:nvPr>
        </p:nvSpPr>
        <p:spPr>
          <a:xfrm>
            <a:off x="3529140" y="1421025"/>
            <a:ext cx="275081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5" name="Content Placeholder 21">
            <a:extLst>
              <a:ext uri="{FF2B5EF4-FFF2-40B4-BE49-F238E27FC236}">
                <a16:creationId xmlns:a16="http://schemas.microsoft.com/office/drawing/2014/main" id="{8166A7AC-D0AB-AC4E-B6BB-32DFAE4A460B}"/>
              </a:ext>
            </a:extLst>
          </p:cNvPr>
          <p:cNvSpPr>
            <a:spLocks noGrp="1"/>
          </p:cNvSpPr>
          <p:nvPr>
            <p:ph sz="quarter" idx="19" hasCustomPrompt="1"/>
          </p:nvPr>
        </p:nvSpPr>
        <p:spPr>
          <a:xfrm>
            <a:off x="3536753" y="1824487"/>
            <a:ext cx="2743200" cy="4411421"/>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p:txBody>
      </p:sp>
      <p:sp>
        <p:nvSpPr>
          <p:cNvPr id="16" name="Text Placeholder 8">
            <a:extLst>
              <a:ext uri="{FF2B5EF4-FFF2-40B4-BE49-F238E27FC236}">
                <a16:creationId xmlns:a16="http://schemas.microsoft.com/office/drawing/2014/main" id="{DF003BEE-4178-7A44-B52D-B97EEB28116B}"/>
              </a:ext>
            </a:extLst>
          </p:cNvPr>
          <p:cNvSpPr>
            <a:spLocks noGrp="1"/>
          </p:cNvSpPr>
          <p:nvPr>
            <p:ph type="body" sz="quarter" idx="20" hasCustomPrompt="1"/>
          </p:nvPr>
        </p:nvSpPr>
        <p:spPr>
          <a:xfrm>
            <a:off x="6605493" y="1421025"/>
            <a:ext cx="2702333"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7" name="Content Placeholder 21">
            <a:extLst>
              <a:ext uri="{FF2B5EF4-FFF2-40B4-BE49-F238E27FC236}">
                <a16:creationId xmlns:a16="http://schemas.microsoft.com/office/drawing/2014/main" id="{66281B6A-83B7-A24F-90F6-B5F9988513F4}"/>
              </a:ext>
            </a:extLst>
          </p:cNvPr>
          <p:cNvSpPr>
            <a:spLocks noGrp="1"/>
          </p:cNvSpPr>
          <p:nvPr>
            <p:ph sz="quarter" idx="21" hasCustomPrompt="1"/>
          </p:nvPr>
        </p:nvSpPr>
        <p:spPr>
          <a:xfrm>
            <a:off x="6613106" y="1824487"/>
            <a:ext cx="2743200" cy="4411421"/>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8" name="Content Placeholder 21">
            <a:extLst>
              <a:ext uri="{FF2B5EF4-FFF2-40B4-BE49-F238E27FC236}">
                <a16:creationId xmlns:a16="http://schemas.microsoft.com/office/drawing/2014/main" id="{DEEABE74-4F37-7448-8DED-2E587BF02597}"/>
              </a:ext>
            </a:extLst>
          </p:cNvPr>
          <p:cNvSpPr>
            <a:spLocks noGrp="1"/>
          </p:cNvSpPr>
          <p:nvPr>
            <p:ph sz="quarter" idx="22" hasCustomPrompt="1"/>
          </p:nvPr>
        </p:nvSpPr>
        <p:spPr>
          <a:xfrm>
            <a:off x="460400" y="1824487"/>
            <a:ext cx="2743200" cy="4411421"/>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p:txBody>
      </p:sp>
    </p:spTree>
    <p:extLst>
      <p:ext uri="{BB962C8B-B14F-4D97-AF65-F5344CB8AC3E}">
        <p14:creationId xmlns:p14="http://schemas.microsoft.com/office/powerpoint/2010/main" val="58395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11" name="Text Placeholder 8"/>
          <p:cNvSpPr>
            <a:spLocks noGrp="1"/>
          </p:cNvSpPr>
          <p:nvPr>
            <p:ph type="body" sz="quarter" idx="13" hasCustomPrompt="1"/>
          </p:nvPr>
        </p:nvSpPr>
        <p:spPr>
          <a:xfrm>
            <a:off x="461353" y="1440269"/>
            <a:ext cx="4342447" cy="301935"/>
          </a:xfrm>
        </p:spPr>
        <p:txBody>
          <a:bodyPr>
            <a:normAutofit/>
          </a:bodyPr>
          <a:lstStyle>
            <a:lvl1pPr marL="0" indent="0">
              <a:buNone/>
              <a:defRPr sz="1800">
                <a:solidFill>
                  <a:schemeClr val="accent2"/>
                </a:solidFill>
              </a:defRPr>
            </a:lvl1pPr>
          </a:lstStyle>
          <a:p>
            <a:pPr lvl="0"/>
            <a:r>
              <a:rPr lang="en-US"/>
              <a:t>Click to edit subhead</a:t>
            </a:r>
          </a:p>
        </p:txBody>
      </p:sp>
      <p:sp>
        <p:nvSpPr>
          <p:cNvPr id="24" name="Title 23"/>
          <p:cNvSpPr>
            <a:spLocks noGrp="1"/>
          </p:cNvSpPr>
          <p:nvPr>
            <p:ph type="title" hasCustomPrompt="1"/>
          </p:nvPr>
        </p:nvSpPr>
        <p:spPr>
          <a:xfrm>
            <a:off x="461947" y="113379"/>
            <a:ext cx="7772400" cy="702062"/>
          </a:xfrm>
        </p:spPr>
        <p:txBody>
          <a:bodyPr/>
          <a:lstStyle>
            <a:lvl1pPr>
              <a:defRPr/>
            </a:lvl1pPr>
          </a:lstStyle>
          <a:p>
            <a:r>
              <a:rPr lang="en-US"/>
              <a:t>Click to Edit Title </a:t>
            </a:r>
            <a:endParaRPr lang="en-GB"/>
          </a:p>
        </p:txBody>
      </p:sp>
      <p:sp>
        <p:nvSpPr>
          <p:cNvPr id="9" name="Text Placeholder 8"/>
          <p:cNvSpPr>
            <a:spLocks noGrp="1"/>
          </p:cNvSpPr>
          <p:nvPr>
            <p:ph type="body" sz="quarter" idx="17" hasCustomPrompt="1"/>
          </p:nvPr>
        </p:nvSpPr>
        <p:spPr>
          <a:xfrm>
            <a:off x="5022537" y="1436301"/>
            <a:ext cx="4342448" cy="301935"/>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4" name="Content Placeholder 21">
            <a:extLst>
              <a:ext uri="{FF2B5EF4-FFF2-40B4-BE49-F238E27FC236}">
                <a16:creationId xmlns:a16="http://schemas.microsoft.com/office/drawing/2014/main" id="{F073A74D-C3D2-4A40-A9B3-42290791B408}"/>
              </a:ext>
            </a:extLst>
          </p:cNvPr>
          <p:cNvSpPr>
            <a:spLocks noGrp="1"/>
          </p:cNvSpPr>
          <p:nvPr>
            <p:ph sz="quarter" idx="18" hasCustomPrompt="1"/>
          </p:nvPr>
        </p:nvSpPr>
        <p:spPr>
          <a:xfrm>
            <a:off x="460400" y="1864006"/>
            <a:ext cx="4343400" cy="4354995"/>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15" name="Content Placeholder 21">
            <a:extLst>
              <a:ext uri="{FF2B5EF4-FFF2-40B4-BE49-F238E27FC236}">
                <a16:creationId xmlns:a16="http://schemas.microsoft.com/office/drawing/2014/main" id="{8D39A5F1-1FA6-AE4D-A5E8-27D21F018286}"/>
              </a:ext>
            </a:extLst>
          </p:cNvPr>
          <p:cNvSpPr>
            <a:spLocks noGrp="1"/>
          </p:cNvSpPr>
          <p:nvPr>
            <p:ph sz="quarter" idx="19" hasCustomPrompt="1"/>
          </p:nvPr>
        </p:nvSpPr>
        <p:spPr>
          <a:xfrm>
            <a:off x="5021585" y="1864006"/>
            <a:ext cx="4343400" cy="4357377"/>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180457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455083" y="1843729"/>
            <a:ext cx="8909902" cy="4339714"/>
          </a:xfrm>
        </p:spPr>
        <p:txBody>
          <a:bodyPr>
            <a:normAutofit/>
          </a:bodyPr>
          <a:lstStyle>
            <a:lvl1pPr marL="180970" indent="-180970">
              <a:lnSpc>
                <a:spcPct val="100000"/>
              </a:lnSpc>
              <a:spcBef>
                <a:spcPts val="0"/>
              </a:spcBef>
              <a:spcAft>
                <a:spcPts val="600"/>
              </a:spcAft>
              <a:buFont typeface="Symbol" panose="05050102010706020507" pitchFamily="18" charset="2"/>
              <a:buChar char="-"/>
              <a:defRPr sz="1600"/>
            </a:lvl1pPr>
            <a:lvl2pPr marL="361942" indent="-180970">
              <a:lnSpc>
                <a:spcPct val="100000"/>
              </a:lnSpc>
              <a:spcBef>
                <a:spcPts val="0"/>
              </a:spcBef>
              <a:spcAft>
                <a:spcPts val="600"/>
              </a:spcAft>
              <a:buClr>
                <a:schemeClr val="tx2"/>
              </a:buClr>
              <a:defRPr sz="1400"/>
            </a:lvl2pPr>
            <a:lvl3pPr marL="180970" indent="-180970">
              <a:lnSpc>
                <a:spcPct val="100000"/>
              </a:lnSpc>
              <a:spcBef>
                <a:spcPts val="0"/>
              </a:spcBef>
              <a:spcAft>
                <a:spcPts val="600"/>
              </a:spcAft>
              <a:defRPr sz="1600" baseline="0"/>
            </a:lvl3pPr>
            <a:lvl4pPr marL="361942" indent="-180970">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42" indent="-180970">
              <a:lnSpc>
                <a:spcPct val="100000"/>
              </a:lnSpc>
              <a:spcBef>
                <a:spcPts val="0"/>
              </a:spcBef>
              <a:spcAft>
                <a:spcPts val="600"/>
              </a:spcAft>
              <a:buFont typeface="Symbol" panose="05050102010706020507" pitchFamily="18" charset="2"/>
              <a:buChar char="-"/>
              <a:defRPr sz="1400"/>
            </a:lvl6pPr>
            <a:lvl7pPr marL="179384" indent="-179384">
              <a:lnSpc>
                <a:spcPct val="100000"/>
              </a:lnSpc>
              <a:spcBef>
                <a:spcPts val="0"/>
              </a:spcBef>
              <a:spcAft>
                <a:spcPts val="600"/>
              </a:spcAft>
              <a:buFont typeface="Symbol" panose="05050102010706020507" pitchFamily="18" charset="2"/>
              <a:buChar char="-"/>
              <a:defRPr sz="1600"/>
            </a:lvl7pPr>
            <a:lvl8pPr marL="360354" indent="-180970">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4" name="Footer Placeholder 3"/>
          <p:cNvSpPr>
            <a:spLocks noGrp="1"/>
          </p:cNvSpPr>
          <p:nvPr>
            <p:ph type="ftr" sz="quarter" idx="11"/>
          </p:nvPr>
        </p:nvSpPr>
        <p:spPr/>
        <p:txBody>
          <a:bodyPr/>
          <a:lstStyle/>
          <a:p>
            <a:r>
              <a:rPr lang="en-GB" dirty="0"/>
              <a:t>ASTM International Conference on Additive Manufacturing</a:t>
            </a:r>
          </a:p>
        </p:txBody>
      </p:sp>
      <p:sp>
        <p:nvSpPr>
          <p:cNvPr id="2" name="Title 1"/>
          <p:cNvSpPr>
            <a:spLocks noGrp="1"/>
          </p:cNvSpPr>
          <p:nvPr>
            <p:ph type="title" hasCustomPrompt="1"/>
          </p:nvPr>
        </p:nvSpPr>
        <p:spPr>
          <a:xfrm>
            <a:off x="461948" y="113379"/>
            <a:ext cx="7772400" cy="702062"/>
          </a:xfrm>
        </p:spPr>
        <p:txBody>
          <a:bodyPr/>
          <a:lstStyle>
            <a:lvl1pPr>
              <a:defRPr/>
            </a:lvl1pPr>
          </a:lstStyle>
          <a:p>
            <a:r>
              <a:rPr lang="en-US"/>
              <a:t>Click to Edit Title</a:t>
            </a:r>
            <a:endParaRPr lang="en-GB"/>
          </a:p>
        </p:txBody>
      </p:sp>
      <p:sp>
        <p:nvSpPr>
          <p:cNvPr id="9" name="Text Placeholder 8"/>
          <p:cNvSpPr>
            <a:spLocks noGrp="1"/>
          </p:cNvSpPr>
          <p:nvPr>
            <p:ph type="body" sz="quarter" idx="14" hasCustomPrompt="1"/>
          </p:nvPr>
        </p:nvSpPr>
        <p:spPr>
          <a:xfrm>
            <a:off x="461353" y="1434420"/>
            <a:ext cx="5371283"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37663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screenshot of a computer&#10;&#10;Description automatically generated with medium confidence">
            <a:extLst>
              <a:ext uri="{FF2B5EF4-FFF2-40B4-BE49-F238E27FC236}">
                <a16:creationId xmlns:a16="http://schemas.microsoft.com/office/drawing/2014/main" id="{F5DBBF93-1972-8546-8ACE-B0E5C8CD705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65391" y="113379"/>
            <a:ext cx="7942629" cy="702062"/>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65391" y="1421025"/>
            <a:ext cx="9189597" cy="477412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5" name="Footer Placeholder 4"/>
          <p:cNvSpPr>
            <a:spLocks noGrp="1"/>
          </p:cNvSpPr>
          <p:nvPr>
            <p:ph type="ftr" sz="quarter" idx="3"/>
          </p:nvPr>
        </p:nvSpPr>
        <p:spPr>
          <a:xfrm>
            <a:off x="1566610" y="6539371"/>
            <a:ext cx="4200000" cy="122611"/>
          </a:xfrm>
          <a:prstGeom prst="rect">
            <a:avLst/>
          </a:prstGeom>
        </p:spPr>
        <p:txBody>
          <a:bodyPr vert="horz" lIns="0" tIns="0" rIns="0" bIns="0" rtlCol="0" anchor="ctr"/>
          <a:lstStyle>
            <a:lvl1pPr algn="ctr">
              <a:defRPr sz="700">
                <a:solidFill>
                  <a:schemeClr val="bg1"/>
                </a:solidFill>
              </a:defRPr>
            </a:lvl1pPr>
          </a:lstStyle>
          <a:p>
            <a:r>
              <a:rPr lang="en-GB" dirty="0"/>
              <a:t>ASTM International Conference on Additive Manufacturing</a:t>
            </a:r>
          </a:p>
        </p:txBody>
      </p:sp>
      <p:sp>
        <p:nvSpPr>
          <p:cNvPr id="15" name="TextBox 14"/>
          <p:cNvSpPr txBox="1"/>
          <p:nvPr/>
        </p:nvSpPr>
        <p:spPr>
          <a:xfrm>
            <a:off x="455086" y="6538869"/>
            <a:ext cx="1810594"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3FAF27-8B82-4449-B01B-BEC948125F21}" type="slidenum">
              <a:rPr lang="en-GB" sz="800" smtClean="0">
                <a:solidFill>
                  <a:schemeClr val="bg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GB" sz="800" dirty="0">
                <a:solidFill>
                  <a:schemeClr val="bg1"/>
                </a:solidFill>
              </a:rPr>
              <a:t>  </a:t>
            </a:r>
            <a:r>
              <a:rPr lang="en-GB" sz="700" b="0" dirty="0">
                <a:solidFill>
                  <a:schemeClr val="bg1"/>
                </a:solidFill>
                <a:latin typeface="+mn-lt"/>
              </a:rPr>
              <a:t>  © ASTM International </a:t>
            </a:r>
          </a:p>
        </p:txBody>
      </p:sp>
      <p:pic>
        <p:nvPicPr>
          <p:cNvPr id="11" name="Picture 10" descr="Icon&#10;&#10;Description automatically generated">
            <a:extLst>
              <a:ext uri="{FF2B5EF4-FFF2-40B4-BE49-F238E27FC236}">
                <a16:creationId xmlns:a16="http://schemas.microsoft.com/office/drawing/2014/main" id="{A2A4F60F-C6FD-9544-A36B-9C1ABF5C7DC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975010" y="244599"/>
            <a:ext cx="3032133" cy="465913"/>
          </a:xfrm>
          <a:prstGeom prst="rect">
            <a:avLst/>
          </a:prstGeom>
        </p:spPr>
      </p:pic>
      <p:pic>
        <p:nvPicPr>
          <p:cNvPr id="8" name="Picture 7">
            <a:extLst>
              <a:ext uri="{FF2B5EF4-FFF2-40B4-BE49-F238E27FC236}">
                <a16:creationId xmlns:a16="http://schemas.microsoft.com/office/drawing/2014/main" id="{E0361687-75D8-C646-96F7-9DF505CF985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85461" y="183914"/>
            <a:ext cx="905478" cy="752679"/>
          </a:xfrm>
          <a:prstGeom prst="rect">
            <a:avLst/>
          </a:prstGeom>
        </p:spPr>
      </p:pic>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7" r:id="rId3"/>
    <p:sldLayoutId id="2147483691" r:id="rId4"/>
    <p:sldLayoutId id="2147483678" r:id="rId5"/>
    <p:sldLayoutId id="2147483674" r:id="rId6"/>
    <p:sldLayoutId id="2147483692" r:id="rId7"/>
    <p:sldLayoutId id="2147483681" r:id="rId8"/>
    <p:sldLayoutId id="2147483675" r:id="rId9"/>
    <p:sldLayoutId id="2147483677" r:id="rId10"/>
    <p:sldLayoutId id="2147483694" r:id="rId11"/>
    <p:sldLayoutId id="2147483683" r:id="rId12"/>
    <p:sldLayoutId id="2147483684" r:id="rId13"/>
    <p:sldLayoutId id="2147483680" r:id="rId14"/>
    <p:sldLayoutId id="2147483686" r:id="rId15"/>
    <p:sldLayoutId id="2147483693" r:id="rId16"/>
    <p:sldLayoutId id="2147483696" r:id="rId17"/>
  </p:sldLayoutIdLst>
  <p:hf hdr="0"/>
  <p:txStyles>
    <p:titleStyle>
      <a:lvl1pPr algn="l" defTabSz="914377" rtl="0" eaLnBrk="1" latinLnBrk="0" hangingPunct="1">
        <a:lnSpc>
          <a:spcPts val="3000"/>
        </a:lnSpc>
        <a:spcBef>
          <a:spcPct val="0"/>
        </a:spcBef>
        <a:buNone/>
        <a:defRPr sz="2800" kern="1200">
          <a:solidFill>
            <a:schemeClr val="bg1"/>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58" indent="-182558"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489" indent="-169858" algn="l" defTabSz="914377"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userDrawn="1">
          <p15:clr>
            <a:srgbClr val="F26B43"/>
          </p15:clr>
        </p15:guide>
        <p15:guide id="2" pos="287" userDrawn="1">
          <p15:clr>
            <a:srgbClr val="F26B43"/>
          </p15:clr>
        </p15:guide>
        <p15:guide id="3" pos="7393"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nasa.gov/standard/nasa/nasa-std-6033" TargetMode="External"/><Relationship Id="rId2" Type="http://schemas.openxmlformats.org/officeDocument/2006/relationships/hyperlink" Target="https://standards.nasa.gov/standard/nasa/nasa-std-6030"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3420" y="3350400"/>
            <a:ext cx="9264984" cy="2492990"/>
          </a:xfrm>
          <a:prstGeom prst="rect">
            <a:avLst/>
          </a:prstGeom>
          <a:noFill/>
        </p:spPr>
        <p:txBody>
          <a:bodyPr wrap="square" lIns="0" tIns="0" rIns="0" bIns="0" rtlCol="0">
            <a:spAutoFit/>
          </a:bodyPr>
          <a:lstStyle/>
          <a:p>
            <a:r>
              <a:rPr lang="en-US" sz="3200" dirty="0">
                <a:solidFill>
                  <a:schemeClr val="accent1"/>
                </a:solidFill>
                <a:latin typeface="Calibri" panose="020F0502020204030204" pitchFamily="34" charset="0"/>
                <a:cs typeface="Calibri" panose="020F0502020204030204" pitchFamily="34" charset="0"/>
              </a:rPr>
              <a:t>The Development of a Qualified Material Process (QMP) via NASA-STD-6030*</a:t>
            </a:r>
          </a:p>
          <a:p>
            <a:r>
              <a:rPr lang="en-US" sz="1400" dirty="0">
                <a:latin typeface="Calibri" panose="020F0502020204030204" pitchFamily="34" charset="0"/>
                <a:cs typeface="Calibri" panose="020F0502020204030204" pitchFamily="34" charset="0"/>
              </a:rPr>
              <a:t>*NASA’s Internal Technical Standard “Additive Manufacturing Requirements for Spaceflight Systems” – released 4/21/21</a:t>
            </a:r>
          </a:p>
          <a:p>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a:p>
            <a:pPr lvl="0"/>
            <a:r>
              <a:rPr lang="en-US" sz="1400" dirty="0">
                <a:solidFill>
                  <a:schemeClr val="accent1"/>
                </a:solidFill>
                <a:latin typeface="Calibri" panose="020F0502020204030204" pitchFamily="34" charset="0"/>
                <a:cs typeface="Calibri" panose="020F0502020204030204" pitchFamily="34" charset="0"/>
              </a:rPr>
              <a:t>Alison Park – NASA NESC</a:t>
            </a:r>
          </a:p>
          <a:p>
            <a:pPr lvl="0"/>
            <a:r>
              <a:rPr lang="en-US" sz="1400" dirty="0">
                <a:solidFill>
                  <a:schemeClr val="accent1"/>
                </a:solidFill>
                <a:latin typeface="Calibri" panose="020F0502020204030204" pitchFamily="34" charset="0"/>
                <a:cs typeface="Calibri" panose="020F0502020204030204" pitchFamily="34" charset="0"/>
              </a:rPr>
              <a:t>Rick Russell – NASA NESC</a:t>
            </a:r>
            <a:br>
              <a:rPr lang="en-US" sz="1400" dirty="0">
                <a:solidFill>
                  <a:schemeClr val="accent1"/>
                </a:solidFill>
                <a:latin typeface="Calibri" panose="020F0502020204030204" pitchFamily="34" charset="0"/>
                <a:cs typeface="Calibri" panose="020F0502020204030204" pitchFamily="34" charset="0"/>
              </a:rPr>
            </a:br>
            <a:r>
              <a:rPr lang="en-US" sz="1400" dirty="0">
                <a:solidFill>
                  <a:schemeClr val="accent1"/>
                </a:solidFill>
                <a:latin typeface="Calibri" panose="020F0502020204030204" pitchFamily="34" charset="0"/>
                <a:cs typeface="Calibri" panose="020F0502020204030204" pitchFamily="34" charset="0"/>
              </a:rPr>
              <a:t>Doug Wells – NASA Marshall Space Center</a:t>
            </a:r>
          </a:p>
          <a:p>
            <a:pPr lvl="0"/>
            <a:r>
              <a:rPr lang="en-US" sz="1400" dirty="0">
                <a:solidFill>
                  <a:schemeClr val="accent1"/>
                </a:solidFill>
                <a:latin typeface="Calibri" panose="020F0502020204030204" pitchFamily="34" charset="0"/>
                <a:cs typeface="Calibri" panose="020F0502020204030204" pitchFamily="34" charset="0"/>
              </a:rPr>
              <a:t>Brian West – NASA Marshall Space Center</a:t>
            </a:r>
          </a:p>
        </p:txBody>
      </p:sp>
    </p:spTree>
    <p:extLst>
      <p:ext uri="{BB962C8B-B14F-4D97-AF65-F5344CB8AC3E}">
        <p14:creationId xmlns:p14="http://schemas.microsoft.com/office/powerpoint/2010/main" val="111492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defTabSz="914400">
              <a:lnSpc>
                <a:spcPct val="90000"/>
              </a:lnSpc>
            </a:pPr>
            <a:r>
              <a:rPr lang="en-US" sz="2400" b="1" kern="1200" dirty="0">
                <a:solidFill>
                  <a:srgbClr val="FFFFFF"/>
                </a:solidFill>
                <a:latin typeface="+mj-lt"/>
                <a:ea typeface="+mj-ea"/>
                <a:cs typeface="+mj-cs"/>
              </a:rPr>
              <a:t>How does QMP actually work?</a:t>
            </a:r>
          </a:p>
        </p:txBody>
      </p:sp>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717423" y="3258842"/>
            <a:ext cx="4056878" cy="3028670"/>
          </a:xfrm>
        </p:spPr>
        <p:txBody>
          <a:bodyPr vert="horz" lIns="91440" tIns="45720" rIns="91440" bIns="45720" rtlCol="0">
            <a:normAutofit fontScale="55000" lnSpcReduction="20000"/>
          </a:bodyPr>
          <a:lstStyle/>
          <a:p>
            <a:pPr marL="0" indent="0" defTabSz="914400">
              <a:lnSpc>
                <a:spcPct val="90000"/>
              </a:lnSpc>
              <a:buNone/>
            </a:pPr>
            <a:r>
              <a:rPr lang="en-US" sz="2500" b="1" u="sng" dirty="0"/>
              <a:t>Step 1 : Define </a:t>
            </a:r>
            <a:r>
              <a:rPr lang="en-US" sz="2500" dirty="0"/>
              <a:t>a Candidate Material Process</a:t>
            </a:r>
          </a:p>
          <a:p>
            <a:pPr lvl="1" indent="-228600" defTabSz="914400">
              <a:lnSpc>
                <a:spcPct val="90000"/>
              </a:lnSpc>
              <a:buFont typeface="Arial" panose="020B0604020202020204" pitchFamily="34" charset="0"/>
              <a:buChar char="•"/>
            </a:pPr>
            <a:r>
              <a:rPr lang="en-US" sz="2500" dirty="0"/>
              <a:t>What is your </a:t>
            </a:r>
            <a:r>
              <a:rPr lang="en-US" sz="2500" b="1" dirty="0"/>
              <a:t>feedstock</a:t>
            </a:r>
          </a:p>
          <a:p>
            <a:pPr lvl="1" indent="-228600" defTabSz="914400">
              <a:lnSpc>
                <a:spcPct val="90000"/>
              </a:lnSpc>
              <a:buFont typeface="Arial" panose="020B0604020202020204" pitchFamily="34" charset="0"/>
              <a:buChar char="•"/>
            </a:pPr>
            <a:r>
              <a:rPr lang="en-US" sz="2500" dirty="0"/>
              <a:t>What are control factors governing the </a:t>
            </a:r>
            <a:r>
              <a:rPr lang="en-US" sz="2500" b="1" dirty="0"/>
              <a:t>AM build process</a:t>
            </a:r>
          </a:p>
          <a:p>
            <a:pPr lvl="1" indent="-228600" defTabSz="914400">
              <a:lnSpc>
                <a:spcPct val="90000"/>
              </a:lnSpc>
              <a:buFont typeface="Arial" panose="020B0604020202020204" pitchFamily="34" charset="0"/>
              <a:buChar char="•"/>
            </a:pPr>
            <a:r>
              <a:rPr lang="en-US" sz="2500" dirty="0"/>
              <a:t>What are required for </a:t>
            </a:r>
            <a:r>
              <a:rPr lang="en-US" sz="2500" b="1" dirty="0"/>
              <a:t>post AM processing</a:t>
            </a:r>
          </a:p>
          <a:p>
            <a:pPr marL="0" indent="0" defTabSz="914400">
              <a:lnSpc>
                <a:spcPct val="90000"/>
              </a:lnSpc>
              <a:buNone/>
            </a:pPr>
            <a:r>
              <a:rPr lang="en-US" sz="2500" b="1" u="sng" dirty="0"/>
              <a:t>Step 2: Do </a:t>
            </a:r>
            <a:r>
              <a:rPr lang="en-US" sz="2500" b="1" i="1" u="sng" dirty="0"/>
              <a:t>x, y, z </a:t>
            </a:r>
            <a:r>
              <a:rPr lang="en-US" sz="2500" dirty="0"/>
              <a:t>to qualify the Candidate Material Process as a QMP</a:t>
            </a:r>
          </a:p>
          <a:p>
            <a:pPr lvl="1" indent="-228600" defTabSz="914400">
              <a:lnSpc>
                <a:spcPct val="90000"/>
              </a:lnSpc>
              <a:buFont typeface="Arial" panose="020B0604020202020204" pitchFamily="34" charset="0"/>
              <a:buChar char="•"/>
            </a:pPr>
            <a:r>
              <a:rPr lang="en-US" sz="2500" dirty="0"/>
              <a:t>Use of standardized builds</a:t>
            </a:r>
          </a:p>
          <a:p>
            <a:pPr lvl="1" indent="-228600" defTabSz="914400">
              <a:lnSpc>
                <a:spcPct val="90000"/>
              </a:lnSpc>
              <a:buFont typeface="Arial" panose="020B0604020202020204" pitchFamily="34" charset="0"/>
              <a:buChar char="•"/>
            </a:pPr>
            <a:r>
              <a:rPr lang="en-US" sz="2500" dirty="0"/>
              <a:t>Qualification Criteria – as printed microstructure, surface texture and detail resolution, thermal processing effects on microstructure, mechanical properties (material performance)</a:t>
            </a:r>
          </a:p>
          <a:p>
            <a:pPr marL="0" lvl="6" indent="0" defTabSz="914400">
              <a:lnSpc>
                <a:spcPct val="90000"/>
              </a:lnSpc>
              <a:buNone/>
            </a:pPr>
            <a:br>
              <a:rPr lang="en-US" sz="2500" dirty="0"/>
            </a:br>
            <a:endParaRPr lang="en-US" sz="2500" dirty="0"/>
          </a:p>
          <a:p>
            <a:pPr indent="-228600" defTabSz="914400">
              <a:lnSpc>
                <a:spcPct val="90000"/>
              </a:lnSpc>
              <a:buFont typeface="Arial" panose="020B0604020202020204" pitchFamily="34" charset="0"/>
              <a:buChar char="•"/>
            </a:pPr>
            <a:endParaRPr lang="en-US" sz="1000" dirty="0"/>
          </a:p>
        </p:txBody>
      </p:sp>
      <p:pic>
        <p:nvPicPr>
          <p:cNvPr id="10" name="Picture 9" descr="Diagram&#10;&#10;Description automatically generated">
            <a:extLst>
              <a:ext uri="{FF2B5EF4-FFF2-40B4-BE49-F238E27FC236}">
                <a16:creationId xmlns:a16="http://schemas.microsoft.com/office/drawing/2014/main" id="{8D4F0DD4-94BF-DC43-BA73-D9C94779A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102" y="1149661"/>
            <a:ext cx="6903723" cy="4435641"/>
          </a:xfrm>
          <a:prstGeom prst="rect">
            <a:avLst/>
          </a:prstGeom>
        </p:spPr>
      </p:pic>
    </p:spTree>
    <p:extLst>
      <p:ext uri="{BB962C8B-B14F-4D97-AF65-F5344CB8AC3E}">
        <p14:creationId xmlns:p14="http://schemas.microsoft.com/office/powerpoint/2010/main" val="53180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11456394" cy="5107330"/>
          </a:xfrm>
        </p:spPr>
        <p:txBody>
          <a:bodyPr>
            <a:noAutofit/>
          </a:bodyPr>
          <a:lstStyle/>
          <a:p>
            <a:pPr marL="180972" lvl="5" indent="0" defTabSz="914400">
              <a:lnSpc>
                <a:spcPct val="90000"/>
              </a:lnSpc>
              <a:spcBef>
                <a:spcPts val="1000"/>
              </a:spcBef>
              <a:buNone/>
            </a:pPr>
            <a:r>
              <a:rPr lang="en-US" sz="2200" dirty="0">
                <a:solidFill>
                  <a:schemeClr val="accent1"/>
                </a:solidFill>
                <a:latin typeface="Calibri" panose="020F0502020204030204" pitchFamily="34" charset="0"/>
                <a:cs typeface="Calibri" panose="020F0502020204030204" pitchFamily="34" charset="0"/>
              </a:rPr>
              <a:t>“</a:t>
            </a:r>
            <a:r>
              <a:rPr lang="en-US" sz="2200" b="1" i="1" dirty="0">
                <a:solidFill>
                  <a:schemeClr val="accent1"/>
                </a:solidFill>
                <a:latin typeface="Calibri" panose="020F0502020204030204" pitchFamily="34" charset="0"/>
                <a:cs typeface="Calibri" panose="020F0502020204030204" pitchFamily="34" charset="0"/>
              </a:rPr>
              <a:t>Feedstock to be used for a Candidate QMP shall be controlled by industry standard specs or configuration-controlled material specs that levy requirements.</a:t>
            </a:r>
            <a:r>
              <a:rPr lang="en-US" sz="2200" dirty="0">
                <a:solidFill>
                  <a:schemeClr val="accent1"/>
                </a:solidFill>
                <a:latin typeface="Calibri" panose="020F0502020204030204" pitchFamily="34" charset="0"/>
                <a:cs typeface="Calibri" panose="020F0502020204030204" pitchFamily="34" charset="0"/>
              </a:rPr>
              <a:t>”</a:t>
            </a:r>
          </a:p>
          <a:p>
            <a:pPr lvl="7"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Rationale – control of feedstock is essential to consistent performance of the AM process. Each of these controls is specified to minimize the likelihood of potential process failures related to the feedstock</a:t>
            </a:r>
          </a:p>
          <a:p>
            <a:pPr lvl="5"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180972" lvl="5" indent="0" defTabSz="914400">
              <a:lnSpc>
                <a:spcPct val="90000"/>
              </a:lnSpc>
              <a:spcBef>
                <a:spcPts val="1000"/>
              </a:spcBef>
              <a:buNone/>
            </a:pPr>
            <a:r>
              <a:rPr lang="en-US" sz="2200" dirty="0">
                <a:solidFill>
                  <a:schemeClr val="accent1"/>
                </a:solidFill>
                <a:latin typeface="Calibri" panose="020F0502020204030204" pitchFamily="34" charset="0"/>
                <a:cs typeface="Calibri" panose="020F0502020204030204" pitchFamily="34" charset="0"/>
              </a:rPr>
              <a:t>“</a:t>
            </a:r>
            <a:r>
              <a:rPr lang="en-US" sz="2200" b="1" i="1" dirty="0">
                <a:solidFill>
                  <a:schemeClr val="accent1"/>
                </a:solidFill>
                <a:latin typeface="Calibri" panose="020F0502020204030204" pitchFamily="34" charset="0"/>
                <a:cs typeface="Calibri" panose="020F0502020204030204" pitchFamily="34" charset="0"/>
              </a:rPr>
              <a:t>A Feedstock reuse protocol shall be defined and implemented</a:t>
            </a:r>
            <a:r>
              <a:rPr lang="en-US" sz="2200" dirty="0">
                <a:solidFill>
                  <a:schemeClr val="accent1"/>
                </a:solidFill>
                <a:latin typeface="Calibri" panose="020F0502020204030204" pitchFamily="34" charset="0"/>
                <a:cs typeface="Calibri" panose="020F0502020204030204" pitchFamily="34" charset="0"/>
              </a:rPr>
              <a:t>.”</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Rationale – feedstock can degrade through reuse due to changes in chemistry and morphology. Each of which can affect the quality of the material process and the resulting hardware integrity</a:t>
            </a:r>
          </a:p>
          <a:p>
            <a:pPr marL="409572" lvl="1" indent="-228600" defTabSz="914400">
              <a:lnSpc>
                <a:spcPct val="90000"/>
              </a:lnSpc>
              <a:spcBef>
                <a:spcPts val="1000"/>
              </a:spcBef>
              <a:spcAft>
                <a:spcPts val="0"/>
              </a:spcAft>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NASA STD does not give a ”hard rule” on the number of reuse but…</a:t>
            </a:r>
          </a:p>
          <a:p>
            <a:pPr marL="409572" lvl="3" indent="-228600" defTabSz="914400">
              <a:lnSpc>
                <a:spcPct val="90000"/>
              </a:lnSpc>
              <a:spcBef>
                <a:spcPts val="1000"/>
              </a:spcBef>
              <a:spcAft>
                <a:spcPts val="0"/>
              </a:spcAft>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Acceptability of allowing feedstock reuse needs to be demonstrated when proper controls are verified and maintained</a:t>
            </a:r>
          </a:p>
          <a:p>
            <a:pPr lvl="5"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409572" lvl="1" indent="-228600" defTabSz="914400">
              <a:lnSpc>
                <a:spcPct val="90000"/>
              </a:lnSpc>
              <a:spcBef>
                <a:spcPts val="1000"/>
              </a:spcBef>
              <a:spcAft>
                <a:spcPts val="0"/>
              </a:spcAft>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0" indent="0">
              <a:buNone/>
            </a:pPr>
            <a:br>
              <a:rPr lang="en-US" sz="2000" dirty="0">
                <a:solidFill>
                  <a:schemeClr val="accent1"/>
                </a:solidFill>
                <a:latin typeface="Calibri" panose="020F0502020204030204" pitchFamily="34" charset="0"/>
                <a:cs typeface="Calibri" panose="020F0502020204030204" pitchFamily="34" charset="0"/>
              </a:rPr>
            </a:br>
            <a:br>
              <a:rPr lang="en-US" sz="2000" dirty="0">
                <a:solidFill>
                  <a:schemeClr val="accent1"/>
                </a:solidFill>
                <a:latin typeface="Calibri" panose="020F0502020204030204" pitchFamily="34" charset="0"/>
                <a:cs typeface="Calibri" panose="020F0502020204030204" pitchFamily="34" charset="0"/>
              </a:rPr>
            </a:br>
            <a:endParaRPr lang="en-US" sz="2000" dirty="0">
              <a:solidFill>
                <a:schemeClr val="accent1"/>
              </a:solidFill>
              <a:latin typeface="Calibri" panose="020F0502020204030204" pitchFamily="34" charset="0"/>
              <a:cs typeface="Calibri" panose="020F0502020204030204" pitchFamily="34" charset="0"/>
            </a:endParaRPr>
          </a:p>
          <a:p>
            <a:endParaRPr lang="en-US" sz="20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368256" y="201276"/>
            <a:ext cx="7772400" cy="702062"/>
          </a:xfrm>
        </p:spPr>
        <p:txBody>
          <a:bodyPr>
            <a:normAutofit fontScale="90000"/>
          </a:bodyPr>
          <a:lstStyle/>
          <a:p>
            <a:r>
              <a:rPr lang="en-US" b="1" dirty="0">
                <a:latin typeface="Calibri" panose="020F0502020204030204" pitchFamily="34" charset="0"/>
                <a:cs typeface="Calibri" panose="020F0502020204030204" pitchFamily="34" charset="0"/>
              </a:rPr>
              <a:t>Defining </a:t>
            </a:r>
            <a:r>
              <a:rPr lang="en-US" b="1" dirty="0">
                <a:solidFill>
                  <a:srgbClr val="FF0000"/>
                </a:solidFill>
                <a:latin typeface="Calibri" panose="020F0502020204030204" pitchFamily="34" charset="0"/>
                <a:cs typeface="Calibri" panose="020F0502020204030204" pitchFamily="34" charset="0"/>
              </a:rPr>
              <a:t>Feedstock Controls </a:t>
            </a:r>
            <a:r>
              <a:rPr lang="en-US" b="1" dirty="0">
                <a:latin typeface="Calibri" panose="020F0502020204030204" pitchFamily="34" charset="0"/>
                <a:cs typeface="Calibri" panose="020F0502020204030204" pitchFamily="34" charset="0"/>
              </a:rPr>
              <a:t>– Virgin Feedstock Procurement and Reuse</a:t>
            </a:r>
          </a:p>
        </p:txBody>
      </p:sp>
    </p:spTree>
    <p:extLst>
      <p:ext uri="{BB962C8B-B14F-4D97-AF65-F5344CB8AC3E}">
        <p14:creationId xmlns:p14="http://schemas.microsoft.com/office/powerpoint/2010/main" val="2620328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11456394" cy="5107330"/>
          </a:xfrm>
        </p:spPr>
        <p:txBody>
          <a:bodyPr>
            <a:noAutofit/>
          </a:bodyPr>
          <a:lstStyle/>
          <a:p>
            <a:pPr marL="180972" lvl="5" indent="0" defTabSz="914400">
              <a:lnSpc>
                <a:spcPct val="90000"/>
              </a:lnSpc>
              <a:spcBef>
                <a:spcPts val="1000"/>
              </a:spcBef>
              <a:buNone/>
            </a:pPr>
            <a:r>
              <a:rPr lang="en-US" sz="2200" dirty="0">
                <a:solidFill>
                  <a:schemeClr val="accent1"/>
                </a:solidFill>
                <a:latin typeface="Calibri" panose="020F0502020204030204" pitchFamily="34" charset="0"/>
                <a:cs typeface="Calibri" panose="020F0502020204030204" pitchFamily="34" charset="0"/>
              </a:rPr>
              <a:t>“</a:t>
            </a:r>
            <a:r>
              <a:rPr lang="en-US" sz="2200" b="1" i="1" dirty="0">
                <a:solidFill>
                  <a:schemeClr val="accent1"/>
                </a:solidFill>
                <a:latin typeface="Calibri" panose="020F0502020204030204" pitchFamily="34" charset="0"/>
                <a:cs typeface="Calibri" panose="020F0502020204030204" pitchFamily="34" charset="0"/>
              </a:rPr>
              <a:t>AM build process shall be defined in the Candidate QMP by a comprehensive list of fixed, key process variables of known influence on the AM build process for any given AM machine.</a:t>
            </a:r>
            <a:r>
              <a:rPr lang="en-US" sz="2200" dirty="0">
                <a:solidFill>
                  <a:schemeClr val="accent1"/>
                </a:solidFill>
                <a:latin typeface="Calibri" panose="020F0502020204030204" pitchFamily="34" charset="0"/>
                <a:cs typeface="Calibri" panose="020F0502020204030204" pitchFamily="34" charset="0"/>
              </a:rPr>
              <a:t>”</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Feedstock characteristics</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Environmental conditions in the AM equipment</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Process parameter settings</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Tool path settings</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Dwell times and pauses between layers</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Includes process restart procedures</a:t>
            </a:r>
          </a:p>
          <a:p>
            <a:pPr marL="409572" lvl="5" indent="-228600"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0" lvl="2" indent="0" defTabSz="914400">
              <a:lnSpc>
                <a:spcPct val="90000"/>
              </a:lnSpc>
              <a:spcBef>
                <a:spcPts val="1000"/>
              </a:spcBef>
              <a:spcAft>
                <a:spcPts val="0"/>
              </a:spcAft>
              <a:buNone/>
            </a:pPr>
            <a:endParaRPr lang="en-US" sz="2600" dirty="0">
              <a:solidFill>
                <a:schemeClr val="accent1"/>
              </a:solidFill>
              <a:latin typeface="Calibri" panose="020F0502020204030204" pitchFamily="34" charset="0"/>
              <a:cs typeface="Calibri" panose="020F0502020204030204" pitchFamily="34" charset="0"/>
            </a:endParaRPr>
          </a:p>
          <a:p>
            <a:pPr marL="0" indent="0">
              <a:buNone/>
            </a:pPr>
            <a:br>
              <a:rPr lang="en-US" sz="2000" dirty="0">
                <a:solidFill>
                  <a:schemeClr val="accent1"/>
                </a:solidFill>
                <a:latin typeface="Calibri" panose="020F0502020204030204" pitchFamily="34" charset="0"/>
                <a:cs typeface="Calibri" panose="020F0502020204030204" pitchFamily="34" charset="0"/>
              </a:rPr>
            </a:br>
            <a:br>
              <a:rPr lang="en-US" sz="2000" dirty="0">
                <a:solidFill>
                  <a:schemeClr val="accent1"/>
                </a:solidFill>
                <a:latin typeface="Calibri" panose="020F0502020204030204" pitchFamily="34" charset="0"/>
                <a:cs typeface="Calibri" panose="020F0502020204030204" pitchFamily="34" charset="0"/>
              </a:rPr>
            </a:br>
            <a:endParaRPr lang="en-US" sz="2000" dirty="0">
              <a:solidFill>
                <a:schemeClr val="accent1"/>
              </a:solidFill>
              <a:latin typeface="Calibri" panose="020F0502020204030204" pitchFamily="34" charset="0"/>
              <a:cs typeface="Calibri" panose="020F0502020204030204" pitchFamily="34" charset="0"/>
            </a:endParaRPr>
          </a:p>
          <a:p>
            <a:endParaRPr lang="en-US" sz="20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368256" y="201276"/>
            <a:ext cx="7772400" cy="702062"/>
          </a:xfrm>
        </p:spPr>
        <p:txBody>
          <a:bodyPr>
            <a:normAutofit/>
          </a:bodyPr>
          <a:lstStyle/>
          <a:p>
            <a:r>
              <a:rPr lang="en-US" b="1" dirty="0">
                <a:latin typeface="Calibri" panose="020F0502020204030204" pitchFamily="34" charset="0"/>
                <a:cs typeface="Calibri" panose="020F0502020204030204" pitchFamily="34" charset="0"/>
              </a:rPr>
              <a:t>Defining </a:t>
            </a:r>
            <a:r>
              <a:rPr lang="en-US" b="1" dirty="0">
                <a:solidFill>
                  <a:srgbClr val="FF0000"/>
                </a:solidFill>
                <a:latin typeface="Calibri" panose="020F0502020204030204" pitchFamily="34" charset="0"/>
                <a:cs typeface="Calibri" panose="020F0502020204030204" pitchFamily="34" charset="0"/>
              </a:rPr>
              <a:t>AM Build Process</a:t>
            </a:r>
          </a:p>
        </p:txBody>
      </p:sp>
    </p:spTree>
    <p:extLst>
      <p:ext uri="{BB962C8B-B14F-4D97-AF65-F5344CB8AC3E}">
        <p14:creationId xmlns:p14="http://schemas.microsoft.com/office/powerpoint/2010/main" val="334998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11456394" cy="5107330"/>
          </a:xfrm>
        </p:spPr>
        <p:txBody>
          <a:bodyPr>
            <a:noAutofit/>
          </a:bodyPr>
          <a:lstStyle/>
          <a:p>
            <a:pPr marL="180972" lvl="5" indent="0" defTabSz="914400">
              <a:lnSpc>
                <a:spcPct val="90000"/>
              </a:lnSpc>
              <a:spcBef>
                <a:spcPts val="1000"/>
              </a:spcBef>
              <a:buNone/>
            </a:pPr>
            <a:r>
              <a:rPr lang="en-US" sz="2200" dirty="0">
                <a:solidFill>
                  <a:schemeClr val="accent1"/>
                </a:solidFill>
                <a:latin typeface="Calibri" panose="020F0502020204030204" pitchFamily="34" charset="0"/>
                <a:cs typeface="Calibri" panose="020F0502020204030204" pitchFamily="34" charset="0"/>
              </a:rPr>
              <a:t>“</a:t>
            </a:r>
            <a:r>
              <a:rPr lang="en-US" sz="2200" b="1" i="1" dirty="0">
                <a:solidFill>
                  <a:schemeClr val="accent1"/>
                </a:solidFill>
                <a:latin typeface="Calibri" panose="020F0502020204030204" pitchFamily="34" charset="0"/>
                <a:cs typeface="Calibri" panose="020F0502020204030204" pitchFamily="34" charset="0"/>
              </a:rPr>
              <a:t>All AM post-processing that affects bulk material condition shall be defined in the Candidate QMP to manage property and microstructural evolution from the as-built state to the final state</a:t>
            </a:r>
            <a:r>
              <a:rPr lang="en-US" sz="2200" dirty="0">
                <a:solidFill>
                  <a:schemeClr val="accent1"/>
                </a:solidFill>
                <a:latin typeface="Calibri" panose="020F0502020204030204" pitchFamily="34" charset="0"/>
                <a:cs typeface="Calibri" panose="020F0502020204030204" pitchFamily="34" charset="0"/>
              </a:rPr>
              <a:t>.”</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Rationale – essential thermal processing controls are necessary to ensure part reliability</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Variations are allowed only when it can be shown that equivalent material is produced</a:t>
            </a:r>
          </a:p>
          <a:p>
            <a:pPr marL="409572" lvl="5" indent="-228600"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409572" lvl="5" indent="-228600"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0" lvl="2" indent="0" defTabSz="914400">
              <a:lnSpc>
                <a:spcPct val="90000"/>
              </a:lnSpc>
              <a:spcBef>
                <a:spcPts val="1000"/>
              </a:spcBef>
              <a:spcAft>
                <a:spcPts val="0"/>
              </a:spcAft>
              <a:buNone/>
            </a:pPr>
            <a:endParaRPr lang="en-US" sz="2600" dirty="0">
              <a:solidFill>
                <a:schemeClr val="accent1"/>
              </a:solidFill>
              <a:latin typeface="Calibri" panose="020F0502020204030204" pitchFamily="34" charset="0"/>
              <a:cs typeface="Calibri" panose="020F0502020204030204" pitchFamily="34" charset="0"/>
            </a:endParaRPr>
          </a:p>
          <a:p>
            <a:pPr marL="0" indent="0">
              <a:buNone/>
            </a:pPr>
            <a:br>
              <a:rPr lang="en-US" sz="2000" dirty="0">
                <a:solidFill>
                  <a:schemeClr val="accent1"/>
                </a:solidFill>
                <a:latin typeface="Calibri" panose="020F0502020204030204" pitchFamily="34" charset="0"/>
                <a:cs typeface="Calibri" panose="020F0502020204030204" pitchFamily="34" charset="0"/>
              </a:rPr>
            </a:br>
            <a:br>
              <a:rPr lang="en-US" sz="2000" dirty="0">
                <a:solidFill>
                  <a:schemeClr val="accent1"/>
                </a:solidFill>
                <a:latin typeface="Calibri" panose="020F0502020204030204" pitchFamily="34" charset="0"/>
                <a:cs typeface="Calibri" panose="020F0502020204030204" pitchFamily="34" charset="0"/>
              </a:rPr>
            </a:br>
            <a:endParaRPr lang="en-US" sz="2000" dirty="0">
              <a:solidFill>
                <a:schemeClr val="accent1"/>
              </a:solidFill>
              <a:latin typeface="Calibri" panose="020F0502020204030204" pitchFamily="34" charset="0"/>
              <a:cs typeface="Calibri" panose="020F0502020204030204" pitchFamily="34" charset="0"/>
            </a:endParaRPr>
          </a:p>
          <a:p>
            <a:endParaRPr lang="en-US" sz="20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368256" y="201276"/>
            <a:ext cx="7772400" cy="702062"/>
          </a:xfrm>
        </p:spPr>
        <p:txBody>
          <a:bodyPr>
            <a:normAutofit/>
          </a:bodyPr>
          <a:lstStyle/>
          <a:p>
            <a:r>
              <a:rPr lang="en-US" b="1" dirty="0">
                <a:latin typeface="Calibri" panose="020F0502020204030204" pitchFamily="34" charset="0"/>
                <a:cs typeface="Calibri" panose="020F0502020204030204" pitchFamily="34" charset="0"/>
              </a:rPr>
              <a:t>Defining </a:t>
            </a:r>
            <a:r>
              <a:rPr lang="en-US" b="1" dirty="0">
                <a:solidFill>
                  <a:srgbClr val="FF0000"/>
                </a:solidFill>
                <a:latin typeface="Calibri" panose="020F0502020204030204" pitchFamily="34" charset="0"/>
                <a:cs typeface="Calibri" panose="020F0502020204030204" pitchFamily="34" charset="0"/>
              </a:rPr>
              <a:t>Post Processing</a:t>
            </a:r>
          </a:p>
        </p:txBody>
      </p:sp>
    </p:spTree>
    <p:extLst>
      <p:ext uri="{BB962C8B-B14F-4D97-AF65-F5344CB8AC3E}">
        <p14:creationId xmlns:p14="http://schemas.microsoft.com/office/powerpoint/2010/main" val="22792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11456394" cy="5107330"/>
          </a:xfrm>
        </p:spPr>
        <p:txBody>
          <a:bodyPr>
            <a:noAutofit/>
          </a:bodyPr>
          <a:lstStyle/>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Quality of the as-built materials – microstructure, defect state, characterization of the top-later melt-pool geometry</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Microstructural evolution – as built to final state</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Surface Texture and Detail Resolution – via use of reference parts with acceptance criteria</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Mechanical Properties  - NASA Std gives a minimum quantities and test types for each Part Classification</a:t>
            </a:r>
          </a:p>
          <a:p>
            <a:pPr marL="409572" lvl="5" indent="-228600" defTabSz="914400">
              <a:lnSpc>
                <a:spcPct val="90000"/>
              </a:lnSpc>
              <a:spcBef>
                <a:spcPts val="1000"/>
              </a:spcBef>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QMP Report/Record – configuration-controlled record</a:t>
            </a:r>
          </a:p>
          <a:p>
            <a:pPr marL="0" lvl="6" indent="0" defTabSz="914400">
              <a:lnSpc>
                <a:spcPct val="90000"/>
              </a:lnSpc>
              <a:spcBef>
                <a:spcPts val="1000"/>
              </a:spcBef>
              <a:buNone/>
            </a:pPr>
            <a:endParaRPr lang="en-US" sz="2400" dirty="0">
              <a:solidFill>
                <a:schemeClr val="accent1"/>
              </a:solidFill>
              <a:latin typeface="Calibri" panose="020F0502020204030204" pitchFamily="34" charset="0"/>
              <a:cs typeface="Calibri" panose="020F0502020204030204" pitchFamily="34" charset="0"/>
            </a:endParaRPr>
          </a:p>
          <a:p>
            <a:pPr marL="409572" lvl="5" indent="-228600"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0" lvl="2" indent="0" defTabSz="914400">
              <a:lnSpc>
                <a:spcPct val="90000"/>
              </a:lnSpc>
              <a:spcBef>
                <a:spcPts val="1000"/>
              </a:spcBef>
              <a:spcAft>
                <a:spcPts val="0"/>
              </a:spcAft>
              <a:buNone/>
            </a:pPr>
            <a:endParaRPr lang="en-US" sz="2600" dirty="0">
              <a:solidFill>
                <a:schemeClr val="accent1"/>
              </a:solidFill>
              <a:latin typeface="Calibri" panose="020F0502020204030204" pitchFamily="34" charset="0"/>
              <a:cs typeface="Calibri" panose="020F0502020204030204" pitchFamily="34" charset="0"/>
            </a:endParaRPr>
          </a:p>
          <a:p>
            <a:pPr marL="0" indent="0">
              <a:buNone/>
            </a:pPr>
            <a:br>
              <a:rPr lang="en-US" sz="2000" dirty="0">
                <a:solidFill>
                  <a:schemeClr val="accent1"/>
                </a:solidFill>
                <a:latin typeface="Calibri" panose="020F0502020204030204" pitchFamily="34" charset="0"/>
                <a:cs typeface="Calibri" panose="020F0502020204030204" pitchFamily="34" charset="0"/>
              </a:rPr>
            </a:br>
            <a:br>
              <a:rPr lang="en-US" sz="2000" dirty="0">
                <a:solidFill>
                  <a:schemeClr val="accent1"/>
                </a:solidFill>
                <a:latin typeface="Calibri" panose="020F0502020204030204" pitchFamily="34" charset="0"/>
                <a:cs typeface="Calibri" panose="020F0502020204030204" pitchFamily="34" charset="0"/>
              </a:rPr>
            </a:br>
            <a:endParaRPr lang="en-US" sz="2000" dirty="0">
              <a:solidFill>
                <a:schemeClr val="accent1"/>
              </a:solidFill>
              <a:latin typeface="Calibri" panose="020F0502020204030204" pitchFamily="34" charset="0"/>
              <a:cs typeface="Calibri" panose="020F0502020204030204" pitchFamily="34" charset="0"/>
            </a:endParaRPr>
          </a:p>
          <a:p>
            <a:endParaRPr lang="en-US" sz="20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368256" y="201276"/>
            <a:ext cx="7772400" cy="702062"/>
          </a:xfrm>
        </p:spPr>
        <p:txBody>
          <a:bodyPr>
            <a:normAutofit fontScale="90000"/>
          </a:bodyPr>
          <a:lstStyle/>
          <a:p>
            <a:r>
              <a:rPr lang="en-US" b="1" dirty="0">
                <a:latin typeface="Calibri" panose="020F0502020204030204" pitchFamily="34" charset="0"/>
                <a:cs typeface="Calibri" panose="020F0502020204030204" pitchFamily="34" charset="0"/>
              </a:rPr>
              <a:t>Qualification of </a:t>
            </a:r>
            <a:r>
              <a:rPr lang="en-US" b="1" dirty="0">
                <a:solidFill>
                  <a:srgbClr val="FF0000"/>
                </a:solidFill>
                <a:latin typeface="Calibri" panose="020F0502020204030204" pitchFamily="34" charset="0"/>
                <a:cs typeface="Calibri" panose="020F0502020204030204" pitchFamily="34" charset="0"/>
              </a:rPr>
              <a:t>Candidate Material Process as a QMP</a:t>
            </a:r>
          </a:p>
        </p:txBody>
      </p:sp>
      <p:pic>
        <p:nvPicPr>
          <p:cNvPr id="6" name="Picture 5" descr="Diagram&#10;&#10;Description automatically generated">
            <a:extLst>
              <a:ext uri="{FF2B5EF4-FFF2-40B4-BE49-F238E27FC236}">
                <a16:creationId xmlns:a16="http://schemas.microsoft.com/office/drawing/2014/main" id="{164064C7-B851-7845-81DE-FB0CCC4E5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5" y="4264503"/>
            <a:ext cx="2313787" cy="2028676"/>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AB35D028-2ED8-4A4D-87C0-B93B3CBFD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714" y="4467722"/>
            <a:ext cx="3492500" cy="1104900"/>
          </a:xfrm>
          <a:prstGeom prst="rect">
            <a:avLst/>
          </a:prstGeom>
        </p:spPr>
      </p:pic>
      <p:pic>
        <p:nvPicPr>
          <p:cNvPr id="10" name="Picture 9" descr="Website&#10;&#10;Description automatically generated with low confidence">
            <a:extLst>
              <a:ext uri="{FF2B5EF4-FFF2-40B4-BE49-F238E27FC236}">
                <a16:creationId xmlns:a16="http://schemas.microsoft.com/office/drawing/2014/main" id="{B19DFACF-2C74-0440-BA85-F90D67F9E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4276" y="4378822"/>
            <a:ext cx="1955800" cy="1193800"/>
          </a:xfrm>
          <a:prstGeom prst="rect">
            <a:avLst/>
          </a:prstGeom>
        </p:spPr>
      </p:pic>
      <p:pic>
        <p:nvPicPr>
          <p:cNvPr id="12" name="Picture 11" descr="Diagram&#10;&#10;Description automatically generated with medium confidence">
            <a:extLst>
              <a:ext uri="{FF2B5EF4-FFF2-40B4-BE49-F238E27FC236}">
                <a16:creationId xmlns:a16="http://schemas.microsoft.com/office/drawing/2014/main" id="{931660F6-D1DD-3744-A495-C1ECD376D7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87094" y="4121596"/>
            <a:ext cx="3137134" cy="1797152"/>
          </a:xfrm>
          <a:prstGeom prst="rect">
            <a:avLst/>
          </a:prstGeom>
        </p:spPr>
      </p:pic>
    </p:spTree>
    <p:extLst>
      <p:ext uri="{BB962C8B-B14F-4D97-AF65-F5344CB8AC3E}">
        <p14:creationId xmlns:p14="http://schemas.microsoft.com/office/powerpoint/2010/main" val="224559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11456394" cy="5107330"/>
          </a:xfrm>
        </p:spPr>
        <p:txBody>
          <a:bodyPr>
            <a:noAutofit/>
          </a:bodyPr>
          <a:lstStyle/>
          <a:p>
            <a:pPr marL="409572" lvl="5" indent="-228600"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409572" lvl="1" indent="-228600" defTabSz="914400">
              <a:lnSpc>
                <a:spcPct val="90000"/>
              </a:lnSpc>
              <a:spcBef>
                <a:spcPts val="1000"/>
              </a:spcBef>
              <a:spcAft>
                <a:spcPts val="0"/>
              </a:spcAft>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0" indent="0">
              <a:buNone/>
            </a:pPr>
            <a:br>
              <a:rPr lang="en-US" sz="2000" dirty="0">
                <a:solidFill>
                  <a:schemeClr val="accent1"/>
                </a:solidFill>
                <a:latin typeface="Calibri" panose="020F0502020204030204" pitchFamily="34" charset="0"/>
                <a:cs typeface="Calibri" panose="020F0502020204030204" pitchFamily="34" charset="0"/>
              </a:rPr>
            </a:br>
            <a:br>
              <a:rPr lang="en-US" sz="2000" dirty="0">
                <a:solidFill>
                  <a:schemeClr val="accent1"/>
                </a:solidFill>
                <a:latin typeface="Calibri" panose="020F0502020204030204" pitchFamily="34" charset="0"/>
                <a:cs typeface="Calibri" panose="020F0502020204030204" pitchFamily="34" charset="0"/>
              </a:rPr>
            </a:br>
            <a:endParaRPr lang="en-US" sz="2000" dirty="0">
              <a:solidFill>
                <a:schemeClr val="accent1"/>
              </a:solidFill>
              <a:latin typeface="Calibri" panose="020F0502020204030204" pitchFamily="34" charset="0"/>
              <a:cs typeface="Calibri" panose="020F0502020204030204" pitchFamily="34" charset="0"/>
            </a:endParaRPr>
          </a:p>
          <a:p>
            <a:endParaRPr lang="en-US" sz="20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691937" y="196018"/>
            <a:ext cx="7772400" cy="702062"/>
          </a:xfrm>
        </p:spPr>
        <p:txBody>
          <a:bodyPr>
            <a:normAutofit/>
          </a:bodyPr>
          <a:lstStyle/>
          <a:p>
            <a:r>
              <a:rPr lang="en-US" b="1" dirty="0">
                <a:latin typeface="Calibri" panose="020F0502020204030204" pitchFamily="34" charset="0"/>
                <a:cs typeface="Calibri" panose="020F0502020204030204" pitchFamily="34" charset="0"/>
              </a:rPr>
              <a:t>Registration of QMP to Material Properties Suite</a:t>
            </a:r>
          </a:p>
        </p:txBody>
      </p:sp>
      <p:pic>
        <p:nvPicPr>
          <p:cNvPr id="7" name="Picture 6" descr="Table&#10;&#10;Description automatically generated">
            <a:extLst>
              <a:ext uri="{FF2B5EF4-FFF2-40B4-BE49-F238E27FC236}">
                <a16:creationId xmlns:a16="http://schemas.microsoft.com/office/drawing/2014/main" id="{0101A5F0-6B9B-454A-9680-CDA1C1E4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802" y="1044743"/>
            <a:ext cx="4449615" cy="3936777"/>
          </a:xfrm>
          <a:prstGeom prst="rect">
            <a:avLst/>
          </a:prstGeom>
        </p:spPr>
      </p:pic>
      <p:sp>
        <p:nvSpPr>
          <p:cNvPr id="5" name="TextBox 4">
            <a:extLst>
              <a:ext uri="{FF2B5EF4-FFF2-40B4-BE49-F238E27FC236}">
                <a16:creationId xmlns:a16="http://schemas.microsoft.com/office/drawing/2014/main" id="{59962532-C290-8849-A998-4865549C0DBC}"/>
              </a:ext>
            </a:extLst>
          </p:cNvPr>
          <p:cNvSpPr txBox="1"/>
          <p:nvPr/>
        </p:nvSpPr>
        <p:spPr>
          <a:xfrm>
            <a:off x="1587874" y="5249456"/>
            <a:ext cx="8503353" cy="646331"/>
          </a:xfrm>
          <a:prstGeom prst="rect">
            <a:avLst/>
          </a:prstGeom>
          <a:noFill/>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QMP ”Registration” is the process of demonstrating properties of the qualified process </a:t>
            </a:r>
          </a:p>
          <a:p>
            <a:pPr algn="ctr"/>
            <a:r>
              <a:rPr lang="en-US" b="1" dirty="0">
                <a:solidFill>
                  <a:schemeClr val="accent1"/>
                </a:solidFill>
                <a:latin typeface="Calibri" panose="020F0502020204030204" pitchFamily="34" charset="0"/>
                <a:cs typeface="Calibri" panose="020F0502020204030204" pitchFamily="34" charset="0"/>
              </a:rPr>
              <a:t>are equivalent to those in the applicable Material Properties Suite (MPS)</a:t>
            </a:r>
          </a:p>
        </p:txBody>
      </p:sp>
      <p:sp>
        <p:nvSpPr>
          <p:cNvPr id="8" name="TextBox 7">
            <a:extLst>
              <a:ext uri="{FF2B5EF4-FFF2-40B4-BE49-F238E27FC236}">
                <a16:creationId xmlns:a16="http://schemas.microsoft.com/office/drawing/2014/main" id="{EF100D6A-03C7-5D41-AAEE-068814F158E4}"/>
              </a:ext>
            </a:extLst>
          </p:cNvPr>
          <p:cNvSpPr txBox="1"/>
          <p:nvPr/>
        </p:nvSpPr>
        <p:spPr>
          <a:xfrm>
            <a:off x="8313676" y="1445838"/>
            <a:ext cx="3188262" cy="3416320"/>
          </a:xfrm>
          <a:prstGeom prst="rect">
            <a:avLst/>
          </a:prstGeom>
          <a:noFill/>
        </p:spPr>
        <p:txBody>
          <a:bodyPr wrap="square" rtlCol="0">
            <a:spAutoFit/>
          </a:bodyPr>
          <a:lstStyle/>
          <a:p>
            <a:r>
              <a:rPr lang="en-US" dirty="0"/>
              <a:t>Note this is a form of “</a:t>
            </a:r>
            <a:r>
              <a:rPr lang="en-US" i="1" dirty="0"/>
              <a:t>Engineering Equivalence</a:t>
            </a:r>
            <a:r>
              <a:rPr lang="en-US" dirty="0"/>
              <a:t>” to evaluate numerous aspects of the material, but less statistically significant manner for each;</a:t>
            </a:r>
          </a:p>
          <a:p>
            <a:r>
              <a:rPr lang="en-US" dirty="0"/>
              <a:t>Would rather have the info on microstructure and key performance driven properties than, say 100 tensile data to “improve the stats”</a:t>
            </a:r>
          </a:p>
        </p:txBody>
      </p:sp>
    </p:spTree>
    <p:extLst>
      <p:ext uri="{BB962C8B-B14F-4D97-AF65-F5344CB8AC3E}">
        <p14:creationId xmlns:p14="http://schemas.microsoft.com/office/powerpoint/2010/main" val="8386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11456394" cy="5107330"/>
          </a:xfrm>
        </p:spPr>
        <p:txBody>
          <a:bodyPr>
            <a:noAutofit/>
          </a:bodyPr>
          <a:lstStyle/>
          <a:p>
            <a:pPr marL="409572" lvl="5" indent="-228600"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409572" lvl="1" indent="-228600" defTabSz="914400">
              <a:lnSpc>
                <a:spcPct val="90000"/>
              </a:lnSpc>
              <a:spcBef>
                <a:spcPts val="1000"/>
              </a:spcBef>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NASA’s AM Certification: Governing Principles</a:t>
            </a:r>
          </a:p>
          <a:p>
            <a:pPr marL="0" lvl="2" indent="0" defTabSz="914400">
              <a:lnSpc>
                <a:spcPct val="90000"/>
              </a:lnSpc>
              <a:spcBef>
                <a:spcPts val="1000"/>
              </a:spcBef>
              <a:spcAft>
                <a:spcPts val="0"/>
              </a:spcAft>
              <a:buNone/>
            </a:pPr>
            <a:r>
              <a:rPr lang="en-US" sz="2400" dirty="0">
                <a:solidFill>
                  <a:schemeClr val="accent1"/>
                </a:solidFill>
                <a:latin typeface="Calibri" panose="020F0502020204030204" pitchFamily="34" charset="0"/>
                <a:cs typeface="Calibri" panose="020F0502020204030204" pitchFamily="34" charset="0"/>
              </a:rPr>
              <a:t>	Understanding of the AM Process</a:t>
            </a:r>
          </a:p>
          <a:p>
            <a:pPr marL="0" lvl="2" indent="0" defTabSz="914400">
              <a:lnSpc>
                <a:spcPct val="90000"/>
              </a:lnSpc>
              <a:spcBef>
                <a:spcPts val="1000"/>
              </a:spcBef>
              <a:spcAft>
                <a:spcPts val="0"/>
              </a:spcAft>
              <a:buNone/>
            </a:pPr>
            <a:r>
              <a:rPr lang="en-US" sz="2400" dirty="0">
                <a:solidFill>
                  <a:schemeClr val="accent1"/>
                </a:solidFill>
                <a:latin typeface="Calibri" panose="020F0502020204030204" pitchFamily="34" charset="0"/>
                <a:cs typeface="Calibri" panose="020F0502020204030204" pitchFamily="34" charset="0"/>
              </a:rPr>
              <a:t>	Integration across disciplines throughout the process</a:t>
            </a:r>
          </a:p>
          <a:p>
            <a:pPr marL="0" lvl="2" indent="0" defTabSz="914400">
              <a:lnSpc>
                <a:spcPct val="90000"/>
              </a:lnSpc>
              <a:spcBef>
                <a:spcPts val="1000"/>
              </a:spcBef>
              <a:spcAft>
                <a:spcPts val="0"/>
              </a:spcAft>
              <a:buNone/>
            </a:pPr>
            <a:r>
              <a:rPr lang="en-US" sz="2400" dirty="0">
                <a:solidFill>
                  <a:schemeClr val="accent1"/>
                </a:solidFill>
                <a:latin typeface="Calibri" panose="020F0502020204030204" pitchFamily="34" charset="0"/>
                <a:cs typeface="Calibri" panose="020F0502020204030204" pitchFamily="34" charset="0"/>
              </a:rPr>
              <a:t>	Discipline to define and follow the plan</a:t>
            </a:r>
          </a:p>
          <a:p>
            <a:pPr marL="0" lvl="2" indent="0" defTabSz="914400">
              <a:lnSpc>
                <a:spcPct val="90000"/>
              </a:lnSpc>
              <a:spcBef>
                <a:spcPts val="1000"/>
              </a:spcBef>
              <a:spcAft>
                <a:spcPts val="0"/>
              </a:spcAft>
              <a:buNone/>
            </a:pPr>
            <a:endParaRPr lang="en-US" sz="2400" dirty="0">
              <a:solidFill>
                <a:schemeClr val="accent1"/>
              </a:solidFill>
              <a:latin typeface="Calibri" panose="020F0502020204030204" pitchFamily="34" charset="0"/>
              <a:cs typeface="Calibri" panose="020F0502020204030204" pitchFamily="34" charset="0"/>
            </a:endParaRPr>
          </a:p>
          <a:p>
            <a:pPr lvl="2" defTabSz="914400">
              <a:lnSpc>
                <a:spcPct val="90000"/>
              </a:lnSpc>
              <a:spcBef>
                <a:spcPts val="1000"/>
              </a:spcBef>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Heavily rooted in the foundational controls – Qualified Material Process state produces a good part consistently</a:t>
            </a:r>
          </a:p>
          <a:p>
            <a:pPr lvl="2" defTabSz="914400">
              <a:lnSpc>
                <a:spcPct val="90000"/>
              </a:lnSpc>
              <a:spcBef>
                <a:spcPts val="1000"/>
              </a:spcBef>
              <a:spcAft>
                <a:spcPts val="0"/>
              </a:spcAft>
              <a:buFont typeface="Arial" panose="020B0604020202020204" pitchFamily="34" charset="0"/>
              <a:buChar char="•"/>
            </a:pPr>
            <a:endParaRPr lang="en-US" sz="2400" dirty="0">
              <a:solidFill>
                <a:schemeClr val="accent1"/>
              </a:solidFill>
              <a:latin typeface="Calibri" panose="020F0502020204030204" pitchFamily="34" charset="0"/>
              <a:cs typeface="Calibri" panose="020F0502020204030204" pitchFamily="34" charset="0"/>
            </a:endParaRPr>
          </a:p>
          <a:p>
            <a:pPr lvl="2" defTabSz="914400">
              <a:lnSpc>
                <a:spcPct val="90000"/>
              </a:lnSpc>
              <a:spcBef>
                <a:spcPts val="1000"/>
              </a:spcBef>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Even though this is a NASA’s internal Technical Standard to be levied on NASA programs, anyone can emulate the framework, implement technical items, use it as a guidance or education</a:t>
            </a:r>
          </a:p>
          <a:p>
            <a:pPr lvl="2" defTabSz="914400">
              <a:lnSpc>
                <a:spcPct val="90000"/>
              </a:lnSpc>
              <a:spcBef>
                <a:spcPts val="1000"/>
              </a:spcBef>
              <a:spcAft>
                <a:spcPts val="0"/>
              </a:spcAft>
              <a:buFont typeface="Arial" panose="020B0604020202020204" pitchFamily="34" charset="0"/>
              <a:buChar char="•"/>
            </a:pPr>
            <a:endParaRPr lang="en-US" sz="2600" dirty="0">
              <a:solidFill>
                <a:schemeClr val="accent1"/>
              </a:solidFill>
              <a:latin typeface="Calibri" panose="020F0502020204030204" pitchFamily="34" charset="0"/>
              <a:cs typeface="Calibri" panose="020F0502020204030204" pitchFamily="34" charset="0"/>
            </a:endParaRPr>
          </a:p>
          <a:p>
            <a:pPr marL="0" indent="0">
              <a:buNone/>
            </a:pPr>
            <a:br>
              <a:rPr lang="en-US" sz="2000" dirty="0">
                <a:solidFill>
                  <a:schemeClr val="accent1"/>
                </a:solidFill>
                <a:latin typeface="Calibri" panose="020F0502020204030204" pitchFamily="34" charset="0"/>
                <a:cs typeface="Calibri" panose="020F0502020204030204" pitchFamily="34" charset="0"/>
              </a:rPr>
            </a:br>
            <a:br>
              <a:rPr lang="en-US" sz="2000" dirty="0">
                <a:solidFill>
                  <a:schemeClr val="accent1"/>
                </a:solidFill>
                <a:latin typeface="Calibri" panose="020F0502020204030204" pitchFamily="34" charset="0"/>
                <a:cs typeface="Calibri" panose="020F0502020204030204" pitchFamily="34" charset="0"/>
              </a:rPr>
            </a:br>
            <a:endParaRPr lang="en-US" sz="2000" dirty="0">
              <a:solidFill>
                <a:schemeClr val="accent1"/>
              </a:solidFill>
              <a:latin typeface="Calibri" panose="020F0502020204030204" pitchFamily="34" charset="0"/>
              <a:cs typeface="Calibri" panose="020F0502020204030204" pitchFamily="34" charset="0"/>
            </a:endParaRPr>
          </a:p>
          <a:p>
            <a:endParaRPr lang="en-US" sz="20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691937" y="196018"/>
            <a:ext cx="7772400" cy="702062"/>
          </a:xfrm>
        </p:spPr>
        <p:txBody>
          <a:bodyPr>
            <a:normAutofit/>
          </a:bodyPr>
          <a:lstStyle/>
          <a:p>
            <a:r>
              <a:rPr lang="en-US" b="1" dirty="0">
                <a:latin typeface="Calibri" panose="020F0502020204030204" pitchFamily="34" charset="0"/>
                <a:cs typeface="Calibri" panose="020F0502020204030204" pitchFamily="34" charset="0"/>
              </a:rPr>
              <a:t>In Summary</a:t>
            </a:r>
          </a:p>
        </p:txBody>
      </p:sp>
    </p:spTree>
    <p:extLst>
      <p:ext uri="{BB962C8B-B14F-4D97-AF65-F5344CB8AC3E}">
        <p14:creationId xmlns:p14="http://schemas.microsoft.com/office/powerpoint/2010/main" val="171862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E4B7AB-9C94-AD41-8AE6-E699F2DAF5E1}"/>
              </a:ext>
            </a:extLst>
          </p:cNvPr>
          <p:cNvSpPr txBox="1"/>
          <p:nvPr/>
        </p:nvSpPr>
        <p:spPr>
          <a:xfrm>
            <a:off x="1824053" y="3573684"/>
            <a:ext cx="9264984" cy="1354217"/>
          </a:xfrm>
          <a:prstGeom prst="rect">
            <a:avLst/>
          </a:prstGeom>
          <a:noFill/>
        </p:spPr>
        <p:txBody>
          <a:bodyPr wrap="square" lIns="0" tIns="0" rIns="0" bIns="0" rtlCol="0">
            <a:spAutoFit/>
          </a:bodyPr>
          <a:lstStyle/>
          <a:p>
            <a:r>
              <a:rPr lang="en-US" sz="3200" dirty="0">
                <a:solidFill>
                  <a:schemeClr val="accent1"/>
                </a:solidFill>
              </a:rPr>
              <a:t>Thank you.</a:t>
            </a:r>
          </a:p>
          <a:p>
            <a:pPr lvl="0"/>
            <a:endParaRPr lang="en-US" sz="1400" dirty="0"/>
          </a:p>
          <a:p>
            <a:pPr lvl="0"/>
            <a:r>
              <a:rPr lang="en-US" sz="1400" dirty="0"/>
              <a:t>Alison Park</a:t>
            </a:r>
          </a:p>
          <a:p>
            <a:pPr lvl="0"/>
            <a:r>
              <a:rPr lang="en-US" sz="1400" dirty="0" err="1"/>
              <a:t>alison.m.park@nasa.gov</a:t>
            </a:r>
            <a:br>
              <a:rPr lang="en-US" sz="1400" dirty="0"/>
            </a:br>
            <a:endParaRPr lang="en-US" sz="1400" dirty="0"/>
          </a:p>
        </p:txBody>
      </p:sp>
    </p:spTree>
    <p:extLst>
      <p:ext uri="{BB962C8B-B14F-4D97-AF65-F5344CB8AC3E}">
        <p14:creationId xmlns:p14="http://schemas.microsoft.com/office/powerpoint/2010/main" val="9517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98C64A-2AB7-8644-A3DA-5E10EFC785D0}"/>
              </a:ext>
            </a:extLst>
          </p:cNvPr>
          <p:cNvSpPr>
            <a:spLocks noGrp="1"/>
          </p:cNvSpPr>
          <p:nvPr>
            <p:ph type="ftr" sz="quarter" idx="11"/>
          </p:nvPr>
        </p:nvSpPr>
        <p:spPr/>
        <p:txBody>
          <a:bodyPr/>
          <a:lstStyle/>
          <a:p>
            <a:r>
              <a:rPr lang="en-GB"/>
              <a:t>ASTM International Conference on Additive Manufacturing</a:t>
            </a:r>
            <a:endParaRPr lang="en-GB" dirty="0"/>
          </a:p>
        </p:txBody>
      </p:sp>
      <p:pic>
        <p:nvPicPr>
          <p:cNvPr id="8" name="Picture Placeholder 7" descr="A person with blonde hair&#10;&#10;Description automatically generated with low confidence">
            <a:extLst>
              <a:ext uri="{FF2B5EF4-FFF2-40B4-BE49-F238E27FC236}">
                <a16:creationId xmlns:a16="http://schemas.microsoft.com/office/drawing/2014/main" id="{00CDFE8F-33BC-DF49-9B8C-F4CF71DF7C13}"/>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10008" r="10008"/>
          <a:stretch>
            <a:fillRect/>
          </a:stretch>
        </p:blipFill>
        <p:spPr/>
      </p:pic>
      <p:sp>
        <p:nvSpPr>
          <p:cNvPr id="4" name="Title 3">
            <a:extLst>
              <a:ext uri="{FF2B5EF4-FFF2-40B4-BE49-F238E27FC236}">
                <a16:creationId xmlns:a16="http://schemas.microsoft.com/office/drawing/2014/main" id="{B3C2624F-6F44-F84A-A1E5-693F551FAA41}"/>
              </a:ext>
            </a:extLst>
          </p:cNvPr>
          <p:cNvSpPr>
            <a:spLocks noGrp="1"/>
          </p:cNvSpPr>
          <p:nvPr>
            <p:ph type="title"/>
          </p:nvPr>
        </p:nvSpPr>
        <p:spPr>
          <a:xfrm>
            <a:off x="1592585" y="164176"/>
            <a:ext cx="7772400" cy="702062"/>
          </a:xfrm>
        </p:spPr>
        <p:txBody>
          <a:bodyPr/>
          <a:lstStyle/>
          <a:p>
            <a:r>
              <a:rPr lang="en-US" b="1" dirty="0">
                <a:latin typeface="Calibri" panose="020F0502020204030204" pitchFamily="34" charset="0"/>
                <a:cs typeface="Calibri" panose="020F0502020204030204" pitchFamily="34" charset="0"/>
              </a:rPr>
              <a:t>Presenter Biography</a:t>
            </a:r>
          </a:p>
        </p:txBody>
      </p:sp>
      <p:sp>
        <p:nvSpPr>
          <p:cNvPr id="5" name="Text Placeholder 4">
            <a:extLst>
              <a:ext uri="{FF2B5EF4-FFF2-40B4-BE49-F238E27FC236}">
                <a16:creationId xmlns:a16="http://schemas.microsoft.com/office/drawing/2014/main" id="{E03635B3-A227-8745-9E5F-A9774265F7C2}"/>
              </a:ext>
            </a:extLst>
          </p:cNvPr>
          <p:cNvSpPr>
            <a:spLocks noGrp="1"/>
          </p:cNvSpPr>
          <p:nvPr>
            <p:ph type="body" sz="quarter" idx="13"/>
          </p:nvPr>
        </p:nvSpPr>
        <p:spPr/>
        <p:txBody>
          <a:bodyPr/>
          <a:lstStyle/>
          <a:p>
            <a:r>
              <a:rPr lang="en-US" dirty="0">
                <a:latin typeface="Calibri" panose="020F0502020204030204" pitchFamily="34" charset="0"/>
                <a:cs typeface="Calibri" panose="020F0502020204030204" pitchFamily="34" charset="0"/>
              </a:rPr>
              <a:t>Alison Park - NASA NESC</a:t>
            </a:r>
          </a:p>
        </p:txBody>
      </p:sp>
      <p:sp>
        <p:nvSpPr>
          <p:cNvPr id="6" name="Content Placeholder 5">
            <a:extLst>
              <a:ext uri="{FF2B5EF4-FFF2-40B4-BE49-F238E27FC236}">
                <a16:creationId xmlns:a16="http://schemas.microsoft.com/office/drawing/2014/main" id="{9DABB58C-DB05-AE46-AA97-53D4BA4F255A}"/>
              </a:ext>
            </a:extLst>
          </p:cNvPr>
          <p:cNvSpPr>
            <a:spLocks noGrp="1"/>
          </p:cNvSpPr>
          <p:nvPr>
            <p:ph sz="quarter" idx="15"/>
          </p:nvPr>
        </p:nvSpPr>
        <p:spPr>
          <a:xfrm>
            <a:off x="2492939" y="2034291"/>
            <a:ext cx="8437331" cy="4193747"/>
          </a:xfrm>
        </p:spPr>
        <p:txBody>
          <a:bodyPr/>
          <a:lstStyle/>
          <a:p>
            <a:r>
              <a:rPr lang="en-US" dirty="0">
                <a:latin typeface="Calibri" panose="020F0502020204030204" pitchFamily="34" charset="0"/>
                <a:cs typeface="Calibri" panose="020F0502020204030204" pitchFamily="34" charset="0"/>
              </a:rPr>
              <a:t>Alison Park is the Deputy Technical Fellow of Materials for AM at NASA. She is at a division of the Agency’s HQ Office of the Chief Engineer called NASA Engineering and Safety Center (NESC). Alison’s roles and responsibilities include strengthening its technical capabilities related to Additive Manufacturing, deepening its knowledge base by broadening its perspectives, working with NASA centers to execute technical assessment and support projects for various NASA programs.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Prior to her NASA assignment, she was the Technical Program Manager at a private company responsible for capturing and managing R&amp;D projects to mature AM technologies. She provided leadership and technical guidance to existing and emerging Space rocket engine programs in the area of advanced materials and manufacturing. </a:t>
            </a:r>
          </a:p>
          <a:p>
            <a:r>
              <a:rPr lang="en-US" dirty="0">
                <a:latin typeface="Calibri" panose="020F0502020204030204" pitchFamily="34" charset="0"/>
                <a:cs typeface="Calibri" panose="020F0502020204030204" pitchFamily="34" charset="0"/>
              </a:rPr>
              <a:t>She holds a B.S in Materials Engineering from Purdue University and a M.S in Aerospace Materials Engineering from University of California, Los Angeles (UCLA).</a:t>
            </a:r>
          </a:p>
        </p:txBody>
      </p:sp>
    </p:spTree>
    <p:extLst>
      <p:ext uri="{BB962C8B-B14F-4D97-AF65-F5344CB8AC3E}">
        <p14:creationId xmlns:p14="http://schemas.microsoft.com/office/powerpoint/2010/main" val="34377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with medium confidence">
            <a:extLst>
              <a:ext uri="{FF2B5EF4-FFF2-40B4-BE49-F238E27FC236}">
                <a16:creationId xmlns:a16="http://schemas.microsoft.com/office/drawing/2014/main" id="{D25573F0-F1B7-D849-A4DF-37C9C52B093C}"/>
              </a:ext>
            </a:extLst>
          </p:cNvPr>
          <p:cNvPicPr>
            <a:picLocks noChangeAspect="1"/>
          </p:cNvPicPr>
          <p:nvPr/>
        </p:nvPicPr>
        <p:blipFill rotWithShape="1">
          <a:blip r:embed="rId3">
            <a:extLst>
              <a:ext uri="{28A0092B-C50C-407E-A947-70E740481C1C}">
                <a14:useLocalDpi xmlns:a14="http://schemas.microsoft.com/office/drawing/2010/main" val="0"/>
              </a:ext>
            </a:extLst>
          </a:blip>
          <a:srcRect r="-4" b="21427"/>
          <a:stretch/>
        </p:blipFill>
        <p:spPr>
          <a:xfrm>
            <a:off x="4067494" y="-1357"/>
            <a:ext cx="3953242" cy="2272266"/>
          </a:xfrm>
          <a:prstGeom prst="rect">
            <a:avLst/>
          </a:prstGeom>
        </p:spPr>
      </p:pic>
      <p:pic>
        <p:nvPicPr>
          <p:cNvPr id="13" name="Picture 12" descr="A screenshot of a video game&#10;&#10;Description automatically generated with medium confidence">
            <a:extLst>
              <a:ext uri="{FF2B5EF4-FFF2-40B4-BE49-F238E27FC236}">
                <a16:creationId xmlns:a16="http://schemas.microsoft.com/office/drawing/2014/main" id="{E2E5AD11-91DF-2C41-9760-5BCD0F68D1A6}"/>
              </a:ext>
            </a:extLst>
          </p:cNvPr>
          <p:cNvPicPr>
            <a:picLocks noChangeAspect="1"/>
          </p:cNvPicPr>
          <p:nvPr/>
        </p:nvPicPr>
        <p:blipFill rotWithShape="1">
          <a:blip r:embed="rId4">
            <a:extLst>
              <a:ext uri="{28A0092B-C50C-407E-A947-70E740481C1C}">
                <a14:useLocalDpi xmlns:a14="http://schemas.microsoft.com/office/drawing/2010/main" val="0"/>
              </a:ext>
            </a:extLst>
          </a:blip>
          <a:srcRect r="-3" b="25765"/>
          <a:stretch/>
        </p:blipFill>
        <p:spPr>
          <a:xfrm>
            <a:off x="8027088" y="-1356"/>
            <a:ext cx="4161863" cy="2272264"/>
          </a:xfrm>
          <a:prstGeom prst="rect">
            <a:avLst/>
          </a:prstGeom>
        </p:spPr>
      </p:pic>
      <p:pic>
        <p:nvPicPr>
          <p:cNvPr id="15" name="Picture 14" descr="A screenshot of a video game&#10;&#10;Description automatically generated with medium confidence">
            <a:extLst>
              <a:ext uri="{FF2B5EF4-FFF2-40B4-BE49-F238E27FC236}">
                <a16:creationId xmlns:a16="http://schemas.microsoft.com/office/drawing/2014/main" id="{330977E1-4990-464A-BFC8-C4976202CE88}"/>
              </a:ext>
            </a:extLst>
          </p:cNvPr>
          <p:cNvPicPr>
            <a:picLocks noChangeAspect="1"/>
          </p:cNvPicPr>
          <p:nvPr/>
        </p:nvPicPr>
        <p:blipFill rotWithShape="1">
          <a:blip r:embed="rId5">
            <a:extLst>
              <a:ext uri="{28A0092B-C50C-407E-A947-70E740481C1C}">
                <a14:useLocalDpi xmlns:a14="http://schemas.microsoft.com/office/drawing/2010/main" val="0"/>
              </a:ext>
            </a:extLst>
          </a:blip>
          <a:srcRect r="2" b="25727"/>
          <a:stretch/>
        </p:blipFill>
        <p:spPr>
          <a:xfrm>
            <a:off x="20" y="2292876"/>
            <a:ext cx="4064292" cy="2281271"/>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BB87057C-D15C-2449-8411-D7B310263C1F}"/>
              </a:ext>
            </a:extLst>
          </p:cNvPr>
          <p:cNvPicPr>
            <a:picLocks noChangeAspect="1"/>
          </p:cNvPicPr>
          <p:nvPr/>
        </p:nvPicPr>
        <p:blipFill rotWithShape="1">
          <a:blip r:embed="rId6">
            <a:extLst>
              <a:ext uri="{28A0092B-C50C-407E-A947-70E740481C1C}">
                <a14:useLocalDpi xmlns:a14="http://schemas.microsoft.com/office/drawing/2010/main" val="0"/>
              </a:ext>
            </a:extLst>
          </a:blip>
          <a:srcRect r="-1" b="24645"/>
          <a:stretch/>
        </p:blipFill>
        <p:spPr>
          <a:xfrm>
            <a:off x="3" y="4585734"/>
            <a:ext cx="4061141" cy="2272267"/>
          </a:xfrm>
          <a:prstGeom prst="rect">
            <a:avLst/>
          </a:prstGeom>
        </p:spPr>
      </p:pic>
      <p:sp>
        <p:nvSpPr>
          <p:cNvPr id="51" name="Rectangle 39">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2" name="Straight Connector 41">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43">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45">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47">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D353CA6-CFF3-7144-AFAA-AE411C230A6F}"/>
              </a:ext>
            </a:extLst>
          </p:cNvPr>
          <p:cNvSpPr>
            <a:spLocks noGrp="1"/>
          </p:cNvSpPr>
          <p:nvPr>
            <p:ph type="ftr" sz="quarter" idx="11"/>
          </p:nvPr>
        </p:nvSpPr>
        <p:spPr>
          <a:xfrm>
            <a:off x="4115502" y="6496646"/>
            <a:ext cx="5656762" cy="306928"/>
          </a:xfrm>
        </p:spPr>
        <p:txBody>
          <a:bodyPr vert="horz" lIns="91440" tIns="45720" rIns="91440" bIns="45720" rtlCol="0" anchor="ctr">
            <a:normAutofit/>
          </a:bodyPr>
          <a:lstStyle/>
          <a:p>
            <a:pPr algn="l">
              <a:spcAft>
                <a:spcPts val="600"/>
              </a:spcAft>
            </a:pPr>
            <a:r>
              <a:rPr lang="en-US" sz="1200" kern="1200" dirty="0">
                <a:solidFill>
                  <a:srgbClr val="FFFFFF">
                    <a:alpha val="80000"/>
                  </a:srgbClr>
                </a:solidFill>
                <a:latin typeface="+mn-lt"/>
                <a:ea typeface="+mn-ea"/>
                <a:cs typeface="+mn-cs"/>
              </a:rPr>
              <a:t>ASTM International Conference on Additive Manufacturing</a:t>
            </a:r>
          </a:p>
        </p:txBody>
      </p:sp>
      <p:pic>
        <p:nvPicPr>
          <p:cNvPr id="21" name="Content Placeholder 20" descr="Graphical user interface, website&#10;&#10;Description automatically generated">
            <a:extLst>
              <a:ext uri="{FF2B5EF4-FFF2-40B4-BE49-F238E27FC236}">
                <a16:creationId xmlns:a16="http://schemas.microsoft.com/office/drawing/2014/main" id="{FC625248-3451-484B-92E8-7C3B710CB186}"/>
              </a:ext>
            </a:extLst>
          </p:cNvPr>
          <p:cNvPicPr>
            <a:picLocks noGrp="1" noChangeAspect="1"/>
          </p:cNvPicPr>
          <p:nvPr>
            <p:ph sz="quarter" idx="15"/>
          </p:nvPr>
        </p:nvPicPr>
        <p:blipFill>
          <a:blip r:embed="rId7">
            <a:extLst>
              <a:ext uri="{28A0092B-C50C-407E-A947-70E740481C1C}">
                <a14:useLocalDpi xmlns:a14="http://schemas.microsoft.com/office/drawing/2010/main" val="0"/>
              </a:ext>
            </a:extLst>
          </a:blip>
          <a:stretch>
            <a:fillRect/>
          </a:stretch>
        </p:blipFill>
        <p:spPr>
          <a:xfrm>
            <a:off x="20" y="17742"/>
            <a:ext cx="4067474" cy="2264495"/>
          </a:xfrm>
        </p:spPr>
      </p:pic>
      <p:pic>
        <p:nvPicPr>
          <p:cNvPr id="29" name="Picture 28" descr="A picture containing indoor&#10;&#10;Description automatically generated">
            <a:extLst>
              <a:ext uri="{FF2B5EF4-FFF2-40B4-BE49-F238E27FC236}">
                <a16:creationId xmlns:a16="http://schemas.microsoft.com/office/drawing/2014/main" id="{5C1E5CA7-2921-8A4F-A9D7-76C3DD27A3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5502" y="2349511"/>
            <a:ext cx="8015915" cy="4051287"/>
          </a:xfrm>
          <a:prstGeom prst="rect">
            <a:avLst/>
          </a:prstGeom>
        </p:spPr>
      </p:pic>
      <p:sp>
        <p:nvSpPr>
          <p:cNvPr id="4" name="Title 3">
            <a:extLst>
              <a:ext uri="{FF2B5EF4-FFF2-40B4-BE49-F238E27FC236}">
                <a16:creationId xmlns:a16="http://schemas.microsoft.com/office/drawing/2014/main" id="{D55235A2-D197-F140-B922-CC4361B2E3EE}"/>
              </a:ext>
            </a:extLst>
          </p:cNvPr>
          <p:cNvSpPr>
            <a:spLocks noGrp="1"/>
          </p:cNvSpPr>
          <p:nvPr>
            <p:ph type="title"/>
          </p:nvPr>
        </p:nvSpPr>
        <p:spPr>
          <a:xfrm>
            <a:off x="4207857" y="2381623"/>
            <a:ext cx="6187403" cy="1122149"/>
          </a:xfrm>
        </p:spPr>
        <p:txBody>
          <a:bodyPr vert="horz" lIns="91440" tIns="45720" rIns="91440" bIns="45720" rtlCol="0" anchor="b">
            <a:normAutofit/>
          </a:bodyPr>
          <a:lstStyle/>
          <a:p>
            <a:pPr defTabSz="914400">
              <a:lnSpc>
                <a:spcPct val="90000"/>
              </a:lnSpc>
            </a:pPr>
            <a:r>
              <a:rPr lang="en-US" sz="1200" dirty="0">
                <a:solidFill>
                  <a:srgbClr val="FFFFFF"/>
                </a:solidFill>
              </a:rPr>
              <a:t>AM parts are already being use for NASA programs in critical applications for Human Spaceflights</a:t>
            </a:r>
            <a:br>
              <a:rPr lang="en-US" sz="1200" dirty="0">
                <a:solidFill>
                  <a:srgbClr val="FFFFFF"/>
                </a:solidFill>
              </a:rPr>
            </a:br>
            <a:br>
              <a:rPr lang="en-US" sz="1200" dirty="0">
                <a:solidFill>
                  <a:srgbClr val="FFFFFF"/>
                </a:solidFill>
              </a:rPr>
            </a:br>
            <a:r>
              <a:rPr lang="en-US" sz="1200" dirty="0">
                <a:solidFill>
                  <a:srgbClr val="FFFFFF"/>
                </a:solidFill>
              </a:rPr>
              <a:t>Human exploration of space, especially deep space, requires extreme reliability</a:t>
            </a:r>
            <a:br>
              <a:rPr lang="en-US" sz="1200" dirty="0">
                <a:solidFill>
                  <a:srgbClr val="FFFFFF"/>
                </a:solidFill>
              </a:rPr>
            </a:br>
            <a:endParaRPr lang="en-US" sz="1200" dirty="0">
              <a:solidFill>
                <a:srgbClr val="FFFFFF"/>
              </a:solidFill>
            </a:endParaRPr>
          </a:p>
        </p:txBody>
      </p:sp>
    </p:spTree>
    <p:extLst>
      <p:ext uri="{BB962C8B-B14F-4D97-AF65-F5344CB8AC3E}">
        <p14:creationId xmlns:p14="http://schemas.microsoft.com/office/powerpoint/2010/main" val="347021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986175"/>
            <a:ext cx="11456394" cy="5107331"/>
          </a:xfrm>
        </p:spPr>
        <p:txBody>
          <a:bodyPr>
            <a:noAutofit/>
          </a:bodyPr>
          <a:lstStyle/>
          <a:p>
            <a:pPr marL="0" indent="0">
              <a:buNone/>
            </a:pPr>
            <a:r>
              <a:rPr lang="en-US" sz="2400" u="sng" dirty="0">
                <a:solidFill>
                  <a:schemeClr val="accent1"/>
                </a:solidFill>
                <a:latin typeface="Calibri" panose="020F0502020204030204" pitchFamily="34" charset="0"/>
                <a:cs typeface="Calibri" panose="020F0502020204030204" pitchFamily="34" charset="0"/>
              </a:rPr>
              <a:t>NASA has many roles related to AM:</a:t>
            </a:r>
          </a:p>
          <a:p>
            <a:pPr marL="0" indent="0">
              <a:buNone/>
            </a:pPr>
            <a:endParaRPr lang="en-US" sz="2400" dirty="0">
              <a:solidFill>
                <a:schemeClr val="accent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Drive </a:t>
            </a:r>
            <a:r>
              <a:rPr lang="en-US" sz="2400" b="1" dirty="0">
                <a:solidFill>
                  <a:schemeClr val="accent1"/>
                </a:solidFill>
                <a:latin typeface="Calibri" panose="020F0502020204030204" pitchFamily="34" charset="0"/>
                <a:cs typeface="Calibri" panose="020F0502020204030204" pitchFamily="34" charset="0"/>
              </a:rPr>
              <a:t>AM technology development effort </a:t>
            </a:r>
            <a:r>
              <a:rPr lang="en-US" sz="2400" dirty="0">
                <a:solidFill>
                  <a:schemeClr val="accent1"/>
                </a:solidFill>
                <a:latin typeface="Calibri" panose="020F0502020204030204" pitchFamily="34" charset="0"/>
                <a:cs typeface="Calibri" panose="020F0502020204030204" pitchFamily="34" charset="0"/>
              </a:rPr>
              <a:t>in support of more affordable access to space and advanced aeronautics applications</a:t>
            </a:r>
          </a:p>
          <a:p>
            <a:pPr lvl="1">
              <a:buFont typeface="Arial" panose="020B0604020202020204" pitchFamily="34" charset="0"/>
              <a:buChar char="•"/>
            </a:pPr>
            <a:r>
              <a:rPr lang="en-US" sz="2000" dirty="0">
                <a:solidFill>
                  <a:schemeClr val="accent1"/>
                </a:solidFill>
                <a:latin typeface="Calibri" panose="020F0502020204030204" pitchFamily="34" charset="0"/>
                <a:cs typeface="Calibri" panose="020F0502020204030204" pitchFamily="34" charset="0"/>
              </a:rPr>
              <a:t>Sponsor focused R&amp;D within NASA and through Industry/academic collaborations (e.g., ASTM </a:t>
            </a:r>
            <a:r>
              <a:rPr lang="en-US" sz="2000" dirty="0" err="1">
                <a:solidFill>
                  <a:schemeClr val="accent1"/>
                </a:solidFill>
                <a:latin typeface="Calibri" panose="020F0502020204030204" pitchFamily="34" charset="0"/>
                <a:cs typeface="Calibri" panose="020F0502020204030204" pitchFamily="34" charset="0"/>
              </a:rPr>
              <a:t>Co</a:t>
            </a:r>
            <a:r>
              <a:rPr lang="en-US" sz="1800" dirty="0" err="1">
                <a:solidFill>
                  <a:schemeClr val="accent1"/>
                </a:solidFill>
                <a:latin typeface="Calibri" panose="020F0502020204030204" pitchFamily="34" charset="0"/>
                <a:cs typeface="Calibri" panose="020F0502020204030204" pitchFamily="34" charset="0"/>
              </a:rPr>
              <a:t>E</a:t>
            </a:r>
            <a:r>
              <a:rPr lang="en-US" sz="1800" dirty="0">
                <a:solidFill>
                  <a:schemeClr val="accent1"/>
                </a:solidFill>
                <a:latin typeface="Calibri" panose="020F0502020204030204" pitchFamily="34" charset="0"/>
                <a:cs typeface="Calibri" panose="020F0502020204030204" pitchFamily="34" charset="0"/>
              </a:rPr>
              <a:t>)</a:t>
            </a:r>
          </a:p>
          <a:p>
            <a:pPr lvl="1">
              <a:buFont typeface="Arial" panose="020B0604020202020204" pitchFamily="34" charset="0"/>
              <a:buChar char="•"/>
            </a:pPr>
            <a:r>
              <a:rPr lang="en-US" sz="1800" dirty="0">
                <a:solidFill>
                  <a:schemeClr val="accent1"/>
                </a:solidFill>
                <a:latin typeface="Calibri" panose="020F0502020204030204" pitchFamily="34" charset="0"/>
                <a:cs typeface="Calibri" panose="020F0502020204030204" pitchFamily="34" charset="0"/>
              </a:rPr>
              <a:t>Many NASA presentations at ICAM 2021</a:t>
            </a:r>
          </a:p>
          <a:p>
            <a:pPr>
              <a:buFont typeface="Arial" panose="020B0604020202020204" pitchFamily="34" charset="0"/>
              <a:buChar char="•"/>
            </a:pPr>
            <a:endParaRPr lang="en-US" sz="2400" dirty="0">
              <a:solidFill>
                <a:schemeClr val="accent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Provide framework for </a:t>
            </a:r>
            <a:r>
              <a:rPr lang="en-US" sz="2400" b="1" dirty="0">
                <a:solidFill>
                  <a:schemeClr val="accent1"/>
                </a:solidFill>
                <a:latin typeface="Calibri" panose="020F0502020204030204" pitchFamily="34" charset="0"/>
                <a:cs typeface="Calibri" panose="020F0502020204030204" pitchFamily="34" charset="0"/>
              </a:rPr>
              <a:t>Spaceflight hardware certification</a:t>
            </a:r>
          </a:p>
          <a:p>
            <a:pPr lvl="1"/>
            <a:r>
              <a:rPr lang="en-US" sz="2000" dirty="0">
                <a:solidFill>
                  <a:schemeClr val="accent1"/>
                </a:solidFill>
                <a:latin typeface="Calibri" panose="020F0502020204030204" pitchFamily="34" charset="0"/>
                <a:cs typeface="Calibri" panose="020F0502020204030204" pitchFamily="34" charset="0"/>
              </a:rPr>
              <a:t>NASA must be able to sign a Certification of Flight Readiness (</a:t>
            </a:r>
            <a:r>
              <a:rPr lang="en-US" sz="2000" dirty="0" err="1">
                <a:solidFill>
                  <a:schemeClr val="accent1"/>
                </a:solidFill>
                <a:latin typeface="Calibri" panose="020F0502020204030204" pitchFamily="34" charset="0"/>
                <a:cs typeface="Calibri" panose="020F0502020204030204" pitchFamily="34" charset="0"/>
              </a:rPr>
              <a:t>CoFR</a:t>
            </a:r>
            <a:r>
              <a:rPr lang="en-US" sz="2000" dirty="0">
                <a:solidFill>
                  <a:schemeClr val="accent1"/>
                </a:solidFill>
                <a:latin typeface="Calibri" panose="020F0502020204030204" pitchFamily="34" charset="0"/>
                <a:cs typeface="Calibri" panose="020F0502020204030204" pitchFamily="34" charset="0"/>
              </a:rPr>
              <a:t>) for each mission</a:t>
            </a:r>
          </a:p>
          <a:p>
            <a:pPr lvl="7"/>
            <a:r>
              <a:rPr lang="en-US" sz="2000" dirty="0" err="1">
                <a:solidFill>
                  <a:schemeClr val="accent1"/>
                </a:solidFill>
                <a:latin typeface="Calibri" panose="020F0502020204030204" pitchFamily="34" charset="0"/>
                <a:cs typeface="Calibri" panose="020F0502020204030204" pitchFamily="34" charset="0"/>
              </a:rPr>
              <a:t>CoFR</a:t>
            </a:r>
            <a:r>
              <a:rPr lang="en-US" sz="2000" dirty="0">
                <a:solidFill>
                  <a:schemeClr val="accent1"/>
                </a:solidFill>
                <a:latin typeface="Calibri" panose="020F0502020204030204" pitchFamily="34" charset="0"/>
                <a:cs typeface="Calibri" panose="020F0502020204030204" pitchFamily="34" charset="0"/>
              </a:rPr>
              <a:t> states that NASA-purchased services or hardware for access to space are able to safely meet mission objectives according to levied requirements and approved exceptions</a:t>
            </a:r>
          </a:p>
          <a:p>
            <a:pPr lvl="1"/>
            <a:r>
              <a:rPr lang="en-US" sz="2000" dirty="0">
                <a:solidFill>
                  <a:schemeClr val="accent1"/>
                </a:solidFill>
                <a:latin typeface="Calibri" panose="020F0502020204030204" pitchFamily="34" charset="0"/>
                <a:cs typeface="Calibri" panose="020F0502020204030204" pitchFamily="34" charset="0"/>
              </a:rPr>
              <a:t>Enable NASA’s technical authority to conduct meaningful and efficient evaluations of AM implementations to advise NASA programs on risk : NASA Agency-wide Technical Standard on AM Qual and Cert (released April 2021)</a:t>
            </a:r>
          </a:p>
          <a:p>
            <a:pPr lvl="1"/>
            <a:endParaRPr lang="en-US" sz="2000" dirty="0">
              <a:solidFill>
                <a:schemeClr val="accent1"/>
              </a:solidFill>
              <a:latin typeface="Calibri" panose="020F0502020204030204" pitchFamily="34" charset="0"/>
              <a:cs typeface="Calibri" panose="020F0502020204030204" pitchFamily="34" charset="0"/>
            </a:endParaRPr>
          </a:p>
          <a:p>
            <a:pPr>
              <a:buFont typeface="Wingdings" pitchFamily="2" charset="2"/>
              <a:buChar char="§"/>
            </a:pPr>
            <a:endParaRPr lang="en-US" sz="2400" dirty="0">
              <a:solidFill>
                <a:schemeClr val="accent1"/>
              </a:solidFill>
              <a:latin typeface="Calibri" panose="020F0502020204030204" pitchFamily="34" charset="0"/>
              <a:cs typeface="Calibri" panose="020F0502020204030204" pitchFamily="34" charset="0"/>
            </a:endParaRPr>
          </a:p>
          <a:p>
            <a:pPr marL="0" indent="0">
              <a:buNone/>
            </a:pPr>
            <a:br>
              <a:rPr lang="en-US" sz="2400" dirty="0">
                <a:solidFill>
                  <a:schemeClr val="accent1"/>
                </a:solidFill>
                <a:latin typeface="Calibri" panose="020F0502020204030204" pitchFamily="34" charset="0"/>
                <a:cs typeface="Calibri" panose="020F0502020204030204" pitchFamily="34" charset="0"/>
              </a:rPr>
            </a:br>
            <a:br>
              <a:rPr lang="en-US" sz="2400" dirty="0">
                <a:solidFill>
                  <a:schemeClr val="accent1"/>
                </a:solidFill>
                <a:latin typeface="Calibri" panose="020F0502020204030204" pitchFamily="34" charset="0"/>
                <a:cs typeface="Calibri" panose="020F0502020204030204" pitchFamily="34" charset="0"/>
              </a:rPr>
            </a:br>
            <a:endParaRPr lang="en-US" sz="2400" dirty="0">
              <a:solidFill>
                <a:schemeClr val="accent1"/>
              </a:solidFill>
              <a:latin typeface="Calibri" panose="020F0502020204030204" pitchFamily="34" charset="0"/>
              <a:cs typeface="Calibri" panose="020F0502020204030204" pitchFamily="34" charset="0"/>
            </a:endParaRPr>
          </a:p>
          <a:p>
            <a:endParaRPr lang="en-US" sz="24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566610" y="196018"/>
            <a:ext cx="7772400" cy="702062"/>
          </a:xfrm>
        </p:spPr>
        <p:txBody>
          <a:bodyPr>
            <a:normAutofit/>
          </a:bodyPr>
          <a:lstStyle/>
          <a:p>
            <a:r>
              <a:rPr lang="en-US" b="1" dirty="0">
                <a:latin typeface="Calibri" panose="020F0502020204030204" pitchFamily="34" charset="0"/>
                <a:cs typeface="Calibri" panose="020F0502020204030204" pitchFamily="34" charset="0"/>
              </a:rPr>
              <a:t>NASA’s Roles in AM Tech Dev and Implementation</a:t>
            </a:r>
          </a:p>
        </p:txBody>
      </p:sp>
    </p:spTree>
    <p:extLst>
      <p:ext uri="{BB962C8B-B14F-4D97-AF65-F5344CB8AC3E}">
        <p14:creationId xmlns:p14="http://schemas.microsoft.com/office/powerpoint/2010/main" val="374287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123740"/>
            <a:ext cx="11456394" cy="5107331"/>
          </a:xfrm>
        </p:spPr>
        <p:txBody>
          <a:bodyPr>
            <a:noAutofit/>
          </a:bodyPr>
          <a:lstStyle/>
          <a:p>
            <a:pPr marL="0" indent="0">
              <a:buNone/>
            </a:pPr>
            <a:r>
              <a:rPr lang="en-US" sz="2400" u="sng" dirty="0">
                <a:solidFill>
                  <a:schemeClr val="accent1"/>
                </a:solidFill>
                <a:latin typeface="Calibri" panose="020F0502020204030204" pitchFamily="34" charset="0"/>
                <a:cs typeface="Calibri" panose="020F0502020204030204" pitchFamily="34" charset="0"/>
              </a:rPr>
              <a:t>NASA Technical Standards</a:t>
            </a:r>
          </a:p>
          <a:p>
            <a:pPr marL="0" indent="0">
              <a:buNone/>
            </a:pPr>
            <a:endParaRPr lang="en-US" sz="2400" dirty="0">
              <a:solidFill>
                <a:schemeClr val="accent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Created and published to provide uniform engineering and technical requirements for NASA programs and projects, including requirements for selection, application, and design criteria of an item</a:t>
            </a:r>
          </a:p>
          <a:p>
            <a:pPr>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NASA Technical Standards – developed and approved for use by NASA HQ’s office and sponsored by NASA Chief Engineer</a:t>
            </a:r>
          </a:p>
          <a:p>
            <a:pPr>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Applicable technical items may be cited in contract, programs, and other Agency documents</a:t>
            </a:r>
          </a:p>
          <a:p>
            <a:pPr marL="180972" lvl="1" indent="0">
              <a:buNone/>
            </a:pPr>
            <a:endParaRPr lang="en-US" sz="2200" dirty="0">
              <a:solidFill>
                <a:schemeClr val="accent1"/>
              </a:solidFill>
              <a:latin typeface="Calibri" panose="020F0502020204030204" pitchFamily="34" charset="0"/>
              <a:cs typeface="Calibri" panose="020F0502020204030204" pitchFamily="34" charset="0"/>
            </a:endParaRPr>
          </a:p>
          <a:p>
            <a:pPr marL="0" indent="0">
              <a:buNone/>
            </a:pPr>
            <a:br>
              <a:rPr lang="en-US" sz="2400" dirty="0">
                <a:solidFill>
                  <a:schemeClr val="accent1"/>
                </a:solidFill>
                <a:latin typeface="Calibri" panose="020F0502020204030204" pitchFamily="34" charset="0"/>
                <a:cs typeface="Calibri" panose="020F0502020204030204" pitchFamily="34" charset="0"/>
              </a:rPr>
            </a:br>
            <a:br>
              <a:rPr lang="en-US" sz="2400" dirty="0">
                <a:solidFill>
                  <a:schemeClr val="accent1"/>
                </a:solidFill>
                <a:latin typeface="Calibri" panose="020F0502020204030204" pitchFamily="34" charset="0"/>
                <a:cs typeface="Calibri" panose="020F0502020204030204" pitchFamily="34" charset="0"/>
              </a:rPr>
            </a:br>
            <a:endParaRPr lang="en-US" sz="2400" dirty="0">
              <a:solidFill>
                <a:schemeClr val="accent1"/>
              </a:solidFill>
              <a:latin typeface="Calibri" panose="020F0502020204030204" pitchFamily="34" charset="0"/>
              <a:cs typeface="Calibri" panose="020F0502020204030204" pitchFamily="34" charset="0"/>
            </a:endParaRPr>
          </a:p>
          <a:p>
            <a:endParaRPr lang="en-US" sz="24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566610" y="196018"/>
            <a:ext cx="7772400" cy="702062"/>
          </a:xfrm>
        </p:spPr>
        <p:txBody>
          <a:bodyPr>
            <a:normAutofit/>
          </a:bodyPr>
          <a:lstStyle/>
          <a:p>
            <a:r>
              <a:rPr lang="en-US" b="1" dirty="0">
                <a:latin typeface="Calibri" panose="020F0502020204030204" pitchFamily="34" charset="0"/>
                <a:cs typeface="Calibri" panose="020F0502020204030204" pitchFamily="34" charset="0"/>
              </a:rPr>
              <a:t>NASA Technical Standards</a:t>
            </a:r>
          </a:p>
        </p:txBody>
      </p:sp>
    </p:spTree>
    <p:extLst>
      <p:ext uri="{BB962C8B-B14F-4D97-AF65-F5344CB8AC3E}">
        <p14:creationId xmlns:p14="http://schemas.microsoft.com/office/powerpoint/2010/main" val="226688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11456394" cy="4459968"/>
          </a:xfrm>
        </p:spPr>
        <p:txBody>
          <a:bodyPr>
            <a:noAutofit/>
          </a:bodyPr>
          <a:lstStyle/>
          <a:p>
            <a:pPr marL="228600" lvl="0" indent="-228600" defTabSz="914400">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Provide a consistent structure for engagement</a:t>
            </a:r>
          </a:p>
          <a:p>
            <a:pPr marL="685800" lvl="1" indent="-228600" defTabSz="914400">
              <a:spcAft>
                <a:spcPts val="0"/>
              </a:spcAft>
              <a:buClrTx/>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There is not an accepted </a:t>
            </a:r>
            <a:r>
              <a:rPr lang="en-US" sz="2400" b="1" dirty="0">
                <a:solidFill>
                  <a:schemeClr val="accent1"/>
                </a:solidFill>
                <a:latin typeface="Calibri" panose="020F0502020204030204" pitchFamily="34" charset="0"/>
                <a:cs typeface="Calibri" panose="020F0502020204030204" pitchFamily="34" charset="0"/>
              </a:rPr>
              <a:t>common engineering practice </a:t>
            </a:r>
            <a:r>
              <a:rPr lang="en-US" sz="2400" dirty="0">
                <a:solidFill>
                  <a:schemeClr val="accent1"/>
                </a:solidFill>
                <a:latin typeface="Calibri" panose="020F0502020204030204" pitchFamily="34" charset="0"/>
                <a:cs typeface="Calibri" panose="020F0502020204030204" pitchFamily="34" charset="0"/>
              </a:rPr>
              <a:t>for AM</a:t>
            </a:r>
          </a:p>
          <a:p>
            <a:pPr marL="685800" lvl="1" indent="-228600" defTabSz="914400">
              <a:spcAft>
                <a:spcPts val="0"/>
              </a:spcAft>
              <a:buClrTx/>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Reduce the “Noise” – The current variation on policies, practices, and risk acceptance is tremendous</a:t>
            </a:r>
          </a:p>
          <a:p>
            <a:pPr marL="457200" lvl="1" indent="0" defTabSz="914400">
              <a:spcAft>
                <a:spcPts val="0"/>
              </a:spcAft>
              <a:buClrTx/>
              <a:buNone/>
            </a:pPr>
            <a:endParaRPr lang="en-US" sz="2400" dirty="0">
              <a:solidFill>
                <a:schemeClr val="accent1"/>
              </a:solidFill>
              <a:latin typeface="Calibri" panose="020F0502020204030204" pitchFamily="34" charset="0"/>
              <a:cs typeface="Calibri" panose="020F0502020204030204" pitchFamily="34" charset="0"/>
            </a:endParaRPr>
          </a:p>
          <a:p>
            <a:pPr marL="228600" lvl="0" indent="-228600" defTabSz="914400">
              <a:spcAft>
                <a:spcPts val="0"/>
              </a:spcAft>
              <a:buFont typeface="Arial" panose="020B0604020202020204" pitchFamily="34" charset="0"/>
              <a:buChar char="•"/>
            </a:pPr>
            <a:endParaRPr lang="en-US" sz="2400" dirty="0">
              <a:solidFill>
                <a:schemeClr val="accent1"/>
              </a:solidFill>
              <a:latin typeface="Calibri" panose="020F0502020204030204" pitchFamily="34" charset="0"/>
              <a:cs typeface="Calibri" panose="020F0502020204030204" pitchFamily="34" charset="0"/>
            </a:endParaRPr>
          </a:p>
          <a:p>
            <a:pPr marL="228600" lvl="0" indent="-228600" defTabSz="914400">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Allow for </a:t>
            </a:r>
            <a:r>
              <a:rPr lang="en-US" sz="2400" b="1" dirty="0">
                <a:solidFill>
                  <a:schemeClr val="accent1"/>
                </a:solidFill>
                <a:latin typeface="Calibri" panose="020F0502020204030204" pitchFamily="34" charset="0"/>
                <a:cs typeface="Calibri" panose="020F0502020204030204" pitchFamily="34" charset="0"/>
              </a:rPr>
              <a:t>awareness and evaluation of risk </a:t>
            </a:r>
            <a:r>
              <a:rPr lang="en-US" sz="2400" dirty="0">
                <a:solidFill>
                  <a:schemeClr val="accent1"/>
                </a:solidFill>
                <a:latin typeface="Calibri" panose="020F0502020204030204" pitchFamily="34" charset="0"/>
                <a:cs typeface="Calibri" panose="020F0502020204030204" pitchFamily="34" charset="0"/>
              </a:rPr>
              <a:t>for AM implementations</a:t>
            </a:r>
          </a:p>
          <a:p>
            <a:pPr marL="409572" lvl="1" indent="-228600" defTabSz="914400">
              <a:spcAft>
                <a:spcPts val="0"/>
              </a:spcAft>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To ensure NASA visibility into the AM hardware implementation in high-risk programs </a:t>
            </a:r>
          </a:p>
          <a:p>
            <a:pPr marL="409572" lvl="1" indent="-228600" defTabSz="914400">
              <a:spcAft>
                <a:spcPts val="0"/>
              </a:spcAft>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Integrated approach and tailorable for efficiency</a:t>
            </a:r>
          </a:p>
          <a:p>
            <a:pPr marL="0" lvl="0" indent="0" defTabSz="914400">
              <a:spcAft>
                <a:spcPts val="0"/>
              </a:spcAft>
              <a:buNone/>
            </a:pPr>
            <a:endParaRPr lang="en-US" sz="2400" dirty="0">
              <a:solidFill>
                <a:schemeClr val="accent1"/>
              </a:solidFill>
              <a:latin typeface="Calibri" panose="020F0502020204030204" pitchFamily="34" charset="0"/>
              <a:cs typeface="Calibri" panose="020F0502020204030204" pitchFamily="34" charset="0"/>
            </a:endParaRPr>
          </a:p>
          <a:p>
            <a:pPr marL="457200" lvl="0" indent="-457200" defTabSz="914400">
              <a:spcAft>
                <a:spcPts val="0"/>
              </a:spcAft>
              <a:buFont typeface="Arial" panose="020B0604020202020204" pitchFamily="34" charset="0"/>
              <a:buChar char="•"/>
            </a:pPr>
            <a:endParaRPr lang="en-US" sz="2400" dirty="0">
              <a:solidFill>
                <a:schemeClr val="accent1"/>
              </a:solidFill>
              <a:latin typeface="Calibri" panose="020F0502020204030204" pitchFamily="34" charset="0"/>
              <a:cs typeface="Calibri" panose="020F0502020204030204" pitchFamily="34" charset="0"/>
            </a:endParaRPr>
          </a:p>
          <a:p>
            <a:pPr marL="228600" lvl="0" indent="-228600" defTabSz="914400">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Industry standardization gaps</a:t>
            </a:r>
          </a:p>
          <a:p>
            <a:pPr marL="685800" lvl="1" indent="-228600" defTabSz="914400">
              <a:spcAft>
                <a:spcPts val="0"/>
              </a:spcAft>
              <a:buClrTx/>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Fill the gaps for a </a:t>
            </a:r>
            <a:r>
              <a:rPr lang="en-US" sz="2400" b="1" dirty="0">
                <a:solidFill>
                  <a:schemeClr val="accent1"/>
                </a:solidFill>
                <a:latin typeface="Calibri" panose="020F0502020204030204" pitchFamily="34" charset="0"/>
                <a:cs typeface="Calibri" panose="020F0502020204030204" pitchFamily="34" charset="0"/>
              </a:rPr>
              <a:t>more complete picture </a:t>
            </a:r>
            <a:r>
              <a:rPr lang="en-US" sz="2400" dirty="0">
                <a:solidFill>
                  <a:schemeClr val="accent1"/>
                </a:solidFill>
                <a:latin typeface="Calibri" panose="020F0502020204030204" pitchFamily="34" charset="0"/>
                <a:cs typeface="Calibri" panose="020F0502020204030204" pitchFamily="34" charset="0"/>
              </a:rPr>
              <a:t>of expectations</a:t>
            </a:r>
          </a:p>
          <a:p>
            <a:pPr>
              <a:buFont typeface="Wingdings" pitchFamily="2" charset="2"/>
              <a:buChar char="§"/>
            </a:pPr>
            <a:endParaRPr lang="en-US" sz="2400" dirty="0">
              <a:solidFill>
                <a:schemeClr val="accent1"/>
              </a:solidFill>
              <a:latin typeface="Calibri" panose="020F0502020204030204" pitchFamily="34" charset="0"/>
              <a:cs typeface="Calibri" panose="020F0502020204030204" pitchFamily="34" charset="0"/>
            </a:endParaRPr>
          </a:p>
          <a:p>
            <a:pPr marL="0" indent="0">
              <a:buNone/>
            </a:pPr>
            <a:br>
              <a:rPr lang="en-US" sz="2400" dirty="0">
                <a:solidFill>
                  <a:schemeClr val="accent1"/>
                </a:solidFill>
                <a:latin typeface="Calibri" panose="020F0502020204030204" pitchFamily="34" charset="0"/>
                <a:cs typeface="Calibri" panose="020F0502020204030204" pitchFamily="34" charset="0"/>
              </a:rPr>
            </a:br>
            <a:br>
              <a:rPr lang="en-US" sz="2400" dirty="0">
                <a:solidFill>
                  <a:schemeClr val="accent1"/>
                </a:solidFill>
                <a:latin typeface="Calibri" panose="020F0502020204030204" pitchFamily="34" charset="0"/>
                <a:cs typeface="Calibri" panose="020F0502020204030204" pitchFamily="34" charset="0"/>
              </a:rPr>
            </a:br>
            <a:endParaRPr lang="en-US" sz="2400" dirty="0">
              <a:solidFill>
                <a:schemeClr val="accent1"/>
              </a:solidFill>
              <a:latin typeface="Calibri" panose="020F0502020204030204" pitchFamily="34" charset="0"/>
              <a:cs typeface="Calibri" panose="020F0502020204030204" pitchFamily="34" charset="0"/>
            </a:endParaRPr>
          </a:p>
          <a:p>
            <a:endParaRPr lang="en-US" sz="24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566610" y="140322"/>
            <a:ext cx="7772400" cy="702062"/>
          </a:xfrm>
        </p:spPr>
        <p:txBody>
          <a:bodyPr>
            <a:normAutofit/>
          </a:bodyPr>
          <a:lstStyle/>
          <a:p>
            <a:r>
              <a:rPr lang="en-US" b="1" dirty="0">
                <a:latin typeface="Calibri" panose="020F0502020204030204" pitchFamily="34" charset="0"/>
                <a:cs typeface="Calibri" panose="020F0502020204030204" pitchFamily="34" charset="0"/>
              </a:rPr>
              <a:t>Why NASA needed to have an AM Standard</a:t>
            </a:r>
          </a:p>
        </p:txBody>
      </p:sp>
    </p:spTree>
    <p:extLst>
      <p:ext uri="{BB962C8B-B14F-4D97-AF65-F5344CB8AC3E}">
        <p14:creationId xmlns:p14="http://schemas.microsoft.com/office/powerpoint/2010/main" val="339581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11456394" cy="5107330"/>
          </a:xfrm>
        </p:spPr>
        <p:txBody>
          <a:bodyPr>
            <a:noAutofit/>
          </a:bodyPr>
          <a:lstStyle/>
          <a:p>
            <a:pPr marL="228600" lvl="0" indent="-228600" defTabSz="914400">
              <a:lnSpc>
                <a:spcPct val="90000"/>
              </a:lnSpc>
              <a:spcBef>
                <a:spcPts val="1000"/>
              </a:spcBef>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RELEASED on April 21, 2021</a:t>
            </a:r>
          </a:p>
          <a:p>
            <a:pPr marL="228600" lvl="0" indent="-228600" defTabSz="914400">
              <a:lnSpc>
                <a:spcPct val="90000"/>
              </a:lnSpc>
              <a:spcBef>
                <a:spcPts val="1000"/>
              </a:spcBef>
              <a:spcAft>
                <a:spcPts val="0"/>
              </a:spcAft>
              <a:buFont typeface="Arial" panose="020B0604020202020204" pitchFamily="34" charset="0"/>
              <a:buChar char="•"/>
            </a:pPr>
            <a:endParaRPr lang="en-US" sz="2400" dirty="0">
              <a:solidFill>
                <a:schemeClr val="accent1"/>
              </a:solidFill>
              <a:latin typeface="Calibri" panose="020F0502020204030204" pitchFamily="34" charset="0"/>
              <a:cs typeface="Calibri" panose="020F0502020204030204" pitchFamily="34" charset="0"/>
            </a:endParaRPr>
          </a:p>
          <a:p>
            <a:pPr marL="685800" lvl="1" indent="-228600" defTabSz="914400">
              <a:lnSpc>
                <a:spcPct val="90000"/>
              </a:lnSpc>
              <a:spcBef>
                <a:spcPts val="500"/>
              </a:spcBef>
              <a:spcAft>
                <a:spcPts val="0"/>
              </a:spcAft>
              <a:buClrTx/>
              <a:buFont typeface="Arial" panose="020B0604020202020204" pitchFamily="34" charset="0"/>
              <a:buChar char="•"/>
            </a:pPr>
            <a:r>
              <a:rPr lang="en-US" sz="2000" dirty="0">
                <a:solidFill>
                  <a:schemeClr val="accent1"/>
                </a:solidFill>
                <a:latin typeface="Calibri" panose="020F0502020204030204" pitchFamily="34" charset="0"/>
                <a:cs typeface="Calibri" panose="020F0502020204030204" pitchFamily="34" charset="0"/>
              </a:rPr>
              <a:t>NASA-STD-</a:t>
            </a:r>
            <a:r>
              <a:rPr lang="en-US" sz="2000" b="1" dirty="0">
                <a:solidFill>
                  <a:schemeClr val="accent1"/>
                </a:solidFill>
                <a:latin typeface="Calibri" panose="020F0502020204030204" pitchFamily="34" charset="0"/>
                <a:cs typeface="Calibri" panose="020F0502020204030204" pitchFamily="34" charset="0"/>
              </a:rPr>
              <a:t>6030</a:t>
            </a:r>
            <a:r>
              <a:rPr lang="en-US" sz="2000" dirty="0">
                <a:solidFill>
                  <a:schemeClr val="accent1"/>
                </a:solidFill>
                <a:latin typeface="Calibri" panose="020F0502020204030204" pitchFamily="34" charset="0"/>
                <a:cs typeface="Calibri" panose="020F0502020204030204" pitchFamily="34" charset="0"/>
              </a:rPr>
              <a:t> “Additive Manufacturing Requirements for Spaceflight Systems”</a:t>
            </a:r>
          </a:p>
          <a:p>
            <a:pPr marL="1143000" lvl="2" indent="-228600" defTabSz="914400">
              <a:lnSpc>
                <a:spcPct val="90000"/>
              </a:lnSpc>
              <a:spcBef>
                <a:spcPts val="500"/>
              </a:spcBef>
              <a:spcAft>
                <a:spcPts val="0"/>
              </a:spcAft>
              <a:buFont typeface="Arial" panose="020B0604020202020204" pitchFamily="34" charset="0"/>
              <a:buChar char="•"/>
            </a:pPr>
            <a:r>
              <a:rPr lang="en-US" sz="1800" dirty="0">
                <a:solidFill>
                  <a:schemeClr val="accent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https://standards.nasa.gov/standard/nasa/nasa-std-6030</a:t>
            </a:r>
            <a:endParaRPr lang="en-US" sz="1800" dirty="0">
              <a:solidFill>
                <a:schemeClr val="accent1"/>
              </a:solidFill>
              <a:latin typeface="Calibri" panose="020F0502020204030204" pitchFamily="34" charset="0"/>
              <a:cs typeface="Calibri" panose="020F0502020204030204" pitchFamily="34" charset="0"/>
            </a:endParaRPr>
          </a:p>
          <a:p>
            <a:pPr marL="1143000" lvl="2" indent="-228600" defTabSz="914400">
              <a:lnSpc>
                <a:spcPct val="90000"/>
              </a:lnSpc>
              <a:spcBef>
                <a:spcPts val="500"/>
              </a:spcBef>
              <a:spcAft>
                <a:spcPts val="0"/>
              </a:spcAft>
              <a:buFont typeface="Arial" panose="020B0604020202020204" pitchFamily="34" charset="0"/>
              <a:buChar char="•"/>
            </a:pPr>
            <a:endParaRPr lang="en-US" sz="1800" dirty="0">
              <a:solidFill>
                <a:schemeClr val="accent1"/>
              </a:solidFill>
              <a:latin typeface="Calibri" panose="020F0502020204030204" pitchFamily="34" charset="0"/>
              <a:cs typeface="Calibri" panose="020F0502020204030204" pitchFamily="34" charset="0"/>
            </a:endParaRPr>
          </a:p>
          <a:p>
            <a:pPr marL="685800" lvl="1" indent="-228600" defTabSz="914400">
              <a:lnSpc>
                <a:spcPct val="90000"/>
              </a:lnSpc>
              <a:spcBef>
                <a:spcPts val="500"/>
              </a:spcBef>
              <a:spcAft>
                <a:spcPts val="0"/>
              </a:spcAft>
              <a:buClrTx/>
              <a:buFont typeface="Arial" panose="020B0604020202020204" pitchFamily="34" charset="0"/>
              <a:buChar char="•"/>
            </a:pPr>
            <a:r>
              <a:rPr lang="en-US" sz="2000" dirty="0">
                <a:solidFill>
                  <a:schemeClr val="accent1"/>
                </a:solidFill>
                <a:latin typeface="Calibri" panose="020F0502020204030204" pitchFamily="34" charset="0"/>
                <a:cs typeface="Calibri" panose="020F0502020204030204" pitchFamily="34" charset="0"/>
              </a:rPr>
              <a:t>NASA-STD-</a:t>
            </a:r>
            <a:r>
              <a:rPr lang="en-US" sz="2000" b="1" dirty="0">
                <a:solidFill>
                  <a:schemeClr val="accent1"/>
                </a:solidFill>
                <a:latin typeface="Calibri" panose="020F0502020204030204" pitchFamily="34" charset="0"/>
                <a:cs typeface="Calibri" panose="020F0502020204030204" pitchFamily="34" charset="0"/>
              </a:rPr>
              <a:t>6033</a:t>
            </a:r>
            <a:r>
              <a:rPr lang="en-US" sz="2000" dirty="0">
                <a:solidFill>
                  <a:schemeClr val="accent1"/>
                </a:solidFill>
                <a:latin typeface="Calibri" panose="020F0502020204030204" pitchFamily="34" charset="0"/>
                <a:cs typeface="Calibri" panose="020F0502020204030204" pitchFamily="34" charset="0"/>
              </a:rPr>
              <a:t> “Additive Manufacturing Requirements for Equipment and Facility Control”</a:t>
            </a:r>
          </a:p>
          <a:p>
            <a:pPr marL="1143000" lvl="2" indent="-228600" defTabSz="914400">
              <a:lnSpc>
                <a:spcPct val="90000"/>
              </a:lnSpc>
              <a:spcBef>
                <a:spcPts val="500"/>
              </a:spcBef>
              <a:spcAft>
                <a:spcPts val="0"/>
              </a:spcAft>
              <a:buFont typeface="Arial" panose="020B0604020202020204" pitchFamily="34" charset="0"/>
              <a:buChar char="•"/>
            </a:pPr>
            <a:r>
              <a:rPr lang="en-US" sz="1800"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https://standards.nasa.gov/standard/nasa/nasa-std-6033</a:t>
            </a:r>
            <a:endParaRPr lang="en-US" sz="1800" dirty="0">
              <a:solidFill>
                <a:schemeClr val="accent1"/>
              </a:solidFill>
              <a:latin typeface="Calibri" panose="020F0502020204030204" pitchFamily="34" charset="0"/>
              <a:cs typeface="Calibri" panose="020F0502020204030204" pitchFamily="34" charset="0"/>
            </a:endParaRPr>
          </a:p>
          <a:p>
            <a:pPr marL="685800" lvl="1" indent="-228600" defTabSz="914400">
              <a:lnSpc>
                <a:spcPct val="90000"/>
              </a:lnSpc>
              <a:spcBef>
                <a:spcPts val="500"/>
              </a:spcBef>
              <a:spcAft>
                <a:spcPts val="0"/>
              </a:spcAft>
              <a:buClrTx/>
              <a:buFont typeface="Arial" panose="020B0604020202020204" pitchFamily="34" charset="0"/>
              <a:buChar char="•"/>
            </a:pPr>
            <a:endParaRPr lang="en-US" sz="2000" dirty="0">
              <a:solidFill>
                <a:schemeClr val="accent1"/>
              </a:solidFill>
              <a:latin typeface="Calibri" panose="020F0502020204030204" pitchFamily="34" charset="0"/>
              <a:cs typeface="Calibri" panose="020F0502020204030204" pitchFamily="34" charset="0"/>
            </a:endParaRPr>
          </a:p>
          <a:p>
            <a:pPr marL="228600" lvl="0" indent="-228600" defTabSz="914400">
              <a:lnSpc>
                <a:spcPct val="90000"/>
              </a:lnSpc>
              <a:spcBef>
                <a:spcPts val="1000"/>
              </a:spcBef>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NASA-HDBK-6034: Handbook for above, development underway</a:t>
            </a:r>
          </a:p>
          <a:p>
            <a:pPr marL="685800" lvl="1" indent="-228600" defTabSz="914400">
              <a:lnSpc>
                <a:spcPct val="90000"/>
              </a:lnSpc>
              <a:spcBef>
                <a:spcPts val="500"/>
              </a:spcBef>
              <a:spcAft>
                <a:spcPts val="0"/>
              </a:spcAft>
              <a:buClrTx/>
              <a:buFont typeface="Arial" panose="020B0604020202020204" pitchFamily="34" charset="0"/>
              <a:buChar char="•"/>
            </a:pPr>
            <a:r>
              <a:rPr lang="en-US" sz="2000" dirty="0">
                <a:solidFill>
                  <a:schemeClr val="accent1"/>
                </a:solidFill>
                <a:latin typeface="Calibri" panose="020F0502020204030204" pitchFamily="34" charset="0"/>
                <a:cs typeface="Calibri" panose="020F0502020204030204" pitchFamily="34" charset="0"/>
              </a:rPr>
              <a:t>Guidance and Example</a:t>
            </a:r>
          </a:p>
          <a:p>
            <a:pPr marL="685800" lvl="1" indent="-228600" defTabSz="914400">
              <a:lnSpc>
                <a:spcPct val="90000"/>
              </a:lnSpc>
              <a:spcBef>
                <a:spcPts val="500"/>
              </a:spcBef>
              <a:spcAft>
                <a:spcPts val="0"/>
              </a:spcAft>
              <a:buClrTx/>
              <a:buFont typeface="Arial" panose="020B0604020202020204" pitchFamily="34" charset="0"/>
              <a:buChar char="•"/>
            </a:pPr>
            <a:endParaRPr lang="en-US" sz="2000" dirty="0">
              <a:solidFill>
                <a:schemeClr val="accent1"/>
              </a:solidFill>
              <a:latin typeface="Calibri" panose="020F0502020204030204" pitchFamily="34" charset="0"/>
              <a:cs typeface="Calibri" panose="020F0502020204030204" pitchFamily="34" charset="0"/>
            </a:endParaRPr>
          </a:p>
          <a:p>
            <a:pPr marL="228600" lvl="0" indent="-228600" defTabSz="914400">
              <a:lnSpc>
                <a:spcPct val="90000"/>
              </a:lnSpc>
              <a:spcBef>
                <a:spcPts val="1000"/>
              </a:spcBef>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NASA-STD-</a:t>
            </a:r>
            <a:r>
              <a:rPr lang="en-US" sz="2400" b="1" dirty="0">
                <a:solidFill>
                  <a:schemeClr val="accent1"/>
                </a:solidFill>
                <a:latin typeface="Calibri" panose="020F0502020204030204" pitchFamily="34" charset="0"/>
                <a:cs typeface="Calibri" panose="020F0502020204030204" pitchFamily="34" charset="0"/>
              </a:rPr>
              <a:t>6016C </a:t>
            </a:r>
            <a:r>
              <a:rPr lang="en-US" sz="2400" dirty="0">
                <a:solidFill>
                  <a:schemeClr val="accent1"/>
                </a:solidFill>
                <a:latin typeface="Calibri" panose="020F0502020204030204" pitchFamily="34" charset="0"/>
                <a:cs typeface="Calibri" panose="020F0502020204030204" pitchFamily="34" charset="0"/>
              </a:rPr>
              <a:t>(Materials Tech Std) currently in process of revision to incorporate 6030</a:t>
            </a:r>
          </a:p>
          <a:p>
            <a:pPr marL="0" indent="0">
              <a:buNone/>
            </a:pPr>
            <a:br>
              <a:rPr lang="en-US" sz="2000" dirty="0">
                <a:solidFill>
                  <a:schemeClr val="accent1"/>
                </a:solidFill>
                <a:latin typeface="Calibri" panose="020F0502020204030204" pitchFamily="34" charset="0"/>
                <a:cs typeface="Calibri" panose="020F0502020204030204" pitchFamily="34" charset="0"/>
              </a:rPr>
            </a:br>
            <a:br>
              <a:rPr lang="en-US" sz="2000" dirty="0">
                <a:solidFill>
                  <a:schemeClr val="accent1"/>
                </a:solidFill>
                <a:latin typeface="Calibri" panose="020F0502020204030204" pitchFamily="34" charset="0"/>
                <a:cs typeface="Calibri" panose="020F0502020204030204" pitchFamily="34" charset="0"/>
              </a:rPr>
            </a:br>
            <a:endParaRPr lang="en-US" sz="2000" dirty="0">
              <a:solidFill>
                <a:schemeClr val="accent1"/>
              </a:solidFill>
              <a:latin typeface="Calibri" panose="020F0502020204030204" pitchFamily="34" charset="0"/>
              <a:cs typeface="Calibri" panose="020F0502020204030204" pitchFamily="34" charset="0"/>
            </a:endParaRPr>
          </a:p>
          <a:p>
            <a:endParaRPr lang="en-US" sz="20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691937" y="196018"/>
            <a:ext cx="7772400" cy="702062"/>
          </a:xfrm>
        </p:spPr>
        <p:txBody>
          <a:bodyPr>
            <a:normAutofit/>
          </a:bodyPr>
          <a:lstStyle/>
          <a:p>
            <a:r>
              <a:rPr lang="en-US" b="1" dirty="0">
                <a:latin typeface="Calibri" panose="020F0502020204030204" pitchFamily="34" charset="0"/>
                <a:cs typeface="Calibri" panose="020F0502020204030204" pitchFamily="34" charset="0"/>
              </a:rPr>
              <a:t>NASA’s AM Standardization</a:t>
            </a:r>
          </a:p>
        </p:txBody>
      </p:sp>
    </p:spTree>
    <p:extLst>
      <p:ext uri="{BB962C8B-B14F-4D97-AF65-F5344CB8AC3E}">
        <p14:creationId xmlns:p14="http://schemas.microsoft.com/office/powerpoint/2010/main" val="26301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23FD4CC-D88B-8445-A34F-802C825B8EFC}"/>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8" name="Title 1">
            <a:extLst>
              <a:ext uri="{FF2B5EF4-FFF2-40B4-BE49-F238E27FC236}">
                <a16:creationId xmlns:a16="http://schemas.microsoft.com/office/drawing/2014/main" id="{FF9740A5-1B1C-0449-8798-1FA56032E161}"/>
              </a:ext>
            </a:extLst>
          </p:cNvPr>
          <p:cNvSpPr>
            <a:spLocks noGrp="1"/>
          </p:cNvSpPr>
          <p:nvPr>
            <p:ph type="title"/>
          </p:nvPr>
        </p:nvSpPr>
        <p:spPr>
          <a:xfrm>
            <a:off x="1566863" y="185738"/>
            <a:ext cx="7772400" cy="701675"/>
          </a:xfrm>
        </p:spPr>
        <p:txBody>
          <a:bodyPr/>
          <a:lstStyle/>
          <a:p>
            <a:r>
              <a:rPr lang="en-US" b="1" dirty="0">
                <a:latin typeface="Calibri" panose="020F0502020204030204" pitchFamily="34" charset="0"/>
                <a:cs typeface="Calibri" panose="020F0502020204030204" pitchFamily="34" charset="0"/>
              </a:rPr>
              <a:t>NASA’s AM Qualification Concepts</a:t>
            </a:r>
          </a:p>
        </p:txBody>
      </p:sp>
      <p:grpSp>
        <p:nvGrpSpPr>
          <p:cNvPr id="10" name="Group 9">
            <a:extLst>
              <a:ext uri="{FF2B5EF4-FFF2-40B4-BE49-F238E27FC236}">
                <a16:creationId xmlns:a16="http://schemas.microsoft.com/office/drawing/2014/main" id="{315F781C-A4AA-FE4F-A5D6-F9F9493114D6}"/>
              </a:ext>
            </a:extLst>
          </p:cNvPr>
          <p:cNvGrpSpPr/>
          <p:nvPr/>
        </p:nvGrpSpPr>
        <p:grpSpPr>
          <a:xfrm>
            <a:off x="221995" y="1137847"/>
            <a:ext cx="11748010" cy="5401524"/>
            <a:chOff x="221995" y="1030240"/>
            <a:chExt cx="11748010" cy="5401524"/>
          </a:xfrm>
        </p:grpSpPr>
        <p:pic>
          <p:nvPicPr>
            <p:cNvPr id="7" name="Picture 6">
              <a:extLst>
                <a:ext uri="{FF2B5EF4-FFF2-40B4-BE49-F238E27FC236}">
                  <a16:creationId xmlns:a16="http://schemas.microsoft.com/office/drawing/2014/main" id="{CAFE2E21-EAB2-D545-B353-E0B82261EC6E}"/>
                </a:ext>
              </a:extLst>
            </p:cNvPr>
            <p:cNvPicPr>
              <a:picLocks noChangeAspect="1"/>
            </p:cNvPicPr>
            <p:nvPr/>
          </p:nvPicPr>
          <p:blipFill>
            <a:blip r:embed="rId3"/>
            <a:stretch>
              <a:fillRect/>
            </a:stretch>
          </p:blipFill>
          <p:spPr>
            <a:xfrm>
              <a:off x="221995" y="1030240"/>
              <a:ext cx="11748010" cy="5401524"/>
            </a:xfrm>
            <a:prstGeom prst="rect">
              <a:avLst/>
            </a:prstGeom>
          </p:spPr>
        </p:pic>
        <p:sp>
          <p:nvSpPr>
            <p:cNvPr id="9" name="TextBox 8">
              <a:extLst>
                <a:ext uri="{FF2B5EF4-FFF2-40B4-BE49-F238E27FC236}">
                  <a16:creationId xmlns:a16="http://schemas.microsoft.com/office/drawing/2014/main" id="{3660ACE4-9398-AA44-A27D-1AFE0533B995}"/>
                </a:ext>
              </a:extLst>
            </p:cNvPr>
            <p:cNvSpPr txBox="1"/>
            <p:nvPr/>
          </p:nvSpPr>
          <p:spPr>
            <a:xfrm>
              <a:off x="600658" y="2756471"/>
              <a:ext cx="1676005" cy="479146"/>
            </a:xfrm>
            <a:prstGeom prst="rect">
              <a:avLst/>
            </a:prstGeom>
            <a:solidFill>
              <a:srgbClr val="FF0000"/>
            </a:solidFill>
          </p:spPr>
          <p:txBody>
            <a:bodyPr wrap="square" rtlCol="0">
              <a:spAutoFit/>
            </a:bodyPr>
            <a:lstStyle/>
            <a:p>
              <a:r>
                <a:rPr lang="en-US" sz="2400" dirty="0">
                  <a:solidFill>
                    <a:schemeClr val="bg1"/>
                  </a:solidFill>
                </a:rPr>
                <a:t>   Material     </a:t>
              </a:r>
            </a:p>
          </p:txBody>
        </p:sp>
      </p:grpSp>
      <p:sp>
        <p:nvSpPr>
          <p:cNvPr id="2" name="Rectangle 1">
            <a:extLst>
              <a:ext uri="{FF2B5EF4-FFF2-40B4-BE49-F238E27FC236}">
                <a16:creationId xmlns:a16="http://schemas.microsoft.com/office/drawing/2014/main" id="{4274FAF4-B3F3-BD4D-B1F9-F942E2B73480}"/>
              </a:ext>
            </a:extLst>
          </p:cNvPr>
          <p:cNvSpPr/>
          <p:nvPr/>
        </p:nvSpPr>
        <p:spPr>
          <a:xfrm>
            <a:off x="178826" y="1751323"/>
            <a:ext cx="2775567" cy="3034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4C267ED-4582-B445-9472-84D256FE1B5F}"/>
              </a:ext>
            </a:extLst>
          </p:cNvPr>
          <p:cNvSpPr txBox="1"/>
          <p:nvPr/>
        </p:nvSpPr>
        <p:spPr>
          <a:xfrm>
            <a:off x="786299" y="1021356"/>
            <a:ext cx="1560620" cy="400110"/>
          </a:xfrm>
          <a:prstGeom prst="rect">
            <a:avLst/>
          </a:prstGeom>
          <a:noFill/>
        </p:spPr>
        <p:txBody>
          <a:bodyPr wrap="none" rtlCol="0">
            <a:spAutoFit/>
          </a:bodyPr>
          <a:lstStyle/>
          <a:p>
            <a:r>
              <a:rPr lang="en-US" sz="2000" b="1" i="1" dirty="0">
                <a:latin typeface="Calibri" panose="020F0502020204030204" pitchFamily="34" charset="0"/>
                <a:cs typeface="Calibri" panose="020F0502020204030204" pitchFamily="34" charset="0"/>
              </a:rPr>
              <a:t>Today’s topic</a:t>
            </a:r>
          </a:p>
        </p:txBody>
      </p:sp>
      <p:cxnSp>
        <p:nvCxnSpPr>
          <p:cNvPr id="6" name="Straight Arrow Connector 5">
            <a:extLst>
              <a:ext uri="{FF2B5EF4-FFF2-40B4-BE49-F238E27FC236}">
                <a16:creationId xmlns:a16="http://schemas.microsoft.com/office/drawing/2014/main" id="{8C1826F8-06B0-774B-B18C-7A00CF45DEDD}"/>
              </a:ext>
            </a:extLst>
          </p:cNvPr>
          <p:cNvCxnSpPr/>
          <p:nvPr/>
        </p:nvCxnSpPr>
        <p:spPr>
          <a:xfrm>
            <a:off x="1566609" y="1457230"/>
            <a:ext cx="0" cy="2940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71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A2D6F356-2D31-074D-9FF8-5C37546CA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557" y="1285379"/>
            <a:ext cx="6701540" cy="4611568"/>
          </a:xfrm>
          <a:prstGeom prst="rect">
            <a:avLst/>
          </a:prstGeom>
        </p:spPr>
      </p:pic>
      <p:sp>
        <p:nvSpPr>
          <p:cNvPr id="2" name="Content Placeholder 1">
            <a:extLst>
              <a:ext uri="{FF2B5EF4-FFF2-40B4-BE49-F238E27FC236}">
                <a16:creationId xmlns:a16="http://schemas.microsoft.com/office/drawing/2014/main" id="{C071A23E-A3B2-D64C-B300-F33081C7E23E}"/>
              </a:ext>
            </a:extLst>
          </p:cNvPr>
          <p:cNvSpPr>
            <a:spLocks noGrp="1"/>
          </p:cNvSpPr>
          <p:nvPr>
            <p:ph sz="quarter" idx="15"/>
          </p:nvPr>
        </p:nvSpPr>
        <p:spPr>
          <a:xfrm>
            <a:off x="367803" y="1285378"/>
            <a:ext cx="5482491" cy="4518263"/>
          </a:xfrm>
        </p:spPr>
        <p:txBody>
          <a:bodyPr>
            <a:noAutofit/>
          </a:bodyPr>
          <a:lstStyle/>
          <a:p>
            <a:pPr marL="228600" lvl="0" indent="-228600" defTabSz="914400">
              <a:lnSpc>
                <a:spcPct val="90000"/>
              </a:lnSpc>
              <a:spcBef>
                <a:spcPts val="1000"/>
              </a:spcBef>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One needs to build with a consistent process of matured and stable material quality</a:t>
            </a:r>
          </a:p>
          <a:p>
            <a:pPr marL="228600" lvl="0" indent="-228600" defTabSz="914400">
              <a:lnSpc>
                <a:spcPct val="90000"/>
              </a:lnSpc>
              <a:spcBef>
                <a:spcPts val="1000"/>
              </a:spcBef>
              <a:spcAft>
                <a:spcPts val="0"/>
              </a:spcAft>
              <a:buFont typeface="Arial" panose="020B0604020202020204" pitchFamily="34" charset="0"/>
              <a:buChar char="•"/>
            </a:pPr>
            <a:r>
              <a:rPr lang="en-US" sz="2400" b="1" dirty="0">
                <a:solidFill>
                  <a:schemeClr val="accent1"/>
                </a:solidFill>
                <a:latin typeface="Calibri" panose="020F0502020204030204" pitchFamily="34" charset="0"/>
                <a:cs typeface="Calibri" panose="020F0502020204030204" pitchFamily="34" charset="0"/>
              </a:rPr>
              <a:t>Feedstock</a:t>
            </a:r>
            <a:r>
              <a:rPr lang="en-US" sz="2400" dirty="0">
                <a:solidFill>
                  <a:schemeClr val="accent1"/>
                </a:solidFill>
                <a:latin typeface="Calibri" panose="020F0502020204030204" pitchFamily="34" charset="0"/>
                <a:cs typeface="Calibri" panose="020F0502020204030204" pitchFamily="34" charset="0"/>
              </a:rPr>
              <a:t> + </a:t>
            </a:r>
            <a:r>
              <a:rPr lang="en-US" sz="2400" b="1" dirty="0">
                <a:solidFill>
                  <a:schemeClr val="accent1"/>
                </a:solidFill>
                <a:latin typeface="Calibri" panose="020F0502020204030204" pitchFamily="34" charset="0"/>
                <a:cs typeface="Calibri" panose="020F0502020204030204" pitchFamily="34" charset="0"/>
              </a:rPr>
              <a:t>machine process controls </a:t>
            </a:r>
            <a:r>
              <a:rPr lang="en-US" sz="2400" dirty="0">
                <a:solidFill>
                  <a:schemeClr val="accent1"/>
                </a:solidFill>
                <a:latin typeface="Calibri" panose="020F0502020204030204" pitchFamily="34" charset="0"/>
                <a:cs typeface="Calibri" panose="020F0502020204030204" pitchFamily="34" charset="0"/>
              </a:rPr>
              <a:t>+ </a:t>
            </a:r>
            <a:r>
              <a:rPr lang="en-US" sz="2400" b="1" dirty="0">
                <a:solidFill>
                  <a:schemeClr val="accent1"/>
                </a:solidFill>
                <a:latin typeface="Calibri" panose="020F0502020204030204" pitchFamily="34" charset="0"/>
                <a:cs typeface="Calibri" panose="020F0502020204030204" pitchFamily="34" charset="0"/>
              </a:rPr>
              <a:t>post processes </a:t>
            </a:r>
            <a:r>
              <a:rPr lang="en-US" sz="2400" dirty="0">
                <a:solidFill>
                  <a:schemeClr val="accent1"/>
                </a:solidFill>
                <a:latin typeface="Calibri" panose="020F0502020204030204" pitchFamily="34" charset="0"/>
                <a:cs typeface="Calibri" panose="020F0502020204030204" pitchFamily="34" charset="0"/>
              </a:rPr>
              <a:t>--&gt; Fixed</a:t>
            </a:r>
          </a:p>
          <a:p>
            <a:pPr marL="228600" indent="-228600" defTabSz="914400">
              <a:lnSpc>
                <a:spcPct val="90000"/>
              </a:lnSpc>
              <a:spcBef>
                <a:spcPts val="1000"/>
              </a:spcBef>
              <a:spcAft>
                <a:spcPts val="0"/>
              </a:spcAft>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QMP gives you </a:t>
            </a:r>
            <a:r>
              <a:rPr lang="en-US" sz="2400" i="1" dirty="0">
                <a:solidFill>
                  <a:schemeClr val="accent1"/>
                </a:solidFill>
                <a:latin typeface="Calibri" panose="020F0502020204030204" pitchFamily="34" charset="0"/>
                <a:cs typeface="Calibri" panose="020F0502020204030204" pitchFamily="34" charset="0"/>
              </a:rPr>
              <a:t>validated, verified, and maintained </a:t>
            </a:r>
            <a:r>
              <a:rPr lang="en-US" sz="2400" dirty="0">
                <a:solidFill>
                  <a:schemeClr val="accent1"/>
                </a:solidFill>
                <a:latin typeface="Calibri" panose="020F0502020204030204" pitchFamily="34" charset="0"/>
                <a:cs typeface="Calibri" panose="020F0502020204030204" pitchFamily="34" charset="0"/>
              </a:rPr>
              <a:t>record of AM process controls</a:t>
            </a:r>
          </a:p>
          <a:p>
            <a:pPr marL="409572" lvl="1" indent="-228600" defTabSz="914400">
              <a:lnSpc>
                <a:spcPct val="90000"/>
              </a:lnSpc>
              <a:spcBef>
                <a:spcPts val="1000"/>
              </a:spcBef>
              <a:spcAft>
                <a:spcPts val="0"/>
              </a:spcAft>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the rationale for the assumed </a:t>
            </a:r>
            <a:r>
              <a:rPr lang="en-US" sz="2200" b="1" dirty="0">
                <a:solidFill>
                  <a:schemeClr val="accent1"/>
                </a:solidFill>
                <a:latin typeface="Calibri" panose="020F0502020204030204" pitchFamily="34" charset="0"/>
                <a:cs typeface="Calibri" panose="020F0502020204030204" pitchFamily="34" charset="0"/>
              </a:rPr>
              <a:t>material capability </a:t>
            </a:r>
            <a:r>
              <a:rPr lang="en-US" sz="2200" dirty="0">
                <a:solidFill>
                  <a:schemeClr val="accent1"/>
                </a:solidFill>
                <a:latin typeface="Calibri" panose="020F0502020204030204" pitchFamily="34" charset="0"/>
                <a:cs typeface="Calibri" panose="020F0502020204030204" pitchFamily="34" charset="0"/>
              </a:rPr>
              <a:t>of a part</a:t>
            </a:r>
          </a:p>
          <a:p>
            <a:pPr marL="409572" lvl="1" indent="-228600" defTabSz="914400">
              <a:lnSpc>
                <a:spcPct val="90000"/>
              </a:lnSpc>
              <a:spcBef>
                <a:spcPts val="1000"/>
              </a:spcBef>
              <a:spcAft>
                <a:spcPts val="0"/>
              </a:spcAft>
              <a:buFont typeface="Arial" panose="020B0604020202020204" pitchFamily="34" charset="0"/>
              <a:buChar char="•"/>
            </a:pPr>
            <a:r>
              <a:rPr lang="en-US" sz="2200" dirty="0">
                <a:solidFill>
                  <a:schemeClr val="accent1"/>
                </a:solidFill>
                <a:latin typeface="Calibri" panose="020F0502020204030204" pitchFamily="34" charset="0"/>
                <a:cs typeface="Calibri" panose="020F0502020204030204" pitchFamily="34" charset="0"/>
              </a:rPr>
              <a:t>the </a:t>
            </a:r>
            <a:r>
              <a:rPr lang="en-US" sz="2200" b="1" dirty="0">
                <a:solidFill>
                  <a:schemeClr val="accent1"/>
                </a:solidFill>
                <a:latin typeface="Calibri" panose="020F0502020204030204" pitchFamily="34" charset="0"/>
                <a:cs typeface="Calibri" panose="020F0502020204030204" pitchFamily="34" charset="0"/>
              </a:rPr>
              <a:t>quantifiable metrics </a:t>
            </a:r>
            <a:r>
              <a:rPr lang="en-US" sz="2200" dirty="0">
                <a:solidFill>
                  <a:schemeClr val="accent1"/>
                </a:solidFill>
                <a:latin typeface="Calibri" panose="020F0502020204030204" pitchFamily="34" charset="0"/>
                <a:cs typeface="Calibri" panose="020F0502020204030204" pitchFamily="34" charset="0"/>
              </a:rPr>
              <a:t>to monitor the quality of material process over time</a:t>
            </a:r>
          </a:p>
          <a:p>
            <a:pPr marL="227014" lvl="6" indent="-228600" defTabSz="914400">
              <a:lnSpc>
                <a:spcPct val="90000"/>
              </a:lnSpc>
              <a:spcBef>
                <a:spcPts val="1000"/>
              </a:spcBef>
              <a:buFont typeface="Arial" panose="020B0604020202020204" pitchFamily="34" charset="0"/>
              <a:buChar char="•"/>
            </a:pPr>
            <a:r>
              <a:rPr lang="en-US" sz="2400" dirty="0">
                <a:solidFill>
                  <a:schemeClr val="accent1"/>
                </a:solidFill>
                <a:latin typeface="Calibri" panose="020F0502020204030204" pitchFamily="34" charset="0"/>
                <a:cs typeface="Calibri" panose="020F0502020204030204" pitchFamily="34" charset="0"/>
              </a:rPr>
              <a:t> The QMP becomes the foundation</a:t>
            </a:r>
          </a:p>
          <a:p>
            <a:pPr marL="407984" lvl="7" indent="-228600"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409572" lvl="5" indent="-228600" defTabSz="914400">
              <a:lnSpc>
                <a:spcPct val="90000"/>
              </a:lnSpc>
              <a:spcBef>
                <a:spcPts val="1000"/>
              </a:spcBef>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409572" lvl="1" indent="-228600" defTabSz="914400">
              <a:lnSpc>
                <a:spcPct val="90000"/>
              </a:lnSpc>
              <a:spcBef>
                <a:spcPts val="1000"/>
              </a:spcBef>
              <a:spcAft>
                <a:spcPts val="0"/>
              </a:spcAft>
              <a:buFont typeface="Arial" panose="020B0604020202020204" pitchFamily="34" charset="0"/>
              <a:buChar char="•"/>
            </a:pPr>
            <a:endParaRPr lang="en-US" sz="2200" dirty="0">
              <a:solidFill>
                <a:schemeClr val="accent1"/>
              </a:solidFill>
              <a:latin typeface="Calibri" panose="020F0502020204030204" pitchFamily="34" charset="0"/>
              <a:cs typeface="Calibri" panose="020F0502020204030204" pitchFamily="34" charset="0"/>
            </a:endParaRPr>
          </a:p>
          <a:p>
            <a:pPr marL="0" indent="0">
              <a:buNone/>
            </a:pPr>
            <a:br>
              <a:rPr lang="en-US" sz="2000" dirty="0">
                <a:solidFill>
                  <a:schemeClr val="accent1"/>
                </a:solidFill>
                <a:latin typeface="Calibri" panose="020F0502020204030204" pitchFamily="34" charset="0"/>
                <a:cs typeface="Calibri" panose="020F0502020204030204" pitchFamily="34" charset="0"/>
              </a:rPr>
            </a:br>
            <a:br>
              <a:rPr lang="en-US" sz="2000" dirty="0">
                <a:solidFill>
                  <a:schemeClr val="accent1"/>
                </a:solidFill>
                <a:latin typeface="Calibri" panose="020F0502020204030204" pitchFamily="34" charset="0"/>
                <a:cs typeface="Calibri" panose="020F0502020204030204" pitchFamily="34" charset="0"/>
              </a:rPr>
            </a:br>
            <a:endParaRPr lang="en-US" sz="2000" dirty="0">
              <a:solidFill>
                <a:schemeClr val="accent1"/>
              </a:solidFill>
              <a:latin typeface="Calibri" panose="020F0502020204030204" pitchFamily="34" charset="0"/>
              <a:cs typeface="Calibri" panose="020F0502020204030204" pitchFamily="34" charset="0"/>
            </a:endParaRPr>
          </a:p>
          <a:p>
            <a:endParaRPr lang="en-US" sz="2000" dirty="0">
              <a:solidFill>
                <a:schemeClr val="accent1"/>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67CA8AD9-E8AE-0346-BEDD-2582D48C7292}"/>
              </a:ext>
            </a:extLst>
          </p:cNvPr>
          <p:cNvSpPr>
            <a:spLocks noGrp="1"/>
          </p:cNvSpPr>
          <p:nvPr>
            <p:ph type="ftr" sz="quarter" idx="11"/>
          </p:nvPr>
        </p:nvSpPr>
        <p:spPr/>
        <p:txBody>
          <a:bodyPr/>
          <a:lstStyle/>
          <a:p>
            <a:r>
              <a:rPr lang="en-GB"/>
              <a:t>ASTM International Conference on Additive Manufacturing</a:t>
            </a:r>
            <a:endParaRPr lang="en-GB" dirty="0"/>
          </a:p>
        </p:txBody>
      </p:sp>
      <p:sp>
        <p:nvSpPr>
          <p:cNvPr id="4" name="Title 3">
            <a:extLst>
              <a:ext uri="{FF2B5EF4-FFF2-40B4-BE49-F238E27FC236}">
                <a16:creationId xmlns:a16="http://schemas.microsoft.com/office/drawing/2014/main" id="{3CDDF9D6-8753-2444-967E-8C6F777DB012}"/>
              </a:ext>
            </a:extLst>
          </p:cNvPr>
          <p:cNvSpPr>
            <a:spLocks noGrp="1"/>
          </p:cNvSpPr>
          <p:nvPr>
            <p:ph type="title"/>
          </p:nvPr>
        </p:nvSpPr>
        <p:spPr>
          <a:xfrm>
            <a:off x="1691937" y="196018"/>
            <a:ext cx="7772400" cy="702062"/>
          </a:xfrm>
        </p:spPr>
        <p:txBody>
          <a:bodyPr>
            <a:normAutofit/>
          </a:bodyPr>
          <a:lstStyle/>
          <a:p>
            <a:r>
              <a:rPr lang="en-US" b="1" dirty="0">
                <a:latin typeface="Calibri" panose="020F0502020204030204" pitchFamily="34" charset="0"/>
                <a:cs typeface="Calibri" panose="020F0502020204030204" pitchFamily="34" charset="0"/>
              </a:rPr>
              <a:t>Qualified Material Process (QMP)</a:t>
            </a:r>
          </a:p>
        </p:txBody>
      </p:sp>
      <p:cxnSp>
        <p:nvCxnSpPr>
          <p:cNvPr id="8" name="Connector: Elbow 7">
            <a:extLst>
              <a:ext uri="{FF2B5EF4-FFF2-40B4-BE49-F238E27FC236}">
                <a16:creationId xmlns:a16="http://schemas.microsoft.com/office/drawing/2014/main" id="{34051919-6DDF-417F-95C5-4C6C3934A4B3}"/>
              </a:ext>
            </a:extLst>
          </p:cNvPr>
          <p:cNvCxnSpPr>
            <a:cxnSpLocks/>
            <a:stCxn id="2" idx="2"/>
            <a:endCxn id="6" idx="2"/>
          </p:cNvCxnSpPr>
          <p:nvPr/>
        </p:nvCxnSpPr>
        <p:spPr>
          <a:xfrm rot="16200000" flipH="1">
            <a:off x="5885035" y="3027655"/>
            <a:ext cx="93306" cy="5645278"/>
          </a:xfrm>
          <a:prstGeom prst="bentConnector3">
            <a:avLst>
              <a:gd name="adj1" fmla="val 435001"/>
            </a:avLst>
          </a:prstGeom>
          <a:ln w="57150">
            <a:solidFill>
              <a:schemeClr val="accent1">
                <a:lumMod val="50000"/>
                <a:lumOff val="50000"/>
              </a:schemeClr>
            </a:solidFill>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247930"/>
      </p:ext>
    </p:extLst>
  </p:cSld>
  <p:clrMapOvr>
    <a:masterClrMapping/>
  </p:clrMapOvr>
</p:sld>
</file>

<file path=ppt/theme/theme1.xml><?xml version="1.0" encoding="utf-8"?>
<a:theme xmlns:a="http://schemas.openxmlformats.org/drawingml/2006/main" name="Office Theme">
  <a:themeElements>
    <a:clrScheme name="Custom 30">
      <a:dk1>
        <a:srgbClr val="6A6A6A"/>
      </a:dk1>
      <a:lt1>
        <a:srgbClr val="FFFFFF"/>
      </a:lt1>
      <a:dk2>
        <a:srgbClr val="6A6A6A"/>
      </a:dk2>
      <a:lt2>
        <a:srgbClr val="FFFFFF"/>
      </a:lt2>
      <a:accent1>
        <a:srgbClr val="001541"/>
      </a:accent1>
      <a:accent2>
        <a:srgbClr val="74B94C"/>
      </a:accent2>
      <a:accent3>
        <a:srgbClr val="F68A1F"/>
      </a:accent3>
      <a:accent4>
        <a:srgbClr val="74B94D"/>
      </a:accent4>
      <a:accent5>
        <a:srgbClr val="69696D"/>
      </a:accent5>
      <a:accent6>
        <a:srgbClr val="CCC5C1"/>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tm_presentation_template" id="{28E0DCD7-EB0B-A24F-B6EE-04B54CD9A8AB}" vid="{8E8CCC50-D413-244C-BD7A-9A3AF2FDE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7020</TotalTime>
  <Words>1413</Words>
  <Application>Microsoft Office PowerPoint</Application>
  <PresentationFormat>Widescreen</PresentationFormat>
  <Paragraphs>174</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Wingdings</vt:lpstr>
      <vt:lpstr>Office Theme</vt:lpstr>
      <vt:lpstr>PowerPoint Presentation</vt:lpstr>
      <vt:lpstr>Presenter Biography</vt:lpstr>
      <vt:lpstr>AM parts are already being use for NASA programs in critical applications for Human Spaceflights  Human exploration of space, especially deep space, requires extreme reliability </vt:lpstr>
      <vt:lpstr>NASA’s Roles in AM Tech Dev and Implementation</vt:lpstr>
      <vt:lpstr>NASA Technical Standards</vt:lpstr>
      <vt:lpstr>Why NASA needed to have an AM Standard</vt:lpstr>
      <vt:lpstr>NASA’s AM Standardization</vt:lpstr>
      <vt:lpstr>NASA’s AM Qualification Concepts</vt:lpstr>
      <vt:lpstr>Qualified Material Process (QMP)</vt:lpstr>
      <vt:lpstr>How does QMP actually work?</vt:lpstr>
      <vt:lpstr>Defining Feedstock Controls – Virgin Feedstock Procurement and Reuse</vt:lpstr>
      <vt:lpstr>Defining AM Build Process</vt:lpstr>
      <vt:lpstr>Defining Post Processing</vt:lpstr>
      <vt:lpstr>Qualification of Candidate Material Process as a QMP</vt:lpstr>
      <vt:lpstr>Registration of QMP to Material Properties Suite</vt:lpstr>
      <vt:lpstr>In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Lindberg, Rick</dc:creator>
  <cp:lastModifiedBy>STACY</cp:lastModifiedBy>
  <cp:revision>69</cp:revision>
  <cp:lastPrinted>2019-05-03T12:07:12Z</cp:lastPrinted>
  <dcterms:created xsi:type="dcterms:W3CDTF">2019-05-02T11:50:13Z</dcterms:created>
  <dcterms:modified xsi:type="dcterms:W3CDTF">2021-09-30T10:10:08Z</dcterms:modified>
</cp:coreProperties>
</file>