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70" r:id="rId5"/>
    <p:sldMasterId id="2147483681" r:id="rId6"/>
    <p:sldMasterId id="2147483689" r:id="rId7"/>
  </p:sldMasterIdLst>
  <p:notesMasterIdLst>
    <p:notesMasterId r:id="rId23"/>
  </p:notesMasterIdLst>
  <p:handoutMasterIdLst>
    <p:handoutMasterId r:id="rId24"/>
  </p:handoutMasterIdLst>
  <p:sldIdLst>
    <p:sldId id="7366" r:id="rId8"/>
    <p:sldId id="440" r:id="rId9"/>
    <p:sldId id="7365" r:id="rId10"/>
    <p:sldId id="6713" r:id="rId11"/>
    <p:sldId id="448" r:id="rId12"/>
    <p:sldId id="5265" r:id="rId13"/>
    <p:sldId id="7368" r:id="rId14"/>
    <p:sldId id="5131" r:id="rId15"/>
    <p:sldId id="4893" r:id="rId16"/>
    <p:sldId id="6714" r:id="rId17"/>
    <p:sldId id="6715" r:id="rId18"/>
    <p:sldId id="5385" r:id="rId19"/>
    <p:sldId id="257" r:id="rId20"/>
    <p:sldId id="6574" r:id="rId21"/>
    <p:sldId id="449" r:id="rId22"/>
  </p:sldIdLst>
  <p:sldSz cx="12192000" cy="6858000"/>
  <p:notesSz cx="9302750" cy="70167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96084A0-C241-48DC-B37F-FD221881E9E7}">
          <p14:sldIdLst>
            <p14:sldId id="7366"/>
            <p14:sldId id="440"/>
            <p14:sldId id="7365"/>
            <p14:sldId id="6713"/>
            <p14:sldId id="448"/>
            <p14:sldId id="5265"/>
            <p14:sldId id="7368"/>
            <p14:sldId id="5131"/>
            <p14:sldId id="4893"/>
            <p14:sldId id="6714"/>
            <p14:sldId id="6715"/>
            <p14:sldId id="5385"/>
            <p14:sldId id="257"/>
            <p14:sldId id="6574"/>
            <p14:sldId id="44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rown, Lexie Nicole (AFRC-300)[CROWN CONSULTING INC]" initials="BLN(CI" lastIdx="2" clrIdx="2">
    <p:extLst>
      <p:ext uri="{19B8F6BF-5375-455C-9EA6-DF929625EA0E}">
        <p15:presenceInfo xmlns:p15="http://schemas.microsoft.com/office/powerpoint/2012/main" userId="S::lgliwa@ndc.nasa.gov::04c3d772-5413-4aa6-92c6-27a3c5982d4e" providerId="AD"/>
      </p:ext>
    </p:extLst>
  </p:cmAuthor>
  <p:cmAuthor id="5" name="Cate, Karen T. (ARC-AFS)" initials="CKT(" lastIdx="1" clrIdx="0">
    <p:extLst>
      <p:ext uri="{19B8F6BF-5375-455C-9EA6-DF929625EA0E}">
        <p15:presenceInfo xmlns:p15="http://schemas.microsoft.com/office/powerpoint/2012/main" userId="S::ktung@ndc.nasa.gov::41753507-f587-4956-b962-bb874d441d62" providerId="AD"/>
      </p:ext>
    </p:extLst>
  </p:cmAuthor>
  <p:cmAuthor id="6" name="Johnson, Ronald D. (ARC-AF)" initials="JRD(" lastIdx="40" clrIdx="1">
    <p:extLst>
      <p:ext uri="{19B8F6BF-5375-455C-9EA6-DF929625EA0E}">
        <p15:presenceInfo xmlns:p15="http://schemas.microsoft.com/office/powerpoint/2012/main" userId="S-1-5-21-330711430-3775241029-4075259233-8870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8989"/>
    <a:srgbClr val="0D509A"/>
    <a:srgbClr val="66FF33"/>
    <a:srgbClr val="92D050"/>
    <a:srgbClr val="3366CC"/>
    <a:srgbClr val="FF9966"/>
    <a:srgbClr val="C3D69B"/>
    <a:srgbClr val="7030A0"/>
    <a:srgbClr val="B3A2C7"/>
    <a:srgbClr val="95B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773"/>
    <p:restoredTop sz="94646"/>
  </p:normalViewPr>
  <p:slideViewPr>
    <p:cSldViewPr snapToGrid="0">
      <p:cViewPr varScale="1">
        <p:scale>
          <a:sx n="59" d="100"/>
          <a:sy n="59" d="100"/>
        </p:scale>
        <p:origin x="7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D229B11-58A4-B747-BD44-DB2F182A0BB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8"/>
            <a:ext cx="4031193" cy="352056"/>
          </a:xfrm>
          <a:prstGeom prst="rect">
            <a:avLst/>
          </a:prstGeom>
        </p:spPr>
        <p:txBody>
          <a:bodyPr vert="horz" lIns="93873" tIns="46937" rIns="93873" bIns="4693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5A714A-9384-F440-8F02-676451B42FE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269407" y="8"/>
            <a:ext cx="4031193" cy="352056"/>
          </a:xfrm>
          <a:prstGeom prst="rect">
            <a:avLst/>
          </a:prstGeom>
        </p:spPr>
        <p:txBody>
          <a:bodyPr vert="horz" lIns="93873" tIns="46937" rIns="93873" bIns="46937" rtlCol="0"/>
          <a:lstStyle>
            <a:lvl1pPr algn="r">
              <a:defRPr sz="1200"/>
            </a:lvl1pPr>
          </a:lstStyle>
          <a:p>
            <a:fld id="{74E70899-FDF5-F043-B737-3FFCDB89E6D8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F34697-3424-EA4B-A86D-1C21446DF8C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6664696"/>
            <a:ext cx="4031193" cy="352055"/>
          </a:xfrm>
          <a:prstGeom prst="rect">
            <a:avLst/>
          </a:prstGeom>
        </p:spPr>
        <p:txBody>
          <a:bodyPr vert="horz" lIns="93873" tIns="46937" rIns="93873" bIns="4693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93EF07-F733-5D42-9E37-10533C77A86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269407" y="6664696"/>
            <a:ext cx="4031193" cy="352055"/>
          </a:xfrm>
          <a:prstGeom prst="rect">
            <a:avLst/>
          </a:prstGeom>
        </p:spPr>
        <p:txBody>
          <a:bodyPr vert="horz" lIns="93873" tIns="46937" rIns="93873" bIns="46937" rtlCol="0" anchor="b"/>
          <a:lstStyle>
            <a:lvl1pPr algn="r">
              <a:defRPr sz="1200"/>
            </a:lvl1pPr>
          </a:lstStyle>
          <a:p>
            <a:fld id="{ACB479F7-6AA7-214F-8F1C-B5EA288A3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6212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8"/>
            <a:ext cx="4031193" cy="352056"/>
          </a:xfrm>
          <a:prstGeom prst="rect">
            <a:avLst/>
          </a:prstGeom>
        </p:spPr>
        <p:txBody>
          <a:bodyPr vert="horz" lIns="93873" tIns="46937" rIns="93873" bIns="4693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9407" y="8"/>
            <a:ext cx="4031193" cy="352056"/>
          </a:xfrm>
          <a:prstGeom prst="rect">
            <a:avLst/>
          </a:prstGeom>
        </p:spPr>
        <p:txBody>
          <a:bodyPr vert="horz" lIns="93873" tIns="46937" rIns="93873" bIns="46937" rtlCol="0"/>
          <a:lstStyle>
            <a:lvl1pPr algn="r">
              <a:defRPr sz="1200"/>
            </a:lvl1pPr>
          </a:lstStyle>
          <a:p>
            <a:fld id="{6EC6A20C-6D49-C340-A5F7-F52F8CD38ED2}" type="datetimeFigureOut">
              <a:rPr lang="en-US" smtClean="0"/>
              <a:t>10/1/2021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7888"/>
            <a:ext cx="4210050" cy="2368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873" tIns="46937" rIns="93873" bIns="4693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0275" y="3376811"/>
            <a:ext cx="7442200" cy="2762847"/>
          </a:xfrm>
          <a:prstGeom prst="rect">
            <a:avLst/>
          </a:prstGeom>
        </p:spPr>
        <p:txBody>
          <a:bodyPr vert="horz" lIns="93873" tIns="46937" rIns="93873" bIns="46937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664696"/>
            <a:ext cx="4031193" cy="352055"/>
          </a:xfrm>
          <a:prstGeom prst="rect">
            <a:avLst/>
          </a:prstGeom>
        </p:spPr>
        <p:txBody>
          <a:bodyPr vert="horz" lIns="93873" tIns="46937" rIns="93873" bIns="4693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9407" y="6664696"/>
            <a:ext cx="4031193" cy="352055"/>
          </a:xfrm>
          <a:prstGeom prst="rect">
            <a:avLst/>
          </a:prstGeom>
        </p:spPr>
        <p:txBody>
          <a:bodyPr vert="horz" lIns="93873" tIns="46937" rIns="93873" bIns="46937" rtlCol="0" anchor="b"/>
          <a:lstStyle>
            <a:lvl1pPr algn="r">
              <a:defRPr sz="1200"/>
            </a:lvl1pPr>
          </a:lstStyle>
          <a:p>
            <a:fld id="{A634E410-7213-3140-9F6B-41BEA2C91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794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49500" y="522288"/>
            <a:ext cx="4648200" cy="2614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238B1-1031-431A-9FC2-D0E9D6DA9C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172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Got rid of “unlock” </a:t>
            </a:r>
          </a:p>
          <a:p>
            <a:r>
              <a:rPr lang="en-US" dirty="0"/>
              <a:t>Now called the goal slide</a:t>
            </a:r>
          </a:p>
          <a:p>
            <a:endParaRPr lang="en-US" dirty="0"/>
          </a:p>
          <a:p>
            <a:r>
              <a:rPr lang="en-US" dirty="0"/>
              <a:t>Validation may cause us to update – e.g. vice 1 </a:t>
            </a:r>
            <a:r>
              <a:rPr lang="en-US" dirty="0" err="1"/>
              <a:t>CNSi</a:t>
            </a:r>
            <a:r>
              <a:rPr lang="en-US" dirty="0"/>
              <a:t> Goal, we’d have a Comm’s Goal, a Navigation Goal and a Surveillance Goal.  Or a Goal we </a:t>
            </a:r>
            <a:r>
              <a:rPr lang="en-US"/>
              <a:t>didn’t think.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5585">
              <a:defRPr/>
            </a:pPr>
            <a:fld id="{52D238B1-1031-431A-9FC2-D0E9D6DA9C08}" type="slidenum">
              <a:rPr lang="en-US">
                <a:solidFill>
                  <a:prstClr val="black"/>
                </a:solidFill>
                <a:latin typeface="Calibri"/>
              </a:rPr>
              <a:pPr defTabSz="935585">
                <a:defRPr/>
              </a:pPr>
              <a:t>3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51001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BC336-E195-EC4D-842A-A6ECA01F58C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582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Data management evolve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34E410-7213-3140-9F6B-41BEA2C9165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7743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6816725" y="301625"/>
            <a:ext cx="2678113" cy="15065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1631082" y="1906832"/>
            <a:ext cx="13048641" cy="1806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089" tIns="46545" rIns="93089" bIns="46545" anchor="t" anchorCtr="0">
            <a:noAutofit/>
          </a:bodyPr>
          <a:lstStyle/>
          <a:p>
            <a:endParaRPr lang="en-US" sz="1380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7" name="Shape 97"/>
          <p:cNvSpPr txBox="1">
            <a:spLocks noGrp="1"/>
          </p:cNvSpPr>
          <p:nvPr>
            <p:ph type="sldNum" idx="12"/>
          </p:nvPr>
        </p:nvSpPr>
        <p:spPr>
          <a:xfrm>
            <a:off x="9239017" y="3812966"/>
            <a:ext cx="7068013" cy="200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089" tIns="46545" rIns="93089" bIns="4654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4536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34E410-7213-3140-9F6B-41BEA2C9165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0869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49500" y="522288"/>
            <a:ext cx="4648200" cy="2614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238B1-1031-431A-9FC2-D0E9D6DA9C0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1856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NASA to deliver long term technical solutions and architecture requirements for the industry and regulatory communities</a:t>
            </a:r>
          </a:p>
          <a:p>
            <a:r>
              <a:rPr lang="en-US">
                <a:cs typeface="Calibri"/>
              </a:rPr>
              <a:t>Update CC?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34E410-7213-3140-9F6B-41BEA2C9165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185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904107" cy="66384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815967"/>
            <a:ext cx="11523415" cy="56036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13645" y="6646196"/>
            <a:ext cx="978355" cy="212999"/>
          </a:xfrm>
        </p:spPr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925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1134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632671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0897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87380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0768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22271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904107" cy="66384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815967"/>
            <a:ext cx="11523415" cy="56036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13645" y="6646196"/>
            <a:ext cx="978355" cy="212999"/>
          </a:xfrm>
        </p:spPr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438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48209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632671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859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53128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53178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3145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904107" cy="66384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815967"/>
            <a:ext cx="11523415" cy="56036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13645" y="6646196"/>
            <a:ext cx="978355" cy="212999"/>
          </a:xfrm>
        </p:spPr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596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92708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632671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971152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1501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49835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05338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8BAD5-6FF7-EA4B-B457-C11C3C85A7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F3B67-14EA-4B40-A974-5DC04A4F5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8BC12-63B5-F146-AC6C-9DD503311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BDDF6-28C4-5E42-B061-FBAAF57DD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All material is DRAFT and some or all elements to the strategy could change at the government’s sole discretion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76AF6-F906-5844-98D2-CB70790A2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0F91-DA92-7C4E-B629-DF21F8E0B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7223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904107" cy="66384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815967"/>
            <a:ext cx="11523415" cy="56036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13645" y="6646196"/>
            <a:ext cx="978355" cy="212999"/>
          </a:xfrm>
        </p:spPr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7944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997050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632671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507077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744576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11929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61422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466D3-461F-CB46-B4A3-3017979866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05D2C1-DD7C-5540-BFC6-A985B1311D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D4FB1-C9B3-344E-A935-C137A813DD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E8F2C-D7BA-DB4E-86F3-68660113F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065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1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933" y="0"/>
            <a:ext cx="10889904" cy="663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3" y="789968"/>
            <a:ext cx="11523415" cy="5607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588539"/>
            <a:ext cx="978355" cy="2644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189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3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sz="180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1084843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451" y="44555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50772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 dt="0"/>
  <p:txStyles>
    <p:titleStyle>
      <a:lvl1pPr algn="ctr" defTabSz="457189" rtl="0" eaLnBrk="1" latinLnBrk="0" hangingPunct="1">
        <a:lnSpc>
          <a:spcPct val="8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933" y="0"/>
            <a:ext cx="10889904" cy="663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3" y="789968"/>
            <a:ext cx="11523415" cy="5607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588539"/>
            <a:ext cx="978355" cy="2644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189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3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sz="180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1084843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451" y="44555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53172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</p:sldLayoutIdLst>
  <p:hf hdr="0" dt="0"/>
  <p:txStyles>
    <p:titleStyle>
      <a:lvl1pPr algn="ctr" defTabSz="457189" rtl="0" eaLnBrk="1" latinLnBrk="0" hangingPunct="1">
        <a:lnSpc>
          <a:spcPct val="8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933" y="0"/>
            <a:ext cx="10889904" cy="663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3" y="789968"/>
            <a:ext cx="11523415" cy="5607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588539"/>
            <a:ext cx="978355" cy="2644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189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3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sz="180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1084843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451" y="44555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7545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</p:sldLayoutIdLst>
  <p:hf hdr="0" dt="0"/>
  <p:txStyles>
    <p:titleStyle>
      <a:lvl1pPr algn="ctr" defTabSz="457189" rtl="0" eaLnBrk="1" latinLnBrk="0" hangingPunct="1">
        <a:lnSpc>
          <a:spcPct val="8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933" y="0"/>
            <a:ext cx="10889904" cy="663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3" y="789968"/>
            <a:ext cx="11523415" cy="5607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588539"/>
            <a:ext cx="978355" cy="2644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189"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3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sz="180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1084843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451" y="44555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34277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</p:sldLayoutIdLst>
  <p:hf hdr="0" dt="0"/>
  <p:txStyles>
    <p:titleStyle>
      <a:lvl1pPr algn="ctr" defTabSz="457189" rtl="0" eaLnBrk="1" latinLnBrk="0" hangingPunct="1">
        <a:lnSpc>
          <a:spcPct val="8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tags" Target="../tags/tag12.xml"/><Relationship Id="rId18" Type="http://schemas.openxmlformats.org/officeDocument/2006/relationships/tags" Target="../tags/tag17.xml"/><Relationship Id="rId26" Type="http://schemas.openxmlformats.org/officeDocument/2006/relationships/tags" Target="../tags/tag25.xml"/><Relationship Id="rId39" Type="http://schemas.openxmlformats.org/officeDocument/2006/relationships/oleObject" Target="../embeddings/oleObject1.bin"/><Relationship Id="rId21" Type="http://schemas.openxmlformats.org/officeDocument/2006/relationships/tags" Target="../tags/tag20.xml"/><Relationship Id="rId34" Type="http://schemas.openxmlformats.org/officeDocument/2006/relationships/tags" Target="../tags/tag33.xml"/><Relationship Id="rId7" Type="http://schemas.openxmlformats.org/officeDocument/2006/relationships/tags" Target="../tags/tag6.xml"/><Relationship Id="rId12" Type="http://schemas.openxmlformats.org/officeDocument/2006/relationships/tags" Target="../tags/tag11.xml"/><Relationship Id="rId17" Type="http://schemas.openxmlformats.org/officeDocument/2006/relationships/tags" Target="../tags/tag16.xml"/><Relationship Id="rId25" Type="http://schemas.openxmlformats.org/officeDocument/2006/relationships/tags" Target="../tags/tag24.xml"/><Relationship Id="rId33" Type="http://schemas.openxmlformats.org/officeDocument/2006/relationships/tags" Target="../tags/tag32.xml"/><Relationship Id="rId38" Type="http://schemas.openxmlformats.org/officeDocument/2006/relationships/notesSlide" Target="../notesSlides/notesSlide2.xml"/><Relationship Id="rId2" Type="http://schemas.openxmlformats.org/officeDocument/2006/relationships/tags" Target="../tags/tag1.xml"/><Relationship Id="rId16" Type="http://schemas.openxmlformats.org/officeDocument/2006/relationships/tags" Target="../tags/tag15.xml"/><Relationship Id="rId20" Type="http://schemas.openxmlformats.org/officeDocument/2006/relationships/tags" Target="../tags/tag19.xml"/><Relationship Id="rId29" Type="http://schemas.openxmlformats.org/officeDocument/2006/relationships/tags" Target="../tags/tag28.xml"/><Relationship Id="rId1" Type="http://schemas.openxmlformats.org/officeDocument/2006/relationships/vmlDrawing" Target="../drawings/vmlDrawing1.vml"/><Relationship Id="rId6" Type="http://schemas.openxmlformats.org/officeDocument/2006/relationships/tags" Target="../tags/tag5.xml"/><Relationship Id="rId11" Type="http://schemas.openxmlformats.org/officeDocument/2006/relationships/tags" Target="../tags/tag10.xml"/><Relationship Id="rId24" Type="http://schemas.openxmlformats.org/officeDocument/2006/relationships/tags" Target="../tags/tag23.xml"/><Relationship Id="rId32" Type="http://schemas.openxmlformats.org/officeDocument/2006/relationships/tags" Target="../tags/tag31.xml"/><Relationship Id="rId37" Type="http://schemas.openxmlformats.org/officeDocument/2006/relationships/slideLayout" Target="../slideLayouts/slideLayout24.xml"/><Relationship Id="rId40" Type="http://schemas.openxmlformats.org/officeDocument/2006/relationships/image" Target="../media/image8.emf"/><Relationship Id="rId5" Type="http://schemas.openxmlformats.org/officeDocument/2006/relationships/tags" Target="../tags/tag4.xml"/><Relationship Id="rId15" Type="http://schemas.openxmlformats.org/officeDocument/2006/relationships/tags" Target="../tags/tag14.xml"/><Relationship Id="rId23" Type="http://schemas.openxmlformats.org/officeDocument/2006/relationships/tags" Target="../tags/tag22.xml"/><Relationship Id="rId28" Type="http://schemas.openxmlformats.org/officeDocument/2006/relationships/tags" Target="../tags/tag27.xml"/><Relationship Id="rId36" Type="http://schemas.openxmlformats.org/officeDocument/2006/relationships/tags" Target="../tags/tag35.xml"/><Relationship Id="rId10" Type="http://schemas.openxmlformats.org/officeDocument/2006/relationships/tags" Target="../tags/tag9.xml"/><Relationship Id="rId19" Type="http://schemas.openxmlformats.org/officeDocument/2006/relationships/tags" Target="../tags/tag18.xml"/><Relationship Id="rId31" Type="http://schemas.openxmlformats.org/officeDocument/2006/relationships/tags" Target="../tags/tag30.xml"/><Relationship Id="rId4" Type="http://schemas.openxmlformats.org/officeDocument/2006/relationships/tags" Target="../tags/tag3.xml"/><Relationship Id="rId9" Type="http://schemas.openxmlformats.org/officeDocument/2006/relationships/tags" Target="../tags/tag8.xml"/><Relationship Id="rId14" Type="http://schemas.openxmlformats.org/officeDocument/2006/relationships/tags" Target="../tags/tag13.xml"/><Relationship Id="rId22" Type="http://schemas.openxmlformats.org/officeDocument/2006/relationships/tags" Target="../tags/tag21.xml"/><Relationship Id="rId27" Type="http://schemas.openxmlformats.org/officeDocument/2006/relationships/tags" Target="../tags/tag26.xml"/><Relationship Id="rId30" Type="http://schemas.openxmlformats.org/officeDocument/2006/relationships/tags" Target="../tags/tag29.xml"/><Relationship Id="rId35" Type="http://schemas.openxmlformats.org/officeDocument/2006/relationships/tags" Target="../tags/tag34.xml"/><Relationship Id="rId8" Type="http://schemas.openxmlformats.org/officeDocument/2006/relationships/tags" Target="../tags/tag7.xml"/><Relationship Id="rId3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10" Type="http://schemas.openxmlformats.org/officeDocument/2006/relationships/image" Target="../media/image16.sv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nari.arc.nasa.gov/sites/default/files/attachments/UAM_ConOps_v1.0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svg"/><Relationship Id="rId18" Type="http://schemas.openxmlformats.org/officeDocument/2006/relationships/image" Target="../media/image39.svg"/><Relationship Id="rId3" Type="http://schemas.openxmlformats.org/officeDocument/2006/relationships/image" Target="../media/image24.png"/><Relationship Id="rId21" Type="http://schemas.openxmlformats.org/officeDocument/2006/relationships/image" Target="../media/image42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7.svg"/><Relationship Id="rId11" Type="http://schemas.openxmlformats.org/officeDocument/2006/relationships/image" Target="../media/image32.svg"/><Relationship Id="rId5" Type="http://schemas.openxmlformats.org/officeDocument/2006/relationships/image" Target="../media/image26.png"/><Relationship Id="rId15" Type="http://schemas.openxmlformats.org/officeDocument/2006/relationships/image" Target="../media/image36.svg"/><Relationship Id="rId10" Type="http://schemas.openxmlformats.org/officeDocument/2006/relationships/image" Target="../media/image31.png"/><Relationship Id="rId19" Type="http://schemas.openxmlformats.org/officeDocument/2006/relationships/image" Target="../media/image40.png"/><Relationship Id="rId4" Type="http://schemas.openxmlformats.org/officeDocument/2006/relationships/image" Target="../media/image25.svg"/><Relationship Id="rId9" Type="http://schemas.openxmlformats.org/officeDocument/2006/relationships/image" Target="../media/image30.svg"/><Relationship Id="rId14" Type="http://schemas.openxmlformats.org/officeDocument/2006/relationships/image" Target="../media/image35.png"/><Relationship Id="rId22" Type="http://schemas.openxmlformats.org/officeDocument/2006/relationships/image" Target="../media/image43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6.xml"/><Relationship Id="rId6" Type="http://schemas.microsoft.com/office/2007/relationships/hdphoto" Target="../media/hdphoto1.wdp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svg"/><Relationship Id="rId2" Type="http://schemas.openxmlformats.org/officeDocument/2006/relationships/hyperlink" Target="https://nari.arc.nasa.gov/aam-portal/" TargetMode="Externa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2.png"/><Relationship Id="rId5" Type="http://schemas.openxmlformats.org/officeDocument/2006/relationships/image" Target="../media/image51.svg"/><Relationship Id="rId4" Type="http://schemas.openxmlformats.org/officeDocument/2006/relationships/image" Target="../media/image50.png"/><Relationship Id="rId9" Type="http://schemas.openxmlformats.org/officeDocument/2006/relationships/image" Target="../media/image5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84DE4E-4A53-3749-BE76-CA9E014EF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3657"/>
            <a:ext cx="12209117" cy="687165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D3B299B-EE6A-4B4A-80A9-D34950EF405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2991" y="181270"/>
            <a:ext cx="676460" cy="5593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00440F6-68CC-EC4B-9167-0E276F6F70CD}"/>
              </a:ext>
            </a:extLst>
          </p:cNvPr>
          <p:cNvSpPr/>
          <p:nvPr/>
        </p:nvSpPr>
        <p:spPr>
          <a:xfrm>
            <a:off x="0" y="5709875"/>
            <a:ext cx="12192000" cy="1109326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B8FE33-90FE-8C44-A15D-2D8053EDB42E}"/>
              </a:ext>
            </a:extLst>
          </p:cNvPr>
          <p:cNvSpPr txBox="1"/>
          <p:nvPr/>
        </p:nvSpPr>
        <p:spPr>
          <a:xfrm>
            <a:off x="25674" y="5696098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i="1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Reimagining Mobility: Update on UAM &amp; AAM </a:t>
            </a:r>
          </a:p>
          <a:p>
            <a:pPr lvl="0"/>
            <a:r>
              <a:rPr lang="en-US" sz="3600" i="1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October 6, 2021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BB2DD33-3E9F-44E3-976E-D73B768312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8011" y="6636638"/>
            <a:ext cx="104067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www.nasa.gov   |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348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03C18BB-D34D-B44C-80E0-BFF5AF85489D}"/>
              </a:ext>
            </a:extLst>
          </p:cNvPr>
          <p:cNvSpPr/>
          <p:nvPr/>
        </p:nvSpPr>
        <p:spPr>
          <a:xfrm>
            <a:off x="90" y="6214063"/>
            <a:ext cx="12191821" cy="66570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dirty="0" err="1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0F06540-F97D-C04A-B151-AFF169FF0B03}"/>
              </a:ext>
            </a:extLst>
          </p:cNvPr>
          <p:cNvSpPr txBox="1">
            <a:spLocks/>
          </p:cNvSpPr>
          <p:nvPr/>
        </p:nvSpPr>
        <p:spPr>
          <a:xfrm>
            <a:off x="162074" y="6384335"/>
            <a:ext cx="11803411" cy="276999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Latest studies show an annual estimated market of $115B by 2035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2F434C-8BE4-FB4C-B8B7-6C3DC1769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 Air Mobility is Emerging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BFB229-05B6-E247-A70F-34F840051C3D}"/>
              </a:ext>
            </a:extLst>
          </p:cNvPr>
          <p:cNvSpPr txBox="1"/>
          <p:nvPr/>
        </p:nvSpPr>
        <p:spPr>
          <a:xfrm>
            <a:off x="-109804" y="1936791"/>
            <a:ext cx="16056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F68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 PASSENGER AND CARGO </a:t>
            </a:r>
          </a:p>
          <a:p>
            <a:pPr algn="r"/>
            <a:r>
              <a:rPr lang="en-US" sz="1400" dirty="0">
                <a:solidFill>
                  <a:srgbClr val="0F68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D284B6-A0B3-B949-84CF-395AC9191C01}"/>
              </a:ext>
            </a:extLst>
          </p:cNvPr>
          <p:cNvSpPr txBox="1"/>
          <p:nvPr/>
        </p:nvSpPr>
        <p:spPr>
          <a:xfrm>
            <a:off x="10603853" y="1977360"/>
            <a:ext cx="15881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F68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GOOD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7EF71F-5F6C-324A-8E59-8BA7FA1972FE}"/>
              </a:ext>
            </a:extLst>
          </p:cNvPr>
          <p:cNvSpPr txBox="1"/>
          <p:nvPr/>
        </p:nvSpPr>
        <p:spPr>
          <a:xfrm>
            <a:off x="10635357" y="4433695"/>
            <a:ext cx="15566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F68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PASSENGER TRANSPORT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039CEC9-B2B6-4A41-A80C-FFC359DEE4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35372" y="961606"/>
            <a:ext cx="4389420" cy="24690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693B186-1A1F-2B46-90F8-E8C978262B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4759" y="961606"/>
            <a:ext cx="4397492" cy="24735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8538A9-858D-1E4D-99D0-2044A491F8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4761" y="3527899"/>
            <a:ext cx="4397492" cy="24735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5EE1CA8-8E82-0241-8C2E-0A149B1ADD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35372" y="3527899"/>
            <a:ext cx="4397490" cy="247358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EEABFAD-39B3-B14C-A24E-44BD808B1A30}"/>
              </a:ext>
            </a:extLst>
          </p:cNvPr>
          <p:cNvSpPr txBox="1"/>
          <p:nvPr/>
        </p:nvSpPr>
        <p:spPr>
          <a:xfrm>
            <a:off x="-109804" y="4408981"/>
            <a:ext cx="15845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CONSUMER/ ENTERPRISE GOODS AND SERVICES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43BB743-95A2-3849-BAD9-00DDBBBC1E7D}"/>
              </a:ext>
            </a:extLst>
          </p:cNvPr>
          <p:cNvCxnSpPr>
            <a:cxnSpLocks/>
          </p:cNvCxnSpPr>
          <p:nvPr/>
        </p:nvCxnSpPr>
        <p:spPr>
          <a:xfrm>
            <a:off x="1621390" y="961607"/>
            <a:ext cx="0" cy="2469048"/>
          </a:xfrm>
          <a:prstGeom prst="line">
            <a:avLst/>
          </a:prstGeom>
          <a:ln w="28575">
            <a:solidFill>
              <a:srgbClr val="E81A2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C69E012-1E6A-2C44-82DB-2A8CC2552714}"/>
              </a:ext>
            </a:extLst>
          </p:cNvPr>
          <p:cNvCxnSpPr>
            <a:cxnSpLocks/>
          </p:cNvCxnSpPr>
          <p:nvPr/>
        </p:nvCxnSpPr>
        <p:spPr>
          <a:xfrm>
            <a:off x="1621390" y="3527899"/>
            <a:ext cx="0" cy="2473588"/>
          </a:xfrm>
          <a:prstGeom prst="line">
            <a:avLst/>
          </a:prstGeom>
          <a:ln w="28575">
            <a:solidFill>
              <a:srgbClr val="E81A2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9A50AB1-59FA-3246-A613-4E8729A15CE6}"/>
              </a:ext>
            </a:extLst>
          </p:cNvPr>
          <p:cNvCxnSpPr>
            <a:cxnSpLocks/>
          </p:cNvCxnSpPr>
          <p:nvPr/>
        </p:nvCxnSpPr>
        <p:spPr>
          <a:xfrm>
            <a:off x="10557017" y="3522061"/>
            <a:ext cx="0" cy="2473588"/>
          </a:xfrm>
          <a:prstGeom prst="line">
            <a:avLst/>
          </a:prstGeom>
          <a:ln w="28575">
            <a:solidFill>
              <a:srgbClr val="E81A2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73D4C44-4006-324A-BFC5-F4F877BA17AD}"/>
              </a:ext>
            </a:extLst>
          </p:cNvPr>
          <p:cNvCxnSpPr>
            <a:cxnSpLocks/>
          </p:cNvCxnSpPr>
          <p:nvPr/>
        </p:nvCxnSpPr>
        <p:spPr>
          <a:xfrm>
            <a:off x="10557017" y="961607"/>
            <a:ext cx="0" cy="2469048"/>
          </a:xfrm>
          <a:prstGeom prst="line">
            <a:avLst/>
          </a:prstGeom>
          <a:ln w="28575">
            <a:solidFill>
              <a:srgbClr val="E81A2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CC00F8-08F8-46B3-8FCD-5ABD88017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03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>
            <a:extLst>
              <a:ext uri="{FF2B5EF4-FFF2-40B4-BE49-F238E27FC236}">
                <a16:creationId xmlns:a16="http://schemas.microsoft.com/office/drawing/2014/main" id="{49599C64-51DF-2E40-8D70-27DC43B8EEBE}"/>
              </a:ext>
            </a:extLst>
          </p:cNvPr>
          <p:cNvSpPr/>
          <p:nvPr/>
        </p:nvSpPr>
        <p:spPr>
          <a:xfrm rot="16200000">
            <a:off x="2440828" y="3307165"/>
            <a:ext cx="5023879" cy="10023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9599C64-51DF-2E40-8D70-27DC43B8EEBE}"/>
              </a:ext>
            </a:extLst>
          </p:cNvPr>
          <p:cNvSpPr/>
          <p:nvPr/>
        </p:nvSpPr>
        <p:spPr>
          <a:xfrm rot="16200000">
            <a:off x="4537434" y="3307166"/>
            <a:ext cx="5023883" cy="10023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49599C64-51DF-2E40-8D70-27DC43B8EEBE}"/>
              </a:ext>
            </a:extLst>
          </p:cNvPr>
          <p:cNvSpPr/>
          <p:nvPr/>
        </p:nvSpPr>
        <p:spPr>
          <a:xfrm rot="16200000">
            <a:off x="6634364" y="3308492"/>
            <a:ext cx="5023879" cy="10023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49599C64-51DF-2E40-8D70-27DC43B8EEBE}"/>
              </a:ext>
            </a:extLst>
          </p:cNvPr>
          <p:cNvSpPr/>
          <p:nvPr/>
        </p:nvSpPr>
        <p:spPr>
          <a:xfrm rot="16200000">
            <a:off x="8710675" y="3308492"/>
            <a:ext cx="5023879" cy="10023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49599C64-51DF-2E40-8D70-27DC43B8EEBE}"/>
              </a:ext>
            </a:extLst>
          </p:cNvPr>
          <p:cNvSpPr/>
          <p:nvPr/>
        </p:nvSpPr>
        <p:spPr>
          <a:xfrm rot="16200000">
            <a:off x="355249" y="3332866"/>
            <a:ext cx="5023883" cy="10023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aphicFrame>
        <p:nvGraphicFramePr>
          <p:cNvPr id="19" name="Object 18" hidden="1">
            <a:extLst>
              <a:ext uri="{FF2B5EF4-FFF2-40B4-BE49-F238E27FC236}">
                <a16:creationId xmlns:a16="http://schemas.microsoft.com/office/drawing/2014/main" id="{3128C417-82B1-4B91-9AD1-254286D51E5E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think-cell Slide" r:id="rId39" imgW="378" imgH="379" progId="TCLayout.ActiveDocument.1">
                  <p:embed/>
                </p:oleObj>
              </mc:Choice>
              <mc:Fallback>
                <p:oleObj name="think-cell Slide" r:id="rId39" imgW="378" imgH="379" progId="TCLayout.ActiveDocument.1">
                  <p:embed/>
                  <p:pic>
                    <p:nvPicPr>
                      <p:cNvPr id="19" name="Object 18" hidden="1">
                        <a:extLst>
                          <a:ext uri="{FF2B5EF4-FFF2-40B4-BE49-F238E27FC236}">
                            <a16:creationId xmlns:a16="http://schemas.microsoft.com/office/drawing/2014/main" id="{3128C417-82B1-4B91-9AD1-254286D51E5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7" hidden="1">
            <a:extLst>
              <a:ext uri="{FF2B5EF4-FFF2-40B4-BE49-F238E27FC236}">
                <a16:creationId xmlns:a16="http://schemas.microsoft.com/office/drawing/2014/main" id="{68C4FBE2-8AC9-4EEB-8D5A-741F0EA30A3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0" lang="en-US" sz="2500" b="1" u="none" strike="noStrike" kern="1200" cap="none" spc="0" normalizeH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D9036E-216F-1D42-9A43-32D05F16C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729" y="10953"/>
            <a:ext cx="10638185" cy="605113"/>
          </a:xfrm>
          <a:effectLst/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Urban Air Mobility (UAM) Ecosystem Goals</a:t>
            </a:r>
            <a:r>
              <a:rPr lang="en-US" baseline="30000" dirty="0"/>
              <a:t>1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5D3986-7A67-4AD3-A790-D6FD0F8AB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13645" y="6592649"/>
            <a:ext cx="978355" cy="265351"/>
          </a:xfrm>
          <a:effectLst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A7D23-5EA3-BB48-9A7E-29066237FEC6}" type="slidenum">
              <a:rPr kumimoji="0" 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49599C64-51DF-2E40-8D70-27DC43B8EEBE}"/>
              </a:ext>
            </a:extLst>
          </p:cNvPr>
          <p:cNvSpPr/>
          <p:nvPr/>
        </p:nvSpPr>
        <p:spPr>
          <a:xfrm rot="16200000">
            <a:off x="-1729266" y="3332866"/>
            <a:ext cx="5023883" cy="10023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C5BA7598-A012-E542-A872-1AEB5EB511B6}"/>
              </a:ext>
            </a:extLst>
          </p:cNvPr>
          <p:cNvSpPr txBox="1"/>
          <p:nvPr/>
        </p:nvSpPr>
        <p:spPr>
          <a:xfrm>
            <a:off x="420809" y="1021625"/>
            <a:ext cx="723733" cy="176972"/>
          </a:xfrm>
          <a:prstGeom prst="rect">
            <a:avLst/>
          </a:prstGeom>
          <a:effectLst/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ea typeface="+mn-ea"/>
                <a:cs typeface="+mn-cs"/>
              </a:rPr>
              <a:t>CY2020</a:t>
            </a: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C9947A6E-652F-494A-9B06-04A9EA33B8FB}"/>
              </a:ext>
            </a:extLst>
          </p:cNvPr>
          <p:cNvSpPr txBox="1"/>
          <p:nvPr/>
        </p:nvSpPr>
        <p:spPr>
          <a:xfrm>
            <a:off x="1488483" y="1021625"/>
            <a:ext cx="723733" cy="176972"/>
          </a:xfrm>
          <a:prstGeom prst="rect">
            <a:avLst/>
          </a:prstGeom>
          <a:effectLst/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lang="en-US" sz="1150" b="1" dirty="0">
                <a:solidFill>
                  <a:srgbClr val="1F497D"/>
                </a:solidFill>
              </a:rPr>
              <a:t>CY2021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3E75E729-B4A9-B943-94B5-1B4571078CE6}"/>
              </a:ext>
            </a:extLst>
          </p:cNvPr>
          <p:cNvSpPr txBox="1"/>
          <p:nvPr/>
        </p:nvSpPr>
        <p:spPr>
          <a:xfrm>
            <a:off x="2502910" y="1021625"/>
            <a:ext cx="723733" cy="176972"/>
          </a:xfrm>
          <a:prstGeom prst="rect">
            <a:avLst/>
          </a:prstGeom>
          <a:effectLst/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lang="en-US" sz="1150" b="1" dirty="0">
                <a:solidFill>
                  <a:srgbClr val="1F497D"/>
                </a:solidFill>
              </a:rPr>
              <a:t>CY2022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B2736CC6-AA5A-A746-8872-784AD6617547}"/>
              </a:ext>
            </a:extLst>
          </p:cNvPr>
          <p:cNvSpPr txBox="1"/>
          <p:nvPr/>
        </p:nvSpPr>
        <p:spPr>
          <a:xfrm>
            <a:off x="3566965" y="1021625"/>
            <a:ext cx="723733" cy="176972"/>
          </a:xfrm>
          <a:prstGeom prst="rect">
            <a:avLst/>
          </a:prstGeom>
          <a:effectLst/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lang="en-US" sz="1150" b="1">
                <a:solidFill>
                  <a:srgbClr val="1F497D"/>
                </a:solidFill>
              </a:rPr>
              <a:t>CY2023</a:t>
            </a: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11396FF7-C518-D948-BC3E-306C52FC08B5}"/>
              </a:ext>
            </a:extLst>
          </p:cNvPr>
          <p:cNvSpPr txBox="1"/>
          <p:nvPr/>
        </p:nvSpPr>
        <p:spPr>
          <a:xfrm>
            <a:off x="4585725" y="1021625"/>
            <a:ext cx="723733" cy="176972"/>
          </a:xfrm>
          <a:prstGeom prst="rect">
            <a:avLst/>
          </a:prstGeom>
          <a:effectLst/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 defTabSz="895350">
              <a:buClr>
                <a:schemeClr val="tx2"/>
              </a:buClr>
              <a:buSzPct val="100000"/>
              <a:defRPr baseline="0"/>
            </a:lvl1pPr>
            <a:lvl2pPr marL="3600" marR="0" lvl="1" indent="0" algn="ctr" defTabSz="8953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 kumimoji="0" sz="1150" b="1" i="0" u="none" strike="noStrike" cap="none" spc="0" normalizeH="0" baseline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</a:defRPr>
            </a:lvl2pPr>
            <a:lvl3pPr marL="446400" lvl="2" indent="-248400" defTabSz="895350">
              <a:buClr>
                <a:schemeClr val="tx2"/>
              </a:buClr>
              <a:buSzPct val="120000"/>
              <a:buFont typeface="Arial" charset="0"/>
              <a:buChar char="–"/>
              <a:defRPr baseline="0"/>
            </a:lvl3pPr>
            <a:lvl4pPr marL="615600" lvl="3" indent="-154800" defTabSz="895350">
              <a:buClr>
                <a:schemeClr val="tx2"/>
              </a:buClr>
              <a:buSzPct val="120000"/>
              <a:buFont typeface="Arial" charset="0"/>
              <a:buChar char="▫"/>
              <a:defRPr baseline="0"/>
            </a:lvl4pPr>
            <a:lvl5pPr marL="748800" lvl="4" indent="-129600" defTabSz="895350">
              <a:buClr>
                <a:schemeClr val="tx2"/>
              </a:buClr>
              <a:buSzPct val="89000"/>
              <a:buFont typeface="Arial" charset="0"/>
              <a:buChar char="-"/>
              <a:defRPr baseline="0"/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9pPr>
          </a:lstStyle>
          <a:p>
            <a:pPr lvl="1"/>
            <a:r>
              <a:rPr lang="en-US" dirty="0"/>
              <a:t>CY2024</a:t>
            </a: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E3ADE9B1-8B29-9E49-82A3-B54CC700580D}"/>
              </a:ext>
            </a:extLst>
          </p:cNvPr>
          <p:cNvSpPr txBox="1"/>
          <p:nvPr/>
        </p:nvSpPr>
        <p:spPr>
          <a:xfrm>
            <a:off x="5649764" y="1021625"/>
            <a:ext cx="723733" cy="176972"/>
          </a:xfrm>
          <a:prstGeom prst="rect">
            <a:avLst/>
          </a:prstGeom>
          <a:effectLst/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ea typeface="+mn-ea"/>
                <a:cs typeface="+mn-cs"/>
              </a:rPr>
              <a:t>CY2025</a:t>
            </a:r>
          </a:p>
        </p:txBody>
      </p:sp>
      <p:sp>
        <p:nvSpPr>
          <p:cNvPr id="162" name="Diamond 161">
            <a:extLst>
              <a:ext uri="{FF2B5EF4-FFF2-40B4-BE49-F238E27FC236}">
                <a16:creationId xmlns:a16="http://schemas.microsoft.com/office/drawing/2014/main" id="{4C52996E-928E-5241-9837-0DFF22CC0F90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>
          <a:xfrm>
            <a:off x="5868302" y="682421"/>
            <a:ext cx="228600" cy="22860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918C4DD8-8B3A-454B-AA5A-149FB75BEF09}"/>
              </a:ext>
            </a:extLst>
          </p:cNvPr>
          <p:cNvSpPr txBox="1"/>
          <p:nvPr/>
        </p:nvSpPr>
        <p:spPr>
          <a:xfrm>
            <a:off x="6019190" y="708235"/>
            <a:ext cx="723733" cy="176972"/>
          </a:xfrm>
          <a:prstGeom prst="rect">
            <a:avLst/>
          </a:prstGeom>
          <a:effectLst/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ea typeface="+mn-ea"/>
                <a:cs typeface="+mn-cs"/>
              </a:rPr>
              <a:t>Vehicles</a:t>
            </a:r>
          </a:p>
        </p:txBody>
      </p:sp>
      <p:sp>
        <p:nvSpPr>
          <p:cNvPr id="164" name="Diamond 163">
            <a:extLst>
              <a:ext uri="{FF2B5EF4-FFF2-40B4-BE49-F238E27FC236}">
                <a16:creationId xmlns:a16="http://schemas.microsoft.com/office/drawing/2014/main" id="{6BFC74F2-813D-C44E-9541-DD2A72D4F5A3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>
          <a:xfrm>
            <a:off x="6904043" y="682421"/>
            <a:ext cx="228600" cy="228600"/>
          </a:xfrm>
          <a:prstGeom prst="diamond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B913DC40-21BE-6049-B104-C3F46C827DA1}"/>
              </a:ext>
            </a:extLst>
          </p:cNvPr>
          <p:cNvSpPr txBox="1"/>
          <p:nvPr/>
        </p:nvSpPr>
        <p:spPr>
          <a:xfrm>
            <a:off x="7056125" y="708235"/>
            <a:ext cx="723733" cy="176972"/>
          </a:xfrm>
          <a:prstGeom prst="rect">
            <a:avLst/>
          </a:prstGeom>
          <a:effectLst/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ea typeface="+mn-ea"/>
                <a:cs typeface="+mn-cs"/>
              </a:rPr>
              <a:t>Airspace</a:t>
            </a:r>
          </a:p>
        </p:txBody>
      </p:sp>
      <p:sp>
        <p:nvSpPr>
          <p:cNvPr id="166" name="Diamond 165">
            <a:extLst>
              <a:ext uri="{FF2B5EF4-FFF2-40B4-BE49-F238E27FC236}">
                <a16:creationId xmlns:a16="http://schemas.microsoft.com/office/drawing/2014/main" id="{91BED656-65AB-884B-8D91-2E1FDF2B59F8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>
          <a:xfrm>
            <a:off x="7939784" y="682421"/>
            <a:ext cx="228600" cy="228600"/>
          </a:xfrm>
          <a:prstGeom prst="diamond">
            <a:avLst/>
          </a:prstGeom>
          <a:solidFill>
            <a:srgbClr val="8064A2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98171DED-B36E-0240-8C25-810A8344D084}"/>
              </a:ext>
            </a:extLst>
          </p:cNvPr>
          <p:cNvSpPr txBox="1"/>
          <p:nvPr/>
        </p:nvSpPr>
        <p:spPr>
          <a:xfrm>
            <a:off x="8093060" y="708235"/>
            <a:ext cx="983901" cy="176972"/>
          </a:xfrm>
          <a:prstGeom prst="rect">
            <a:avLst/>
          </a:prstGeom>
          <a:effectLst/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ea typeface="+mn-ea"/>
                <a:cs typeface="+mn-cs"/>
              </a:rPr>
              <a:t>Community</a:t>
            </a: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6C0D6EB8-EA09-604A-89E8-40FFD3546075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>
          <a:xfrm>
            <a:off x="9187867" y="705281"/>
            <a:ext cx="182880" cy="182880"/>
          </a:xfrm>
          <a:prstGeom prst="rect">
            <a:avLst/>
          </a:prstGeom>
          <a:solidFill>
            <a:srgbClr val="77933C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DAE490CB-FCF5-7243-92A4-3205AD52CA72}"/>
              </a:ext>
            </a:extLst>
          </p:cNvPr>
          <p:cNvSpPr txBox="1"/>
          <p:nvPr/>
        </p:nvSpPr>
        <p:spPr>
          <a:xfrm>
            <a:off x="9425221" y="717298"/>
            <a:ext cx="2762083" cy="176972"/>
          </a:xfrm>
          <a:prstGeom prst="rect">
            <a:avLst/>
          </a:prstGeom>
          <a:effectLst/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ea typeface="+mn-ea"/>
                <a:cs typeface="+mn-cs"/>
              </a:rPr>
              <a:t>Industry Operational Capability</a:t>
            </a:r>
            <a:endParaRPr kumimoji="0" lang="en-US" sz="1150" b="1" i="0" u="none" strike="sng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9F291B1B-B7A0-6542-A2BA-127919869522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>
          <a:xfrm>
            <a:off x="7830107" y="5950580"/>
            <a:ext cx="1793470" cy="34876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High-capacity corridors in early adopter cities</a:t>
            </a:r>
          </a:p>
        </p:txBody>
      </p:sp>
      <p:sp>
        <p:nvSpPr>
          <p:cNvPr id="172" name="5-Point Star 114">
            <a:extLst>
              <a:ext uri="{FF2B5EF4-FFF2-40B4-BE49-F238E27FC236}">
                <a16:creationId xmlns:a16="http://schemas.microsoft.com/office/drawing/2014/main" id="{8DB539F9-3FF6-4241-ADDD-D521FE750A7D}"/>
              </a:ext>
            </a:extLst>
          </p:cNvPr>
          <p:cNvSpPr/>
          <p:nvPr/>
        </p:nvSpPr>
        <p:spPr>
          <a:xfrm>
            <a:off x="9531896" y="5996660"/>
            <a:ext cx="228600" cy="228600"/>
          </a:xfrm>
          <a:prstGeom prst="diamond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3</a:t>
            </a: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B817350D-3C65-6749-90B4-67D0565206BD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>
          <a:xfrm>
            <a:off x="3457575" y="5968620"/>
            <a:ext cx="2004279" cy="27622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Initial commercial operations</a:t>
            </a:r>
          </a:p>
        </p:txBody>
      </p:sp>
      <p:sp>
        <p:nvSpPr>
          <p:cNvPr id="174" name="5-Point Star 112">
            <a:extLst>
              <a:ext uri="{FF2B5EF4-FFF2-40B4-BE49-F238E27FC236}">
                <a16:creationId xmlns:a16="http://schemas.microsoft.com/office/drawing/2014/main" id="{B59FC1D0-821F-014C-9485-FBE9CA27A16A}"/>
              </a:ext>
            </a:extLst>
          </p:cNvPr>
          <p:cNvSpPr/>
          <p:nvPr/>
        </p:nvSpPr>
        <p:spPr>
          <a:xfrm>
            <a:off x="5358962" y="5984502"/>
            <a:ext cx="228600" cy="228600"/>
          </a:xfrm>
          <a:prstGeom prst="diamond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2</a:t>
            </a: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4F47B8AE-2782-9743-B008-CFA290A0F534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>
          <a:xfrm>
            <a:off x="10258606" y="5920935"/>
            <a:ext cx="1484646" cy="3884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" b="1">
                <a:solidFill>
                  <a:prstClr val="white"/>
                </a:solidFill>
              </a:rPr>
              <a:t>Scalable weather-tolerant urban ops</a:t>
            </a:r>
          </a:p>
        </p:txBody>
      </p:sp>
      <p:sp>
        <p:nvSpPr>
          <p:cNvPr id="176" name="5-Point Star 116">
            <a:extLst>
              <a:ext uri="{FF2B5EF4-FFF2-40B4-BE49-F238E27FC236}">
                <a16:creationId xmlns:a16="http://schemas.microsoft.com/office/drawing/2014/main" id="{76A5CBD7-54D7-5A46-A715-EE8E9272645D}"/>
              </a:ext>
            </a:extLst>
          </p:cNvPr>
          <p:cNvSpPr/>
          <p:nvPr/>
        </p:nvSpPr>
        <p:spPr>
          <a:xfrm>
            <a:off x="11635719" y="6000855"/>
            <a:ext cx="228600" cy="228600"/>
          </a:xfrm>
          <a:prstGeom prst="diamond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4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4DE0FF6C-84B5-9E4B-8622-37E3763470A4}"/>
              </a:ext>
            </a:extLst>
          </p:cNvPr>
          <p:cNvSpPr txBox="1"/>
          <p:nvPr/>
        </p:nvSpPr>
        <p:spPr>
          <a:xfrm>
            <a:off x="6682223" y="1021625"/>
            <a:ext cx="723733" cy="176972"/>
          </a:xfrm>
          <a:prstGeom prst="rect">
            <a:avLst/>
          </a:prstGeom>
          <a:effectLst/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lang="en-US" sz="1150" b="1">
                <a:solidFill>
                  <a:srgbClr val="1F497D"/>
                </a:solidFill>
              </a:rPr>
              <a:t>CY2026</a:t>
            </a: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485EAC00-4025-E342-95C1-18EF515177FF}"/>
              </a:ext>
            </a:extLst>
          </p:cNvPr>
          <p:cNvSpPr>
            <a:spLocks/>
          </p:cNvSpPr>
          <p:nvPr>
            <p:custDataLst>
              <p:tags r:id="rId11"/>
            </p:custDataLst>
          </p:nvPr>
        </p:nvSpPr>
        <p:spPr>
          <a:xfrm>
            <a:off x="1219334" y="2235670"/>
            <a:ext cx="2109888" cy="228600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Conforming prototypes</a:t>
            </a:r>
          </a:p>
        </p:txBody>
      </p:sp>
      <p:sp>
        <p:nvSpPr>
          <p:cNvPr id="184" name="Diamond 183">
            <a:extLst>
              <a:ext uri="{FF2B5EF4-FFF2-40B4-BE49-F238E27FC236}">
                <a16:creationId xmlns:a16="http://schemas.microsoft.com/office/drawing/2014/main" id="{A7D38D01-497C-44E0-AB99-AF11256153D8}"/>
              </a:ext>
            </a:extLst>
          </p:cNvPr>
          <p:cNvSpPr/>
          <p:nvPr/>
        </p:nvSpPr>
        <p:spPr>
          <a:xfrm>
            <a:off x="3217455" y="2235671"/>
            <a:ext cx="228600" cy="228600"/>
          </a:xfrm>
          <a:prstGeom prst="diamond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33DD041B-7C84-B748-9061-3E65E8E642A5}"/>
              </a:ext>
            </a:extLst>
          </p:cNvPr>
          <p:cNvSpPr>
            <a:spLocks/>
          </p:cNvSpPr>
          <p:nvPr>
            <p:custDataLst>
              <p:tags r:id="rId12"/>
            </p:custDataLst>
          </p:nvPr>
        </p:nvSpPr>
        <p:spPr>
          <a:xfrm>
            <a:off x="2665936" y="2851095"/>
            <a:ext cx="2892394" cy="180879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r>
              <a:rPr lang="en-US" sz="1400" b="1">
                <a:solidFill>
                  <a:prstClr val="black"/>
                </a:solidFill>
              </a:rPr>
              <a:t>Initial pilot training &amp; licensing</a:t>
            </a:r>
          </a:p>
        </p:txBody>
      </p:sp>
      <p:sp>
        <p:nvSpPr>
          <p:cNvPr id="186" name="Diamond 185">
            <a:extLst>
              <a:ext uri="{FF2B5EF4-FFF2-40B4-BE49-F238E27FC236}">
                <a16:creationId xmlns:a16="http://schemas.microsoft.com/office/drawing/2014/main" id="{F85A3E48-C280-496C-B46E-F2D1D5F73FD8}"/>
              </a:ext>
            </a:extLst>
          </p:cNvPr>
          <p:cNvSpPr/>
          <p:nvPr/>
        </p:nvSpPr>
        <p:spPr>
          <a:xfrm>
            <a:off x="5324491" y="2814520"/>
            <a:ext cx="228600" cy="233336"/>
          </a:xfrm>
          <a:prstGeom prst="diamond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2</a:t>
            </a: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8FAD6AF0-1931-3745-9771-EDCFE8C0428C}"/>
              </a:ext>
            </a:extLst>
          </p:cNvPr>
          <p:cNvSpPr>
            <a:spLocks/>
          </p:cNvSpPr>
          <p:nvPr>
            <p:custDataLst>
              <p:tags r:id="rId13"/>
            </p:custDataLst>
          </p:nvPr>
        </p:nvSpPr>
        <p:spPr>
          <a:xfrm>
            <a:off x="7353426" y="4432496"/>
            <a:ext cx="2199024" cy="355164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UAM Airspace Architectures and 3</a:t>
            </a:r>
            <a:r>
              <a:rPr kumimoji="0" lang="en-US" sz="1400" b="1" i="0" u="none" strike="noStrike" kern="1200" cap="none" spc="0" normalizeH="0" baseline="300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rd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Party Services</a:t>
            </a:r>
          </a:p>
        </p:txBody>
      </p:sp>
      <p:sp>
        <p:nvSpPr>
          <p:cNvPr id="190" name="Diamond 189">
            <a:extLst>
              <a:ext uri="{FF2B5EF4-FFF2-40B4-BE49-F238E27FC236}">
                <a16:creationId xmlns:a16="http://schemas.microsoft.com/office/drawing/2014/main" id="{9A6114DA-C825-4D9D-B491-73B918511CF9}"/>
              </a:ext>
            </a:extLst>
          </p:cNvPr>
          <p:cNvSpPr/>
          <p:nvPr/>
        </p:nvSpPr>
        <p:spPr>
          <a:xfrm>
            <a:off x="9552450" y="4467776"/>
            <a:ext cx="229724" cy="267249"/>
          </a:xfrm>
          <a:prstGeom prst="diamond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3</a:t>
            </a: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650CD4EB-6EAF-674B-AC9D-62F360E7AAD1}"/>
              </a:ext>
            </a:extLst>
          </p:cNvPr>
          <p:cNvSpPr>
            <a:spLocks/>
          </p:cNvSpPr>
          <p:nvPr>
            <p:custDataLst>
              <p:tags r:id="rId14"/>
            </p:custDataLst>
          </p:nvPr>
        </p:nvSpPr>
        <p:spPr>
          <a:xfrm>
            <a:off x="6757051" y="3678085"/>
            <a:ext cx="2030707" cy="403800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1100"/>
              </a:lnSpc>
            </a:pPr>
            <a:r>
              <a:rPr lang="en-US" sz="1400" b="1">
                <a:solidFill>
                  <a:prstClr val="black"/>
                </a:solidFill>
              </a:rPr>
              <a:t>Procedures for high-capacity </a:t>
            </a:r>
            <a:r>
              <a:rPr lang="en-US" sz="1400" b="1">
                <a:solidFill>
                  <a:schemeClr val="tx1"/>
                </a:solidFill>
              </a:rPr>
              <a:t>corridors</a:t>
            </a:r>
          </a:p>
        </p:txBody>
      </p:sp>
      <p:sp>
        <p:nvSpPr>
          <p:cNvPr id="192" name="Diamond 191">
            <a:extLst>
              <a:ext uri="{FF2B5EF4-FFF2-40B4-BE49-F238E27FC236}">
                <a16:creationId xmlns:a16="http://schemas.microsoft.com/office/drawing/2014/main" id="{ED0EAD29-D320-4DEE-B906-09333910303A}"/>
              </a:ext>
            </a:extLst>
          </p:cNvPr>
          <p:cNvSpPr/>
          <p:nvPr/>
        </p:nvSpPr>
        <p:spPr>
          <a:xfrm>
            <a:off x="8508139" y="3737150"/>
            <a:ext cx="228600" cy="228600"/>
          </a:xfrm>
          <a:prstGeom prst="diamond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3</a:t>
            </a: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B74348E5-B654-364D-8580-CF75D6D3170E}"/>
              </a:ext>
            </a:extLst>
          </p:cNvPr>
          <p:cNvSpPr>
            <a:spLocks/>
          </p:cNvSpPr>
          <p:nvPr>
            <p:custDataLst>
              <p:tags r:id="rId15"/>
            </p:custDataLst>
          </p:nvPr>
        </p:nvSpPr>
        <p:spPr>
          <a:xfrm>
            <a:off x="2682693" y="3652141"/>
            <a:ext cx="2798827" cy="199314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Low volume airspace operations</a:t>
            </a:r>
          </a:p>
        </p:txBody>
      </p:sp>
      <p:sp>
        <p:nvSpPr>
          <p:cNvPr id="194" name="Diamond 193">
            <a:extLst>
              <a:ext uri="{FF2B5EF4-FFF2-40B4-BE49-F238E27FC236}">
                <a16:creationId xmlns:a16="http://schemas.microsoft.com/office/drawing/2014/main" id="{41472D4C-813D-45AF-9490-66B7DCACACD0}"/>
              </a:ext>
            </a:extLst>
          </p:cNvPr>
          <p:cNvSpPr/>
          <p:nvPr/>
        </p:nvSpPr>
        <p:spPr>
          <a:xfrm>
            <a:off x="5324491" y="3613025"/>
            <a:ext cx="228600" cy="228600"/>
          </a:xfrm>
          <a:prstGeom prst="diamond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2</a:t>
            </a: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C9223276-05D2-F842-AC7E-DDE05BB5AB69}"/>
              </a:ext>
            </a:extLst>
          </p:cNvPr>
          <p:cNvSpPr>
            <a:spLocks/>
          </p:cNvSpPr>
          <p:nvPr>
            <p:custDataLst>
              <p:tags r:id="rId16"/>
            </p:custDataLst>
          </p:nvPr>
        </p:nvSpPr>
        <p:spPr>
          <a:xfrm>
            <a:off x="9525623" y="2140499"/>
            <a:ext cx="2198174" cy="674021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r>
              <a:rPr lang="en-US" sz="1400" b="1">
                <a:solidFill>
                  <a:prstClr val="black"/>
                </a:solidFill>
              </a:rPr>
              <a:t>Automated Flight and Contingency Management</a:t>
            </a: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416B289E-D5D8-8C43-A9C1-57146AA30BC4}"/>
              </a:ext>
            </a:extLst>
          </p:cNvPr>
          <p:cNvSpPr>
            <a:spLocks/>
          </p:cNvSpPr>
          <p:nvPr>
            <p:custDataLst>
              <p:tags r:id="rId17"/>
            </p:custDataLst>
          </p:nvPr>
        </p:nvSpPr>
        <p:spPr>
          <a:xfrm>
            <a:off x="5856427" y="5383130"/>
            <a:ext cx="2851113" cy="220091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Initial </a:t>
            </a:r>
            <a:r>
              <a:rPr lang="en-US" sz="1400" b="1">
                <a:solidFill>
                  <a:schemeClr val="tx1"/>
                </a:solidFill>
              </a:rPr>
              <a:t>Infrastructure Deployment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198" name="Diamond 197">
            <a:extLst>
              <a:ext uri="{FF2B5EF4-FFF2-40B4-BE49-F238E27FC236}">
                <a16:creationId xmlns:a16="http://schemas.microsoft.com/office/drawing/2014/main" id="{41752D8C-1CCD-41BE-BB60-4ED4EC13BBCE}"/>
              </a:ext>
            </a:extLst>
          </p:cNvPr>
          <p:cNvSpPr/>
          <p:nvPr/>
        </p:nvSpPr>
        <p:spPr>
          <a:xfrm>
            <a:off x="8517345" y="5387655"/>
            <a:ext cx="228600" cy="228600"/>
          </a:xfrm>
          <a:prstGeom prst="diamond">
            <a:avLst/>
          </a:prstGeom>
          <a:solidFill>
            <a:srgbClr val="8064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3</a:t>
            </a:r>
          </a:p>
        </p:txBody>
      </p:sp>
      <p:sp>
        <p:nvSpPr>
          <p:cNvPr id="199" name="Rectangle 198">
            <a:extLst>
              <a:ext uri="{FF2B5EF4-FFF2-40B4-BE49-F238E27FC236}">
                <a16:creationId xmlns:a16="http://schemas.microsoft.com/office/drawing/2014/main" id="{FFE93A19-A592-164B-93B5-BC451D770FAB}"/>
              </a:ext>
            </a:extLst>
          </p:cNvPr>
          <p:cNvSpPr>
            <a:spLocks/>
          </p:cNvSpPr>
          <p:nvPr>
            <p:custDataLst>
              <p:tags r:id="rId18"/>
            </p:custDataLst>
          </p:nvPr>
        </p:nvSpPr>
        <p:spPr>
          <a:xfrm>
            <a:off x="5404710" y="5031933"/>
            <a:ext cx="2090664" cy="273517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Local regulations enacted</a:t>
            </a:r>
          </a:p>
        </p:txBody>
      </p:sp>
      <p:sp>
        <p:nvSpPr>
          <p:cNvPr id="200" name="Diamond 199">
            <a:extLst>
              <a:ext uri="{FF2B5EF4-FFF2-40B4-BE49-F238E27FC236}">
                <a16:creationId xmlns:a16="http://schemas.microsoft.com/office/drawing/2014/main" id="{7415971F-40D4-48D2-AAE1-0BE1DF3329B7}"/>
              </a:ext>
            </a:extLst>
          </p:cNvPr>
          <p:cNvSpPr/>
          <p:nvPr/>
        </p:nvSpPr>
        <p:spPr>
          <a:xfrm>
            <a:off x="7417516" y="5066175"/>
            <a:ext cx="228600" cy="228600"/>
          </a:xfrm>
          <a:prstGeom prst="diamond">
            <a:avLst/>
          </a:prstGeom>
          <a:solidFill>
            <a:srgbClr val="8064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3</a:t>
            </a: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32502152-4A2D-D449-B589-B0DD70D30391}"/>
              </a:ext>
            </a:extLst>
          </p:cNvPr>
          <p:cNvSpPr>
            <a:spLocks/>
          </p:cNvSpPr>
          <p:nvPr>
            <p:custDataLst>
              <p:tags r:id="rId19"/>
            </p:custDataLst>
          </p:nvPr>
        </p:nvSpPr>
        <p:spPr>
          <a:xfrm>
            <a:off x="9525623" y="4963583"/>
            <a:ext cx="2338696" cy="343606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1400" b="1">
                <a:solidFill>
                  <a:prstClr val="black"/>
                </a:solidFill>
              </a:rPr>
              <a:t>Multi-Modal Integration</a:t>
            </a:r>
          </a:p>
        </p:txBody>
      </p:sp>
      <p:sp>
        <p:nvSpPr>
          <p:cNvPr id="202" name="Diamond 201">
            <a:extLst>
              <a:ext uri="{FF2B5EF4-FFF2-40B4-BE49-F238E27FC236}">
                <a16:creationId xmlns:a16="http://schemas.microsoft.com/office/drawing/2014/main" id="{F04AC1B9-DF9F-4735-BD01-5C058AD900D1}"/>
              </a:ext>
            </a:extLst>
          </p:cNvPr>
          <p:cNvSpPr/>
          <p:nvPr/>
        </p:nvSpPr>
        <p:spPr>
          <a:xfrm>
            <a:off x="11628099" y="5042010"/>
            <a:ext cx="228600" cy="228600"/>
          </a:xfrm>
          <a:prstGeom prst="diamond">
            <a:avLst/>
          </a:prstGeom>
          <a:solidFill>
            <a:srgbClr val="8064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4</a:t>
            </a: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70293F13-87FA-9B40-B132-F376EC3B9D88}"/>
              </a:ext>
            </a:extLst>
          </p:cNvPr>
          <p:cNvSpPr>
            <a:spLocks/>
          </p:cNvSpPr>
          <p:nvPr>
            <p:custDataLst>
              <p:tags r:id="rId20"/>
            </p:custDataLst>
          </p:nvPr>
        </p:nvSpPr>
        <p:spPr>
          <a:xfrm>
            <a:off x="374832" y="5035888"/>
            <a:ext cx="1897619" cy="320123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Early adopter locations</a:t>
            </a:r>
          </a:p>
        </p:txBody>
      </p:sp>
      <p:sp>
        <p:nvSpPr>
          <p:cNvPr id="204" name="Diamond 203">
            <a:extLst>
              <a:ext uri="{FF2B5EF4-FFF2-40B4-BE49-F238E27FC236}">
                <a16:creationId xmlns:a16="http://schemas.microsoft.com/office/drawing/2014/main" id="{9849ADEA-B6B7-423E-9025-5A174CE841CC}"/>
              </a:ext>
            </a:extLst>
          </p:cNvPr>
          <p:cNvSpPr/>
          <p:nvPr/>
        </p:nvSpPr>
        <p:spPr>
          <a:xfrm>
            <a:off x="2187092" y="5085362"/>
            <a:ext cx="228600" cy="228600"/>
          </a:xfrm>
          <a:prstGeom prst="diamond">
            <a:avLst/>
          </a:prstGeom>
          <a:solidFill>
            <a:srgbClr val="8064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</a:p>
        </p:txBody>
      </p:sp>
      <p:sp>
        <p:nvSpPr>
          <p:cNvPr id="205" name="Diamond 204">
            <a:extLst>
              <a:ext uri="{FF2B5EF4-FFF2-40B4-BE49-F238E27FC236}">
                <a16:creationId xmlns:a16="http://schemas.microsoft.com/office/drawing/2014/main" id="{6BECC0D4-2839-4A9F-83B6-A7A426F65EC5}"/>
              </a:ext>
            </a:extLst>
          </p:cNvPr>
          <p:cNvSpPr>
            <a:spLocks/>
          </p:cNvSpPr>
          <p:nvPr>
            <p:custDataLst>
              <p:tags r:id="rId21"/>
            </p:custDataLst>
          </p:nvPr>
        </p:nvSpPr>
        <p:spPr>
          <a:xfrm>
            <a:off x="4588679" y="682421"/>
            <a:ext cx="228600" cy="228600"/>
          </a:xfrm>
          <a:prstGeom prst="diamond">
            <a:avLst/>
          </a:prstGeom>
          <a:solidFill>
            <a:srgbClr val="F79646"/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5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82C03E06-67E7-40CE-B149-4B2F95176BFA}"/>
              </a:ext>
            </a:extLst>
          </p:cNvPr>
          <p:cNvSpPr txBox="1"/>
          <p:nvPr/>
        </p:nvSpPr>
        <p:spPr>
          <a:xfrm>
            <a:off x="4751825" y="708235"/>
            <a:ext cx="945017" cy="176972"/>
          </a:xfrm>
          <a:prstGeom prst="rect">
            <a:avLst/>
          </a:prstGeom>
          <a:effectLst/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ea typeface="+mn-ea"/>
                <a:cs typeface="+mn-cs"/>
              </a:rPr>
              <a:t>Overarching</a:t>
            </a: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61A5D809-F490-4BB8-806D-A199C4F6BEC1}"/>
              </a:ext>
            </a:extLst>
          </p:cNvPr>
          <p:cNvSpPr>
            <a:spLocks/>
          </p:cNvSpPr>
          <p:nvPr>
            <p:custDataLst>
              <p:tags r:id="rId22"/>
            </p:custDataLst>
          </p:nvPr>
        </p:nvSpPr>
        <p:spPr>
          <a:xfrm>
            <a:off x="468203" y="1367053"/>
            <a:ext cx="1897619" cy="362167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r>
              <a:rPr lang="en-US" sz="1400" b="1" dirty="0">
                <a:solidFill>
                  <a:prstClr val="black"/>
                </a:solidFill>
              </a:rPr>
              <a:t>Initial UAM ConOps Development</a:t>
            </a:r>
          </a:p>
        </p:txBody>
      </p:sp>
      <p:sp>
        <p:nvSpPr>
          <p:cNvPr id="208" name="Diamond 207">
            <a:extLst>
              <a:ext uri="{FF2B5EF4-FFF2-40B4-BE49-F238E27FC236}">
                <a16:creationId xmlns:a16="http://schemas.microsoft.com/office/drawing/2014/main" id="{C7FCB1A4-814E-4A0F-8462-0D674B0D1540}"/>
              </a:ext>
            </a:extLst>
          </p:cNvPr>
          <p:cNvSpPr/>
          <p:nvPr/>
        </p:nvSpPr>
        <p:spPr>
          <a:xfrm>
            <a:off x="2246147" y="1433836"/>
            <a:ext cx="228600" cy="228600"/>
          </a:xfrm>
          <a:prstGeom prst="diamond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50" dirty="0">
                <a:solidFill>
                  <a:prstClr val="white"/>
                </a:solidFill>
              </a:rPr>
              <a:t>1</a:t>
            </a:r>
            <a:endParaRPr kumimoji="0" lang="en-US" sz="11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209" name="Straight Arrow Connector 208">
            <a:extLst>
              <a:ext uri="{FF2B5EF4-FFF2-40B4-BE49-F238E27FC236}">
                <a16:creationId xmlns:a16="http://schemas.microsoft.com/office/drawing/2014/main" id="{B61B4706-56A1-E241-9A68-988E3451987F}"/>
              </a:ext>
            </a:extLst>
          </p:cNvPr>
          <p:cNvCxnSpPr>
            <a:cxnSpLocks/>
          </p:cNvCxnSpPr>
          <p:nvPr/>
        </p:nvCxnSpPr>
        <p:spPr>
          <a:xfrm>
            <a:off x="252321" y="1271920"/>
            <a:ext cx="11620892" cy="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0" name="Rectangle 209">
            <a:extLst>
              <a:ext uri="{FF2B5EF4-FFF2-40B4-BE49-F238E27FC236}">
                <a16:creationId xmlns:a16="http://schemas.microsoft.com/office/drawing/2014/main" id="{3832802D-3590-4A66-A60D-DF18D05377AC}"/>
              </a:ext>
            </a:extLst>
          </p:cNvPr>
          <p:cNvSpPr>
            <a:spLocks/>
          </p:cNvSpPr>
          <p:nvPr>
            <p:custDataLst>
              <p:tags r:id="rId23"/>
            </p:custDataLst>
          </p:nvPr>
        </p:nvSpPr>
        <p:spPr>
          <a:xfrm>
            <a:off x="463199" y="1903046"/>
            <a:ext cx="1897619" cy="304465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Piloted UAM aircraft cert.</a:t>
            </a:r>
            <a:r>
              <a:rPr kumimoji="0" lang="en-US" sz="1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basis</a:t>
            </a:r>
          </a:p>
        </p:txBody>
      </p:sp>
      <p:sp>
        <p:nvSpPr>
          <p:cNvPr id="211" name="Diamond 210">
            <a:extLst>
              <a:ext uri="{FF2B5EF4-FFF2-40B4-BE49-F238E27FC236}">
                <a16:creationId xmlns:a16="http://schemas.microsoft.com/office/drawing/2014/main" id="{1DC530EC-498A-4A0B-B4CD-FE1C4DCA0CA0}"/>
              </a:ext>
            </a:extLst>
          </p:cNvPr>
          <p:cNvSpPr/>
          <p:nvPr/>
        </p:nvSpPr>
        <p:spPr>
          <a:xfrm>
            <a:off x="2246518" y="1928430"/>
            <a:ext cx="228600" cy="228600"/>
          </a:xfrm>
          <a:prstGeom prst="diamond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51DA85B6-2B56-48CF-8922-1317EE9E0D01}"/>
              </a:ext>
            </a:extLst>
          </p:cNvPr>
          <p:cNvSpPr>
            <a:spLocks/>
          </p:cNvSpPr>
          <p:nvPr>
            <p:custDataLst>
              <p:tags r:id="rId24"/>
            </p:custDataLst>
          </p:nvPr>
        </p:nvSpPr>
        <p:spPr>
          <a:xfrm>
            <a:off x="10026197" y="1388534"/>
            <a:ext cx="1792148" cy="389051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r>
              <a:rPr lang="en-US" sz="1400" b="1">
                <a:solidFill>
                  <a:prstClr val="black"/>
                </a:solidFill>
              </a:rPr>
              <a:t>Integration of </a:t>
            </a:r>
          </a:p>
          <a:p>
            <a:pPr algn="ctr">
              <a:lnSpc>
                <a:spcPts val="1100"/>
              </a:lnSpc>
            </a:pPr>
            <a:r>
              <a:rPr lang="en-US" sz="1400" b="1">
                <a:solidFill>
                  <a:prstClr val="black"/>
                </a:solidFill>
              </a:rPr>
              <a:t>Automated Systems</a:t>
            </a:r>
          </a:p>
        </p:txBody>
      </p:sp>
      <p:sp>
        <p:nvSpPr>
          <p:cNvPr id="213" name="Diamond 212">
            <a:extLst>
              <a:ext uri="{FF2B5EF4-FFF2-40B4-BE49-F238E27FC236}">
                <a16:creationId xmlns:a16="http://schemas.microsoft.com/office/drawing/2014/main" id="{280BBCDE-A293-4931-9B06-DB9855DD3AD1}"/>
              </a:ext>
            </a:extLst>
          </p:cNvPr>
          <p:cNvSpPr/>
          <p:nvPr/>
        </p:nvSpPr>
        <p:spPr>
          <a:xfrm>
            <a:off x="11635719" y="1428586"/>
            <a:ext cx="228600" cy="228600"/>
          </a:xfrm>
          <a:prstGeom prst="diamond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4</a:t>
            </a:r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C567412B-9BB1-A74A-95B5-5714412936A3}"/>
              </a:ext>
            </a:extLst>
          </p:cNvPr>
          <p:cNvSpPr>
            <a:spLocks/>
          </p:cNvSpPr>
          <p:nvPr>
            <p:custDataLst>
              <p:tags r:id="rId25"/>
            </p:custDataLst>
          </p:nvPr>
        </p:nvSpPr>
        <p:spPr>
          <a:xfrm>
            <a:off x="7043274" y="4132432"/>
            <a:ext cx="1555764" cy="214754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1100"/>
              </a:lnSpc>
            </a:pPr>
            <a:r>
              <a:rPr lang="en-US" sz="1400" b="1" dirty="0" err="1">
                <a:solidFill>
                  <a:prstClr val="black"/>
                </a:solidFill>
              </a:rPr>
              <a:t>CNSi</a:t>
            </a:r>
            <a:r>
              <a:rPr lang="en-US" sz="1400" b="1" dirty="0">
                <a:solidFill>
                  <a:prstClr val="black"/>
                </a:solidFill>
              </a:rPr>
              <a:t> Architectures</a:t>
            </a:r>
          </a:p>
        </p:txBody>
      </p:sp>
      <p:sp>
        <p:nvSpPr>
          <p:cNvPr id="215" name="Diamond 214">
            <a:extLst>
              <a:ext uri="{FF2B5EF4-FFF2-40B4-BE49-F238E27FC236}">
                <a16:creationId xmlns:a16="http://schemas.microsoft.com/office/drawing/2014/main" id="{87DD01A5-8F2E-4652-9761-738E7B354170}"/>
              </a:ext>
            </a:extLst>
          </p:cNvPr>
          <p:cNvSpPr/>
          <p:nvPr/>
        </p:nvSpPr>
        <p:spPr>
          <a:xfrm>
            <a:off x="8517345" y="4119851"/>
            <a:ext cx="228600" cy="22860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3</a:t>
            </a:r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44FBA5F6-42D0-4BA0-93CE-0EA96AA29D99}"/>
              </a:ext>
            </a:extLst>
          </p:cNvPr>
          <p:cNvSpPr>
            <a:spLocks/>
          </p:cNvSpPr>
          <p:nvPr>
            <p:custDataLst>
              <p:tags r:id="rId26"/>
            </p:custDataLst>
          </p:nvPr>
        </p:nvSpPr>
        <p:spPr>
          <a:xfrm>
            <a:off x="9450727" y="3889860"/>
            <a:ext cx="2316011" cy="370199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1100"/>
              </a:lnSpc>
            </a:pPr>
            <a:r>
              <a:rPr lang="en-US" sz="1400" b="1">
                <a:solidFill>
                  <a:prstClr val="black"/>
                </a:solidFill>
              </a:rPr>
              <a:t>Integrated Weather Tolerant Airspace Operations</a:t>
            </a:r>
          </a:p>
        </p:txBody>
      </p:sp>
      <p:sp>
        <p:nvSpPr>
          <p:cNvPr id="217" name="Diamond 216">
            <a:extLst>
              <a:ext uri="{FF2B5EF4-FFF2-40B4-BE49-F238E27FC236}">
                <a16:creationId xmlns:a16="http://schemas.microsoft.com/office/drawing/2014/main" id="{A8A2409B-8FAE-43AF-A1D2-47329C66A8A2}"/>
              </a:ext>
            </a:extLst>
          </p:cNvPr>
          <p:cNvSpPr/>
          <p:nvPr/>
        </p:nvSpPr>
        <p:spPr>
          <a:xfrm>
            <a:off x="11660790" y="3946824"/>
            <a:ext cx="228600" cy="228600"/>
          </a:xfrm>
          <a:prstGeom prst="diamond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4</a:t>
            </a:r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753F1032-48E1-459D-B8A3-14511369301A}"/>
              </a:ext>
            </a:extLst>
          </p:cNvPr>
          <p:cNvSpPr>
            <a:spLocks/>
          </p:cNvSpPr>
          <p:nvPr>
            <p:custDataLst>
              <p:tags r:id="rId27"/>
            </p:custDataLst>
          </p:nvPr>
        </p:nvSpPr>
        <p:spPr>
          <a:xfrm>
            <a:off x="6978277" y="2740370"/>
            <a:ext cx="2598601" cy="188864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r>
              <a:rPr lang="en-US" sz="1400" b="1">
                <a:solidFill>
                  <a:prstClr val="black"/>
                </a:solidFill>
              </a:rPr>
              <a:t>Advanced urban capable aircraft</a:t>
            </a:r>
          </a:p>
        </p:txBody>
      </p:sp>
      <p:sp>
        <p:nvSpPr>
          <p:cNvPr id="219" name="Diamond 218">
            <a:extLst>
              <a:ext uri="{FF2B5EF4-FFF2-40B4-BE49-F238E27FC236}">
                <a16:creationId xmlns:a16="http://schemas.microsoft.com/office/drawing/2014/main" id="{D43BE2E4-C84E-4647-B80B-369F85817EB5}"/>
              </a:ext>
            </a:extLst>
          </p:cNvPr>
          <p:cNvSpPr/>
          <p:nvPr/>
        </p:nvSpPr>
        <p:spPr>
          <a:xfrm>
            <a:off x="9515875" y="2701073"/>
            <a:ext cx="228600" cy="228600"/>
          </a:xfrm>
          <a:prstGeom prst="diamond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3</a:t>
            </a:r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55233133-DF70-479C-B088-43FC4A026438}"/>
              </a:ext>
            </a:extLst>
          </p:cNvPr>
          <p:cNvSpPr>
            <a:spLocks/>
          </p:cNvSpPr>
          <p:nvPr>
            <p:custDataLst>
              <p:tags r:id="rId28"/>
            </p:custDataLst>
          </p:nvPr>
        </p:nvSpPr>
        <p:spPr>
          <a:xfrm>
            <a:off x="9391989" y="2968140"/>
            <a:ext cx="2518518" cy="267249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Scaled vehicle production</a:t>
            </a:r>
          </a:p>
        </p:txBody>
      </p:sp>
      <p:sp>
        <p:nvSpPr>
          <p:cNvPr id="221" name="Diamond 220">
            <a:extLst>
              <a:ext uri="{FF2B5EF4-FFF2-40B4-BE49-F238E27FC236}">
                <a16:creationId xmlns:a16="http://schemas.microsoft.com/office/drawing/2014/main" id="{DF09EB06-624D-40D9-AD16-73EDB4022BFB}"/>
              </a:ext>
            </a:extLst>
          </p:cNvPr>
          <p:cNvSpPr/>
          <p:nvPr/>
        </p:nvSpPr>
        <p:spPr>
          <a:xfrm>
            <a:off x="11623701" y="2983839"/>
            <a:ext cx="228600" cy="228600"/>
          </a:xfrm>
          <a:prstGeom prst="diamond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4</a:t>
            </a: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id="{C7064866-7C87-5444-89B1-F1B8C3C4F5F1}"/>
              </a:ext>
            </a:extLst>
          </p:cNvPr>
          <p:cNvSpPr>
            <a:spLocks/>
          </p:cNvSpPr>
          <p:nvPr>
            <p:custDataLst>
              <p:tags r:id="rId29"/>
            </p:custDataLst>
          </p:nvPr>
        </p:nvSpPr>
        <p:spPr>
          <a:xfrm>
            <a:off x="2456976" y="2545685"/>
            <a:ext cx="1949204" cy="157870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45720" rIns="18288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  <a:r>
              <a:rPr kumimoji="0" lang="en-US" sz="1400" b="1" i="0" u="none" strike="noStrike" kern="1200" cap="none" spc="0" normalizeH="0" baseline="3000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st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Type Cert awarded</a:t>
            </a:r>
          </a:p>
        </p:txBody>
      </p:sp>
      <p:sp>
        <p:nvSpPr>
          <p:cNvPr id="225" name="5-Point Star 97">
            <a:extLst>
              <a:ext uri="{FF2B5EF4-FFF2-40B4-BE49-F238E27FC236}">
                <a16:creationId xmlns:a16="http://schemas.microsoft.com/office/drawing/2014/main" id="{5B93BDC6-8655-2448-8B11-99A48A931486}"/>
              </a:ext>
            </a:extLst>
          </p:cNvPr>
          <p:cNvSpPr/>
          <p:nvPr/>
        </p:nvSpPr>
        <p:spPr>
          <a:xfrm>
            <a:off x="4310343" y="2498630"/>
            <a:ext cx="228600" cy="228600"/>
          </a:xfrm>
          <a:prstGeom prst="diamond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2</a:t>
            </a:r>
          </a:p>
        </p:txBody>
      </p:sp>
      <p:sp>
        <p:nvSpPr>
          <p:cNvPr id="226" name="Diamond 225">
            <a:extLst>
              <a:ext uri="{FF2B5EF4-FFF2-40B4-BE49-F238E27FC236}">
                <a16:creationId xmlns:a16="http://schemas.microsoft.com/office/drawing/2014/main" id="{707870CA-3BB8-E54C-9369-4C39C266BA78}"/>
              </a:ext>
            </a:extLst>
          </p:cNvPr>
          <p:cNvSpPr>
            <a:spLocks/>
          </p:cNvSpPr>
          <p:nvPr>
            <p:custDataLst>
              <p:tags r:id="rId30"/>
            </p:custDataLst>
          </p:nvPr>
        </p:nvSpPr>
        <p:spPr>
          <a:xfrm>
            <a:off x="3522865" y="673670"/>
            <a:ext cx="228600" cy="228600"/>
          </a:xfrm>
          <a:prstGeom prst="diamond">
            <a:avLst/>
          </a:prstGeom>
          <a:solidFill>
            <a:schemeClr val="tx1"/>
          </a:solidFill>
          <a:ln w="3175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#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3BD11909-1BDA-584E-95D5-A0F6B14CEBB0}"/>
              </a:ext>
            </a:extLst>
          </p:cNvPr>
          <p:cNvSpPr txBox="1"/>
          <p:nvPr/>
        </p:nvSpPr>
        <p:spPr>
          <a:xfrm>
            <a:off x="3812828" y="706654"/>
            <a:ext cx="581338" cy="176972"/>
          </a:xfrm>
          <a:prstGeom prst="rect">
            <a:avLst/>
          </a:prstGeom>
          <a:effectLst/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l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ea typeface="+mn-ea"/>
                <a:cs typeface="+mn-cs"/>
              </a:rPr>
              <a:t>UML-#</a:t>
            </a: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61A5D809-F490-4BB8-806D-A199C4F6BEC1}"/>
              </a:ext>
            </a:extLst>
          </p:cNvPr>
          <p:cNvSpPr>
            <a:spLocks/>
          </p:cNvSpPr>
          <p:nvPr>
            <p:custDataLst>
              <p:tags r:id="rId31"/>
            </p:custDataLst>
          </p:nvPr>
        </p:nvSpPr>
        <p:spPr>
          <a:xfrm>
            <a:off x="7440175" y="1316725"/>
            <a:ext cx="2176951" cy="219097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High Capacity UAM Ports</a:t>
            </a:r>
          </a:p>
        </p:txBody>
      </p:sp>
      <p:sp>
        <p:nvSpPr>
          <p:cNvPr id="231" name="Diamond 230">
            <a:extLst>
              <a:ext uri="{FF2B5EF4-FFF2-40B4-BE49-F238E27FC236}">
                <a16:creationId xmlns:a16="http://schemas.microsoft.com/office/drawing/2014/main" id="{C7FCB1A4-814E-4A0F-8462-0D674B0D1540}"/>
              </a:ext>
            </a:extLst>
          </p:cNvPr>
          <p:cNvSpPr/>
          <p:nvPr/>
        </p:nvSpPr>
        <p:spPr>
          <a:xfrm>
            <a:off x="9508510" y="1290460"/>
            <a:ext cx="228600" cy="228600"/>
          </a:xfrm>
          <a:prstGeom prst="diamond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50">
                <a:solidFill>
                  <a:prstClr val="white"/>
                </a:solidFill>
              </a:rPr>
              <a:t>3</a:t>
            </a:r>
            <a:endParaRPr kumimoji="0" lang="en-US" sz="11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32603C92-E6AA-654E-B127-13D0D6E7E1F2}"/>
              </a:ext>
            </a:extLst>
          </p:cNvPr>
          <p:cNvSpPr>
            <a:spLocks/>
          </p:cNvSpPr>
          <p:nvPr>
            <p:custDataLst>
              <p:tags r:id="rId32"/>
            </p:custDataLst>
          </p:nvPr>
        </p:nvSpPr>
        <p:spPr>
          <a:xfrm>
            <a:off x="3100410" y="3160165"/>
            <a:ext cx="2285307" cy="223729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Initial operational </a:t>
            </a:r>
            <a:r>
              <a:rPr kumimoji="0" lang="en-US" sz="1400" b="1" i="0" u="non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approvals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33" name="Diamond 232">
            <a:extLst>
              <a:ext uri="{FF2B5EF4-FFF2-40B4-BE49-F238E27FC236}">
                <a16:creationId xmlns:a16="http://schemas.microsoft.com/office/drawing/2014/main" id="{197816E7-10E4-49B0-9334-93908A68BC54}"/>
              </a:ext>
            </a:extLst>
          </p:cNvPr>
          <p:cNvSpPr/>
          <p:nvPr/>
        </p:nvSpPr>
        <p:spPr>
          <a:xfrm>
            <a:off x="5324491" y="3161995"/>
            <a:ext cx="228600" cy="22860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2</a:t>
            </a: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C567412B-9BB1-A74A-95B5-5714412936A3}"/>
              </a:ext>
            </a:extLst>
          </p:cNvPr>
          <p:cNvSpPr>
            <a:spLocks/>
          </p:cNvSpPr>
          <p:nvPr>
            <p:custDataLst>
              <p:tags r:id="rId33"/>
            </p:custDataLst>
          </p:nvPr>
        </p:nvSpPr>
        <p:spPr>
          <a:xfrm>
            <a:off x="5732586" y="3342330"/>
            <a:ext cx="1805298" cy="317100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lnSpc>
                <a:spcPts val="1100"/>
              </a:lnSpc>
            </a:pPr>
            <a:r>
              <a:rPr lang="en-US" sz="1400" b="1">
                <a:solidFill>
                  <a:schemeClr val="tx1"/>
                </a:solidFill>
              </a:rPr>
              <a:t>Separation Standards</a:t>
            </a:r>
          </a:p>
        </p:txBody>
      </p:sp>
      <p:sp>
        <p:nvSpPr>
          <p:cNvPr id="235" name="Diamond 234">
            <a:extLst>
              <a:ext uri="{FF2B5EF4-FFF2-40B4-BE49-F238E27FC236}">
                <a16:creationId xmlns:a16="http://schemas.microsoft.com/office/drawing/2014/main" id="{A8A2409B-8FAE-43AF-A1D2-47329C66A8A2}"/>
              </a:ext>
            </a:extLst>
          </p:cNvPr>
          <p:cNvSpPr/>
          <p:nvPr/>
        </p:nvSpPr>
        <p:spPr>
          <a:xfrm>
            <a:off x="7442005" y="3371456"/>
            <a:ext cx="228600" cy="228600"/>
          </a:xfrm>
          <a:prstGeom prst="diamond">
            <a:avLst/>
          </a:prstGeom>
          <a:solidFill>
            <a:srgbClr val="4F81B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3</a:t>
            </a:r>
          </a:p>
        </p:txBody>
      </p:sp>
      <p:sp>
        <p:nvSpPr>
          <p:cNvPr id="245" name="TextBox 244">
            <a:extLst>
              <a:ext uri="{FF2B5EF4-FFF2-40B4-BE49-F238E27FC236}">
                <a16:creationId xmlns:a16="http://schemas.microsoft.com/office/drawing/2014/main" id="{588897B9-BF80-43F3-B07A-4A4E7A36ACFA}"/>
              </a:ext>
            </a:extLst>
          </p:cNvPr>
          <p:cNvSpPr txBox="1"/>
          <p:nvPr/>
        </p:nvSpPr>
        <p:spPr>
          <a:xfrm>
            <a:off x="9821142" y="1017284"/>
            <a:ext cx="723733" cy="176972"/>
          </a:xfrm>
          <a:prstGeom prst="rect">
            <a:avLst/>
          </a:prstGeom>
          <a:effectLst/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lang="en-US" sz="1150" b="1">
                <a:solidFill>
                  <a:srgbClr val="1F497D"/>
                </a:solidFill>
              </a:rPr>
              <a:t>CY2029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588897B9-BF80-43F3-B07A-4A4E7A36ACFA}"/>
              </a:ext>
            </a:extLst>
          </p:cNvPr>
          <p:cNvSpPr txBox="1"/>
          <p:nvPr/>
        </p:nvSpPr>
        <p:spPr>
          <a:xfrm>
            <a:off x="10860748" y="1012086"/>
            <a:ext cx="723733" cy="176972"/>
          </a:xfrm>
          <a:prstGeom prst="rect">
            <a:avLst/>
          </a:prstGeom>
          <a:effectLst/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marR="0" lvl="1" indent="0" algn="ct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/>
            </a:pPr>
            <a:r>
              <a:rPr lang="en-US" sz="1150" b="1" dirty="0">
                <a:solidFill>
                  <a:srgbClr val="1F497D"/>
                </a:solidFill>
              </a:rPr>
              <a:t>CY2030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61A5D809-F490-4BB8-806D-A199C4F6BEC1}"/>
              </a:ext>
            </a:extLst>
          </p:cNvPr>
          <p:cNvSpPr>
            <a:spLocks/>
          </p:cNvSpPr>
          <p:nvPr>
            <p:custDataLst>
              <p:tags r:id="rId34"/>
            </p:custDataLst>
          </p:nvPr>
        </p:nvSpPr>
        <p:spPr>
          <a:xfrm>
            <a:off x="5852509" y="1599563"/>
            <a:ext cx="3776751" cy="24634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Integrated system-wide safety tools &amp; methods</a:t>
            </a:r>
          </a:p>
        </p:txBody>
      </p:sp>
      <p:sp>
        <p:nvSpPr>
          <p:cNvPr id="113" name="Diamond 112">
            <a:extLst>
              <a:ext uri="{FF2B5EF4-FFF2-40B4-BE49-F238E27FC236}">
                <a16:creationId xmlns:a16="http://schemas.microsoft.com/office/drawing/2014/main" id="{C7FCB1A4-814E-4A0F-8462-0D674B0D1540}"/>
              </a:ext>
            </a:extLst>
          </p:cNvPr>
          <p:cNvSpPr/>
          <p:nvPr/>
        </p:nvSpPr>
        <p:spPr>
          <a:xfrm>
            <a:off x="9508513" y="1597700"/>
            <a:ext cx="228600" cy="228600"/>
          </a:xfrm>
          <a:prstGeom prst="diamond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F93C4E2D-D878-4544-A6F0-DD123675CD62}"/>
              </a:ext>
            </a:extLst>
          </p:cNvPr>
          <p:cNvSpPr txBox="1"/>
          <p:nvPr/>
        </p:nvSpPr>
        <p:spPr>
          <a:xfrm>
            <a:off x="150423" y="6473739"/>
            <a:ext cx="11345399" cy="169277"/>
          </a:xfrm>
          <a:prstGeom prst="rect">
            <a:avLst/>
          </a:prstGeom>
          <a:effectLst/>
        </p:spPr>
        <p:txBody>
          <a:bodyPr vert="horz" wrap="square" lIns="0" tIns="0" rIns="0" bIns="0" rtlCol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3600" lvl="1" indent="0">
              <a:spcAft>
                <a:spcPts val="600"/>
              </a:spcAft>
              <a:buClr>
                <a:srgbClr val="002960"/>
              </a:buClr>
              <a:buNone/>
              <a:defRPr/>
            </a:pPr>
            <a:r>
              <a:rPr kumimoji="0" lang="en-US" sz="11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Based on a range of publicly available industry projections; not a consensus view; aggressive</a:t>
            </a:r>
            <a:endParaRPr lang="en-US" sz="1100" dirty="0">
              <a:solidFill>
                <a:srgbClr val="FF0000"/>
              </a:solidFill>
              <a:latin typeface="Arial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D804F0D4-64A4-0A48-9087-902AD7E3B52B}"/>
              </a:ext>
            </a:extLst>
          </p:cNvPr>
          <p:cNvSpPr txBox="1"/>
          <p:nvPr/>
        </p:nvSpPr>
        <p:spPr>
          <a:xfrm>
            <a:off x="7656598" y="1009485"/>
            <a:ext cx="723733" cy="176972"/>
          </a:xfrm>
          <a:prstGeom prst="rect">
            <a:avLst/>
          </a:prstGeom>
          <a:effectLst/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 defTabSz="895350">
              <a:buClr>
                <a:schemeClr val="tx2"/>
              </a:buClr>
              <a:buSzPct val="100000"/>
              <a:defRPr baseline="0"/>
            </a:lvl1pPr>
            <a:lvl2pPr marL="3600" marR="0" lvl="1" indent="0" algn="ctr" defTabSz="8953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 kumimoji="0" sz="1150" b="1" i="0" u="none" strike="noStrike" cap="none" spc="0" normalizeH="0" baseline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</a:defRPr>
            </a:lvl2pPr>
            <a:lvl3pPr marL="446400" lvl="2" indent="-248400" defTabSz="895350">
              <a:buClr>
                <a:schemeClr val="tx2"/>
              </a:buClr>
              <a:buSzPct val="120000"/>
              <a:buFont typeface="Arial" charset="0"/>
              <a:buChar char="–"/>
              <a:defRPr baseline="0"/>
            </a:lvl3pPr>
            <a:lvl4pPr marL="615600" lvl="3" indent="-154800" defTabSz="895350">
              <a:buClr>
                <a:schemeClr val="tx2"/>
              </a:buClr>
              <a:buSzPct val="120000"/>
              <a:buFont typeface="Arial" charset="0"/>
              <a:buChar char="▫"/>
              <a:defRPr baseline="0"/>
            </a:lvl4pPr>
            <a:lvl5pPr marL="748800" lvl="4" indent="-129600" defTabSz="895350">
              <a:buClr>
                <a:schemeClr val="tx2"/>
              </a:buClr>
              <a:buSzPct val="89000"/>
              <a:buFont typeface="Arial" charset="0"/>
              <a:buChar char="-"/>
              <a:defRPr baseline="0"/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9pPr>
          </a:lstStyle>
          <a:p>
            <a:pPr lvl="1"/>
            <a:r>
              <a:rPr lang="en-US"/>
              <a:t>CY2027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E9F7A49E-4568-5F46-AB72-A9E320A64986}"/>
              </a:ext>
            </a:extLst>
          </p:cNvPr>
          <p:cNvSpPr txBox="1"/>
          <p:nvPr/>
        </p:nvSpPr>
        <p:spPr>
          <a:xfrm>
            <a:off x="8726994" y="1019277"/>
            <a:ext cx="723733" cy="176972"/>
          </a:xfrm>
          <a:prstGeom prst="rect">
            <a:avLst/>
          </a:prstGeom>
          <a:effectLst/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lvl="0" indent="0" defTabSz="895350">
              <a:buClr>
                <a:schemeClr val="tx2"/>
              </a:buClr>
              <a:buSzPct val="100000"/>
              <a:defRPr baseline="0"/>
            </a:lvl1pPr>
            <a:lvl2pPr marL="3600" marR="0" lvl="1" indent="0" algn="ctr" defTabSz="8953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497D"/>
              </a:buClr>
              <a:buSzPct val="125000"/>
              <a:buFont typeface="Arial" charset="0"/>
              <a:buNone/>
              <a:tabLst/>
              <a:defRPr sz="1150" b="1" baseline="0">
                <a:solidFill>
                  <a:srgbClr val="F79646"/>
                </a:solidFill>
                <a:latin typeface="Calibri"/>
              </a:defRPr>
            </a:lvl2pPr>
            <a:lvl3pPr marL="446400" lvl="2" indent="-248400" defTabSz="895350">
              <a:buClr>
                <a:schemeClr val="tx2"/>
              </a:buClr>
              <a:buSzPct val="120000"/>
              <a:buFont typeface="Arial" charset="0"/>
              <a:buChar char="–"/>
              <a:defRPr baseline="0"/>
            </a:lvl3pPr>
            <a:lvl4pPr marL="615600" lvl="3" indent="-154800" defTabSz="895350">
              <a:buClr>
                <a:schemeClr val="tx2"/>
              </a:buClr>
              <a:buSzPct val="120000"/>
              <a:buFont typeface="Arial" charset="0"/>
              <a:buChar char="▫"/>
              <a:defRPr baseline="0"/>
            </a:lvl4pPr>
            <a:lvl5pPr marL="748800" lvl="4" indent="-129600" defTabSz="895350">
              <a:buClr>
                <a:schemeClr val="tx2"/>
              </a:buClr>
              <a:buSzPct val="89000"/>
              <a:buFont typeface="Arial" charset="0"/>
              <a:buChar char="-"/>
              <a:defRPr baseline="0"/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/>
            </a:lvl9pPr>
          </a:lstStyle>
          <a:p>
            <a:pPr lvl="1"/>
            <a:r>
              <a:rPr lang="en-US" dirty="0">
                <a:solidFill>
                  <a:srgbClr val="1F497D"/>
                </a:solidFill>
                <a:latin typeface="+mn-lt"/>
              </a:rPr>
              <a:t>CY2028</a:t>
            </a:r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1784E2F2-734B-4D2E-9D8F-611CB242F1B4}"/>
              </a:ext>
            </a:extLst>
          </p:cNvPr>
          <p:cNvSpPr>
            <a:spLocks/>
          </p:cNvSpPr>
          <p:nvPr>
            <p:custDataLst>
              <p:tags r:id="rId35"/>
            </p:custDataLst>
          </p:nvPr>
        </p:nvSpPr>
        <p:spPr>
          <a:xfrm>
            <a:off x="6028721" y="1931205"/>
            <a:ext cx="2573460" cy="271509"/>
          </a:xfrm>
          <a:prstGeom prst="rect">
            <a:avLst/>
          </a:prstGeom>
          <a:noFill/>
          <a:ln w="12700"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</a:pPr>
            <a:r>
              <a:rPr lang="en-US" sz="1400" b="1">
                <a:solidFill>
                  <a:prstClr val="black"/>
                </a:solidFill>
              </a:rPr>
              <a:t>Secured Systems Architectures</a:t>
            </a:r>
          </a:p>
        </p:txBody>
      </p:sp>
      <p:sp>
        <p:nvSpPr>
          <p:cNvPr id="108" name="Diamond 107">
            <a:extLst>
              <a:ext uri="{FF2B5EF4-FFF2-40B4-BE49-F238E27FC236}">
                <a16:creationId xmlns:a16="http://schemas.microsoft.com/office/drawing/2014/main" id="{80EE3016-45AC-B04E-A789-0C3083E6831C}"/>
              </a:ext>
            </a:extLst>
          </p:cNvPr>
          <p:cNvSpPr/>
          <p:nvPr/>
        </p:nvSpPr>
        <p:spPr>
          <a:xfrm>
            <a:off x="8516240" y="1940800"/>
            <a:ext cx="228600" cy="228600"/>
          </a:xfrm>
          <a:prstGeom prst="diamond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">
                <a:solidFill>
                  <a:prstClr val="white"/>
                </a:solidFill>
              </a:rPr>
              <a:t>3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0AAE1B57-0562-A146-BAA2-7BF1031E9AB5}"/>
              </a:ext>
            </a:extLst>
          </p:cNvPr>
          <p:cNvSpPr>
            <a:spLocks/>
          </p:cNvSpPr>
          <p:nvPr>
            <p:custDataLst>
              <p:tags r:id="rId36"/>
            </p:custDataLst>
          </p:nvPr>
        </p:nvSpPr>
        <p:spPr>
          <a:xfrm>
            <a:off x="911325" y="5970310"/>
            <a:ext cx="2352694" cy="268835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Operational safety demonstrations</a:t>
            </a:r>
          </a:p>
        </p:txBody>
      </p:sp>
      <p:sp>
        <p:nvSpPr>
          <p:cNvPr id="111" name="5-Point Star 97">
            <a:extLst>
              <a:ext uri="{FF2B5EF4-FFF2-40B4-BE49-F238E27FC236}">
                <a16:creationId xmlns:a16="http://schemas.microsoft.com/office/drawing/2014/main" id="{CE629DFD-A481-534F-A1AA-3A4C23E4630E}"/>
              </a:ext>
            </a:extLst>
          </p:cNvPr>
          <p:cNvSpPr/>
          <p:nvPr/>
        </p:nvSpPr>
        <p:spPr>
          <a:xfrm>
            <a:off x="3151601" y="6010545"/>
            <a:ext cx="228600" cy="228600"/>
          </a:xfrm>
          <a:prstGeom prst="diamond">
            <a:avLst/>
          </a:prstGeom>
          <a:solidFill>
            <a:schemeClr val="accent6"/>
          </a:solidFill>
          <a:ln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1</a:t>
            </a:r>
          </a:p>
        </p:txBody>
      </p:sp>
      <p:sp>
        <p:nvSpPr>
          <p:cNvPr id="188" name="Diamond 187">
            <a:extLst>
              <a:ext uri="{FF2B5EF4-FFF2-40B4-BE49-F238E27FC236}">
                <a16:creationId xmlns:a16="http://schemas.microsoft.com/office/drawing/2014/main" id="{5B9EF3D7-15BA-484A-92A2-43569723B742}"/>
              </a:ext>
            </a:extLst>
          </p:cNvPr>
          <p:cNvSpPr/>
          <p:nvPr/>
        </p:nvSpPr>
        <p:spPr>
          <a:xfrm>
            <a:off x="11614239" y="2383864"/>
            <a:ext cx="228600" cy="228600"/>
          </a:xfrm>
          <a:prstGeom prst="diamond">
            <a:avLst/>
          </a:prstGeom>
          <a:solidFill>
            <a:srgbClr val="C050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4</a:t>
            </a:r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96FAC8EF-346B-48F5-9FCC-4DB200D473FD}"/>
              </a:ext>
            </a:extLst>
          </p:cNvPr>
          <p:cNvSpPr/>
          <p:nvPr/>
        </p:nvSpPr>
        <p:spPr>
          <a:xfrm rot="5400000">
            <a:off x="1810512" y="4378707"/>
            <a:ext cx="266699" cy="2798826"/>
          </a:xfrm>
          <a:prstGeom prst="rightBrace">
            <a:avLst>
              <a:gd name="adj1" fmla="val 8333"/>
              <a:gd name="adj2" fmla="val 16308"/>
            </a:avLst>
          </a:prstGeom>
          <a:ln w="19050"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ight Brace 108">
            <a:extLst>
              <a:ext uri="{FF2B5EF4-FFF2-40B4-BE49-F238E27FC236}">
                <a16:creationId xmlns:a16="http://schemas.microsoft.com/office/drawing/2014/main" id="{A859465B-09E3-4A7B-A039-5B122A881DBF}"/>
              </a:ext>
            </a:extLst>
          </p:cNvPr>
          <p:cNvSpPr/>
          <p:nvPr/>
        </p:nvSpPr>
        <p:spPr>
          <a:xfrm rot="5400000">
            <a:off x="4310062" y="4754183"/>
            <a:ext cx="266699" cy="2047875"/>
          </a:xfrm>
          <a:prstGeom prst="rightBrace">
            <a:avLst>
              <a:gd name="adj1" fmla="val 8333"/>
              <a:gd name="adj2" fmla="val 20698"/>
            </a:avLst>
          </a:prstGeom>
          <a:ln w="19050"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ight Brace 113">
            <a:extLst>
              <a:ext uri="{FF2B5EF4-FFF2-40B4-BE49-F238E27FC236}">
                <a16:creationId xmlns:a16="http://schemas.microsoft.com/office/drawing/2014/main" id="{5D817072-EB9C-407E-9B1D-0EB771219607}"/>
              </a:ext>
            </a:extLst>
          </p:cNvPr>
          <p:cNvSpPr/>
          <p:nvPr/>
        </p:nvSpPr>
        <p:spPr>
          <a:xfrm rot="5400000">
            <a:off x="7458837" y="3731008"/>
            <a:ext cx="266699" cy="4094226"/>
          </a:xfrm>
          <a:prstGeom prst="rightBrace">
            <a:avLst>
              <a:gd name="adj1" fmla="val 8333"/>
              <a:gd name="adj2" fmla="val 9055"/>
            </a:avLst>
          </a:prstGeom>
          <a:ln w="19050"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ight Brace 114">
            <a:extLst>
              <a:ext uri="{FF2B5EF4-FFF2-40B4-BE49-F238E27FC236}">
                <a16:creationId xmlns:a16="http://schemas.microsoft.com/office/drawing/2014/main" id="{DCC41077-BBD0-4998-A1E1-0A2D3D46D85C}"/>
              </a:ext>
            </a:extLst>
          </p:cNvPr>
          <p:cNvSpPr/>
          <p:nvPr/>
        </p:nvSpPr>
        <p:spPr>
          <a:xfrm rot="5400000">
            <a:off x="10620374" y="4787521"/>
            <a:ext cx="266699" cy="1943099"/>
          </a:xfrm>
          <a:prstGeom prst="rightBrace">
            <a:avLst>
              <a:gd name="adj1" fmla="val 8333"/>
              <a:gd name="adj2" fmla="val 16176"/>
            </a:avLst>
          </a:prstGeom>
          <a:ln w="19050">
            <a:solidFill>
              <a:schemeClr val="accent3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2F7EEA-8763-40C5-8A25-384F6787748E}"/>
              </a:ext>
            </a:extLst>
          </p:cNvPr>
          <p:cNvSpPr txBox="1"/>
          <p:nvPr/>
        </p:nvSpPr>
        <p:spPr>
          <a:xfrm>
            <a:off x="8093060" y="6437514"/>
            <a:ext cx="3948517" cy="43088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sz="1100" dirty="0" err="1">
                <a:solidFill>
                  <a:prstClr val="black"/>
                </a:solidFill>
                <a:latin typeface="Arial"/>
              </a:rPr>
              <a:t>CNSi</a:t>
            </a:r>
            <a:r>
              <a:rPr lang="en-US" sz="1100" dirty="0">
                <a:solidFill>
                  <a:prstClr val="black"/>
                </a:solidFill>
                <a:latin typeface="Arial"/>
              </a:rPr>
              <a:t>: Communication, Navigation, Surveillance, Information</a:t>
            </a:r>
          </a:p>
          <a:p>
            <a:r>
              <a:rPr lang="en-US" sz="1100" dirty="0">
                <a:solidFill>
                  <a:prstClr val="black"/>
                </a:solidFill>
                <a:latin typeface="Arial"/>
              </a:rPr>
              <a:t>UML: UAM Maturity Level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159404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EF128-76AE-8140-81ED-6F57FC00A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NASA Role to Address AAM Challenges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8FBE1F-7567-A841-B3FB-EE3252C424AA}"/>
              </a:ext>
            </a:extLst>
          </p:cNvPr>
          <p:cNvSpPr/>
          <p:nvPr/>
        </p:nvSpPr>
        <p:spPr>
          <a:xfrm>
            <a:off x="90" y="6179934"/>
            <a:ext cx="12191821" cy="69596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err="1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44F6EB-1AAB-1A44-9858-153A2F0E5BFE}"/>
              </a:ext>
            </a:extLst>
          </p:cNvPr>
          <p:cNvSpPr txBox="1">
            <a:spLocks/>
          </p:cNvSpPr>
          <p:nvPr/>
        </p:nvSpPr>
        <p:spPr>
          <a:xfrm>
            <a:off x="2450341" y="6234811"/>
            <a:ext cx="6991863" cy="553998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algn="ctr"/>
            <a:r>
              <a: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to deliver long term technical solutions and architecture requirements for the industry and regulatory communities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A80784-3517-8F42-A5F3-819D67AED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1CF0-2751-9942-BBAA-4C77DDDF2B1B}" type="slidenum">
              <a:rPr lang="en-US" smtClean="0">
                <a:solidFill>
                  <a:srgbClr val="898989"/>
                </a:solidFill>
              </a:rPr>
              <a:pPr/>
              <a:t>4</a:t>
            </a:fld>
            <a:endParaRPr lang="en-US" dirty="0">
              <a:solidFill>
                <a:srgbClr val="898989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A693A5B-1AB6-0343-9044-E6C80A206F28}"/>
              </a:ext>
            </a:extLst>
          </p:cNvPr>
          <p:cNvSpPr/>
          <p:nvPr/>
        </p:nvSpPr>
        <p:spPr>
          <a:xfrm>
            <a:off x="336884" y="1786760"/>
            <a:ext cx="2207865" cy="39163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1AAFF9D-78BD-E44B-B994-C2D3641C8E67}"/>
              </a:ext>
            </a:extLst>
          </p:cNvPr>
          <p:cNvSpPr/>
          <p:nvPr/>
        </p:nvSpPr>
        <p:spPr>
          <a:xfrm>
            <a:off x="2653046" y="1786761"/>
            <a:ext cx="2207775" cy="38362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FA15009-D335-1144-A528-881DA3BF5430}"/>
              </a:ext>
            </a:extLst>
          </p:cNvPr>
          <p:cNvSpPr/>
          <p:nvPr/>
        </p:nvSpPr>
        <p:spPr>
          <a:xfrm>
            <a:off x="4977599" y="1786760"/>
            <a:ext cx="2207774" cy="39163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10FBAA9-C377-4E45-BD5D-E07D6E3F7676}"/>
              </a:ext>
            </a:extLst>
          </p:cNvPr>
          <p:cNvSpPr txBox="1">
            <a:spLocks/>
          </p:cNvSpPr>
          <p:nvPr/>
        </p:nvSpPr>
        <p:spPr>
          <a:xfrm>
            <a:off x="416775" y="1974991"/>
            <a:ext cx="2003888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sz="1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Vehicle Development and Operations</a:t>
            </a:r>
            <a:endParaRPr lang="en-US" sz="1400" b="1" strike="sngStrike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9FA6B3B-1321-D14D-8EA7-C6607121F14A}"/>
              </a:ext>
            </a:extLst>
          </p:cNvPr>
          <p:cNvSpPr txBox="1">
            <a:spLocks/>
          </p:cNvSpPr>
          <p:nvPr/>
        </p:nvSpPr>
        <p:spPr>
          <a:xfrm>
            <a:off x="2942901" y="1989964"/>
            <a:ext cx="1723697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sz="1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Airspace Design and Operations</a:t>
            </a:r>
            <a:endParaRPr lang="en-US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445FCB3-51E6-0248-95CF-282C6E62731A}"/>
              </a:ext>
            </a:extLst>
          </p:cNvPr>
          <p:cNvSpPr txBox="1">
            <a:spLocks/>
          </p:cNvSpPr>
          <p:nvPr/>
        </p:nvSpPr>
        <p:spPr>
          <a:xfrm>
            <a:off x="5478252" y="2002927"/>
            <a:ext cx="118044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sz="1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 Integration</a:t>
            </a:r>
            <a:endParaRPr lang="en-US" sz="14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4821F4AA-0008-B148-86E8-7CE375BBB04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493" y="2544630"/>
            <a:ext cx="2199625" cy="3158457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6BC14476-4D26-5C47-AAD0-DD37A510681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2956" y="2544630"/>
            <a:ext cx="2207866" cy="3158457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DBFBB5CA-DA96-C84F-ABB4-296DA0531F9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77508" y="2544630"/>
            <a:ext cx="2207866" cy="3158457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1CB01ADA-52F2-4F4D-B60B-B5C6767A423C}"/>
              </a:ext>
            </a:extLst>
          </p:cNvPr>
          <p:cNvGrpSpPr/>
          <p:nvPr/>
        </p:nvGrpSpPr>
        <p:grpSpPr>
          <a:xfrm>
            <a:off x="1193073" y="1027492"/>
            <a:ext cx="664750" cy="664750"/>
            <a:chOff x="2077468" y="1522743"/>
            <a:chExt cx="523677" cy="523677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321FD7F2-EBE6-1B4E-ACE8-5F31F0AC25C2}"/>
                </a:ext>
              </a:extLst>
            </p:cNvPr>
            <p:cNvSpPr/>
            <p:nvPr/>
          </p:nvSpPr>
          <p:spPr>
            <a:xfrm>
              <a:off x="2077468" y="1522743"/>
              <a:ext cx="523677" cy="523677"/>
            </a:xfrm>
            <a:prstGeom prst="ellipse">
              <a:avLst/>
            </a:prstGeom>
            <a:solidFill>
              <a:srgbClr val="C0504D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3297" tIns="46649" rIns="93297" bIns="4664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Clr>
                  <a:schemeClr val="bg1"/>
                </a:buClr>
              </a:pPr>
              <a:endParaRPr lang="en-GB" sz="1700">
                <a:solidFill>
                  <a:schemeClr val="bg1"/>
                </a:solidFill>
              </a:endParaRPr>
            </a:p>
          </p:txBody>
        </p:sp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9F5036D1-B3B6-DF49-9934-C6168C5CA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04048" y="1675915"/>
              <a:ext cx="462617" cy="224624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524CBF2-0751-CC43-ADD4-29ED8CF61431}"/>
              </a:ext>
            </a:extLst>
          </p:cNvPr>
          <p:cNvGrpSpPr/>
          <p:nvPr/>
        </p:nvGrpSpPr>
        <p:grpSpPr>
          <a:xfrm>
            <a:off x="3448100" y="1026288"/>
            <a:ext cx="692808" cy="698668"/>
            <a:chOff x="2780863" y="3056323"/>
            <a:chExt cx="530581" cy="535069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881D164B-DF0A-7F43-B9D0-88F3E3F482E3}"/>
                </a:ext>
              </a:extLst>
            </p:cNvPr>
            <p:cNvSpPr/>
            <p:nvPr/>
          </p:nvSpPr>
          <p:spPr>
            <a:xfrm>
              <a:off x="2787767" y="3067715"/>
              <a:ext cx="523677" cy="523677"/>
            </a:xfrm>
            <a:prstGeom prst="ellipse">
              <a:avLst/>
            </a:prstGeom>
            <a:solidFill>
              <a:srgbClr val="4F81BD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3297" tIns="46649" rIns="93297" bIns="4664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Clr>
                  <a:schemeClr val="bg1"/>
                </a:buClr>
              </a:pPr>
              <a:endParaRPr lang="en-GB" sz="1700">
                <a:solidFill>
                  <a:schemeClr val="bg1"/>
                </a:solidFill>
              </a:endParaRPr>
            </a:p>
          </p:txBody>
        </p:sp>
        <p:pic>
          <p:nvPicPr>
            <p:cNvPr id="59" name="Graphic 25" descr="Compass">
              <a:extLst>
                <a:ext uri="{FF2B5EF4-FFF2-40B4-BE49-F238E27FC236}">
                  <a16:creationId xmlns:a16="http://schemas.microsoft.com/office/drawing/2014/main" id="{9FC382AB-1C5B-B74A-8B9A-7BCA5A05E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780863" y="3056323"/>
              <a:ext cx="530581" cy="530581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290C018-65E1-3C4C-9D72-0AE1E845EABE}"/>
              </a:ext>
            </a:extLst>
          </p:cNvPr>
          <p:cNvGrpSpPr/>
          <p:nvPr/>
        </p:nvGrpSpPr>
        <p:grpSpPr>
          <a:xfrm>
            <a:off x="5748420" y="1030914"/>
            <a:ext cx="698668" cy="698668"/>
            <a:chOff x="2178690" y="4940788"/>
            <a:chExt cx="523677" cy="523677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46D4243E-AC92-4B4B-B242-16F45E41C5E3}"/>
                </a:ext>
              </a:extLst>
            </p:cNvPr>
            <p:cNvSpPr/>
            <p:nvPr/>
          </p:nvSpPr>
          <p:spPr>
            <a:xfrm>
              <a:off x="2178690" y="4940788"/>
              <a:ext cx="523677" cy="523677"/>
            </a:xfrm>
            <a:prstGeom prst="ellipse">
              <a:avLst/>
            </a:prstGeom>
            <a:solidFill>
              <a:srgbClr val="8064A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3297" tIns="46649" rIns="93297" bIns="4664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Clr>
                  <a:schemeClr val="bg1"/>
                </a:buClr>
              </a:pPr>
              <a:endParaRPr lang="en-GB" sz="1700">
                <a:solidFill>
                  <a:schemeClr val="bg1"/>
                </a:solidFill>
              </a:endParaRPr>
            </a:p>
          </p:txBody>
        </p:sp>
        <p:pic>
          <p:nvPicPr>
            <p:cNvPr id="62" name="Graphic 24" descr="Users">
              <a:extLst>
                <a:ext uri="{FF2B5EF4-FFF2-40B4-BE49-F238E27FC236}">
                  <a16:creationId xmlns:a16="http://schemas.microsoft.com/office/drawing/2014/main" id="{17884FF0-FA83-0F41-A705-9765EAC06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240425" y="5002523"/>
              <a:ext cx="400207" cy="400207"/>
            </a:xfrm>
            <a:prstGeom prst="rect">
              <a:avLst/>
            </a:prstGeom>
          </p:spPr>
        </p:pic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F822C505-2395-CE4A-8804-50CA4980CD22}"/>
              </a:ext>
            </a:extLst>
          </p:cNvPr>
          <p:cNvSpPr txBox="1">
            <a:spLocks/>
          </p:cNvSpPr>
          <p:nvPr/>
        </p:nvSpPr>
        <p:spPr>
          <a:xfrm>
            <a:off x="7486336" y="2135847"/>
            <a:ext cx="4505885" cy="304698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0" lvl="1" indent="11113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NASA and key partners are collectively taking on the most difficult mission challenges to enable industry to flourish by 2030</a:t>
            </a:r>
          </a:p>
          <a:p>
            <a:pPr marL="0" lvl="1" indent="11113">
              <a:buNone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Research and Development Portfolio</a:t>
            </a:r>
          </a:p>
          <a:p>
            <a:pPr marL="342900" lvl="1" indent="-342900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AAM National Campaign Series</a:t>
            </a:r>
          </a:p>
          <a:p>
            <a:pPr marL="342900" lvl="1" indent="-342900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Robust Ecosystem Partnerships</a:t>
            </a:r>
          </a:p>
          <a:p>
            <a:pPr marL="342900" lvl="1" indent="-342900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88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3EF65-D0B2-8248-879E-A49E44516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National Campaign Series support of the Industry Timeline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6FF5C2-8D57-6A44-8737-7FE4E08726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www.nasa.gov   |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140A4-C2F7-5545-A7DB-E7890156D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1CF0-2751-9942-BBAA-4C77DDDF2B1B}" type="slidenum">
              <a:rPr lang="en-US" smtClean="0"/>
              <a:pPr/>
              <a:t>5</a:t>
            </a:fld>
            <a:endParaRPr lang="en-US"/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D2999229-4FE7-C647-AD02-D0551181DFD2}"/>
              </a:ext>
            </a:extLst>
          </p:cNvPr>
          <p:cNvGrpSpPr/>
          <p:nvPr/>
        </p:nvGrpSpPr>
        <p:grpSpPr>
          <a:xfrm>
            <a:off x="222740" y="896339"/>
            <a:ext cx="11543255" cy="5832928"/>
            <a:chOff x="158750" y="714157"/>
            <a:chExt cx="11958002" cy="6042504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68099D3-33D1-1443-8813-7F66D5B59F2A}"/>
                </a:ext>
              </a:extLst>
            </p:cNvPr>
            <p:cNvSpPr/>
            <p:nvPr/>
          </p:nvSpPr>
          <p:spPr>
            <a:xfrm rot="16200000">
              <a:off x="-1701627" y="3388064"/>
              <a:ext cx="5043960" cy="1062744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81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55F16241-A725-FB4B-B1BA-3C0FAFD52D04}"/>
                </a:ext>
              </a:extLst>
            </p:cNvPr>
            <p:cNvSpPr/>
            <p:nvPr/>
          </p:nvSpPr>
          <p:spPr>
            <a:xfrm rot="16200000">
              <a:off x="423862" y="3388064"/>
              <a:ext cx="5043960" cy="1062744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81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5424CBE-381C-9C41-BC21-031F1A9C6782}"/>
                </a:ext>
              </a:extLst>
            </p:cNvPr>
            <p:cNvSpPr txBox="1"/>
            <p:nvPr/>
          </p:nvSpPr>
          <p:spPr>
            <a:xfrm>
              <a:off x="485432" y="1098237"/>
              <a:ext cx="723733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marL="3600" lvl="1" indent="0" algn="ctr">
                <a:buClr>
                  <a:srgbClr val="1F497D"/>
                </a:buClr>
                <a:buFont typeface="Arial" charset="0"/>
                <a:buNone/>
                <a:defRPr/>
              </a:pPr>
              <a:r>
                <a:rPr sz="1150" b="1">
                  <a:solidFill>
                    <a:srgbClr val="1F497D"/>
                  </a:solidFill>
                  <a:cs typeface="Arial" panose="020B0604020202020204" pitchFamily="34" charset="0"/>
                </a:rPr>
                <a:t>CY2020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24398E8-BCF4-2949-868B-280E67008097}"/>
                </a:ext>
              </a:extLst>
            </p:cNvPr>
            <p:cNvSpPr txBox="1"/>
            <p:nvPr/>
          </p:nvSpPr>
          <p:spPr>
            <a:xfrm>
              <a:off x="2670887" y="1098237"/>
              <a:ext cx="723733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marL="3600" lvl="1" indent="0" algn="ctr">
                <a:buClr>
                  <a:srgbClr val="1F497D"/>
                </a:buClr>
                <a:buFont typeface="Arial" charset="0"/>
                <a:buNone/>
                <a:defRPr/>
              </a:pPr>
              <a:r>
                <a:rPr sz="1150" b="1">
                  <a:solidFill>
                    <a:srgbClr val="1F497D"/>
                  </a:solidFill>
                  <a:cs typeface="Arial" panose="020B0604020202020204" pitchFamily="34" charset="0"/>
                </a:rPr>
                <a:t>CY2022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BC09E55-76F3-3443-80A3-26F821A8B456}"/>
                </a:ext>
              </a:extLst>
            </p:cNvPr>
            <p:cNvSpPr txBox="1"/>
            <p:nvPr/>
          </p:nvSpPr>
          <p:spPr>
            <a:xfrm>
              <a:off x="3673411" y="1098237"/>
              <a:ext cx="723733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lvl="0" indent="0" defTabSz="895350">
                <a:buClr>
                  <a:schemeClr val="tx2"/>
                </a:buClr>
                <a:buSzPct val="100000"/>
                <a:defRPr baseline="0"/>
              </a:lvl1pPr>
              <a:lvl2pPr marL="3600" marR="0" lvl="1" indent="0" algn="ctr" defTabSz="89535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F497D"/>
                </a:buClr>
                <a:buSzPct val="125000"/>
                <a:buFont typeface="Arial" charset="0"/>
                <a:buNone/>
                <a:tabLst/>
                <a:defRPr kumimoji="0" sz="1150" b="1" i="0" u="none" strike="noStrike" cap="none" spc="0" normalizeH="0" baseline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</a:defRPr>
              </a:lvl2pPr>
              <a:lvl3pPr marL="446400" lvl="2" indent="-248400" defTabSz="895350">
                <a:buClr>
                  <a:schemeClr val="tx2"/>
                </a:buClr>
                <a:buSzPct val="120000"/>
                <a:buFont typeface="Arial" charset="0"/>
                <a:buChar char="–"/>
                <a:defRPr baseline="0"/>
              </a:lvl3pPr>
              <a:lvl4pPr marL="615600" lvl="3" indent="-154800" defTabSz="895350">
                <a:buClr>
                  <a:schemeClr val="tx2"/>
                </a:buClr>
                <a:buSzPct val="120000"/>
                <a:buFont typeface="Arial" charset="0"/>
                <a:buChar char="▫"/>
                <a:defRPr baseline="0"/>
              </a:lvl4pPr>
              <a:lvl5pPr marL="748800" lvl="4" indent="-129600" defTabSz="895350">
                <a:buClr>
                  <a:schemeClr val="tx2"/>
                </a:buClr>
                <a:buSzPct val="89000"/>
                <a:buFont typeface="Arial" charset="0"/>
                <a:buChar char="-"/>
                <a:defRPr baseline="0"/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9pPr>
            </a:lstStyle>
            <a:p>
              <a:pPr lvl="1"/>
              <a:r>
                <a:rPr lang="en-US">
                  <a:latin typeface="Arial" panose="020B0604020202020204" pitchFamily="34" charset="0"/>
                  <a:cs typeface="Arial" panose="020B0604020202020204" pitchFamily="34" charset="0"/>
                </a:rPr>
                <a:t>CY2023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0B3CAE8-2389-604C-9DEE-84E7997A1F06}"/>
                </a:ext>
              </a:extLst>
            </p:cNvPr>
            <p:cNvSpPr txBox="1"/>
            <p:nvPr/>
          </p:nvSpPr>
          <p:spPr>
            <a:xfrm>
              <a:off x="5814823" y="1098237"/>
              <a:ext cx="723733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marL="3600" lvl="1" indent="0" algn="ctr">
                <a:buClr>
                  <a:srgbClr val="1F497D"/>
                </a:buClr>
                <a:buFont typeface="Arial" charset="0"/>
                <a:buNone/>
                <a:defRPr/>
              </a:pPr>
              <a:r>
                <a:rPr sz="1150" b="1">
                  <a:solidFill>
                    <a:srgbClr val="1F497D"/>
                  </a:solidFill>
                  <a:cs typeface="Arial" panose="020B0604020202020204" pitchFamily="34" charset="0"/>
                </a:rPr>
                <a:t>CY2025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E7CB0AB-DFE2-C14C-87F8-BAF7B0194954}"/>
                </a:ext>
              </a:extLst>
            </p:cNvPr>
            <p:cNvSpPr txBox="1"/>
            <p:nvPr/>
          </p:nvSpPr>
          <p:spPr>
            <a:xfrm>
              <a:off x="6871572" y="1098237"/>
              <a:ext cx="723733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lvl="0" indent="0" defTabSz="895350">
                <a:buClr>
                  <a:schemeClr val="tx2"/>
                </a:buClr>
                <a:buSzPct val="100000"/>
                <a:defRPr baseline="0"/>
              </a:lvl1pPr>
              <a:lvl2pPr marL="3600" marR="0" lvl="1" indent="0" algn="ctr" defTabSz="89535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F497D"/>
                </a:buClr>
                <a:buSzPct val="125000"/>
                <a:buFont typeface="Arial" charset="0"/>
                <a:buNone/>
                <a:tabLst/>
                <a:defRPr kumimoji="0" sz="1150" b="1" i="0" u="none" strike="noStrike" cap="none" spc="0" normalizeH="0" baseline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</a:defRPr>
              </a:lvl2pPr>
              <a:lvl3pPr marL="446400" lvl="2" indent="-248400" defTabSz="895350">
                <a:buClr>
                  <a:schemeClr val="tx2"/>
                </a:buClr>
                <a:buSzPct val="120000"/>
                <a:buFont typeface="Arial" charset="0"/>
                <a:buChar char="–"/>
                <a:defRPr baseline="0"/>
              </a:lvl3pPr>
              <a:lvl4pPr marL="615600" lvl="3" indent="-154800" defTabSz="895350">
                <a:buClr>
                  <a:schemeClr val="tx2"/>
                </a:buClr>
                <a:buSzPct val="120000"/>
                <a:buFont typeface="Arial" charset="0"/>
                <a:buChar char="▫"/>
                <a:defRPr baseline="0"/>
              </a:lvl4pPr>
              <a:lvl5pPr marL="748800" lvl="4" indent="-129600" defTabSz="895350">
                <a:buClr>
                  <a:schemeClr val="tx2"/>
                </a:buClr>
                <a:buSzPct val="89000"/>
                <a:buFont typeface="Arial" charset="0"/>
                <a:buChar char="-"/>
                <a:defRPr baseline="0"/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9pPr>
            </a:lstStyle>
            <a:p>
              <a:pPr lvl="1"/>
              <a:r>
                <a:rPr lang="en-US">
                  <a:latin typeface="Arial" panose="020B0604020202020204" pitchFamily="34" charset="0"/>
                  <a:cs typeface="Arial" panose="020B0604020202020204" pitchFamily="34" charset="0"/>
                </a:rPr>
                <a:t>CY2026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BAFD67F-DCA6-3F40-AB17-C226EB97BDC7}"/>
                </a:ext>
              </a:extLst>
            </p:cNvPr>
            <p:cNvSpPr txBox="1"/>
            <p:nvPr/>
          </p:nvSpPr>
          <p:spPr>
            <a:xfrm>
              <a:off x="7912505" y="1098237"/>
              <a:ext cx="723733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lvl="0" indent="0" defTabSz="895350">
                <a:buClr>
                  <a:schemeClr val="tx2"/>
                </a:buClr>
                <a:buSzPct val="100000"/>
                <a:defRPr baseline="0"/>
              </a:lvl1pPr>
              <a:lvl2pPr marL="3600" marR="0" lvl="1" indent="0" algn="ctr" defTabSz="89535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F497D"/>
                </a:buClr>
                <a:buSzPct val="125000"/>
                <a:buFont typeface="Arial" charset="0"/>
                <a:buNone/>
                <a:tabLst/>
                <a:defRPr kumimoji="0" sz="1150" b="1" i="0" u="none" strike="noStrike" cap="none" spc="0" normalizeH="0" baseline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</a:defRPr>
              </a:lvl2pPr>
              <a:lvl3pPr marL="446400" lvl="2" indent="-248400" defTabSz="895350">
                <a:buClr>
                  <a:schemeClr val="tx2"/>
                </a:buClr>
                <a:buSzPct val="120000"/>
                <a:buFont typeface="Arial" charset="0"/>
                <a:buChar char="–"/>
                <a:defRPr baseline="0"/>
              </a:lvl3pPr>
              <a:lvl4pPr marL="615600" lvl="3" indent="-154800" defTabSz="895350">
                <a:buClr>
                  <a:schemeClr val="tx2"/>
                </a:buClr>
                <a:buSzPct val="120000"/>
                <a:buFont typeface="Arial" charset="0"/>
                <a:buChar char="▫"/>
                <a:defRPr baseline="0"/>
              </a:lvl4pPr>
              <a:lvl5pPr marL="748800" lvl="4" indent="-129600" defTabSz="895350">
                <a:buClr>
                  <a:schemeClr val="tx2"/>
                </a:buClr>
                <a:buSzPct val="89000"/>
                <a:buFont typeface="Arial" charset="0"/>
                <a:buChar char="-"/>
                <a:defRPr baseline="0"/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9pPr>
            </a:lstStyle>
            <a:p>
              <a:pPr lvl="1"/>
              <a:r>
                <a:rPr lang="en-US">
                  <a:latin typeface="Arial" panose="020B0604020202020204" pitchFamily="34" charset="0"/>
                  <a:cs typeface="Arial" panose="020B0604020202020204" pitchFamily="34" charset="0"/>
                </a:rPr>
                <a:t>CY2027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4F4E717-0B32-D545-80D5-30F5F8C072F2}"/>
                </a:ext>
              </a:extLst>
            </p:cNvPr>
            <p:cNvSpPr txBox="1"/>
            <p:nvPr/>
          </p:nvSpPr>
          <p:spPr>
            <a:xfrm>
              <a:off x="3038805" y="6565360"/>
              <a:ext cx="9037069" cy="19130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marL="3600" marR="0" lvl="1" indent="0" defTabSz="8953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002960"/>
                </a:buClr>
                <a:buSzPct val="125000"/>
                <a:buFont typeface="Arial" charset="0"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UML ”unlocks” based on a range of publicly available industry projections and conversations with partners; not a consensus view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83A4D7D3-B3D1-8D49-AE54-E160A1B89EB8}"/>
                </a:ext>
              </a:extLst>
            </p:cNvPr>
            <p:cNvSpPr/>
            <p:nvPr/>
          </p:nvSpPr>
          <p:spPr>
            <a:xfrm rot="16200000">
              <a:off x="2549354" y="3388063"/>
              <a:ext cx="5043956" cy="1062744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81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FD002ADE-D65D-D941-927F-DB69A2ECE746}"/>
                </a:ext>
              </a:extLst>
            </p:cNvPr>
            <p:cNvSpPr/>
            <p:nvPr/>
          </p:nvSpPr>
          <p:spPr>
            <a:xfrm rot="16200000">
              <a:off x="4674841" y="3388063"/>
              <a:ext cx="5043958" cy="1062744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81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E06A8422-85DF-BD47-8170-9D54CF15BF6C}"/>
                </a:ext>
              </a:extLst>
            </p:cNvPr>
            <p:cNvSpPr/>
            <p:nvPr/>
          </p:nvSpPr>
          <p:spPr>
            <a:xfrm rot="16200000">
              <a:off x="6800331" y="3388062"/>
              <a:ext cx="5043956" cy="1062744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81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A2975A6F-AB30-404F-BE54-48FAC43C08BC}"/>
                </a:ext>
              </a:extLst>
            </p:cNvPr>
            <p:cNvSpPr/>
            <p:nvPr/>
          </p:nvSpPr>
          <p:spPr>
            <a:xfrm rot="16200000">
              <a:off x="8933505" y="3388062"/>
              <a:ext cx="5043956" cy="1062744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81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C8D5045-A598-4F4B-989B-BB3A98273CDA}"/>
                </a:ext>
              </a:extLst>
            </p:cNvPr>
            <p:cNvSpPr txBox="1"/>
            <p:nvPr/>
          </p:nvSpPr>
          <p:spPr>
            <a:xfrm>
              <a:off x="9995123" y="1113840"/>
              <a:ext cx="723733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marL="3600" lvl="1" indent="0" algn="ctr">
                <a:buClr>
                  <a:srgbClr val="1F497D"/>
                </a:buClr>
                <a:buFont typeface="Arial" charset="0"/>
                <a:buNone/>
                <a:defRPr/>
              </a:pPr>
              <a:r>
                <a:rPr sz="1150" b="1">
                  <a:solidFill>
                    <a:srgbClr val="1F497D"/>
                  </a:solidFill>
                  <a:cs typeface="Arial" panose="020B0604020202020204" pitchFamily="34" charset="0"/>
                </a:rPr>
                <a:t>CY2029</a:t>
              </a:r>
            </a:p>
          </p:txBody>
        </p: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9BE9294E-6650-914B-AEFD-F111CB227D7E}"/>
                </a:ext>
              </a:extLst>
            </p:cNvPr>
            <p:cNvCxnSpPr>
              <a:cxnSpLocks/>
            </p:cNvCxnSpPr>
            <p:nvPr/>
          </p:nvCxnSpPr>
          <p:spPr>
            <a:xfrm>
              <a:off x="288979" y="1321884"/>
              <a:ext cx="11711234" cy="26648"/>
            </a:xfrm>
            <a:prstGeom prst="straightConnector1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  <a:tailEnd type="triangle"/>
            </a:ln>
            <a:effectLst/>
          </p:spPr>
        </p:cxn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E4ECD94C-8ED9-D941-A3D6-CE04FC16A625}"/>
                </a:ext>
              </a:extLst>
            </p:cNvPr>
            <p:cNvSpPr/>
            <p:nvPr/>
          </p:nvSpPr>
          <p:spPr>
            <a:xfrm>
              <a:off x="3747843" y="1676031"/>
              <a:ext cx="155130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189">
                <a:defRPr/>
              </a:pPr>
              <a:r>
                <a:rPr lang="en-US" sz="1500" b="1" i="1">
                  <a:solidFill>
                    <a:srgbClr val="F79646">
                      <a:lumMod val="75000"/>
                    </a:srgbClr>
                  </a:solidFill>
                  <a:cs typeface="Arial" panose="020B0604020202020204" pitchFamily="34" charset="0"/>
                </a:rPr>
                <a:t>Help catalyze UML 1, 2…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26E17E33-686F-B24C-8F39-12E4AFC0E82F}"/>
                </a:ext>
              </a:extLst>
            </p:cNvPr>
            <p:cNvSpPr txBox="1"/>
            <p:nvPr/>
          </p:nvSpPr>
          <p:spPr>
            <a:xfrm>
              <a:off x="1605185" y="1098237"/>
              <a:ext cx="723733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marL="3600" lvl="1" indent="0" algn="ctr">
                <a:buClr>
                  <a:srgbClr val="1F497D"/>
                </a:buClr>
                <a:buFont typeface="Arial" charset="0"/>
                <a:buNone/>
                <a:defRPr/>
              </a:pPr>
              <a:r>
                <a:rPr sz="1150" b="1">
                  <a:solidFill>
                    <a:srgbClr val="F79646">
                      <a:lumMod val="75000"/>
                    </a:srgbClr>
                  </a:solidFill>
                  <a:cs typeface="Arial" panose="020B0604020202020204" pitchFamily="34" charset="0"/>
                </a:rPr>
                <a:t>CY2021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3DC4A05-770A-BB42-9C78-D565357737D1}"/>
                </a:ext>
              </a:extLst>
            </p:cNvPr>
            <p:cNvSpPr txBox="1"/>
            <p:nvPr/>
          </p:nvSpPr>
          <p:spPr>
            <a:xfrm>
              <a:off x="4685939" y="1098237"/>
              <a:ext cx="723733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lvl="0" indent="0" defTabSz="895350">
                <a:buClr>
                  <a:schemeClr val="tx2"/>
                </a:buClr>
                <a:buSzPct val="100000"/>
                <a:defRPr baseline="0"/>
              </a:lvl1pPr>
              <a:lvl2pPr marL="3600" marR="0" lvl="1" indent="0" algn="ctr" defTabSz="89535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F497D"/>
                </a:buClr>
                <a:buSzPct val="125000"/>
                <a:buFont typeface="Arial" charset="0"/>
                <a:buNone/>
                <a:tabLst/>
                <a:defRPr kumimoji="0" sz="1150" b="1" i="0" u="none" strike="noStrike" cap="none" spc="0" normalizeH="0" baseline="0">
                  <a:ln>
                    <a:noFill/>
                  </a:ln>
                  <a:solidFill>
                    <a:srgbClr val="F79646"/>
                  </a:solidFill>
                  <a:effectLst/>
                  <a:uLnTx/>
                  <a:uFillTx/>
                  <a:latin typeface="Calibri"/>
                </a:defRPr>
              </a:lvl2pPr>
              <a:lvl3pPr marL="446400" lvl="2" indent="-248400" defTabSz="895350">
                <a:buClr>
                  <a:schemeClr val="tx2"/>
                </a:buClr>
                <a:buSzPct val="120000"/>
                <a:buFont typeface="Arial" charset="0"/>
                <a:buChar char="–"/>
                <a:defRPr baseline="0"/>
              </a:lvl3pPr>
              <a:lvl4pPr marL="615600" lvl="3" indent="-154800" defTabSz="895350">
                <a:buClr>
                  <a:schemeClr val="tx2"/>
                </a:buClr>
                <a:buSzPct val="120000"/>
                <a:buFont typeface="Arial" charset="0"/>
                <a:buChar char="▫"/>
                <a:defRPr baseline="0"/>
              </a:lvl4pPr>
              <a:lvl5pPr marL="748800" lvl="4" indent="-129600" defTabSz="895350">
                <a:buClr>
                  <a:schemeClr val="tx2"/>
                </a:buClr>
                <a:buSzPct val="89000"/>
                <a:buFont typeface="Arial" charset="0"/>
                <a:buChar char="-"/>
                <a:defRPr baseline="0"/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9pPr>
            </a:lstStyle>
            <a:p>
              <a:pPr lvl="1"/>
              <a:r>
                <a:rPr lang="en-US">
                  <a:solidFill>
                    <a:srgbClr val="F79646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CY2024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A453946-5B57-4344-BB43-B3A2E69BACBA}"/>
                </a:ext>
              </a:extLst>
            </p:cNvPr>
            <p:cNvSpPr txBox="1"/>
            <p:nvPr/>
          </p:nvSpPr>
          <p:spPr>
            <a:xfrm>
              <a:off x="1013973" y="714157"/>
              <a:ext cx="1875705" cy="36933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marL="3600" lvl="1" indent="0" algn="ctr">
                <a:buClr>
                  <a:srgbClr val="1F497D"/>
                </a:buClr>
                <a:buFont typeface="Arial" charset="0"/>
                <a:buNone/>
                <a:defRPr/>
              </a:pPr>
              <a:r>
                <a:rPr sz="1200" b="1">
                  <a:solidFill>
                    <a:srgbClr val="F79646">
                      <a:lumMod val="75000"/>
                    </a:srgbClr>
                  </a:solidFill>
                  <a:cs typeface="Arial" panose="020B0604020202020204" pitchFamily="34" charset="0"/>
                </a:rPr>
                <a:t>Industry proposed </a:t>
              </a:r>
            </a:p>
            <a:p>
              <a:pPr marL="3600" lvl="1" indent="0" algn="ctr">
                <a:buClr>
                  <a:srgbClr val="1F497D"/>
                </a:buClr>
                <a:buFont typeface="Arial" charset="0"/>
                <a:buNone/>
                <a:defRPr/>
              </a:pPr>
              <a:r>
                <a:rPr sz="1200" b="1">
                  <a:solidFill>
                    <a:srgbClr val="F79646">
                      <a:lumMod val="75000"/>
                    </a:srgbClr>
                  </a:solidFill>
                  <a:cs typeface="Arial" panose="020B0604020202020204" pitchFamily="34" charset="0"/>
                </a:rPr>
                <a:t>UML-1 unlock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866C751C-B58C-1547-84B9-6C369079B29D}"/>
                </a:ext>
              </a:extLst>
            </p:cNvPr>
            <p:cNvSpPr txBox="1"/>
            <p:nvPr/>
          </p:nvSpPr>
          <p:spPr>
            <a:xfrm>
              <a:off x="4287211" y="714929"/>
              <a:ext cx="1588370" cy="36933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marL="3600" lvl="1" indent="0" algn="ctr">
                <a:buClr>
                  <a:srgbClr val="1F497D"/>
                </a:buClr>
                <a:buFont typeface="Arial" charset="0"/>
                <a:buNone/>
                <a:defRPr/>
              </a:pPr>
              <a:r>
                <a:rPr sz="1200" b="1">
                  <a:solidFill>
                    <a:srgbClr val="F79646">
                      <a:lumMod val="75000"/>
                    </a:srgbClr>
                  </a:solidFill>
                  <a:cs typeface="Arial" panose="020B0604020202020204" pitchFamily="34" charset="0"/>
                </a:rPr>
                <a:t>Industry proposed</a:t>
              </a:r>
            </a:p>
            <a:p>
              <a:pPr marL="3600" lvl="1" indent="0" algn="ctr">
                <a:buClr>
                  <a:srgbClr val="1F497D"/>
                </a:buClr>
                <a:buFont typeface="Arial" charset="0"/>
                <a:buNone/>
                <a:defRPr/>
              </a:pPr>
              <a:r>
                <a:rPr sz="1200" b="1">
                  <a:solidFill>
                    <a:srgbClr val="F79646">
                      <a:lumMod val="75000"/>
                    </a:srgbClr>
                  </a:solidFill>
                  <a:cs typeface="Arial" panose="020B0604020202020204" pitchFamily="34" charset="0"/>
                </a:rPr>
                <a:t>UML-2 unlock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A29B99D-D3F9-F040-A5B4-76900EF90CF7}"/>
                </a:ext>
              </a:extLst>
            </p:cNvPr>
            <p:cNvSpPr txBox="1"/>
            <p:nvPr/>
          </p:nvSpPr>
          <p:spPr>
            <a:xfrm>
              <a:off x="10627949" y="723948"/>
              <a:ext cx="1488803" cy="36933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marL="3600" lvl="1" indent="0" algn="ctr">
                <a:buClr>
                  <a:srgbClr val="1F497D"/>
                </a:buClr>
                <a:buFont typeface="Arial" charset="0"/>
                <a:buNone/>
                <a:defRPr/>
              </a:pPr>
              <a:r>
                <a:rPr sz="1200" b="1">
                  <a:solidFill>
                    <a:srgbClr val="F79646">
                      <a:lumMod val="75000"/>
                    </a:srgbClr>
                  </a:solidFill>
                  <a:cs typeface="Arial" panose="020B0604020202020204" pitchFamily="34" charset="0"/>
                </a:rPr>
                <a:t>Industry proposed</a:t>
              </a:r>
            </a:p>
            <a:p>
              <a:pPr marL="3600" lvl="1" indent="0" algn="ctr">
                <a:buClr>
                  <a:srgbClr val="1F497D"/>
                </a:buClr>
                <a:buFont typeface="Arial" charset="0"/>
                <a:buNone/>
                <a:defRPr/>
              </a:pPr>
              <a:r>
                <a:rPr sz="1200" b="1">
                  <a:solidFill>
                    <a:srgbClr val="F79646">
                      <a:lumMod val="75000"/>
                    </a:srgbClr>
                  </a:solidFill>
                  <a:cs typeface="Arial" panose="020B0604020202020204" pitchFamily="34" charset="0"/>
                </a:rPr>
                <a:t>UML-4 unlock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6FF374F-1E82-DE45-9741-9DE1C012EFE1}"/>
                </a:ext>
              </a:extLst>
            </p:cNvPr>
            <p:cNvSpPr txBox="1"/>
            <p:nvPr/>
          </p:nvSpPr>
          <p:spPr>
            <a:xfrm>
              <a:off x="11067662" y="1141443"/>
              <a:ext cx="723733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marL="3600" lvl="1" indent="0" algn="ctr">
                <a:buClr>
                  <a:srgbClr val="1F497D"/>
                </a:buClr>
                <a:buFont typeface="Arial" charset="0"/>
                <a:buNone/>
                <a:defRPr/>
              </a:pPr>
              <a:r>
                <a:rPr sz="1150" b="1">
                  <a:solidFill>
                    <a:srgbClr val="F79646">
                      <a:lumMod val="75000"/>
                    </a:srgbClr>
                  </a:solidFill>
                  <a:cs typeface="Arial" panose="020B0604020202020204" pitchFamily="34" charset="0"/>
                </a:rPr>
                <a:t>CY2030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80EC2DDD-60BD-4743-8B10-CA720A8C6D67}"/>
                </a:ext>
              </a:extLst>
            </p:cNvPr>
            <p:cNvSpPr txBox="1"/>
            <p:nvPr/>
          </p:nvSpPr>
          <p:spPr>
            <a:xfrm>
              <a:off x="5810291" y="2819028"/>
              <a:ext cx="2213261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lvl="0" defTabSz="457189">
                <a:defRPr sz="2000" b="1" i="1">
                  <a:solidFill>
                    <a:srgbClr val="5F9127"/>
                  </a:solidFill>
                  <a:latin typeface="Arial Narrow" panose="020B0606020202030204" pitchFamily="34" charset="0"/>
                </a:defRPr>
              </a:lvl1pPr>
            </a:lstStyle>
            <a:p>
              <a:r>
                <a:rPr lang="en-US" sz="1500">
                  <a:solidFill>
                    <a:srgbClr val="F79646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Key enablers to accelerate the UML 3&amp;4 timeline…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BA68D5E-F05C-2642-A6D3-F78CF2A4310A}"/>
                </a:ext>
              </a:extLst>
            </p:cNvPr>
            <p:cNvSpPr txBox="1"/>
            <p:nvPr/>
          </p:nvSpPr>
          <p:spPr>
            <a:xfrm>
              <a:off x="8622466" y="727429"/>
              <a:ext cx="1409803" cy="38260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marL="3600" lvl="1" indent="0" algn="ctr">
                <a:buClr>
                  <a:srgbClr val="1F497D"/>
                </a:buClr>
                <a:buFont typeface="Arial" charset="0"/>
                <a:buNone/>
                <a:defRPr/>
              </a:pPr>
              <a:r>
                <a:rPr sz="1200" b="1">
                  <a:solidFill>
                    <a:srgbClr val="F79646">
                      <a:lumMod val="75000"/>
                    </a:srgbClr>
                  </a:solidFill>
                  <a:cs typeface="Arial" panose="020B0604020202020204" pitchFamily="34" charset="0"/>
                </a:rPr>
                <a:t>Industry proposed UML-3 unlock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BE009396-C22F-BE4B-AFBA-96FD2E5E9456}"/>
                </a:ext>
              </a:extLst>
            </p:cNvPr>
            <p:cNvSpPr txBox="1"/>
            <p:nvPr/>
          </p:nvSpPr>
          <p:spPr>
            <a:xfrm>
              <a:off x="8963419" y="1087109"/>
              <a:ext cx="723733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lvl="0" indent="0" defTabSz="895350">
                <a:buClr>
                  <a:schemeClr val="tx2"/>
                </a:buClr>
                <a:buSzPct val="100000"/>
                <a:defRPr baseline="0"/>
              </a:lvl1pPr>
              <a:lvl2pPr marL="3600" marR="0" lvl="1" indent="0" algn="ctr" defTabSz="89535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F497D"/>
                </a:buClr>
                <a:buSzPct val="125000"/>
                <a:buFont typeface="Arial" charset="0"/>
                <a:buNone/>
                <a:tabLst/>
                <a:defRPr sz="1150" b="1" baseline="0">
                  <a:solidFill>
                    <a:srgbClr val="F79646"/>
                  </a:solidFill>
                  <a:latin typeface="Calibri"/>
                </a:defRPr>
              </a:lvl2pPr>
              <a:lvl3pPr marL="446400" lvl="2" indent="-248400" defTabSz="895350">
                <a:buClr>
                  <a:schemeClr val="tx2"/>
                </a:buClr>
                <a:buSzPct val="120000"/>
                <a:buFont typeface="Arial" charset="0"/>
                <a:buChar char="–"/>
                <a:defRPr baseline="0"/>
              </a:lvl3pPr>
              <a:lvl4pPr marL="615600" lvl="3" indent="-154800" defTabSz="895350">
                <a:buClr>
                  <a:schemeClr val="tx2"/>
                </a:buClr>
                <a:buSzPct val="120000"/>
                <a:buFont typeface="Arial" charset="0"/>
                <a:buChar char="▫"/>
                <a:defRPr baseline="0"/>
              </a:lvl4pPr>
              <a:lvl5pPr marL="748800" lvl="4" indent="-129600" defTabSz="895350">
                <a:buClr>
                  <a:schemeClr val="tx2"/>
                </a:buClr>
                <a:buSzPct val="89000"/>
                <a:buFont typeface="Arial" charset="0"/>
                <a:buChar char="-"/>
                <a:defRPr baseline="0"/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9pPr>
            </a:lstStyle>
            <a:p>
              <a:pPr lvl="1"/>
              <a:r>
                <a:rPr lang="en-US">
                  <a:solidFill>
                    <a:srgbClr val="F79646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CY2028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A98AD88-A883-0B4C-BB62-D18C103E1735}"/>
                </a:ext>
              </a:extLst>
            </p:cNvPr>
            <p:cNvSpPr txBox="1"/>
            <p:nvPr/>
          </p:nvSpPr>
          <p:spPr>
            <a:xfrm>
              <a:off x="9499658" y="4234541"/>
              <a:ext cx="220043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i="1">
                  <a:solidFill>
                    <a:srgbClr val="F79646">
                      <a:lumMod val="75000"/>
                    </a:srgbClr>
                  </a:solidFill>
                  <a:cs typeface="Arial" panose="020B0604020202020204" pitchFamily="34" charset="0"/>
                </a:rPr>
                <a:t>Remain Agile… Assess and align the AAM strategy with industry needs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1B40547B-B5E1-CD47-8149-D11242DF415E}"/>
                </a:ext>
              </a:extLst>
            </p:cNvPr>
            <p:cNvSpPr/>
            <p:nvPr/>
          </p:nvSpPr>
          <p:spPr>
            <a:xfrm>
              <a:off x="367960" y="1499366"/>
              <a:ext cx="3152907" cy="828459"/>
            </a:xfrm>
            <a:prstGeom prst="rect">
              <a:avLst/>
            </a:prstGeom>
            <a:solidFill>
              <a:sysClr val="window" lastClr="FFFFFF"/>
            </a:solidFill>
            <a:ln w="38100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5EA56A20-6395-2740-ABA0-7C52B17356EB}"/>
                </a:ext>
              </a:extLst>
            </p:cNvPr>
            <p:cNvSpPr/>
            <p:nvPr/>
          </p:nvSpPr>
          <p:spPr>
            <a:xfrm>
              <a:off x="1607951" y="1902477"/>
              <a:ext cx="365760" cy="258243"/>
            </a:xfrm>
            <a:prstGeom prst="rect">
              <a:avLst/>
            </a:prstGeom>
            <a:solidFill>
              <a:srgbClr val="9BBB59">
                <a:lumMod val="50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FBA814F2-310F-804C-9278-8B58DDF3C23C}"/>
                </a:ext>
              </a:extLst>
            </p:cNvPr>
            <p:cNvSpPr/>
            <p:nvPr/>
          </p:nvSpPr>
          <p:spPr>
            <a:xfrm>
              <a:off x="2591402" y="1901609"/>
              <a:ext cx="783412" cy="248430"/>
            </a:xfrm>
            <a:prstGeom prst="rect">
              <a:avLst/>
            </a:prstGeom>
            <a:solidFill>
              <a:srgbClr val="9BBB59">
                <a:lumMod val="50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53894C8F-2E9D-A14C-9FDB-7174A691542C}"/>
                </a:ext>
              </a:extLst>
            </p:cNvPr>
            <p:cNvSpPr/>
            <p:nvPr/>
          </p:nvSpPr>
          <p:spPr>
            <a:xfrm>
              <a:off x="873397" y="1601326"/>
              <a:ext cx="2630906" cy="273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600" b="1">
                  <a:solidFill>
                    <a:srgbClr val="1F497D">
                      <a:lumMod val="75000"/>
                    </a:srgbClr>
                  </a:solidFill>
                  <a:cs typeface="Arial" panose="020B0604020202020204" pitchFamily="34" charset="0"/>
                </a:rPr>
                <a:t>NC-1 Operational Safety</a:t>
              </a:r>
              <a:endParaRPr lang="en-US" sz="1600">
                <a:solidFill>
                  <a:srgbClr val="1F497D">
                    <a:lumMod val="75000"/>
                  </a:srgb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1237C139-8ABB-694F-B865-3C27BEDFB15A}"/>
                </a:ext>
              </a:extLst>
            </p:cNvPr>
            <p:cNvSpPr/>
            <p:nvPr/>
          </p:nvSpPr>
          <p:spPr>
            <a:xfrm>
              <a:off x="1198095" y="1902979"/>
              <a:ext cx="365760" cy="258243"/>
            </a:xfrm>
            <a:prstGeom prst="rect">
              <a:avLst/>
            </a:prstGeom>
            <a:solidFill>
              <a:srgbClr val="9BBB59">
                <a:lumMod val="50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E46A1F22-C781-0D41-8EDF-FC4B51049B8F}"/>
                </a:ext>
              </a:extLst>
            </p:cNvPr>
            <p:cNvSpPr/>
            <p:nvPr/>
          </p:nvSpPr>
          <p:spPr>
            <a:xfrm>
              <a:off x="3048082" y="2786038"/>
              <a:ext cx="2546937" cy="833060"/>
            </a:xfrm>
            <a:prstGeom prst="rect">
              <a:avLst/>
            </a:prstGeom>
            <a:solidFill>
              <a:sysClr val="window" lastClr="FFFFFF"/>
            </a:solidFill>
            <a:ln w="38100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2B45548B-42D1-2E49-9764-2A4E4EA67434}"/>
                </a:ext>
              </a:extLst>
            </p:cNvPr>
            <p:cNvSpPr/>
            <p:nvPr/>
          </p:nvSpPr>
          <p:spPr>
            <a:xfrm>
              <a:off x="2877688" y="2908501"/>
              <a:ext cx="2923488" cy="2826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500" b="1">
                  <a:solidFill>
                    <a:srgbClr val="1F497D">
                      <a:lumMod val="75000"/>
                    </a:srgbClr>
                  </a:solidFill>
                  <a:cs typeface="Arial" panose="020B0604020202020204" pitchFamily="34" charset="0"/>
                </a:rPr>
                <a:t>NC-2 Complex Operations</a:t>
              </a: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42F8CDD3-7161-F846-8C85-13967C7E9668}"/>
                </a:ext>
              </a:extLst>
            </p:cNvPr>
            <p:cNvSpPr/>
            <p:nvPr/>
          </p:nvSpPr>
          <p:spPr>
            <a:xfrm>
              <a:off x="3865797" y="3201383"/>
              <a:ext cx="304500" cy="237651"/>
            </a:xfrm>
            <a:prstGeom prst="rect">
              <a:avLst/>
            </a:prstGeom>
            <a:solidFill>
              <a:srgbClr val="00206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1C229E86-F784-3646-8874-51DE87386506}"/>
                </a:ext>
              </a:extLst>
            </p:cNvPr>
            <p:cNvSpPr/>
            <p:nvPr/>
          </p:nvSpPr>
          <p:spPr>
            <a:xfrm>
              <a:off x="4685938" y="3211443"/>
              <a:ext cx="825635" cy="227591"/>
            </a:xfrm>
            <a:prstGeom prst="rect">
              <a:avLst/>
            </a:prstGeom>
            <a:solidFill>
              <a:srgbClr val="9BBB59">
                <a:lumMod val="50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981CEAE8-1773-954D-8B89-7EE6CCFFE4CE}"/>
                </a:ext>
              </a:extLst>
            </p:cNvPr>
            <p:cNvSpPr/>
            <p:nvPr/>
          </p:nvSpPr>
          <p:spPr>
            <a:xfrm>
              <a:off x="5342391" y="4165329"/>
              <a:ext cx="3478102" cy="813739"/>
            </a:xfrm>
            <a:prstGeom prst="rect">
              <a:avLst/>
            </a:prstGeom>
            <a:solidFill>
              <a:sysClr val="window" lastClr="FFFFFF"/>
            </a:solidFill>
            <a:ln w="38100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81A0F8E3-197F-8E4C-A5D7-7E28E787CB15}"/>
                </a:ext>
              </a:extLst>
            </p:cNvPr>
            <p:cNvSpPr/>
            <p:nvPr/>
          </p:nvSpPr>
          <p:spPr>
            <a:xfrm>
              <a:off x="5409672" y="4254405"/>
              <a:ext cx="3381263" cy="2795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600" b="1">
                  <a:solidFill>
                    <a:srgbClr val="1F497D">
                      <a:lumMod val="75000"/>
                    </a:srgbClr>
                  </a:solidFill>
                  <a:cs typeface="Arial" panose="020B0604020202020204" pitchFamily="34" charset="0"/>
                </a:rPr>
                <a:t>NC-3 High Volume Vertiports </a:t>
              </a: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42D8E162-FCC4-9E4E-A100-97FD21E7BA4E}"/>
                </a:ext>
              </a:extLst>
            </p:cNvPr>
            <p:cNvSpPr/>
            <p:nvPr/>
          </p:nvSpPr>
          <p:spPr>
            <a:xfrm>
              <a:off x="6939091" y="4553099"/>
              <a:ext cx="267333" cy="273656"/>
            </a:xfrm>
            <a:prstGeom prst="rect">
              <a:avLst/>
            </a:prstGeom>
            <a:solidFill>
              <a:srgbClr val="00206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928B71D9-ADBB-104B-9DD6-866F260ECC85}"/>
                </a:ext>
              </a:extLst>
            </p:cNvPr>
            <p:cNvSpPr/>
            <p:nvPr/>
          </p:nvSpPr>
          <p:spPr>
            <a:xfrm>
              <a:off x="7885588" y="4550720"/>
              <a:ext cx="814017" cy="265830"/>
            </a:xfrm>
            <a:prstGeom prst="rect">
              <a:avLst/>
            </a:prstGeom>
            <a:solidFill>
              <a:srgbClr val="9BBB59">
                <a:lumMod val="50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A41BD10D-4828-794D-BF5B-15A2E8CFB192}"/>
                </a:ext>
              </a:extLst>
            </p:cNvPr>
            <p:cNvSpPr/>
            <p:nvPr/>
          </p:nvSpPr>
          <p:spPr>
            <a:xfrm>
              <a:off x="8454448" y="5493037"/>
              <a:ext cx="3517814" cy="870674"/>
            </a:xfrm>
            <a:prstGeom prst="rect">
              <a:avLst/>
            </a:prstGeom>
            <a:solidFill>
              <a:sysClr val="window" lastClr="FFFFFF"/>
            </a:solidFill>
            <a:ln w="38100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A2CC25C1-FE3C-F040-8213-B43B642F1B8B}"/>
                </a:ext>
              </a:extLst>
            </p:cNvPr>
            <p:cNvSpPr/>
            <p:nvPr/>
          </p:nvSpPr>
          <p:spPr>
            <a:xfrm>
              <a:off x="8439855" y="5567276"/>
              <a:ext cx="3517814" cy="291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600" b="1">
                  <a:solidFill>
                    <a:srgbClr val="1F497D">
                      <a:lumMod val="75000"/>
                    </a:srgbClr>
                  </a:solidFill>
                  <a:cs typeface="Arial" panose="020B0604020202020204" pitchFamily="34" charset="0"/>
                </a:rPr>
                <a:t>NC-4 Scaled Urban Demo</a:t>
              </a: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3E7E4830-C27C-5045-BBB7-AB7DD965A7F5}"/>
                </a:ext>
              </a:extLst>
            </p:cNvPr>
            <p:cNvSpPr/>
            <p:nvPr/>
          </p:nvSpPr>
          <p:spPr>
            <a:xfrm>
              <a:off x="11049733" y="5859095"/>
              <a:ext cx="853287" cy="299220"/>
            </a:xfrm>
            <a:prstGeom prst="rect">
              <a:avLst/>
            </a:prstGeom>
            <a:solidFill>
              <a:srgbClr val="9BBB59">
                <a:lumMod val="50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094EAED0-C519-5C40-9864-A4347D0D1847}"/>
                </a:ext>
              </a:extLst>
            </p:cNvPr>
            <p:cNvSpPr/>
            <p:nvPr/>
          </p:nvSpPr>
          <p:spPr>
            <a:xfrm>
              <a:off x="10150463" y="5859095"/>
              <a:ext cx="234937" cy="273656"/>
            </a:xfrm>
            <a:prstGeom prst="rect">
              <a:avLst/>
            </a:prstGeom>
            <a:solidFill>
              <a:srgbClr val="00206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CDAD990E-28FB-414A-B9D2-585A208C7790}"/>
                </a:ext>
              </a:extLst>
            </p:cNvPr>
            <p:cNvCxnSpPr/>
            <p:nvPr/>
          </p:nvCxnSpPr>
          <p:spPr>
            <a:xfrm>
              <a:off x="158750" y="2533206"/>
              <a:ext cx="11917124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ysDash"/>
            </a:ln>
            <a:effectLst/>
          </p:spPr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7571CB63-FFF9-C34F-B3A8-4FB978B86EB3}"/>
                </a:ext>
              </a:extLst>
            </p:cNvPr>
            <p:cNvCxnSpPr>
              <a:cxnSpLocks/>
            </p:cNvCxnSpPr>
            <p:nvPr/>
          </p:nvCxnSpPr>
          <p:spPr>
            <a:xfrm>
              <a:off x="158750" y="3885451"/>
              <a:ext cx="11917124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ysDash"/>
            </a:ln>
            <a:effectLst/>
          </p:spPr>
        </p:cxn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B5850E89-99B6-3341-AC35-F88BCD9AADD1}"/>
                </a:ext>
              </a:extLst>
            </p:cNvPr>
            <p:cNvSpPr/>
            <p:nvPr/>
          </p:nvSpPr>
          <p:spPr>
            <a:xfrm>
              <a:off x="1001864" y="1894927"/>
              <a:ext cx="165329" cy="264949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7F1D2BA5-F4B4-0A49-AB52-2174CBB8225B}"/>
                </a:ext>
              </a:extLst>
            </p:cNvPr>
            <p:cNvSpPr/>
            <p:nvPr/>
          </p:nvSpPr>
          <p:spPr>
            <a:xfrm>
              <a:off x="2394030" y="1894928"/>
              <a:ext cx="118391" cy="249292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020D37D7-222C-AF4D-9CD6-F17C8E679468}"/>
                </a:ext>
              </a:extLst>
            </p:cNvPr>
            <p:cNvSpPr/>
            <p:nvPr/>
          </p:nvSpPr>
          <p:spPr>
            <a:xfrm>
              <a:off x="4362638" y="3211444"/>
              <a:ext cx="152412" cy="237652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C6AF387C-D1D2-5342-81B1-2AF7EFA41EE3}"/>
                </a:ext>
              </a:extLst>
            </p:cNvPr>
            <p:cNvSpPr/>
            <p:nvPr/>
          </p:nvSpPr>
          <p:spPr>
            <a:xfrm>
              <a:off x="5996898" y="4547147"/>
              <a:ext cx="267333" cy="273656"/>
            </a:xfrm>
            <a:prstGeom prst="rect">
              <a:avLst/>
            </a:prstGeom>
            <a:solidFill>
              <a:srgbClr val="00206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E229385B-913F-C44E-994C-FE87CAAEE429}"/>
                </a:ext>
              </a:extLst>
            </p:cNvPr>
            <p:cNvSpPr/>
            <p:nvPr/>
          </p:nvSpPr>
          <p:spPr>
            <a:xfrm>
              <a:off x="9087718" y="5859095"/>
              <a:ext cx="267333" cy="273656"/>
            </a:xfrm>
            <a:prstGeom prst="rect">
              <a:avLst/>
            </a:prstGeom>
            <a:solidFill>
              <a:srgbClr val="00206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A6B583DE-2617-2A4F-BF8E-35DF1F6C199B}"/>
                </a:ext>
              </a:extLst>
            </p:cNvPr>
            <p:cNvSpPr/>
            <p:nvPr/>
          </p:nvSpPr>
          <p:spPr>
            <a:xfrm>
              <a:off x="10455948" y="5859095"/>
              <a:ext cx="155753" cy="273657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B28014D8-85F9-5849-97FC-3E8D9C99FA01}"/>
                </a:ext>
              </a:extLst>
            </p:cNvPr>
            <p:cNvSpPr/>
            <p:nvPr/>
          </p:nvSpPr>
          <p:spPr>
            <a:xfrm>
              <a:off x="7432709" y="4542893"/>
              <a:ext cx="155753" cy="273657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3FDB42CC-71F8-2F45-BEC3-E17AC7C59D00}"/>
                </a:ext>
              </a:extLst>
            </p:cNvPr>
            <p:cNvGrpSpPr/>
            <p:nvPr/>
          </p:nvGrpSpPr>
          <p:grpSpPr>
            <a:xfrm>
              <a:off x="189454" y="4448387"/>
              <a:ext cx="3074412" cy="1850880"/>
              <a:chOff x="158751" y="4590532"/>
              <a:chExt cx="3074412" cy="1850880"/>
            </a:xfrm>
          </p:grpSpPr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35DEE296-5F80-894F-A061-56F1F0FE797F}"/>
                  </a:ext>
                </a:extLst>
              </p:cNvPr>
              <p:cNvSpPr/>
              <p:nvPr/>
            </p:nvSpPr>
            <p:spPr>
              <a:xfrm>
                <a:off x="158751" y="4590532"/>
                <a:ext cx="3074412" cy="1850880"/>
              </a:xfrm>
              <a:prstGeom prst="rect">
                <a:avLst/>
              </a:prstGeom>
              <a:solidFill>
                <a:sysClr val="window" lastClr="FFFFFF">
                  <a:alpha val="6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1EBD0290-93B0-7E44-9E87-5E501B136B6D}"/>
                  </a:ext>
                </a:extLst>
              </p:cNvPr>
              <p:cNvGrpSpPr/>
              <p:nvPr/>
            </p:nvGrpSpPr>
            <p:grpSpPr>
              <a:xfrm>
                <a:off x="346210" y="4672982"/>
                <a:ext cx="2814394" cy="1679330"/>
                <a:chOff x="346210" y="4672982"/>
                <a:chExt cx="2814394" cy="1679330"/>
              </a:xfrm>
            </p:grpSpPr>
            <p:sp>
              <p:nvSpPr>
                <p:cNvPr id="133" name="Rectangle 132">
                  <a:extLst>
                    <a:ext uri="{FF2B5EF4-FFF2-40B4-BE49-F238E27FC236}">
                      <a16:creationId xmlns:a16="http://schemas.microsoft.com/office/drawing/2014/main" id="{BEF0AF19-F28B-9C46-9EF2-BA1FD4EEFF42}"/>
                    </a:ext>
                  </a:extLst>
                </p:cNvPr>
                <p:cNvSpPr/>
                <p:nvPr/>
              </p:nvSpPr>
              <p:spPr>
                <a:xfrm>
                  <a:off x="694865" y="5050671"/>
                  <a:ext cx="1850186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1F497D">
                          <a:lumMod val="75000"/>
                        </a:srgb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NC Series Progression</a:t>
                  </a:r>
                </a:p>
              </p:txBody>
            </p:sp>
            <p:sp>
              <p:nvSpPr>
                <p:cNvPr id="134" name="Rectangle 133">
                  <a:extLst>
                    <a:ext uri="{FF2B5EF4-FFF2-40B4-BE49-F238E27FC236}">
                      <a16:creationId xmlns:a16="http://schemas.microsoft.com/office/drawing/2014/main" id="{0AE044E4-FABF-5847-8D9A-F3D52F67F1A0}"/>
                    </a:ext>
                  </a:extLst>
                </p:cNvPr>
                <p:cNvSpPr/>
                <p:nvPr/>
              </p:nvSpPr>
              <p:spPr>
                <a:xfrm>
                  <a:off x="694865" y="5731706"/>
                  <a:ext cx="1413977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1F497D">
                          <a:lumMod val="75000"/>
                        </a:srgb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R&amp;D Flight Tests</a:t>
                  </a:r>
                </a:p>
              </p:txBody>
            </p:sp>
            <p:sp>
              <p:nvSpPr>
                <p:cNvPr id="135" name="Rectangle 134">
                  <a:extLst>
                    <a:ext uri="{FF2B5EF4-FFF2-40B4-BE49-F238E27FC236}">
                      <a16:creationId xmlns:a16="http://schemas.microsoft.com/office/drawing/2014/main" id="{1B7A5365-8192-9649-81D6-7A6E0CF0F510}"/>
                    </a:ext>
                  </a:extLst>
                </p:cNvPr>
                <p:cNvSpPr/>
                <p:nvPr/>
              </p:nvSpPr>
              <p:spPr>
                <a:xfrm>
                  <a:off x="694865" y="6075313"/>
                  <a:ext cx="2465739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1F497D">
                          <a:lumMod val="75000"/>
                        </a:srgb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NC Series Ops Demonstrations</a:t>
                  </a:r>
                </a:p>
              </p:txBody>
            </p:sp>
            <p:sp>
              <p:nvSpPr>
                <p:cNvPr id="136" name="Rectangle 135">
                  <a:extLst>
                    <a:ext uri="{FF2B5EF4-FFF2-40B4-BE49-F238E27FC236}">
                      <a16:creationId xmlns:a16="http://schemas.microsoft.com/office/drawing/2014/main" id="{1C022F48-C7A7-204C-A482-7C1EE0CBD019}"/>
                    </a:ext>
                  </a:extLst>
                </p:cNvPr>
                <p:cNvSpPr/>
                <p:nvPr/>
              </p:nvSpPr>
              <p:spPr>
                <a:xfrm>
                  <a:off x="346210" y="4672982"/>
                  <a:ext cx="912429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sng" strike="noStrike" kern="0" cap="none" spc="0" normalizeH="0" baseline="0" noProof="0">
                      <a:ln>
                        <a:noFill/>
                      </a:ln>
                      <a:solidFill>
                        <a:srgbClr val="1F497D">
                          <a:lumMod val="75000"/>
                        </a:srgb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Legend</a:t>
                  </a:r>
                  <a:endParaRPr kumimoji="0" lang="en-US" sz="1600" b="0" i="0" u="sng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37" name="Group 136">
                  <a:extLst>
                    <a:ext uri="{FF2B5EF4-FFF2-40B4-BE49-F238E27FC236}">
                      <a16:creationId xmlns:a16="http://schemas.microsoft.com/office/drawing/2014/main" id="{36E15A05-CE7C-5548-BA59-9391DEC0681B}"/>
                    </a:ext>
                  </a:extLst>
                </p:cNvPr>
                <p:cNvGrpSpPr/>
                <p:nvPr/>
              </p:nvGrpSpPr>
              <p:grpSpPr>
                <a:xfrm>
                  <a:off x="441603" y="5088215"/>
                  <a:ext cx="232823" cy="1199099"/>
                  <a:chOff x="441603" y="5088215"/>
                  <a:chExt cx="232823" cy="1199099"/>
                </a:xfrm>
              </p:grpSpPr>
              <p:sp>
                <p:nvSpPr>
                  <p:cNvPr id="139" name="Rectangle 138">
                    <a:extLst>
                      <a:ext uri="{FF2B5EF4-FFF2-40B4-BE49-F238E27FC236}">
                        <a16:creationId xmlns:a16="http://schemas.microsoft.com/office/drawing/2014/main" id="{E434924D-681B-9447-813B-046C8E8295AE}"/>
                      </a:ext>
                    </a:extLst>
                  </p:cNvPr>
                  <p:cNvSpPr/>
                  <p:nvPr/>
                </p:nvSpPr>
                <p:spPr>
                  <a:xfrm>
                    <a:off x="441603" y="5088215"/>
                    <a:ext cx="232823" cy="207780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34925" cap="flat" cmpd="sng" algn="ctr">
                    <a:solidFill>
                      <a:srgbClr val="1F497D">
                        <a:lumMod val="7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t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1F497D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0" name="Rectangle 139">
                    <a:extLst>
                      <a:ext uri="{FF2B5EF4-FFF2-40B4-BE49-F238E27FC236}">
                        <a16:creationId xmlns:a16="http://schemas.microsoft.com/office/drawing/2014/main" id="{F7EA775F-B2FA-2F46-AE71-028C64D0776F}"/>
                      </a:ext>
                    </a:extLst>
                  </p:cNvPr>
                  <p:cNvSpPr/>
                  <p:nvPr/>
                </p:nvSpPr>
                <p:spPr>
                  <a:xfrm>
                    <a:off x="441603" y="5754348"/>
                    <a:ext cx="232823" cy="207780"/>
                  </a:xfrm>
                  <a:prstGeom prst="rect">
                    <a:avLst/>
                  </a:prstGeom>
                  <a:solidFill>
                    <a:srgbClr val="002060"/>
                  </a:solidFill>
                  <a:ln w="9525" cap="flat" cmpd="sng" algn="ctr">
                    <a:solidFill>
                      <a:srgbClr val="4F81BD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1" name="Rectangle 140">
                    <a:extLst>
                      <a:ext uri="{FF2B5EF4-FFF2-40B4-BE49-F238E27FC236}">
                        <a16:creationId xmlns:a16="http://schemas.microsoft.com/office/drawing/2014/main" id="{56179AB2-5864-E949-8B4C-00282BDE3CE1}"/>
                      </a:ext>
                    </a:extLst>
                  </p:cNvPr>
                  <p:cNvSpPr/>
                  <p:nvPr/>
                </p:nvSpPr>
                <p:spPr>
                  <a:xfrm>
                    <a:off x="441603" y="6079534"/>
                    <a:ext cx="232823" cy="207780"/>
                  </a:xfrm>
                  <a:prstGeom prst="rect">
                    <a:avLst/>
                  </a:prstGeom>
                  <a:solidFill>
                    <a:srgbClr val="9BBB59">
                      <a:lumMod val="50000"/>
                    </a:srgbClr>
                  </a:solidFill>
                  <a:ln w="9525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  <p:txBody>
                  <a:bodyPr lIns="0" tIns="0" rIns="0" bIns="0" rtlCol="0" anchor="b" anchorCtr="0"/>
                  <a:lstStyle/>
                  <a:p>
                    <a:pPr marL="0" marR="0" lvl="0" indent="0" algn="ctr" defTabSz="914400" eaLnBrk="1" fontAlgn="auto" latinLnBrk="0" hangingPunct="1">
                      <a:lnSpc>
                        <a:spcPts val="14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2" name="Rectangle 141">
                    <a:extLst>
                      <a:ext uri="{FF2B5EF4-FFF2-40B4-BE49-F238E27FC236}">
                        <a16:creationId xmlns:a16="http://schemas.microsoft.com/office/drawing/2014/main" id="{10FA49D7-CE3B-6341-AAEE-E17F683E0596}"/>
                      </a:ext>
                    </a:extLst>
                  </p:cNvPr>
                  <p:cNvSpPr/>
                  <p:nvPr/>
                </p:nvSpPr>
                <p:spPr>
                  <a:xfrm>
                    <a:off x="441603" y="5413400"/>
                    <a:ext cx="232823" cy="223543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 cap="flat" cmpd="sng" algn="ctr">
                    <a:solidFill>
                      <a:srgbClr val="4F81BD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38" name="Rectangle 137">
                  <a:extLst>
                    <a:ext uri="{FF2B5EF4-FFF2-40B4-BE49-F238E27FC236}">
                      <a16:creationId xmlns:a16="http://schemas.microsoft.com/office/drawing/2014/main" id="{C4ED5C97-366D-0F44-B6F8-DB3D30040D0E}"/>
                    </a:ext>
                  </a:extLst>
                </p:cNvPr>
                <p:cNvSpPr/>
                <p:nvPr/>
              </p:nvSpPr>
              <p:spPr>
                <a:xfrm>
                  <a:off x="694865" y="5397915"/>
                  <a:ext cx="171553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1F497D">
                          <a:lumMod val="75000"/>
                        </a:srgb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X-Series Simulations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54538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A93330E-C9E7-844A-B684-58F0B4C3F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NC Developmental Test - Flight Interfaces Diagram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D790F-94CB-AF4F-A517-C453C696F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A7D23-5EA3-BB48-9A7E-29066237FE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92FDE5-7F2F-6249-97DC-9A98EB50DA0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126"/>
          <a:stretch/>
        </p:blipFill>
        <p:spPr>
          <a:xfrm>
            <a:off x="873414" y="923819"/>
            <a:ext cx="10662886" cy="537901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8E97187-ED66-634F-874A-9BDBD6C7E8E3}"/>
              </a:ext>
            </a:extLst>
          </p:cNvPr>
          <p:cNvSpPr/>
          <p:nvPr/>
        </p:nvSpPr>
        <p:spPr>
          <a:xfrm>
            <a:off x="4669971" y="4974769"/>
            <a:ext cx="1426029" cy="2939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0AB91A-562F-E745-922A-9A08586CBF6E}"/>
              </a:ext>
            </a:extLst>
          </p:cNvPr>
          <p:cNvSpPr/>
          <p:nvPr/>
        </p:nvSpPr>
        <p:spPr>
          <a:xfrm>
            <a:off x="6977742" y="6161327"/>
            <a:ext cx="1426029" cy="2939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08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D88E886E-2ED1-4406-BAB0-9918AE2F296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45280" y="4739470"/>
            <a:ext cx="3454400" cy="461128"/>
          </a:xfrm>
          <a:prstGeom prst="rect">
            <a:avLst/>
          </a:prstGeom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BD219F-174C-124C-A959-8E5A57A77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NC-DT Noise Data Collection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FA8FB7-93FA-1C47-AC97-92F95541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A7D23-5EA3-BB48-9A7E-29066237FE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691CBE-A2B4-FC4A-B677-85F427AD885E}"/>
              </a:ext>
            </a:extLst>
          </p:cNvPr>
          <p:cNvSpPr txBox="1"/>
          <p:nvPr/>
        </p:nvSpPr>
        <p:spPr>
          <a:xfrm>
            <a:off x="4201217" y="6532300"/>
            <a:ext cx="2848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Image credit: Joby Aviation</a:t>
            </a:r>
          </a:p>
        </p:txBody>
      </p:sp>
      <p:pic>
        <p:nvPicPr>
          <p:cNvPr id="10" name="Picture 2" descr="Joby’s aircraft flies above one of NASA’s microphones.">
            <a:extLst>
              <a:ext uri="{FF2B5EF4-FFF2-40B4-BE49-F238E27FC236}">
                <a16:creationId xmlns:a16="http://schemas.microsoft.com/office/drawing/2014/main" id="{ABEC484E-2A43-4BDA-8270-A9E9A902C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938" y="2715496"/>
            <a:ext cx="5580884" cy="37205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NASA’s Revolutionary Vertical Lift Technology project’s Mobile Acoustics Facility pictured in\ the foreground.">
            <a:extLst>
              <a:ext uri="{FF2B5EF4-FFF2-40B4-BE49-F238E27FC236}">
                <a16:creationId xmlns:a16="http://schemas.microsoft.com/office/drawing/2014/main" id="{05770A27-B6F2-4EF2-A641-1392483E2E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502" y="717592"/>
            <a:ext cx="5737582" cy="38250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F9AC1B9-76A4-474C-9CBC-66332D8EAB64}"/>
              </a:ext>
            </a:extLst>
          </p:cNvPr>
          <p:cNvSpPr txBox="1"/>
          <p:nvPr/>
        </p:nvSpPr>
        <p:spPr>
          <a:xfrm>
            <a:off x="6534991" y="1228003"/>
            <a:ext cx="47547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Mobile Acoustics Facility along with an array of 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58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microphones helped the NC team measure the acoustic profile of Joby’s aircraft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BDE9C28-B8DE-407D-A1CD-A58D01E0BFAF}"/>
              </a:ext>
            </a:extLst>
          </p:cNvPr>
          <p:cNvSpPr/>
          <p:nvPr/>
        </p:nvSpPr>
        <p:spPr>
          <a:xfrm>
            <a:off x="184502" y="5317508"/>
            <a:ext cx="1654583" cy="1077218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Example Ground Noise Contour from previous helicopter test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6770A00-D3AF-46FE-8711-24389619CEF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815312" y="5198166"/>
            <a:ext cx="3745497" cy="1352366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E5BB02AD-B444-4D77-8FE9-0E1C6764E95A}"/>
              </a:ext>
            </a:extLst>
          </p:cNvPr>
          <p:cNvSpPr/>
          <p:nvPr/>
        </p:nvSpPr>
        <p:spPr>
          <a:xfrm>
            <a:off x="8912380" y="4970034"/>
            <a:ext cx="936171" cy="1361773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2467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Shape 107">
            <a:extLst>
              <a:ext uri="{FF2B5EF4-FFF2-40B4-BE49-F238E27FC236}">
                <a16:creationId xmlns:a16="http://schemas.microsoft.com/office/drawing/2014/main" id="{69D2C64F-1E01-044A-823E-90B230168F45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9293" y="2467849"/>
            <a:ext cx="4401006" cy="271993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xfrm>
            <a:off x="748064" y="87241"/>
            <a:ext cx="10701291" cy="522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ym typeface="Calibri"/>
              </a:rPr>
              <a:t>NASA AAM Mission Priorities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8A13148-F451-8F4F-A23E-D635598407EB}"/>
              </a:ext>
            </a:extLst>
          </p:cNvPr>
          <p:cNvSpPr/>
          <p:nvPr/>
        </p:nvSpPr>
        <p:spPr>
          <a:xfrm>
            <a:off x="2663191" y="1667547"/>
            <a:ext cx="6640830" cy="421991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086770A-D86B-2642-8A50-8F09CB3BA7CA}"/>
              </a:ext>
            </a:extLst>
          </p:cNvPr>
          <p:cNvSpPr/>
          <p:nvPr/>
        </p:nvSpPr>
        <p:spPr>
          <a:xfrm>
            <a:off x="1846550" y="903834"/>
            <a:ext cx="8329846" cy="566653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D4CC976-F862-194C-B5B7-2878AF7D9E38}"/>
              </a:ext>
            </a:extLst>
          </p:cNvPr>
          <p:cNvSpPr/>
          <p:nvPr/>
        </p:nvSpPr>
        <p:spPr>
          <a:xfrm>
            <a:off x="2251710" y="1252224"/>
            <a:ext cx="7452359" cy="49737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5EBBB3E-5E92-BE46-A7F9-69166461C6D5}"/>
              </a:ext>
            </a:extLst>
          </p:cNvPr>
          <p:cNvSpPr/>
          <p:nvPr/>
        </p:nvSpPr>
        <p:spPr>
          <a:xfrm>
            <a:off x="3120390" y="2044737"/>
            <a:ext cx="5737859" cy="35217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Shape 102"/>
          <p:cNvSpPr/>
          <p:nvPr/>
        </p:nvSpPr>
        <p:spPr>
          <a:xfrm>
            <a:off x="988674" y="4231100"/>
            <a:ext cx="3251923" cy="1906649"/>
          </a:xfrm>
          <a:prstGeom prst="roundRect">
            <a:avLst>
              <a:gd name="adj" fmla="val 16667"/>
            </a:avLst>
          </a:prstGeom>
          <a:solidFill>
            <a:srgbClr val="C0504D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91425" rIns="4570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Source and Fleet Noise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1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Vehicle Propulsion Reliability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1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Environmental and Failure conditions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1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Distributed Electric Propulsion</a:t>
            </a:r>
          </a:p>
        </p:txBody>
      </p:sp>
      <p:sp>
        <p:nvSpPr>
          <p:cNvPr id="99" name="Shape 99"/>
          <p:cNvSpPr/>
          <p:nvPr/>
        </p:nvSpPr>
        <p:spPr>
          <a:xfrm>
            <a:off x="7840280" y="4213364"/>
            <a:ext cx="3073247" cy="1700425"/>
          </a:xfrm>
          <a:prstGeom prst="roundRect">
            <a:avLst>
              <a:gd name="adj" fmla="val 16667"/>
            </a:avLst>
          </a:prstGeom>
          <a:solidFill>
            <a:srgbClr val="C0504D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0" rIns="45700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Automated Flight and Contingency Management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1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m:N</a:t>
            </a:r>
            <a:r>
              <a:rPr kumimoji="0" lang="en-US" sz="1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Pilots to Operators</a:t>
            </a:r>
          </a:p>
        </p:txBody>
      </p:sp>
      <p:sp>
        <p:nvSpPr>
          <p:cNvPr id="100" name="Shape 100"/>
          <p:cNvSpPr/>
          <p:nvPr/>
        </p:nvSpPr>
        <p:spPr>
          <a:xfrm>
            <a:off x="4525459" y="719934"/>
            <a:ext cx="3044000" cy="1783280"/>
          </a:xfrm>
          <a:prstGeom prst="roundRect">
            <a:avLst>
              <a:gd name="adj" fmla="val 16667"/>
            </a:avLst>
          </a:prstGeom>
          <a:solidFill>
            <a:srgbClr val="8064A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3297" tIns="46649" rIns="93297" bIns="4664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bg1"/>
              </a:buClr>
            </a:pPr>
            <a:r>
              <a:rPr lang="en-US" sz="160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 Response to Noise</a:t>
            </a:r>
          </a:p>
          <a:p>
            <a:pPr algn="ctr">
              <a:buClr>
                <a:schemeClr val="bg1"/>
              </a:buClr>
            </a:pPr>
            <a:endParaRPr lang="en-US" sz="1600" i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Clr>
                <a:schemeClr val="bg1"/>
              </a:buClr>
            </a:pPr>
            <a:r>
              <a:rPr lang="en-US" sz="160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Regional M&amp;S Capabilities, &amp; Supply Chain</a:t>
            </a:r>
          </a:p>
          <a:p>
            <a:pPr algn="ctr">
              <a:buClr>
                <a:schemeClr val="bg1"/>
              </a:buClr>
            </a:pPr>
            <a:endParaRPr lang="en-US" sz="1600" i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Clr>
                <a:schemeClr val="bg1"/>
              </a:buClr>
            </a:pPr>
            <a:r>
              <a:rPr lang="en-US" sz="1600" i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Community Integration</a:t>
            </a:r>
          </a:p>
        </p:txBody>
      </p:sp>
      <p:sp>
        <p:nvSpPr>
          <p:cNvPr id="101" name="Shape 101"/>
          <p:cNvSpPr/>
          <p:nvPr/>
        </p:nvSpPr>
        <p:spPr>
          <a:xfrm>
            <a:off x="8202713" y="1787182"/>
            <a:ext cx="2915485" cy="1824892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0" rIns="45700" bIns="91425" anchor="ctr" anchorCtr="0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UAM Supplemental Data Services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1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In-time Aviation Safety Management System</a:t>
            </a:r>
          </a:p>
        </p:txBody>
      </p:sp>
      <p:sp>
        <p:nvSpPr>
          <p:cNvPr id="103" name="Shape 103"/>
          <p:cNvSpPr/>
          <p:nvPr/>
        </p:nvSpPr>
        <p:spPr>
          <a:xfrm>
            <a:off x="748064" y="1619214"/>
            <a:ext cx="3221252" cy="1906649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0" rIns="4570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xTM</a:t>
            </a:r>
            <a:r>
              <a:rPr kumimoji="0" lang="en-US" sz="1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Architectures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1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Operational Rules, Roles, &amp; Procedures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1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Comm, Nav, Surveillance, Information</a:t>
            </a:r>
          </a:p>
        </p:txBody>
      </p:sp>
      <p:sp>
        <p:nvSpPr>
          <p:cNvPr id="64" name="Shape 108"/>
          <p:cNvSpPr/>
          <p:nvPr/>
        </p:nvSpPr>
        <p:spPr>
          <a:xfrm>
            <a:off x="3775817" y="3046130"/>
            <a:ext cx="1605670" cy="732512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95B3D7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Arial Narrow"/>
                <a:cs typeface="Arial Narrow"/>
                <a:sym typeface="Arial Narrow"/>
              </a:rPr>
              <a:t>Airspace System Design &amp; Implementation</a:t>
            </a:r>
          </a:p>
        </p:txBody>
      </p:sp>
      <p:sp>
        <p:nvSpPr>
          <p:cNvPr id="65" name="Shape 109"/>
          <p:cNvSpPr/>
          <p:nvPr/>
        </p:nvSpPr>
        <p:spPr>
          <a:xfrm>
            <a:off x="6665816" y="3053526"/>
            <a:ext cx="1725519" cy="727049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95B3D7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Arial Narrow"/>
                <a:cs typeface="Arial Narrow"/>
                <a:sym typeface="Arial Narrow"/>
              </a:rPr>
              <a:t>Airspace &amp; Fleet Operations Management</a:t>
            </a:r>
            <a:endParaRPr kumimoji="0" lang="en-US" sz="13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Shape 110"/>
          <p:cNvSpPr/>
          <p:nvPr/>
        </p:nvSpPr>
        <p:spPr>
          <a:xfrm>
            <a:off x="4103790" y="4140354"/>
            <a:ext cx="1707366" cy="836482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C0504D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Arial Narrow"/>
                <a:cs typeface="Arial Narrow"/>
                <a:sym typeface="Arial Narrow"/>
              </a:rPr>
              <a:t>Vehicle </a:t>
            </a:r>
            <a:b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Arial Narrow"/>
                <a:cs typeface="Arial Narrow"/>
                <a:sym typeface="Arial Narrow"/>
              </a:rPr>
            </a:b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Arial Narrow"/>
                <a:cs typeface="Arial Narrow"/>
                <a:sym typeface="Arial Narrow"/>
              </a:rPr>
              <a:t>Development &amp; Production</a:t>
            </a:r>
          </a:p>
        </p:txBody>
      </p:sp>
      <p:sp>
        <p:nvSpPr>
          <p:cNvPr id="67" name="Shape 111"/>
          <p:cNvSpPr/>
          <p:nvPr/>
        </p:nvSpPr>
        <p:spPr>
          <a:xfrm>
            <a:off x="6199775" y="4128965"/>
            <a:ext cx="1725519" cy="836482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C0504D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Arial Narrow"/>
                <a:cs typeface="Arial Narrow"/>
                <a:sym typeface="Arial Narrow"/>
              </a:rPr>
              <a:t>Individual Vehicle Management &amp; Operations</a:t>
            </a:r>
          </a:p>
        </p:txBody>
      </p:sp>
      <p:sp>
        <p:nvSpPr>
          <p:cNvPr id="68" name="Shape 112"/>
          <p:cNvSpPr/>
          <p:nvPr/>
        </p:nvSpPr>
        <p:spPr>
          <a:xfrm>
            <a:off x="5247397" y="2508393"/>
            <a:ext cx="1543145" cy="661095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8064A2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Arial Narrow"/>
                <a:cs typeface="Arial Narrow"/>
                <a:sym typeface="Arial Narrow"/>
              </a:rPr>
              <a:t>Community Integration</a:t>
            </a:r>
            <a:endParaRPr kumimoji="0" sz="13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869995B-3D30-7742-A65B-C4A2718969D4}"/>
              </a:ext>
            </a:extLst>
          </p:cNvPr>
          <p:cNvSpPr txBox="1"/>
          <p:nvPr/>
        </p:nvSpPr>
        <p:spPr>
          <a:xfrm>
            <a:off x="4972328" y="6086898"/>
            <a:ext cx="196680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National Campaign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CFA890B-638C-E148-9BB3-25EC28C8ED9E}"/>
              </a:ext>
            </a:extLst>
          </p:cNvPr>
          <p:cNvSpPr txBox="1"/>
          <p:nvPr/>
        </p:nvSpPr>
        <p:spPr>
          <a:xfrm>
            <a:off x="4045308" y="6473025"/>
            <a:ext cx="384615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Systems and Architecture Requirements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30A3D80-04C0-F441-A8C1-F01AEC103F8C}"/>
              </a:ext>
            </a:extLst>
          </p:cNvPr>
          <p:cNvSpPr txBox="1"/>
          <p:nvPr/>
        </p:nvSpPr>
        <p:spPr>
          <a:xfrm>
            <a:off x="4846704" y="5696830"/>
            <a:ext cx="216433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High Density </a:t>
            </a:r>
            <a:r>
              <a:rPr kumimoji="0" lang="en-US" sz="16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Vertiplex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060A695-A720-094B-BC80-2F02F0C4D8D8}"/>
              </a:ext>
            </a:extLst>
          </p:cNvPr>
          <p:cNvSpPr txBox="1"/>
          <p:nvPr/>
        </p:nvSpPr>
        <p:spPr>
          <a:xfrm>
            <a:off x="4484542" y="5288507"/>
            <a:ext cx="3073247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Assured Automated Architectures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E5C6254-D05C-4EB6-9F76-CC0AF4C48B64}"/>
              </a:ext>
            </a:extLst>
          </p:cNvPr>
          <p:cNvSpPr txBox="1"/>
          <p:nvPr/>
        </p:nvSpPr>
        <p:spPr>
          <a:xfrm>
            <a:off x="9929747" y="6140727"/>
            <a:ext cx="21516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Aircraft &amp; Aircrew Barriers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Airspace Barriers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Community Integration Barriers</a:t>
            </a:r>
          </a:p>
        </p:txBody>
      </p:sp>
      <p:sp>
        <p:nvSpPr>
          <p:cNvPr id="30" name="Rounded Rectangle 53">
            <a:extLst>
              <a:ext uri="{FF2B5EF4-FFF2-40B4-BE49-F238E27FC236}">
                <a16:creationId xmlns:a16="http://schemas.microsoft.com/office/drawing/2014/main" id="{887223BB-CD47-4C3C-80E1-7F946D197073}"/>
              </a:ext>
            </a:extLst>
          </p:cNvPr>
          <p:cNvSpPr/>
          <p:nvPr/>
        </p:nvSpPr>
        <p:spPr>
          <a:xfrm>
            <a:off x="9664284" y="6573145"/>
            <a:ext cx="257477" cy="153620"/>
          </a:xfrm>
          <a:prstGeom prst="roundRect">
            <a:avLst/>
          </a:prstGeom>
          <a:solidFill>
            <a:srgbClr val="8064A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3297" tIns="46649" rIns="93297" bIns="4664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bg1"/>
              </a:buClr>
            </a:pPr>
            <a:endParaRPr lang="en-US" sz="1600" i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ounded Rectangle 54">
            <a:extLst>
              <a:ext uri="{FF2B5EF4-FFF2-40B4-BE49-F238E27FC236}">
                <a16:creationId xmlns:a16="http://schemas.microsoft.com/office/drawing/2014/main" id="{67C9CEDE-0BB7-4D3C-8656-BD07803D468B}"/>
              </a:ext>
            </a:extLst>
          </p:cNvPr>
          <p:cNvSpPr/>
          <p:nvPr/>
        </p:nvSpPr>
        <p:spPr>
          <a:xfrm>
            <a:off x="9664284" y="6381120"/>
            <a:ext cx="257477" cy="153620"/>
          </a:xfrm>
          <a:prstGeom prst="roundRect">
            <a:avLst/>
          </a:prstGeom>
          <a:solidFill>
            <a:srgbClr val="6D91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ounded Rectangle 55">
            <a:extLst>
              <a:ext uri="{FF2B5EF4-FFF2-40B4-BE49-F238E27FC236}">
                <a16:creationId xmlns:a16="http://schemas.microsoft.com/office/drawing/2014/main" id="{4A8B77C7-16A6-485F-AABB-CDB8C5C7EFCA}"/>
              </a:ext>
            </a:extLst>
          </p:cNvPr>
          <p:cNvSpPr/>
          <p:nvPr/>
        </p:nvSpPr>
        <p:spPr>
          <a:xfrm>
            <a:off x="9660840" y="6189095"/>
            <a:ext cx="257477" cy="153620"/>
          </a:xfrm>
          <a:prstGeom prst="roundRect">
            <a:avLst/>
          </a:prstGeom>
          <a:solidFill>
            <a:srgbClr val="E25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Slide Number Placeholder 3">
            <a:extLst>
              <a:ext uri="{FF2B5EF4-FFF2-40B4-BE49-F238E27FC236}">
                <a16:creationId xmlns:a16="http://schemas.microsoft.com/office/drawing/2014/main" id="{8FECA5A1-243A-4B2B-AE9D-331410227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53838" y="6549282"/>
            <a:ext cx="321645" cy="365125"/>
          </a:xfrm>
        </p:spPr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076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NASA’s Airspace Integration R&amp;D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6493558"/>
            <a:ext cx="111089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Figure from FAA </a:t>
            </a:r>
            <a:r>
              <a:rPr lang="en-US" sz="1400" dirty="0" err="1"/>
              <a:t>NextGen’s</a:t>
            </a:r>
            <a:r>
              <a:rPr lang="en-US" sz="1400" dirty="0"/>
              <a:t> v1.0 UAM </a:t>
            </a:r>
            <a:r>
              <a:rPr lang="en-US" sz="1400" dirty="0" err="1"/>
              <a:t>ConOps</a:t>
            </a:r>
            <a:r>
              <a:rPr lang="en-US" sz="1400" dirty="0"/>
              <a:t> document: </a:t>
            </a:r>
            <a:r>
              <a:rPr lang="en-US" sz="1400" dirty="0">
                <a:hlinkClick r:id="rId3"/>
              </a:rPr>
              <a:t>https://nari.arc.nasa.gov/sites/default/files/attachments/UAM_ConOps_v1.0.pdf</a:t>
            </a:r>
            <a:r>
              <a:rPr lang="en-US" sz="1400" dirty="0"/>
              <a:t>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2634" y="754177"/>
            <a:ext cx="8906732" cy="56490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6998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84DE4E-4A53-3749-BE76-CA9E014EF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3657"/>
            <a:ext cx="12209117" cy="687165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D3B299B-EE6A-4B4A-80A9-D34950EF405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2991" y="181270"/>
            <a:ext cx="676460" cy="5593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00440F6-68CC-EC4B-9167-0E276F6F70CD}"/>
              </a:ext>
            </a:extLst>
          </p:cNvPr>
          <p:cNvSpPr/>
          <p:nvPr/>
        </p:nvSpPr>
        <p:spPr>
          <a:xfrm>
            <a:off x="3188414" y="3065413"/>
            <a:ext cx="5630238" cy="1317649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B8FE33-90FE-8C44-A15D-2D8053EDB42E}"/>
              </a:ext>
            </a:extLst>
          </p:cNvPr>
          <p:cNvSpPr txBox="1"/>
          <p:nvPr/>
        </p:nvSpPr>
        <p:spPr>
          <a:xfrm>
            <a:off x="4811450" y="3422171"/>
            <a:ext cx="2569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i="1">
                <a:solidFill>
                  <a:schemeClr val="bg1"/>
                </a:solidFill>
                <a:ea typeface="Calibri"/>
                <a:cs typeface="Calibri"/>
                <a:sym typeface="Calibri"/>
              </a:rPr>
              <a:t>Questions?</a:t>
            </a:r>
          </a:p>
          <a:p>
            <a:pPr lvl="0"/>
            <a:endParaRPr lang="en-US" sz="1200" i="1">
              <a:solidFill>
                <a:schemeClr val="bg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BB2DD33-3E9F-44E3-976E-D73B768312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www.nasa.gov   |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0202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CCF1A-2A95-CC47-A857-857883118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Back-up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F9C5E6-101D-DB42-819C-5D9710E34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8844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21B88-7619-4C92-8119-E542AA6D7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1663" y="72612"/>
            <a:ext cx="10322400" cy="499840"/>
          </a:xfrm>
        </p:spPr>
        <p:txBody>
          <a:bodyPr>
            <a:noAutofit/>
          </a:bodyPr>
          <a:lstStyle/>
          <a:p>
            <a:r>
              <a:rPr lang="en-US" sz="3200"/>
              <a:t>NASA AAM MBSE Framework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B4965F-8558-47F2-8B3A-A6A7D6B08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5FF3AB-E51D-409F-ADDC-4091B519FDDB}"/>
              </a:ext>
            </a:extLst>
          </p:cNvPr>
          <p:cNvSpPr txBox="1"/>
          <p:nvPr/>
        </p:nvSpPr>
        <p:spPr>
          <a:xfrm>
            <a:off x="4239964" y="5332582"/>
            <a:ext cx="7451783" cy="95410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3">
                <a:lumMod val="75000"/>
              </a:schemeClr>
            </a:solidFill>
          </a:ln>
          <a:effectLst/>
        </p:spPr>
        <p:txBody>
          <a:bodyPr wrap="square" rtlCol="0">
            <a:spAutoFit/>
          </a:bodyPr>
          <a:lstStyle/>
          <a:p>
            <a:pPr algn="ctr" defTabSz="2400300">
              <a:spcAft>
                <a:spcPts val="600"/>
              </a:spcAft>
            </a:pPr>
            <a:r>
              <a:rPr lang="en-US" sz="1600" b="1" i="1">
                <a:latin typeface="Arial Narrow" panose="020B0606020202030204" pitchFamily="34" charset="0"/>
              </a:rPr>
              <a:t>AAM Mission Critical Commitment:</a:t>
            </a:r>
          </a:p>
          <a:p>
            <a:pPr marL="0" lvl="1" indent="11113" algn="ctr">
              <a:lnSpc>
                <a:spcPts val="1400"/>
              </a:lnSpc>
              <a:buNone/>
            </a:pPr>
            <a:r>
              <a:rPr lang="en-US" sz="1400">
                <a:latin typeface="Arial Narrow" panose="020B0606020202030204" pitchFamily="34" charset="0"/>
              </a:rPr>
              <a:t>Based on validated operational concepts, simulations, analyses, and results from National Campaign demonstrations, the AAM Mission will </a:t>
            </a:r>
            <a:r>
              <a:rPr lang="en-US" sz="1400" i="1" u="sng">
                <a:latin typeface="Arial Narrow" panose="020B0606020202030204" pitchFamily="34" charset="0"/>
              </a:rPr>
              <a:t>deliver aircraft, airspace, and infrastructure system and architecture requirements </a:t>
            </a:r>
            <a:r>
              <a:rPr lang="en-US" sz="1400">
                <a:latin typeface="Arial Narrow" panose="020B0606020202030204" pitchFamily="34" charset="0"/>
              </a:rPr>
              <a:t>to enable</a:t>
            </a:r>
            <a:r>
              <a:rPr lang="en-US" sz="1400">
                <a:solidFill>
                  <a:srgbClr val="FF0000"/>
                </a:solidFill>
                <a:latin typeface="Arial Narrow" panose="020B0606020202030204" pitchFamily="34" charset="0"/>
              </a:rPr>
              <a:t> </a:t>
            </a:r>
            <a:r>
              <a:rPr lang="en-US" sz="1400">
                <a:latin typeface="Arial Narrow" panose="020B0606020202030204" pitchFamily="34" charset="0"/>
              </a:rPr>
              <a:t>sustainable and scalable medium density advanced air mobility operations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EB1379-3509-4D63-9AFA-626A2870218D}"/>
              </a:ext>
            </a:extLst>
          </p:cNvPr>
          <p:cNvSpPr txBox="1"/>
          <p:nvPr/>
        </p:nvSpPr>
        <p:spPr>
          <a:xfrm>
            <a:off x="8082917" y="4991357"/>
            <a:ext cx="2035126" cy="379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100"/>
              </a:lnSpc>
            </a:pPr>
            <a:r>
              <a:rPr lang="en-US" sz="1200" i="1">
                <a:solidFill>
                  <a:schemeClr val="accent3">
                    <a:lumMod val="75000"/>
                  </a:schemeClr>
                </a:solidFill>
              </a:rPr>
              <a:t>AAM System and</a:t>
            </a:r>
          </a:p>
          <a:p>
            <a:pPr algn="ctr">
              <a:lnSpc>
                <a:spcPts val="1100"/>
              </a:lnSpc>
            </a:pPr>
            <a:r>
              <a:rPr lang="en-US" sz="1200" i="1">
                <a:solidFill>
                  <a:schemeClr val="accent3">
                    <a:lumMod val="75000"/>
                  </a:schemeClr>
                </a:solidFill>
              </a:rPr>
              <a:t>Architecture Requirements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6AE31B5-5A03-4FCE-AB75-98D8188495FD}"/>
              </a:ext>
            </a:extLst>
          </p:cNvPr>
          <p:cNvSpPr/>
          <p:nvPr/>
        </p:nvSpPr>
        <p:spPr>
          <a:xfrm>
            <a:off x="4737504" y="1095543"/>
            <a:ext cx="6476141" cy="387139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E752D3D-0B4E-4C17-B00C-AC1F9A84DBF9}"/>
              </a:ext>
            </a:extLst>
          </p:cNvPr>
          <p:cNvSpPr txBox="1"/>
          <p:nvPr/>
        </p:nvSpPr>
        <p:spPr>
          <a:xfrm>
            <a:off x="4740304" y="1094080"/>
            <a:ext cx="6473341" cy="338554"/>
          </a:xfrm>
          <a:prstGeom prst="rect">
            <a:avLst/>
          </a:prstGeom>
          <a:solidFill>
            <a:schemeClr val="accent4">
              <a:lumMod val="75000"/>
            </a:schemeClr>
          </a:solidFill>
          <a:ln w="38100">
            <a:noFill/>
          </a:ln>
          <a:effectLst/>
        </p:spPr>
        <p:txBody>
          <a:bodyPr wrap="square" lIns="0" tIns="45720" rIns="0" bIns="45720" rtlCol="0"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AAM Reference Framework</a:t>
            </a:r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F09F862-3670-4C06-8AB4-1B9A74BA2D9D}"/>
              </a:ext>
            </a:extLst>
          </p:cNvPr>
          <p:cNvSpPr txBox="1"/>
          <p:nvPr/>
        </p:nvSpPr>
        <p:spPr>
          <a:xfrm>
            <a:off x="5022788" y="1094979"/>
            <a:ext cx="591159" cy="348813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ts val="1000"/>
              </a:lnSpc>
            </a:pPr>
            <a:r>
              <a:rPr lang="en-US" sz="1050" i="1">
                <a:solidFill>
                  <a:schemeClr val="bg1"/>
                </a:solidFill>
                <a:latin typeface="Arial Narrow" panose="020B0606020202030204" pitchFamily="34" charset="0"/>
              </a:rPr>
              <a:t>Enabled </a:t>
            </a:r>
          </a:p>
          <a:p>
            <a:pPr>
              <a:lnSpc>
                <a:spcPts val="1000"/>
              </a:lnSpc>
            </a:pPr>
            <a:r>
              <a:rPr lang="en-US" sz="1050" i="1">
                <a:solidFill>
                  <a:schemeClr val="bg1"/>
                </a:solidFill>
                <a:latin typeface="Arial Narrow" panose="020B0606020202030204" pitchFamily="34" charset="0"/>
              </a:rPr>
              <a:t>by </a:t>
            </a:r>
            <a:r>
              <a:rPr lang="en-US" sz="1050" b="1" i="1">
                <a:solidFill>
                  <a:schemeClr val="bg1"/>
                </a:solidFill>
                <a:latin typeface="Arial Narrow" panose="020B0606020202030204" pitchFamily="34" charset="0"/>
              </a:rPr>
              <a:t>MBSE</a:t>
            </a:r>
          </a:p>
        </p:txBody>
      </p:sp>
      <p:pic>
        <p:nvPicPr>
          <p:cNvPr id="77" name="Graphic 76" descr="Gears">
            <a:extLst>
              <a:ext uri="{FF2B5EF4-FFF2-40B4-BE49-F238E27FC236}">
                <a16:creationId xmlns:a16="http://schemas.microsoft.com/office/drawing/2014/main" id="{026B2C2D-D78A-43A1-B2FF-46DFE0BDEB6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990352">
            <a:off x="4745739" y="1075246"/>
            <a:ext cx="340668" cy="345340"/>
          </a:xfrm>
          <a:prstGeom prst="rect">
            <a:avLst/>
          </a:prstGeom>
        </p:spPr>
      </p:pic>
      <p:grpSp>
        <p:nvGrpSpPr>
          <p:cNvPr id="248" name="Group 247">
            <a:extLst>
              <a:ext uri="{FF2B5EF4-FFF2-40B4-BE49-F238E27FC236}">
                <a16:creationId xmlns:a16="http://schemas.microsoft.com/office/drawing/2014/main" id="{6D92A142-D7C9-4025-9376-BD86A9845C76}"/>
              </a:ext>
            </a:extLst>
          </p:cNvPr>
          <p:cNvGrpSpPr/>
          <p:nvPr/>
        </p:nvGrpSpPr>
        <p:grpSpPr>
          <a:xfrm>
            <a:off x="5167629" y="1627807"/>
            <a:ext cx="5615869" cy="2107357"/>
            <a:chOff x="3368129" y="1340760"/>
            <a:chExt cx="5615869" cy="2107357"/>
          </a:xfrm>
        </p:grpSpPr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08A9E33A-A61D-4702-B2F8-3C0D9450FD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02829" y="1835204"/>
              <a:ext cx="4731" cy="1201156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52AD7E44-A133-42C5-BFFF-5E9B4760BD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51437" y="1865286"/>
              <a:ext cx="0" cy="1141293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2522525E-307D-4851-90DB-F1CC5E93D8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17858" y="1835204"/>
              <a:ext cx="0" cy="1612913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6D8C3D4A-FE91-4B42-A1A9-F5DE0BD8E571}"/>
                </a:ext>
              </a:extLst>
            </p:cNvPr>
            <p:cNvCxnSpPr>
              <a:cxnSpLocks/>
              <a:stCxn id="233" idx="3"/>
              <a:endCxn id="217" idx="1"/>
            </p:cNvCxnSpPr>
            <p:nvPr/>
          </p:nvCxnSpPr>
          <p:spPr>
            <a:xfrm>
              <a:off x="5098504" y="1640248"/>
              <a:ext cx="2220373" cy="1199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A70635BA-7E02-4C7D-978E-A02D1931A631}"/>
                </a:ext>
              </a:extLst>
            </p:cNvPr>
            <p:cNvCxnSpPr>
              <a:cxnSpLocks/>
              <a:stCxn id="225" idx="3"/>
              <a:endCxn id="221" idx="1"/>
            </p:cNvCxnSpPr>
            <p:nvPr/>
          </p:nvCxnSpPr>
          <p:spPr>
            <a:xfrm>
              <a:off x="5069616" y="2469224"/>
              <a:ext cx="2249261" cy="508"/>
            </a:xfrm>
            <a:prstGeom prst="line">
              <a:avLst/>
            </a:prstGeom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355DF812-3923-4201-8E6A-E7E41F46A5AB}"/>
                </a:ext>
              </a:extLst>
            </p:cNvPr>
            <p:cNvGrpSpPr/>
            <p:nvPr/>
          </p:nvGrpSpPr>
          <p:grpSpPr>
            <a:xfrm>
              <a:off x="3397017" y="1345246"/>
              <a:ext cx="1701487" cy="590004"/>
              <a:chOff x="3443577" y="2210102"/>
              <a:chExt cx="1701487" cy="590004"/>
            </a:xfrm>
          </p:grpSpPr>
          <p:sp>
            <p:nvSpPr>
              <p:cNvPr id="233" name="Rectangle 232">
                <a:extLst>
                  <a:ext uri="{FF2B5EF4-FFF2-40B4-BE49-F238E27FC236}">
                    <a16:creationId xmlns:a16="http://schemas.microsoft.com/office/drawing/2014/main" id="{409B5E37-7C4F-4115-A053-B7DA66A60262}"/>
                  </a:ext>
                </a:extLst>
              </p:cNvPr>
              <p:cNvSpPr/>
              <p:nvPr/>
            </p:nvSpPr>
            <p:spPr>
              <a:xfrm>
                <a:off x="3443577" y="2210102"/>
                <a:ext cx="1701487" cy="590004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28575">
                <a:solidFill>
                  <a:schemeClr val="accent4">
                    <a:lumMod val="75000"/>
                  </a:schemeClr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Arial Narrow" panose="020B0606020202030204" pitchFamily="34" charset="0"/>
                </a:endParaRPr>
              </a:p>
            </p:txBody>
          </p:sp>
          <p:sp>
            <p:nvSpPr>
              <p:cNvPr id="234" name="TextBox 233">
                <a:extLst>
                  <a:ext uri="{FF2B5EF4-FFF2-40B4-BE49-F238E27FC236}">
                    <a16:creationId xmlns:a16="http://schemas.microsoft.com/office/drawing/2014/main" id="{5B0DDE78-D6BB-4939-B717-C8FAC8D99011}"/>
                  </a:ext>
                </a:extLst>
              </p:cNvPr>
              <p:cNvSpPr txBox="1"/>
              <p:nvPr/>
            </p:nvSpPr>
            <p:spPr>
              <a:xfrm>
                <a:off x="3913470" y="2295819"/>
                <a:ext cx="1187848" cy="453842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sz="1400" b="1" i="1">
                    <a:latin typeface="Arial Narrow" panose="020B0606020202030204" pitchFamily="34" charset="0"/>
                  </a:rPr>
                  <a:t>Vision &amp; Guiding Principles</a:t>
                </a:r>
              </a:p>
            </p:txBody>
          </p:sp>
          <p:pic>
            <p:nvPicPr>
              <p:cNvPr id="235" name="Graphic 234" descr="Bullseye">
                <a:extLst>
                  <a:ext uri="{FF2B5EF4-FFF2-40B4-BE49-F238E27FC236}">
                    <a16:creationId xmlns:a16="http://schemas.microsoft.com/office/drawing/2014/main" id="{EB1BDF7A-0CB6-4FFB-A068-2DFB3CC212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457768" y="2266649"/>
                <a:ext cx="484305" cy="484305"/>
              </a:xfrm>
              <a:prstGeom prst="rect">
                <a:avLst/>
              </a:prstGeom>
            </p:spPr>
          </p:pic>
        </p:grpSp>
        <p:grpSp>
          <p:nvGrpSpPr>
            <p:cNvPr id="228" name="Group 227">
              <a:extLst>
                <a:ext uri="{FF2B5EF4-FFF2-40B4-BE49-F238E27FC236}">
                  <a16:creationId xmlns:a16="http://schemas.microsoft.com/office/drawing/2014/main" id="{DC776BB3-25A0-4796-9D07-E4316F84C5C5}"/>
                </a:ext>
              </a:extLst>
            </p:cNvPr>
            <p:cNvGrpSpPr/>
            <p:nvPr/>
          </p:nvGrpSpPr>
          <p:grpSpPr>
            <a:xfrm>
              <a:off x="5376908" y="1347350"/>
              <a:ext cx="1709013" cy="614973"/>
              <a:chOff x="5617375" y="2991936"/>
              <a:chExt cx="1709013" cy="614973"/>
            </a:xfrm>
          </p:grpSpPr>
          <p:sp>
            <p:nvSpPr>
              <p:cNvPr id="229" name="Rectangle 228">
                <a:extLst>
                  <a:ext uri="{FF2B5EF4-FFF2-40B4-BE49-F238E27FC236}">
                    <a16:creationId xmlns:a16="http://schemas.microsoft.com/office/drawing/2014/main" id="{B6DB0A59-4E78-4CDF-B54D-64F115A0D35D}"/>
                  </a:ext>
                </a:extLst>
              </p:cNvPr>
              <p:cNvSpPr/>
              <p:nvPr/>
            </p:nvSpPr>
            <p:spPr>
              <a:xfrm>
                <a:off x="5617375" y="2991936"/>
                <a:ext cx="1653174" cy="596085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28575">
                <a:solidFill>
                  <a:schemeClr val="accent4">
                    <a:lumMod val="75000"/>
                  </a:schemeClr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Arial Narrow" panose="020B0606020202030204" pitchFamily="34" charset="0"/>
                </a:endParaRPr>
              </a:p>
            </p:txBody>
          </p:sp>
          <p:sp>
            <p:nvSpPr>
              <p:cNvPr id="230" name="TextBox 229">
                <a:extLst>
                  <a:ext uri="{FF2B5EF4-FFF2-40B4-BE49-F238E27FC236}">
                    <a16:creationId xmlns:a16="http://schemas.microsoft.com/office/drawing/2014/main" id="{4C09B296-7AF2-4B3C-9B15-AF6BCC353C7E}"/>
                  </a:ext>
                </a:extLst>
              </p:cNvPr>
              <p:cNvSpPr txBox="1"/>
              <p:nvPr/>
            </p:nvSpPr>
            <p:spPr>
              <a:xfrm>
                <a:off x="6232679" y="3014439"/>
                <a:ext cx="1093709" cy="592470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>
                  <a:lnSpc>
                    <a:spcPts val="1300"/>
                  </a:lnSpc>
                </a:pPr>
                <a:r>
                  <a:rPr lang="en-US" sz="1400" b="1" i="1">
                    <a:latin typeface="Arial Narrow" panose="020B0606020202030204" pitchFamily="34" charset="0"/>
                  </a:rPr>
                  <a:t>Applicable Standards &amp; Regulations</a:t>
                </a:r>
              </a:p>
            </p:txBody>
          </p:sp>
          <p:pic>
            <p:nvPicPr>
              <p:cNvPr id="231" name="Picture 230">
                <a:extLst>
                  <a:ext uri="{FF2B5EF4-FFF2-40B4-BE49-F238E27FC236}">
                    <a16:creationId xmlns:a16="http://schemas.microsoft.com/office/drawing/2014/main" id="{8230C9F4-FB44-4389-9F9E-FED3C664CA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661120" y="3057642"/>
                <a:ext cx="502359" cy="506890"/>
              </a:xfrm>
              <a:prstGeom prst="rect">
                <a:avLst/>
              </a:prstGeom>
            </p:spPr>
          </p:pic>
        </p:grpSp>
        <p:grpSp>
          <p:nvGrpSpPr>
            <p:cNvPr id="216" name="Group 215">
              <a:extLst>
                <a:ext uri="{FF2B5EF4-FFF2-40B4-BE49-F238E27FC236}">
                  <a16:creationId xmlns:a16="http://schemas.microsoft.com/office/drawing/2014/main" id="{6EA71287-138F-4FE1-AB3D-A84C8A5EE56C}"/>
                </a:ext>
              </a:extLst>
            </p:cNvPr>
            <p:cNvGrpSpPr/>
            <p:nvPr/>
          </p:nvGrpSpPr>
          <p:grpSpPr>
            <a:xfrm>
              <a:off x="7318877" y="1340760"/>
              <a:ext cx="1665120" cy="601373"/>
              <a:chOff x="4313999" y="3954888"/>
              <a:chExt cx="1665120" cy="601373"/>
            </a:xfrm>
          </p:grpSpPr>
          <p:sp>
            <p:nvSpPr>
              <p:cNvPr id="217" name="Rectangle 216">
                <a:extLst>
                  <a:ext uri="{FF2B5EF4-FFF2-40B4-BE49-F238E27FC236}">
                    <a16:creationId xmlns:a16="http://schemas.microsoft.com/office/drawing/2014/main" id="{24473401-D81F-40BD-A288-7B69F5D3BC0E}"/>
                  </a:ext>
                </a:extLst>
              </p:cNvPr>
              <p:cNvSpPr/>
              <p:nvPr/>
            </p:nvSpPr>
            <p:spPr>
              <a:xfrm>
                <a:off x="4313999" y="3954888"/>
                <a:ext cx="1665120" cy="601373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28575">
                <a:solidFill>
                  <a:schemeClr val="accent4">
                    <a:lumMod val="75000"/>
                  </a:schemeClr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Arial Narrow" panose="020B0606020202030204" pitchFamily="34" charset="0"/>
                </a:endParaRPr>
              </a:p>
            </p:txBody>
          </p:sp>
          <p:pic>
            <p:nvPicPr>
              <p:cNvPr id="218" name="Graphic 217" descr="Bar chart RTL">
                <a:extLst>
                  <a:ext uri="{FF2B5EF4-FFF2-40B4-BE49-F238E27FC236}">
                    <a16:creationId xmlns:a16="http://schemas.microsoft.com/office/drawing/2014/main" id="{30B7D816-6659-4086-8331-1297950484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 flipH="1">
                <a:off x="4335320" y="3993712"/>
                <a:ext cx="535950" cy="557179"/>
              </a:xfrm>
              <a:prstGeom prst="rect">
                <a:avLst/>
              </a:prstGeom>
            </p:spPr>
          </p:pic>
          <p:sp>
            <p:nvSpPr>
              <p:cNvPr id="219" name="TextBox 218">
                <a:extLst>
                  <a:ext uri="{FF2B5EF4-FFF2-40B4-BE49-F238E27FC236}">
                    <a16:creationId xmlns:a16="http://schemas.microsoft.com/office/drawing/2014/main" id="{CC116545-43C1-4AEA-9516-9E862EAAAA55}"/>
                  </a:ext>
                </a:extLst>
              </p:cNvPr>
              <p:cNvSpPr txBox="1"/>
              <p:nvPr/>
            </p:nvSpPr>
            <p:spPr>
              <a:xfrm>
                <a:off x="4978517" y="4016788"/>
                <a:ext cx="913984" cy="453907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sz="1400" b="1" i="1">
                    <a:latin typeface="Arial Narrow" panose="020B0606020202030204" pitchFamily="34" charset="0"/>
                  </a:rPr>
                  <a:t>Community Assessment</a:t>
                </a:r>
              </a:p>
            </p:txBody>
          </p:sp>
        </p:grpSp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id="{8C43895E-CFD0-4477-ADDA-263E515B2ABB}"/>
                </a:ext>
              </a:extLst>
            </p:cNvPr>
            <p:cNvGrpSpPr/>
            <p:nvPr/>
          </p:nvGrpSpPr>
          <p:grpSpPr>
            <a:xfrm>
              <a:off x="7318877" y="2167048"/>
              <a:ext cx="1665121" cy="603370"/>
              <a:chOff x="6284413" y="3951289"/>
              <a:chExt cx="1665121" cy="603370"/>
            </a:xfrm>
          </p:grpSpPr>
          <p:sp>
            <p:nvSpPr>
              <p:cNvPr id="221" name="Rectangle 220">
                <a:extLst>
                  <a:ext uri="{FF2B5EF4-FFF2-40B4-BE49-F238E27FC236}">
                    <a16:creationId xmlns:a16="http://schemas.microsoft.com/office/drawing/2014/main" id="{0A886B51-2677-4F68-B6EB-394FBDE88B6E}"/>
                  </a:ext>
                </a:extLst>
              </p:cNvPr>
              <p:cNvSpPr/>
              <p:nvPr/>
            </p:nvSpPr>
            <p:spPr>
              <a:xfrm>
                <a:off x="6284413" y="3953286"/>
                <a:ext cx="1665121" cy="601373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28575">
                <a:solidFill>
                  <a:schemeClr val="accent4">
                    <a:lumMod val="75000"/>
                  </a:schemeClr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Arial Narrow" panose="020B0606020202030204" pitchFamily="34" charset="0"/>
                </a:endParaRPr>
              </a:p>
            </p:txBody>
          </p:sp>
          <p:sp>
            <p:nvSpPr>
              <p:cNvPr id="222" name="TextBox 221">
                <a:extLst>
                  <a:ext uri="{FF2B5EF4-FFF2-40B4-BE49-F238E27FC236}">
                    <a16:creationId xmlns:a16="http://schemas.microsoft.com/office/drawing/2014/main" id="{858C92C9-9126-446D-8D3D-879FB2804212}"/>
                  </a:ext>
                </a:extLst>
              </p:cNvPr>
              <p:cNvSpPr txBox="1"/>
              <p:nvPr/>
            </p:nvSpPr>
            <p:spPr>
              <a:xfrm>
                <a:off x="6995498" y="4101014"/>
                <a:ext cx="918714" cy="274370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sz="1400" b="1" i="1">
                    <a:latin typeface="Arial Narrow" panose="020B0606020202030204" pitchFamily="34" charset="0"/>
                  </a:rPr>
                  <a:t>Parametrics</a:t>
                </a:r>
              </a:p>
            </p:txBody>
          </p:sp>
          <p:pic>
            <p:nvPicPr>
              <p:cNvPr id="223" name="Graphic 222" descr="Statistics">
                <a:extLst>
                  <a:ext uri="{FF2B5EF4-FFF2-40B4-BE49-F238E27FC236}">
                    <a16:creationId xmlns:a16="http://schemas.microsoft.com/office/drawing/2014/main" id="{BBB4E4AB-1A61-43F6-A750-6D83B8F6EA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6326090" y="3951289"/>
                <a:ext cx="556837" cy="578893"/>
              </a:xfrm>
              <a:prstGeom prst="rect">
                <a:avLst/>
              </a:prstGeom>
            </p:spPr>
          </p:pic>
        </p:grpSp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9C57A303-B6B6-4167-8502-6A0F523C614B}"/>
                </a:ext>
              </a:extLst>
            </p:cNvPr>
            <p:cNvGrpSpPr/>
            <p:nvPr/>
          </p:nvGrpSpPr>
          <p:grpSpPr>
            <a:xfrm>
              <a:off x="5376908" y="2169859"/>
              <a:ext cx="1653174" cy="636027"/>
              <a:chOff x="5617375" y="2991936"/>
              <a:chExt cx="1696570" cy="636027"/>
            </a:xfrm>
          </p:grpSpPr>
          <p:sp>
            <p:nvSpPr>
              <p:cNvPr id="237" name="Rectangle 236">
                <a:extLst>
                  <a:ext uri="{FF2B5EF4-FFF2-40B4-BE49-F238E27FC236}">
                    <a16:creationId xmlns:a16="http://schemas.microsoft.com/office/drawing/2014/main" id="{56D0C98B-B45B-4B71-B763-9E6493989870}"/>
                  </a:ext>
                </a:extLst>
              </p:cNvPr>
              <p:cNvSpPr/>
              <p:nvPr/>
            </p:nvSpPr>
            <p:spPr>
              <a:xfrm>
                <a:off x="5617375" y="2991936"/>
                <a:ext cx="1696570" cy="596085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28575">
                <a:solidFill>
                  <a:schemeClr val="accent4">
                    <a:lumMod val="75000"/>
                  </a:schemeClr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Arial Narrow" panose="020B0606020202030204" pitchFamily="34" charset="0"/>
                </a:endParaRPr>
              </a:p>
            </p:txBody>
          </p:sp>
          <p:sp>
            <p:nvSpPr>
              <p:cNvPr id="238" name="TextBox 237">
                <a:extLst>
                  <a:ext uri="{FF2B5EF4-FFF2-40B4-BE49-F238E27FC236}">
                    <a16:creationId xmlns:a16="http://schemas.microsoft.com/office/drawing/2014/main" id="{A82098BD-168E-4ECF-AB56-322B66E55A13}"/>
                  </a:ext>
                </a:extLst>
              </p:cNvPr>
              <p:cNvSpPr txBox="1"/>
              <p:nvPr/>
            </p:nvSpPr>
            <p:spPr>
              <a:xfrm>
                <a:off x="6159939" y="2997021"/>
                <a:ext cx="1097302" cy="630942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sz="1400" b="1" i="1">
                    <a:latin typeface="Arial Narrow" panose="020B0606020202030204" pitchFamily="34" charset="0"/>
                  </a:rPr>
                  <a:t>Supporting Data, Rationale &amp; Evidence</a:t>
                </a:r>
              </a:p>
            </p:txBody>
          </p:sp>
        </p:grpSp>
        <p:grpSp>
          <p:nvGrpSpPr>
            <p:cNvPr id="224" name="Group 223">
              <a:extLst>
                <a:ext uri="{FF2B5EF4-FFF2-40B4-BE49-F238E27FC236}">
                  <a16:creationId xmlns:a16="http://schemas.microsoft.com/office/drawing/2014/main" id="{04FD1F9D-2D53-4905-9172-6A8D3C832D80}"/>
                </a:ext>
              </a:extLst>
            </p:cNvPr>
            <p:cNvGrpSpPr/>
            <p:nvPr/>
          </p:nvGrpSpPr>
          <p:grpSpPr>
            <a:xfrm>
              <a:off x="3368129" y="2162267"/>
              <a:ext cx="1701487" cy="613914"/>
              <a:chOff x="2512235" y="3944344"/>
              <a:chExt cx="1701487" cy="613914"/>
            </a:xfrm>
          </p:grpSpPr>
          <p:sp>
            <p:nvSpPr>
              <p:cNvPr id="225" name="Rectangle 224">
                <a:extLst>
                  <a:ext uri="{FF2B5EF4-FFF2-40B4-BE49-F238E27FC236}">
                    <a16:creationId xmlns:a16="http://schemas.microsoft.com/office/drawing/2014/main" id="{13A81D6B-8FA6-4055-BD02-F728A5840C48}"/>
                  </a:ext>
                </a:extLst>
              </p:cNvPr>
              <p:cNvSpPr/>
              <p:nvPr/>
            </p:nvSpPr>
            <p:spPr>
              <a:xfrm>
                <a:off x="2512235" y="3944344"/>
                <a:ext cx="1701487" cy="613914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28575">
                <a:solidFill>
                  <a:schemeClr val="accent4">
                    <a:lumMod val="75000"/>
                  </a:schemeClr>
                </a:solidFill>
                <a:prstDash val="soli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Arial Narrow" panose="020B0606020202030204" pitchFamily="34" charset="0"/>
                </a:endParaRPr>
              </a:p>
            </p:txBody>
          </p:sp>
          <p:pic>
            <p:nvPicPr>
              <p:cNvPr id="226" name="Graphic 225" descr="Questions">
                <a:extLst>
                  <a:ext uri="{FF2B5EF4-FFF2-40B4-BE49-F238E27FC236}">
                    <a16:creationId xmlns:a16="http://schemas.microsoft.com/office/drawing/2014/main" id="{6584D1D5-F61A-4635-9575-DD388687D5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2523172" y="3998229"/>
                <a:ext cx="486859" cy="506144"/>
              </a:xfrm>
              <a:prstGeom prst="rect">
                <a:avLst/>
              </a:prstGeom>
            </p:spPr>
          </p:pic>
          <p:sp>
            <p:nvSpPr>
              <p:cNvPr id="227" name="TextBox 226">
                <a:extLst>
                  <a:ext uri="{FF2B5EF4-FFF2-40B4-BE49-F238E27FC236}">
                    <a16:creationId xmlns:a16="http://schemas.microsoft.com/office/drawing/2014/main" id="{68327593-FD79-465E-B5BC-982A96DC924C}"/>
                  </a:ext>
                </a:extLst>
              </p:cNvPr>
              <p:cNvSpPr txBox="1"/>
              <p:nvPr/>
            </p:nvSpPr>
            <p:spPr>
              <a:xfrm>
                <a:off x="3011843" y="4029625"/>
                <a:ext cx="1080089" cy="453907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>
                  <a:lnSpc>
                    <a:spcPts val="1400"/>
                  </a:lnSpc>
                </a:pPr>
                <a:r>
                  <a:rPr lang="en-US" sz="1400" b="1" i="1">
                    <a:latin typeface="Arial Narrow" panose="020B0606020202030204" pitchFamily="34" charset="0"/>
                  </a:rPr>
                  <a:t>Assumptions </a:t>
                </a:r>
                <a:br>
                  <a:rPr lang="en-US" sz="1400" b="1" i="1">
                    <a:latin typeface="Arial Narrow" panose="020B0606020202030204" pitchFamily="34" charset="0"/>
                  </a:rPr>
                </a:br>
                <a:r>
                  <a:rPr lang="en-US" sz="1400" b="1" i="1">
                    <a:latin typeface="Arial Narrow" panose="020B0606020202030204" pitchFamily="34" charset="0"/>
                  </a:rPr>
                  <a:t>&amp; Constraints</a:t>
                </a:r>
              </a:p>
            </p:txBody>
          </p:sp>
        </p:grpSp>
        <p:pic>
          <p:nvPicPr>
            <p:cNvPr id="63" name="Graphic 62" descr="Research">
              <a:extLst>
                <a:ext uri="{FF2B5EF4-FFF2-40B4-BE49-F238E27FC236}">
                  <a16:creationId xmlns:a16="http://schemas.microsoft.com/office/drawing/2014/main" id="{7B987286-A843-4CE6-A623-9723E52E61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5393799" y="2240624"/>
              <a:ext cx="479316" cy="479316"/>
            </a:xfrm>
            <a:prstGeom prst="rect">
              <a:avLst/>
            </a:prstGeom>
          </p:spPr>
        </p:pic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C9257F88-7DD2-4A33-8B07-5234FE2CEE02}"/>
              </a:ext>
            </a:extLst>
          </p:cNvPr>
          <p:cNvGrpSpPr/>
          <p:nvPr/>
        </p:nvGrpSpPr>
        <p:grpSpPr>
          <a:xfrm>
            <a:off x="4844211" y="3293626"/>
            <a:ext cx="6268129" cy="1543493"/>
            <a:chOff x="3044711" y="3006579"/>
            <a:chExt cx="6268129" cy="1543493"/>
          </a:xfrm>
        </p:grpSpPr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A755DA0E-9BEB-1B44-B352-FB660FE7D203}"/>
                </a:ext>
              </a:extLst>
            </p:cNvPr>
            <p:cNvSpPr/>
            <p:nvPr/>
          </p:nvSpPr>
          <p:spPr>
            <a:xfrm>
              <a:off x="3044711" y="3006579"/>
              <a:ext cx="6268128" cy="1543493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28575">
              <a:solidFill>
                <a:schemeClr val="accent3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B2D91366-2D3A-3145-A501-73E44AD27B41}"/>
                </a:ext>
              </a:extLst>
            </p:cNvPr>
            <p:cNvCxnSpPr>
              <a:cxnSpLocks/>
              <a:endCxn id="167" idx="1"/>
            </p:cNvCxnSpPr>
            <p:nvPr/>
          </p:nvCxnSpPr>
          <p:spPr>
            <a:xfrm>
              <a:off x="4493616" y="4109268"/>
              <a:ext cx="3282536" cy="0"/>
            </a:xfrm>
            <a:prstGeom prst="line">
              <a:avLst/>
            </a:prstGeom>
            <a:ln>
              <a:solidFill>
                <a:schemeClr val="accent3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7AE07F3A-207D-5C43-8E11-1509E0C31F06}"/>
                </a:ext>
              </a:extLst>
            </p:cNvPr>
            <p:cNvSpPr/>
            <p:nvPr/>
          </p:nvSpPr>
          <p:spPr>
            <a:xfrm>
              <a:off x="3140759" y="3837911"/>
              <a:ext cx="1423574" cy="559443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accent3">
                  <a:lumMod val="7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 Narrow" panose="020B0606020202030204" pitchFamily="34" charset="0"/>
              </a:endParaRP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6A029E01-49E1-2941-B545-4712ECA80F73}"/>
                </a:ext>
              </a:extLst>
            </p:cNvPr>
            <p:cNvSpPr txBox="1"/>
            <p:nvPr/>
          </p:nvSpPr>
          <p:spPr>
            <a:xfrm>
              <a:off x="3741010" y="3928157"/>
              <a:ext cx="861070" cy="45384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n-US" sz="1400" b="1" i="1">
                  <a:latin typeface="Arial Narrow" panose="020B0606020202030204" pitchFamily="34" charset="0"/>
                </a:rPr>
                <a:t>ConOps &amp; Use Cases</a:t>
              </a:r>
            </a:p>
          </p:txBody>
        </p:sp>
        <p:pic>
          <p:nvPicPr>
            <p:cNvPr id="161" name="Picture 160">
              <a:extLst>
                <a:ext uri="{FF2B5EF4-FFF2-40B4-BE49-F238E27FC236}">
                  <a16:creationId xmlns:a16="http://schemas.microsoft.com/office/drawing/2014/main" id="{11206BAF-A67D-AD45-B1CE-4D1DA7144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91556" y="3881849"/>
              <a:ext cx="484306" cy="484306"/>
            </a:xfrm>
            <a:prstGeom prst="rect">
              <a:avLst/>
            </a:prstGeom>
          </p:spPr>
        </p:pic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3630DC0C-0622-F546-B1D0-CFA0208C51D9}"/>
                </a:ext>
              </a:extLst>
            </p:cNvPr>
            <p:cNvSpPr/>
            <p:nvPr/>
          </p:nvSpPr>
          <p:spPr>
            <a:xfrm>
              <a:off x="7776152" y="3837350"/>
              <a:ext cx="1446735" cy="543835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accent3">
                  <a:lumMod val="7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 Narrow" panose="020B0606020202030204" pitchFamily="34" charset="0"/>
              </a:endParaRPr>
            </a:p>
          </p:txBody>
        </p:sp>
        <p:pic>
          <p:nvPicPr>
            <p:cNvPr id="168" name="Graphic 167" descr="Hierarchy">
              <a:extLst>
                <a:ext uri="{FF2B5EF4-FFF2-40B4-BE49-F238E27FC236}">
                  <a16:creationId xmlns:a16="http://schemas.microsoft.com/office/drawing/2014/main" id="{CDF46524-009D-B744-AFAC-AC5A4954CB4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7791082" y="3838609"/>
              <a:ext cx="442040" cy="525108"/>
            </a:xfrm>
            <a:prstGeom prst="rect">
              <a:avLst/>
            </a:prstGeom>
          </p:spPr>
        </p:pic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id="{8ACB8079-9D6C-CF40-825E-B9AAC8230C02}"/>
                </a:ext>
              </a:extLst>
            </p:cNvPr>
            <p:cNvSpPr txBox="1"/>
            <p:nvPr/>
          </p:nvSpPr>
          <p:spPr>
            <a:xfrm>
              <a:off x="8240210" y="3880877"/>
              <a:ext cx="1026279" cy="453907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n-US" sz="1400" b="1" i="1">
                  <a:latin typeface="Arial Narrow" panose="020B0606020202030204" pitchFamily="34" charset="0"/>
                </a:rPr>
                <a:t>System Architectures</a:t>
              </a:r>
            </a:p>
          </p:txBody>
        </p:sp>
        <p:sp>
          <p:nvSpPr>
            <p:cNvPr id="177" name="Rectangle 176">
              <a:extLst>
                <a:ext uri="{FF2B5EF4-FFF2-40B4-BE49-F238E27FC236}">
                  <a16:creationId xmlns:a16="http://schemas.microsoft.com/office/drawing/2014/main" id="{49A8353D-5BB5-704D-B8C6-09FB5FA10A07}"/>
                </a:ext>
              </a:extLst>
            </p:cNvPr>
            <p:cNvSpPr/>
            <p:nvPr/>
          </p:nvSpPr>
          <p:spPr>
            <a:xfrm>
              <a:off x="4693997" y="3834708"/>
              <a:ext cx="1423573" cy="560109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accent3">
                  <a:lumMod val="7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 Narrow" panose="020B0606020202030204" pitchFamily="34" charset="0"/>
              </a:endParaRP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8003ED1B-2528-ED49-B68D-C181778B3247}"/>
                </a:ext>
              </a:extLst>
            </p:cNvPr>
            <p:cNvSpPr txBox="1"/>
            <p:nvPr/>
          </p:nvSpPr>
          <p:spPr>
            <a:xfrm>
              <a:off x="5335924" y="3915410"/>
              <a:ext cx="781646" cy="45384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n-US" sz="1400" b="1" i="1">
                  <a:latin typeface="Arial Narrow" panose="020B0606020202030204" pitchFamily="34" charset="0"/>
                </a:rPr>
                <a:t>Guidance Material</a:t>
              </a:r>
            </a:p>
          </p:txBody>
        </p:sp>
        <p:pic>
          <p:nvPicPr>
            <p:cNvPr id="200" name="Picture 199">
              <a:extLst>
                <a:ext uri="{FF2B5EF4-FFF2-40B4-BE49-F238E27FC236}">
                  <a16:creationId xmlns:a16="http://schemas.microsoft.com/office/drawing/2014/main" id="{C5F0FD39-79D6-C442-BB82-2747489FE0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79530" y="3868679"/>
              <a:ext cx="619160" cy="500011"/>
            </a:xfrm>
            <a:prstGeom prst="rect">
              <a:avLst/>
            </a:prstGeom>
          </p:spPr>
        </p:pic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id="{B8F19845-E48D-0746-9327-2F8A008B42DE}"/>
                </a:ext>
              </a:extLst>
            </p:cNvPr>
            <p:cNvSpPr txBox="1"/>
            <p:nvPr/>
          </p:nvSpPr>
          <p:spPr>
            <a:xfrm>
              <a:off x="3051404" y="3011153"/>
              <a:ext cx="6261436" cy="281872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  <a:effectLst/>
          </p:spPr>
          <p:txBody>
            <a:bodyPr wrap="square" lIns="0" tIns="36576" rIns="0" bIns="36576" rtlCol="0">
              <a:spAutoFit/>
            </a:bodyPr>
            <a:lstStyle/>
            <a:p>
              <a:pPr algn="ctr">
                <a:lnSpc>
                  <a:spcPts val="1600"/>
                </a:lnSpc>
              </a:pPr>
              <a:r>
                <a:rPr lang="en-US" sz="1600" b="1">
                  <a:solidFill>
                    <a:schemeClr val="bg1"/>
                  </a:solidFill>
                </a:rPr>
                <a:t>NASA Critical Commitment Deliverables</a:t>
              </a:r>
              <a:endParaRPr lang="en-US" sz="1600">
                <a:solidFill>
                  <a:schemeClr val="bg1"/>
                </a:solidFill>
              </a:endParaRPr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EBC2E3DD-998A-C14A-92FB-4EB5479DCE22}"/>
                </a:ext>
              </a:extLst>
            </p:cNvPr>
            <p:cNvSpPr/>
            <p:nvPr/>
          </p:nvSpPr>
          <p:spPr>
            <a:xfrm>
              <a:off x="6217858" y="3839596"/>
              <a:ext cx="1446735" cy="552686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accent3">
                  <a:lumMod val="7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 Narrow" panose="020B0606020202030204" pitchFamily="34" charset="0"/>
              </a:endParaRP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5676EF23-01C9-8348-9E06-52AC7BEA27C7}"/>
                </a:ext>
              </a:extLst>
            </p:cNvPr>
            <p:cNvSpPr txBox="1"/>
            <p:nvPr/>
          </p:nvSpPr>
          <p:spPr>
            <a:xfrm>
              <a:off x="6663625" y="3882315"/>
              <a:ext cx="1000968" cy="453907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>
                <a:lnSpc>
                  <a:spcPts val="1400"/>
                </a:lnSpc>
              </a:pPr>
              <a:r>
                <a:rPr lang="en-US" sz="1400" b="1" i="1">
                  <a:latin typeface="Arial Narrow" panose="020B0606020202030204" pitchFamily="34" charset="0"/>
                </a:rPr>
                <a:t>System</a:t>
              </a:r>
            </a:p>
            <a:p>
              <a:pPr>
                <a:lnSpc>
                  <a:spcPts val="1400"/>
                </a:lnSpc>
              </a:pPr>
              <a:r>
                <a:rPr lang="en-US" sz="1400" b="1" i="1">
                  <a:latin typeface="Arial Narrow" panose="020B0606020202030204" pitchFamily="34" charset="0"/>
                </a:rPr>
                <a:t>Requirements</a:t>
              </a:r>
            </a:p>
          </p:txBody>
        </p:sp>
        <p:pic>
          <p:nvPicPr>
            <p:cNvPr id="166" name="Picture 165">
              <a:extLst>
                <a:ext uri="{FF2B5EF4-FFF2-40B4-BE49-F238E27FC236}">
                  <a16:creationId xmlns:a16="http://schemas.microsoft.com/office/drawing/2014/main" id="{FFC628C3-C8AA-2C4C-AFE7-B6BFCF50C1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screen">
              <a:lum bright="-4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8926" t="16892" r="33182" b="18791"/>
            <a:stretch/>
          </p:blipFill>
          <p:spPr>
            <a:xfrm>
              <a:off x="6242110" y="3869260"/>
              <a:ext cx="361052" cy="516818"/>
            </a:xfrm>
            <a:prstGeom prst="rect">
              <a:avLst/>
            </a:prstGeom>
            <a:noFill/>
          </p:spPr>
        </p:pic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D481CCAD-3556-4D6A-88E0-C1387F447C3E}"/>
                </a:ext>
              </a:extLst>
            </p:cNvPr>
            <p:cNvCxnSpPr>
              <a:cxnSpLocks/>
              <a:stCxn id="159" idx="0"/>
            </p:cNvCxnSpPr>
            <p:nvPr/>
          </p:nvCxnSpPr>
          <p:spPr>
            <a:xfrm flipV="1">
              <a:off x="3852546" y="3596641"/>
              <a:ext cx="0" cy="241270"/>
            </a:xfrm>
            <a:prstGeom prst="line">
              <a:avLst/>
            </a:prstGeom>
            <a:ln>
              <a:solidFill>
                <a:schemeClr val="accent3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5DC4C579-E7D0-4823-9819-0774F8943A0E}"/>
                </a:ext>
              </a:extLst>
            </p:cNvPr>
            <p:cNvCxnSpPr>
              <a:cxnSpLocks/>
              <a:stCxn id="177" idx="0"/>
            </p:cNvCxnSpPr>
            <p:nvPr/>
          </p:nvCxnSpPr>
          <p:spPr>
            <a:xfrm flipH="1" flipV="1">
              <a:off x="5405104" y="3596641"/>
              <a:ext cx="680" cy="238067"/>
            </a:xfrm>
            <a:prstGeom prst="line">
              <a:avLst/>
            </a:prstGeom>
            <a:ln>
              <a:solidFill>
                <a:schemeClr val="accent3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1EB7BC5F-CDBA-41EF-922F-E387F2F26C6D}"/>
                </a:ext>
              </a:extLst>
            </p:cNvPr>
            <p:cNvCxnSpPr>
              <a:cxnSpLocks/>
              <a:stCxn id="164" idx="0"/>
            </p:cNvCxnSpPr>
            <p:nvPr/>
          </p:nvCxnSpPr>
          <p:spPr>
            <a:xfrm flipH="1" flipV="1">
              <a:off x="6935380" y="3596642"/>
              <a:ext cx="5846" cy="242954"/>
            </a:xfrm>
            <a:prstGeom prst="line">
              <a:avLst/>
            </a:prstGeom>
            <a:ln>
              <a:solidFill>
                <a:schemeClr val="accent3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889CA25E-F544-40CC-BB64-12E78E86BC41}"/>
                </a:ext>
              </a:extLst>
            </p:cNvPr>
            <p:cNvCxnSpPr>
              <a:cxnSpLocks/>
              <a:stCxn id="167" idx="0"/>
            </p:cNvCxnSpPr>
            <p:nvPr/>
          </p:nvCxnSpPr>
          <p:spPr>
            <a:xfrm flipH="1" flipV="1">
              <a:off x="8498271" y="3594396"/>
              <a:ext cx="1249" cy="242954"/>
            </a:xfrm>
            <a:prstGeom prst="line">
              <a:avLst/>
            </a:prstGeom>
            <a:ln>
              <a:solidFill>
                <a:schemeClr val="accent3">
                  <a:lumMod val="50000"/>
                </a:schemeClr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6" name="Rectangle 205">
              <a:extLst>
                <a:ext uri="{FF2B5EF4-FFF2-40B4-BE49-F238E27FC236}">
                  <a16:creationId xmlns:a16="http://schemas.microsoft.com/office/drawing/2014/main" id="{553028F4-65E9-EE49-88D8-798564205C90}"/>
                </a:ext>
              </a:extLst>
            </p:cNvPr>
            <p:cNvSpPr/>
            <p:nvPr/>
          </p:nvSpPr>
          <p:spPr>
            <a:xfrm>
              <a:off x="3135164" y="3377333"/>
              <a:ext cx="6074892" cy="32179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accent3">
                  <a:lumMod val="75000"/>
                </a:schemeClr>
              </a:solidFill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 Narrow" panose="020B0606020202030204" pitchFamily="34" charset="0"/>
              </a:endParaRPr>
            </a:p>
          </p:txBody>
        </p:sp>
        <p:sp>
          <p:nvSpPr>
            <p:cNvPr id="208" name="TextBox 207">
              <a:extLst>
                <a:ext uri="{FF2B5EF4-FFF2-40B4-BE49-F238E27FC236}">
                  <a16:creationId xmlns:a16="http://schemas.microsoft.com/office/drawing/2014/main" id="{D2577E09-5B4D-7F45-B5AC-F2C081337A65}"/>
                </a:ext>
              </a:extLst>
            </p:cNvPr>
            <p:cNvSpPr txBox="1"/>
            <p:nvPr/>
          </p:nvSpPr>
          <p:spPr>
            <a:xfrm>
              <a:off x="4904154" y="3374981"/>
              <a:ext cx="2657635" cy="307777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lang="en-US" sz="1400" b="1" i="1">
                  <a:latin typeface="Arial Narrow" panose="020B0606020202030204" pitchFamily="34" charset="0"/>
                </a:rPr>
                <a:t>Common Dictionary / Taxonomy</a:t>
              </a:r>
            </a:p>
          </p:txBody>
        </p:sp>
        <p:pic>
          <p:nvPicPr>
            <p:cNvPr id="209" name="Graphic 208" descr="Books">
              <a:extLst>
                <a:ext uri="{FF2B5EF4-FFF2-40B4-BE49-F238E27FC236}">
                  <a16:creationId xmlns:a16="http://schemas.microsoft.com/office/drawing/2014/main" id="{3B3561BE-BD34-B743-9D5F-4AD17B3A8D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3374213" y="3377332"/>
              <a:ext cx="417756" cy="330355"/>
            </a:xfrm>
            <a:prstGeom prst="rect">
              <a:avLst/>
            </a:prstGeom>
          </p:spPr>
        </p:pic>
      </p:grpSp>
      <p:sp>
        <p:nvSpPr>
          <p:cNvPr id="11" name="Arrow: Down 10">
            <a:extLst>
              <a:ext uri="{FF2B5EF4-FFF2-40B4-BE49-F238E27FC236}">
                <a16:creationId xmlns:a16="http://schemas.microsoft.com/office/drawing/2014/main" id="{94CF9BBB-7DE5-4F82-AB7D-B4FC5E65669F}"/>
              </a:ext>
            </a:extLst>
          </p:cNvPr>
          <p:cNvSpPr/>
          <p:nvPr/>
        </p:nvSpPr>
        <p:spPr>
          <a:xfrm>
            <a:off x="7791712" y="4913134"/>
            <a:ext cx="375659" cy="487022"/>
          </a:xfrm>
          <a:prstGeom prst="downArrow">
            <a:avLst/>
          </a:prstGeom>
          <a:gradFill>
            <a:gsLst>
              <a:gs pos="0">
                <a:schemeClr val="accent4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lin ang="5400000" scaled="1"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: Rounded Corners 251">
            <a:extLst>
              <a:ext uri="{FF2B5EF4-FFF2-40B4-BE49-F238E27FC236}">
                <a16:creationId xmlns:a16="http://schemas.microsoft.com/office/drawing/2014/main" id="{9995E7AC-16A5-5F4A-8456-359BFADACD1E}"/>
              </a:ext>
            </a:extLst>
          </p:cNvPr>
          <p:cNvSpPr/>
          <p:nvPr/>
        </p:nvSpPr>
        <p:spPr>
          <a:xfrm>
            <a:off x="175157" y="1196120"/>
            <a:ext cx="3703748" cy="4970319"/>
          </a:xfrm>
          <a:prstGeom prst="roundRect">
            <a:avLst/>
          </a:prstGeom>
          <a:solidFill>
            <a:schemeClr val="tx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>
                <a:solidFill>
                  <a:schemeClr val="bg1"/>
                </a:solidFill>
              </a:rPr>
              <a:t>NASA is using a Model-based System Engineering approach to capture and organize the elements of a medium density/complexity “Book of Requirements and Guidelines (</a:t>
            </a:r>
            <a:r>
              <a:rPr lang="en-US" sz="2400" b="1" i="1" err="1">
                <a:solidFill>
                  <a:schemeClr val="bg1"/>
                </a:solidFill>
              </a:rPr>
              <a:t>BoRG</a:t>
            </a:r>
            <a:r>
              <a:rPr lang="en-US" sz="2400" b="1" i="1">
                <a:solidFill>
                  <a:schemeClr val="bg1"/>
                </a:solidFill>
              </a:rPr>
              <a:t>)”</a:t>
            </a:r>
            <a:endParaRPr lang="en-US" sz="2400" b="1" i="1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22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1" grpId="0" animBg="1"/>
      <p:bldP spid="13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85B31-1AA9-EA41-B778-A64017773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Strong Domestic (e)VTOL Industry Base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A1D7AB-DCFB-7D43-9C55-04C379315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5A7D23-5EA3-BB48-9A7E-29066237FE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E6E735-27B3-BF48-A95A-BFB6D32F9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320" y="663840"/>
            <a:ext cx="10868585" cy="6112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5143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57">
            <a:extLst>
              <a:ext uri="{FF2B5EF4-FFF2-40B4-BE49-F238E27FC236}">
                <a16:creationId xmlns:a16="http://schemas.microsoft.com/office/drawing/2014/main" id="{CCE0F0AB-DD07-834E-ACE6-09C3BE3847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9" name="Storm Cloud">
            <a:extLst>
              <a:ext uri="{FF2B5EF4-FFF2-40B4-BE49-F238E27FC236}">
                <a16:creationId xmlns:a16="http://schemas.microsoft.com/office/drawing/2014/main" id="{2581E9E6-5DB3-D04B-BF15-C1EAE87F5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147" y="1413572"/>
            <a:ext cx="1615428" cy="637670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2E93D3E8-D9E6-BE4B-A6FD-FEB327233860}"/>
              </a:ext>
            </a:extLst>
          </p:cNvPr>
          <p:cNvSpPr txBox="1"/>
          <p:nvPr/>
        </p:nvSpPr>
        <p:spPr>
          <a:xfrm>
            <a:off x="1743897" y="3429000"/>
            <a:ext cx="9877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Distribution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Center/Warehouse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D0AF730-D1ED-3E4B-A9A2-12B008702BEF}"/>
              </a:ext>
            </a:extLst>
          </p:cNvPr>
          <p:cNvSpPr txBox="1"/>
          <p:nvPr/>
        </p:nvSpPr>
        <p:spPr>
          <a:xfrm>
            <a:off x="5104484" y="1496082"/>
            <a:ext cx="673582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Inter-City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eVTOL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EE78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D1EC7B0-2D73-3045-A01D-AAB7CEC17A84}"/>
              </a:ext>
            </a:extLst>
          </p:cNvPr>
          <p:cNvSpPr txBox="1"/>
          <p:nvPr/>
        </p:nvSpPr>
        <p:spPr>
          <a:xfrm>
            <a:off x="2889388" y="5170057"/>
            <a:ext cx="659155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Inter-city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eVTOL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EEE78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5C1EE88-6CA8-6C4F-B06A-F281A96050FC}"/>
              </a:ext>
            </a:extLst>
          </p:cNvPr>
          <p:cNvSpPr txBox="1"/>
          <p:nvPr/>
        </p:nvSpPr>
        <p:spPr>
          <a:xfrm>
            <a:off x="2011729" y="2578273"/>
            <a:ext cx="609461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Cargo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Delivery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741A080-9C99-8E49-939A-408398D0A54D}"/>
              </a:ext>
            </a:extLst>
          </p:cNvPr>
          <p:cNvSpPr txBox="1"/>
          <p:nvPr/>
        </p:nvSpPr>
        <p:spPr>
          <a:xfrm>
            <a:off x="10882550" y="2947605"/>
            <a:ext cx="617477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Medical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Transfer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C3F349FD-3D0B-F148-BB31-60237A04290A}"/>
              </a:ext>
            </a:extLst>
          </p:cNvPr>
          <p:cNvSpPr txBox="1"/>
          <p:nvPr/>
        </p:nvSpPr>
        <p:spPr>
          <a:xfrm>
            <a:off x="6286663" y="5570167"/>
            <a:ext cx="825867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Cross-metro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Transfer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153409C-4473-AB40-8AD1-2BE8ABC2E92A}"/>
              </a:ext>
            </a:extLst>
          </p:cNvPr>
          <p:cNvSpPr txBox="1"/>
          <p:nvPr/>
        </p:nvSpPr>
        <p:spPr>
          <a:xfrm>
            <a:off x="5922806" y="2834924"/>
            <a:ext cx="617477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Airport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6CDC46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Transfer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29D80F9-22F2-8D46-BE93-4796FDDE5C1F}"/>
              </a:ext>
            </a:extLst>
          </p:cNvPr>
          <p:cNvSpPr txBox="1"/>
          <p:nvPr/>
        </p:nvSpPr>
        <p:spPr>
          <a:xfrm>
            <a:off x="7136634" y="2061189"/>
            <a:ext cx="609462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Cargo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Delivery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6454C1C-9F87-D346-8607-49574BF34185}"/>
              </a:ext>
            </a:extLst>
          </p:cNvPr>
          <p:cNvSpPr txBox="1"/>
          <p:nvPr/>
        </p:nvSpPr>
        <p:spPr>
          <a:xfrm>
            <a:off x="7763514" y="4070736"/>
            <a:ext cx="763351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Fleet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Operations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8A50E1C-3573-7748-AE1D-42248DFBB8C4}"/>
              </a:ext>
            </a:extLst>
          </p:cNvPr>
          <p:cNvSpPr txBox="1"/>
          <p:nvPr/>
        </p:nvSpPr>
        <p:spPr>
          <a:xfrm>
            <a:off x="9670465" y="3670626"/>
            <a:ext cx="771365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100"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Air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EEE78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Ambulance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4FD8D47-20CC-B842-8D94-3058CEE8045E}"/>
              </a:ext>
            </a:extLst>
          </p:cNvPr>
          <p:cNvSpPr txBox="1"/>
          <p:nvPr/>
        </p:nvSpPr>
        <p:spPr>
          <a:xfrm>
            <a:off x="4519737" y="5392677"/>
            <a:ext cx="1063112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A3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Small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A3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Package Delivery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62E9319-6AA9-C646-BB11-1AF4E9A02795}"/>
              </a:ext>
            </a:extLst>
          </p:cNvPr>
          <p:cNvSpPr txBox="1"/>
          <p:nvPr/>
        </p:nvSpPr>
        <p:spPr>
          <a:xfrm>
            <a:off x="6781408" y="3462116"/>
            <a:ext cx="7104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High Density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Corridor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E49B3D83-FD6A-104C-A120-DEC2F96915CA}"/>
              </a:ext>
            </a:extLst>
          </p:cNvPr>
          <p:cNvSpPr txBox="1"/>
          <p:nvPr/>
        </p:nvSpPr>
        <p:spPr>
          <a:xfrm>
            <a:off x="807714" y="1593780"/>
            <a:ext cx="636713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A3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Regional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A3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Network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8A04B5E-C6B6-4E4A-A384-42830E320FBD}"/>
              </a:ext>
            </a:extLst>
          </p:cNvPr>
          <p:cNvSpPr txBox="1"/>
          <p:nvPr/>
        </p:nvSpPr>
        <p:spPr>
          <a:xfrm>
            <a:off x="2885223" y="1249861"/>
            <a:ext cx="10583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Rural Operations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08455ED-4B2E-7B4C-A614-16A1B04E93DD}"/>
              </a:ext>
            </a:extLst>
          </p:cNvPr>
          <p:cNvSpPr txBox="1"/>
          <p:nvPr/>
        </p:nvSpPr>
        <p:spPr>
          <a:xfrm>
            <a:off x="5565509" y="1205061"/>
            <a:ext cx="11079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Urban Operations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FA9EF13-D0E8-F74F-A419-ABFECDC7C2C1}"/>
              </a:ext>
            </a:extLst>
          </p:cNvPr>
          <p:cNvSpPr txBox="1"/>
          <p:nvPr/>
        </p:nvSpPr>
        <p:spPr>
          <a:xfrm>
            <a:off x="7720234" y="893216"/>
            <a:ext cx="806631" cy="400110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A3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On Demand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A34A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Air-Taxi</a:t>
            </a: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2539A273-4557-2F43-A344-7BA7057DE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457" y="3438175"/>
            <a:ext cx="1195990" cy="748077"/>
          </a:xfrm>
          <a:prstGeom prst="rect">
            <a:avLst/>
          </a:prstGeom>
        </p:spPr>
      </p:pic>
      <p:pic>
        <p:nvPicPr>
          <p:cNvPr id="4" name="NASA Logo" descr="CMR.png">
            <a:extLst>
              <a:ext uri="{FF2B5EF4-FFF2-40B4-BE49-F238E27FC236}">
                <a16:creationId xmlns:a16="http://schemas.microsoft.com/office/drawing/2014/main" id="{874771E5-1E18-4C7E-AED8-F35B3462997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29" y="9332"/>
            <a:ext cx="655655" cy="541175"/>
          </a:xfrm>
          <a:prstGeom prst="rect">
            <a:avLst/>
          </a:prstGeom>
        </p:spPr>
      </p:pic>
      <p:sp>
        <p:nvSpPr>
          <p:cNvPr id="5" name="TEXT - Title">
            <a:extLst>
              <a:ext uri="{FF2B5EF4-FFF2-40B4-BE49-F238E27FC236}">
                <a16:creationId xmlns:a16="http://schemas.microsoft.com/office/drawing/2014/main" id="{7B94359D-CA89-4033-9EAC-44B04D79D0EE}"/>
              </a:ext>
            </a:extLst>
          </p:cNvPr>
          <p:cNvSpPr txBox="1"/>
          <p:nvPr/>
        </p:nvSpPr>
        <p:spPr>
          <a:xfrm>
            <a:off x="6286663" y="2489"/>
            <a:ext cx="5825434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Advanced Air Mobility (AAM) Mission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C37BAEF-2756-4549-AA88-DE79E1114BCA}"/>
              </a:ext>
            </a:extLst>
          </p:cNvPr>
          <p:cNvSpPr/>
          <p:nvPr/>
        </p:nvSpPr>
        <p:spPr>
          <a:xfrm>
            <a:off x="7116" y="6305692"/>
            <a:ext cx="12192528" cy="461666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Safe, sustainable, affordable, and accessible aviation for transformational local and intraregional missions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FA7C1E1-D4C0-384C-827E-FA3CF028A895}"/>
              </a:ext>
            </a:extLst>
          </p:cNvPr>
          <p:cNvSpPr/>
          <p:nvPr/>
        </p:nvSpPr>
        <p:spPr>
          <a:xfrm>
            <a:off x="-7644" y="17637"/>
            <a:ext cx="5930450" cy="1037857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309A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UAM Maturity Levels (UML)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DD21F2-9459-44BD-8FEE-7E4D8C6EB04C}"/>
              </a:ext>
            </a:extLst>
          </p:cNvPr>
          <p:cNvSpPr txBox="1"/>
          <p:nvPr/>
        </p:nvSpPr>
        <p:spPr>
          <a:xfrm>
            <a:off x="358092" y="190153"/>
            <a:ext cx="5576078" cy="276999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A34A"/>
                </a:solidFill>
                <a:effectLst>
                  <a:outerShdw blurRad="50800" dist="38100" dir="2700000" sx="1000" sy="1000" algn="tl" rotWithShape="0">
                    <a:prstClr val="black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UML-4 Medium Density/Complexity, collaborative and responsible automated systems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B7FE18A-3297-4B9B-8994-5F76C9F277E4}"/>
              </a:ext>
            </a:extLst>
          </p:cNvPr>
          <p:cNvSpPr txBox="1"/>
          <p:nvPr/>
        </p:nvSpPr>
        <p:spPr>
          <a:xfrm>
            <a:off x="358093" y="546557"/>
            <a:ext cx="3542252" cy="276999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6CDC46"/>
                </a:solidFill>
                <a:effectLst>
                  <a:outerShdw blurRad="50800" dist="38100" dir="2700000" sx="1000" sy="1000" algn="tl" rotWithShape="0">
                    <a:prstClr val="black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UML-2 Low Density/Complexity, assistive automation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FFEA40-96A1-49F6-ABDB-4BA45B5F39C6}"/>
              </a:ext>
            </a:extLst>
          </p:cNvPr>
          <p:cNvSpPr txBox="1"/>
          <p:nvPr/>
        </p:nvSpPr>
        <p:spPr>
          <a:xfrm>
            <a:off x="358091" y="366333"/>
            <a:ext cx="5619039" cy="276999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EEE781"/>
                </a:solidFill>
                <a:effectLst>
                  <a:outerShdw blurRad="50800" dist="38100" dir="2700000" sx="1000" sy="1000" algn="tl" rotWithShape="0">
                    <a:prstClr val="black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UML-3 Low Density, Medium Complexity, comprehensive safety assurance automation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E39E62E-D1D1-7D4F-A91D-B9A91B3A3B6D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57131" y="677362"/>
            <a:ext cx="300962" cy="7695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9E5A930-C497-9C44-9697-6C7481B19A8A}"/>
              </a:ext>
            </a:extLst>
          </p:cNvPr>
          <p:cNvCxnSpPr>
            <a:cxnSpLocks/>
          </p:cNvCxnSpPr>
          <p:nvPr/>
        </p:nvCxnSpPr>
        <p:spPr>
          <a:xfrm>
            <a:off x="57131" y="487585"/>
            <a:ext cx="30096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235B3BB-5796-1B4F-BF1D-6FED2D21B475}"/>
              </a:ext>
            </a:extLst>
          </p:cNvPr>
          <p:cNvCxnSpPr>
            <a:cxnSpLocks/>
          </p:cNvCxnSpPr>
          <p:nvPr/>
        </p:nvCxnSpPr>
        <p:spPr>
          <a:xfrm>
            <a:off x="57129" y="327220"/>
            <a:ext cx="300962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D0740451-8ECA-5141-BB3E-FD9FA3E379FD}"/>
              </a:ext>
            </a:extLst>
          </p:cNvPr>
          <p:cNvSpPr txBox="1"/>
          <p:nvPr/>
        </p:nvSpPr>
        <p:spPr>
          <a:xfrm>
            <a:off x="358093" y="749757"/>
            <a:ext cx="2088970" cy="276999"/>
          </a:xfrm>
          <a:prstGeom prst="rect">
            <a:avLst/>
          </a:prstGeom>
          <a:noFill/>
          <a:effectLst>
            <a:outerShdw dist="12700" dir="2700000" algn="tl" rotWithShape="0">
              <a:prstClr val="black"/>
            </a:outerShdw>
          </a:effectLst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outerShdw dist="38100" sx="200000" sy="200000" algn="tl" rotWithShape="0">
                    <a:prstClr val="black">
                      <a:alpha val="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UML-1 Conforming prototypes</a:t>
            </a:r>
          </a:p>
        </p:txBody>
      </p:sp>
      <p:sp>
        <p:nvSpPr>
          <p:cNvPr id="33" name="Slide Number Placeholder 3">
            <a:extLst>
              <a:ext uri="{FF2B5EF4-FFF2-40B4-BE49-F238E27FC236}">
                <a16:creationId xmlns:a16="http://schemas.microsoft.com/office/drawing/2014/main" id="{04DFFD1A-522C-4D43-999A-B25FEDE01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71576" y="6549282"/>
            <a:ext cx="503908" cy="306229"/>
          </a:xfrm>
        </p:spPr>
        <p:txBody>
          <a:bodyPr/>
          <a:lstStyle/>
          <a:p>
            <a:fld id="{4B5A7D23-5EA3-BB48-9A7E-29066237FEC6}" type="slidenum">
              <a:rPr lang="en-US" sz="1200" smtClean="0">
                <a:solidFill>
                  <a:srgbClr val="898989"/>
                </a:solidFill>
              </a:rPr>
              <a:pPr/>
              <a:t>14</a:t>
            </a:fld>
            <a:endParaRPr lang="en-US" sz="1200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89462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B0624-F3C0-C34E-8D91-1096F4E64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AAM Ecosystem Working Group (AEWG)</a:t>
            </a:r>
            <a:br>
              <a:rPr lang="en-US" dirty="0"/>
            </a:br>
            <a:r>
              <a:rPr lang="en-US" dirty="0">
                <a:hlinkClick r:id="rId2"/>
              </a:rPr>
              <a:t>https://nari.arc.nasa.gov/aam-portal/</a:t>
            </a:r>
            <a:r>
              <a:rPr lang="en-US" dirty="0"/>
              <a:t>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697CAE6-53CA-7645-882C-F9A844909C22}"/>
              </a:ext>
            </a:extLst>
          </p:cNvPr>
          <p:cNvSpPr/>
          <p:nvPr/>
        </p:nvSpPr>
        <p:spPr>
          <a:xfrm>
            <a:off x="90" y="6024602"/>
            <a:ext cx="12191821" cy="84707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0" cap="none" spc="0" normalizeH="0" baseline="0" noProof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559F4C0-22F8-7E45-8822-B649A5E912CF}"/>
              </a:ext>
            </a:extLst>
          </p:cNvPr>
          <p:cNvSpPr txBox="1">
            <a:spLocks/>
          </p:cNvSpPr>
          <p:nvPr/>
        </p:nvSpPr>
        <p:spPr>
          <a:xfrm>
            <a:off x="162074" y="6151335"/>
            <a:ext cx="11803411" cy="553998"/>
          </a:xfrm>
          <a:prstGeom prst="rect">
            <a:avLst/>
          </a:prstGeom>
          <a:effectLst/>
        </p:spPr>
        <p:txBody>
          <a:bodyPr vert="horz" wrap="square" lIns="0" tIns="0" rIns="0" bIns="0" rtlCol="0" anchor="ctr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algn="ctr">
              <a:buClr>
                <a:srgbClr val="1F497D"/>
              </a:buClr>
            </a:pPr>
            <a:r>
              <a:rPr>
                <a:solidFill>
                  <a:prstClr val="white"/>
                </a:solidFill>
                <a:cs typeface="Arial" panose="020B0604020202020204" pitchFamily="34" charset="0"/>
              </a:rPr>
              <a:t>Accelerate the development of safe and scalable AAM flight operations </a:t>
            </a:r>
            <a:br>
              <a:rPr>
                <a:solidFill>
                  <a:prstClr val="white"/>
                </a:solidFill>
                <a:cs typeface="Arial" panose="020B0604020202020204" pitchFamily="34" charset="0"/>
              </a:rPr>
            </a:br>
            <a:r>
              <a:rPr>
                <a:solidFill>
                  <a:prstClr val="white"/>
                </a:solidFill>
                <a:cs typeface="Arial" panose="020B0604020202020204" pitchFamily="34" charset="0"/>
              </a:rPr>
              <a:t>by bringing together the broad and diverse ecosystem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088B77D-BACF-AA46-881F-6DAEACC41D72}"/>
              </a:ext>
            </a:extLst>
          </p:cNvPr>
          <p:cNvGrpSpPr/>
          <p:nvPr/>
        </p:nvGrpSpPr>
        <p:grpSpPr>
          <a:xfrm rot="379708">
            <a:off x="3023402" y="923664"/>
            <a:ext cx="6086954" cy="4519716"/>
            <a:chOff x="3145101" y="1493432"/>
            <a:chExt cx="6299638" cy="4555136"/>
          </a:xfrm>
        </p:grpSpPr>
        <p:pic>
          <p:nvPicPr>
            <p:cNvPr id="28" name="Picture 27" descr="A close up of a sign&#10;&#10;Description automatically generated">
              <a:extLst>
                <a:ext uri="{FF2B5EF4-FFF2-40B4-BE49-F238E27FC236}">
                  <a16:creationId xmlns:a16="http://schemas.microsoft.com/office/drawing/2014/main" id="{7ABF2B59-1425-DB41-BD4F-8593D4111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45101" y="1493432"/>
              <a:ext cx="6299638" cy="4062036"/>
            </a:xfrm>
            <a:prstGeom prst="rect">
              <a:avLst/>
            </a:prstGeom>
          </p:spPr>
        </p:pic>
        <p:pic>
          <p:nvPicPr>
            <p:cNvPr id="29" name="Graphic 28" descr="Arrow Rotate right">
              <a:extLst>
                <a:ext uri="{FF2B5EF4-FFF2-40B4-BE49-F238E27FC236}">
                  <a16:creationId xmlns:a16="http://schemas.microsoft.com/office/drawing/2014/main" id="{342CEE51-0B41-C645-8919-B9FF0CDC4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710594">
              <a:off x="3618169" y="2030047"/>
              <a:ext cx="1523338" cy="1421783"/>
            </a:xfrm>
            <a:prstGeom prst="rect">
              <a:avLst/>
            </a:prstGeom>
          </p:spPr>
        </p:pic>
        <p:pic>
          <p:nvPicPr>
            <p:cNvPr id="30" name="Graphic 29" descr="Arrow Rotate right">
              <a:extLst>
                <a:ext uri="{FF2B5EF4-FFF2-40B4-BE49-F238E27FC236}">
                  <a16:creationId xmlns:a16="http://schemas.microsoft.com/office/drawing/2014/main" id="{607BEA18-7250-254F-A7CF-CF003A786B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1096198">
              <a:off x="7361771" y="1974693"/>
              <a:ext cx="1523338" cy="1421783"/>
            </a:xfrm>
            <a:prstGeom prst="rect">
              <a:avLst/>
            </a:prstGeom>
          </p:spPr>
        </p:pic>
        <p:pic>
          <p:nvPicPr>
            <p:cNvPr id="31" name="Graphic 30" descr="Arrow Rotate right">
              <a:extLst>
                <a:ext uri="{FF2B5EF4-FFF2-40B4-BE49-F238E27FC236}">
                  <a16:creationId xmlns:a16="http://schemas.microsoft.com/office/drawing/2014/main" id="{00F9FC1D-1573-B24F-854B-F3CC578DC1A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0145087">
              <a:off x="5765806" y="4626785"/>
              <a:ext cx="1523338" cy="1421783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F6738C8F-AF8D-CE4E-9D51-31EACF412245}"/>
              </a:ext>
            </a:extLst>
          </p:cNvPr>
          <p:cNvSpPr txBox="1"/>
          <p:nvPr/>
        </p:nvSpPr>
        <p:spPr>
          <a:xfrm>
            <a:off x="8379405" y="3473957"/>
            <a:ext cx="386269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1"/>
            <a:r>
              <a:rPr lang="en-US">
                <a:solidFill>
                  <a:prstClr val="black"/>
                </a:solidFill>
                <a:cs typeface="Arial" panose="020B0604020202020204" pitchFamily="34" charset="0"/>
              </a:rPr>
              <a:t>Develop AAM system and architecture requirements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ED5C22A-DC62-0B4D-9904-26B1AD21A062}"/>
              </a:ext>
            </a:extLst>
          </p:cNvPr>
          <p:cNvSpPr txBox="1"/>
          <p:nvPr/>
        </p:nvSpPr>
        <p:spPr>
          <a:xfrm>
            <a:off x="2962076" y="5475279"/>
            <a:ext cx="5417329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1"/>
            <a:r>
              <a:rPr lang="en-US" b="1" i="1">
                <a:solidFill>
                  <a:prstClr val="black"/>
                </a:solidFill>
                <a:cs typeface="Arial" panose="020B0604020202020204" pitchFamily="34" charset="0"/>
              </a:rPr>
              <a:t>Form a connected stakeholder community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5F2F30D-543F-5249-8D38-5123A7A7CA34}"/>
              </a:ext>
            </a:extLst>
          </p:cNvPr>
          <p:cNvSpPr txBox="1"/>
          <p:nvPr/>
        </p:nvSpPr>
        <p:spPr>
          <a:xfrm>
            <a:off x="8379405" y="1549949"/>
            <a:ext cx="3766405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1"/>
            <a:endParaRPr lang="en-US">
              <a:solidFill>
                <a:prstClr val="black"/>
              </a:solidFill>
              <a:cs typeface="Arial" panose="020B0604020202020204" pitchFamily="34" charset="0"/>
            </a:endParaRPr>
          </a:p>
          <a:p>
            <a:pPr lvl="1"/>
            <a:r>
              <a:rPr lang="en-US">
                <a:solidFill>
                  <a:prstClr val="black"/>
                </a:solidFill>
                <a:cs typeface="Arial" panose="020B0604020202020204" pitchFamily="34" charset="0"/>
              </a:rPr>
              <a:t>Collectively identify and investigate key hurdles and associated needs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D0378B1-355D-8046-B709-B5BA6178442C}"/>
              </a:ext>
            </a:extLst>
          </p:cNvPr>
          <p:cNvSpPr txBox="1"/>
          <p:nvPr/>
        </p:nvSpPr>
        <p:spPr>
          <a:xfrm>
            <a:off x="152400" y="2383448"/>
            <a:ext cx="386269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1"/>
            <a:endParaRPr lang="en-US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14288" lvl="1"/>
            <a:r>
              <a:rPr lang="en-US">
                <a:solidFill>
                  <a:prstClr val="black"/>
                </a:solidFill>
                <a:cs typeface="Arial" panose="020B0604020202020204" pitchFamily="34" charset="0"/>
              </a:rPr>
              <a:t>Learn about NASA’s research and planned transition paths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B4359DC-3B54-104A-A75C-C8A6768D83EB}"/>
              </a:ext>
            </a:extLst>
          </p:cNvPr>
          <p:cNvSpPr txBox="1"/>
          <p:nvPr/>
        </p:nvSpPr>
        <p:spPr>
          <a:xfrm>
            <a:off x="152400" y="1310392"/>
            <a:ext cx="344408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4288" lvl="1"/>
            <a:r>
              <a:rPr lang="en-US">
                <a:solidFill>
                  <a:prstClr val="black"/>
                </a:solidFill>
                <a:cs typeface="Arial" panose="020B0604020202020204" pitchFamily="34" charset="0"/>
              </a:rPr>
              <a:t>Align on a common vision </a:t>
            </a:r>
            <a:br>
              <a:rPr lang="en-US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en-US">
                <a:solidFill>
                  <a:prstClr val="black"/>
                </a:solidFill>
                <a:cs typeface="Arial" panose="020B0604020202020204" pitchFamily="34" charset="0"/>
              </a:rPr>
              <a:t>for AAM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A747F81-AB5D-C14B-804A-F9A26F841E64}"/>
              </a:ext>
            </a:extLst>
          </p:cNvPr>
          <p:cNvSpPr txBox="1"/>
          <p:nvPr/>
        </p:nvSpPr>
        <p:spPr>
          <a:xfrm>
            <a:off x="176393" y="4079927"/>
            <a:ext cx="350878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4288" lvl="1"/>
            <a:r>
              <a:rPr lang="en-US">
                <a:solidFill>
                  <a:prstClr val="black"/>
                </a:solidFill>
                <a:cs typeface="Arial" panose="020B0604020202020204" pitchFamily="34" charset="0"/>
              </a:rPr>
              <a:t>Adopt a strategy for engaging the public on AAM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C0660A9-E326-2C45-97C6-CAA20FA02FE3}"/>
              </a:ext>
            </a:extLst>
          </p:cNvPr>
          <p:cNvSpPr txBox="1"/>
          <p:nvPr/>
        </p:nvSpPr>
        <p:spPr>
          <a:xfrm>
            <a:off x="8849012" y="4769240"/>
            <a:ext cx="3244521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4288" lvl="1"/>
            <a:r>
              <a:rPr lang="en-US">
                <a:solidFill>
                  <a:prstClr val="black"/>
                </a:solidFill>
                <a:cs typeface="Arial" panose="020B0604020202020204" pitchFamily="34" charset="0"/>
              </a:rPr>
              <a:t>Support regulatory and standards development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1D7EA2B-16E9-5F4B-85B3-00F652CD85C9}"/>
              </a:ext>
            </a:extLst>
          </p:cNvPr>
          <p:cNvCxnSpPr>
            <a:cxnSpLocks/>
          </p:cNvCxnSpPr>
          <p:nvPr/>
        </p:nvCxnSpPr>
        <p:spPr>
          <a:xfrm>
            <a:off x="0" y="2007651"/>
            <a:ext cx="3458747" cy="0"/>
          </a:xfrm>
          <a:prstGeom prst="line">
            <a:avLst/>
          </a:prstGeom>
          <a:noFill/>
          <a:ln w="9525" cap="flat" cmpd="sng" algn="ctr">
            <a:solidFill>
              <a:srgbClr val="4F81BD"/>
            </a:solidFill>
            <a:prstDash val="solid"/>
          </a:ln>
          <a:effectLst/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6D470E9-1794-E540-B8F4-B126EE7DBFAC}"/>
              </a:ext>
            </a:extLst>
          </p:cNvPr>
          <p:cNvCxnSpPr>
            <a:cxnSpLocks/>
          </p:cNvCxnSpPr>
          <p:nvPr/>
        </p:nvCxnSpPr>
        <p:spPr>
          <a:xfrm>
            <a:off x="0" y="3428858"/>
            <a:ext cx="3458747" cy="0"/>
          </a:xfrm>
          <a:prstGeom prst="line">
            <a:avLst/>
          </a:prstGeom>
          <a:noFill/>
          <a:ln w="9525" cap="flat" cmpd="sng" algn="ctr">
            <a:solidFill>
              <a:srgbClr val="4F81BD"/>
            </a:solidFill>
            <a:prstDash val="solid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87029C8-186B-5B41-BE12-C64277844D9C}"/>
              </a:ext>
            </a:extLst>
          </p:cNvPr>
          <p:cNvCxnSpPr>
            <a:cxnSpLocks/>
          </p:cNvCxnSpPr>
          <p:nvPr/>
        </p:nvCxnSpPr>
        <p:spPr>
          <a:xfrm>
            <a:off x="8741900" y="2902796"/>
            <a:ext cx="3458747" cy="0"/>
          </a:xfrm>
          <a:prstGeom prst="line">
            <a:avLst/>
          </a:prstGeom>
          <a:noFill/>
          <a:ln w="9525" cap="flat" cmpd="sng" algn="ctr">
            <a:solidFill>
              <a:srgbClr val="4F81BD"/>
            </a:solidFill>
            <a:prstDash val="solid"/>
          </a:ln>
          <a:effectLst/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EA50DE9-5A3C-474E-8FD4-BCA15AB9F182}"/>
              </a:ext>
            </a:extLst>
          </p:cNvPr>
          <p:cNvCxnSpPr>
            <a:cxnSpLocks/>
          </p:cNvCxnSpPr>
          <p:nvPr/>
        </p:nvCxnSpPr>
        <p:spPr>
          <a:xfrm>
            <a:off x="8741900" y="4195664"/>
            <a:ext cx="3458747" cy="0"/>
          </a:xfrm>
          <a:prstGeom prst="line">
            <a:avLst/>
          </a:prstGeom>
          <a:noFill/>
          <a:ln w="9525" cap="flat" cmpd="sng" algn="ctr">
            <a:solidFill>
              <a:srgbClr val="4F81BD"/>
            </a:solidFill>
            <a:prstDash val="soli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362669D-F5F8-1B4A-9E18-B7ECD609A3D3}"/>
              </a:ext>
            </a:extLst>
          </p:cNvPr>
          <p:cNvCxnSpPr>
            <a:cxnSpLocks/>
          </p:cNvCxnSpPr>
          <p:nvPr/>
        </p:nvCxnSpPr>
        <p:spPr>
          <a:xfrm>
            <a:off x="0" y="4785273"/>
            <a:ext cx="3458747" cy="0"/>
          </a:xfrm>
          <a:prstGeom prst="line">
            <a:avLst/>
          </a:prstGeom>
          <a:noFill/>
          <a:ln w="9525" cap="flat" cmpd="sng" algn="ctr">
            <a:solidFill>
              <a:srgbClr val="4F81BD"/>
            </a:solidFill>
            <a:prstDash val="solid"/>
          </a:ln>
          <a:effectLst/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9E1CC61-004E-7D46-861F-E6003D9743A9}"/>
              </a:ext>
            </a:extLst>
          </p:cNvPr>
          <p:cNvCxnSpPr>
            <a:cxnSpLocks/>
          </p:cNvCxnSpPr>
          <p:nvPr/>
        </p:nvCxnSpPr>
        <p:spPr>
          <a:xfrm>
            <a:off x="8741900" y="5505567"/>
            <a:ext cx="3458747" cy="0"/>
          </a:xfrm>
          <a:prstGeom prst="line">
            <a:avLst/>
          </a:prstGeom>
          <a:noFill/>
          <a:ln w="9525" cap="flat" cmpd="sng" algn="ctr">
            <a:solidFill>
              <a:srgbClr val="4F81BD"/>
            </a:solidFill>
            <a:prstDash val="solid"/>
          </a:ln>
          <a:effectLst/>
        </p:spPr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57EA4B-CE8C-2146-B48F-6982F5697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1CF0-2751-9942-BBAA-4C77DDDF2B1B}" type="slidenum">
              <a:rPr lang="en-US" smtClean="0">
                <a:solidFill>
                  <a:srgbClr val="898989"/>
                </a:solidFill>
              </a:rPr>
              <a:pPr/>
              <a:t>15</a:t>
            </a:fld>
            <a:endParaRPr lang="en-US" dirty="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421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oAiD.wROTkOpL8SQVpTK5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TTABLE" val="BBox"/>
  <p:tag name="MTNUMBER" val="0.243092922607014"/>
</p:tagLst>
</file>

<file path=ppt/theme/theme1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2.xml><?xml version="1.0" encoding="utf-8"?>
<a:theme xmlns:a="http://schemas.openxmlformats.org/drawingml/2006/main" name="22_Office Theme">
  <a:themeElements>
    <a:clrScheme name="Custom 3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DFFF2"/>
      </a:hlink>
      <a:folHlink>
        <a:srgbClr val="FBF9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3.xml><?xml version="1.0" encoding="utf-8"?>
<a:theme xmlns:a="http://schemas.openxmlformats.org/drawingml/2006/main" name="2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4.xml><?xml version="1.0" encoding="utf-8"?>
<a:theme xmlns:a="http://schemas.openxmlformats.org/drawingml/2006/main" name="2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D1E2BB92CBC144967077C2021A537D" ma:contentTypeVersion="14" ma:contentTypeDescription="Create a new document." ma:contentTypeScope="" ma:versionID="0700d73b47886b4592dea97dc6d6cfde">
  <xsd:schema xmlns:xsd="http://www.w3.org/2001/XMLSchema" xmlns:xs="http://www.w3.org/2001/XMLSchema" xmlns:p="http://schemas.microsoft.com/office/2006/metadata/properties" xmlns:ns1="http://schemas.microsoft.com/sharepoint/v3" xmlns:ns3="c852713b-0caa-4ac0-ba75-048f00e27b76" xmlns:ns4="a3f7648c-ef34-4383-9913-3e4132c38d7f" targetNamespace="http://schemas.microsoft.com/office/2006/metadata/properties" ma:root="true" ma:fieldsID="f3d7deabd61e12a75260a438093af1da" ns1:_="" ns3:_="" ns4:_="">
    <xsd:import namespace="http://schemas.microsoft.com/sharepoint/v3"/>
    <xsd:import namespace="c852713b-0caa-4ac0-ba75-048f00e27b76"/>
    <xsd:import namespace="a3f7648c-ef34-4383-9913-3e4132c38d7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CR" minOccurs="0"/>
                <xsd:element ref="ns1:_ip_UnifiedCompliancePolicyProperties" minOccurs="0"/>
                <xsd:element ref="ns1:_ip_UnifiedCompliancePolicyUIAc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52713b-0caa-4ac0-ba75-048f00e27b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f7648c-ef34-4383-9913-3e4132c38d7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a3f7648c-ef34-4383-9913-3e4132c38d7f">
      <UserInfo>
        <DisplayName>Hackenberg, Davis L. (HQ-300)</DisplayName>
        <AccountId>94</AccountId>
        <AccountType/>
      </UserInfo>
    </SharedWithUsers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953381A-55A1-4E9F-8357-DFB3384BA1BF}">
  <ds:schemaRefs>
    <ds:schemaRef ds:uri="a3f7648c-ef34-4383-9913-3e4132c38d7f"/>
    <ds:schemaRef ds:uri="c852713b-0caa-4ac0-ba75-048f00e27b7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1BA85EB-62E7-43D2-A14D-98E555B7B698}">
  <ds:schemaRefs>
    <ds:schemaRef ds:uri="a3f7648c-ef34-4383-9913-3e4132c38d7f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D9C68B90-C3A4-4A90-87D2-F6A0DEC30D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1611</TotalTime>
  <Words>1048</Words>
  <Application>Microsoft Office PowerPoint</Application>
  <PresentationFormat>Widescreen</PresentationFormat>
  <Paragraphs>277</Paragraphs>
  <Slides>15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Arial Narrow</vt:lpstr>
      <vt:lpstr>Calibri</vt:lpstr>
      <vt:lpstr>21_Office Theme</vt:lpstr>
      <vt:lpstr>22_Office Theme</vt:lpstr>
      <vt:lpstr>23_Office Theme</vt:lpstr>
      <vt:lpstr>24_Office Theme</vt:lpstr>
      <vt:lpstr>think-cell Slide</vt:lpstr>
      <vt:lpstr>PowerPoint Presentation</vt:lpstr>
      <vt:lpstr>Advanced Air Mobility is Emerging</vt:lpstr>
      <vt:lpstr>Urban Air Mobility (UAM) Ecosystem Goals1</vt:lpstr>
      <vt:lpstr>NASA Role to Address AAM Challenges</vt:lpstr>
      <vt:lpstr>National Campaign Series support of the Industry Timeline</vt:lpstr>
      <vt:lpstr>NC Developmental Test - Flight Interfaces Diagram</vt:lpstr>
      <vt:lpstr>NC-DT Noise Data Collection</vt:lpstr>
      <vt:lpstr>NASA AAM Mission Priorities</vt:lpstr>
      <vt:lpstr>NASA’s Airspace Integration R&amp;D </vt:lpstr>
      <vt:lpstr>PowerPoint Presentation</vt:lpstr>
      <vt:lpstr>Back-up</vt:lpstr>
      <vt:lpstr>NASA AAM MBSE Framework</vt:lpstr>
      <vt:lpstr>Strong Domestic (e)VTOL Industry Base</vt:lpstr>
      <vt:lpstr>PowerPoint Presentation</vt:lpstr>
      <vt:lpstr>AAM Ecosystem Working Group (AEWG) https://nari.arc.nasa.gov/aam-portal/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Brown, Lexie Nicole (AFRC-300)[CROWN CONSULTING INC]</dc:creator>
  <cp:lastModifiedBy>Turner, Jamie Marie. (AFRC-300)[AMERICAN SYSTEMS CORPORATION]</cp:lastModifiedBy>
  <cp:revision>18</cp:revision>
  <dcterms:created xsi:type="dcterms:W3CDTF">2021-01-27T11:59:20Z</dcterms:created>
  <dcterms:modified xsi:type="dcterms:W3CDTF">2021-10-01T15:35:24Z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0x0101002BD1E2BB92CBC144967077C2021A537D</vt:lpwstr>
  </property>
</Properties>
</file>