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590" r:id="rId1"/>
  </p:sldMasterIdLst>
  <p:sldIdLst>
    <p:sldId id="256" r:id="rId2"/>
    <p:sldId id="257" r:id="rId3"/>
    <p:sldId id="258" r:id="rId4"/>
    <p:sldId id="305" r:id="rId5"/>
    <p:sldId id="294" r:id="rId6"/>
    <p:sldId id="299" r:id="rId7"/>
    <p:sldId id="301" r:id="rId8"/>
    <p:sldId id="302" r:id="rId9"/>
    <p:sldId id="303" r:id="rId10"/>
    <p:sldId id="304" r:id="rId11"/>
    <p:sldId id="283" r:id="rId12"/>
    <p:sldId id="292" r:id="rId13"/>
    <p:sldId id="265" r:id="rId14"/>
    <p:sldId id="296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548" autoAdjust="0"/>
    <p:restoredTop sz="94660"/>
  </p:normalViewPr>
  <p:slideViewPr>
    <p:cSldViewPr snapToGrid="0">
      <p:cViewPr varScale="1">
        <p:scale>
          <a:sx n="58" d="100"/>
          <a:sy n="58" d="100"/>
        </p:scale>
        <p:origin x="444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95CDE-0060-4E52-8466-1221270ADC33}" type="datetimeFigureOut">
              <a:rPr lang="en-US" smtClean="0"/>
              <a:t>9/30/2021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8D03C-A8A7-4DE1-BE67-273BE0D9BAEC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69499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95CDE-0060-4E52-8466-1221270ADC33}" type="datetimeFigureOut">
              <a:rPr lang="en-US" smtClean="0"/>
              <a:t>9/30/2021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8D03C-A8A7-4DE1-BE67-273BE0D9BA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1166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95CDE-0060-4E52-8466-1221270ADC33}" type="datetimeFigureOut">
              <a:rPr lang="en-US" smtClean="0"/>
              <a:t>9/30/2021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8D03C-A8A7-4DE1-BE67-273BE0D9BAEC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97080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95CDE-0060-4E52-8466-1221270ADC33}" type="datetimeFigureOut">
              <a:rPr lang="en-US" smtClean="0"/>
              <a:t>9/30/2021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8D03C-A8A7-4DE1-BE67-273BE0D9BA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5578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95CDE-0060-4E52-8466-1221270ADC33}" type="datetimeFigureOut">
              <a:rPr lang="en-US" smtClean="0"/>
              <a:t>9/30/2021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8D03C-A8A7-4DE1-BE67-273BE0D9BA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6869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95CDE-0060-4E52-8466-1221270ADC33}" type="datetimeFigureOut">
              <a:rPr lang="en-US" smtClean="0"/>
              <a:t>9/30/2021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8D03C-A8A7-4DE1-BE67-273BE0D9BA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230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95CDE-0060-4E52-8466-1221270ADC33}" type="datetimeFigureOut">
              <a:rPr lang="en-US" smtClean="0"/>
              <a:t>9/30/2021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8D03C-A8A7-4DE1-BE67-273BE0D9BA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6412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8CB95CDE-0060-4E52-8466-1221270ADC33}" type="datetimeFigureOut">
              <a:rPr lang="en-US" smtClean="0"/>
              <a:t>9/30/2021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A08D03C-A8A7-4DE1-BE67-273BE0D9BA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88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95CDE-0060-4E52-8466-1221270ADC33}" type="datetimeFigureOut">
              <a:rPr lang="en-US" smtClean="0"/>
              <a:t>9/30/2021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8D03C-A8A7-4DE1-BE67-273BE0D9BA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0497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95CDE-0060-4E52-8466-1221270ADC33}" type="datetimeFigureOut">
              <a:rPr lang="en-US" smtClean="0"/>
              <a:t>9/30/2021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8D03C-A8A7-4DE1-BE67-273BE0D9BA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6432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95CDE-0060-4E52-8466-1221270ADC33}" type="datetimeFigureOut">
              <a:rPr lang="en-US" smtClean="0"/>
              <a:t>9/30/2021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8D03C-A8A7-4DE1-BE67-273BE0D9BA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1537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8CB95CDE-0060-4E52-8466-1221270ADC33}" type="datetimeFigureOut">
              <a:rPr lang="en-US" smtClean="0"/>
              <a:t>9/30/2021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8A08D03C-A8A7-4DE1-BE67-273BE0D9BAEC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1808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91" r:id="rId1"/>
    <p:sldLayoutId id="2147484592" r:id="rId2"/>
    <p:sldLayoutId id="2147484593" r:id="rId3"/>
    <p:sldLayoutId id="2147484594" r:id="rId4"/>
    <p:sldLayoutId id="2147484595" r:id="rId5"/>
    <p:sldLayoutId id="2147484596" r:id="rId6"/>
    <p:sldLayoutId id="2147484597" r:id="rId7"/>
    <p:sldLayoutId id="2147484598" r:id="rId8"/>
    <p:sldLayoutId id="2147484599" r:id="rId9"/>
    <p:sldLayoutId id="2147484600" r:id="rId10"/>
    <p:sldLayoutId id="2147484601" r:id="rId11"/>
  </p:sldLayoutIdLst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dirty="0">
                <a:latin typeface="Bookman Old Style" panose="02050604050505020204" pitchFamily="18" charset="0"/>
              </a:rPr>
              <a:t>Mesh Network Deployment for LBFD-BURST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32460" y="4694611"/>
            <a:ext cx="10058400" cy="1143000"/>
          </a:xfrm>
        </p:spPr>
        <p:txBody>
          <a:bodyPr>
            <a:noAutofit/>
          </a:bodyPr>
          <a:lstStyle/>
          <a:p>
            <a:r>
              <a:rPr lang="en-US" sz="1800" dirty="0">
                <a:latin typeface="Bookman Old Style" panose="02050604050505020204" pitchFamily="18" charset="0"/>
              </a:rPr>
              <a:t>Alek Cerne</a:t>
            </a:r>
          </a:p>
          <a:p>
            <a:r>
              <a:rPr lang="en-US" sz="1800" dirty="0">
                <a:latin typeface="Bookman Old Style" panose="02050604050505020204" pitchFamily="18" charset="0"/>
              </a:rPr>
              <a:t>AFRC - 540</a:t>
            </a:r>
          </a:p>
          <a:p>
            <a:r>
              <a:rPr lang="en-US" sz="1800" dirty="0">
                <a:latin typeface="Bookman Old Style" panose="02050604050505020204" pitchFamily="18" charset="0"/>
              </a:rPr>
              <a:t>Mentor: Sky Yarbrough</a:t>
            </a:r>
          </a:p>
        </p:txBody>
      </p:sp>
    </p:spTree>
    <p:extLst>
      <p:ext uri="{BB962C8B-B14F-4D97-AF65-F5344CB8AC3E}">
        <p14:creationId xmlns:p14="http://schemas.microsoft.com/office/powerpoint/2010/main" val="49845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6458" y="1867977"/>
            <a:ext cx="3609800" cy="240414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2758" y="2054388"/>
            <a:ext cx="4722404" cy="2031325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r>
              <a:rPr lang="en-US" b="1" dirty="0">
                <a:latin typeface="Bookman Old Style" panose="02050604050505020204" pitchFamily="18" charset="0"/>
              </a:rPr>
              <a:t>Previous Work: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Bookman Old Style" panose="02050604050505020204" pitchFamily="18" charset="0"/>
              </a:rPr>
              <a:t>Qualcomm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Bookman Old Style" panose="02050604050505020204" pitchFamily="18" charset="0"/>
              </a:rPr>
              <a:t>Dell EMC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Bookman Old Style" panose="02050604050505020204" pitchFamily="18" charset="0"/>
              </a:rPr>
              <a:t>Texas Instrument</a:t>
            </a:r>
          </a:p>
          <a:p>
            <a:endParaRPr lang="en-US" b="1" dirty="0">
              <a:latin typeface="Bookman Old Style" panose="02050604050505020204" pitchFamily="18" charset="0"/>
            </a:endParaRPr>
          </a:p>
          <a:p>
            <a:endParaRPr lang="en-US" b="1" dirty="0">
              <a:latin typeface="Bookman Old Style" panose="02050604050505020204" pitchFamily="18" charset="0"/>
            </a:endParaRPr>
          </a:p>
          <a:p>
            <a:endParaRPr lang="en-US" b="1" dirty="0">
              <a:latin typeface="Bookman Old Style" panose="02050604050505020204" pitchFamily="18" charset="0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565452"/>
          </a:xfrm>
        </p:spPr>
        <p:txBody>
          <a:bodyPr>
            <a:normAutofit/>
          </a:bodyPr>
          <a:lstStyle/>
          <a:p>
            <a:pPr algn="ctr"/>
            <a:r>
              <a:rPr lang="en-US" sz="3200" dirty="0"/>
              <a:t>Alek Cerne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877346" y="813881"/>
            <a:ext cx="473917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Baskerville Old Face" panose="02020602080505020303" pitchFamily="18" charset="0"/>
              </a:rPr>
              <a:t>University of Michigan</a:t>
            </a:r>
          </a:p>
          <a:p>
            <a:pPr algn="ctr"/>
            <a:r>
              <a:rPr lang="en-US" sz="2000" b="1" dirty="0">
                <a:latin typeface="Baskerville Old Face" panose="02020602080505020303" pitchFamily="18" charset="0"/>
              </a:rPr>
              <a:t>Computer Engineering</a:t>
            </a:r>
          </a:p>
          <a:p>
            <a:pPr algn="ctr"/>
            <a:r>
              <a:rPr lang="en-US" sz="2000" b="1" dirty="0">
                <a:latin typeface="Baskerville Old Face" panose="02020602080505020303" pitchFamily="18" charset="0"/>
              </a:rPr>
              <a:t>2020</a:t>
            </a:r>
            <a:endParaRPr lang="en-US" dirty="0">
              <a:latin typeface="Baskerville Old Face" panose="02020602080505020303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1F8BDC4-A1C8-46BA-AA4C-F4DD0ADFA381}"/>
              </a:ext>
            </a:extLst>
          </p:cNvPr>
          <p:cNvSpPr txBox="1"/>
          <p:nvPr/>
        </p:nvSpPr>
        <p:spPr>
          <a:xfrm>
            <a:off x="804949" y="3719872"/>
            <a:ext cx="3953482" cy="2031325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r>
              <a:rPr lang="en-US" b="1" dirty="0">
                <a:latin typeface="Bookman Old Style" panose="02050604050505020204" pitchFamily="18" charset="0"/>
              </a:rPr>
              <a:t>Hobbies: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Bookman Old Style" panose="02050604050505020204" pitchFamily="18" charset="0"/>
              </a:rPr>
              <a:t>Soccer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Bookman Old Style" panose="02050604050505020204" pitchFamily="18" charset="0"/>
              </a:rPr>
              <a:t>Sailing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Bookman Old Style" panose="02050604050505020204" pitchFamily="18" charset="0"/>
              </a:rPr>
              <a:t>Snowboarding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Bookman Old Style" panose="02050604050505020204" pitchFamily="18" charset="0"/>
              </a:rPr>
              <a:t>Cooking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Bookman Old Style" panose="02050604050505020204" pitchFamily="18" charset="0"/>
              </a:rPr>
              <a:t>Hiking</a:t>
            </a:r>
          </a:p>
          <a:p>
            <a:endParaRPr lang="en-US" b="1" dirty="0">
              <a:latin typeface="Bookman Old Style" panose="02050604050505020204" pitchFamily="18" charset="0"/>
            </a:endParaRPr>
          </a:p>
          <a:p>
            <a:endParaRPr lang="en-US" b="1" dirty="0">
              <a:latin typeface="Bookman Old Style" panose="02050604050505020204" pitchFamily="18" charset="0"/>
            </a:endParaRPr>
          </a:p>
          <a:p>
            <a:endParaRPr lang="en-US" b="1" dirty="0">
              <a:latin typeface="Bookman Old Style" panose="02050604050505020204" pitchFamily="18" charset="0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F8D66782-B451-4DD5-89BD-B8DCB38F76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2526" y="3626340"/>
            <a:ext cx="3242971" cy="24177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65F6F2C7-C13F-40CD-99C4-D680939B58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8545" y="2324355"/>
            <a:ext cx="2108263" cy="2791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619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0"/>
            <a:ext cx="10058400" cy="1450757"/>
          </a:xfrm>
        </p:spPr>
        <p:txBody>
          <a:bodyPr/>
          <a:lstStyle/>
          <a:p>
            <a:pPr algn="ctr"/>
            <a:r>
              <a:rPr lang="en-US" dirty="0">
                <a:latin typeface="Bookman Old Style" panose="02050604050505020204" pitchFamily="18" charset="0"/>
              </a:rPr>
              <a:t>Mesh Deployment 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8063" y="1780376"/>
            <a:ext cx="4989793" cy="4088718"/>
          </a:xfrm>
        </p:spPr>
        <p:txBody>
          <a:bodyPr>
            <a:normAutofit/>
          </a:bodyPr>
          <a:lstStyle/>
          <a:p>
            <a:pPr marL="201168" lvl="1" indent="0">
              <a:buNone/>
            </a:pPr>
            <a:br>
              <a:rPr lang="en-US" dirty="0"/>
            </a:b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BEE7C64-A266-4C02-8237-35A56E0CAE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0911" y="2084260"/>
            <a:ext cx="4214769" cy="3226478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D02B3DB-9BCF-4CDE-98A4-DDA9468C5308}"/>
              </a:ext>
            </a:extLst>
          </p:cNvPr>
          <p:cNvSpPr txBox="1">
            <a:spLocks/>
          </p:cNvSpPr>
          <p:nvPr/>
        </p:nvSpPr>
        <p:spPr>
          <a:xfrm>
            <a:off x="607634" y="1879330"/>
            <a:ext cx="7985464" cy="358140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A4745500-3B0C-4792-A988-12DA40E4AB35}"/>
              </a:ext>
            </a:extLst>
          </p:cNvPr>
          <p:cNvSpPr txBox="1">
            <a:spLocks/>
          </p:cNvSpPr>
          <p:nvPr/>
        </p:nvSpPr>
        <p:spPr>
          <a:xfrm>
            <a:off x="1097280" y="2084260"/>
            <a:ext cx="5407135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4048" marR="0" lvl="0" indent="-384048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200"/>
              </a:spcAft>
              <a:buClrTx/>
              <a:buSzTx/>
              <a:buFont typeface="Franklin Gothic Book" panose="020B0503020102020204" pitchFamily="34" charset="0"/>
              <a:buChar char="■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191B0E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BURST is a remote trigger system for a sonic boom recorder </a:t>
            </a:r>
          </a:p>
          <a:p>
            <a:pPr marL="384048" marR="0" lvl="0" indent="-384048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200"/>
              </a:spcAft>
              <a:buClrTx/>
              <a:buSzTx/>
              <a:buFont typeface="Franklin Gothic Book" panose="020B0503020102020204" pitchFamily="34" charset="0"/>
              <a:buChar char="■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191B0E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BURST receives a message which is sent via a web-based interface, provided by our Iridium Service provider (KeyW &amp; Guardian Mobility), through the Iridium Satellite Constellation. </a:t>
            </a:r>
          </a:p>
          <a:p>
            <a:pPr marL="384048" marR="0" lvl="0" indent="-384048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200"/>
              </a:spcAft>
              <a:buClrTx/>
              <a:buSzTx/>
              <a:buFont typeface="Franklin Gothic Book" panose="020B0503020102020204" pitchFamily="34" charset="0"/>
              <a:buChar char="■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191B0E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BURST triggers the recorder based on the start/stop times in the message.</a:t>
            </a:r>
          </a:p>
          <a:p>
            <a:pPr marL="0" marR="0" lvl="0" indent="0" algn="l" defTabSz="914400" rtl="0" eaLnBrk="1" fontAlgn="auto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ClrTx/>
              <a:buSzTx/>
              <a:buFont typeface="Franklin Gothic Book" panose="020B05030201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191B0E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22305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Bookman Old Style" panose="02050604050505020204" pitchFamily="18" charset="0"/>
              </a:rPr>
              <a:t>Mesh Networks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A522DD0-196E-46BA-9E2F-6E8F50C2F418}"/>
              </a:ext>
            </a:extLst>
          </p:cNvPr>
          <p:cNvSpPr/>
          <p:nvPr/>
        </p:nvSpPr>
        <p:spPr>
          <a:xfrm>
            <a:off x="500407" y="1874017"/>
            <a:ext cx="7063666" cy="24832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4048" lvl="0" indent="-384048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</a:pPr>
            <a:r>
              <a:rPr lang="en-US" dirty="0">
                <a:solidFill>
                  <a:srgbClr val="202122"/>
                </a:solidFill>
                <a:latin typeface="Arial" panose="020B0604020202020204" pitchFamily="34" charset="0"/>
              </a:rPr>
              <a:t>Mesh networks are a local network topology in which the infrastructure nodes connect directly, dynamically and non-hierarchically to as many other nodes as possible and cooperate with one another to efficiently route data</a:t>
            </a:r>
          </a:p>
          <a:p>
            <a:pPr marL="384048" lvl="0" indent="-384048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</a:pPr>
            <a:r>
              <a:rPr lang="en-US" dirty="0">
                <a:solidFill>
                  <a:srgbClr val="202122"/>
                </a:solidFill>
                <a:latin typeface="Arial" panose="020B0604020202020204" pitchFamily="34" charset="0"/>
              </a:rPr>
              <a:t>Mesh networks dynamically self-organize and self-configure, which can reduce installation overhead</a:t>
            </a:r>
          </a:p>
          <a:p>
            <a:pPr marL="384048" lvl="0" indent="-384048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</a:pPr>
            <a:r>
              <a:rPr lang="en-US" dirty="0">
                <a:solidFill>
                  <a:srgbClr val="202122"/>
                </a:solidFill>
                <a:latin typeface="Arial" panose="020B0604020202020204" pitchFamily="34" charset="0"/>
              </a:rPr>
              <a:t>The ability to self-configure enables dynamic distribution of workloads, particularly in the event a few nodes should fail</a:t>
            </a:r>
            <a:endParaRPr lang="en-US" dirty="0">
              <a:solidFill>
                <a:srgbClr val="191B0E"/>
              </a:solidFill>
              <a:latin typeface="Franklin Gothic Book" panose="020B0503020102020204"/>
            </a:endParaRPr>
          </a:p>
        </p:txBody>
      </p:sp>
      <p:pic>
        <p:nvPicPr>
          <p:cNvPr id="6" name="Picture 2" descr="What You Should Know about Mesh Network">
            <a:extLst>
              <a:ext uri="{FF2B5EF4-FFF2-40B4-BE49-F238E27FC236}">
                <a16:creationId xmlns:a16="http://schemas.microsoft.com/office/drawing/2014/main" id="{75E3704F-D971-49D8-8F57-44BF7DEEEC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4138" y="4613511"/>
            <a:ext cx="3736204" cy="1115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9956577-B998-496E-94EC-F805C380C384}"/>
              </a:ext>
            </a:extLst>
          </p:cNvPr>
          <p:cNvSpPr txBox="1"/>
          <p:nvPr/>
        </p:nvSpPr>
        <p:spPr>
          <a:xfrm>
            <a:off x="8196033" y="1952502"/>
            <a:ext cx="239667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Flooding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Self-Healing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Scaling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Routing</a:t>
            </a:r>
          </a:p>
        </p:txBody>
      </p:sp>
      <p:pic>
        <p:nvPicPr>
          <p:cNvPr id="1028" name="Picture 4" descr="Flooding (computer networking) - Wikipedia">
            <a:extLst>
              <a:ext uri="{FF2B5EF4-FFF2-40B4-BE49-F238E27FC236}">
                <a16:creationId xmlns:a16="http://schemas.microsoft.com/office/drawing/2014/main" id="{BF639522-68D2-44B6-BB65-E43B64D6CFF2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5931" y="3429000"/>
            <a:ext cx="2616878" cy="2616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8918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Bookman Old Style" panose="02050604050505020204" pitchFamily="18" charset="0"/>
              </a:rPr>
              <a:t>Background and Motivation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79" y="1845734"/>
            <a:ext cx="5126875" cy="4023360"/>
          </a:xfrm>
        </p:spPr>
        <p:txBody>
          <a:bodyPr>
            <a:normAutofit/>
          </a:bodyPr>
          <a:lstStyle/>
          <a:p>
            <a:pPr marL="201168" lvl="1" indent="0">
              <a:buNone/>
            </a:pPr>
            <a:br>
              <a:rPr lang="en-US" dirty="0">
                <a:latin typeface="Bookman Old Style" panose="02050604050505020204" pitchFamily="18" charset="0"/>
              </a:rPr>
            </a:br>
            <a:br>
              <a:rPr lang="en-US" dirty="0">
                <a:latin typeface="Bookman Old Style" panose="02050604050505020204" pitchFamily="18" charset="0"/>
              </a:rPr>
            </a:br>
            <a:endParaRPr lang="en-US" dirty="0">
              <a:latin typeface="Bookman Old Style" panose="02050604050505020204" pitchFamily="18" charset="0"/>
            </a:endParaRPr>
          </a:p>
        </p:txBody>
      </p:sp>
      <p:pic>
        <p:nvPicPr>
          <p:cNvPr id="1026" name="Picture 2" descr="Industrial or Commercial Wireless Mesh Technologies | Data Respons">
            <a:extLst>
              <a:ext uri="{FF2B5EF4-FFF2-40B4-BE49-F238E27FC236}">
                <a16:creationId xmlns:a16="http://schemas.microsoft.com/office/drawing/2014/main" id="{B405CF17-FAEC-403E-91D7-2A492B355C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4073" y="2135417"/>
            <a:ext cx="2963658" cy="1979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6DEB570-C1A0-458F-8548-E356DEC850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0188" y="4437463"/>
            <a:ext cx="2791428" cy="1570178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A522DD0-196E-46BA-9E2F-6E8F50C2F418}"/>
              </a:ext>
            </a:extLst>
          </p:cNvPr>
          <p:cNvSpPr/>
          <p:nvPr/>
        </p:nvSpPr>
        <p:spPr>
          <a:xfrm>
            <a:off x="500407" y="1874017"/>
            <a:ext cx="7063666" cy="4144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4048" lvl="0" indent="-384048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</a:pPr>
            <a:r>
              <a:rPr lang="en-US" dirty="0">
                <a:solidFill>
                  <a:srgbClr val="191B0E"/>
                </a:solidFill>
                <a:latin typeface="Franklin Gothic Book" panose="020B0503020102020204"/>
              </a:rPr>
              <a:t>Implementing a mesh network between GRS units </a:t>
            </a:r>
            <a:r>
              <a:rPr lang="en-US" dirty="0">
                <a:solidFill>
                  <a:prstClr val="black"/>
                </a:solidFill>
                <a:latin typeface="Franklin Gothic Book" panose="020B0503020102020204"/>
              </a:rPr>
              <a:t>and the Mobile Operations Facility </a:t>
            </a:r>
            <a:r>
              <a:rPr lang="en-US" dirty="0">
                <a:solidFill>
                  <a:srgbClr val="191B0E"/>
                </a:solidFill>
                <a:latin typeface="Franklin Gothic Book" panose="020B0503020102020204"/>
              </a:rPr>
              <a:t>provides:</a:t>
            </a:r>
          </a:p>
          <a:p>
            <a:pPr marL="914400" lvl="1" indent="-384048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</a:pPr>
            <a:r>
              <a:rPr lang="en-US" dirty="0">
                <a:solidFill>
                  <a:prstClr val="black"/>
                </a:solidFill>
                <a:latin typeface="Franklin Gothic Book" panose="020B0503020102020204"/>
              </a:rPr>
              <a:t>Reduced operational costs due to less long-haul connections required</a:t>
            </a:r>
          </a:p>
          <a:p>
            <a:pPr marL="914400" lvl="1" indent="-384048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</a:pPr>
            <a:r>
              <a:rPr lang="en-US" dirty="0">
                <a:solidFill>
                  <a:srgbClr val="191B0E"/>
                </a:solidFill>
                <a:latin typeface="Franklin Gothic Book" panose="020B0503020102020204"/>
              </a:rPr>
              <a:t>Better coverage as GRS mesh can have multiple entry points</a:t>
            </a:r>
          </a:p>
          <a:p>
            <a:pPr marL="914400" lvl="1" indent="-384048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</a:pPr>
            <a:r>
              <a:rPr lang="en-US" dirty="0">
                <a:solidFill>
                  <a:srgbClr val="191B0E"/>
                </a:solidFill>
                <a:latin typeface="Franklin Gothic Book" panose="020B0503020102020204"/>
              </a:rPr>
              <a:t>Easy to add, remove and scale mesh by changing number of GRS units</a:t>
            </a:r>
          </a:p>
          <a:p>
            <a:pPr marL="914400" lvl="1" indent="-384048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</a:pPr>
            <a:r>
              <a:rPr lang="en-US" dirty="0">
                <a:solidFill>
                  <a:srgbClr val="191B0E"/>
                </a:solidFill>
                <a:latin typeface="Franklin Gothic Book" panose="020B0503020102020204"/>
              </a:rPr>
              <a:t>Smaller probability of outage between nodes due to mesh robustness</a:t>
            </a:r>
          </a:p>
          <a:p>
            <a:pPr marL="384048" lvl="0" indent="-384048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</a:pPr>
            <a:r>
              <a:rPr lang="en-US" dirty="0">
                <a:solidFill>
                  <a:srgbClr val="191B0E"/>
                </a:solidFill>
                <a:latin typeface="Franklin Gothic Book" panose="020B0503020102020204"/>
              </a:rPr>
              <a:t>Multiple technologies to support mesh such as LTE, Iridium, LoRaWAN, NB-IOT</a:t>
            </a:r>
          </a:p>
          <a:p>
            <a:pPr marL="384048" lvl="0" indent="-384048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</a:pPr>
            <a:r>
              <a:rPr lang="en-US" dirty="0">
                <a:solidFill>
                  <a:srgbClr val="191B0E"/>
                </a:solidFill>
                <a:latin typeface="Franklin Gothic Book" panose="020B0503020102020204"/>
              </a:rPr>
              <a:t>Need a method to evaluate the feasibility of a mesh network's deployment that includes location, technology used, etc.</a:t>
            </a:r>
          </a:p>
        </p:txBody>
      </p:sp>
    </p:spTree>
    <p:extLst>
      <p:ext uri="{BB962C8B-B14F-4D97-AF65-F5344CB8AC3E}">
        <p14:creationId xmlns:p14="http://schemas.microsoft.com/office/powerpoint/2010/main" val="1658969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Bookman Old Style" panose="02050604050505020204" pitchFamily="18" charset="0"/>
              </a:rPr>
              <a:t>Simulation Parameters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79" y="1845734"/>
            <a:ext cx="5126875" cy="4023360"/>
          </a:xfrm>
        </p:spPr>
        <p:txBody>
          <a:bodyPr>
            <a:normAutofit/>
          </a:bodyPr>
          <a:lstStyle/>
          <a:p>
            <a:pPr marL="201168" lvl="1" indent="0">
              <a:buNone/>
            </a:pPr>
            <a:br>
              <a:rPr lang="en-US" dirty="0">
                <a:latin typeface="Bookman Old Style" panose="02050604050505020204" pitchFamily="18" charset="0"/>
              </a:rPr>
            </a:br>
            <a:br>
              <a:rPr lang="en-US" dirty="0">
                <a:latin typeface="Bookman Old Style" panose="02050604050505020204" pitchFamily="18" charset="0"/>
              </a:rPr>
            </a:br>
            <a:endParaRPr lang="en-US" dirty="0">
              <a:latin typeface="Bookman Old Style" panose="020506040505050202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C26F37D-7BF8-4D29-AEA0-8AFBB3703F5C}"/>
              </a:ext>
            </a:extLst>
          </p:cNvPr>
          <p:cNvSpPr txBox="1"/>
          <p:nvPr/>
        </p:nvSpPr>
        <p:spPr>
          <a:xfrm>
            <a:off x="742758" y="2054388"/>
            <a:ext cx="4722404" cy="923330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endParaRPr lang="en-US" b="1" dirty="0">
              <a:latin typeface="Bookman Old Style" panose="02050604050505020204" pitchFamily="18" charset="0"/>
            </a:endParaRPr>
          </a:p>
          <a:p>
            <a:endParaRPr lang="en-US" b="1" dirty="0">
              <a:latin typeface="Bookman Old Style" panose="02050604050505020204" pitchFamily="18" charset="0"/>
            </a:endParaRPr>
          </a:p>
          <a:p>
            <a:endParaRPr lang="en-US" b="1" dirty="0">
              <a:latin typeface="Bookman Old Style" panose="020506040505050202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FF7A339-3880-410F-A20E-8F2E0357C6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67" y="1952502"/>
            <a:ext cx="11473666" cy="2731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9044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Bookman Old Style" panose="02050604050505020204" pitchFamily="18" charset="0"/>
              </a:rPr>
              <a:t>Meshes and Nodes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79" y="1845734"/>
            <a:ext cx="5126875" cy="4023360"/>
          </a:xfrm>
        </p:spPr>
        <p:txBody>
          <a:bodyPr>
            <a:normAutofit/>
          </a:bodyPr>
          <a:lstStyle/>
          <a:p>
            <a:pPr marL="201168" lvl="1" indent="0">
              <a:buNone/>
            </a:pPr>
            <a:br>
              <a:rPr lang="en-US" dirty="0">
                <a:latin typeface="Bookman Old Style" panose="02050604050505020204" pitchFamily="18" charset="0"/>
              </a:rPr>
            </a:br>
            <a:br>
              <a:rPr lang="en-US" dirty="0">
                <a:latin typeface="Bookman Old Style" panose="02050604050505020204" pitchFamily="18" charset="0"/>
              </a:rPr>
            </a:br>
            <a:endParaRPr lang="en-US" dirty="0">
              <a:latin typeface="Bookman Old Style" panose="020506040505050202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C26F37D-7BF8-4D29-AEA0-8AFBB3703F5C}"/>
              </a:ext>
            </a:extLst>
          </p:cNvPr>
          <p:cNvSpPr txBox="1"/>
          <p:nvPr/>
        </p:nvSpPr>
        <p:spPr>
          <a:xfrm>
            <a:off x="742758" y="2054388"/>
            <a:ext cx="4722404" cy="923330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endParaRPr lang="en-US" b="1" dirty="0">
              <a:latin typeface="Bookman Old Style" panose="02050604050505020204" pitchFamily="18" charset="0"/>
            </a:endParaRPr>
          </a:p>
          <a:p>
            <a:endParaRPr lang="en-US" b="1" dirty="0">
              <a:latin typeface="Bookman Old Style" panose="02050604050505020204" pitchFamily="18" charset="0"/>
            </a:endParaRPr>
          </a:p>
          <a:p>
            <a:endParaRPr lang="en-US" b="1" dirty="0">
              <a:latin typeface="Bookman Old Style" panose="02050604050505020204" pitchFamily="18" charset="0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6B14B3B-C7C8-497D-9C0D-E2D66348AA3A}"/>
              </a:ext>
            </a:extLst>
          </p:cNvPr>
          <p:cNvSpPr txBox="1">
            <a:spLocks/>
          </p:cNvSpPr>
          <p:nvPr/>
        </p:nvSpPr>
        <p:spPr>
          <a:xfrm>
            <a:off x="1423554" y="2045814"/>
            <a:ext cx="9601200" cy="181160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5A40320-5CFB-4A40-89D1-3688AA0D2E82}"/>
              </a:ext>
            </a:extLst>
          </p:cNvPr>
          <p:cNvSpPr txBox="1">
            <a:spLocks/>
          </p:cNvSpPr>
          <p:nvPr/>
        </p:nvSpPr>
        <p:spPr>
          <a:xfrm>
            <a:off x="1325880" y="1952502"/>
            <a:ext cx="9601200" cy="1811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4048" marR="0" lvl="0" indent="-384048" algn="l" defTabSz="914400" rtl="0" eaLnBrk="1" fontAlgn="auto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ClrTx/>
              <a:buSzTx/>
              <a:buFont typeface="Franklin Gothic Book" panose="020B0503020102020204" pitchFamily="34" charset="0"/>
              <a:buChar char="■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91B0E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Preliminary simulation allowed for node and mesh generation to help verify the mesh capabilities with varying number of units and data range from each node</a:t>
            </a:r>
          </a:p>
          <a:p>
            <a:pPr marL="384048" marR="0" lvl="0" indent="-384048" algn="l" defTabSz="914400" rtl="0" eaLnBrk="1" fontAlgn="auto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ClrTx/>
              <a:buSzTx/>
              <a:buFont typeface="Franklin Gothic Book" panose="020B0503020102020204" pitchFamily="34" charset="0"/>
              <a:buChar char="■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91B0E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Node connection limits made partial vs. full mesh creation possible</a:t>
            </a:r>
          </a:p>
          <a:p>
            <a:pPr marL="384048" marR="0" lvl="0" indent="-384048" algn="l" defTabSz="914400" rtl="0" eaLnBrk="1" fontAlgn="auto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ClrTx/>
              <a:buSzTx/>
              <a:buFont typeface="Franklin Gothic Book" panose="020B0503020102020204" pitchFamily="34" charset="0"/>
              <a:buChar char="■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91B0E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Multiple meshes vs. single mesh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81D1E7F-A9AB-45B7-9AFE-81044C56D6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1435" y="3601561"/>
            <a:ext cx="3575990" cy="268199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143BD0D-4E55-4BAD-894C-A3BE9115B0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4577" y="3601561"/>
            <a:ext cx="3575990" cy="2681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8864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Bookman Old Style" panose="02050604050505020204" pitchFamily="18" charset="0"/>
              </a:rPr>
              <a:t>Connectivity/Uplink and Downlink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79" y="1845734"/>
            <a:ext cx="5126875" cy="4023360"/>
          </a:xfrm>
        </p:spPr>
        <p:txBody>
          <a:bodyPr>
            <a:normAutofit/>
          </a:bodyPr>
          <a:lstStyle/>
          <a:p>
            <a:pPr marL="201168" lvl="1" indent="0">
              <a:buNone/>
            </a:pPr>
            <a:br>
              <a:rPr lang="en-US" dirty="0">
                <a:latin typeface="Bookman Old Style" panose="02050604050505020204" pitchFamily="18" charset="0"/>
              </a:rPr>
            </a:br>
            <a:br>
              <a:rPr lang="en-US" dirty="0">
                <a:latin typeface="Bookman Old Style" panose="02050604050505020204" pitchFamily="18" charset="0"/>
              </a:rPr>
            </a:br>
            <a:endParaRPr lang="en-US" dirty="0">
              <a:latin typeface="Bookman Old Style" panose="020506040505050202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C26F37D-7BF8-4D29-AEA0-8AFBB3703F5C}"/>
              </a:ext>
            </a:extLst>
          </p:cNvPr>
          <p:cNvSpPr txBox="1"/>
          <p:nvPr/>
        </p:nvSpPr>
        <p:spPr>
          <a:xfrm>
            <a:off x="742758" y="2054388"/>
            <a:ext cx="4722404" cy="923330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endParaRPr lang="en-US" b="1" dirty="0">
              <a:latin typeface="Bookman Old Style" panose="02050604050505020204" pitchFamily="18" charset="0"/>
            </a:endParaRPr>
          </a:p>
          <a:p>
            <a:endParaRPr lang="en-US" b="1" dirty="0">
              <a:latin typeface="Bookman Old Style" panose="02050604050505020204" pitchFamily="18" charset="0"/>
            </a:endParaRPr>
          </a:p>
          <a:p>
            <a:endParaRPr lang="en-US" b="1" dirty="0">
              <a:latin typeface="Bookman Old Style" panose="02050604050505020204" pitchFamily="18" charset="0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6B14B3B-C7C8-497D-9C0D-E2D66348AA3A}"/>
              </a:ext>
            </a:extLst>
          </p:cNvPr>
          <p:cNvSpPr txBox="1">
            <a:spLocks/>
          </p:cNvSpPr>
          <p:nvPr/>
        </p:nvSpPr>
        <p:spPr>
          <a:xfrm>
            <a:off x="1423554" y="2045814"/>
            <a:ext cx="9601200" cy="181160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296B1B58-1BF0-4598-BFA0-99A70F9A3DFB}"/>
              </a:ext>
            </a:extLst>
          </p:cNvPr>
          <p:cNvSpPr txBox="1">
            <a:spLocks/>
          </p:cNvSpPr>
          <p:nvPr/>
        </p:nvSpPr>
        <p:spPr>
          <a:xfrm>
            <a:off x="1325880" y="1845734"/>
            <a:ext cx="9601200" cy="233899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6F42065-C223-4D87-B3E0-8FF8D925C4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0115" y="1818280"/>
            <a:ext cx="9711770" cy="247519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1BD1806-C4DA-4ECA-9C6B-9F84A771A9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0592" y="4165868"/>
            <a:ext cx="2827123" cy="2122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848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Bookman Old Style" panose="02050604050505020204" pitchFamily="18" charset="0"/>
              </a:rPr>
              <a:t>Mesh Structure and UI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79" y="1845734"/>
            <a:ext cx="5126875" cy="4023360"/>
          </a:xfrm>
        </p:spPr>
        <p:txBody>
          <a:bodyPr>
            <a:normAutofit/>
          </a:bodyPr>
          <a:lstStyle/>
          <a:p>
            <a:pPr marL="201168" lvl="1" indent="0">
              <a:buNone/>
            </a:pPr>
            <a:br>
              <a:rPr lang="en-US" dirty="0">
                <a:latin typeface="Bookman Old Style" panose="02050604050505020204" pitchFamily="18" charset="0"/>
              </a:rPr>
            </a:br>
            <a:br>
              <a:rPr lang="en-US" dirty="0">
                <a:latin typeface="Bookman Old Style" panose="02050604050505020204" pitchFamily="18" charset="0"/>
              </a:rPr>
            </a:br>
            <a:endParaRPr lang="en-US" dirty="0">
              <a:latin typeface="Bookman Old Style" panose="020506040505050202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C26F37D-7BF8-4D29-AEA0-8AFBB3703F5C}"/>
              </a:ext>
            </a:extLst>
          </p:cNvPr>
          <p:cNvSpPr txBox="1"/>
          <p:nvPr/>
        </p:nvSpPr>
        <p:spPr>
          <a:xfrm>
            <a:off x="577045" y="2132872"/>
            <a:ext cx="11061580" cy="3318857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 marL="384048" lvl="0" indent="-384048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</a:pPr>
            <a:r>
              <a:rPr lang="en-US" sz="2000">
                <a:solidFill>
                  <a:srgbClr val="191B0E"/>
                </a:solidFill>
                <a:latin typeface="Franklin Gothic Book" panose="020B0503020102020204"/>
              </a:rPr>
              <a:t>To add flexibility to the simulated mesh structure, UI feature allows for nodes to be “dragged and dropped” to allow node and connection restructuring</a:t>
            </a:r>
          </a:p>
          <a:p>
            <a:pPr marL="384048" lvl="0" indent="-384048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</a:pPr>
            <a:r>
              <a:rPr lang="en-US" sz="2000">
                <a:solidFill>
                  <a:srgbClr val="191B0E"/>
                </a:solidFill>
                <a:latin typeface="Franklin Gothic Book" panose="020B0503020102020204"/>
              </a:rPr>
              <a:t>Moveable nodes can aid in decreasing dead zones of coverage or in increasing node concentration in certain areas</a:t>
            </a:r>
          </a:p>
          <a:p>
            <a:pPr marL="384048" lvl="0" indent="-384048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</a:pPr>
            <a:r>
              <a:rPr lang="en-US" sz="2000">
                <a:solidFill>
                  <a:srgbClr val="191B0E"/>
                </a:solidFill>
                <a:latin typeface="Franklin Gothic Book" panose="020B0503020102020204"/>
              </a:rPr>
              <a:t>Removing max range connections and highly isolated nodes can increase overall mesh strength</a:t>
            </a:r>
            <a:endParaRPr lang="en-US" sz="2000" dirty="0">
              <a:solidFill>
                <a:srgbClr val="191B0E"/>
              </a:solidFill>
              <a:latin typeface="Franklin Gothic Book" panose="020B0503020102020204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6B14B3B-C7C8-497D-9C0D-E2D66348AA3A}"/>
              </a:ext>
            </a:extLst>
          </p:cNvPr>
          <p:cNvSpPr txBox="1">
            <a:spLocks/>
          </p:cNvSpPr>
          <p:nvPr/>
        </p:nvSpPr>
        <p:spPr>
          <a:xfrm>
            <a:off x="1423554" y="2132872"/>
            <a:ext cx="9601200" cy="181160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296B1B58-1BF0-4598-BFA0-99A70F9A3DFB}"/>
              </a:ext>
            </a:extLst>
          </p:cNvPr>
          <p:cNvSpPr txBox="1">
            <a:spLocks/>
          </p:cNvSpPr>
          <p:nvPr/>
        </p:nvSpPr>
        <p:spPr>
          <a:xfrm>
            <a:off x="1325880" y="1845734"/>
            <a:ext cx="9601200" cy="233899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  <a:p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4651F655-B85F-44D1-82E7-74AE45F4B6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46506" y="1874017"/>
            <a:ext cx="2679027" cy="2009271"/>
          </a:xfrm>
          <a:prstGeom prst="rect">
            <a:avLst/>
          </a:prstGeom>
        </p:spPr>
      </p:pic>
      <p:pic>
        <p:nvPicPr>
          <p:cNvPr id="15" name="Picture 14" descr="Chart, radar chart&#10;&#10;Description automatically generated">
            <a:extLst>
              <a:ext uri="{FF2B5EF4-FFF2-40B4-BE49-F238E27FC236}">
                <a16:creationId xmlns:a16="http://schemas.microsoft.com/office/drawing/2014/main" id="{D977D92A-B260-43B9-ABA8-C0A16CD496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0595" y="3954041"/>
            <a:ext cx="2550851" cy="1915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4409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Bookman Old Style" panose="02050604050505020204" pitchFamily="18" charset="0"/>
              </a:rPr>
              <a:t>Elevation and Virtual On-Site Interface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79" y="1845734"/>
            <a:ext cx="5126875" cy="4023360"/>
          </a:xfrm>
        </p:spPr>
        <p:txBody>
          <a:bodyPr>
            <a:normAutofit/>
          </a:bodyPr>
          <a:lstStyle/>
          <a:p>
            <a:pPr marL="201168" lvl="1" indent="0">
              <a:buNone/>
            </a:pPr>
            <a:br>
              <a:rPr lang="en-US" dirty="0">
                <a:latin typeface="Bookman Old Style" panose="02050604050505020204" pitchFamily="18" charset="0"/>
              </a:rPr>
            </a:br>
            <a:br>
              <a:rPr lang="en-US" dirty="0">
                <a:latin typeface="Bookman Old Style" panose="02050604050505020204" pitchFamily="18" charset="0"/>
              </a:rPr>
            </a:br>
            <a:endParaRPr lang="en-US" dirty="0">
              <a:latin typeface="Bookman Old Style" panose="020506040505050202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C26F37D-7BF8-4D29-AEA0-8AFBB3703F5C}"/>
              </a:ext>
            </a:extLst>
          </p:cNvPr>
          <p:cNvSpPr txBox="1"/>
          <p:nvPr/>
        </p:nvSpPr>
        <p:spPr>
          <a:xfrm>
            <a:off x="804949" y="2049764"/>
            <a:ext cx="9601199" cy="3428631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 marL="384048" lvl="0" indent="-384048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</a:pPr>
            <a:r>
              <a:rPr lang="en-US" sz="2000" dirty="0">
                <a:solidFill>
                  <a:srgbClr val="191B0E"/>
                </a:solidFill>
                <a:latin typeface="Franklin Gothic Book" panose="020B0503020102020204"/>
              </a:rPr>
              <a:t>To test the mesh with some level of certainty for a given location, the ability for the mesh to function with that location’s topography is immensely important</a:t>
            </a:r>
          </a:p>
          <a:p>
            <a:pPr marL="384048" lvl="0" indent="-384048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</a:pPr>
            <a:r>
              <a:rPr lang="en-US" sz="2000" dirty="0">
                <a:solidFill>
                  <a:srgbClr val="191B0E"/>
                </a:solidFill>
                <a:latin typeface="Franklin Gothic Book" panose="020B0503020102020204"/>
              </a:rPr>
              <a:t>Each node now has an elevation trait so connectivity distances must now bridge hills and valleys</a:t>
            </a:r>
          </a:p>
          <a:p>
            <a:pPr marL="384048" lvl="0" indent="-384048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</a:pPr>
            <a:r>
              <a:rPr lang="en-US" sz="2000" dirty="0">
                <a:solidFill>
                  <a:srgbClr val="191B0E"/>
                </a:solidFill>
                <a:latin typeface="Franklin Gothic Book" panose="020B0503020102020204"/>
              </a:rPr>
              <a:t>Elevation data is sampled from DTED set 0 (civilian data)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6B14B3B-C7C8-497D-9C0D-E2D66348AA3A}"/>
              </a:ext>
            </a:extLst>
          </p:cNvPr>
          <p:cNvSpPr txBox="1">
            <a:spLocks/>
          </p:cNvSpPr>
          <p:nvPr/>
        </p:nvSpPr>
        <p:spPr>
          <a:xfrm>
            <a:off x="1423554" y="2045814"/>
            <a:ext cx="9601200" cy="181160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296B1B58-1BF0-4598-BFA0-99A70F9A3DFB}"/>
              </a:ext>
            </a:extLst>
          </p:cNvPr>
          <p:cNvSpPr txBox="1">
            <a:spLocks/>
          </p:cNvSpPr>
          <p:nvPr/>
        </p:nvSpPr>
        <p:spPr>
          <a:xfrm>
            <a:off x="1325880" y="1845734"/>
            <a:ext cx="9601200" cy="233899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  <a:p>
            <a:endParaRPr lang="en-US" dirty="0"/>
          </a:p>
        </p:txBody>
      </p:sp>
      <p:pic>
        <p:nvPicPr>
          <p:cNvPr id="14" name="Picture 13" descr="Chart, surface chart&#10;&#10;Description automatically generated">
            <a:extLst>
              <a:ext uri="{FF2B5EF4-FFF2-40B4-BE49-F238E27FC236}">
                <a16:creationId xmlns:a16="http://schemas.microsoft.com/office/drawing/2014/main" id="{E287F7B2-6F73-45C1-9F1F-E290C33E47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0028" y="1833435"/>
            <a:ext cx="2448526" cy="1836394"/>
          </a:xfrm>
          <a:prstGeom prst="rect">
            <a:avLst/>
          </a:prstGeom>
        </p:spPr>
      </p:pic>
      <p:pic>
        <p:nvPicPr>
          <p:cNvPr id="15" name="Picture 14" descr="Chart, surface chart&#10;&#10;Description automatically generated">
            <a:extLst>
              <a:ext uri="{FF2B5EF4-FFF2-40B4-BE49-F238E27FC236}">
                <a16:creationId xmlns:a16="http://schemas.microsoft.com/office/drawing/2014/main" id="{11FDB844-CEFE-4DD4-A910-003DD69108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09553" y="1833435"/>
            <a:ext cx="2448526" cy="1836394"/>
          </a:xfrm>
          <a:prstGeom prst="rect">
            <a:avLst/>
          </a:prstGeom>
        </p:spPr>
      </p:pic>
      <p:pic>
        <p:nvPicPr>
          <p:cNvPr id="16" name="Picture 15" descr="Chart, surface chart&#10;&#10;Description automatically generated">
            <a:extLst>
              <a:ext uri="{FF2B5EF4-FFF2-40B4-BE49-F238E27FC236}">
                <a16:creationId xmlns:a16="http://schemas.microsoft.com/office/drawing/2014/main" id="{3BFFB57F-757D-4CE6-9686-FB3CF6A9D9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0028" y="3682128"/>
            <a:ext cx="2448526" cy="1836394"/>
          </a:xfrm>
          <a:prstGeom prst="rect">
            <a:avLst/>
          </a:prstGeom>
        </p:spPr>
      </p:pic>
      <p:pic>
        <p:nvPicPr>
          <p:cNvPr id="17" name="Picture 16" descr="Chart, radar chart&#10;&#10;Description automatically generated">
            <a:extLst>
              <a:ext uri="{FF2B5EF4-FFF2-40B4-BE49-F238E27FC236}">
                <a16:creationId xmlns:a16="http://schemas.microsoft.com/office/drawing/2014/main" id="{F922D290-619F-44D6-B665-80EFB6EC4DC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70261" y="3682128"/>
            <a:ext cx="2448527" cy="1836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9637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Bookman Old Style" panose="02050604050505020204" pitchFamily="18" charset="0"/>
              </a:rPr>
              <a:t>What’s Next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2325128"/>
            <a:ext cx="4998720" cy="4023360"/>
          </a:xfrm>
        </p:spPr>
        <p:txBody>
          <a:bodyPr>
            <a:normAutofit/>
          </a:bodyPr>
          <a:lstStyle/>
          <a:p>
            <a:pPr marL="384048" lvl="0" indent="-384048">
              <a:lnSpc>
                <a:spcPct val="94000"/>
              </a:lnSpc>
              <a:spcBef>
                <a:spcPts val="1000"/>
              </a:spcBef>
              <a:buClrTx/>
              <a:buSzTx/>
              <a:buFont typeface="Franklin Gothic Book" panose="020B0503020102020204" pitchFamily="34" charset="0"/>
              <a:buChar char="■"/>
            </a:pPr>
            <a:r>
              <a:rPr lang="en-US" dirty="0">
                <a:solidFill>
                  <a:srgbClr val="191B0E"/>
                </a:solidFill>
                <a:latin typeface="Franklin Gothic Book" panose="020B0503020102020204"/>
              </a:rPr>
              <a:t>Find accurate method for simulating downlink from mesh</a:t>
            </a:r>
          </a:p>
          <a:p>
            <a:pPr marL="384048" lvl="0" indent="-384048">
              <a:lnSpc>
                <a:spcPct val="94000"/>
              </a:lnSpc>
              <a:spcBef>
                <a:spcPts val="1000"/>
              </a:spcBef>
              <a:buClrTx/>
              <a:buSzTx/>
              <a:buFont typeface="Franklin Gothic Book" panose="020B0503020102020204" pitchFamily="34" charset="0"/>
              <a:buChar char="■"/>
            </a:pPr>
            <a:r>
              <a:rPr lang="en-US" dirty="0">
                <a:solidFill>
                  <a:srgbClr val="191B0E"/>
                </a:solidFill>
                <a:latin typeface="Franklin Gothic Book" panose="020B0503020102020204"/>
              </a:rPr>
              <a:t>Ability to add buildings for interference simulation</a:t>
            </a:r>
          </a:p>
          <a:p>
            <a:pPr marL="384048" lvl="0" indent="-384048">
              <a:lnSpc>
                <a:spcPct val="94000"/>
              </a:lnSpc>
              <a:spcBef>
                <a:spcPts val="1000"/>
              </a:spcBef>
              <a:buClrTx/>
              <a:buSzTx/>
              <a:buFont typeface="Franklin Gothic Book" panose="020B0503020102020204" pitchFamily="34" charset="0"/>
              <a:buChar char="■"/>
            </a:pPr>
            <a:r>
              <a:rPr lang="en-US" dirty="0">
                <a:solidFill>
                  <a:srgbClr val="191B0E"/>
                </a:solidFill>
                <a:latin typeface="Franklin Gothic Book" panose="020B0503020102020204"/>
              </a:rPr>
              <a:t>Full simulation of a chosen technology under all the Phase 3 parameters</a:t>
            </a:r>
          </a:p>
          <a:p>
            <a:pPr marL="384048" lvl="0" indent="-384048">
              <a:lnSpc>
                <a:spcPct val="94000"/>
              </a:lnSpc>
              <a:spcBef>
                <a:spcPts val="1000"/>
              </a:spcBef>
              <a:buClrTx/>
              <a:buSzTx/>
              <a:buFont typeface="Franklin Gothic Book" panose="020B0503020102020204" pitchFamily="34" charset="0"/>
              <a:buChar char="■"/>
            </a:pPr>
            <a:r>
              <a:rPr lang="en-US" dirty="0">
                <a:solidFill>
                  <a:srgbClr val="191B0E"/>
                </a:solidFill>
                <a:latin typeface="Franklin Gothic Book" panose="020B0503020102020204"/>
              </a:rPr>
              <a:t>Development of code to go on BURST units to facilitate and host mesh network</a:t>
            </a:r>
          </a:p>
          <a:p>
            <a:pPr marL="384048" lvl="0" indent="-384048">
              <a:lnSpc>
                <a:spcPct val="94000"/>
              </a:lnSpc>
              <a:spcBef>
                <a:spcPts val="1000"/>
              </a:spcBef>
              <a:buClrTx/>
              <a:buSzTx/>
              <a:buFont typeface="Franklin Gothic Book" panose="020B0503020102020204" pitchFamily="34" charset="0"/>
              <a:buChar char="■"/>
            </a:pPr>
            <a:endParaRPr lang="en-US" dirty="0">
              <a:solidFill>
                <a:srgbClr val="191B0E"/>
              </a:solidFill>
              <a:latin typeface="Franklin Gothic Book" panose="020B0503020102020204"/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6E5344B-93FC-461A-90AC-E1536E9B49A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400393" y="1874017"/>
            <a:ext cx="4370029" cy="3776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766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Bookman Old Style" panose="02050604050505020204" pitchFamily="18" charset="0"/>
              </a:rPr>
              <a:t>Boom Directionality Project</a:t>
            </a:r>
          </a:p>
        </p:txBody>
      </p:sp>
      <p:pic>
        <p:nvPicPr>
          <p:cNvPr id="5" name="Picture 4" descr="Chart, line chart&#10;&#10;Description automatically generated">
            <a:extLst>
              <a:ext uri="{FF2B5EF4-FFF2-40B4-BE49-F238E27FC236}">
                <a16:creationId xmlns:a16="http://schemas.microsoft.com/office/drawing/2014/main" id="{10C281E8-0F87-48DC-AB88-D73CF06325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9020" y="3847063"/>
            <a:ext cx="3264063" cy="2448048"/>
          </a:xfrm>
          <a:prstGeom prst="rect">
            <a:avLst/>
          </a:prstGeom>
        </p:spPr>
      </p:pic>
      <p:pic>
        <p:nvPicPr>
          <p:cNvPr id="4" name="Picture 3" descr="Chart&#10;&#10;Description automatically generated">
            <a:extLst>
              <a:ext uri="{FF2B5EF4-FFF2-40B4-BE49-F238E27FC236}">
                <a16:creationId xmlns:a16="http://schemas.microsoft.com/office/drawing/2014/main" id="{399FF318-F6D3-4777-8B24-47CF79BA83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8917" y="3847063"/>
            <a:ext cx="3264063" cy="244804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7BD409A-0195-4B78-AFA2-C4EF1D628D6A}"/>
              </a:ext>
            </a:extLst>
          </p:cNvPr>
          <p:cNvSpPr txBox="1"/>
          <p:nvPr/>
        </p:nvSpPr>
        <p:spPr>
          <a:xfrm>
            <a:off x="798990" y="1952502"/>
            <a:ext cx="10724226" cy="23164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84048" lvl="0" indent="-384048">
              <a:lnSpc>
                <a:spcPct val="94000"/>
              </a:lnSpc>
              <a:spcBef>
                <a:spcPts val="1000"/>
              </a:spcBef>
              <a:buClrTx/>
              <a:buSzTx/>
              <a:buFont typeface="Franklin Gothic Book" panose="020B0503020102020204" pitchFamily="34" charset="0"/>
              <a:buChar char="■"/>
            </a:pPr>
            <a:r>
              <a:rPr lang="en-US" dirty="0">
                <a:solidFill>
                  <a:srgbClr val="191B0E"/>
                </a:solidFill>
                <a:latin typeface="Franklin Gothic Book" panose="020B0503020102020204"/>
              </a:rPr>
              <a:t>Tasked to use three microphones to calculate the azimuth angle from recorded sonic booms</a:t>
            </a:r>
          </a:p>
          <a:p>
            <a:pPr marL="384048" lvl="0" indent="-384048">
              <a:lnSpc>
                <a:spcPct val="94000"/>
              </a:lnSpc>
              <a:spcBef>
                <a:spcPts val="1000"/>
              </a:spcBef>
              <a:buClrTx/>
              <a:buSzTx/>
              <a:buFont typeface="Franklin Gothic Book" panose="020B0503020102020204" pitchFamily="34" charset="0"/>
              <a:buChar char="■"/>
            </a:pPr>
            <a:r>
              <a:rPr lang="en-US" dirty="0">
                <a:solidFill>
                  <a:srgbClr val="191B0E"/>
                </a:solidFill>
                <a:latin typeface="Franklin Gothic Book" panose="020B0503020102020204"/>
              </a:rPr>
              <a:t>In order to attain azimuth, simulation uses microphone delays from the boom recordings to estimate angle of the audio source of the boom carpet</a:t>
            </a:r>
          </a:p>
          <a:p>
            <a:pPr marL="384048" lvl="0" indent="-384048">
              <a:lnSpc>
                <a:spcPct val="94000"/>
              </a:lnSpc>
              <a:spcBef>
                <a:spcPts val="1000"/>
              </a:spcBef>
              <a:buClrTx/>
              <a:buSzTx/>
              <a:buFont typeface="Franklin Gothic Book" panose="020B0503020102020204" pitchFamily="34" charset="0"/>
              <a:buChar char="■"/>
            </a:pPr>
            <a:r>
              <a:rPr lang="en-US" dirty="0">
                <a:solidFill>
                  <a:srgbClr val="191B0E"/>
                </a:solidFill>
                <a:latin typeface="Franklin Gothic Book" panose="020B0503020102020204"/>
              </a:rPr>
              <a:t>While the simulation was able to very accurately approximate azimuth angles with a high degree of angular resolution, it failed when parameters such as sample rate and array size were swept </a:t>
            </a:r>
          </a:p>
          <a:p>
            <a:pPr marL="384048" lvl="0" indent="-384048">
              <a:lnSpc>
                <a:spcPct val="94000"/>
              </a:lnSpc>
              <a:spcBef>
                <a:spcPts val="1000"/>
              </a:spcBef>
              <a:buClrTx/>
              <a:buSzTx/>
              <a:buFont typeface="Franklin Gothic Book" panose="020B0503020102020204" pitchFamily="34" charset="0"/>
              <a:buChar char="■"/>
            </a:pPr>
            <a:r>
              <a:rPr lang="en-US" dirty="0">
                <a:solidFill>
                  <a:srgbClr val="191B0E"/>
                </a:solidFill>
                <a:latin typeface="Franklin Gothic Book" panose="020B0503020102020204"/>
              </a:rPr>
              <a:t>Next task is to create an automated method of running the BADS azimuth calculation on Raspberry Pi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5879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Acknowledgements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B155402-0F9E-450C-9CC5-5923CA53C9BC}"/>
              </a:ext>
            </a:extLst>
          </p:cNvPr>
          <p:cNvSpPr txBox="1"/>
          <p:nvPr/>
        </p:nvSpPr>
        <p:spPr>
          <a:xfrm>
            <a:off x="1629036" y="2551837"/>
            <a:ext cx="89948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Special Thanks:</a:t>
            </a:r>
          </a:p>
          <a:p>
            <a:pPr algn="ctr"/>
            <a:r>
              <a:rPr lang="en-US" dirty="0"/>
              <a:t>Sky Yarbrough</a:t>
            </a:r>
          </a:p>
          <a:p>
            <a:pPr algn="ctr"/>
            <a:r>
              <a:rPr lang="en-US" dirty="0"/>
              <a:t>Lydia Hantsche</a:t>
            </a:r>
          </a:p>
          <a:p>
            <a:pPr algn="ctr"/>
            <a:r>
              <a:rPr lang="en-US" dirty="0"/>
              <a:t>Lisa Illowsky</a:t>
            </a:r>
          </a:p>
          <a:p>
            <a:pPr algn="ctr"/>
            <a:r>
              <a:rPr lang="en-US" dirty="0"/>
              <a:t>Sonic Boom Team</a:t>
            </a:r>
          </a:p>
          <a:p>
            <a:pPr algn="ctr"/>
            <a:r>
              <a:rPr lang="en-US" dirty="0"/>
              <a:t>NASA Interns</a:t>
            </a:r>
          </a:p>
        </p:txBody>
      </p:sp>
    </p:spTree>
    <p:extLst>
      <p:ext uri="{BB962C8B-B14F-4D97-AF65-F5344CB8AC3E}">
        <p14:creationId xmlns:p14="http://schemas.microsoft.com/office/powerpoint/2010/main" val="744786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724370" y="681516"/>
            <a:ext cx="4343480" cy="1449387"/>
          </a:xfrm>
        </p:spPr>
        <p:txBody>
          <a:bodyPr/>
          <a:lstStyle/>
          <a:p>
            <a:pPr algn="ctr"/>
            <a:r>
              <a:rPr lang="en-US" dirty="0">
                <a:latin typeface="Bookman Old Style" panose="02050604050505020204" pitchFamily="18" charset="0"/>
              </a:rPr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3316903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theme/theme1.xml><?xml version="1.0" encoding="utf-8"?>
<a:theme xmlns:a="http://schemas.openxmlformats.org/drawingml/2006/main" name="Retrospect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Retrospect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TM02900769[[fn=Retrospect]]</Template>
  <TotalTime>8114</TotalTime>
  <Words>602</Words>
  <Application>Microsoft Office PowerPoint</Application>
  <PresentationFormat>Widescreen</PresentationFormat>
  <Paragraphs>83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Arial</vt:lpstr>
      <vt:lpstr>Baskerville Old Face</vt:lpstr>
      <vt:lpstr>Bookman Old Style</vt:lpstr>
      <vt:lpstr>Calibri</vt:lpstr>
      <vt:lpstr>Calibri Light</vt:lpstr>
      <vt:lpstr>Franklin Gothic Book</vt:lpstr>
      <vt:lpstr>Retrospect</vt:lpstr>
      <vt:lpstr>Mesh Network Deployment for LBFD-BURST</vt:lpstr>
      <vt:lpstr>Alek Cerne</vt:lpstr>
      <vt:lpstr>Mesh Deployment Overview</vt:lpstr>
      <vt:lpstr>Mesh Networks</vt:lpstr>
      <vt:lpstr>Background and Motivation</vt:lpstr>
      <vt:lpstr>Simulation Parameters</vt:lpstr>
      <vt:lpstr>Meshes and Nodes</vt:lpstr>
      <vt:lpstr>Connectivity/Uplink and Downlink</vt:lpstr>
      <vt:lpstr>Mesh Structure and UI</vt:lpstr>
      <vt:lpstr>Elevation and Virtual On-Site Interface</vt:lpstr>
      <vt:lpstr>What’s Next</vt:lpstr>
      <vt:lpstr>Boom Directionality Project</vt:lpstr>
      <vt:lpstr>Acknowledgements </vt:lpstr>
      <vt:lpstr>Questions?</vt:lpstr>
    </vt:vector>
  </TitlesOfParts>
  <Company>HPES ACES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Aerodynamic Models  for the  Towed Glider Air Launch Sytem</dc:title>
  <dc:creator>McLaughlin, Kassidy M. (AFRC-RA)</dc:creator>
  <cp:lastModifiedBy>Sky</cp:lastModifiedBy>
  <cp:revision>211</cp:revision>
  <dcterms:created xsi:type="dcterms:W3CDTF">2016-07-21T15:58:30Z</dcterms:created>
  <dcterms:modified xsi:type="dcterms:W3CDTF">2021-09-30T19:14:47Z</dcterms:modified>
</cp:coreProperties>
</file>