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 id="2147483678" r:id="rId2"/>
    <p:sldMasterId id="2147483707" r:id="rId3"/>
  </p:sldMasterIdLst>
  <p:notesMasterIdLst>
    <p:notesMasterId r:id="rId32"/>
  </p:notesMasterIdLst>
  <p:sldIdLst>
    <p:sldId id="320" r:id="rId4"/>
    <p:sldId id="277" r:id="rId5"/>
    <p:sldId id="278" r:id="rId6"/>
    <p:sldId id="337" r:id="rId7"/>
    <p:sldId id="349" r:id="rId8"/>
    <p:sldId id="348" r:id="rId9"/>
    <p:sldId id="359" r:id="rId10"/>
    <p:sldId id="281" r:id="rId11"/>
    <p:sldId id="282" r:id="rId12"/>
    <p:sldId id="283" r:id="rId13"/>
    <p:sldId id="350" r:id="rId14"/>
    <p:sldId id="355" r:id="rId15"/>
    <p:sldId id="356" r:id="rId16"/>
    <p:sldId id="357" r:id="rId17"/>
    <p:sldId id="358" r:id="rId18"/>
    <p:sldId id="288" r:id="rId19"/>
    <p:sldId id="353" r:id="rId20"/>
    <p:sldId id="296" r:id="rId21"/>
    <p:sldId id="297" r:id="rId22"/>
    <p:sldId id="298" r:id="rId23"/>
    <p:sldId id="299" r:id="rId24"/>
    <p:sldId id="300" r:id="rId25"/>
    <p:sldId id="362" r:id="rId26"/>
    <p:sldId id="360" r:id="rId27"/>
    <p:sldId id="361" r:id="rId28"/>
    <p:sldId id="301" r:id="rId29"/>
    <p:sldId id="258" r:id="rId30"/>
    <p:sldId id="346"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oject Overview" id="{B0561ECF-F930-40F7-8C2F-B88F5E03F3C8}">
          <p14:sldIdLst>
            <p14:sldId id="320"/>
            <p14:sldId id="277"/>
            <p14:sldId id="278"/>
            <p14:sldId id="337"/>
            <p14:sldId id="349"/>
            <p14:sldId id="348"/>
            <p14:sldId id="359"/>
            <p14:sldId id="281"/>
            <p14:sldId id="282"/>
            <p14:sldId id="283"/>
            <p14:sldId id="350"/>
            <p14:sldId id="355"/>
            <p14:sldId id="356"/>
            <p14:sldId id="357"/>
            <p14:sldId id="358"/>
            <p14:sldId id="288"/>
            <p14:sldId id="353"/>
            <p14:sldId id="296"/>
            <p14:sldId id="297"/>
            <p14:sldId id="298"/>
            <p14:sldId id="299"/>
            <p14:sldId id="300"/>
            <p14:sldId id="362"/>
            <p14:sldId id="360"/>
            <p14:sldId id="361"/>
            <p14:sldId id="301"/>
            <p14:sldId id="258"/>
            <p14:sldId id="34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893B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0" d="100"/>
          <a:sy n="110" d="100"/>
        </p:scale>
        <p:origin x="49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992F90-B8C1-4284-B6A9-161A948C791B}" type="datetimeFigureOut">
              <a:rPr lang="en-US" smtClean="0"/>
              <a:t>10/6/2021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516528-FCE0-4723-904A-F04E423B86EB}" type="slidenum">
              <a:rPr lang="en-US" smtClean="0"/>
              <a:t>‹#›</a:t>
            </a:fld>
            <a:endParaRPr lang="en-US"/>
          </a:p>
        </p:txBody>
      </p:sp>
    </p:spTree>
    <p:extLst>
      <p:ext uri="{BB962C8B-B14F-4D97-AF65-F5344CB8AC3E}">
        <p14:creationId xmlns:p14="http://schemas.microsoft.com/office/powerpoint/2010/main" val="2037134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“dust”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3257355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70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198030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70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1206392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Organization and approach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271965F-9DF4-4BB4-A7DA-E7D5B682BED6}" type="slidenum">
              <a:rPr kumimoji="0" lang="en-US" sz="1200" b="0" i="0" u="none" strike="noStrike" kern="1200" cap="none" spc="0" normalizeH="0" baseline="0" noProof="0" smtClean="0">
                <a:ln>
                  <a:noFill/>
                </a:ln>
                <a:solidFill>
                  <a:prstClr val="black"/>
                </a:solidFill>
                <a:effectLst/>
                <a:uLnTx/>
                <a:uFillTx/>
                <a:latin typeface="Calibri"/>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S PGothic" charset="-128"/>
              <a:cs typeface="+mn-cs"/>
            </a:endParaRPr>
          </a:p>
        </p:txBody>
      </p:sp>
    </p:spTree>
    <p:extLst>
      <p:ext uri="{BB962C8B-B14F-4D97-AF65-F5344CB8AC3E}">
        <p14:creationId xmlns:p14="http://schemas.microsoft.com/office/powerpoint/2010/main" val="3722486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Organization and approach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271965F-9DF4-4BB4-A7DA-E7D5B682BED6}" type="slidenum">
              <a:rPr kumimoji="0" lang="en-US" sz="1200" b="0" i="0" u="none" strike="noStrike" kern="1200" cap="none" spc="0" normalizeH="0" baseline="0" noProof="0" smtClean="0">
                <a:ln>
                  <a:noFill/>
                </a:ln>
                <a:solidFill>
                  <a:prstClr val="black"/>
                </a:solidFill>
                <a:effectLst/>
                <a:uLnTx/>
                <a:uFillTx/>
                <a:latin typeface="Calibri"/>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S PGothic" charset="-128"/>
              <a:cs typeface="+mn-cs"/>
            </a:endParaRPr>
          </a:p>
        </p:txBody>
      </p:sp>
    </p:spTree>
    <p:extLst>
      <p:ext uri="{BB962C8B-B14F-4D97-AF65-F5344CB8AC3E}">
        <p14:creationId xmlns:p14="http://schemas.microsoft.com/office/powerpoint/2010/main" val="343346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Organization and approach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271965F-9DF4-4BB4-A7DA-E7D5B682BED6}" type="slidenum">
              <a:rPr kumimoji="0" lang="en-US" sz="1200" b="0" i="0" u="none" strike="noStrike" kern="1200" cap="none" spc="0" normalizeH="0" baseline="0" noProof="0" smtClean="0">
                <a:ln>
                  <a:noFill/>
                </a:ln>
                <a:solidFill>
                  <a:prstClr val="black"/>
                </a:solidFill>
                <a:effectLst/>
                <a:uLnTx/>
                <a:uFillTx/>
                <a:latin typeface="Calibri"/>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S PGothic" charset="-128"/>
              <a:cs typeface="+mn-cs"/>
            </a:endParaRPr>
          </a:p>
        </p:txBody>
      </p:sp>
    </p:spTree>
    <p:extLst>
      <p:ext uri="{BB962C8B-B14F-4D97-AF65-F5344CB8AC3E}">
        <p14:creationId xmlns:p14="http://schemas.microsoft.com/office/powerpoint/2010/main" val="1388730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Organization and approach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271965F-9DF4-4BB4-A7DA-E7D5B682BED6}" type="slidenum">
              <a:rPr kumimoji="0" lang="en-US" sz="1200" b="0" i="0" u="none" strike="noStrike" kern="1200" cap="none" spc="0" normalizeH="0" baseline="0" noProof="0" smtClean="0">
                <a:ln>
                  <a:noFill/>
                </a:ln>
                <a:solidFill>
                  <a:prstClr val="black"/>
                </a:solidFill>
                <a:effectLst/>
                <a:uLnTx/>
                <a:uFillTx/>
                <a:latin typeface="Calibri"/>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S PGothic" charset="-128"/>
              <a:cs typeface="+mn-cs"/>
            </a:endParaRPr>
          </a:p>
        </p:txBody>
      </p:sp>
    </p:spTree>
    <p:extLst>
      <p:ext uri="{BB962C8B-B14F-4D97-AF65-F5344CB8AC3E}">
        <p14:creationId xmlns:p14="http://schemas.microsoft.com/office/powerpoint/2010/main" val="4210030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Organization and approach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271965F-9DF4-4BB4-A7DA-E7D5B682BED6}" type="slidenum">
              <a:rPr kumimoji="0" lang="en-US" sz="1200" b="0" i="0" u="none" strike="noStrike" kern="1200" cap="none" spc="0" normalizeH="0" baseline="0" noProof="0" smtClean="0">
                <a:ln>
                  <a:noFill/>
                </a:ln>
                <a:solidFill>
                  <a:prstClr val="black"/>
                </a:solidFill>
                <a:effectLst/>
                <a:uLnTx/>
                <a:uFillTx/>
                <a:latin typeface="Calibri"/>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S PGothic" charset="-128"/>
              <a:cs typeface="+mn-cs"/>
            </a:endParaRPr>
          </a:p>
        </p:txBody>
      </p:sp>
    </p:spTree>
    <p:extLst>
      <p:ext uri="{BB962C8B-B14F-4D97-AF65-F5344CB8AC3E}">
        <p14:creationId xmlns:p14="http://schemas.microsoft.com/office/powerpoint/2010/main" val="832382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Wiki pages, sim adv committee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1641507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Tree>
    <p:extLst>
      <p:ext uri="{BB962C8B-B14F-4D97-AF65-F5344CB8AC3E}">
        <p14:creationId xmlns:p14="http://schemas.microsoft.com/office/powerpoint/2010/main" val="4073842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Tree>
    <p:extLst>
      <p:ext uri="{BB962C8B-B14F-4D97-AF65-F5344CB8AC3E}">
        <p14:creationId xmlns:p14="http://schemas.microsoft.com/office/powerpoint/2010/main" val="1441435818"/>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2959471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1026373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Tree>
    <p:extLst>
      <p:ext uri="{BB962C8B-B14F-4D97-AF65-F5344CB8AC3E}">
        <p14:creationId xmlns:p14="http://schemas.microsoft.com/office/powerpoint/2010/main" val="54699031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3"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2433888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Tree>
    <p:extLst>
      <p:ext uri="{BB962C8B-B14F-4D97-AF65-F5344CB8AC3E}">
        <p14:creationId xmlns:p14="http://schemas.microsoft.com/office/powerpoint/2010/main" val="2398931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590706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2461934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4"/>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6D58165-9C5D-4D49-9A00-7FC8742043E8}"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29482A-A386-4496-A76E-89624AE17189}" type="slidenum">
              <a:rPr lang="en-US" smtClean="0"/>
              <a:t>‹#›</a:t>
            </a:fld>
            <a:endParaRPr lang="en-US"/>
          </a:p>
        </p:txBody>
      </p:sp>
    </p:spTree>
    <p:extLst>
      <p:ext uri="{BB962C8B-B14F-4D97-AF65-F5344CB8AC3E}">
        <p14:creationId xmlns:p14="http://schemas.microsoft.com/office/powerpoint/2010/main" val="1290211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D58165-9C5D-4D49-9A00-7FC8742043E8}"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29482A-A386-4496-A76E-89624AE17189}" type="slidenum">
              <a:rPr lang="en-US" smtClean="0"/>
              <a:t>‹#›</a:t>
            </a:fld>
            <a:endParaRPr lang="en-US"/>
          </a:p>
        </p:txBody>
      </p:sp>
    </p:spTree>
    <p:extLst>
      <p:ext uri="{BB962C8B-B14F-4D97-AF65-F5344CB8AC3E}">
        <p14:creationId xmlns:p14="http://schemas.microsoft.com/office/powerpoint/2010/main" val="383995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D58165-9C5D-4D49-9A00-7FC8742043E8}"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29482A-A386-4496-A76E-89624AE17189}" type="slidenum">
              <a:rPr lang="en-US" smtClean="0"/>
              <a:t>‹#›</a:t>
            </a:fld>
            <a:endParaRPr lang="en-US"/>
          </a:p>
        </p:txBody>
      </p:sp>
    </p:spTree>
    <p:extLst>
      <p:ext uri="{BB962C8B-B14F-4D97-AF65-F5344CB8AC3E}">
        <p14:creationId xmlns:p14="http://schemas.microsoft.com/office/powerpoint/2010/main" val="14268333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D58165-9C5D-4D49-9A00-7FC8742043E8}" type="datetimeFigureOut">
              <a:rPr lang="en-US" smtClean="0"/>
              <a:t>10/6/2021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29482A-A386-4496-A76E-89624AE17189}" type="slidenum">
              <a:rPr lang="en-US" smtClean="0"/>
              <a:t>‹#›</a:t>
            </a:fld>
            <a:endParaRPr lang="en-US"/>
          </a:p>
        </p:txBody>
      </p:sp>
    </p:spTree>
    <p:extLst>
      <p:ext uri="{BB962C8B-B14F-4D97-AF65-F5344CB8AC3E}">
        <p14:creationId xmlns:p14="http://schemas.microsoft.com/office/powerpoint/2010/main" val="26804931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90" y="1681164"/>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90"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4"/>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D58165-9C5D-4D49-9A00-7FC8742043E8}" type="datetimeFigureOut">
              <a:rPr lang="en-US" smtClean="0"/>
              <a:t>10/6/2021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29482A-A386-4496-A76E-89624AE17189}" type="slidenum">
              <a:rPr lang="en-US" smtClean="0"/>
              <a:t>‹#›</a:t>
            </a:fld>
            <a:endParaRPr lang="en-US"/>
          </a:p>
        </p:txBody>
      </p:sp>
    </p:spTree>
    <p:extLst>
      <p:ext uri="{BB962C8B-B14F-4D97-AF65-F5344CB8AC3E}">
        <p14:creationId xmlns:p14="http://schemas.microsoft.com/office/powerpoint/2010/main" val="21132189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D58165-9C5D-4D49-9A00-7FC8742043E8}" type="datetimeFigureOut">
              <a:rPr lang="en-US" smtClean="0"/>
              <a:t>10/6/2021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29482A-A386-4496-A76E-89624AE17189}" type="slidenum">
              <a:rPr lang="en-US" smtClean="0"/>
              <a:t>‹#›</a:t>
            </a:fld>
            <a:endParaRPr lang="en-US"/>
          </a:p>
        </p:txBody>
      </p:sp>
    </p:spTree>
    <p:extLst>
      <p:ext uri="{BB962C8B-B14F-4D97-AF65-F5344CB8AC3E}">
        <p14:creationId xmlns:p14="http://schemas.microsoft.com/office/powerpoint/2010/main" val="15464190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D58165-9C5D-4D49-9A00-7FC8742043E8}" type="datetimeFigureOut">
              <a:rPr lang="en-US" smtClean="0"/>
              <a:t>10/6/2021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29482A-A386-4496-A76E-89624AE17189}" type="slidenum">
              <a:rPr lang="en-US" smtClean="0"/>
              <a:t>‹#›</a:t>
            </a:fld>
            <a:endParaRPr lang="en-US"/>
          </a:p>
        </p:txBody>
      </p:sp>
    </p:spTree>
    <p:extLst>
      <p:ext uri="{BB962C8B-B14F-4D97-AF65-F5344CB8AC3E}">
        <p14:creationId xmlns:p14="http://schemas.microsoft.com/office/powerpoint/2010/main" val="42104550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9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D58165-9C5D-4D49-9A00-7FC8742043E8}" type="datetimeFigureOut">
              <a:rPr lang="en-US" smtClean="0"/>
              <a:t>10/6/2021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29482A-A386-4496-A76E-89624AE17189}" type="slidenum">
              <a:rPr lang="en-US" smtClean="0"/>
              <a:t>‹#›</a:t>
            </a:fld>
            <a:endParaRPr lang="en-US"/>
          </a:p>
        </p:txBody>
      </p:sp>
    </p:spTree>
    <p:extLst>
      <p:ext uri="{BB962C8B-B14F-4D97-AF65-F5344CB8AC3E}">
        <p14:creationId xmlns:p14="http://schemas.microsoft.com/office/powerpoint/2010/main" val="42063543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9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D58165-9C5D-4D49-9A00-7FC8742043E8}" type="datetimeFigureOut">
              <a:rPr lang="en-US" smtClean="0"/>
              <a:t>10/6/2021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29482A-A386-4496-A76E-89624AE17189}" type="slidenum">
              <a:rPr lang="en-US" smtClean="0"/>
              <a:t>‹#›</a:t>
            </a:fld>
            <a:endParaRPr lang="en-US"/>
          </a:p>
        </p:txBody>
      </p:sp>
    </p:spTree>
    <p:extLst>
      <p:ext uri="{BB962C8B-B14F-4D97-AF65-F5344CB8AC3E}">
        <p14:creationId xmlns:p14="http://schemas.microsoft.com/office/powerpoint/2010/main" val="24728012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D58165-9C5D-4D49-9A00-7FC8742043E8}"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29482A-A386-4496-A76E-89624AE17189}" type="slidenum">
              <a:rPr lang="en-US" smtClean="0"/>
              <a:t>‹#›</a:t>
            </a:fld>
            <a:endParaRPr lang="en-US"/>
          </a:p>
        </p:txBody>
      </p:sp>
    </p:spTree>
    <p:extLst>
      <p:ext uri="{BB962C8B-B14F-4D97-AF65-F5344CB8AC3E}">
        <p14:creationId xmlns:p14="http://schemas.microsoft.com/office/powerpoint/2010/main" val="3771631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6"/>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D58165-9C5D-4D49-9A00-7FC8742043E8}"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29482A-A386-4496-A76E-89624AE17189}" type="slidenum">
              <a:rPr lang="en-US" smtClean="0"/>
              <a:t>‹#›</a:t>
            </a:fld>
            <a:endParaRPr lang="en-US"/>
          </a:p>
        </p:txBody>
      </p:sp>
    </p:spTree>
    <p:extLst>
      <p:ext uri="{BB962C8B-B14F-4D97-AF65-F5344CB8AC3E}">
        <p14:creationId xmlns:p14="http://schemas.microsoft.com/office/powerpoint/2010/main" val="4896830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306374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8013" y="317500"/>
            <a:ext cx="9905998" cy="1905000"/>
          </a:xfrm>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958109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029522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9" name="Title 1"/>
          <p:cNvSpPr>
            <a:spLocks noGrp="1"/>
          </p:cNvSpPr>
          <p:nvPr>
            <p:ph type="title"/>
          </p:nvPr>
        </p:nvSpPr>
        <p:spPr>
          <a:xfrm>
            <a:off x="608013" y="317500"/>
            <a:ext cx="9905998" cy="1905000"/>
          </a:xfrm>
        </p:spPr>
        <p:txBody>
          <a:bodyPr/>
          <a:lstStyle/>
          <a:p>
            <a:r>
              <a:rPr lang="en-US"/>
              <a:t>Click to edit Master title style</a:t>
            </a:r>
            <a:endParaRPr lang="en-US" dirty="0"/>
          </a:p>
        </p:txBody>
      </p:sp>
    </p:spTree>
    <p:extLst>
      <p:ext uri="{BB962C8B-B14F-4D97-AF65-F5344CB8AC3E}">
        <p14:creationId xmlns:p14="http://schemas.microsoft.com/office/powerpoint/2010/main" val="22143047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itle 1"/>
          <p:cNvSpPr>
            <a:spLocks noGrp="1"/>
          </p:cNvSpPr>
          <p:nvPr>
            <p:ph type="title"/>
          </p:nvPr>
        </p:nvSpPr>
        <p:spPr>
          <a:xfrm>
            <a:off x="608013" y="317500"/>
            <a:ext cx="9905998" cy="1905000"/>
          </a:xfrm>
        </p:spPr>
        <p:txBody>
          <a:bodyPr/>
          <a:lstStyle/>
          <a:p>
            <a:r>
              <a:rPr lang="en-US"/>
              <a:t>Click to edit Master title style</a:t>
            </a:r>
            <a:endParaRPr lang="en-US" dirty="0"/>
          </a:p>
        </p:txBody>
      </p:sp>
    </p:spTree>
    <p:extLst>
      <p:ext uri="{BB962C8B-B14F-4D97-AF65-F5344CB8AC3E}">
        <p14:creationId xmlns:p14="http://schemas.microsoft.com/office/powerpoint/2010/main" val="34857033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10/6/2021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
        <p:nvSpPr>
          <p:cNvPr id="7" name="Title 1"/>
          <p:cNvSpPr>
            <a:spLocks noGrp="1"/>
          </p:cNvSpPr>
          <p:nvPr>
            <p:ph type="title"/>
          </p:nvPr>
        </p:nvSpPr>
        <p:spPr>
          <a:xfrm>
            <a:off x="608013" y="317500"/>
            <a:ext cx="9905998" cy="1905000"/>
          </a:xfrm>
        </p:spPr>
        <p:txBody>
          <a:bodyPr/>
          <a:lstStyle/>
          <a:p>
            <a:r>
              <a:rPr lang="en-US"/>
              <a:t>Click to edit Master title style</a:t>
            </a:r>
            <a:endParaRPr lang="en-US" dirty="0"/>
          </a:p>
        </p:txBody>
      </p:sp>
    </p:spTree>
    <p:extLst>
      <p:ext uri="{BB962C8B-B14F-4D97-AF65-F5344CB8AC3E}">
        <p14:creationId xmlns:p14="http://schemas.microsoft.com/office/powerpoint/2010/main" val="32179573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314881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701659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smtClean="0"/>
              <a:pPr/>
              <a:t>10/6/2021</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203598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671301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45234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179172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968051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448185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082037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159584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8230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theme" Target="../theme/theme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1548502913"/>
      </p:ext>
    </p:extLst>
  </p:cSld>
  <p:clrMap bg1="dk1" tx1="lt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D58165-9C5D-4D49-9A00-7FC8742043E8}" type="datetimeFigureOut">
              <a:rPr lang="en-US" smtClean="0"/>
              <a:t>10/6/2021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29482A-A386-4496-A76E-89624AE17189}" type="slidenum">
              <a:rPr lang="en-US" smtClean="0"/>
              <a:t>‹#›</a:t>
            </a:fld>
            <a:endParaRPr lang="en-US"/>
          </a:p>
        </p:txBody>
      </p:sp>
    </p:spTree>
    <p:extLst>
      <p:ext uri="{BB962C8B-B14F-4D97-AF65-F5344CB8AC3E}">
        <p14:creationId xmlns:p14="http://schemas.microsoft.com/office/powerpoint/2010/main" val="398395602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smtClean="0"/>
              <a:pPr/>
              <a:t>10/6/2021</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602776635"/>
      </p:ext>
    </p:extLst>
  </p:cSld>
  <p:clrMap bg1="dk1" tx1="lt1" bg2="dk2" tx2="lt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standards.nasa.gov/standard/nasa/nasa-std-1008"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lsic-wiki.jhuapl.edu/x/HINf" TargetMode="External"/><Relationship Id="rId4" Type="http://schemas.openxmlformats.org/officeDocument/2006/relationships/hyperlink" Target="https://ares.jsc.nasa.gov/projects/simulants/"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s://wiki.jsc.nasa.gov/fod/index.php/Simulant_Advisory_Committee" TargetMode="External"/><Relationship Id="rId3" Type="http://schemas.openxmlformats.org/officeDocument/2006/relationships/image" Target="../media/image19.jpeg"/><Relationship Id="rId7" Type="http://schemas.openxmlformats.org/officeDocument/2006/relationships/hyperlink" Target="https://ares.jsc.nasa.gov/projects/simulants/" TargetMode="External"/><Relationship Id="rId2" Type="http://schemas.openxmlformats.org/officeDocument/2006/relationships/image" Target="../media/image18.jpeg"/><Relationship Id="rId1" Type="http://schemas.openxmlformats.org/officeDocument/2006/relationships/slideLayout" Target="../slideLayouts/slideLayout22.xml"/><Relationship Id="rId6" Type="http://schemas.openxmlformats.org/officeDocument/2006/relationships/hyperlink" Target="https://standards.nasa.gov/standard/nasa/nasa-std-1008" TargetMode="External"/><Relationship Id="rId11" Type="http://schemas.openxmlformats.org/officeDocument/2006/relationships/image" Target="../media/image21.jpeg"/><Relationship Id="rId5" Type="http://schemas.openxmlformats.org/officeDocument/2006/relationships/hyperlink" Target="https://wiki.jsc.nasa.gov/fod/index.php/Lunar_Dust_Testing_Campaigns" TargetMode="External"/><Relationship Id="rId10" Type="http://schemas.openxmlformats.org/officeDocument/2006/relationships/image" Target="../media/image20.jpeg"/><Relationship Id="rId4" Type="http://schemas.openxmlformats.org/officeDocument/2006/relationships/hyperlink" Target="https://wiki.jsc.nasa.gov/fod/index.php/Lunar_Dust_Testing_Literature" TargetMode="External"/><Relationship Id="rId9" Type="http://schemas.openxmlformats.org/officeDocument/2006/relationships/hyperlink" Target="https://lsic-wiki.jhuapl.edu/x/hinf"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7100" y="609601"/>
            <a:ext cx="10083800" cy="3200400"/>
          </a:xfrm>
        </p:spPr>
        <p:txBody>
          <a:bodyPr/>
          <a:lstStyle/>
          <a:p>
            <a:br>
              <a:rPr lang="en-US" dirty="0"/>
            </a:br>
            <a:r>
              <a:rPr lang="en-US" dirty="0"/>
              <a:t>Dust Testing Standard Overview</a:t>
            </a:r>
          </a:p>
        </p:txBody>
      </p:sp>
      <p:sp>
        <p:nvSpPr>
          <p:cNvPr id="3" name="Subtitle 2"/>
          <p:cNvSpPr>
            <a:spLocks noGrp="1"/>
          </p:cNvSpPr>
          <p:nvPr>
            <p:ph type="subTitle" idx="1"/>
          </p:nvPr>
        </p:nvSpPr>
        <p:spPr/>
        <p:txBody>
          <a:bodyPr>
            <a:normAutofit/>
          </a:bodyPr>
          <a:lstStyle/>
          <a:p>
            <a:r>
              <a:rPr lang="en-US" dirty="0"/>
              <a:t>October 2021</a:t>
            </a:r>
          </a:p>
          <a:p>
            <a:endParaRPr lang="en-US" dirty="0"/>
          </a:p>
          <a:p>
            <a:r>
              <a:rPr lang="en-US" dirty="0"/>
              <a:t>PI: Kristen John</a:t>
            </a:r>
          </a:p>
          <a:p>
            <a:r>
              <a:rPr lang="en-US" dirty="0"/>
              <a:t>PM: Chuck Rogers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570" y="116905"/>
            <a:ext cx="1445786" cy="144578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5907" y="4768588"/>
            <a:ext cx="1826093" cy="2045224"/>
          </a:xfrm>
          <a:prstGeom prst="rect">
            <a:avLst/>
          </a:prstGeom>
        </p:spPr>
      </p:pic>
      <p:sp>
        <p:nvSpPr>
          <p:cNvPr id="8" name="TextBox 7">
            <a:extLst>
              <a:ext uri="{FF2B5EF4-FFF2-40B4-BE49-F238E27FC236}">
                <a16:creationId xmlns:a16="http://schemas.microsoft.com/office/drawing/2014/main" id="{40FE3D6F-E435-4487-8532-334018E4772C}"/>
              </a:ext>
            </a:extLst>
          </p:cNvPr>
          <p:cNvSpPr txBox="1"/>
          <p:nvPr/>
        </p:nvSpPr>
        <p:spPr>
          <a:xfrm>
            <a:off x="2408807" y="6427113"/>
            <a:ext cx="8003178" cy="430887"/>
          </a:xfrm>
          <a:prstGeom prst="rect">
            <a:avLst/>
          </a:prstGeom>
          <a:noFill/>
        </p:spPr>
        <p:txBody>
          <a:bodyPr wrap="square" rtlCol="0">
            <a:spAutoFit/>
          </a:bodyPr>
          <a:lstStyle/>
          <a:p>
            <a:pPr algn="ctr"/>
            <a:r>
              <a:rPr lang="en-US" sz="1050" dirty="0">
                <a:latin typeface="Century Gothic" panose="020B0502020202020204"/>
              </a:rPr>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1385950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www.nasa.gov/sites/default/files/thumbnails/image/gettyimages-1162816285.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5273"/>
          <a:stretch/>
        </p:blipFill>
        <p:spPr bwMode="auto">
          <a:xfrm>
            <a:off x="-170" y="353693"/>
            <a:ext cx="12200025" cy="623235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 y="2282944"/>
            <a:ext cx="12205276" cy="2185214"/>
          </a:xfrm>
          <a:prstGeom prst="rect">
            <a:avLst/>
          </a:prstGeom>
          <a:solidFill>
            <a:srgbClr val="376092">
              <a:alpha val="65098"/>
            </a:srgbClr>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entury Gothic" panose="020B0502020202020204" pitchFamily="34" charset="0"/>
                <a:ea typeface="MS PGothic" charset="-128"/>
              </a:rPr>
              <a:t>NASA-STD-1008</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entury Gothic" panose="020B0502020202020204" pitchFamily="34" charset="0"/>
                <a:ea typeface="MS PGothic" charset="-128"/>
              </a:rPr>
              <a:t>Classifications and Requirements for Testing Systems and Hardware to be Exposed to Dust in Planetary Environments </a:t>
            </a:r>
          </a:p>
        </p:txBody>
      </p:sp>
      <p:sp>
        <p:nvSpPr>
          <p:cNvPr id="6" name="TextBox 5">
            <a:extLst>
              <a:ext uri="{FF2B5EF4-FFF2-40B4-BE49-F238E27FC236}">
                <a16:creationId xmlns:a16="http://schemas.microsoft.com/office/drawing/2014/main" id="{AE6B1441-D10C-4821-A719-837A5A8EB310}"/>
              </a:ext>
            </a:extLst>
          </p:cNvPr>
          <p:cNvSpPr txBox="1"/>
          <p:nvPr/>
        </p:nvSpPr>
        <p:spPr>
          <a:xfrm>
            <a:off x="-13276" y="6583872"/>
            <a:ext cx="12205275" cy="246221"/>
          </a:xfrm>
          <a:prstGeom prst="rect">
            <a:avLst/>
          </a:prstGeom>
          <a:noFill/>
        </p:spPr>
        <p:txBody>
          <a:bodyPr wrap="square" rtlCol="0">
            <a:spAutoFit/>
          </a:bodyPr>
          <a:lstStyle/>
          <a:p>
            <a:pPr algn="ctr"/>
            <a:r>
              <a:rPr lang="en-US" sz="1000" dirty="0"/>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3901169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5FF6C-3CF1-455B-B860-8550B08CCF78}"/>
              </a:ext>
            </a:extLst>
          </p:cNvPr>
          <p:cNvSpPr>
            <a:spLocks noGrp="1"/>
          </p:cNvSpPr>
          <p:nvPr>
            <p:ph type="title"/>
          </p:nvPr>
        </p:nvSpPr>
        <p:spPr/>
        <p:txBody>
          <a:bodyPr/>
          <a:lstStyle/>
          <a:p>
            <a:r>
              <a:rPr lang="en-US" dirty="0"/>
              <a:t>Focus </a:t>
            </a:r>
          </a:p>
        </p:txBody>
      </p:sp>
      <p:sp>
        <p:nvSpPr>
          <p:cNvPr id="3" name="Content Placeholder 2">
            <a:extLst>
              <a:ext uri="{FF2B5EF4-FFF2-40B4-BE49-F238E27FC236}">
                <a16:creationId xmlns:a16="http://schemas.microsoft.com/office/drawing/2014/main" id="{779C69A2-D3D6-4E81-A96F-589CFEC5D5C8}"/>
              </a:ext>
            </a:extLst>
          </p:cNvPr>
          <p:cNvSpPr>
            <a:spLocks noGrp="1"/>
          </p:cNvSpPr>
          <p:nvPr>
            <p:ph idx="1"/>
          </p:nvPr>
        </p:nvSpPr>
        <p:spPr>
          <a:xfrm>
            <a:off x="609600" y="1600199"/>
            <a:ext cx="10972800" cy="3244517"/>
          </a:xfrm>
        </p:spPr>
        <p:txBody>
          <a:bodyPr/>
          <a:lstStyle/>
          <a:p>
            <a:pPr marL="285750" indent="-285750">
              <a:buFont typeface="Arial" panose="020B0604020202020204" pitchFamily="34" charset="0"/>
              <a:buChar char="•"/>
            </a:pPr>
            <a:r>
              <a:rPr lang="en-US" sz="2800" b="0" dirty="0">
                <a:latin typeface="Century Gothic" panose="020B0502020202020204" pitchFamily="34" charset="0"/>
              </a:rPr>
              <a:t>Establish the minimum requirements for testing with dust</a:t>
            </a:r>
          </a:p>
          <a:p>
            <a:pPr marL="285750" indent="-285750">
              <a:buFont typeface="Arial" panose="020B0604020202020204" pitchFamily="34" charset="0"/>
              <a:buChar char="•"/>
            </a:pPr>
            <a:r>
              <a:rPr lang="en-US" sz="2800" b="0" dirty="0">
                <a:latin typeface="Century Gothic" panose="020B0502020202020204" pitchFamily="34" charset="0"/>
              </a:rPr>
              <a:t>Provide general guidance for testing methodologies and best practices</a:t>
            </a:r>
          </a:p>
          <a:p>
            <a:pPr marL="285750" indent="-285750">
              <a:buFont typeface="Arial" panose="020B0604020202020204" pitchFamily="34" charset="0"/>
              <a:buChar char="•"/>
            </a:pPr>
            <a:r>
              <a:rPr lang="en-US" sz="2800" b="0" dirty="0">
                <a:latin typeface="Century Gothic" panose="020B0502020202020204" pitchFamily="34" charset="0"/>
              </a:rPr>
              <a:t>Provide developers and end-users with information that will guide testing of systems and hardware for exposure to dusty environments</a:t>
            </a:r>
          </a:p>
          <a:p>
            <a:pPr marL="285750" indent="-285750">
              <a:buFont typeface="Arial" panose="020B0604020202020204" pitchFamily="34" charset="0"/>
              <a:buChar char="•"/>
            </a:pPr>
            <a:r>
              <a:rPr lang="en-US" sz="2800" b="0" dirty="0">
                <a:latin typeface="Century Gothic" panose="020B0502020202020204" pitchFamily="34" charset="0"/>
              </a:rPr>
              <a:t>Facilitate consistency and efficiency in the testing of space systems, subsystems, or components with operations and missions in dusty environments</a:t>
            </a:r>
            <a:endParaRPr lang="en-US" sz="2800" dirty="0">
              <a:latin typeface="Century Gothic" panose="020B0502020202020204" pitchFamily="34" charset="0"/>
            </a:endParaRPr>
          </a:p>
        </p:txBody>
      </p:sp>
      <p:sp>
        <p:nvSpPr>
          <p:cNvPr id="5" name="Title 1">
            <a:extLst>
              <a:ext uri="{FF2B5EF4-FFF2-40B4-BE49-F238E27FC236}">
                <a16:creationId xmlns:a16="http://schemas.microsoft.com/office/drawing/2014/main" id="{E637B898-1351-4FC9-B4F7-43F8F748D32F}"/>
              </a:ext>
            </a:extLst>
          </p:cNvPr>
          <p:cNvSpPr txBox="1">
            <a:spLocks/>
          </p:cNvSpPr>
          <p:nvPr/>
        </p:nvSpPr>
        <p:spPr>
          <a:xfrm>
            <a:off x="1514475" y="0"/>
            <a:ext cx="8901113"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ysClr val="window" lastClr="FFFFFF">
                    <a:lumMod val="85000"/>
                  </a:sysClr>
                </a:solidFill>
                <a:effectLst/>
                <a:uLnTx/>
                <a:uFillTx/>
                <a:latin typeface="Arial Bold" charset="0"/>
                <a:ea typeface="ＭＳ Ｐゴシック" charset="-128"/>
              </a:rPr>
              <a:t>Purpose</a:t>
            </a:r>
          </a:p>
        </p:txBody>
      </p:sp>
      <p:pic>
        <p:nvPicPr>
          <p:cNvPr id="10" name="Picture 9">
            <a:extLst>
              <a:ext uri="{FF2B5EF4-FFF2-40B4-BE49-F238E27FC236}">
                <a16:creationId xmlns:a16="http://schemas.microsoft.com/office/drawing/2014/main" id="{61D58481-1646-4309-A6E9-B67D2F9462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68862" y="140677"/>
            <a:ext cx="990306" cy="824176"/>
          </a:xfrm>
          <a:prstGeom prst="rect">
            <a:avLst/>
          </a:prstGeom>
        </p:spPr>
      </p:pic>
      <p:sp>
        <p:nvSpPr>
          <p:cNvPr id="12" name="TextBox 11">
            <a:extLst>
              <a:ext uri="{FF2B5EF4-FFF2-40B4-BE49-F238E27FC236}">
                <a16:creationId xmlns:a16="http://schemas.microsoft.com/office/drawing/2014/main" id="{3D825D82-EA4B-404C-A9FB-0FCAE4E38CB5}"/>
              </a:ext>
            </a:extLst>
          </p:cNvPr>
          <p:cNvSpPr txBox="1"/>
          <p:nvPr/>
        </p:nvSpPr>
        <p:spPr>
          <a:xfrm>
            <a:off x="2408807" y="6427113"/>
            <a:ext cx="8003178" cy="430887"/>
          </a:xfrm>
          <a:prstGeom prst="rect">
            <a:avLst/>
          </a:prstGeom>
          <a:noFill/>
        </p:spPr>
        <p:txBody>
          <a:bodyPr wrap="square" rtlCol="0">
            <a:spAutoFit/>
          </a:bodyPr>
          <a:lstStyle/>
          <a:p>
            <a:pPr algn="ctr"/>
            <a:r>
              <a:rPr lang="en-US" sz="1050" dirty="0">
                <a:solidFill>
                  <a:schemeClr val="bg1"/>
                </a:solidFill>
                <a:latin typeface="Century Gothic" panose="020B0502020202020204"/>
              </a:rPr>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4118528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5FF6C-3CF1-455B-B860-8550B08CCF78}"/>
              </a:ext>
            </a:extLst>
          </p:cNvPr>
          <p:cNvSpPr>
            <a:spLocks noGrp="1"/>
          </p:cNvSpPr>
          <p:nvPr>
            <p:ph type="title"/>
          </p:nvPr>
        </p:nvSpPr>
        <p:spPr/>
        <p:txBody>
          <a:bodyPr/>
          <a:lstStyle/>
          <a:p>
            <a:r>
              <a:rPr lang="en-US" dirty="0"/>
              <a:t>Focus </a:t>
            </a:r>
          </a:p>
        </p:txBody>
      </p:sp>
      <p:sp>
        <p:nvSpPr>
          <p:cNvPr id="3" name="Content Placeholder 2">
            <a:extLst>
              <a:ext uri="{FF2B5EF4-FFF2-40B4-BE49-F238E27FC236}">
                <a16:creationId xmlns:a16="http://schemas.microsoft.com/office/drawing/2014/main" id="{779C69A2-D3D6-4E81-A96F-589CFEC5D5C8}"/>
              </a:ext>
            </a:extLst>
          </p:cNvPr>
          <p:cNvSpPr>
            <a:spLocks noGrp="1"/>
          </p:cNvSpPr>
          <p:nvPr>
            <p:ph idx="1"/>
          </p:nvPr>
        </p:nvSpPr>
        <p:spPr>
          <a:xfrm>
            <a:off x="609600" y="1600199"/>
            <a:ext cx="10972800" cy="3244517"/>
          </a:xfrm>
        </p:spPr>
        <p:txBody>
          <a:bodyPr/>
          <a:lstStyle/>
          <a:p>
            <a:pPr marL="285750" indent="-285750">
              <a:buFont typeface="Arial" panose="020B0604020202020204" pitchFamily="34" charset="0"/>
              <a:buChar char="•"/>
            </a:pPr>
            <a:r>
              <a:rPr lang="en-US" sz="2800" b="0" dirty="0">
                <a:latin typeface="Century Gothic" panose="020B0502020202020204" pitchFamily="34" charset="0"/>
              </a:rPr>
              <a:t>Document went through agency-wide review.</a:t>
            </a:r>
          </a:p>
          <a:p>
            <a:pPr marL="285750" indent="-285750">
              <a:buFont typeface="Arial" panose="020B0604020202020204" pitchFamily="34" charset="0"/>
              <a:buChar char="•"/>
            </a:pPr>
            <a:r>
              <a:rPr lang="en-US" sz="2800" dirty="0">
                <a:latin typeface="Century Gothic" panose="020B0502020202020204" pitchFamily="34" charset="0"/>
              </a:rPr>
              <a:t>It was approved on Sept 21st and is available on </a:t>
            </a:r>
            <a:r>
              <a:rPr lang="en-US" sz="2800" dirty="0">
                <a:hlinkClick r:id="rId3"/>
              </a:rPr>
              <a:t>https://standards.nasa.gov/standard/nasa/nasa-std-1008</a:t>
            </a:r>
            <a:endParaRPr lang="en-US" sz="2800" dirty="0"/>
          </a:p>
          <a:p>
            <a:pPr marL="285750" indent="-285750">
              <a:buFont typeface="Arial" panose="020B0604020202020204" pitchFamily="34" charset="0"/>
              <a:buChar char="•"/>
            </a:pPr>
            <a:endParaRPr lang="en-US" sz="2800" b="0" i="1" dirty="0"/>
          </a:p>
          <a:p>
            <a:pPr marL="285750" indent="-285750">
              <a:buFont typeface="Arial" panose="020B0604020202020204" pitchFamily="34" charset="0"/>
              <a:buChar char="•"/>
            </a:pPr>
            <a:endParaRPr lang="en-US" sz="2800" dirty="0">
              <a:latin typeface="Century Gothic" panose="020B0502020202020204" pitchFamily="34" charset="0"/>
            </a:endParaRPr>
          </a:p>
        </p:txBody>
      </p:sp>
      <p:sp>
        <p:nvSpPr>
          <p:cNvPr id="5" name="Title 1">
            <a:extLst>
              <a:ext uri="{FF2B5EF4-FFF2-40B4-BE49-F238E27FC236}">
                <a16:creationId xmlns:a16="http://schemas.microsoft.com/office/drawing/2014/main" id="{E637B898-1351-4FC9-B4F7-43F8F748D32F}"/>
              </a:ext>
            </a:extLst>
          </p:cNvPr>
          <p:cNvSpPr txBox="1">
            <a:spLocks/>
          </p:cNvSpPr>
          <p:nvPr/>
        </p:nvSpPr>
        <p:spPr>
          <a:xfrm>
            <a:off x="1514475" y="0"/>
            <a:ext cx="8901113"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ysClr val="window" lastClr="FFFFFF">
                    <a:lumMod val="85000"/>
                  </a:sysClr>
                </a:solidFill>
                <a:effectLst/>
                <a:uLnTx/>
                <a:uFillTx/>
                <a:latin typeface="Arial Bold" charset="0"/>
                <a:ea typeface="ＭＳ Ｐゴシック" charset="-128"/>
              </a:rPr>
              <a:t>Current Status</a:t>
            </a:r>
          </a:p>
        </p:txBody>
      </p:sp>
      <p:pic>
        <p:nvPicPr>
          <p:cNvPr id="10" name="Picture 9">
            <a:extLst>
              <a:ext uri="{FF2B5EF4-FFF2-40B4-BE49-F238E27FC236}">
                <a16:creationId xmlns:a16="http://schemas.microsoft.com/office/drawing/2014/main" id="{61D58481-1646-4309-A6E9-B67D2F9462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68862" y="140677"/>
            <a:ext cx="990306" cy="824176"/>
          </a:xfrm>
          <a:prstGeom prst="rect">
            <a:avLst/>
          </a:prstGeom>
        </p:spPr>
      </p:pic>
      <p:sp>
        <p:nvSpPr>
          <p:cNvPr id="8" name="TextBox 7">
            <a:extLst>
              <a:ext uri="{FF2B5EF4-FFF2-40B4-BE49-F238E27FC236}">
                <a16:creationId xmlns:a16="http://schemas.microsoft.com/office/drawing/2014/main" id="{3A3754BE-A09B-4C16-8A8D-77E8127C84AB}"/>
              </a:ext>
            </a:extLst>
          </p:cNvPr>
          <p:cNvSpPr txBox="1"/>
          <p:nvPr/>
        </p:nvSpPr>
        <p:spPr>
          <a:xfrm>
            <a:off x="2408807" y="6427113"/>
            <a:ext cx="8003178" cy="430887"/>
          </a:xfrm>
          <a:prstGeom prst="rect">
            <a:avLst/>
          </a:prstGeom>
          <a:noFill/>
        </p:spPr>
        <p:txBody>
          <a:bodyPr wrap="square" rtlCol="0">
            <a:spAutoFit/>
          </a:bodyPr>
          <a:lstStyle/>
          <a:p>
            <a:pPr algn="ctr"/>
            <a:r>
              <a:rPr lang="en-US" sz="1050" dirty="0">
                <a:solidFill>
                  <a:schemeClr val="bg1"/>
                </a:solidFill>
                <a:latin typeface="Century Gothic" panose="020B0502020202020204"/>
              </a:rPr>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2237084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6317" y="5045766"/>
            <a:ext cx="9788435" cy="1102133"/>
          </a:xfrm>
        </p:spPr>
        <p:txBody>
          <a:bodyPr/>
          <a:lstStyle/>
          <a:p>
            <a:pPr algn="ctr"/>
            <a:r>
              <a:rPr lang="en-US" b="0" dirty="0"/>
              <a:t>Document is available publically at </a:t>
            </a:r>
            <a:r>
              <a:rPr lang="en-US" dirty="0"/>
              <a:t>standards.nasa.gov</a:t>
            </a:r>
          </a:p>
          <a:p>
            <a:pPr algn="ctr"/>
            <a:r>
              <a:rPr lang="en-US" sz="1600" b="0" i="1" dirty="0"/>
              <a:t>Click on “NASA Technical Standards,” click “1000” link, then click on the document number. You will see the Summary Page. Scroll down to “Download Current Revision” and click the link below it.</a:t>
            </a:r>
          </a:p>
          <a:p>
            <a:pPr algn="ctr"/>
            <a:r>
              <a:rPr lang="en-US" sz="1600" b="0" i="1" dirty="0"/>
              <a:t>Or go directly to: https://standards.nasa.gov/standard/nasa/nasa-std-1008</a:t>
            </a:r>
          </a:p>
          <a:p>
            <a:pPr algn="ctr"/>
            <a:r>
              <a:rPr lang="en-US" sz="1600" b="0" i="1" dirty="0"/>
              <a:t> </a:t>
            </a:r>
          </a:p>
        </p:txBody>
      </p:sp>
      <p:sp>
        <p:nvSpPr>
          <p:cNvPr id="4" name="Slide Number Placeholder 3"/>
          <p:cNvSpPr>
            <a:spLocks noGrp="1"/>
          </p:cNvSpPr>
          <p:nvPr>
            <p:ph type="sldNum" sz="quarter" idx="10"/>
          </p:nvPr>
        </p:nvSpPr>
        <p:spPr/>
        <p:txBody>
          <a:bodyPr/>
          <a:lstStyle/>
          <a:p>
            <a:pPr>
              <a:defRPr/>
            </a:pPr>
            <a:fld id="{E8CC769F-ADCB-2641-BD2F-4076D1C41918}" type="slidenum">
              <a:rPr lang="uk-UA" sz="800" smtClean="0">
                <a:latin typeface="Arial" charset="0"/>
              </a:rPr>
              <a:pPr>
                <a:defRPr/>
              </a:pPr>
              <a:t>5</a:t>
            </a:fld>
            <a:endParaRPr lang="uk-UA" dirty="0"/>
          </a:p>
        </p:txBody>
      </p:sp>
      <p:sp>
        <p:nvSpPr>
          <p:cNvPr id="5" name="TextBox 4">
            <a:extLst>
              <a:ext uri="{FF2B5EF4-FFF2-40B4-BE49-F238E27FC236}">
                <a16:creationId xmlns:a16="http://schemas.microsoft.com/office/drawing/2014/main" id="{BC500495-927F-4FD7-A5F9-92DB118B85BA}"/>
              </a:ext>
            </a:extLst>
          </p:cNvPr>
          <p:cNvSpPr txBox="1"/>
          <p:nvPr/>
        </p:nvSpPr>
        <p:spPr>
          <a:xfrm>
            <a:off x="2408807" y="6427113"/>
            <a:ext cx="8003178" cy="430887"/>
          </a:xfrm>
          <a:prstGeom prst="rect">
            <a:avLst/>
          </a:prstGeom>
          <a:noFill/>
        </p:spPr>
        <p:txBody>
          <a:bodyPr wrap="square" rtlCol="0">
            <a:spAutoFit/>
          </a:bodyPr>
          <a:lstStyle/>
          <a:p>
            <a:pPr algn="ctr"/>
            <a:r>
              <a:rPr lang="en-US" sz="1050" dirty="0">
                <a:solidFill>
                  <a:schemeClr val="bg1"/>
                </a:solidFill>
                <a:latin typeface="Century Gothic" panose="020B0502020202020204"/>
              </a:rPr>
              <a:t>This document has been reviewed for Proprietary, SBU, and Export Control (ITAR/EAR) and has been determined to be non-sensitive.  It has been released to the public via the NASA Scientific and Technical Information (STI) Process.</a:t>
            </a:r>
          </a:p>
        </p:txBody>
      </p:sp>
      <p:pic>
        <p:nvPicPr>
          <p:cNvPr id="2" name="Picture 1">
            <a:extLst>
              <a:ext uri="{FF2B5EF4-FFF2-40B4-BE49-F238E27FC236}">
                <a16:creationId xmlns:a16="http://schemas.microsoft.com/office/drawing/2014/main" id="{CF43F2ED-5F93-4A51-A4C4-51938EFA019A}"/>
              </a:ext>
            </a:extLst>
          </p:cNvPr>
          <p:cNvPicPr>
            <a:picLocks noChangeAspect="1"/>
          </p:cNvPicPr>
          <p:nvPr/>
        </p:nvPicPr>
        <p:blipFill>
          <a:blip r:embed="rId2"/>
          <a:stretch>
            <a:fillRect/>
          </a:stretch>
        </p:blipFill>
        <p:spPr>
          <a:xfrm>
            <a:off x="1484811" y="135526"/>
            <a:ext cx="9222377" cy="4837631"/>
          </a:xfrm>
          <a:prstGeom prst="rect">
            <a:avLst/>
          </a:prstGeom>
        </p:spPr>
      </p:pic>
    </p:spTree>
    <p:extLst>
      <p:ext uri="{BB962C8B-B14F-4D97-AF65-F5344CB8AC3E}">
        <p14:creationId xmlns:p14="http://schemas.microsoft.com/office/powerpoint/2010/main" val="2395865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E8CC769F-ADCB-2641-BD2F-4076D1C41918}" type="slidenum">
              <a:rPr lang="uk-UA" sz="800" smtClean="0">
                <a:latin typeface="Arial" charset="0"/>
              </a:rPr>
              <a:pPr>
                <a:defRPr/>
              </a:pPr>
              <a:t>6</a:t>
            </a:fld>
            <a:endParaRPr lang="uk-UA" dirty="0"/>
          </a:p>
        </p:txBody>
      </p:sp>
      <p:pic>
        <p:nvPicPr>
          <p:cNvPr id="2" name="Picture 1">
            <a:extLst>
              <a:ext uri="{FF2B5EF4-FFF2-40B4-BE49-F238E27FC236}">
                <a16:creationId xmlns:a16="http://schemas.microsoft.com/office/drawing/2014/main" id="{D6928D2F-2EAB-410B-9DBD-E30B3ADA2CE5}"/>
              </a:ext>
            </a:extLst>
          </p:cNvPr>
          <p:cNvPicPr>
            <a:picLocks noChangeAspect="1"/>
          </p:cNvPicPr>
          <p:nvPr/>
        </p:nvPicPr>
        <p:blipFill>
          <a:blip r:embed="rId2"/>
          <a:stretch>
            <a:fillRect/>
          </a:stretch>
        </p:blipFill>
        <p:spPr>
          <a:xfrm>
            <a:off x="3453038" y="0"/>
            <a:ext cx="5285924" cy="6427113"/>
          </a:xfrm>
          <a:prstGeom prst="rect">
            <a:avLst/>
          </a:prstGeom>
        </p:spPr>
      </p:pic>
      <p:sp>
        <p:nvSpPr>
          <p:cNvPr id="5" name="TextBox 4">
            <a:extLst>
              <a:ext uri="{FF2B5EF4-FFF2-40B4-BE49-F238E27FC236}">
                <a16:creationId xmlns:a16="http://schemas.microsoft.com/office/drawing/2014/main" id="{42235033-32CE-494C-8AD1-C77BB5330514}"/>
              </a:ext>
            </a:extLst>
          </p:cNvPr>
          <p:cNvSpPr txBox="1"/>
          <p:nvPr/>
        </p:nvSpPr>
        <p:spPr>
          <a:xfrm>
            <a:off x="2408807" y="6427113"/>
            <a:ext cx="8003178" cy="430887"/>
          </a:xfrm>
          <a:prstGeom prst="rect">
            <a:avLst/>
          </a:prstGeom>
          <a:noFill/>
        </p:spPr>
        <p:txBody>
          <a:bodyPr wrap="square" rtlCol="0">
            <a:spAutoFit/>
          </a:bodyPr>
          <a:lstStyle/>
          <a:p>
            <a:pPr algn="ctr"/>
            <a:r>
              <a:rPr lang="en-US" sz="1050" dirty="0">
                <a:solidFill>
                  <a:schemeClr val="bg1"/>
                </a:solidFill>
                <a:latin typeface="Century Gothic" panose="020B0502020202020204"/>
              </a:rPr>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2409571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514475" y="0"/>
            <a:ext cx="8901113"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ysClr val="window" lastClr="FFFFFF">
                    <a:lumMod val="85000"/>
                  </a:sysClr>
                </a:solidFill>
                <a:effectLst/>
                <a:uLnTx/>
                <a:uFillTx/>
                <a:latin typeface="Arial Bold" charset="0"/>
                <a:ea typeface="ＭＳ Ｐゴシック" charset="-128"/>
              </a:rPr>
              <a:t>Document Overview</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68862" y="140677"/>
            <a:ext cx="990306" cy="824176"/>
          </a:xfrm>
          <a:prstGeom prst="rect">
            <a:avLst/>
          </a:prstGeom>
        </p:spPr>
      </p:pic>
      <p:sp>
        <p:nvSpPr>
          <p:cNvPr id="14" name="Content Placeholder 2">
            <a:extLst>
              <a:ext uri="{FF2B5EF4-FFF2-40B4-BE49-F238E27FC236}">
                <a16:creationId xmlns:a16="http://schemas.microsoft.com/office/drawing/2014/main" id="{B2ED24BC-6AEE-4130-9E14-330C32E149F1}"/>
              </a:ext>
            </a:extLst>
          </p:cNvPr>
          <p:cNvSpPr>
            <a:spLocks noGrp="1"/>
          </p:cNvSpPr>
          <p:nvPr>
            <p:ph idx="1"/>
          </p:nvPr>
        </p:nvSpPr>
        <p:spPr>
          <a:xfrm>
            <a:off x="146098" y="2536372"/>
            <a:ext cx="4201784" cy="3313981"/>
          </a:xfrm>
          <a:solidFill>
            <a:schemeClr val="tx1"/>
          </a:solidFill>
        </p:spPr>
        <p:txBody>
          <a:bodyPr/>
          <a:lstStyle/>
          <a:p>
            <a:r>
              <a:rPr lang="en-US" sz="2000" dirty="0"/>
              <a:t>SECTION 4. </a:t>
            </a:r>
          </a:p>
          <a:p>
            <a:r>
              <a:rPr lang="en-US" sz="1700" b="0" dirty="0"/>
              <a:t>Dust Requirements &amp; Standards</a:t>
            </a:r>
          </a:p>
          <a:p>
            <a:r>
              <a:rPr lang="en-US" sz="1700" b="0" dirty="0"/>
              <a:t>4.1	  Dust Impact Assessment Process</a:t>
            </a:r>
          </a:p>
          <a:p>
            <a:r>
              <a:rPr lang="en-US" sz="1700" b="0" dirty="0"/>
              <a:t>4.2	  Sources of Dust		</a:t>
            </a:r>
          </a:p>
          <a:p>
            <a:r>
              <a:rPr lang="en-US" sz="1700" b="0" dirty="0"/>
              <a:t>	a.  Planetary External (PE)</a:t>
            </a:r>
          </a:p>
          <a:p>
            <a:r>
              <a:rPr lang="en-US" sz="1700" b="0" dirty="0"/>
              <a:t>	b.  Planetary Pressurized (PP)</a:t>
            </a:r>
          </a:p>
          <a:p>
            <a:r>
              <a:rPr lang="en-US" sz="1700" b="0" dirty="0"/>
              <a:t>	c.  In-Space Pressurized (SP)</a:t>
            </a:r>
          </a:p>
          <a:p>
            <a:r>
              <a:rPr lang="en-US" sz="1700" b="0" dirty="0"/>
              <a:t>	d.  In-Space External (SE)</a:t>
            </a:r>
          </a:p>
        </p:txBody>
      </p:sp>
      <p:sp>
        <p:nvSpPr>
          <p:cNvPr id="10" name="Content Placeholder 2">
            <a:extLst>
              <a:ext uri="{FF2B5EF4-FFF2-40B4-BE49-F238E27FC236}">
                <a16:creationId xmlns:a16="http://schemas.microsoft.com/office/drawing/2014/main" id="{D12AFC30-E7B8-4745-B4BE-9BDB5A3FA2F1}"/>
              </a:ext>
            </a:extLst>
          </p:cNvPr>
          <p:cNvSpPr txBox="1">
            <a:spLocks/>
          </p:cNvSpPr>
          <p:nvPr/>
        </p:nvSpPr>
        <p:spPr>
          <a:xfrm>
            <a:off x="8154746" y="2579915"/>
            <a:ext cx="4037254" cy="2721429"/>
          </a:xfrm>
          <a:prstGeom prst="rect">
            <a:avLst/>
          </a:prstGeom>
          <a:ln w="28575">
            <a:noFill/>
          </a:ln>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ＭＳ Ｐゴシック" charset="-128"/>
              </a:rPr>
              <a:t>SECTION 5. </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Testing Methodologies &amp; Best Practices</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5.1	Simulant Prep &amp; Storage</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5.2	Simulant Loading Definitions</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5.3	Testing Practices &amp; Categories</a:t>
            </a:r>
          </a:p>
          <a:p>
            <a:pPr marL="0" marR="0" lvl="0" indent="0" algn="l" defTabSz="457200" rtl="0" eaLnBrk="0" fontAlgn="base" latinLnBrk="0" hangingPunct="0">
              <a:lnSpc>
                <a:spcPct val="100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5.4	Simulants</a:t>
            </a:r>
          </a:p>
          <a:p>
            <a:pPr marL="0" marR="0" lvl="0" indent="0" algn="l" defTabSz="457200" rtl="0" eaLnBrk="0" fontAlgn="base" latinLnBrk="0" hangingPunct="0">
              <a:lnSpc>
                <a:spcPct val="100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5.5	Facilities </a:t>
            </a:r>
          </a:p>
        </p:txBody>
      </p:sp>
      <p:pic>
        <p:nvPicPr>
          <p:cNvPr id="2" name="Picture 1">
            <a:extLst>
              <a:ext uri="{FF2B5EF4-FFF2-40B4-BE49-F238E27FC236}">
                <a16:creationId xmlns:a16="http://schemas.microsoft.com/office/drawing/2014/main" id="{64A33DB3-F913-48D6-8DFA-3D63DAD5CB28}"/>
              </a:ext>
            </a:extLst>
          </p:cNvPr>
          <p:cNvPicPr>
            <a:picLocks noChangeAspect="1"/>
          </p:cNvPicPr>
          <p:nvPr/>
        </p:nvPicPr>
        <p:blipFill>
          <a:blip r:embed="rId4"/>
          <a:stretch>
            <a:fillRect/>
          </a:stretch>
        </p:blipFill>
        <p:spPr>
          <a:xfrm>
            <a:off x="4062935" y="1275636"/>
            <a:ext cx="4034383" cy="4905375"/>
          </a:xfrm>
          <a:prstGeom prst="rect">
            <a:avLst/>
          </a:prstGeom>
        </p:spPr>
      </p:pic>
      <p:sp>
        <p:nvSpPr>
          <p:cNvPr id="9" name="TextBox 8">
            <a:extLst>
              <a:ext uri="{FF2B5EF4-FFF2-40B4-BE49-F238E27FC236}">
                <a16:creationId xmlns:a16="http://schemas.microsoft.com/office/drawing/2014/main" id="{0D93F97B-E895-45D2-A0EC-C56703678A62}"/>
              </a:ext>
            </a:extLst>
          </p:cNvPr>
          <p:cNvSpPr txBox="1"/>
          <p:nvPr/>
        </p:nvSpPr>
        <p:spPr>
          <a:xfrm>
            <a:off x="2408807" y="6427113"/>
            <a:ext cx="8003178" cy="430887"/>
          </a:xfrm>
          <a:prstGeom prst="rect">
            <a:avLst/>
          </a:prstGeom>
          <a:noFill/>
        </p:spPr>
        <p:txBody>
          <a:bodyPr wrap="square" rtlCol="0">
            <a:spAutoFit/>
          </a:bodyPr>
          <a:lstStyle/>
          <a:p>
            <a:pPr algn="ctr"/>
            <a:r>
              <a:rPr lang="en-US" sz="1050" dirty="0">
                <a:solidFill>
                  <a:schemeClr val="bg1"/>
                </a:solidFill>
                <a:latin typeface="Century Gothic" panose="020B0502020202020204"/>
              </a:rPr>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142079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514475" y="0"/>
            <a:ext cx="8901113"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ysClr val="window" lastClr="FFFFFF">
                    <a:lumMod val="85000"/>
                  </a:sysClr>
                </a:solidFill>
                <a:effectLst/>
                <a:uLnTx/>
                <a:uFillTx/>
                <a:latin typeface="Arial Bold" charset="0"/>
                <a:ea typeface="ＭＳ Ｐゴシック" charset="-128"/>
              </a:rPr>
              <a:t>Document Overview</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68862" y="140677"/>
            <a:ext cx="990306" cy="824176"/>
          </a:xfrm>
          <a:prstGeom prst="rect">
            <a:avLst/>
          </a:prstGeom>
        </p:spPr>
      </p:pic>
      <p:sp>
        <p:nvSpPr>
          <p:cNvPr id="14" name="Content Placeholder 2">
            <a:extLst>
              <a:ext uri="{FF2B5EF4-FFF2-40B4-BE49-F238E27FC236}">
                <a16:creationId xmlns:a16="http://schemas.microsoft.com/office/drawing/2014/main" id="{B2ED24BC-6AEE-4130-9E14-330C32E149F1}"/>
              </a:ext>
            </a:extLst>
          </p:cNvPr>
          <p:cNvSpPr>
            <a:spLocks noGrp="1"/>
          </p:cNvSpPr>
          <p:nvPr>
            <p:ph idx="1"/>
          </p:nvPr>
        </p:nvSpPr>
        <p:spPr>
          <a:xfrm>
            <a:off x="146098" y="2536372"/>
            <a:ext cx="4201784" cy="3313981"/>
          </a:xfrm>
          <a:solidFill>
            <a:schemeClr val="tx1"/>
          </a:solidFill>
        </p:spPr>
        <p:txBody>
          <a:bodyPr/>
          <a:lstStyle/>
          <a:p>
            <a:r>
              <a:rPr lang="en-US" sz="2000" dirty="0"/>
              <a:t>SECTION 4. </a:t>
            </a:r>
          </a:p>
          <a:p>
            <a:r>
              <a:rPr lang="en-US" sz="1700" b="0" dirty="0"/>
              <a:t>Dust Requirements &amp; Standards</a:t>
            </a:r>
          </a:p>
          <a:p>
            <a:r>
              <a:rPr lang="en-US" sz="1700" b="0" dirty="0"/>
              <a:t>4.1	  Dust Impact Assessment Process</a:t>
            </a:r>
          </a:p>
          <a:p>
            <a:r>
              <a:rPr lang="en-US" sz="1700" b="0" dirty="0"/>
              <a:t>4.2	  Sources of Dust		</a:t>
            </a:r>
          </a:p>
          <a:p>
            <a:r>
              <a:rPr lang="en-US" sz="1700" b="0" dirty="0"/>
              <a:t>	a.  Planetary External (PE)</a:t>
            </a:r>
          </a:p>
          <a:p>
            <a:r>
              <a:rPr lang="en-US" sz="1700" b="0" dirty="0"/>
              <a:t>	b.  Planetary Pressurized (PP)</a:t>
            </a:r>
          </a:p>
          <a:p>
            <a:r>
              <a:rPr lang="en-US" sz="1700" b="0" dirty="0"/>
              <a:t>	c.  In-Space Pressurized (SP)</a:t>
            </a:r>
          </a:p>
          <a:p>
            <a:r>
              <a:rPr lang="en-US" sz="1700" b="0" dirty="0"/>
              <a:t>	d.  In-Space External (SE)</a:t>
            </a:r>
          </a:p>
        </p:txBody>
      </p:sp>
      <p:sp>
        <p:nvSpPr>
          <p:cNvPr id="10" name="Content Placeholder 2">
            <a:extLst>
              <a:ext uri="{FF2B5EF4-FFF2-40B4-BE49-F238E27FC236}">
                <a16:creationId xmlns:a16="http://schemas.microsoft.com/office/drawing/2014/main" id="{D12AFC30-E7B8-4745-B4BE-9BDB5A3FA2F1}"/>
              </a:ext>
            </a:extLst>
          </p:cNvPr>
          <p:cNvSpPr txBox="1">
            <a:spLocks/>
          </p:cNvSpPr>
          <p:nvPr/>
        </p:nvSpPr>
        <p:spPr>
          <a:xfrm>
            <a:off x="8154746" y="2579915"/>
            <a:ext cx="4037254" cy="2721429"/>
          </a:xfrm>
          <a:prstGeom prst="rect">
            <a:avLst/>
          </a:prstGeom>
          <a:ln w="28575">
            <a:noFill/>
          </a:ln>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ＭＳ Ｐゴシック" charset="-128"/>
              </a:rPr>
              <a:t>SECTION 5. </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Testing Methodologies &amp; Best Practices</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5.1	Simulant Prep &amp; Storage</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5.2	Simulant Loading Definitions</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5.3	Testing Practices &amp; Categories</a:t>
            </a:r>
          </a:p>
          <a:p>
            <a:pPr marL="0" marR="0" lvl="0" indent="0" algn="l" defTabSz="457200" rtl="0" eaLnBrk="0" fontAlgn="base" latinLnBrk="0" hangingPunct="0">
              <a:lnSpc>
                <a:spcPct val="100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5.4	Simulants</a:t>
            </a:r>
          </a:p>
          <a:p>
            <a:pPr marL="0" marR="0" lvl="0" indent="0" algn="l" defTabSz="457200" rtl="0" eaLnBrk="0" fontAlgn="base" latinLnBrk="0" hangingPunct="0">
              <a:lnSpc>
                <a:spcPct val="100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5.5	Facilities </a:t>
            </a:r>
          </a:p>
        </p:txBody>
      </p:sp>
      <p:sp>
        <p:nvSpPr>
          <p:cNvPr id="2" name="Rectangle 1"/>
          <p:cNvSpPr/>
          <p:nvPr/>
        </p:nvSpPr>
        <p:spPr>
          <a:xfrm>
            <a:off x="146098" y="2536372"/>
            <a:ext cx="3916837" cy="3051843"/>
          </a:xfrm>
          <a:prstGeom prst="rect">
            <a:avLst/>
          </a:prstGeom>
          <a:noFill/>
          <a:ln w="508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2" name="Picture 11">
            <a:extLst>
              <a:ext uri="{FF2B5EF4-FFF2-40B4-BE49-F238E27FC236}">
                <a16:creationId xmlns:a16="http://schemas.microsoft.com/office/drawing/2014/main" id="{2865083C-9BC1-449C-8246-3B9AECFDDE49}"/>
              </a:ext>
            </a:extLst>
          </p:cNvPr>
          <p:cNvPicPr>
            <a:picLocks noChangeAspect="1"/>
          </p:cNvPicPr>
          <p:nvPr/>
        </p:nvPicPr>
        <p:blipFill rotWithShape="1">
          <a:blip r:embed="rId4"/>
          <a:srcRect l="2914"/>
          <a:stretch/>
        </p:blipFill>
        <p:spPr>
          <a:xfrm>
            <a:off x="4180481" y="1275636"/>
            <a:ext cx="3916837" cy="4905375"/>
          </a:xfrm>
          <a:prstGeom prst="rect">
            <a:avLst/>
          </a:prstGeom>
        </p:spPr>
      </p:pic>
      <p:sp>
        <p:nvSpPr>
          <p:cNvPr id="15" name="TextBox 14">
            <a:extLst>
              <a:ext uri="{FF2B5EF4-FFF2-40B4-BE49-F238E27FC236}">
                <a16:creationId xmlns:a16="http://schemas.microsoft.com/office/drawing/2014/main" id="{CF6B8B66-750E-476D-8BF4-8816B900DEE9}"/>
              </a:ext>
            </a:extLst>
          </p:cNvPr>
          <p:cNvSpPr txBox="1"/>
          <p:nvPr/>
        </p:nvSpPr>
        <p:spPr>
          <a:xfrm>
            <a:off x="2408807" y="6427113"/>
            <a:ext cx="8003178" cy="430887"/>
          </a:xfrm>
          <a:prstGeom prst="rect">
            <a:avLst/>
          </a:prstGeom>
          <a:noFill/>
        </p:spPr>
        <p:txBody>
          <a:bodyPr wrap="square" rtlCol="0">
            <a:spAutoFit/>
          </a:bodyPr>
          <a:lstStyle/>
          <a:p>
            <a:pPr algn="ctr"/>
            <a:r>
              <a:rPr lang="en-US" sz="1050" dirty="0">
                <a:solidFill>
                  <a:schemeClr val="bg1"/>
                </a:solidFill>
                <a:latin typeface="Century Gothic" panose="020B0502020202020204"/>
              </a:rPr>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4141000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5AD53E8-05C8-49CA-84D3-A2DE0751E5A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769F-ADCB-2641-BD2F-4076D1C41918}"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uk-UA" sz="1200" b="0" i="0" u="none" strike="noStrike" kern="1200" cap="none" spc="0" normalizeH="0" baseline="0" noProof="0" dirty="0">
              <a:ln>
                <a:noFill/>
              </a:ln>
              <a:solidFill>
                <a:prstClr val="black"/>
              </a:solidFill>
              <a:effectLst/>
              <a:uLnTx/>
              <a:uFillTx/>
              <a:latin typeface="Calibri"/>
              <a:cs typeface="+mn-cs"/>
            </a:endParaRPr>
          </a:p>
        </p:txBody>
      </p:sp>
      <p:sp>
        <p:nvSpPr>
          <p:cNvPr id="6" name="Title 5">
            <a:extLst>
              <a:ext uri="{FF2B5EF4-FFF2-40B4-BE49-F238E27FC236}">
                <a16:creationId xmlns:a16="http://schemas.microsoft.com/office/drawing/2014/main" id="{E78FD6F6-9918-470E-81FA-2EFE0FA7ED99}"/>
              </a:ext>
            </a:extLst>
          </p:cNvPr>
          <p:cNvSpPr>
            <a:spLocks noGrp="1"/>
          </p:cNvSpPr>
          <p:nvPr>
            <p:ph type="title"/>
          </p:nvPr>
        </p:nvSpPr>
        <p:spPr/>
        <p:txBody>
          <a:bodyPr/>
          <a:lstStyle/>
          <a:p>
            <a:r>
              <a:rPr lang="en-US" dirty="0"/>
              <a:t>Ho</a:t>
            </a:r>
          </a:p>
        </p:txBody>
      </p:sp>
      <p:sp>
        <p:nvSpPr>
          <p:cNvPr id="7" name="Title 1">
            <a:extLst>
              <a:ext uri="{FF2B5EF4-FFF2-40B4-BE49-F238E27FC236}">
                <a16:creationId xmlns:a16="http://schemas.microsoft.com/office/drawing/2014/main" id="{337284D6-BF51-4C89-B3EA-AF69D8D3F27A}"/>
              </a:ext>
            </a:extLst>
          </p:cNvPr>
          <p:cNvSpPr txBox="1">
            <a:spLocks/>
          </p:cNvSpPr>
          <p:nvPr/>
        </p:nvSpPr>
        <p:spPr>
          <a:xfrm>
            <a:off x="85060" y="0"/>
            <a:ext cx="12106939"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ysClr val="window" lastClr="FFFFFF">
                    <a:lumMod val="85000"/>
                  </a:sysClr>
                </a:solidFill>
                <a:effectLst/>
                <a:uLnTx/>
                <a:uFillTx/>
                <a:latin typeface="Arial Bold" charset="0"/>
                <a:ea typeface="ＭＳ Ｐゴシック" charset="-128"/>
              </a:rPr>
              <a:t>Working Environments Classification</a:t>
            </a:r>
          </a:p>
        </p:txBody>
      </p:sp>
      <p:pic>
        <p:nvPicPr>
          <p:cNvPr id="8" name="Picture 7">
            <a:extLst>
              <a:ext uri="{FF2B5EF4-FFF2-40B4-BE49-F238E27FC236}">
                <a16:creationId xmlns:a16="http://schemas.microsoft.com/office/drawing/2014/main" id="{3C7A9D7C-9A90-4DEC-AFA2-9F684603B2FC}"/>
              </a:ext>
            </a:extLst>
          </p:cNvPr>
          <p:cNvPicPr>
            <a:picLocks noChangeAspect="1"/>
          </p:cNvPicPr>
          <p:nvPr/>
        </p:nvPicPr>
        <p:blipFill>
          <a:blip r:embed="rId2"/>
          <a:stretch>
            <a:fillRect/>
          </a:stretch>
        </p:blipFill>
        <p:spPr>
          <a:xfrm>
            <a:off x="2673243" y="1665684"/>
            <a:ext cx="1862399" cy="1888684"/>
          </a:xfrm>
          <a:prstGeom prst="rect">
            <a:avLst/>
          </a:prstGeom>
        </p:spPr>
      </p:pic>
      <p:pic>
        <p:nvPicPr>
          <p:cNvPr id="9" name="Picture 8">
            <a:extLst>
              <a:ext uri="{FF2B5EF4-FFF2-40B4-BE49-F238E27FC236}">
                <a16:creationId xmlns:a16="http://schemas.microsoft.com/office/drawing/2014/main" id="{61229833-ED9D-4864-809B-DC7D37CC3A5A}"/>
              </a:ext>
            </a:extLst>
          </p:cNvPr>
          <p:cNvPicPr>
            <a:picLocks noChangeAspect="1"/>
          </p:cNvPicPr>
          <p:nvPr/>
        </p:nvPicPr>
        <p:blipFill rotWithShape="1">
          <a:blip r:embed="rId3"/>
          <a:srcRect t="11734"/>
          <a:stretch/>
        </p:blipFill>
        <p:spPr>
          <a:xfrm>
            <a:off x="7600111" y="1423540"/>
            <a:ext cx="2987202" cy="2107055"/>
          </a:xfrm>
          <a:prstGeom prst="rect">
            <a:avLst/>
          </a:prstGeom>
        </p:spPr>
      </p:pic>
      <p:sp>
        <p:nvSpPr>
          <p:cNvPr id="11" name="Content Placeholder 2">
            <a:extLst>
              <a:ext uri="{FF2B5EF4-FFF2-40B4-BE49-F238E27FC236}">
                <a16:creationId xmlns:a16="http://schemas.microsoft.com/office/drawing/2014/main" id="{B2959B63-F6E6-48A8-A280-874F0B0E39AF}"/>
              </a:ext>
            </a:extLst>
          </p:cNvPr>
          <p:cNvSpPr txBox="1">
            <a:spLocks/>
          </p:cNvSpPr>
          <p:nvPr/>
        </p:nvSpPr>
        <p:spPr>
          <a:xfrm>
            <a:off x="46736" y="1214421"/>
            <a:ext cx="4620360" cy="484960"/>
          </a:xfrm>
          <a:prstGeom prst="rect">
            <a:avLst/>
          </a:prstGeom>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95000"/>
              </a:lnSpc>
              <a:spcBef>
                <a:spcPts val="100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charset="0"/>
                <a:ea typeface="ＭＳ Ｐゴシック" charset="-128"/>
              </a:rPr>
              <a:t>Planetary External (PE)</a:t>
            </a:r>
          </a:p>
          <a:p>
            <a:pPr marL="0" marR="0" lvl="0" indent="0" algn="ctr" defTabSz="457200" rtl="0" eaLnBrk="0" fontAlgn="base" latinLnBrk="0" hangingPunct="0">
              <a:lnSpc>
                <a:spcPct val="95000"/>
              </a:lnSpc>
              <a:spcBef>
                <a:spcPts val="100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charset="0"/>
              <a:ea typeface="ＭＳ Ｐゴシック" charset="-128"/>
            </a:endParaRPr>
          </a:p>
        </p:txBody>
      </p:sp>
      <p:cxnSp>
        <p:nvCxnSpPr>
          <p:cNvPr id="13" name="Straight Connector 12">
            <a:extLst>
              <a:ext uri="{FF2B5EF4-FFF2-40B4-BE49-F238E27FC236}">
                <a16:creationId xmlns:a16="http://schemas.microsoft.com/office/drawing/2014/main" id="{D27F6084-A0FB-4DF3-A06E-AF4B12E3D929}"/>
              </a:ext>
            </a:extLst>
          </p:cNvPr>
          <p:cNvCxnSpPr>
            <a:cxnSpLocks/>
          </p:cNvCxnSpPr>
          <p:nvPr/>
        </p:nvCxnSpPr>
        <p:spPr>
          <a:xfrm>
            <a:off x="733643" y="3847747"/>
            <a:ext cx="11022419" cy="0"/>
          </a:xfrm>
          <a:prstGeom prst="line">
            <a:avLst/>
          </a:prstGeom>
          <a:ln>
            <a:solidFill>
              <a:schemeClr val="tx1"/>
            </a:solidFill>
          </a:ln>
        </p:spPr>
        <p:style>
          <a:lnRef idx="2">
            <a:schemeClr val="dk1"/>
          </a:lnRef>
          <a:fillRef idx="0">
            <a:schemeClr val="dk1"/>
          </a:fillRef>
          <a:effectRef idx="1">
            <a:schemeClr val="dk1"/>
          </a:effectRef>
          <a:fontRef idx="minor">
            <a:schemeClr val="tx1"/>
          </a:fontRef>
        </p:style>
      </p:cxnSp>
      <p:cxnSp>
        <p:nvCxnSpPr>
          <p:cNvPr id="14" name="Straight Connector 13">
            <a:extLst>
              <a:ext uri="{FF2B5EF4-FFF2-40B4-BE49-F238E27FC236}">
                <a16:creationId xmlns:a16="http://schemas.microsoft.com/office/drawing/2014/main" id="{66280615-A087-4EC8-8987-71EBFB19EC3F}"/>
              </a:ext>
            </a:extLst>
          </p:cNvPr>
          <p:cNvCxnSpPr>
            <a:cxnSpLocks/>
          </p:cNvCxnSpPr>
          <p:nvPr/>
        </p:nvCxnSpPr>
        <p:spPr>
          <a:xfrm>
            <a:off x="6145500" y="1350333"/>
            <a:ext cx="0" cy="5152067"/>
          </a:xfrm>
          <a:prstGeom prst="line">
            <a:avLst/>
          </a:prstGeom>
          <a:ln>
            <a:solidFill>
              <a:schemeClr val="tx1"/>
            </a:solidFill>
          </a:ln>
        </p:spPr>
        <p:style>
          <a:lnRef idx="2">
            <a:schemeClr val="dk1"/>
          </a:lnRef>
          <a:fillRef idx="0">
            <a:schemeClr val="dk1"/>
          </a:fillRef>
          <a:effectRef idx="1">
            <a:schemeClr val="dk1"/>
          </a:effectRef>
          <a:fontRef idx="minor">
            <a:schemeClr val="tx1"/>
          </a:fontRef>
        </p:style>
      </p:cxnSp>
      <p:sp>
        <p:nvSpPr>
          <p:cNvPr id="19" name="Content Placeholder 2">
            <a:extLst>
              <a:ext uri="{FF2B5EF4-FFF2-40B4-BE49-F238E27FC236}">
                <a16:creationId xmlns:a16="http://schemas.microsoft.com/office/drawing/2014/main" id="{0E75E274-C3D3-417E-AE75-5EE975DD8E84}"/>
              </a:ext>
            </a:extLst>
          </p:cNvPr>
          <p:cNvSpPr txBox="1">
            <a:spLocks/>
          </p:cNvSpPr>
          <p:nvPr/>
        </p:nvSpPr>
        <p:spPr>
          <a:xfrm>
            <a:off x="7706165" y="1254854"/>
            <a:ext cx="4375599" cy="478464"/>
          </a:xfrm>
          <a:prstGeom prst="rect">
            <a:avLst/>
          </a:prstGeom>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95000"/>
              </a:lnSpc>
              <a:spcBef>
                <a:spcPts val="100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charset="0"/>
                <a:ea typeface="ＭＳ Ｐゴシック" charset="-128"/>
              </a:rPr>
              <a:t>Planetary Pressurized (PP)</a:t>
            </a:r>
          </a:p>
          <a:p>
            <a:pPr marL="0" marR="0" lvl="0" indent="0" algn="ctr" defTabSz="457200" rtl="0" eaLnBrk="0" fontAlgn="base" latinLnBrk="0" hangingPunct="0">
              <a:lnSpc>
                <a:spcPct val="95000"/>
              </a:lnSpc>
              <a:spcBef>
                <a:spcPts val="100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charset="0"/>
              <a:ea typeface="ＭＳ Ｐゴシック" charset="-128"/>
            </a:endParaRPr>
          </a:p>
        </p:txBody>
      </p:sp>
      <p:pic>
        <p:nvPicPr>
          <p:cNvPr id="23" name="Picture 22">
            <a:extLst>
              <a:ext uri="{FF2B5EF4-FFF2-40B4-BE49-F238E27FC236}">
                <a16:creationId xmlns:a16="http://schemas.microsoft.com/office/drawing/2014/main" id="{29AB6309-0A8E-42D8-935D-ADE2E7C50610}"/>
              </a:ext>
            </a:extLst>
          </p:cNvPr>
          <p:cNvPicPr>
            <a:picLocks noChangeAspect="1"/>
          </p:cNvPicPr>
          <p:nvPr/>
        </p:nvPicPr>
        <p:blipFill>
          <a:blip r:embed="rId4"/>
          <a:stretch>
            <a:fillRect/>
          </a:stretch>
        </p:blipFill>
        <p:spPr>
          <a:xfrm rot="10800000">
            <a:off x="7131236" y="4123580"/>
            <a:ext cx="3054361" cy="2706859"/>
          </a:xfrm>
          <a:prstGeom prst="rect">
            <a:avLst/>
          </a:prstGeom>
        </p:spPr>
      </p:pic>
      <p:sp>
        <p:nvSpPr>
          <p:cNvPr id="24" name="Content Placeholder 2">
            <a:extLst>
              <a:ext uri="{FF2B5EF4-FFF2-40B4-BE49-F238E27FC236}">
                <a16:creationId xmlns:a16="http://schemas.microsoft.com/office/drawing/2014/main" id="{D869AA05-A2AA-4518-81A3-6FFA38957B44}"/>
              </a:ext>
            </a:extLst>
          </p:cNvPr>
          <p:cNvSpPr txBox="1">
            <a:spLocks/>
          </p:cNvSpPr>
          <p:nvPr/>
        </p:nvSpPr>
        <p:spPr>
          <a:xfrm>
            <a:off x="8013524" y="4298131"/>
            <a:ext cx="4096673" cy="478464"/>
          </a:xfrm>
          <a:prstGeom prst="rect">
            <a:avLst/>
          </a:prstGeom>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95000"/>
              </a:lnSpc>
              <a:spcBef>
                <a:spcPts val="100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charset="0"/>
                <a:ea typeface="ＭＳ Ｐゴシック" charset="-128"/>
              </a:rPr>
              <a:t>In-Space Pressurized (SP)</a:t>
            </a:r>
          </a:p>
          <a:p>
            <a:pPr marL="0" marR="0" lvl="0" indent="0" algn="ctr" defTabSz="457200" rtl="0" eaLnBrk="0" fontAlgn="base" latinLnBrk="0" hangingPunct="0">
              <a:lnSpc>
                <a:spcPct val="95000"/>
              </a:lnSpc>
              <a:spcBef>
                <a:spcPts val="100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charset="0"/>
              <a:ea typeface="ＭＳ Ｐゴシック" charset="-128"/>
            </a:endParaRPr>
          </a:p>
        </p:txBody>
      </p:sp>
      <p:grpSp>
        <p:nvGrpSpPr>
          <p:cNvPr id="31" name="Group 30">
            <a:extLst>
              <a:ext uri="{FF2B5EF4-FFF2-40B4-BE49-F238E27FC236}">
                <a16:creationId xmlns:a16="http://schemas.microsoft.com/office/drawing/2014/main" id="{17B36031-BDF0-4E97-B7E3-52F7469C3E30}"/>
              </a:ext>
            </a:extLst>
          </p:cNvPr>
          <p:cNvGrpSpPr/>
          <p:nvPr/>
        </p:nvGrpSpPr>
        <p:grpSpPr>
          <a:xfrm>
            <a:off x="1168651" y="4090533"/>
            <a:ext cx="3971627" cy="2706859"/>
            <a:chOff x="1958094" y="3959079"/>
            <a:chExt cx="3971627" cy="2706859"/>
          </a:xfrm>
        </p:grpSpPr>
        <p:pic>
          <p:nvPicPr>
            <p:cNvPr id="22" name="Picture 21">
              <a:extLst>
                <a:ext uri="{FF2B5EF4-FFF2-40B4-BE49-F238E27FC236}">
                  <a16:creationId xmlns:a16="http://schemas.microsoft.com/office/drawing/2014/main" id="{8700997B-5E67-4B32-9886-875D126ADE89}"/>
                </a:ext>
              </a:extLst>
            </p:cNvPr>
            <p:cNvPicPr>
              <a:picLocks noChangeAspect="1"/>
            </p:cNvPicPr>
            <p:nvPr/>
          </p:nvPicPr>
          <p:blipFill>
            <a:blip r:embed="rId4"/>
            <a:stretch>
              <a:fillRect/>
            </a:stretch>
          </p:blipFill>
          <p:spPr>
            <a:xfrm>
              <a:off x="2875360" y="3959079"/>
              <a:ext cx="3054361" cy="2706859"/>
            </a:xfrm>
            <a:prstGeom prst="rect">
              <a:avLst/>
            </a:prstGeom>
          </p:spPr>
        </p:pic>
        <p:pic>
          <p:nvPicPr>
            <p:cNvPr id="26" name="Picture 25">
              <a:extLst>
                <a:ext uri="{FF2B5EF4-FFF2-40B4-BE49-F238E27FC236}">
                  <a16:creationId xmlns:a16="http://schemas.microsoft.com/office/drawing/2014/main" id="{31933094-F244-4776-906C-85D9D1CF4CDB}"/>
                </a:ext>
              </a:extLst>
            </p:cNvPr>
            <p:cNvPicPr>
              <a:picLocks noChangeAspect="1"/>
            </p:cNvPicPr>
            <p:nvPr/>
          </p:nvPicPr>
          <p:blipFill rotWithShape="1">
            <a:blip r:embed="rId2"/>
            <a:srcRect r="47401"/>
            <a:stretch/>
          </p:blipFill>
          <p:spPr>
            <a:xfrm rot="1082101">
              <a:off x="1958094" y="5199071"/>
              <a:ext cx="692335" cy="1334822"/>
            </a:xfrm>
            <a:prstGeom prst="rect">
              <a:avLst/>
            </a:prstGeom>
          </p:spPr>
        </p:pic>
        <p:sp>
          <p:nvSpPr>
            <p:cNvPr id="29" name="Freeform: Shape 28">
              <a:extLst>
                <a:ext uri="{FF2B5EF4-FFF2-40B4-BE49-F238E27FC236}">
                  <a16:creationId xmlns:a16="http://schemas.microsoft.com/office/drawing/2014/main" id="{D4D6E000-1FDB-4214-8D55-5B9CAC9D2A41}"/>
                </a:ext>
              </a:extLst>
            </p:cNvPr>
            <p:cNvSpPr/>
            <p:nvPr/>
          </p:nvSpPr>
          <p:spPr>
            <a:xfrm rot="402426">
              <a:off x="2594076" y="5584311"/>
              <a:ext cx="1087369" cy="564345"/>
            </a:xfrm>
            <a:custGeom>
              <a:avLst/>
              <a:gdLst>
                <a:gd name="connsiteX0" fmla="*/ 0 w 1212111"/>
                <a:gd name="connsiteY0" fmla="*/ 499730 h 564345"/>
                <a:gd name="connsiteX1" fmla="*/ 106325 w 1212111"/>
                <a:gd name="connsiteY1" fmla="*/ 510363 h 564345"/>
                <a:gd name="connsiteX2" fmla="*/ 212651 w 1212111"/>
                <a:gd name="connsiteY2" fmla="*/ 531628 h 564345"/>
                <a:gd name="connsiteX3" fmla="*/ 297711 w 1212111"/>
                <a:gd name="connsiteY3" fmla="*/ 542260 h 564345"/>
                <a:gd name="connsiteX4" fmla="*/ 350874 w 1212111"/>
                <a:gd name="connsiteY4" fmla="*/ 563525 h 564345"/>
                <a:gd name="connsiteX5" fmla="*/ 595423 w 1212111"/>
                <a:gd name="connsiteY5" fmla="*/ 552893 h 564345"/>
                <a:gd name="connsiteX6" fmla="*/ 659218 w 1212111"/>
                <a:gd name="connsiteY6" fmla="*/ 531628 h 564345"/>
                <a:gd name="connsiteX7" fmla="*/ 691116 w 1212111"/>
                <a:gd name="connsiteY7" fmla="*/ 520995 h 564345"/>
                <a:gd name="connsiteX8" fmla="*/ 754911 w 1212111"/>
                <a:gd name="connsiteY8" fmla="*/ 489097 h 564345"/>
                <a:gd name="connsiteX9" fmla="*/ 776176 w 1212111"/>
                <a:gd name="connsiteY9" fmla="*/ 457200 h 564345"/>
                <a:gd name="connsiteX10" fmla="*/ 808074 w 1212111"/>
                <a:gd name="connsiteY10" fmla="*/ 414670 h 564345"/>
                <a:gd name="connsiteX11" fmla="*/ 818707 w 1212111"/>
                <a:gd name="connsiteY11" fmla="*/ 382772 h 564345"/>
                <a:gd name="connsiteX12" fmla="*/ 861237 w 1212111"/>
                <a:gd name="connsiteY12" fmla="*/ 308344 h 564345"/>
                <a:gd name="connsiteX13" fmla="*/ 882502 w 1212111"/>
                <a:gd name="connsiteY13" fmla="*/ 265814 h 564345"/>
                <a:gd name="connsiteX14" fmla="*/ 925032 w 1212111"/>
                <a:gd name="connsiteY14" fmla="*/ 255181 h 564345"/>
                <a:gd name="connsiteX15" fmla="*/ 1137683 w 1212111"/>
                <a:gd name="connsiteY15" fmla="*/ 233916 h 564345"/>
                <a:gd name="connsiteX16" fmla="*/ 1180214 w 1212111"/>
                <a:gd name="connsiteY16" fmla="*/ 148856 h 564345"/>
                <a:gd name="connsiteX17" fmla="*/ 1201479 w 1212111"/>
                <a:gd name="connsiteY17" fmla="*/ 85060 h 564345"/>
                <a:gd name="connsiteX18" fmla="*/ 1212111 w 1212111"/>
                <a:gd name="connsiteY18" fmla="*/ 0 h 56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2111" h="564345">
                  <a:moveTo>
                    <a:pt x="0" y="499730"/>
                  </a:moveTo>
                  <a:cubicBezTo>
                    <a:pt x="35442" y="503274"/>
                    <a:pt x="71101" y="505079"/>
                    <a:pt x="106325" y="510363"/>
                  </a:cubicBezTo>
                  <a:cubicBezTo>
                    <a:pt x="142069" y="515725"/>
                    <a:pt x="176786" y="527145"/>
                    <a:pt x="212651" y="531628"/>
                  </a:cubicBezTo>
                  <a:lnTo>
                    <a:pt x="297711" y="542260"/>
                  </a:lnTo>
                  <a:cubicBezTo>
                    <a:pt x="315432" y="549348"/>
                    <a:pt x="331800" y="562844"/>
                    <a:pt x="350874" y="563525"/>
                  </a:cubicBezTo>
                  <a:cubicBezTo>
                    <a:pt x="432415" y="566437"/>
                    <a:pt x="514263" y="561289"/>
                    <a:pt x="595423" y="552893"/>
                  </a:cubicBezTo>
                  <a:cubicBezTo>
                    <a:pt x="617719" y="550587"/>
                    <a:pt x="637953" y="538716"/>
                    <a:pt x="659218" y="531628"/>
                  </a:cubicBezTo>
                  <a:cubicBezTo>
                    <a:pt x="669851" y="528084"/>
                    <a:pt x="681790" y="527212"/>
                    <a:pt x="691116" y="520995"/>
                  </a:cubicBezTo>
                  <a:cubicBezTo>
                    <a:pt x="732339" y="493513"/>
                    <a:pt x="710891" y="503771"/>
                    <a:pt x="754911" y="489097"/>
                  </a:cubicBezTo>
                  <a:cubicBezTo>
                    <a:pt x="761999" y="478465"/>
                    <a:pt x="768749" y="467598"/>
                    <a:pt x="776176" y="457200"/>
                  </a:cubicBezTo>
                  <a:cubicBezTo>
                    <a:pt x="786476" y="442780"/>
                    <a:pt x="799282" y="430056"/>
                    <a:pt x="808074" y="414670"/>
                  </a:cubicBezTo>
                  <a:cubicBezTo>
                    <a:pt x="813635" y="404939"/>
                    <a:pt x="814292" y="393074"/>
                    <a:pt x="818707" y="382772"/>
                  </a:cubicBezTo>
                  <a:cubicBezTo>
                    <a:pt x="846247" y="318512"/>
                    <a:pt x="830728" y="361735"/>
                    <a:pt x="861237" y="308344"/>
                  </a:cubicBezTo>
                  <a:cubicBezTo>
                    <a:pt x="869101" y="294582"/>
                    <a:pt x="870326" y="275961"/>
                    <a:pt x="882502" y="265814"/>
                  </a:cubicBezTo>
                  <a:cubicBezTo>
                    <a:pt x="893728" y="256459"/>
                    <a:pt x="910767" y="258351"/>
                    <a:pt x="925032" y="255181"/>
                  </a:cubicBezTo>
                  <a:cubicBezTo>
                    <a:pt x="1015375" y="235105"/>
                    <a:pt x="1004581" y="242790"/>
                    <a:pt x="1137683" y="233916"/>
                  </a:cubicBezTo>
                  <a:cubicBezTo>
                    <a:pt x="1196999" y="214145"/>
                    <a:pt x="1159851" y="237094"/>
                    <a:pt x="1180214" y="148856"/>
                  </a:cubicBezTo>
                  <a:cubicBezTo>
                    <a:pt x="1185254" y="127014"/>
                    <a:pt x="1201479" y="85060"/>
                    <a:pt x="1201479" y="85060"/>
                  </a:cubicBezTo>
                  <a:lnTo>
                    <a:pt x="1212111" y="0"/>
                  </a:lnTo>
                </a:path>
              </a:pathLst>
            </a:custGeom>
            <a:noFill/>
            <a:ln w="76200">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30" name="Content Placeholder 2">
            <a:extLst>
              <a:ext uri="{FF2B5EF4-FFF2-40B4-BE49-F238E27FC236}">
                <a16:creationId xmlns:a16="http://schemas.microsoft.com/office/drawing/2014/main" id="{859632D0-B57E-417A-A7E2-14FFFCBC43B7}"/>
              </a:ext>
            </a:extLst>
          </p:cNvPr>
          <p:cNvSpPr txBox="1">
            <a:spLocks/>
          </p:cNvSpPr>
          <p:nvPr/>
        </p:nvSpPr>
        <p:spPr>
          <a:xfrm>
            <a:off x="5448606" y="2173158"/>
            <a:ext cx="1380704" cy="376802"/>
          </a:xfrm>
          <a:prstGeom prst="rect">
            <a:avLst/>
          </a:prstGeom>
          <a:solidFill>
            <a:srgbClr val="D9D9D9"/>
          </a:solidFill>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95000"/>
              </a:lnSpc>
              <a:spcBef>
                <a:spcPts val="100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ＭＳ Ｐゴシック" charset="-128"/>
              </a:rPr>
              <a:t>w/ gravity</a:t>
            </a:r>
          </a:p>
          <a:p>
            <a:pPr marL="0" marR="0" lvl="0" indent="0" algn="ctr" defTabSz="457200" rtl="0" eaLnBrk="0" fontAlgn="base" latinLnBrk="0" hangingPunct="0">
              <a:lnSpc>
                <a:spcPct val="95000"/>
              </a:lnSpc>
              <a:spcBef>
                <a:spcPts val="100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charset="0"/>
              <a:ea typeface="ＭＳ Ｐゴシック" charset="-128"/>
            </a:endParaRPr>
          </a:p>
        </p:txBody>
      </p:sp>
      <p:sp>
        <p:nvSpPr>
          <p:cNvPr id="25" name="Content Placeholder 2">
            <a:extLst>
              <a:ext uri="{FF2B5EF4-FFF2-40B4-BE49-F238E27FC236}">
                <a16:creationId xmlns:a16="http://schemas.microsoft.com/office/drawing/2014/main" id="{D4F45AD6-DAE4-46AB-8AB2-AFD73361BA78}"/>
              </a:ext>
            </a:extLst>
          </p:cNvPr>
          <p:cNvSpPr txBox="1">
            <a:spLocks/>
          </p:cNvSpPr>
          <p:nvPr/>
        </p:nvSpPr>
        <p:spPr>
          <a:xfrm>
            <a:off x="614913" y="4216235"/>
            <a:ext cx="3588760" cy="407320"/>
          </a:xfrm>
          <a:prstGeom prst="rect">
            <a:avLst/>
          </a:prstGeom>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95000"/>
              </a:lnSpc>
              <a:spcBef>
                <a:spcPts val="100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charset="0"/>
                <a:ea typeface="ＭＳ Ｐゴシック" charset="-128"/>
              </a:rPr>
              <a:t>In-Space External (SE)</a:t>
            </a:r>
          </a:p>
          <a:p>
            <a:pPr marL="0" marR="0" lvl="0" indent="0" algn="ctr" defTabSz="457200" rtl="0" eaLnBrk="0" fontAlgn="base" latinLnBrk="0" hangingPunct="0">
              <a:lnSpc>
                <a:spcPct val="95000"/>
              </a:lnSpc>
              <a:spcBef>
                <a:spcPts val="100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charset="0"/>
              <a:ea typeface="ＭＳ Ｐゴシック" charset="-128"/>
            </a:endParaRPr>
          </a:p>
        </p:txBody>
      </p:sp>
      <p:sp>
        <p:nvSpPr>
          <p:cNvPr id="32" name="Content Placeholder 2">
            <a:extLst>
              <a:ext uri="{FF2B5EF4-FFF2-40B4-BE49-F238E27FC236}">
                <a16:creationId xmlns:a16="http://schemas.microsoft.com/office/drawing/2014/main" id="{004C8FB3-DA26-44F0-A641-9B49A128951D}"/>
              </a:ext>
            </a:extLst>
          </p:cNvPr>
          <p:cNvSpPr txBox="1">
            <a:spLocks/>
          </p:cNvSpPr>
          <p:nvPr/>
        </p:nvSpPr>
        <p:spPr>
          <a:xfrm>
            <a:off x="5244547" y="5247133"/>
            <a:ext cx="1854754" cy="417068"/>
          </a:xfrm>
          <a:prstGeom prst="rect">
            <a:avLst/>
          </a:prstGeom>
          <a:solidFill>
            <a:srgbClr val="D9D9D9"/>
          </a:solidFill>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95000"/>
              </a:lnSpc>
              <a:spcBef>
                <a:spcPts val="100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ＭＳ Ｐゴシック" charset="-128"/>
              </a:rPr>
              <a:t>w/ out gravity</a:t>
            </a:r>
          </a:p>
          <a:p>
            <a:pPr marL="0" marR="0" lvl="0" indent="0" algn="ctr" defTabSz="457200" rtl="0" eaLnBrk="0" fontAlgn="base" latinLnBrk="0" hangingPunct="0">
              <a:lnSpc>
                <a:spcPct val="95000"/>
              </a:lnSpc>
              <a:spcBef>
                <a:spcPts val="100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charset="0"/>
              <a:ea typeface="ＭＳ Ｐゴシック" charset="-128"/>
            </a:endParaRPr>
          </a:p>
        </p:txBody>
      </p:sp>
      <p:sp>
        <p:nvSpPr>
          <p:cNvPr id="33" name="Content Placeholder 2">
            <a:extLst>
              <a:ext uri="{FF2B5EF4-FFF2-40B4-BE49-F238E27FC236}">
                <a16:creationId xmlns:a16="http://schemas.microsoft.com/office/drawing/2014/main" id="{06726404-3F6C-4466-AD9C-0F6A64260C84}"/>
              </a:ext>
            </a:extLst>
          </p:cNvPr>
          <p:cNvSpPr txBox="1">
            <a:spLocks/>
          </p:cNvSpPr>
          <p:nvPr/>
        </p:nvSpPr>
        <p:spPr>
          <a:xfrm>
            <a:off x="1509485" y="3681164"/>
            <a:ext cx="3645307" cy="354703"/>
          </a:xfrm>
          <a:prstGeom prst="rect">
            <a:avLst/>
          </a:prstGeom>
          <a:solidFill>
            <a:srgbClr val="D9D9D9"/>
          </a:solidFill>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95000"/>
              </a:lnSpc>
              <a:spcBef>
                <a:spcPts val="100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ＭＳ Ｐゴシック" charset="-128"/>
              </a:rPr>
              <a:t>outside pressurized vehicle</a:t>
            </a:r>
          </a:p>
          <a:p>
            <a:pPr marL="0" marR="0" lvl="0" indent="0" algn="ctr" defTabSz="457200" rtl="0" eaLnBrk="0" fontAlgn="base" latinLnBrk="0" hangingPunct="0">
              <a:lnSpc>
                <a:spcPct val="95000"/>
              </a:lnSpc>
              <a:spcBef>
                <a:spcPts val="100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charset="0"/>
              <a:ea typeface="ＭＳ Ｐゴシック" charset="-128"/>
            </a:endParaRPr>
          </a:p>
        </p:txBody>
      </p:sp>
      <p:sp>
        <p:nvSpPr>
          <p:cNvPr id="35" name="Content Placeholder 2">
            <a:extLst>
              <a:ext uri="{FF2B5EF4-FFF2-40B4-BE49-F238E27FC236}">
                <a16:creationId xmlns:a16="http://schemas.microsoft.com/office/drawing/2014/main" id="{54B50813-FA33-4882-9056-535EA0BA3C34}"/>
              </a:ext>
            </a:extLst>
          </p:cNvPr>
          <p:cNvSpPr txBox="1">
            <a:spLocks/>
          </p:cNvSpPr>
          <p:nvPr/>
        </p:nvSpPr>
        <p:spPr>
          <a:xfrm>
            <a:off x="7184576" y="3668880"/>
            <a:ext cx="3483429" cy="354703"/>
          </a:xfrm>
          <a:prstGeom prst="rect">
            <a:avLst/>
          </a:prstGeom>
          <a:solidFill>
            <a:srgbClr val="D9D9D9"/>
          </a:solidFill>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95000"/>
              </a:lnSpc>
              <a:spcBef>
                <a:spcPts val="100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ＭＳ Ｐゴシック" charset="-128"/>
              </a:rPr>
              <a:t>inside </a:t>
            </a:r>
            <a:r>
              <a:rPr lang="en-US" sz="2000" dirty="0">
                <a:solidFill>
                  <a:prstClr val="black"/>
                </a:solidFill>
              </a:rPr>
              <a:t>pressurized vehicle</a:t>
            </a:r>
            <a:endParaRPr kumimoji="0" lang="en-US" sz="2000" b="1" i="0" u="none" strike="noStrike" kern="1200" cap="none" spc="0" normalizeH="0" baseline="0" noProof="0" dirty="0">
              <a:ln>
                <a:noFill/>
              </a:ln>
              <a:solidFill>
                <a:prstClr val="black"/>
              </a:solidFill>
              <a:effectLst/>
              <a:uLnTx/>
              <a:uFillTx/>
              <a:latin typeface="arial" charset="0"/>
              <a:ea typeface="ＭＳ Ｐゴシック" charset="-128"/>
            </a:endParaRPr>
          </a:p>
          <a:p>
            <a:pPr marL="0" marR="0" lvl="0" indent="0" algn="ctr" defTabSz="457200" rtl="0" eaLnBrk="0" fontAlgn="base" latinLnBrk="0" hangingPunct="0">
              <a:lnSpc>
                <a:spcPct val="95000"/>
              </a:lnSpc>
              <a:spcBef>
                <a:spcPts val="100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charset="0"/>
              <a:ea typeface="ＭＳ Ｐゴシック" charset="-128"/>
            </a:endParaRPr>
          </a:p>
        </p:txBody>
      </p:sp>
      <p:pic>
        <p:nvPicPr>
          <p:cNvPr id="38" name="Picture 37">
            <a:extLst>
              <a:ext uri="{FF2B5EF4-FFF2-40B4-BE49-F238E27FC236}">
                <a16:creationId xmlns:a16="http://schemas.microsoft.com/office/drawing/2014/main" id="{27A57AA3-A8E6-4532-9F80-49AA787EEB0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68862" y="140677"/>
            <a:ext cx="990306" cy="824176"/>
          </a:xfrm>
          <a:prstGeom prst="rect">
            <a:avLst/>
          </a:prstGeom>
        </p:spPr>
      </p:pic>
      <p:sp>
        <p:nvSpPr>
          <p:cNvPr id="27" name="TextBox 26">
            <a:extLst>
              <a:ext uri="{FF2B5EF4-FFF2-40B4-BE49-F238E27FC236}">
                <a16:creationId xmlns:a16="http://schemas.microsoft.com/office/drawing/2014/main" id="{19D7677E-A5CA-473E-93FE-9723F619278E}"/>
              </a:ext>
            </a:extLst>
          </p:cNvPr>
          <p:cNvSpPr txBox="1"/>
          <p:nvPr/>
        </p:nvSpPr>
        <p:spPr>
          <a:xfrm>
            <a:off x="2408807" y="6427113"/>
            <a:ext cx="8003178" cy="430887"/>
          </a:xfrm>
          <a:prstGeom prst="rect">
            <a:avLst/>
          </a:prstGeom>
          <a:noFill/>
        </p:spPr>
        <p:txBody>
          <a:bodyPr wrap="square" rtlCol="0">
            <a:spAutoFit/>
          </a:bodyPr>
          <a:lstStyle/>
          <a:p>
            <a:pPr algn="ctr"/>
            <a:r>
              <a:rPr lang="en-US" sz="1050" dirty="0">
                <a:latin typeface="Century Gothic" panose="020B0502020202020204"/>
              </a:rPr>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2756588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5AD53E8-05C8-49CA-84D3-A2DE0751E5A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769F-ADCB-2641-BD2F-4076D1C41918}"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uk-UA" sz="1200" b="0" i="0" u="none" strike="noStrike" kern="1200" cap="none" spc="0" normalizeH="0" baseline="0" noProof="0" dirty="0">
              <a:ln>
                <a:noFill/>
              </a:ln>
              <a:solidFill>
                <a:prstClr val="black"/>
              </a:solidFill>
              <a:effectLst/>
              <a:uLnTx/>
              <a:uFillTx/>
              <a:latin typeface="Calibri"/>
              <a:cs typeface="+mn-cs"/>
            </a:endParaRPr>
          </a:p>
        </p:txBody>
      </p:sp>
      <p:sp>
        <p:nvSpPr>
          <p:cNvPr id="7" name="Title 1">
            <a:extLst>
              <a:ext uri="{FF2B5EF4-FFF2-40B4-BE49-F238E27FC236}">
                <a16:creationId xmlns:a16="http://schemas.microsoft.com/office/drawing/2014/main" id="{337284D6-BF51-4C89-B3EA-AF69D8D3F27A}"/>
              </a:ext>
            </a:extLst>
          </p:cNvPr>
          <p:cNvSpPr txBox="1">
            <a:spLocks/>
          </p:cNvSpPr>
          <p:nvPr/>
        </p:nvSpPr>
        <p:spPr>
          <a:xfrm>
            <a:off x="1514475" y="0"/>
            <a:ext cx="8901113"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ysClr val="window" lastClr="FFFFFF">
                    <a:lumMod val="85000"/>
                  </a:sysClr>
                </a:solidFill>
                <a:effectLst/>
                <a:uLnTx/>
                <a:uFillTx/>
                <a:latin typeface="Arial Bold" charset="0"/>
                <a:ea typeface="ＭＳ Ｐゴシック" charset="-128"/>
              </a:rPr>
              <a:t>Dust Class ID</a:t>
            </a:r>
          </a:p>
        </p:txBody>
      </p:sp>
      <p:pic>
        <p:nvPicPr>
          <p:cNvPr id="8" name="Picture 7">
            <a:extLst>
              <a:ext uri="{FF2B5EF4-FFF2-40B4-BE49-F238E27FC236}">
                <a16:creationId xmlns:a16="http://schemas.microsoft.com/office/drawing/2014/main" id="{D3495A11-D896-40F5-9021-92BE6577B0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68862" y="102577"/>
            <a:ext cx="990306" cy="824176"/>
          </a:xfrm>
          <a:prstGeom prst="rect">
            <a:avLst/>
          </a:prstGeom>
        </p:spPr>
      </p:pic>
      <p:sp>
        <p:nvSpPr>
          <p:cNvPr id="10" name="Content Placeholder 2">
            <a:extLst>
              <a:ext uri="{FF2B5EF4-FFF2-40B4-BE49-F238E27FC236}">
                <a16:creationId xmlns:a16="http://schemas.microsoft.com/office/drawing/2014/main" id="{4227ECCD-3BC4-455C-BC8B-0C23CD2BDEAC}"/>
              </a:ext>
            </a:extLst>
          </p:cNvPr>
          <p:cNvSpPr txBox="1">
            <a:spLocks/>
          </p:cNvSpPr>
          <p:nvPr/>
        </p:nvSpPr>
        <p:spPr>
          <a:xfrm>
            <a:off x="1715994" y="1657832"/>
            <a:ext cx="8760012" cy="1066800"/>
          </a:xfrm>
          <a:prstGeom prst="rect">
            <a:avLst/>
          </a:prstGeom>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95000"/>
              </a:lnSpc>
              <a:spcBef>
                <a:spcPts val="100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charset="0"/>
                <a:ea typeface="ＭＳ Ｐゴシック" charset="-128"/>
              </a:rPr>
              <a:t>User may assign alpha-numeric code to identify protocol to which they validated their hardware </a:t>
            </a:r>
          </a:p>
          <a:p>
            <a:pPr marL="0" marR="0" lvl="0" indent="0" algn="ctr" defTabSz="457200" rtl="0" eaLnBrk="0" fontAlgn="base" latinLnBrk="0" hangingPunct="0">
              <a:lnSpc>
                <a:spcPct val="95000"/>
              </a:lnSpc>
              <a:spcBef>
                <a:spcPts val="100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charset="0"/>
              <a:ea typeface="ＭＳ Ｐゴシック" charset="-128"/>
            </a:endParaRPr>
          </a:p>
        </p:txBody>
      </p:sp>
      <p:pic>
        <p:nvPicPr>
          <p:cNvPr id="5" name="Picture 4"/>
          <p:cNvPicPr>
            <a:picLocks noChangeAspect="1"/>
          </p:cNvPicPr>
          <p:nvPr/>
        </p:nvPicPr>
        <p:blipFill>
          <a:blip r:embed="rId3"/>
          <a:stretch>
            <a:fillRect/>
          </a:stretch>
        </p:blipFill>
        <p:spPr>
          <a:xfrm>
            <a:off x="2339787" y="3092060"/>
            <a:ext cx="7503459" cy="2368279"/>
          </a:xfrm>
          <a:prstGeom prst="rect">
            <a:avLst/>
          </a:prstGeom>
        </p:spPr>
      </p:pic>
      <p:sp>
        <p:nvSpPr>
          <p:cNvPr id="11" name="TextBox 10">
            <a:extLst>
              <a:ext uri="{FF2B5EF4-FFF2-40B4-BE49-F238E27FC236}">
                <a16:creationId xmlns:a16="http://schemas.microsoft.com/office/drawing/2014/main" id="{F9E50C96-4C65-414B-B79F-ECFAF70ABCA3}"/>
              </a:ext>
            </a:extLst>
          </p:cNvPr>
          <p:cNvSpPr txBox="1"/>
          <p:nvPr/>
        </p:nvSpPr>
        <p:spPr>
          <a:xfrm>
            <a:off x="2408807" y="6427113"/>
            <a:ext cx="8003178" cy="430887"/>
          </a:xfrm>
          <a:prstGeom prst="rect">
            <a:avLst/>
          </a:prstGeom>
          <a:noFill/>
        </p:spPr>
        <p:txBody>
          <a:bodyPr wrap="square" rtlCol="0">
            <a:spAutoFit/>
          </a:bodyPr>
          <a:lstStyle/>
          <a:p>
            <a:pPr algn="ctr"/>
            <a:r>
              <a:rPr lang="en-US" sz="1050" dirty="0">
                <a:latin typeface="Century Gothic" panose="020B0502020202020204"/>
              </a:rPr>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2545165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extLst>
              <a:ext uri="{28A0092B-C50C-407E-A947-70E740481C1C}">
                <a14:useLocalDpi xmlns:a14="http://schemas.microsoft.com/office/drawing/2010/main" val="0"/>
              </a:ext>
            </a:extLst>
          </a:blip>
          <a:stretch>
            <a:fillRect/>
          </a:stretch>
        </p:blipFill>
        <p:spPr>
          <a:xfrm>
            <a:off x="-1" y="0"/>
            <a:ext cx="12231779" cy="6858000"/>
          </a:xfrm>
          <a:prstGeom prst="rect">
            <a:avLst/>
          </a:prstGeom>
        </p:spPr>
      </p:pic>
      <p:sp>
        <p:nvSpPr>
          <p:cNvPr id="6" name="TextBox 5">
            <a:extLst>
              <a:ext uri="{FF2B5EF4-FFF2-40B4-BE49-F238E27FC236}">
                <a16:creationId xmlns:a16="http://schemas.microsoft.com/office/drawing/2014/main" id="{A87077FA-AAAE-42F9-B853-BEDF8BDF4D8B}"/>
              </a:ext>
            </a:extLst>
          </p:cNvPr>
          <p:cNvSpPr txBox="1"/>
          <p:nvPr/>
        </p:nvSpPr>
        <p:spPr>
          <a:xfrm>
            <a:off x="4142" y="6618708"/>
            <a:ext cx="12205275" cy="246221"/>
          </a:xfrm>
          <a:prstGeom prst="rect">
            <a:avLst/>
          </a:prstGeom>
          <a:noFill/>
        </p:spPr>
        <p:txBody>
          <a:bodyPr wrap="square" rtlCol="0">
            <a:spAutoFit/>
          </a:bodyPr>
          <a:lstStyle/>
          <a:p>
            <a:pPr algn="ctr"/>
            <a:r>
              <a:rPr lang="en-US" sz="1000" dirty="0"/>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4231368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905994" y="136918"/>
            <a:ext cx="1828654" cy="1515868"/>
            <a:chOff x="29382" y="131897"/>
            <a:chExt cx="1440134" cy="1446251"/>
          </a:xfrm>
        </p:grpSpPr>
        <p:sp>
          <p:nvSpPr>
            <p:cNvPr id="9" name="Rounded Rectangle 8"/>
            <p:cNvSpPr/>
            <p:nvPr/>
          </p:nvSpPr>
          <p:spPr>
            <a:xfrm>
              <a:off x="29382" y="131897"/>
              <a:ext cx="1440134" cy="144625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Rounded Rectangle 4"/>
            <p:cNvSpPr txBox="1"/>
            <p:nvPr/>
          </p:nvSpPr>
          <p:spPr>
            <a:xfrm>
              <a:off x="35183" y="171706"/>
              <a:ext cx="1434333" cy="13666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Working Dust Environment </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In what environment will your system be used?</a:t>
              </a:r>
            </a:p>
          </p:txBody>
        </p:sp>
      </p:grpSp>
      <p:grpSp>
        <p:nvGrpSpPr>
          <p:cNvPr id="11" name="Group 10"/>
          <p:cNvGrpSpPr/>
          <p:nvPr/>
        </p:nvGrpSpPr>
        <p:grpSpPr>
          <a:xfrm>
            <a:off x="4158489" y="136919"/>
            <a:ext cx="1773023" cy="1501725"/>
            <a:chOff x="1905960" y="131897"/>
            <a:chExt cx="1359179" cy="1446251"/>
          </a:xfrm>
        </p:grpSpPr>
        <p:sp>
          <p:nvSpPr>
            <p:cNvPr id="12" name="Rounded Rectangle 11"/>
            <p:cNvSpPr/>
            <p:nvPr/>
          </p:nvSpPr>
          <p:spPr>
            <a:xfrm>
              <a:off x="1905960" y="131897"/>
              <a:ext cx="1359179" cy="144625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Rounded Rectangle 4"/>
            <p:cNvSpPr txBox="1"/>
            <p:nvPr/>
          </p:nvSpPr>
          <p:spPr>
            <a:xfrm>
              <a:off x="1945769" y="171706"/>
              <a:ext cx="1279561" cy="13666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Planetary Body</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In which planetary body will your system operate?</a:t>
              </a:r>
            </a:p>
          </p:txBody>
        </p:sp>
      </p:grpSp>
      <p:grpSp>
        <p:nvGrpSpPr>
          <p:cNvPr id="17" name="Group 16"/>
          <p:cNvGrpSpPr/>
          <p:nvPr/>
        </p:nvGrpSpPr>
        <p:grpSpPr>
          <a:xfrm>
            <a:off x="1897870" y="1691424"/>
            <a:ext cx="1836778" cy="839601"/>
            <a:chOff x="3109" y="131897"/>
            <a:chExt cx="1359179" cy="1446251"/>
          </a:xfrm>
          <a:solidFill>
            <a:schemeClr val="accent4">
              <a:lumMod val="75000"/>
            </a:schemeClr>
          </a:solidFill>
        </p:grpSpPr>
        <p:sp>
          <p:nvSpPr>
            <p:cNvPr id="19" name="Rounded Rectangle 18"/>
            <p:cNvSpPr/>
            <p:nvPr/>
          </p:nvSpPr>
          <p:spPr>
            <a:xfrm>
              <a:off x="3109" y="131897"/>
              <a:ext cx="1359179" cy="1446251"/>
            </a:xfrm>
            <a:prstGeom prst="roundRect">
              <a:avLst>
                <a:gd name="adj" fmla="val 10000"/>
              </a:avLst>
            </a:prstGeom>
            <a:solidFill>
              <a:schemeClr val="accent4">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Rounded Rectangle 4"/>
            <p:cNvSpPr txBox="1"/>
            <p:nvPr/>
          </p:nvSpPr>
          <p:spPr>
            <a:xfrm>
              <a:off x="25453" y="172930"/>
              <a:ext cx="1334263" cy="136663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Enter Letter in Box A</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PE =  Planetary External</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PP =  Planetary Pressurized</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SP =  In-Space Pressurized </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SE =  In-Space External</a:t>
              </a:r>
            </a:p>
          </p:txBody>
        </p:sp>
      </p:grpSp>
      <p:grpSp>
        <p:nvGrpSpPr>
          <p:cNvPr id="22" name="Group 21"/>
          <p:cNvGrpSpPr/>
          <p:nvPr/>
        </p:nvGrpSpPr>
        <p:grpSpPr>
          <a:xfrm>
            <a:off x="4168151" y="1676907"/>
            <a:ext cx="1763360" cy="721592"/>
            <a:chOff x="3109" y="131897"/>
            <a:chExt cx="1359179" cy="1446251"/>
          </a:xfrm>
          <a:solidFill>
            <a:schemeClr val="accent4">
              <a:lumMod val="60000"/>
              <a:lumOff val="40000"/>
            </a:schemeClr>
          </a:solidFill>
        </p:grpSpPr>
        <p:sp>
          <p:nvSpPr>
            <p:cNvPr id="24" name="Rounded Rectangle 23"/>
            <p:cNvSpPr/>
            <p:nvPr/>
          </p:nvSpPr>
          <p:spPr>
            <a:xfrm>
              <a:off x="3109" y="131897"/>
              <a:ext cx="1359179" cy="1446251"/>
            </a:xfrm>
            <a:prstGeom prst="roundRect">
              <a:avLst>
                <a:gd name="adj" fmla="val 100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Rounded Rectangle 4"/>
            <p:cNvSpPr txBox="1"/>
            <p:nvPr/>
          </p:nvSpPr>
          <p:spPr>
            <a:xfrm>
              <a:off x="42918" y="171705"/>
              <a:ext cx="1279562" cy="136663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Enter Letter in Box B</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L =  Lunar</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M =  Mars</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SB =  Small Body </a:t>
              </a:r>
            </a:p>
          </p:txBody>
        </p:sp>
      </p:grpSp>
      <p:grpSp>
        <p:nvGrpSpPr>
          <p:cNvPr id="61" name="Group 60"/>
          <p:cNvGrpSpPr/>
          <p:nvPr/>
        </p:nvGrpSpPr>
        <p:grpSpPr>
          <a:xfrm>
            <a:off x="3794063" y="583499"/>
            <a:ext cx="343491" cy="401820"/>
            <a:chOff x="1788401" y="652134"/>
            <a:chExt cx="343491" cy="401820"/>
          </a:xfrm>
        </p:grpSpPr>
        <p:sp>
          <p:nvSpPr>
            <p:cNvPr id="63" name="Right Arrow 62"/>
            <p:cNvSpPr/>
            <p:nvPr/>
          </p:nvSpPr>
          <p:spPr>
            <a:xfrm>
              <a:off x="1788401" y="652134"/>
              <a:ext cx="343491" cy="40182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4" name="Right Arrow 4"/>
            <p:cNvSpPr txBox="1"/>
            <p:nvPr/>
          </p:nvSpPr>
          <p:spPr>
            <a:xfrm>
              <a:off x="1788401" y="732498"/>
              <a:ext cx="240444" cy="2410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5" name="Group 64"/>
          <p:cNvGrpSpPr/>
          <p:nvPr/>
        </p:nvGrpSpPr>
        <p:grpSpPr>
          <a:xfrm>
            <a:off x="5982482" y="583499"/>
            <a:ext cx="343491" cy="401820"/>
            <a:chOff x="1788401" y="652134"/>
            <a:chExt cx="343491" cy="401820"/>
          </a:xfrm>
        </p:grpSpPr>
        <p:sp>
          <p:nvSpPr>
            <p:cNvPr id="66" name="Right Arrow 65"/>
            <p:cNvSpPr/>
            <p:nvPr/>
          </p:nvSpPr>
          <p:spPr>
            <a:xfrm>
              <a:off x="1788401" y="652134"/>
              <a:ext cx="343491" cy="40182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7" name="Right Arrow 4"/>
            <p:cNvSpPr txBox="1"/>
            <p:nvPr/>
          </p:nvSpPr>
          <p:spPr>
            <a:xfrm>
              <a:off x="1788401" y="732498"/>
              <a:ext cx="240444" cy="2410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 name="Group 1"/>
          <p:cNvGrpSpPr/>
          <p:nvPr/>
        </p:nvGrpSpPr>
        <p:grpSpPr>
          <a:xfrm>
            <a:off x="5717600" y="4937828"/>
            <a:ext cx="6079113" cy="1715080"/>
            <a:chOff x="3574473" y="5074351"/>
            <a:chExt cx="6079113" cy="1715080"/>
          </a:xfrm>
        </p:grpSpPr>
        <p:sp>
          <p:nvSpPr>
            <p:cNvPr id="90" name="Line Callout 1 (Border and Accent Bar) 89"/>
            <p:cNvSpPr/>
            <p:nvPr/>
          </p:nvSpPr>
          <p:spPr>
            <a:xfrm rot="16200000">
              <a:off x="8652821" y="4877810"/>
              <a:ext cx="485677" cy="1138893"/>
            </a:xfrm>
            <a:prstGeom prst="accentBorderCallout1">
              <a:avLst>
                <a:gd name="adj1" fmla="val 44916"/>
                <a:gd name="adj2" fmla="val -16987"/>
                <a:gd name="adj3" fmla="val 77473"/>
                <a:gd name="adj4" fmla="val -75593"/>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TextBox 90"/>
            <p:cNvSpPr txBox="1"/>
            <p:nvPr/>
          </p:nvSpPr>
          <p:spPr>
            <a:xfrm>
              <a:off x="4016336" y="5074351"/>
              <a:ext cx="5637250" cy="707886"/>
            </a:xfrm>
            <a:prstGeom prst="rect">
              <a:avLst/>
            </a:prstGeom>
            <a:noFill/>
            <a:ln>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  PP -  L </a:t>
              </a:r>
            </a:p>
          </p:txBody>
        </p:sp>
        <p:sp>
          <p:nvSpPr>
            <p:cNvPr id="92" name="Line Callout 1 (Border and Accent Bar) 91"/>
            <p:cNvSpPr/>
            <p:nvPr/>
          </p:nvSpPr>
          <p:spPr>
            <a:xfrm rot="16200000">
              <a:off x="5842326" y="5233857"/>
              <a:ext cx="487543" cy="428672"/>
            </a:xfrm>
            <a:prstGeom prst="accentBorderCallout1">
              <a:avLst>
                <a:gd name="adj1" fmla="val 53279"/>
                <a:gd name="adj2" fmla="val -16987"/>
                <a:gd name="adj3" fmla="val 85176"/>
                <a:gd name="adj4" fmla="val -8084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Line Callout 1 (Border and Accent Bar) 92"/>
            <p:cNvSpPr/>
            <p:nvPr/>
          </p:nvSpPr>
          <p:spPr>
            <a:xfrm rot="16200000">
              <a:off x="6599528" y="5128549"/>
              <a:ext cx="485673" cy="637419"/>
            </a:xfrm>
            <a:prstGeom prst="accentBorderCallout1">
              <a:avLst>
                <a:gd name="adj1" fmla="val 45807"/>
                <a:gd name="adj2" fmla="val -16987"/>
                <a:gd name="adj3" fmla="val 101438"/>
                <a:gd name="adj4" fmla="val -8901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Line Callout 1 (Border and Accent Bar) 93"/>
            <p:cNvSpPr/>
            <p:nvPr/>
          </p:nvSpPr>
          <p:spPr>
            <a:xfrm rot="16200000">
              <a:off x="7483068" y="5124512"/>
              <a:ext cx="485673" cy="645492"/>
            </a:xfrm>
            <a:prstGeom prst="accentBorderCallout1">
              <a:avLst>
                <a:gd name="adj1" fmla="val 47377"/>
                <a:gd name="adj2" fmla="val -16987"/>
                <a:gd name="adj3" fmla="val 131528"/>
                <a:gd name="adj4" fmla="val -86375"/>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 name="Line Callout 1 (Border and Accent Bar) 98"/>
            <p:cNvSpPr/>
            <p:nvPr/>
          </p:nvSpPr>
          <p:spPr>
            <a:xfrm rot="16200000">
              <a:off x="5209260" y="5211523"/>
              <a:ext cx="485673" cy="471470"/>
            </a:xfrm>
            <a:prstGeom prst="accentBorderCallout1">
              <a:avLst>
                <a:gd name="adj1" fmla="val 53279"/>
                <a:gd name="adj2" fmla="val -16987"/>
                <a:gd name="adj3" fmla="val 38765"/>
                <a:gd name="adj4" fmla="val -779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 name="TextBox 99"/>
            <p:cNvSpPr txBox="1"/>
            <p:nvPr/>
          </p:nvSpPr>
          <p:spPr>
            <a:xfrm>
              <a:off x="4917653" y="6050767"/>
              <a:ext cx="958011"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Box 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Planetary Body</a:t>
              </a:r>
            </a:p>
          </p:txBody>
        </p:sp>
        <p:sp>
          <p:nvSpPr>
            <p:cNvPr id="101" name="Line Callout 1 (Border and Accent Bar) 100"/>
            <p:cNvSpPr/>
            <p:nvPr/>
          </p:nvSpPr>
          <p:spPr>
            <a:xfrm rot="16200000">
              <a:off x="4344078" y="5124976"/>
              <a:ext cx="486767" cy="645652"/>
            </a:xfrm>
            <a:prstGeom prst="accentBorderCallout1">
              <a:avLst>
                <a:gd name="adj1" fmla="val 53279"/>
                <a:gd name="adj2" fmla="val -16987"/>
                <a:gd name="adj3" fmla="val 28284"/>
                <a:gd name="adj4" fmla="val -7659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 name="TextBox 101"/>
            <p:cNvSpPr txBox="1"/>
            <p:nvPr/>
          </p:nvSpPr>
          <p:spPr>
            <a:xfrm>
              <a:off x="3574473" y="6050767"/>
              <a:ext cx="1710178"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Box 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Working Dust Environment</a:t>
              </a:r>
            </a:p>
          </p:txBody>
        </p:sp>
      </p:grpSp>
      <p:grpSp>
        <p:nvGrpSpPr>
          <p:cNvPr id="74" name="Group 73"/>
          <p:cNvGrpSpPr/>
          <p:nvPr/>
        </p:nvGrpSpPr>
        <p:grpSpPr>
          <a:xfrm>
            <a:off x="259456" y="152281"/>
            <a:ext cx="1201256" cy="1786050"/>
            <a:chOff x="3808812" y="131897"/>
            <a:chExt cx="1359179" cy="1446251"/>
          </a:xfrm>
          <a:solidFill>
            <a:schemeClr val="accent6"/>
          </a:solidFill>
        </p:grpSpPr>
        <p:sp>
          <p:nvSpPr>
            <p:cNvPr id="75" name="Rounded Rectangle 74"/>
            <p:cNvSpPr/>
            <p:nvPr/>
          </p:nvSpPr>
          <p:spPr>
            <a:xfrm>
              <a:off x="3808812" y="131897"/>
              <a:ext cx="1359179" cy="1446251"/>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6" name="Rounded Rectangle 4"/>
            <p:cNvSpPr txBox="1"/>
            <p:nvPr/>
          </p:nvSpPr>
          <p:spPr>
            <a:xfrm>
              <a:off x="3842344" y="171705"/>
              <a:ext cx="1285839" cy="136663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Define Hardware or Systems</a:t>
              </a: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What hardware or system will be exposed to dust?</a:t>
              </a:r>
            </a:p>
          </p:txBody>
        </p:sp>
      </p:grpSp>
      <p:grpSp>
        <p:nvGrpSpPr>
          <p:cNvPr id="77" name="Group 76"/>
          <p:cNvGrpSpPr/>
          <p:nvPr/>
        </p:nvGrpSpPr>
        <p:grpSpPr>
          <a:xfrm>
            <a:off x="1518899" y="583499"/>
            <a:ext cx="343491" cy="401820"/>
            <a:chOff x="1788401" y="652134"/>
            <a:chExt cx="343491" cy="401820"/>
          </a:xfrm>
        </p:grpSpPr>
        <p:sp>
          <p:nvSpPr>
            <p:cNvPr id="81" name="Right Arrow 80"/>
            <p:cNvSpPr/>
            <p:nvPr/>
          </p:nvSpPr>
          <p:spPr>
            <a:xfrm>
              <a:off x="1788401" y="652134"/>
              <a:ext cx="343491" cy="40182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82" name="Right Arrow 4"/>
            <p:cNvSpPr txBox="1"/>
            <p:nvPr/>
          </p:nvSpPr>
          <p:spPr>
            <a:xfrm>
              <a:off x="1788401" y="732498"/>
              <a:ext cx="240444" cy="2410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3" name="TextBox 42"/>
          <p:cNvSpPr txBox="1"/>
          <p:nvPr/>
        </p:nvSpPr>
        <p:spPr>
          <a:xfrm>
            <a:off x="-102312" y="127072"/>
            <a:ext cx="118647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1</a:t>
            </a:r>
          </a:p>
        </p:txBody>
      </p:sp>
      <p:sp>
        <p:nvSpPr>
          <p:cNvPr id="106" name="TextBox 105"/>
          <p:cNvSpPr txBox="1"/>
          <p:nvPr/>
        </p:nvSpPr>
        <p:spPr>
          <a:xfrm>
            <a:off x="1365392" y="116761"/>
            <a:ext cx="1720562"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2</a:t>
            </a:r>
          </a:p>
        </p:txBody>
      </p:sp>
      <p:sp>
        <p:nvSpPr>
          <p:cNvPr id="107" name="TextBox 106"/>
          <p:cNvSpPr txBox="1"/>
          <p:nvPr/>
        </p:nvSpPr>
        <p:spPr>
          <a:xfrm>
            <a:off x="3518503" y="116761"/>
            <a:ext cx="1777929"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3</a:t>
            </a:r>
          </a:p>
        </p:txBody>
      </p:sp>
      <p:sp>
        <p:nvSpPr>
          <p:cNvPr id="108" name="TextBox 107"/>
          <p:cNvSpPr txBox="1"/>
          <p:nvPr/>
        </p:nvSpPr>
        <p:spPr>
          <a:xfrm>
            <a:off x="5940292" y="116833"/>
            <a:ext cx="135160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4</a:t>
            </a:r>
          </a:p>
        </p:txBody>
      </p:sp>
      <p:sp>
        <p:nvSpPr>
          <p:cNvPr id="114" name="TextBox 113"/>
          <p:cNvSpPr txBox="1"/>
          <p:nvPr/>
        </p:nvSpPr>
        <p:spPr>
          <a:xfrm>
            <a:off x="7179057" y="3280815"/>
            <a:ext cx="1742871"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10</a:t>
            </a:r>
          </a:p>
        </p:txBody>
      </p:sp>
      <p:sp>
        <p:nvSpPr>
          <p:cNvPr id="115" name="TextBox 114"/>
          <p:cNvSpPr txBox="1"/>
          <p:nvPr/>
        </p:nvSpPr>
        <p:spPr>
          <a:xfrm>
            <a:off x="9145909" y="3280815"/>
            <a:ext cx="2117604"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11</a:t>
            </a:r>
          </a:p>
        </p:txBody>
      </p:sp>
      <p:sp>
        <p:nvSpPr>
          <p:cNvPr id="116" name="TextBox 115"/>
          <p:cNvSpPr txBox="1"/>
          <p:nvPr/>
        </p:nvSpPr>
        <p:spPr>
          <a:xfrm>
            <a:off x="4970377" y="3270403"/>
            <a:ext cx="179246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9</a:t>
            </a:r>
          </a:p>
        </p:txBody>
      </p:sp>
      <p:grpSp>
        <p:nvGrpSpPr>
          <p:cNvPr id="220" name="Group 219"/>
          <p:cNvGrpSpPr/>
          <p:nvPr/>
        </p:nvGrpSpPr>
        <p:grpSpPr>
          <a:xfrm>
            <a:off x="4349362" y="4908115"/>
            <a:ext cx="1683663" cy="1734547"/>
            <a:chOff x="9313195" y="68603"/>
            <a:chExt cx="1662112" cy="1572838"/>
          </a:xfrm>
          <a:solidFill>
            <a:schemeClr val="tx1"/>
          </a:solidFill>
        </p:grpSpPr>
        <p:sp>
          <p:nvSpPr>
            <p:cNvPr id="221" name="Rounded Rectangle 220"/>
            <p:cNvSpPr/>
            <p:nvPr/>
          </p:nvSpPr>
          <p:spPr>
            <a:xfrm>
              <a:off x="9313195" y="68603"/>
              <a:ext cx="1662112" cy="1572838"/>
            </a:xfrm>
            <a:prstGeom prst="roundRect">
              <a:avLst>
                <a:gd name="adj" fmla="val 10000"/>
              </a:avLst>
            </a:prstGeom>
            <a:grpFill/>
          </p:spPr>
          <p:style>
            <a:lnRef idx="2">
              <a:schemeClr val="dk1"/>
            </a:lnRef>
            <a:fillRef idx="1">
              <a:schemeClr val="lt1"/>
            </a:fillRef>
            <a:effectRef idx="0">
              <a:schemeClr val="dk1"/>
            </a:effectRef>
            <a:fontRef idx="minor">
              <a:schemeClr val="dk1"/>
            </a:fontRef>
          </p:style>
        </p:sp>
        <p:sp>
          <p:nvSpPr>
            <p:cNvPr id="222" name="Rounded Rectangle 4"/>
            <p:cNvSpPr txBox="1"/>
            <p:nvPr/>
          </p:nvSpPr>
          <p:spPr>
            <a:xfrm>
              <a:off x="9344922" y="280179"/>
              <a:ext cx="1594858" cy="1322335"/>
            </a:xfrm>
            <a:prstGeom prst="rect">
              <a:avLst/>
            </a:prstGeom>
            <a:noFill/>
            <a:ln>
              <a:noFill/>
            </a:ln>
          </p:spPr>
          <p:style>
            <a:lnRef idx="2">
              <a:schemeClr val="dk1"/>
            </a:lnRef>
            <a:fillRef idx="1">
              <a:schemeClr val="lt1"/>
            </a:fillRef>
            <a:effectRef idx="0">
              <a:schemeClr val="dk1"/>
            </a:effectRef>
            <a:fontRef idx="minor">
              <a:schemeClr val="dk1"/>
            </a:fontRef>
          </p:style>
          <p:txBody>
            <a:bodyPr spcFirstLastPara="0" vert="horz" wrap="square" lIns="60960" tIns="60960" rIns="60960" bIns="6096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Report Dust Class ID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Alpha-numeric code used to document test protocols and values.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In this example, the Dust Class ID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PP-L:1-50-20-2,4,5</a:t>
              </a:r>
            </a:p>
          </p:txBody>
        </p:sp>
      </p:grpSp>
      <p:sp>
        <p:nvSpPr>
          <p:cNvPr id="223" name="TextBox 222"/>
          <p:cNvSpPr txBox="1"/>
          <p:nvPr/>
        </p:nvSpPr>
        <p:spPr>
          <a:xfrm>
            <a:off x="3747736" y="4882594"/>
            <a:ext cx="179246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12</a:t>
            </a:r>
          </a:p>
        </p:txBody>
      </p:sp>
      <p:sp>
        <p:nvSpPr>
          <p:cNvPr id="50" name="TextBox 49">
            <a:extLst>
              <a:ext uri="{FF2B5EF4-FFF2-40B4-BE49-F238E27FC236}">
                <a16:creationId xmlns:a16="http://schemas.microsoft.com/office/drawing/2014/main" id="{637BC8D1-9FFA-4BED-876C-E5195DF75449}"/>
              </a:ext>
            </a:extLst>
          </p:cNvPr>
          <p:cNvSpPr txBox="1"/>
          <p:nvPr/>
        </p:nvSpPr>
        <p:spPr>
          <a:xfrm>
            <a:off x="4142" y="6618708"/>
            <a:ext cx="12205275" cy="246221"/>
          </a:xfrm>
          <a:prstGeom prst="rect">
            <a:avLst/>
          </a:prstGeom>
          <a:noFill/>
        </p:spPr>
        <p:txBody>
          <a:bodyPr wrap="square" rtlCol="0">
            <a:spAutoFit/>
          </a:bodyPr>
          <a:lstStyle/>
          <a:p>
            <a:pPr algn="ctr"/>
            <a:r>
              <a:rPr lang="en-US" sz="1000" dirty="0"/>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1305305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905994" y="136918"/>
            <a:ext cx="1828654" cy="1515868"/>
            <a:chOff x="29382" y="131897"/>
            <a:chExt cx="1440134" cy="1446251"/>
          </a:xfrm>
        </p:grpSpPr>
        <p:sp>
          <p:nvSpPr>
            <p:cNvPr id="9" name="Rounded Rectangle 8"/>
            <p:cNvSpPr/>
            <p:nvPr/>
          </p:nvSpPr>
          <p:spPr>
            <a:xfrm>
              <a:off x="29382" y="131897"/>
              <a:ext cx="1440134" cy="144625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Rounded Rectangle 4"/>
            <p:cNvSpPr txBox="1"/>
            <p:nvPr/>
          </p:nvSpPr>
          <p:spPr>
            <a:xfrm>
              <a:off x="35183" y="171706"/>
              <a:ext cx="1434333" cy="13666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Working Dust Environment </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In what environment will your system be used?</a:t>
              </a:r>
            </a:p>
          </p:txBody>
        </p:sp>
      </p:grpSp>
      <p:grpSp>
        <p:nvGrpSpPr>
          <p:cNvPr id="11" name="Group 10"/>
          <p:cNvGrpSpPr/>
          <p:nvPr/>
        </p:nvGrpSpPr>
        <p:grpSpPr>
          <a:xfrm>
            <a:off x="4158489" y="136919"/>
            <a:ext cx="1773023" cy="1501725"/>
            <a:chOff x="1905960" y="131897"/>
            <a:chExt cx="1359179" cy="1446251"/>
          </a:xfrm>
        </p:grpSpPr>
        <p:sp>
          <p:nvSpPr>
            <p:cNvPr id="12" name="Rounded Rectangle 11"/>
            <p:cNvSpPr/>
            <p:nvPr/>
          </p:nvSpPr>
          <p:spPr>
            <a:xfrm>
              <a:off x="1905960" y="131897"/>
              <a:ext cx="1359179" cy="144625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Rounded Rectangle 4"/>
            <p:cNvSpPr txBox="1"/>
            <p:nvPr/>
          </p:nvSpPr>
          <p:spPr>
            <a:xfrm>
              <a:off x="1945769" y="171706"/>
              <a:ext cx="1279561" cy="13666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Planetary Body</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In which planetary body will your system operate?</a:t>
              </a:r>
            </a:p>
          </p:txBody>
        </p:sp>
      </p:grpSp>
      <p:grpSp>
        <p:nvGrpSpPr>
          <p:cNvPr id="14" name="Group 13"/>
          <p:cNvGrpSpPr/>
          <p:nvPr/>
        </p:nvGrpSpPr>
        <p:grpSpPr>
          <a:xfrm>
            <a:off x="6365538" y="136918"/>
            <a:ext cx="1350830" cy="2394107"/>
            <a:chOff x="3808812" y="131897"/>
            <a:chExt cx="1359179" cy="1446251"/>
          </a:xfrm>
          <a:solidFill>
            <a:schemeClr val="accent6"/>
          </a:solidFill>
        </p:grpSpPr>
        <p:sp>
          <p:nvSpPr>
            <p:cNvPr id="15" name="Rounded Rectangle 14"/>
            <p:cNvSpPr/>
            <p:nvPr/>
          </p:nvSpPr>
          <p:spPr>
            <a:xfrm>
              <a:off x="3808812" y="131897"/>
              <a:ext cx="1359179" cy="1446251"/>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6" name="Rounded Rectangle 4"/>
            <p:cNvSpPr txBox="1"/>
            <p:nvPr/>
          </p:nvSpPr>
          <p:spPr>
            <a:xfrm>
              <a:off x="3848621" y="171706"/>
              <a:ext cx="1279561" cy="136663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Sources of Dust</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Using the recommendations provided in Tables 2-5, select test parameters from Steps 5-7.</a:t>
              </a:r>
            </a:p>
          </p:txBody>
        </p:sp>
      </p:grpSp>
      <p:grpSp>
        <p:nvGrpSpPr>
          <p:cNvPr id="17" name="Group 16"/>
          <p:cNvGrpSpPr/>
          <p:nvPr/>
        </p:nvGrpSpPr>
        <p:grpSpPr>
          <a:xfrm>
            <a:off x="1897870" y="1691424"/>
            <a:ext cx="1836778" cy="839601"/>
            <a:chOff x="3109" y="131897"/>
            <a:chExt cx="1359179" cy="1446251"/>
          </a:xfrm>
          <a:solidFill>
            <a:schemeClr val="accent4">
              <a:lumMod val="75000"/>
            </a:schemeClr>
          </a:solidFill>
        </p:grpSpPr>
        <p:sp>
          <p:nvSpPr>
            <p:cNvPr id="19" name="Rounded Rectangle 18"/>
            <p:cNvSpPr/>
            <p:nvPr/>
          </p:nvSpPr>
          <p:spPr>
            <a:xfrm>
              <a:off x="3109" y="131897"/>
              <a:ext cx="1359179" cy="1446251"/>
            </a:xfrm>
            <a:prstGeom prst="roundRect">
              <a:avLst>
                <a:gd name="adj" fmla="val 10000"/>
              </a:avLst>
            </a:prstGeom>
            <a:solidFill>
              <a:schemeClr val="accent4">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Rounded Rectangle 4"/>
            <p:cNvSpPr txBox="1"/>
            <p:nvPr/>
          </p:nvSpPr>
          <p:spPr>
            <a:xfrm>
              <a:off x="25453" y="172930"/>
              <a:ext cx="1334263" cy="136663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Enter Letter in Box A</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PE =  Planetary External</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PP =  Planetary Pressurized</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SP =  In-Space Pressurized </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SE =  In-Space External</a:t>
              </a:r>
            </a:p>
          </p:txBody>
        </p:sp>
      </p:grpSp>
      <p:grpSp>
        <p:nvGrpSpPr>
          <p:cNvPr id="22" name="Group 21"/>
          <p:cNvGrpSpPr/>
          <p:nvPr/>
        </p:nvGrpSpPr>
        <p:grpSpPr>
          <a:xfrm>
            <a:off x="4168151" y="1676907"/>
            <a:ext cx="1763360" cy="721592"/>
            <a:chOff x="3109" y="131897"/>
            <a:chExt cx="1359179" cy="1446251"/>
          </a:xfrm>
          <a:solidFill>
            <a:schemeClr val="accent4">
              <a:lumMod val="60000"/>
              <a:lumOff val="40000"/>
            </a:schemeClr>
          </a:solidFill>
        </p:grpSpPr>
        <p:sp>
          <p:nvSpPr>
            <p:cNvPr id="24" name="Rounded Rectangle 23"/>
            <p:cNvSpPr/>
            <p:nvPr/>
          </p:nvSpPr>
          <p:spPr>
            <a:xfrm>
              <a:off x="3109" y="131897"/>
              <a:ext cx="1359179" cy="1446251"/>
            </a:xfrm>
            <a:prstGeom prst="roundRect">
              <a:avLst>
                <a:gd name="adj" fmla="val 100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Rounded Rectangle 4"/>
            <p:cNvSpPr txBox="1"/>
            <p:nvPr/>
          </p:nvSpPr>
          <p:spPr>
            <a:xfrm>
              <a:off x="42918" y="171705"/>
              <a:ext cx="1279562" cy="136663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Enter Letter in Box B</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L =  Lunar</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M =  Mars</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SB =  Small Body </a:t>
              </a:r>
            </a:p>
          </p:txBody>
        </p:sp>
      </p:grpSp>
      <p:grpSp>
        <p:nvGrpSpPr>
          <p:cNvPr id="32" name="Group 31"/>
          <p:cNvGrpSpPr/>
          <p:nvPr/>
        </p:nvGrpSpPr>
        <p:grpSpPr>
          <a:xfrm>
            <a:off x="10209727" y="112743"/>
            <a:ext cx="1335521" cy="1497256"/>
            <a:chOff x="5711663" y="146243"/>
            <a:chExt cx="1460193" cy="1417558"/>
          </a:xfrm>
          <a:solidFill>
            <a:schemeClr val="accent1"/>
          </a:solidFill>
        </p:grpSpPr>
        <p:sp>
          <p:nvSpPr>
            <p:cNvPr id="33" name="Rounded Rectangle 32"/>
            <p:cNvSpPr/>
            <p:nvPr/>
          </p:nvSpPr>
          <p:spPr>
            <a:xfrm>
              <a:off x="5711663" y="146243"/>
              <a:ext cx="1460193" cy="1417558"/>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4" name="Rounded Rectangle 4"/>
            <p:cNvSpPr txBox="1"/>
            <p:nvPr/>
          </p:nvSpPr>
          <p:spPr>
            <a:xfrm>
              <a:off x="5753182" y="187762"/>
              <a:ext cx="1377155" cy="133452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Particle Size Range</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(Tables 2-5) </a:t>
              </a:r>
            </a:p>
          </p:txBody>
        </p:sp>
      </p:grpSp>
      <p:grpSp>
        <p:nvGrpSpPr>
          <p:cNvPr id="50" name="Group 49"/>
          <p:cNvGrpSpPr/>
          <p:nvPr/>
        </p:nvGrpSpPr>
        <p:grpSpPr>
          <a:xfrm>
            <a:off x="10209727" y="1681146"/>
            <a:ext cx="1331636" cy="737657"/>
            <a:chOff x="3109" y="131897"/>
            <a:chExt cx="1359179" cy="1446251"/>
          </a:xfrm>
          <a:solidFill>
            <a:schemeClr val="accent4">
              <a:lumMod val="75000"/>
            </a:schemeClr>
          </a:solidFill>
        </p:grpSpPr>
        <p:sp>
          <p:nvSpPr>
            <p:cNvPr id="52" name="Rounded Rectangle 51"/>
            <p:cNvSpPr/>
            <p:nvPr/>
          </p:nvSpPr>
          <p:spPr>
            <a:xfrm>
              <a:off x="3109" y="131897"/>
              <a:ext cx="1359179" cy="1446251"/>
            </a:xfrm>
            <a:prstGeom prst="roundRect">
              <a:avLst>
                <a:gd name="adj" fmla="val 10000"/>
              </a:avLst>
            </a:prstGeom>
            <a:solidFill>
              <a:schemeClr val="accent4">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mc:AlternateContent xmlns:mc="http://schemas.openxmlformats.org/markup-compatibility/2006" xmlns:a14="http://schemas.microsoft.com/office/drawing/2010/main">
          <mc:Choice Requires="a14">
            <p:sp>
              <p:nvSpPr>
                <p:cNvPr id="53" name="Rounded Rectangle 4"/>
                <p:cNvSpPr txBox="1"/>
                <p:nvPr/>
              </p:nvSpPr>
              <p:spPr>
                <a:xfrm>
                  <a:off x="41868" y="171705"/>
                  <a:ext cx="1280610" cy="136663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Enter in Box D</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Enter the maximum number from range in </a:t>
                  </a:r>
                  <a14:m>
                    <m:oMath xmlns:m="http://schemas.openxmlformats.org/officeDocument/2006/math">
                      <m:r>
                        <a:rPr kumimoji="0" lang="en-US" sz="11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𝜇</m:t>
                      </m:r>
                      <m:r>
                        <a:rPr kumimoji="0" lang="en-US" sz="11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𝑚</m:t>
                      </m:r>
                    </m:oMath>
                  </a14:m>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 </a:t>
                  </a:r>
                </a:p>
              </p:txBody>
            </p:sp>
          </mc:Choice>
          <mc:Fallback xmlns="">
            <p:sp>
              <p:nvSpPr>
                <p:cNvPr id="53" name="Rounded Rectangle 4"/>
                <p:cNvSpPr txBox="1">
                  <a:spLocks noRot="1" noChangeAspect="1" noMove="1" noResize="1" noEditPoints="1" noAdjustHandles="1" noChangeArrowheads="1" noChangeShapeType="1" noTextEdit="1"/>
                </p:cNvSpPr>
                <p:nvPr/>
              </p:nvSpPr>
              <p:spPr>
                <a:xfrm>
                  <a:off x="41868" y="171705"/>
                  <a:ext cx="1280610" cy="1366633"/>
                </a:xfrm>
                <a:prstGeom prst="rect">
                  <a:avLst/>
                </a:prstGeom>
                <a:blipFill>
                  <a:blip r:embed="rId2"/>
                  <a:stretch>
                    <a:fillRect l="-1456" t="-5263" r="-3883" b="-8772"/>
                  </a:stretch>
                </a:blipFill>
              </p:spPr>
              <p:txBody>
                <a:bodyPr/>
                <a:lstStyle/>
                <a:p>
                  <a:r>
                    <a:rPr lang="en-US">
                      <a:noFill/>
                    </a:rPr>
                    <a:t> </a:t>
                  </a:r>
                </a:p>
              </p:txBody>
            </p:sp>
          </mc:Fallback>
        </mc:AlternateContent>
      </p:grpSp>
      <p:grpSp>
        <p:nvGrpSpPr>
          <p:cNvPr id="54" name="Group 53"/>
          <p:cNvGrpSpPr/>
          <p:nvPr/>
        </p:nvGrpSpPr>
        <p:grpSpPr>
          <a:xfrm>
            <a:off x="137079" y="4854059"/>
            <a:ext cx="1177371" cy="1882883"/>
            <a:chOff x="3109" y="131897"/>
            <a:chExt cx="1359179" cy="1446251"/>
          </a:xfrm>
          <a:solidFill>
            <a:schemeClr val="accent4">
              <a:lumMod val="75000"/>
            </a:schemeClr>
          </a:solidFill>
        </p:grpSpPr>
        <p:sp>
          <p:nvSpPr>
            <p:cNvPr id="55" name="Rounded Rectangle 54"/>
            <p:cNvSpPr/>
            <p:nvPr/>
          </p:nvSpPr>
          <p:spPr>
            <a:xfrm>
              <a:off x="3109" y="131897"/>
              <a:ext cx="1359179" cy="1446251"/>
            </a:xfrm>
            <a:prstGeom prst="roundRect">
              <a:avLst>
                <a:gd name="adj" fmla="val 10000"/>
              </a:avLst>
            </a:prstGeom>
            <a:solidFill>
              <a:schemeClr val="accent4">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7" name="Rounded Rectangle 4"/>
            <p:cNvSpPr txBox="1"/>
            <p:nvPr/>
          </p:nvSpPr>
          <p:spPr>
            <a:xfrm>
              <a:off x="42918" y="171706"/>
              <a:ext cx="1292777" cy="136663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Enter in Box E</a:t>
              </a:r>
            </a:p>
            <a:p>
              <a:pPr marL="88900" marR="0" lvl="0" indent="-88900" algn="l" defTabSz="57785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If Box C is “1,” enter the number in g/m</a:t>
              </a:r>
              <a:r>
                <a:rPr kumimoji="0" lang="en-US" sz="1100" b="0" i="1"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a:t>
              </a:r>
            </a:p>
            <a:p>
              <a:pPr marL="88900" marR="0" lvl="0" indent="-88900" algn="l" defTabSz="57785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If Box C is “2,” enter the number in g/m</a:t>
              </a:r>
              <a:r>
                <a:rPr kumimoji="0" lang="en-US" sz="1100" b="0" i="1" u="none" strike="noStrike" kern="1200" cap="none" spc="0" normalizeH="0" baseline="30000" noProof="0" dirty="0">
                  <a:ln>
                    <a:noFill/>
                  </a:ln>
                  <a:solidFill>
                    <a:prstClr val="black"/>
                  </a:solidFill>
                  <a:effectLst/>
                  <a:uLnTx/>
                  <a:uFillTx/>
                  <a:latin typeface="Calibri" panose="020F0502020204030204"/>
                  <a:ea typeface="+mn-ea"/>
                  <a:cs typeface="+mn-cs"/>
                </a:rPr>
                <a:t>3</a:t>
              </a: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US" sz="1100" b="0" i="1" u="none" strike="noStrike" kern="1200" cap="none" spc="0" normalizeH="0" baseline="30000" noProof="0" dirty="0">
                <a:ln>
                  <a:noFill/>
                </a:ln>
                <a:solidFill>
                  <a:prstClr val="black"/>
                </a:solidFill>
                <a:effectLst/>
                <a:uLnTx/>
                <a:uFillTx/>
                <a:latin typeface="Calibri" panose="020F0502020204030204"/>
                <a:ea typeface="+mn-ea"/>
                <a:cs typeface="+mn-cs"/>
              </a:endParaRPr>
            </a:p>
            <a:p>
              <a:pPr marL="88900" marR="0" lvl="0" indent="-88900" algn="l" defTabSz="57785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If milligrams scale is needed, put an “m” after the number.</a:t>
              </a:r>
            </a:p>
          </p:txBody>
        </p:sp>
      </p:grpSp>
      <p:grpSp>
        <p:nvGrpSpPr>
          <p:cNvPr id="61" name="Group 60"/>
          <p:cNvGrpSpPr/>
          <p:nvPr/>
        </p:nvGrpSpPr>
        <p:grpSpPr>
          <a:xfrm>
            <a:off x="3794063" y="583499"/>
            <a:ext cx="343491" cy="401820"/>
            <a:chOff x="1788401" y="652134"/>
            <a:chExt cx="343491" cy="401820"/>
          </a:xfrm>
        </p:grpSpPr>
        <p:sp>
          <p:nvSpPr>
            <p:cNvPr id="63" name="Right Arrow 62"/>
            <p:cNvSpPr/>
            <p:nvPr/>
          </p:nvSpPr>
          <p:spPr>
            <a:xfrm>
              <a:off x="1788401" y="652134"/>
              <a:ext cx="343491" cy="40182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4" name="Right Arrow 4"/>
            <p:cNvSpPr txBox="1"/>
            <p:nvPr/>
          </p:nvSpPr>
          <p:spPr>
            <a:xfrm>
              <a:off x="1788401" y="732498"/>
              <a:ext cx="240444" cy="2410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5" name="Group 64"/>
          <p:cNvGrpSpPr/>
          <p:nvPr/>
        </p:nvGrpSpPr>
        <p:grpSpPr>
          <a:xfrm>
            <a:off x="5982482" y="583499"/>
            <a:ext cx="343491" cy="401820"/>
            <a:chOff x="1788401" y="652134"/>
            <a:chExt cx="343491" cy="401820"/>
          </a:xfrm>
        </p:grpSpPr>
        <p:sp>
          <p:nvSpPr>
            <p:cNvPr id="66" name="Right Arrow 65"/>
            <p:cNvSpPr/>
            <p:nvPr/>
          </p:nvSpPr>
          <p:spPr>
            <a:xfrm>
              <a:off x="1788401" y="652134"/>
              <a:ext cx="343491" cy="40182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7" name="Right Arrow 4"/>
            <p:cNvSpPr txBox="1"/>
            <p:nvPr/>
          </p:nvSpPr>
          <p:spPr>
            <a:xfrm>
              <a:off x="1788401" y="732498"/>
              <a:ext cx="240444" cy="2410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 name="Group 5"/>
          <p:cNvGrpSpPr/>
          <p:nvPr/>
        </p:nvGrpSpPr>
        <p:grpSpPr>
          <a:xfrm>
            <a:off x="8140919" y="116761"/>
            <a:ext cx="2005375" cy="2414264"/>
            <a:chOff x="574324" y="232125"/>
            <a:chExt cx="2005375" cy="2414264"/>
          </a:xfrm>
        </p:grpSpPr>
        <p:grpSp>
          <p:nvGrpSpPr>
            <p:cNvPr id="3" name="Group 2"/>
            <p:cNvGrpSpPr/>
            <p:nvPr/>
          </p:nvGrpSpPr>
          <p:grpSpPr>
            <a:xfrm>
              <a:off x="574324" y="232125"/>
              <a:ext cx="1580181" cy="2414264"/>
              <a:chOff x="574324" y="232125"/>
              <a:chExt cx="1580181" cy="2414264"/>
            </a:xfrm>
          </p:grpSpPr>
          <p:grpSp>
            <p:nvGrpSpPr>
              <p:cNvPr id="26" name="Group 25"/>
              <p:cNvGrpSpPr/>
              <p:nvPr/>
            </p:nvGrpSpPr>
            <p:grpSpPr>
              <a:xfrm>
                <a:off x="574324" y="232125"/>
                <a:ext cx="1580180" cy="1473081"/>
                <a:chOff x="-99567" y="112107"/>
                <a:chExt cx="1359179" cy="1446251"/>
              </a:xfrm>
              <a:solidFill>
                <a:schemeClr val="accent1"/>
              </a:solidFill>
            </p:grpSpPr>
            <p:sp>
              <p:nvSpPr>
                <p:cNvPr id="27" name="Rounded Rectangle 26"/>
                <p:cNvSpPr/>
                <p:nvPr/>
              </p:nvSpPr>
              <p:spPr>
                <a:xfrm>
                  <a:off x="-99567" y="112107"/>
                  <a:ext cx="1359179" cy="1446251"/>
                </a:xfrm>
                <a:prstGeom prst="roundRect">
                  <a:avLst>
                    <a:gd name="adj" fmla="val 100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Rounded Rectangle 4"/>
                <p:cNvSpPr txBox="1"/>
                <p:nvPr/>
              </p:nvSpPr>
              <p:spPr>
                <a:xfrm>
                  <a:off x="-67517" y="160246"/>
                  <a:ext cx="1279561" cy="136663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Dust Loading Vector</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Will your system be impacted by volumetric dust, surface accumulated dust, or both?</a:t>
                  </a:r>
                  <a:endPar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47" name="Group 46"/>
              <p:cNvGrpSpPr/>
              <p:nvPr/>
            </p:nvGrpSpPr>
            <p:grpSpPr>
              <a:xfrm>
                <a:off x="574325" y="1792270"/>
                <a:ext cx="1580180" cy="854119"/>
                <a:chOff x="-76293" y="131897"/>
                <a:chExt cx="1348604" cy="1446251"/>
              </a:xfrm>
              <a:solidFill>
                <a:schemeClr val="accent4">
                  <a:lumMod val="75000"/>
                </a:schemeClr>
              </a:solidFill>
            </p:grpSpPr>
            <p:sp>
              <p:nvSpPr>
                <p:cNvPr id="48" name="Rounded Rectangle 47"/>
                <p:cNvSpPr/>
                <p:nvPr/>
              </p:nvSpPr>
              <p:spPr>
                <a:xfrm>
                  <a:off x="-76293" y="131897"/>
                  <a:ext cx="1348604" cy="1446251"/>
                </a:xfrm>
                <a:prstGeom prst="roundRect">
                  <a:avLst>
                    <a:gd name="adj" fmla="val 10000"/>
                  </a:avLst>
                </a:prstGeom>
                <a:solidFill>
                  <a:schemeClr val="accent4">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9" name="Rounded Rectangle 4"/>
                <p:cNvSpPr txBox="1"/>
                <p:nvPr/>
              </p:nvSpPr>
              <p:spPr>
                <a:xfrm>
                  <a:off x="-46018" y="171704"/>
                  <a:ext cx="1293533" cy="1366634"/>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Enter in Box C</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000" b="1" i="1" u="none" strike="noStrike" kern="1200" cap="none" spc="0" normalizeH="0" baseline="0" noProof="0" dirty="0">
                      <a:ln>
                        <a:noFill/>
                      </a:ln>
                      <a:solidFill>
                        <a:prstClr val="black"/>
                      </a:solidFill>
                      <a:effectLst/>
                      <a:uLnTx/>
                      <a:uFillTx/>
                      <a:latin typeface="Calibri" panose="020F0502020204030204"/>
                      <a:ea typeface="+mn-ea"/>
                      <a:cs typeface="+mn-cs"/>
                    </a:rPr>
                    <a:t>If both, you will need 2 separate designators</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1 = Surface Accumulated</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2 = Volumetric</a:t>
                  </a:r>
                </a:p>
              </p:txBody>
            </p:sp>
          </p:grpSp>
        </p:grpSp>
        <p:grpSp>
          <p:nvGrpSpPr>
            <p:cNvPr id="68" name="Group 67"/>
            <p:cNvGrpSpPr/>
            <p:nvPr/>
          </p:nvGrpSpPr>
          <p:grpSpPr>
            <a:xfrm>
              <a:off x="2236208" y="698865"/>
              <a:ext cx="343491" cy="401820"/>
              <a:chOff x="1788401" y="652134"/>
              <a:chExt cx="343491" cy="401820"/>
            </a:xfrm>
          </p:grpSpPr>
          <p:sp>
            <p:nvSpPr>
              <p:cNvPr id="69" name="Right Arrow 68"/>
              <p:cNvSpPr/>
              <p:nvPr/>
            </p:nvSpPr>
            <p:spPr>
              <a:xfrm>
                <a:off x="1788401" y="652134"/>
                <a:ext cx="343491" cy="40182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70" name="Right Arrow 4"/>
              <p:cNvSpPr txBox="1"/>
              <p:nvPr/>
            </p:nvSpPr>
            <p:spPr>
              <a:xfrm>
                <a:off x="1874745" y="722392"/>
                <a:ext cx="240444" cy="2410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5" name="Group 4"/>
          <p:cNvGrpSpPr/>
          <p:nvPr/>
        </p:nvGrpSpPr>
        <p:grpSpPr>
          <a:xfrm>
            <a:off x="700704" y="784409"/>
            <a:ext cx="11266216" cy="2505449"/>
            <a:chOff x="1239957" y="649898"/>
            <a:chExt cx="10706181" cy="2852035"/>
          </a:xfrm>
        </p:grpSpPr>
        <p:grpSp>
          <p:nvGrpSpPr>
            <p:cNvPr id="62" name="Group 61"/>
            <p:cNvGrpSpPr/>
            <p:nvPr/>
          </p:nvGrpSpPr>
          <p:grpSpPr>
            <a:xfrm>
              <a:off x="1239957" y="1938630"/>
              <a:ext cx="10706181" cy="1563303"/>
              <a:chOff x="1278456" y="3154142"/>
              <a:chExt cx="11266216" cy="1563304"/>
            </a:xfrm>
          </p:grpSpPr>
          <p:cxnSp>
            <p:nvCxnSpPr>
              <p:cNvPr id="23" name="Elbow Connector 22"/>
              <p:cNvCxnSpPr/>
              <p:nvPr/>
            </p:nvCxnSpPr>
            <p:spPr>
              <a:xfrm rot="10800000" flipV="1">
                <a:off x="1278456" y="4321603"/>
                <a:ext cx="11265751" cy="395843"/>
              </a:xfrm>
              <a:prstGeom prst="bentConnector3">
                <a:avLst>
                  <a:gd name="adj1" fmla="val 99916"/>
                </a:avLst>
              </a:prstGeom>
              <a:ln w="76200">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12544671" y="3154142"/>
                <a:ext cx="1" cy="1167460"/>
              </a:xfrm>
              <a:prstGeom prst="line">
                <a:avLst/>
              </a:prstGeom>
              <a:ln w="762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grpSp>
        <p:cxnSp>
          <p:nvCxnSpPr>
            <p:cNvPr id="4" name="Elbow Connector 3"/>
            <p:cNvCxnSpPr/>
            <p:nvPr/>
          </p:nvCxnSpPr>
          <p:spPr>
            <a:xfrm rot="16200000" flipH="1">
              <a:off x="11067969" y="1154423"/>
              <a:ext cx="1381812" cy="372762"/>
            </a:xfrm>
            <a:prstGeom prst="bentConnector3">
              <a:avLst>
                <a:gd name="adj1" fmla="val 2862"/>
              </a:avLst>
            </a:prstGeom>
            <a:ln w="762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grpSp>
      <p:grpSp>
        <p:nvGrpSpPr>
          <p:cNvPr id="2" name="Group 1"/>
          <p:cNvGrpSpPr/>
          <p:nvPr/>
        </p:nvGrpSpPr>
        <p:grpSpPr>
          <a:xfrm>
            <a:off x="5717600" y="4937828"/>
            <a:ext cx="6233226" cy="1715080"/>
            <a:chOff x="3574473" y="5074351"/>
            <a:chExt cx="6233226" cy="1715080"/>
          </a:xfrm>
        </p:grpSpPr>
        <p:sp>
          <p:nvSpPr>
            <p:cNvPr id="90" name="Line Callout 1 (Border and Accent Bar) 89"/>
            <p:cNvSpPr/>
            <p:nvPr/>
          </p:nvSpPr>
          <p:spPr>
            <a:xfrm rot="16200000">
              <a:off x="8652821" y="4877810"/>
              <a:ext cx="485677" cy="1138893"/>
            </a:xfrm>
            <a:prstGeom prst="accentBorderCallout1">
              <a:avLst>
                <a:gd name="adj1" fmla="val 44916"/>
                <a:gd name="adj2" fmla="val -16987"/>
                <a:gd name="adj3" fmla="val 77473"/>
                <a:gd name="adj4" fmla="val -75593"/>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TextBox 90"/>
            <p:cNvSpPr txBox="1"/>
            <p:nvPr/>
          </p:nvSpPr>
          <p:spPr>
            <a:xfrm>
              <a:off x="4016336" y="5074351"/>
              <a:ext cx="5637250" cy="707886"/>
            </a:xfrm>
            <a:prstGeom prst="rect">
              <a:avLst/>
            </a:prstGeom>
            <a:noFill/>
            <a:ln>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  PP -  L : 1 - 50 - 20 </a:t>
              </a:r>
            </a:p>
          </p:txBody>
        </p:sp>
        <p:sp>
          <p:nvSpPr>
            <p:cNvPr id="92" name="Line Callout 1 (Border and Accent Bar) 91"/>
            <p:cNvSpPr/>
            <p:nvPr/>
          </p:nvSpPr>
          <p:spPr>
            <a:xfrm rot="16200000">
              <a:off x="5842326" y="5233857"/>
              <a:ext cx="487543" cy="428672"/>
            </a:xfrm>
            <a:prstGeom prst="accentBorderCallout1">
              <a:avLst>
                <a:gd name="adj1" fmla="val 53279"/>
                <a:gd name="adj2" fmla="val -16987"/>
                <a:gd name="adj3" fmla="val 85176"/>
                <a:gd name="adj4" fmla="val -8084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Line Callout 1 (Border and Accent Bar) 92"/>
            <p:cNvSpPr/>
            <p:nvPr/>
          </p:nvSpPr>
          <p:spPr>
            <a:xfrm rot="16200000">
              <a:off x="6599528" y="5128549"/>
              <a:ext cx="485673" cy="637419"/>
            </a:xfrm>
            <a:prstGeom prst="accentBorderCallout1">
              <a:avLst>
                <a:gd name="adj1" fmla="val 45807"/>
                <a:gd name="adj2" fmla="val -16987"/>
                <a:gd name="adj3" fmla="val 101438"/>
                <a:gd name="adj4" fmla="val -8901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Line Callout 1 (Border and Accent Bar) 93"/>
            <p:cNvSpPr/>
            <p:nvPr/>
          </p:nvSpPr>
          <p:spPr>
            <a:xfrm rot="16200000">
              <a:off x="7483068" y="5124512"/>
              <a:ext cx="485673" cy="645492"/>
            </a:xfrm>
            <a:prstGeom prst="accentBorderCallout1">
              <a:avLst>
                <a:gd name="adj1" fmla="val 47377"/>
                <a:gd name="adj2" fmla="val -16987"/>
                <a:gd name="adj3" fmla="val 131528"/>
                <a:gd name="adj4" fmla="val -86375"/>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TextBox 94"/>
            <p:cNvSpPr txBox="1"/>
            <p:nvPr/>
          </p:nvSpPr>
          <p:spPr>
            <a:xfrm>
              <a:off x="5612838" y="6050767"/>
              <a:ext cx="1361702"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Box 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Dust Loading Vector</a:t>
              </a:r>
            </a:p>
          </p:txBody>
        </p:sp>
        <mc:AlternateContent xmlns:mc="http://schemas.openxmlformats.org/markup-compatibility/2006" xmlns:a14="http://schemas.microsoft.com/office/drawing/2010/main">
          <mc:Choice Requires="a14">
            <p:sp>
              <p:nvSpPr>
                <p:cNvPr id="96" name="TextBox 95"/>
                <p:cNvSpPr txBox="1"/>
                <p:nvPr/>
              </p:nvSpPr>
              <p:spPr>
                <a:xfrm>
                  <a:off x="6681719" y="6050767"/>
                  <a:ext cx="118511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Box D</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Particle Size Range (</a:t>
                  </a:r>
                  <a14:m>
                    <m:oMath xmlns:m="http://schemas.openxmlformats.org/officeDocument/2006/math">
                      <m:r>
                        <a:rPr kumimoji="0" lang="en-US" sz="12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𝜇</m:t>
                      </m:r>
                      <m:r>
                        <a:rPr kumimoji="0" lang="en-US" sz="12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𝑚</m:t>
                      </m:r>
                      <m:r>
                        <a:rPr kumimoji="0" lang="en-US" sz="12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endPar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6" name="TextBox 95"/>
                <p:cNvSpPr txBox="1">
                  <a:spLocks noRot="1" noChangeAspect="1" noMove="1" noResize="1" noEditPoints="1" noAdjustHandles="1" noChangeArrowheads="1" noChangeShapeType="1" noTextEdit="1"/>
                </p:cNvSpPr>
                <p:nvPr/>
              </p:nvSpPr>
              <p:spPr>
                <a:xfrm>
                  <a:off x="6681719" y="6050767"/>
                  <a:ext cx="1185110" cy="738664"/>
                </a:xfrm>
                <a:prstGeom prst="rect">
                  <a:avLst/>
                </a:prstGeom>
                <a:blipFill>
                  <a:blip r:embed="rId3"/>
                  <a:stretch>
                    <a:fillRect t="-4959" b="-5785"/>
                  </a:stretch>
                </a:blipFill>
              </p:spPr>
              <p:txBody>
                <a:bodyPr/>
                <a:lstStyle/>
                <a:p>
                  <a:r>
                    <a:rPr lang="en-US">
                      <a:noFill/>
                    </a:rPr>
                    <a:t> </a:t>
                  </a:r>
                </a:p>
              </p:txBody>
            </p:sp>
          </mc:Fallback>
        </mc:AlternateContent>
        <p:sp>
          <p:nvSpPr>
            <p:cNvPr id="97" name="TextBox 96"/>
            <p:cNvSpPr txBox="1"/>
            <p:nvPr/>
          </p:nvSpPr>
          <p:spPr>
            <a:xfrm>
              <a:off x="7693034" y="6050767"/>
              <a:ext cx="118503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Box 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Dust Loading (g/m</a:t>
              </a:r>
              <a:r>
                <a:rPr kumimoji="0" lang="en-US" sz="1200" b="0" i="1"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 or g/m</a:t>
              </a:r>
              <a:r>
                <a:rPr kumimoji="0" lang="en-US" sz="1200" b="0" i="1" u="none" strike="noStrike" kern="1200" cap="none" spc="0" normalizeH="0" baseline="30000" noProof="0" dirty="0">
                  <a:ln>
                    <a:noFill/>
                  </a:ln>
                  <a:solidFill>
                    <a:prstClr val="black"/>
                  </a:solidFill>
                  <a:effectLst/>
                  <a:uLnTx/>
                  <a:uFillTx/>
                  <a:latin typeface="Calibri" panose="020F0502020204030204"/>
                  <a:ea typeface="+mn-ea"/>
                  <a:cs typeface="+mn-cs"/>
                </a:rPr>
                <a:t>3</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98" name="TextBox 97"/>
            <p:cNvSpPr txBox="1"/>
            <p:nvPr/>
          </p:nvSpPr>
          <p:spPr>
            <a:xfrm>
              <a:off x="8745589" y="6050767"/>
              <a:ext cx="106211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Box 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Test Categories</a:t>
              </a:r>
            </a:p>
          </p:txBody>
        </p:sp>
        <p:sp>
          <p:nvSpPr>
            <p:cNvPr id="99" name="Line Callout 1 (Border and Accent Bar) 98"/>
            <p:cNvSpPr/>
            <p:nvPr/>
          </p:nvSpPr>
          <p:spPr>
            <a:xfrm rot="16200000">
              <a:off x="5209260" y="5211523"/>
              <a:ext cx="485673" cy="471470"/>
            </a:xfrm>
            <a:prstGeom prst="accentBorderCallout1">
              <a:avLst>
                <a:gd name="adj1" fmla="val 53279"/>
                <a:gd name="adj2" fmla="val -16987"/>
                <a:gd name="adj3" fmla="val 38765"/>
                <a:gd name="adj4" fmla="val -779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 name="TextBox 99"/>
            <p:cNvSpPr txBox="1"/>
            <p:nvPr/>
          </p:nvSpPr>
          <p:spPr>
            <a:xfrm>
              <a:off x="4917653" y="6050767"/>
              <a:ext cx="958011"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Box 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Planetary Body</a:t>
              </a:r>
            </a:p>
          </p:txBody>
        </p:sp>
        <p:sp>
          <p:nvSpPr>
            <p:cNvPr id="101" name="Line Callout 1 (Border and Accent Bar) 100"/>
            <p:cNvSpPr/>
            <p:nvPr/>
          </p:nvSpPr>
          <p:spPr>
            <a:xfrm rot="16200000">
              <a:off x="4344078" y="5124976"/>
              <a:ext cx="486767" cy="645652"/>
            </a:xfrm>
            <a:prstGeom prst="accentBorderCallout1">
              <a:avLst>
                <a:gd name="adj1" fmla="val 53279"/>
                <a:gd name="adj2" fmla="val -16987"/>
                <a:gd name="adj3" fmla="val 28284"/>
                <a:gd name="adj4" fmla="val -7659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 name="TextBox 101"/>
            <p:cNvSpPr txBox="1"/>
            <p:nvPr/>
          </p:nvSpPr>
          <p:spPr>
            <a:xfrm>
              <a:off x="3574473" y="6050767"/>
              <a:ext cx="1710178"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Box 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Working Dust Environment</a:t>
              </a:r>
            </a:p>
          </p:txBody>
        </p:sp>
      </p:grpSp>
      <p:grpSp>
        <p:nvGrpSpPr>
          <p:cNvPr id="103" name="Group 102"/>
          <p:cNvGrpSpPr/>
          <p:nvPr/>
        </p:nvGrpSpPr>
        <p:grpSpPr>
          <a:xfrm>
            <a:off x="7768492" y="583499"/>
            <a:ext cx="343491" cy="401820"/>
            <a:chOff x="1788401" y="652134"/>
            <a:chExt cx="343491" cy="401820"/>
          </a:xfrm>
        </p:grpSpPr>
        <p:sp>
          <p:nvSpPr>
            <p:cNvPr id="104" name="Right Arrow 103"/>
            <p:cNvSpPr/>
            <p:nvPr/>
          </p:nvSpPr>
          <p:spPr>
            <a:xfrm>
              <a:off x="1788401" y="652134"/>
              <a:ext cx="343491" cy="40182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05" name="Right Arrow 4"/>
            <p:cNvSpPr txBox="1"/>
            <p:nvPr/>
          </p:nvSpPr>
          <p:spPr>
            <a:xfrm>
              <a:off x="1788401" y="732498"/>
              <a:ext cx="240444" cy="2410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4" name="Group 73"/>
          <p:cNvGrpSpPr/>
          <p:nvPr/>
        </p:nvGrpSpPr>
        <p:grpSpPr>
          <a:xfrm>
            <a:off x="259456" y="152281"/>
            <a:ext cx="1201256" cy="1786050"/>
            <a:chOff x="3808812" y="131897"/>
            <a:chExt cx="1359179" cy="1446251"/>
          </a:xfrm>
          <a:solidFill>
            <a:schemeClr val="accent6"/>
          </a:solidFill>
        </p:grpSpPr>
        <p:sp>
          <p:nvSpPr>
            <p:cNvPr id="75" name="Rounded Rectangle 74"/>
            <p:cNvSpPr/>
            <p:nvPr/>
          </p:nvSpPr>
          <p:spPr>
            <a:xfrm>
              <a:off x="3808812" y="131897"/>
              <a:ext cx="1359179" cy="1446251"/>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6" name="Rounded Rectangle 4"/>
            <p:cNvSpPr txBox="1"/>
            <p:nvPr/>
          </p:nvSpPr>
          <p:spPr>
            <a:xfrm>
              <a:off x="3842344" y="171705"/>
              <a:ext cx="1285839" cy="136663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Define Hardware or Systems</a:t>
              </a: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What hardware or system will be exposed to dust?</a:t>
              </a:r>
            </a:p>
          </p:txBody>
        </p:sp>
      </p:grpSp>
      <p:grpSp>
        <p:nvGrpSpPr>
          <p:cNvPr id="77" name="Group 76"/>
          <p:cNvGrpSpPr/>
          <p:nvPr/>
        </p:nvGrpSpPr>
        <p:grpSpPr>
          <a:xfrm>
            <a:off x="1518899" y="583499"/>
            <a:ext cx="343491" cy="401820"/>
            <a:chOff x="1788401" y="652134"/>
            <a:chExt cx="343491" cy="401820"/>
          </a:xfrm>
        </p:grpSpPr>
        <p:sp>
          <p:nvSpPr>
            <p:cNvPr id="81" name="Right Arrow 80"/>
            <p:cNvSpPr/>
            <p:nvPr/>
          </p:nvSpPr>
          <p:spPr>
            <a:xfrm>
              <a:off x="1788401" y="652134"/>
              <a:ext cx="343491" cy="40182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82" name="Right Arrow 4"/>
            <p:cNvSpPr txBox="1"/>
            <p:nvPr/>
          </p:nvSpPr>
          <p:spPr>
            <a:xfrm>
              <a:off x="1788401" y="732498"/>
              <a:ext cx="240444" cy="2410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3" name="Group 82"/>
          <p:cNvGrpSpPr/>
          <p:nvPr/>
        </p:nvGrpSpPr>
        <p:grpSpPr>
          <a:xfrm>
            <a:off x="1363531" y="3885485"/>
            <a:ext cx="343491" cy="401820"/>
            <a:chOff x="1788401" y="652134"/>
            <a:chExt cx="343491" cy="401820"/>
          </a:xfrm>
        </p:grpSpPr>
        <p:sp>
          <p:nvSpPr>
            <p:cNvPr id="84" name="Right Arrow 83"/>
            <p:cNvSpPr/>
            <p:nvPr/>
          </p:nvSpPr>
          <p:spPr>
            <a:xfrm>
              <a:off x="1788401" y="652134"/>
              <a:ext cx="343491" cy="40182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87" name="Right Arrow 4"/>
            <p:cNvSpPr txBox="1"/>
            <p:nvPr/>
          </p:nvSpPr>
          <p:spPr>
            <a:xfrm>
              <a:off x="1788401" y="732498"/>
              <a:ext cx="240444" cy="2410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3" name="TextBox 42"/>
          <p:cNvSpPr txBox="1"/>
          <p:nvPr/>
        </p:nvSpPr>
        <p:spPr>
          <a:xfrm>
            <a:off x="-102312" y="127072"/>
            <a:ext cx="118647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1</a:t>
            </a:r>
          </a:p>
        </p:txBody>
      </p:sp>
      <p:sp>
        <p:nvSpPr>
          <p:cNvPr id="106" name="TextBox 105"/>
          <p:cNvSpPr txBox="1"/>
          <p:nvPr/>
        </p:nvSpPr>
        <p:spPr>
          <a:xfrm>
            <a:off x="1365392" y="116761"/>
            <a:ext cx="1720562"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2</a:t>
            </a:r>
          </a:p>
        </p:txBody>
      </p:sp>
      <p:sp>
        <p:nvSpPr>
          <p:cNvPr id="107" name="TextBox 106"/>
          <p:cNvSpPr txBox="1"/>
          <p:nvPr/>
        </p:nvSpPr>
        <p:spPr>
          <a:xfrm>
            <a:off x="3518503" y="116761"/>
            <a:ext cx="1777929"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3</a:t>
            </a:r>
          </a:p>
        </p:txBody>
      </p:sp>
      <p:sp>
        <p:nvSpPr>
          <p:cNvPr id="108" name="TextBox 107"/>
          <p:cNvSpPr txBox="1"/>
          <p:nvPr/>
        </p:nvSpPr>
        <p:spPr>
          <a:xfrm>
            <a:off x="5940292" y="116833"/>
            <a:ext cx="135160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4</a:t>
            </a:r>
          </a:p>
        </p:txBody>
      </p:sp>
      <p:sp>
        <p:nvSpPr>
          <p:cNvPr id="109" name="TextBox 108"/>
          <p:cNvSpPr txBox="1"/>
          <p:nvPr/>
        </p:nvSpPr>
        <p:spPr>
          <a:xfrm>
            <a:off x="7603144" y="116761"/>
            <a:ext cx="158089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5</a:t>
            </a:r>
          </a:p>
        </p:txBody>
      </p:sp>
      <p:sp>
        <p:nvSpPr>
          <p:cNvPr id="110" name="TextBox 109"/>
          <p:cNvSpPr txBox="1"/>
          <p:nvPr/>
        </p:nvSpPr>
        <p:spPr>
          <a:xfrm>
            <a:off x="9784532" y="107313"/>
            <a:ext cx="1336652"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6</a:t>
            </a:r>
          </a:p>
        </p:txBody>
      </p:sp>
      <p:sp>
        <p:nvSpPr>
          <p:cNvPr id="112" name="TextBox 111"/>
          <p:cNvSpPr txBox="1"/>
          <p:nvPr/>
        </p:nvSpPr>
        <p:spPr>
          <a:xfrm>
            <a:off x="1101636" y="3273884"/>
            <a:ext cx="1724259"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8</a:t>
            </a:r>
          </a:p>
        </p:txBody>
      </p:sp>
      <p:sp>
        <p:nvSpPr>
          <p:cNvPr id="114" name="TextBox 113"/>
          <p:cNvSpPr txBox="1"/>
          <p:nvPr/>
        </p:nvSpPr>
        <p:spPr>
          <a:xfrm>
            <a:off x="7179057" y="3280815"/>
            <a:ext cx="1742871"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10</a:t>
            </a:r>
          </a:p>
        </p:txBody>
      </p:sp>
      <p:sp>
        <p:nvSpPr>
          <p:cNvPr id="115" name="TextBox 114"/>
          <p:cNvSpPr txBox="1"/>
          <p:nvPr/>
        </p:nvSpPr>
        <p:spPr>
          <a:xfrm>
            <a:off x="9145909" y="3280815"/>
            <a:ext cx="2117604"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11</a:t>
            </a:r>
          </a:p>
        </p:txBody>
      </p:sp>
      <p:grpSp>
        <p:nvGrpSpPr>
          <p:cNvPr id="44" name="Group 43"/>
          <p:cNvGrpSpPr/>
          <p:nvPr/>
        </p:nvGrpSpPr>
        <p:grpSpPr>
          <a:xfrm>
            <a:off x="137079" y="3312951"/>
            <a:ext cx="1177371" cy="1497256"/>
            <a:chOff x="9313194" y="68603"/>
            <a:chExt cx="1662112" cy="1572839"/>
          </a:xfrm>
          <a:solidFill>
            <a:schemeClr val="accent1"/>
          </a:solidFill>
        </p:grpSpPr>
        <p:sp>
          <p:nvSpPr>
            <p:cNvPr id="45" name="Rounded Rectangle 44"/>
            <p:cNvSpPr/>
            <p:nvPr/>
          </p:nvSpPr>
          <p:spPr>
            <a:xfrm>
              <a:off x="9313194" y="68603"/>
              <a:ext cx="1662112" cy="1572839"/>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6" name="Rounded Rectangle 4"/>
            <p:cNvSpPr txBox="1"/>
            <p:nvPr/>
          </p:nvSpPr>
          <p:spPr>
            <a:xfrm>
              <a:off x="9359261" y="114670"/>
              <a:ext cx="1569978" cy="148070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marR="0" lvl="0" indent="0" algn="ctr" defTabSz="71120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Dust Loading: </a:t>
              </a:r>
            </a:p>
            <a:p>
              <a:pPr marL="0" marR="0" lvl="0" indent="0" algn="ctr" defTabSz="71120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Surface or Volumetric</a:t>
              </a:r>
            </a:p>
          </p:txBody>
        </p:sp>
      </p:grpSp>
      <p:sp>
        <p:nvSpPr>
          <p:cNvPr id="111" name="TextBox 110"/>
          <p:cNvSpPr txBox="1"/>
          <p:nvPr/>
        </p:nvSpPr>
        <p:spPr>
          <a:xfrm>
            <a:off x="-202053" y="3283302"/>
            <a:ext cx="1168331"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7</a:t>
            </a:r>
          </a:p>
        </p:txBody>
      </p:sp>
      <p:sp>
        <p:nvSpPr>
          <p:cNvPr id="116" name="TextBox 115"/>
          <p:cNvSpPr txBox="1"/>
          <p:nvPr/>
        </p:nvSpPr>
        <p:spPr>
          <a:xfrm>
            <a:off x="4970377" y="3270403"/>
            <a:ext cx="179246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9</a:t>
            </a:r>
          </a:p>
        </p:txBody>
      </p:sp>
      <p:grpSp>
        <p:nvGrpSpPr>
          <p:cNvPr id="220" name="Group 219"/>
          <p:cNvGrpSpPr/>
          <p:nvPr/>
        </p:nvGrpSpPr>
        <p:grpSpPr>
          <a:xfrm>
            <a:off x="4349362" y="4908115"/>
            <a:ext cx="1683663" cy="1734547"/>
            <a:chOff x="9313195" y="68603"/>
            <a:chExt cx="1662112" cy="1572838"/>
          </a:xfrm>
          <a:solidFill>
            <a:schemeClr val="tx1"/>
          </a:solidFill>
        </p:grpSpPr>
        <p:sp>
          <p:nvSpPr>
            <p:cNvPr id="221" name="Rounded Rectangle 220"/>
            <p:cNvSpPr/>
            <p:nvPr/>
          </p:nvSpPr>
          <p:spPr>
            <a:xfrm>
              <a:off x="9313195" y="68603"/>
              <a:ext cx="1662112" cy="1572838"/>
            </a:xfrm>
            <a:prstGeom prst="roundRect">
              <a:avLst>
                <a:gd name="adj" fmla="val 10000"/>
              </a:avLst>
            </a:prstGeom>
            <a:grpFill/>
          </p:spPr>
          <p:style>
            <a:lnRef idx="2">
              <a:schemeClr val="dk1"/>
            </a:lnRef>
            <a:fillRef idx="1">
              <a:schemeClr val="lt1"/>
            </a:fillRef>
            <a:effectRef idx="0">
              <a:schemeClr val="dk1"/>
            </a:effectRef>
            <a:fontRef idx="minor">
              <a:schemeClr val="dk1"/>
            </a:fontRef>
          </p:style>
        </p:sp>
        <p:sp>
          <p:nvSpPr>
            <p:cNvPr id="222" name="Rounded Rectangle 4"/>
            <p:cNvSpPr txBox="1"/>
            <p:nvPr/>
          </p:nvSpPr>
          <p:spPr>
            <a:xfrm>
              <a:off x="9344922" y="280179"/>
              <a:ext cx="1594858" cy="1322335"/>
            </a:xfrm>
            <a:prstGeom prst="rect">
              <a:avLst/>
            </a:prstGeom>
            <a:noFill/>
            <a:ln>
              <a:noFill/>
            </a:ln>
          </p:spPr>
          <p:style>
            <a:lnRef idx="2">
              <a:schemeClr val="dk1"/>
            </a:lnRef>
            <a:fillRef idx="1">
              <a:schemeClr val="lt1"/>
            </a:fillRef>
            <a:effectRef idx="0">
              <a:schemeClr val="dk1"/>
            </a:effectRef>
            <a:fontRef idx="minor">
              <a:schemeClr val="dk1"/>
            </a:fontRef>
          </p:style>
          <p:txBody>
            <a:bodyPr spcFirstLastPara="0" vert="horz" wrap="square" lIns="60960" tIns="60960" rIns="60960" bIns="6096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Report Dust Class ID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Alpha-numeric code used to document test protocols and values.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In this example, the Dust Class ID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PP-L:1-50-20-2,4,5</a:t>
              </a:r>
            </a:p>
          </p:txBody>
        </p:sp>
      </p:grpSp>
      <p:sp>
        <p:nvSpPr>
          <p:cNvPr id="223" name="TextBox 222"/>
          <p:cNvSpPr txBox="1"/>
          <p:nvPr/>
        </p:nvSpPr>
        <p:spPr>
          <a:xfrm>
            <a:off x="3747736" y="4882594"/>
            <a:ext cx="179246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12</a:t>
            </a:r>
          </a:p>
        </p:txBody>
      </p:sp>
      <p:sp>
        <p:nvSpPr>
          <p:cNvPr id="117" name="TextBox 116">
            <a:extLst>
              <a:ext uri="{FF2B5EF4-FFF2-40B4-BE49-F238E27FC236}">
                <a16:creationId xmlns:a16="http://schemas.microsoft.com/office/drawing/2014/main" id="{C585EE1B-17DC-4345-BB4D-2A1A0A73095B}"/>
              </a:ext>
            </a:extLst>
          </p:cNvPr>
          <p:cNvSpPr txBox="1"/>
          <p:nvPr/>
        </p:nvSpPr>
        <p:spPr>
          <a:xfrm>
            <a:off x="4142" y="6618708"/>
            <a:ext cx="12205275" cy="246221"/>
          </a:xfrm>
          <a:prstGeom prst="rect">
            <a:avLst/>
          </a:prstGeom>
          <a:noFill/>
        </p:spPr>
        <p:txBody>
          <a:bodyPr wrap="square" rtlCol="0">
            <a:spAutoFit/>
          </a:bodyPr>
          <a:lstStyle/>
          <a:p>
            <a:pPr algn="ctr"/>
            <a:r>
              <a:rPr lang="en-US" sz="1000" dirty="0"/>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1290337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729873" y="3280815"/>
            <a:ext cx="3765790" cy="1521061"/>
            <a:chOff x="2160009" y="3330099"/>
            <a:chExt cx="3741578" cy="1521061"/>
          </a:xfrm>
        </p:grpSpPr>
        <p:sp>
          <p:nvSpPr>
            <p:cNvPr id="18" name="Freeform 17"/>
            <p:cNvSpPr/>
            <p:nvPr/>
          </p:nvSpPr>
          <p:spPr>
            <a:xfrm>
              <a:off x="2160009" y="3330099"/>
              <a:ext cx="1727417" cy="1521061"/>
            </a:xfrm>
            <a:custGeom>
              <a:avLst/>
              <a:gdLst>
                <a:gd name="connsiteX0" fmla="*/ 0 w 1620243"/>
                <a:gd name="connsiteY0" fmla="*/ 162024 h 1689862"/>
                <a:gd name="connsiteX1" fmla="*/ 162024 w 1620243"/>
                <a:gd name="connsiteY1" fmla="*/ 0 h 1689862"/>
                <a:gd name="connsiteX2" fmla="*/ 1458219 w 1620243"/>
                <a:gd name="connsiteY2" fmla="*/ 0 h 1689862"/>
                <a:gd name="connsiteX3" fmla="*/ 1620243 w 1620243"/>
                <a:gd name="connsiteY3" fmla="*/ 162024 h 1689862"/>
                <a:gd name="connsiteX4" fmla="*/ 1620243 w 1620243"/>
                <a:gd name="connsiteY4" fmla="*/ 1527838 h 1689862"/>
                <a:gd name="connsiteX5" fmla="*/ 1458219 w 1620243"/>
                <a:gd name="connsiteY5" fmla="*/ 1689862 h 1689862"/>
                <a:gd name="connsiteX6" fmla="*/ 162024 w 1620243"/>
                <a:gd name="connsiteY6" fmla="*/ 1689862 h 1689862"/>
                <a:gd name="connsiteX7" fmla="*/ 0 w 1620243"/>
                <a:gd name="connsiteY7" fmla="*/ 1527838 h 1689862"/>
                <a:gd name="connsiteX8" fmla="*/ 0 w 1620243"/>
                <a:gd name="connsiteY8" fmla="*/ 162024 h 168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0243" h="1689862">
                  <a:moveTo>
                    <a:pt x="0" y="162024"/>
                  </a:moveTo>
                  <a:cubicBezTo>
                    <a:pt x="0" y="72541"/>
                    <a:pt x="72541" y="0"/>
                    <a:pt x="162024" y="0"/>
                  </a:cubicBezTo>
                  <a:lnTo>
                    <a:pt x="1458219" y="0"/>
                  </a:lnTo>
                  <a:cubicBezTo>
                    <a:pt x="1547702" y="0"/>
                    <a:pt x="1620243" y="72541"/>
                    <a:pt x="1620243" y="162024"/>
                  </a:cubicBezTo>
                  <a:lnTo>
                    <a:pt x="1620243" y="1527838"/>
                  </a:lnTo>
                  <a:cubicBezTo>
                    <a:pt x="1620243" y="1617321"/>
                    <a:pt x="1547702" y="1689862"/>
                    <a:pt x="1458219" y="1689862"/>
                  </a:cubicBezTo>
                  <a:lnTo>
                    <a:pt x="162024" y="1689862"/>
                  </a:lnTo>
                  <a:cubicBezTo>
                    <a:pt x="72541" y="1689862"/>
                    <a:pt x="0" y="1617321"/>
                    <a:pt x="0" y="1527838"/>
                  </a:cubicBezTo>
                  <a:lnTo>
                    <a:pt x="0" y="162024"/>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6985" tIns="96985" rIns="96985" bIns="96985"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Test Categories</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In which ways could dust cause performance degradation in your system? (Sections 5.3.1 – 5.3.9)</a:t>
              </a:r>
            </a:p>
          </p:txBody>
        </p:sp>
        <p:sp>
          <p:nvSpPr>
            <p:cNvPr id="29" name="Freeform 28"/>
            <p:cNvSpPr/>
            <p:nvPr/>
          </p:nvSpPr>
          <p:spPr>
            <a:xfrm>
              <a:off x="3969139" y="3926438"/>
              <a:ext cx="343491" cy="401820"/>
            </a:xfrm>
            <a:custGeom>
              <a:avLst/>
              <a:gdLst>
                <a:gd name="connsiteX0" fmla="*/ 0 w 343491"/>
                <a:gd name="connsiteY0" fmla="*/ 80364 h 401820"/>
                <a:gd name="connsiteX1" fmla="*/ 171746 w 343491"/>
                <a:gd name="connsiteY1" fmla="*/ 80364 h 401820"/>
                <a:gd name="connsiteX2" fmla="*/ 171746 w 343491"/>
                <a:gd name="connsiteY2" fmla="*/ 0 h 401820"/>
                <a:gd name="connsiteX3" fmla="*/ 343491 w 343491"/>
                <a:gd name="connsiteY3" fmla="*/ 200910 h 401820"/>
                <a:gd name="connsiteX4" fmla="*/ 171746 w 343491"/>
                <a:gd name="connsiteY4" fmla="*/ 401820 h 401820"/>
                <a:gd name="connsiteX5" fmla="*/ 171746 w 343491"/>
                <a:gd name="connsiteY5" fmla="*/ 321456 h 401820"/>
                <a:gd name="connsiteX6" fmla="*/ 0 w 343491"/>
                <a:gd name="connsiteY6" fmla="*/ 321456 h 401820"/>
                <a:gd name="connsiteX7" fmla="*/ 0 w 343491"/>
                <a:gd name="connsiteY7" fmla="*/ 80364 h 401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491" h="401820">
                  <a:moveTo>
                    <a:pt x="0" y="80364"/>
                  </a:moveTo>
                  <a:lnTo>
                    <a:pt x="171746" y="80364"/>
                  </a:lnTo>
                  <a:lnTo>
                    <a:pt x="171746" y="0"/>
                  </a:lnTo>
                  <a:lnTo>
                    <a:pt x="343491" y="200910"/>
                  </a:lnTo>
                  <a:lnTo>
                    <a:pt x="171746" y="401820"/>
                  </a:lnTo>
                  <a:lnTo>
                    <a:pt x="171746" y="321456"/>
                  </a:lnTo>
                  <a:lnTo>
                    <a:pt x="0" y="321456"/>
                  </a:lnTo>
                  <a:lnTo>
                    <a:pt x="0" y="80364"/>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0364" rIns="103047" bIns="80364" numCol="1" spcCol="1270" anchor="ctr" anchorCtr="0">
              <a:noAutofit/>
            </a:bodyPr>
            <a:lstStyle/>
            <a:p>
              <a:pPr marL="0" marR="0" lvl="0" indent="0" algn="ctr" defTabSz="755650" rtl="0" eaLnBrk="1" fontAlgn="auto" latinLnBrk="0" hangingPunct="1">
                <a:lnSpc>
                  <a:spcPct val="90000"/>
                </a:lnSpc>
                <a:spcBef>
                  <a:spcPct val="0"/>
                </a:spcBef>
                <a:spcAft>
                  <a:spcPct val="35000"/>
                </a:spcAft>
                <a:buClrTx/>
                <a:buSzTx/>
                <a:buFontTx/>
                <a:buNone/>
                <a:tabLst/>
                <a:defRPr/>
              </a:pPr>
              <a:endParaRPr kumimoji="0" lang="en-US" sz="17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Freeform 29"/>
            <p:cNvSpPr/>
            <p:nvPr/>
          </p:nvSpPr>
          <p:spPr>
            <a:xfrm>
              <a:off x="4382057" y="3353903"/>
              <a:ext cx="1029486" cy="1453404"/>
            </a:xfrm>
            <a:custGeom>
              <a:avLst/>
              <a:gdLst>
                <a:gd name="connsiteX0" fmla="*/ 0 w 1620243"/>
                <a:gd name="connsiteY0" fmla="*/ 162024 h 1689862"/>
                <a:gd name="connsiteX1" fmla="*/ 162024 w 1620243"/>
                <a:gd name="connsiteY1" fmla="*/ 0 h 1689862"/>
                <a:gd name="connsiteX2" fmla="*/ 1458219 w 1620243"/>
                <a:gd name="connsiteY2" fmla="*/ 0 h 1689862"/>
                <a:gd name="connsiteX3" fmla="*/ 1620243 w 1620243"/>
                <a:gd name="connsiteY3" fmla="*/ 162024 h 1689862"/>
                <a:gd name="connsiteX4" fmla="*/ 1620243 w 1620243"/>
                <a:gd name="connsiteY4" fmla="*/ 1527838 h 1689862"/>
                <a:gd name="connsiteX5" fmla="*/ 1458219 w 1620243"/>
                <a:gd name="connsiteY5" fmla="*/ 1689862 h 1689862"/>
                <a:gd name="connsiteX6" fmla="*/ 162024 w 1620243"/>
                <a:gd name="connsiteY6" fmla="*/ 1689862 h 1689862"/>
                <a:gd name="connsiteX7" fmla="*/ 0 w 1620243"/>
                <a:gd name="connsiteY7" fmla="*/ 1527838 h 1689862"/>
                <a:gd name="connsiteX8" fmla="*/ 0 w 1620243"/>
                <a:gd name="connsiteY8" fmla="*/ 162024 h 168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0243" h="1689862">
                  <a:moveTo>
                    <a:pt x="0" y="162024"/>
                  </a:moveTo>
                  <a:cubicBezTo>
                    <a:pt x="0" y="72541"/>
                    <a:pt x="72541" y="0"/>
                    <a:pt x="162024" y="0"/>
                  </a:cubicBezTo>
                  <a:lnTo>
                    <a:pt x="1458219" y="0"/>
                  </a:lnTo>
                  <a:cubicBezTo>
                    <a:pt x="1547702" y="0"/>
                    <a:pt x="1620243" y="72541"/>
                    <a:pt x="1620243" y="162024"/>
                  </a:cubicBezTo>
                  <a:lnTo>
                    <a:pt x="1620243" y="1527838"/>
                  </a:lnTo>
                  <a:cubicBezTo>
                    <a:pt x="1620243" y="1617321"/>
                    <a:pt x="1547702" y="1689862"/>
                    <a:pt x="1458219" y="1689862"/>
                  </a:cubicBezTo>
                  <a:lnTo>
                    <a:pt x="162024" y="1689862"/>
                  </a:lnTo>
                  <a:cubicBezTo>
                    <a:pt x="72541" y="1689862"/>
                    <a:pt x="0" y="1617321"/>
                    <a:pt x="0" y="1527838"/>
                  </a:cubicBezTo>
                  <a:lnTo>
                    <a:pt x="0" y="162024"/>
                  </a:lnTo>
                  <a:close/>
                </a:path>
              </a:pathLst>
            </a:custGeom>
            <a:solidFill>
              <a:schemeClr val="accent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0795" tIns="100795" rIns="100795" bIns="100795"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For each test category:</a:t>
              </a:r>
            </a:p>
          </p:txBody>
        </p:sp>
        <p:sp>
          <p:nvSpPr>
            <p:cNvPr id="31" name="Freeform 30"/>
            <p:cNvSpPr/>
            <p:nvPr/>
          </p:nvSpPr>
          <p:spPr>
            <a:xfrm>
              <a:off x="5477307" y="3953251"/>
              <a:ext cx="424280" cy="401820"/>
            </a:xfrm>
            <a:custGeom>
              <a:avLst/>
              <a:gdLst>
                <a:gd name="connsiteX0" fmla="*/ 56238 w 424280"/>
                <a:gd name="connsiteY0" fmla="*/ 82775 h 401820"/>
                <a:gd name="connsiteX1" fmla="*/ 368042 w 424280"/>
                <a:gd name="connsiteY1" fmla="*/ 82775 h 401820"/>
                <a:gd name="connsiteX2" fmla="*/ 368042 w 424280"/>
                <a:gd name="connsiteY2" fmla="*/ 177283 h 401820"/>
                <a:gd name="connsiteX3" fmla="*/ 56238 w 424280"/>
                <a:gd name="connsiteY3" fmla="*/ 177283 h 401820"/>
                <a:gd name="connsiteX4" fmla="*/ 56238 w 424280"/>
                <a:gd name="connsiteY4" fmla="*/ 82775 h 401820"/>
                <a:gd name="connsiteX5" fmla="*/ 56238 w 424280"/>
                <a:gd name="connsiteY5" fmla="*/ 224537 h 401820"/>
                <a:gd name="connsiteX6" fmla="*/ 368042 w 424280"/>
                <a:gd name="connsiteY6" fmla="*/ 224537 h 401820"/>
                <a:gd name="connsiteX7" fmla="*/ 368042 w 424280"/>
                <a:gd name="connsiteY7" fmla="*/ 319045 h 401820"/>
                <a:gd name="connsiteX8" fmla="*/ 56238 w 424280"/>
                <a:gd name="connsiteY8" fmla="*/ 319045 h 401820"/>
                <a:gd name="connsiteX9" fmla="*/ 56238 w 424280"/>
                <a:gd name="connsiteY9" fmla="*/ 224537 h 401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80" h="401820">
                  <a:moveTo>
                    <a:pt x="56238" y="82775"/>
                  </a:moveTo>
                  <a:lnTo>
                    <a:pt x="368042" y="82775"/>
                  </a:lnTo>
                  <a:lnTo>
                    <a:pt x="368042" y="177283"/>
                  </a:lnTo>
                  <a:lnTo>
                    <a:pt x="56238" y="177283"/>
                  </a:lnTo>
                  <a:lnTo>
                    <a:pt x="56238" y="82775"/>
                  </a:lnTo>
                  <a:close/>
                  <a:moveTo>
                    <a:pt x="56238" y="224537"/>
                  </a:moveTo>
                  <a:lnTo>
                    <a:pt x="368042" y="224537"/>
                  </a:lnTo>
                  <a:lnTo>
                    <a:pt x="368042" y="319045"/>
                  </a:lnTo>
                  <a:lnTo>
                    <a:pt x="56238" y="319045"/>
                  </a:lnTo>
                  <a:lnTo>
                    <a:pt x="56238" y="224537"/>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0364" rIns="120546" bIns="80364" numCol="1" spcCol="1270" anchor="ctr" anchorCtr="0">
              <a:noAutofit/>
            </a:bodyPr>
            <a:lstStyle/>
            <a:p>
              <a:pPr marL="0" marR="0" lvl="0" indent="0" algn="ctr" defTabSz="755650" rtl="0" eaLnBrk="1" fontAlgn="auto" latinLnBrk="0" hangingPunct="1">
                <a:lnSpc>
                  <a:spcPct val="90000"/>
                </a:lnSpc>
                <a:spcBef>
                  <a:spcPct val="0"/>
                </a:spcBef>
                <a:spcAft>
                  <a:spcPct val="35000"/>
                </a:spcAft>
                <a:buClrTx/>
                <a:buSzTx/>
                <a:buFontTx/>
                <a:buNone/>
                <a:tabLst/>
                <a:defRPr/>
              </a:pPr>
              <a:endParaRPr kumimoji="0" lang="en-US" sz="17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 name="Group 7"/>
          <p:cNvGrpSpPr/>
          <p:nvPr/>
        </p:nvGrpSpPr>
        <p:grpSpPr>
          <a:xfrm>
            <a:off x="1905994" y="136918"/>
            <a:ext cx="1828654" cy="1515868"/>
            <a:chOff x="29382" y="131897"/>
            <a:chExt cx="1440134" cy="1446251"/>
          </a:xfrm>
        </p:grpSpPr>
        <p:sp>
          <p:nvSpPr>
            <p:cNvPr id="9" name="Rounded Rectangle 8"/>
            <p:cNvSpPr/>
            <p:nvPr/>
          </p:nvSpPr>
          <p:spPr>
            <a:xfrm>
              <a:off x="29382" y="131897"/>
              <a:ext cx="1440134" cy="144625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Rounded Rectangle 4"/>
            <p:cNvSpPr txBox="1"/>
            <p:nvPr/>
          </p:nvSpPr>
          <p:spPr>
            <a:xfrm>
              <a:off x="35183" y="171706"/>
              <a:ext cx="1434333" cy="13666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Working Dust Environment </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In what environment will your system be used?</a:t>
              </a:r>
            </a:p>
          </p:txBody>
        </p:sp>
      </p:grpSp>
      <p:grpSp>
        <p:nvGrpSpPr>
          <p:cNvPr id="11" name="Group 10"/>
          <p:cNvGrpSpPr/>
          <p:nvPr/>
        </p:nvGrpSpPr>
        <p:grpSpPr>
          <a:xfrm>
            <a:off x="4158489" y="136919"/>
            <a:ext cx="1773023" cy="1501725"/>
            <a:chOff x="1905960" y="131897"/>
            <a:chExt cx="1359179" cy="1446251"/>
          </a:xfrm>
        </p:grpSpPr>
        <p:sp>
          <p:nvSpPr>
            <p:cNvPr id="12" name="Rounded Rectangle 11"/>
            <p:cNvSpPr/>
            <p:nvPr/>
          </p:nvSpPr>
          <p:spPr>
            <a:xfrm>
              <a:off x="1905960" y="131897"/>
              <a:ext cx="1359179" cy="144625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Rounded Rectangle 4"/>
            <p:cNvSpPr txBox="1"/>
            <p:nvPr/>
          </p:nvSpPr>
          <p:spPr>
            <a:xfrm>
              <a:off x="1945769" y="171706"/>
              <a:ext cx="1279561" cy="13666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Planetary Body</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In which planetary body will your system operate?</a:t>
              </a:r>
            </a:p>
          </p:txBody>
        </p:sp>
      </p:grpSp>
      <p:grpSp>
        <p:nvGrpSpPr>
          <p:cNvPr id="14" name="Group 13"/>
          <p:cNvGrpSpPr/>
          <p:nvPr/>
        </p:nvGrpSpPr>
        <p:grpSpPr>
          <a:xfrm>
            <a:off x="6365538" y="136918"/>
            <a:ext cx="1350830" cy="2394107"/>
            <a:chOff x="3808812" y="131897"/>
            <a:chExt cx="1359179" cy="1446251"/>
          </a:xfrm>
          <a:solidFill>
            <a:schemeClr val="accent6"/>
          </a:solidFill>
        </p:grpSpPr>
        <p:sp>
          <p:nvSpPr>
            <p:cNvPr id="15" name="Rounded Rectangle 14"/>
            <p:cNvSpPr/>
            <p:nvPr/>
          </p:nvSpPr>
          <p:spPr>
            <a:xfrm>
              <a:off x="3808812" y="131897"/>
              <a:ext cx="1359179" cy="1446251"/>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6" name="Rounded Rectangle 4"/>
            <p:cNvSpPr txBox="1"/>
            <p:nvPr/>
          </p:nvSpPr>
          <p:spPr>
            <a:xfrm>
              <a:off x="3848621" y="171706"/>
              <a:ext cx="1279561" cy="136663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Sources of Dust</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Using the recommendations provided in Tables 2-5, select test parameters from Steps 5-7.</a:t>
              </a:r>
            </a:p>
          </p:txBody>
        </p:sp>
      </p:grpSp>
      <p:grpSp>
        <p:nvGrpSpPr>
          <p:cNvPr id="17" name="Group 16"/>
          <p:cNvGrpSpPr/>
          <p:nvPr/>
        </p:nvGrpSpPr>
        <p:grpSpPr>
          <a:xfrm>
            <a:off x="1897870" y="1691424"/>
            <a:ext cx="1836778" cy="839601"/>
            <a:chOff x="3109" y="131897"/>
            <a:chExt cx="1359179" cy="1446251"/>
          </a:xfrm>
          <a:solidFill>
            <a:schemeClr val="accent4">
              <a:lumMod val="75000"/>
            </a:schemeClr>
          </a:solidFill>
        </p:grpSpPr>
        <p:sp>
          <p:nvSpPr>
            <p:cNvPr id="19" name="Rounded Rectangle 18"/>
            <p:cNvSpPr/>
            <p:nvPr/>
          </p:nvSpPr>
          <p:spPr>
            <a:xfrm>
              <a:off x="3109" y="131897"/>
              <a:ext cx="1359179" cy="1446251"/>
            </a:xfrm>
            <a:prstGeom prst="roundRect">
              <a:avLst>
                <a:gd name="adj" fmla="val 10000"/>
              </a:avLst>
            </a:prstGeom>
            <a:solidFill>
              <a:schemeClr val="accent4">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Rounded Rectangle 4"/>
            <p:cNvSpPr txBox="1"/>
            <p:nvPr/>
          </p:nvSpPr>
          <p:spPr>
            <a:xfrm>
              <a:off x="25453" y="172930"/>
              <a:ext cx="1334263" cy="136663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Enter Letter in Box A</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PE =  Planetary External</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PP =  Planetary Pressurized</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SP =  In-Space Pressurized </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SE =  In-Space External</a:t>
              </a:r>
            </a:p>
          </p:txBody>
        </p:sp>
      </p:grpSp>
      <p:grpSp>
        <p:nvGrpSpPr>
          <p:cNvPr id="22" name="Group 21"/>
          <p:cNvGrpSpPr/>
          <p:nvPr/>
        </p:nvGrpSpPr>
        <p:grpSpPr>
          <a:xfrm>
            <a:off x="4168151" y="1676907"/>
            <a:ext cx="1763360" cy="721592"/>
            <a:chOff x="3109" y="131897"/>
            <a:chExt cx="1359179" cy="1446251"/>
          </a:xfrm>
          <a:solidFill>
            <a:schemeClr val="accent4">
              <a:lumMod val="60000"/>
              <a:lumOff val="40000"/>
            </a:schemeClr>
          </a:solidFill>
        </p:grpSpPr>
        <p:sp>
          <p:nvSpPr>
            <p:cNvPr id="24" name="Rounded Rectangle 23"/>
            <p:cNvSpPr/>
            <p:nvPr/>
          </p:nvSpPr>
          <p:spPr>
            <a:xfrm>
              <a:off x="3109" y="131897"/>
              <a:ext cx="1359179" cy="1446251"/>
            </a:xfrm>
            <a:prstGeom prst="roundRect">
              <a:avLst>
                <a:gd name="adj" fmla="val 100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Rounded Rectangle 4"/>
            <p:cNvSpPr txBox="1"/>
            <p:nvPr/>
          </p:nvSpPr>
          <p:spPr>
            <a:xfrm>
              <a:off x="42918" y="171705"/>
              <a:ext cx="1279562" cy="136663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Enter Letter in Box B</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L =  Lunar</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M =  Mars</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SB =  Small Body </a:t>
              </a:r>
            </a:p>
          </p:txBody>
        </p:sp>
      </p:grpSp>
      <p:grpSp>
        <p:nvGrpSpPr>
          <p:cNvPr id="32" name="Group 31"/>
          <p:cNvGrpSpPr/>
          <p:nvPr/>
        </p:nvGrpSpPr>
        <p:grpSpPr>
          <a:xfrm>
            <a:off x="10209727" y="112743"/>
            <a:ext cx="1335521" cy="1497256"/>
            <a:chOff x="5711663" y="146243"/>
            <a:chExt cx="1460193" cy="1417558"/>
          </a:xfrm>
          <a:solidFill>
            <a:schemeClr val="accent1"/>
          </a:solidFill>
        </p:grpSpPr>
        <p:sp>
          <p:nvSpPr>
            <p:cNvPr id="33" name="Rounded Rectangle 32"/>
            <p:cNvSpPr/>
            <p:nvPr/>
          </p:nvSpPr>
          <p:spPr>
            <a:xfrm>
              <a:off x="5711663" y="146243"/>
              <a:ext cx="1460193" cy="1417558"/>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4" name="Rounded Rectangle 4"/>
            <p:cNvSpPr txBox="1"/>
            <p:nvPr/>
          </p:nvSpPr>
          <p:spPr>
            <a:xfrm>
              <a:off x="5753182" y="187762"/>
              <a:ext cx="1377155" cy="133452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Particle Size Range</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(Tables 2-5) </a:t>
              </a:r>
            </a:p>
          </p:txBody>
        </p:sp>
      </p:grpSp>
      <p:grpSp>
        <p:nvGrpSpPr>
          <p:cNvPr id="50" name="Group 49"/>
          <p:cNvGrpSpPr/>
          <p:nvPr/>
        </p:nvGrpSpPr>
        <p:grpSpPr>
          <a:xfrm>
            <a:off x="10209727" y="1681146"/>
            <a:ext cx="1331636" cy="737657"/>
            <a:chOff x="3109" y="131897"/>
            <a:chExt cx="1359179" cy="1446251"/>
          </a:xfrm>
          <a:solidFill>
            <a:schemeClr val="accent4">
              <a:lumMod val="75000"/>
            </a:schemeClr>
          </a:solidFill>
        </p:grpSpPr>
        <p:sp>
          <p:nvSpPr>
            <p:cNvPr id="52" name="Rounded Rectangle 51"/>
            <p:cNvSpPr/>
            <p:nvPr/>
          </p:nvSpPr>
          <p:spPr>
            <a:xfrm>
              <a:off x="3109" y="131897"/>
              <a:ext cx="1359179" cy="1446251"/>
            </a:xfrm>
            <a:prstGeom prst="roundRect">
              <a:avLst>
                <a:gd name="adj" fmla="val 10000"/>
              </a:avLst>
            </a:prstGeom>
            <a:solidFill>
              <a:schemeClr val="accent4">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mc:AlternateContent xmlns:mc="http://schemas.openxmlformats.org/markup-compatibility/2006" xmlns:a14="http://schemas.microsoft.com/office/drawing/2010/main">
          <mc:Choice Requires="a14">
            <p:sp>
              <p:nvSpPr>
                <p:cNvPr id="53" name="Rounded Rectangle 4"/>
                <p:cNvSpPr txBox="1"/>
                <p:nvPr/>
              </p:nvSpPr>
              <p:spPr>
                <a:xfrm>
                  <a:off x="41868" y="171705"/>
                  <a:ext cx="1280610" cy="136663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Enter in Box D</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Enter the maximum number from range in </a:t>
                  </a:r>
                  <a14:m>
                    <m:oMath xmlns:m="http://schemas.openxmlformats.org/officeDocument/2006/math">
                      <m:r>
                        <a:rPr kumimoji="0" lang="en-US" sz="11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𝜇</m:t>
                      </m:r>
                      <m:r>
                        <a:rPr kumimoji="0" lang="en-US" sz="11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𝑚</m:t>
                      </m:r>
                    </m:oMath>
                  </a14:m>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 </a:t>
                  </a:r>
                </a:p>
              </p:txBody>
            </p:sp>
          </mc:Choice>
          <mc:Fallback xmlns="">
            <p:sp>
              <p:nvSpPr>
                <p:cNvPr id="53" name="Rounded Rectangle 4"/>
                <p:cNvSpPr txBox="1">
                  <a:spLocks noRot="1" noChangeAspect="1" noMove="1" noResize="1" noEditPoints="1" noAdjustHandles="1" noChangeArrowheads="1" noChangeShapeType="1" noTextEdit="1"/>
                </p:cNvSpPr>
                <p:nvPr/>
              </p:nvSpPr>
              <p:spPr>
                <a:xfrm>
                  <a:off x="41868" y="171705"/>
                  <a:ext cx="1280610" cy="1366633"/>
                </a:xfrm>
                <a:prstGeom prst="rect">
                  <a:avLst/>
                </a:prstGeom>
                <a:blipFill>
                  <a:blip r:embed="rId2"/>
                  <a:stretch>
                    <a:fillRect l="-1456" t="-5263" r="-3883" b="-8772"/>
                  </a:stretch>
                </a:blipFill>
              </p:spPr>
              <p:txBody>
                <a:bodyPr/>
                <a:lstStyle/>
                <a:p>
                  <a:r>
                    <a:rPr lang="en-US">
                      <a:noFill/>
                    </a:rPr>
                    <a:t> </a:t>
                  </a:r>
                </a:p>
              </p:txBody>
            </p:sp>
          </mc:Fallback>
        </mc:AlternateContent>
      </p:grpSp>
      <p:grpSp>
        <p:nvGrpSpPr>
          <p:cNvPr id="54" name="Group 53"/>
          <p:cNvGrpSpPr/>
          <p:nvPr/>
        </p:nvGrpSpPr>
        <p:grpSpPr>
          <a:xfrm>
            <a:off x="137079" y="4854059"/>
            <a:ext cx="1177371" cy="1882883"/>
            <a:chOff x="3109" y="131897"/>
            <a:chExt cx="1359179" cy="1446251"/>
          </a:xfrm>
          <a:solidFill>
            <a:schemeClr val="accent4">
              <a:lumMod val="75000"/>
            </a:schemeClr>
          </a:solidFill>
        </p:grpSpPr>
        <p:sp>
          <p:nvSpPr>
            <p:cNvPr id="55" name="Rounded Rectangle 54"/>
            <p:cNvSpPr/>
            <p:nvPr/>
          </p:nvSpPr>
          <p:spPr>
            <a:xfrm>
              <a:off x="3109" y="131897"/>
              <a:ext cx="1359179" cy="1446251"/>
            </a:xfrm>
            <a:prstGeom prst="roundRect">
              <a:avLst>
                <a:gd name="adj" fmla="val 10000"/>
              </a:avLst>
            </a:prstGeom>
            <a:solidFill>
              <a:schemeClr val="accent4">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7" name="Rounded Rectangle 4"/>
            <p:cNvSpPr txBox="1"/>
            <p:nvPr/>
          </p:nvSpPr>
          <p:spPr>
            <a:xfrm>
              <a:off x="42918" y="171706"/>
              <a:ext cx="1292777" cy="136663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Enter in Box E</a:t>
              </a:r>
            </a:p>
            <a:p>
              <a:pPr marL="88900" marR="0" lvl="0" indent="-88900" algn="l" defTabSz="57785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If Box C is “1,” enter the number in g/m</a:t>
              </a:r>
              <a:r>
                <a:rPr kumimoji="0" lang="en-US" sz="1100" b="0" i="1"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a:t>
              </a:r>
            </a:p>
            <a:p>
              <a:pPr marL="88900" marR="0" lvl="0" indent="-88900" algn="l" defTabSz="57785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If Box C is “2,” enter the number in g/m</a:t>
              </a:r>
              <a:r>
                <a:rPr kumimoji="0" lang="en-US" sz="1100" b="0" i="1" u="none" strike="noStrike" kern="1200" cap="none" spc="0" normalizeH="0" baseline="30000" noProof="0" dirty="0">
                  <a:ln>
                    <a:noFill/>
                  </a:ln>
                  <a:solidFill>
                    <a:prstClr val="black"/>
                  </a:solidFill>
                  <a:effectLst/>
                  <a:uLnTx/>
                  <a:uFillTx/>
                  <a:latin typeface="Calibri" panose="020F0502020204030204"/>
                  <a:ea typeface="+mn-ea"/>
                  <a:cs typeface="+mn-cs"/>
                </a:rPr>
                <a:t>3</a:t>
              </a: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US" sz="1100" b="0" i="1" u="none" strike="noStrike" kern="1200" cap="none" spc="0" normalizeH="0" baseline="30000" noProof="0" dirty="0">
                <a:ln>
                  <a:noFill/>
                </a:ln>
                <a:solidFill>
                  <a:prstClr val="black"/>
                </a:solidFill>
                <a:effectLst/>
                <a:uLnTx/>
                <a:uFillTx/>
                <a:latin typeface="Calibri" panose="020F0502020204030204"/>
                <a:ea typeface="+mn-ea"/>
                <a:cs typeface="+mn-cs"/>
              </a:endParaRPr>
            </a:p>
            <a:p>
              <a:pPr marL="88900" marR="0" lvl="0" indent="-88900" algn="l" defTabSz="57785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If milligrams scale is needed, put an “m” after the number.</a:t>
              </a:r>
            </a:p>
          </p:txBody>
        </p:sp>
      </p:grpSp>
      <p:grpSp>
        <p:nvGrpSpPr>
          <p:cNvPr id="61" name="Group 60"/>
          <p:cNvGrpSpPr/>
          <p:nvPr/>
        </p:nvGrpSpPr>
        <p:grpSpPr>
          <a:xfrm>
            <a:off x="3794063" y="583499"/>
            <a:ext cx="343491" cy="401820"/>
            <a:chOff x="1788401" y="652134"/>
            <a:chExt cx="343491" cy="401820"/>
          </a:xfrm>
        </p:grpSpPr>
        <p:sp>
          <p:nvSpPr>
            <p:cNvPr id="63" name="Right Arrow 62"/>
            <p:cNvSpPr/>
            <p:nvPr/>
          </p:nvSpPr>
          <p:spPr>
            <a:xfrm>
              <a:off x="1788401" y="652134"/>
              <a:ext cx="343491" cy="40182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4" name="Right Arrow 4"/>
            <p:cNvSpPr txBox="1"/>
            <p:nvPr/>
          </p:nvSpPr>
          <p:spPr>
            <a:xfrm>
              <a:off x="1788401" y="732498"/>
              <a:ext cx="240444" cy="2410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5" name="Group 64"/>
          <p:cNvGrpSpPr/>
          <p:nvPr/>
        </p:nvGrpSpPr>
        <p:grpSpPr>
          <a:xfrm>
            <a:off x="5982482" y="583499"/>
            <a:ext cx="343491" cy="401820"/>
            <a:chOff x="1788401" y="652134"/>
            <a:chExt cx="343491" cy="401820"/>
          </a:xfrm>
        </p:grpSpPr>
        <p:sp>
          <p:nvSpPr>
            <p:cNvPr id="66" name="Right Arrow 65"/>
            <p:cNvSpPr/>
            <p:nvPr/>
          </p:nvSpPr>
          <p:spPr>
            <a:xfrm>
              <a:off x="1788401" y="652134"/>
              <a:ext cx="343491" cy="40182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7" name="Right Arrow 4"/>
            <p:cNvSpPr txBox="1"/>
            <p:nvPr/>
          </p:nvSpPr>
          <p:spPr>
            <a:xfrm>
              <a:off x="1788401" y="732498"/>
              <a:ext cx="240444" cy="2410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 name="Group 5"/>
          <p:cNvGrpSpPr/>
          <p:nvPr/>
        </p:nvGrpSpPr>
        <p:grpSpPr>
          <a:xfrm>
            <a:off x="8140919" y="116761"/>
            <a:ext cx="2005375" cy="2414264"/>
            <a:chOff x="574324" y="232125"/>
            <a:chExt cx="2005375" cy="2414264"/>
          </a:xfrm>
        </p:grpSpPr>
        <p:grpSp>
          <p:nvGrpSpPr>
            <p:cNvPr id="3" name="Group 2"/>
            <p:cNvGrpSpPr/>
            <p:nvPr/>
          </p:nvGrpSpPr>
          <p:grpSpPr>
            <a:xfrm>
              <a:off x="574324" y="232125"/>
              <a:ext cx="1580181" cy="2414264"/>
              <a:chOff x="574324" y="232125"/>
              <a:chExt cx="1580181" cy="2414264"/>
            </a:xfrm>
          </p:grpSpPr>
          <p:grpSp>
            <p:nvGrpSpPr>
              <p:cNvPr id="26" name="Group 25"/>
              <p:cNvGrpSpPr/>
              <p:nvPr/>
            </p:nvGrpSpPr>
            <p:grpSpPr>
              <a:xfrm>
                <a:off x="574324" y="232125"/>
                <a:ext cx="1580180" cy="1473081"/>
                <a:chOff x="-99567" y="112107"/>
                <a:chExt cx="1359179" cy="1446251"/>
              </a:xfrm>
              <a:solidFill>
                <a:schemeClr val="accent1"/>
              </a:solidFill>
            </p:grpSpPr>
            <p:sp>
              <p:nvSpPr>
                <p:cNvPr id="27" name="Rounded Rectangle 26"/>
                <p:cNvSpPr/>
                <p:nvPr/>
              </p:nvSpPr>
              <p:spPr>
                <a:xfrm>
                  <a:off x="-99567" y="112107"/>
                  <a:ext cx="1359179" cy="1446251"/>
                </a:xfrm>
                <a:prstGeom prst="roundRect">
                  <a:avLst>
                    <a:gd name="adj" fmla="val 100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Rounded Rectangle 4"/>
                <p:cNvSpPr txBox="1"/>
                <p:nvPr/>
              </p:nvSpPr>
              <p:spPr>
                <a:xfrm>
                  <a:off x="-67517" y="160246"/>
                  <a:ext cx="1279561" cy="136663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Dust Loading Vector</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Will your system be impacted by volumetric dust, surface accumulated dust, or both?</a:t>
                  </a:r>
                  <a:endPar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47" name="Group 46"/>
              <p:cNvGrpSpPr/>
              <p:nvPr/>
            </p:nvGrpSpPr>
            <p:grpSpPr>
              <a:xfrm>
                <a:off x="574325" y="1792270"/>
                <a:ext cx="1580180" cy="854119"/>
                <a:chOff x="-76293" y="131897"/>
                <a:chExt cx="1348604" cy="1446251"/>
              </a:xfrm>
              <a:solidFill>
                <a:schemeClr val="accent4">
                  <a:lumMod val="75000"/>
                </a:schemeClr>
              </a:solidFill>
            </p:grpSpPr>
            <p:sp>
              <p:nvSpPr>
                <p:cNvPr id="48" name="Rounded Rectangle 47"/>
                <p:cNvSpPr/>
                <p:nvPr/>
              </p:nvSpPr>
              <p:spPr>
                <a:xfrm>
                  <a:off x="-76293" y="131897"/>
                  <a:ext cx="1348604" cy="1446251"/>
                </a:xfrm>
                <a:prstGeom prst="roundRect">
                  <a:avLst>
                    <a:gd name="adj" fmla="val 10000"/>
                  </a:avLst>
                </a:prstGeom>
                <a:solidFill>
                  <a:schemeClr val="accent4">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9" name="Rounded Rectangle 4"/>
                <p:cNvSpPr txBox="1"/>
                <p:nvPr/>
              </p:nvSpPr>
              <p:spPr>
                <a:xfrm>
                  <a:off x="-46018" y="171704"/>
                  <a:ext cx="1293533" cy="1366634"/>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Enter in Box C</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000" b="1" i="1" u="none" strike="noStrike" kern="1200" cap="none" spc="0" normalizeH="0" baseline="0" noProof="0" dirty="0">
                      <a:ln>
                        <a:noFill/>
                      </a:ln>
                      <a:solidFill>
                        <a:prstClr val="black"/>
                      </a:solidFill>
                      <a:effectLst/>
                      <a:uLnTx/>
                      <a:uFillTx/>
                      <a:latin typeface="Calibri" panose="020F0502020204030204"/>
                      <a:ea typeface="+mn-ea"/>
                      <a:cs typeface="+mn-cs"/>
                    </a:rPr>
                    <a:t>If both, you will need 2 separate designators</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1 = Surface Accumulated</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2 = Volumetric</a:t>
                  </a:r>
                </a:p>
              </p:txBody>
            </p:sp>
          </p:grpSp>
        </p:grpSp>
        <p:grpSp>
          <p:nvGrpSpPr>
            <p:cNvPr id="68" name="Group 67"/>
            <p:cNvGrpSpPr/>
            <p:nvPr/>
          </p:nvGrpSpPr>
          <p:grpSpPr>
            <a:xfrm>
              <a:off x="2236208" y="698865"/>
              <a:ext cx="343491" cy="401820"/>
              <a:chOff x="1788401" y="652134"/>
              <a:chExt cx="343491" cy="401820"/>
            </a:xfrm>
          </p:grpSpPr>
          <p:sp>
            <p:nvSpPr>
              <p:cNvPr id="69" name="Right Arrow 68"/>
              <p:cNvSpPr/>
              <p:nvPr/>
            </p:nvSpPr>
            <p:spPr>
              <a:xfrm>
                <a:off x="1788401" y="652134"/>
                <a:ext cx="343491" cy="40182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70" name="Right Arrow 4"/>
              <p:cNvSpPr txBox="1"/>
              <p:nvPr/>
            </p:nvSpPr>
            <p:spPr>
              <a:xfrm>
                <a:off x="1874745" y="722392"/>
                <a:ext cx="240444" cy="2410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sp>
        <p:nvSpPr>
          <p:cNvPr id="85" name="Rounded Rectangle 84"/>
          <p:cNvSpPr/>
          <p:nvPr/>
        </p:nvSpPr>
        <p:spPr>
          <a:xfrm>
            <a:off x="1729873" y="4854060"/>
            <a:ext cx="1738595" cy="1874658"/>
          </a:xfrm>
          <a:prstGeom prst="roundRect">
            <a:avLst>
              <a:gd name="adj" fmla="val 10000"/>
            </a:avLst>
          </a:prstGeom>
          <a:solidFill>
            <a:schemeClr val="accent4">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6" name="Rounded Rectangle 4"/>
          <p:cNvSpPr txBox="1"/>
          <p:nvPr/>
        </p:nvSpPr>
        <p:spPr>
          <a:xfrm>
            <a:off x="1784240" y="4985454"/>
            <a:ext cx="1675682" cy="1743264"/>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Enter in Box F</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1= Aerosol Ingestion</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2 = Abrasion</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3 = Optical</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4 = Thermal </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5 = Mechanisms</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6 = Seals &amp; Mating Surfaces</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7 = Reactivity</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8 = Electrostatic</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9 = Plume Surface Interaction</a:t>
            </a:r>
          </a:p>
          <a:p>
            <a:pPr marL="0" marR="0" lvl="0" indent="0" algn="ctr" defTabSz="577850" rtl="0" eaLnBrk="1" fontAlgn="auto" latinLnBrk="0" hangingPunct="1">
              <a:lnSpc>
                <a:spcPct val="90000"/>
              </a:lnSpc>
              <a:spcBef>
                <a:spcPct val="0"/>
              </a:spcBef>
              <a:spcAft>
                <a:spcPts val="0"/>
              </a:spcAft>
              <a:buClrTx/>
              <a:buSzTx/>
              <a:buFontTx/>
              <a:buNone/>
              <a:tabLst/>
              <a:defRPr/>
            </a:pPr>
            <a:endParaRPr kumimoji="0" lang="en-US" sz="10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5" name="Group 4"/>
          <p:cNvGrpSpPr/>
          <p:nvPr/>
        </p:nvGrpSpPr>
        <p:grpSpPr>
          <a:xfrm>
            <a:off x="700704" y="784409"/>
            <a:ext cx="11266216" cy="2505449"/>
            <a:chOff x="1239957" y="649898"/>
            <a:chExt cx="10706181" cy="2852035"/>
          </a:xfrm>
        </p:grpSpPr>
        <p:grpSp>
          <p:nvGrpSpPr>
            <p:cNvPr id="62" name="Group 61"/>
            <p:cNvGrpSpPr/>
            <p:nvPr/>
          </p:nvGrpSpPr>
          <p:grpSpPr>
            <a:xfrm>
              <a:off x="1239957" y="1938630"/>
              <a:ext cx="10706181" cy="1563303"/>
              <a:chOff x="1278456" y="3154142"/>
              <a:chExt cx="11266216" cy="1563304"/>
            </a:xfrm>
          </p:grpSpPr>
          <p:cxnSp>
            <p:nvCxnSpPr>
              <p:cNvPr id="23" name="Elbow Connector 22"/>
              <p:cNvCxnSpPr/>
              <p:nvPr/>
            </p:nvCxnSpPr>
            <p:spPr>
              <a:xfrm rot="10800000" flipV="1">
                <a:off x="1278456" y="4321603"/>
                <a:ext cx="11265751" cy="395843"/>
              </a:xfrm>
              <a:prstGeom prst="bentConnector3">
                <a:avLst>
                  <a:gd name="adj1" fmla="val 99916"/>
                </a:avLst>
              </a:prstGeom>
              <a:ln w="76200">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12544671" y="3154142"/>
                <a:ext cx="1" cy="1167460"/>
              </a:xfrm>
              <a:prstGeom prst="line">
                <a:avLst/>
              </a:prstGeom>
              <a:ln w="762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grpSp>
        <p:cxnSp>
          <p:nvCxnSpPr>
            <p:cNvPr id="4" name="Elbow Connector 3"/>
            <p:cNvCxnSpPr/>
            <p:nvPr/>
          </p:nvCxnSpPr>
          <p:spPr>
            <a:xfrm rot="16200000" flipH="1">
              <a:off x="11067969" y="1154423"/>
              <a:ext cx="1381812" cy="372762"/>
            </a:xfrm>
            <a:prstGeom prst="bentConnector3">
              <a:avLst>
                <a:gd name="adj1" fmla="val 2862"/>
              </a:avLst>
            </a:prstGeom>
            <a:ln w="762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grpSp>
      <p:grpSp>
        <p:nvGrpSpPr>
          <p:cNvPr id="2" name="Group 1"/>
          <p:cNvGrpSpPr/>
          <p:nvPr/>
        </p:nvGrpSpPr>
        <p:grpSpPr>
          <a:xfrm>
            <a:off x="5717600" y="4937828"/>
            <a:ext cx="6233226" cy="1715080"/>
            <a:chOff x="3574473" y="5074351"/>
            <a:chExt cx="6233226" cy="1715080"/>
          </a:xfrm>
        </p:grpSpPr>
        <p:sp>
          <p:nvSpPr>
            <p:cNvPr id="90" name="Line Callout 1 (Border and Accent Bar) 89"/>
            <p:cNvSpPr/>
            <p:nvPr/>
          </p:nvSpPr>
          <p:spPr>
            <a:xfrm rot="16200000">
              <a:off x="8652821" y="4877810"/>
              <a:ext cx="485677" cy="1138893"/>
            </a:xfrm>
            <a:prstGeom prst="accentBorderCallout1">
              <a:avLst>
                <a:gd name="adj1" fmla="val 44916"/>
                <a:gd name="adj2" fmla="val -16987"/>
                <a:gd name="adj3" fmla="val 77473"/>
                <a:gd name="adj4" fmla="val -75593"/>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TextBox 90"/>
            <p:cNvSpPr txBox="1"/>
            <p:nvPr/>
          </p:nvSpPr>
          <p:spPr>
            <a:xfrm>
              <a:off x="4016336" y="5074351"/>
              <a:ext cx="5637250" cy="707886"/>
            </a:xfrm>
            <a:prstGeom prst="rect">
              <a:avLst/>
            </a:prstGeom>
            <a:noFill/>
            <a:ln>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S PGothic" charset="-128"/>
                  <a:cs typeface="+mn-cs"/>
                </a:rPr>
                <a:t>  PP -  L : 1 - 50 - 20 - 2,4,5</a:t>
              </a:r>
            </a:p>
          </p:txBody>
        </p:sp>
        <p:sp>
          <p:nvSpPr>
            <p:cNvPr id="92" name="Line Callout 1 (Border and Accent Bar) 91"/>
            <p:cNvSpPr/>
            <p:nvPr/>
          </p:nvSpPr>
          <p:spPr>
            <a:xfrm rot="16200000">
              <a:off x="5842326" y="5233857"/>
              <a:ext cx="487543" cy="428672"/>
            </a:xfrm>
            <a:prstGeom prst="accentBorderCallout1">
              <a:avLst>
                <a:gd name="adj1" fmla="val 53279"/>
                <a:gd name="adj2" fmla="val -16987"/>
                <a:gd name="adj3" fmla="val 85176"/>
                <a:gd name="adj4" fmla="val -8084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Line Callout 1 (Border and Accent Bar) 92"/>
            <p:cNvSpPr/>
            <p:nvPr/>
          </p:nvSpPr>
          <p:spPr>
            <a:xfrm rot="16200000">
              <a:off x="6599528" y="5128549"/>
              <a:ext cx="485673" cy="637419"/>
            </a:xfrm>
            <a:prstGeom prst="accentBorderCallout1">
              <a:avLst>
                <a:gd name="adj1" fmla="val 45807"/>
                <a:gd name="adj2" fmla="val -16987"/>
                <a:gd name="adj3" fmla="val 101438"/>
                <a:gd name="adj4" fmla="val -8901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Line Callout 1 (Border and Accent Bar) 93"/>
            <p:cNvSpPr/>
            <p:nvPr/>
          </p:nvSpPr>
          <p:spPr>
            <a:xfrm rot="16200000">
              <a:off x="7483068" y="5124512"/>
              <a:ext cx="485673" cy="645492"/>
            </a:xfrm>
            <a:prstGeom prst="accentBorderCallout1">
              <a:avLst>
                <a:gd name="adj1" fmla="val 47377"/>
                <a:gd name="adj2" fmla="val -16987"/>
                <a:gd name="adj3" fmla="val 131528"/>
                <a:gd name="adj4" fmla="val -86375"/>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TextBox 94"/>
            <p:cNvSpPr txBox="1"/>
            <p:nvPr/>
          </p:nvSpPr>
          <p:spPr>
            <a:xfrm>
              <a:off x="5612838" y="6050767"/>
              <a:ext cx="1361702"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S PGothic" charset="-128"/>
                  <a:cs typeface="+mn-cs"/>
                </a:rPr>
                <a:t>Box 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S PGothic" charset="-128"/>
                  <a:cs typeface="+mn-cs"/>
                </a:rPr>
                <a:t>Dust Loading Vector</a:t>
              </a:r>
            </a:p>
          </p:txBody>
        </p:sp>
        <mc:AlternateContent xmlns:mc="http://schemas.openxmlformats.org/markup-compatibility/2006" xmlns:a14="http://schemas.microsoft.com/office/drawing/2010/main">
          <mc:Choice Requires="a14">
            <p:sp>
              <p:nvSpPr>
                <p:cNvPr id="96" name="TextBox 95"/>
                <p:cNvSpPr txBox="1"/>
                <p:nvPr/>
              </p:nvSpPr>
              <p:spPr>
                <a:xfrm>
                  <a:off x="6681719" y="6050767"/>
                  <a:ext cx="118511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S PGothic" charset="-128"/>
                      <a:cs typeface="+mn-cs"/>
                    </a:rPr>
                    <a:t>Box D</a:t>
                  </a:r>
                  <a:r>
                    <a:rPr kumimoji="0" lang="en-US" sz="1200" b="0" i="1" u="none" strike="noStrike" kern="1200" cap="none" spc="0" normalizeH="0" baseline="0" noProof="0" dirty="0">
                      <a:ln>
                        <a:noFill/>
                      </a:ln>
                      <a:solidFill>
                        <a:prstClr val="black"/>
                      </a:solidFill>
                      <a:effectLst/>
                      <a:uLnTx/>
                      <a:uFillTx/>
                      <a:latin typeface="Calibri" panose="020F0502020204030204"/>
                      <a:ea typeface="MS PGothic" charset="-128"/>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S PGothic" charset="-128"/>
                      <a:cs typeface="+mn-cs"/>
                    </a:rPr>
                    <a:t>Particle Size Range (</a:t>
                  </a:r>
                  <a14:m>
                    <m:oMath xmlns:m="http://schemas.openxmlformats.org/officeDocument/2006/math">
                      <m:r>
                        <a:rPr kumimoji="0" lang="en-US" sz="12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𝜇</m:t>
                      </m:r>
                      <m:r>
                        <a:rPr kumimoji="0" lang="en-US" sz="12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𝑚</m:t>
                      </m:r>
                      <m:r>
                        <a:rPr kumimoji="0" lang="en-US" sz="12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endParaRPr kumimoji="0" lang="en-US" sz="1200" b="0" i="1" u="none" strike="noStrike" kern="1200" cap="none" spc="0" normalizeH="0" baseline="0" noProof="0" dirty="0">
                    <a:ln>
                      <a:noFill/>
                    </a:ln>
                    <a:solidFill>
                      <a:prstClr val="black"/>
                    </a:solidFill>
                    <a:effectLst/>
                    <a:uLnTx/>
                    <a:uFillTx/>
                    <a:latin typeface="Calibri" panose="020F0502020204030204"/>
                    <a:ea typeface="MS PGothic" charset="-128"/>
                    <a:cs typeface="+mn-cs"/>
                  </a:endParaRPr>
                </a:p>
              </p:txBody>
            </p:sp>
          </mc:Choice>
          <mc:Fallback xmlns="">
            <p:sp>
              <p:nvSpPr>
                <p:cNvPr id="96" name="TextBox 95"/>
                <p:cNvSpPr txBox="1">
                  <a:spLocks noRot="1" noChangeAspect="1" noMove="1" noResize="1" noEditPoints="1" noAdjustHandles="1" noChangeArrowheads="1" noChangeShapeType="1" noTextEdit="1"/>
                </p:cNvSpPr>
                <p:nvPr/>
              </p:nvSpPr>
              <p:spPr>
                <a:xfrm>
                  <a:off x="6681719" y="6050767"/>
                  <a:ext cx="1185110" cy="738664"/>
                </a:xfrm>
                <a:prstGeom prst="rect">
                  <a:avLst/>
                </a:prstGeom>
                <a:blipFill>
                  <a:blip r:embed="rId3"/>
                  <a:stretch>
                    <a:fillRect t="-4959" b="-5785"/>
                  </a:stretch>
                </a:blipFill>
              </p:spPr>
              <p:txBody>
                <a:bodyPr/>
                <a:lstStyle/>
                <a:p>
                  <a:r>
                    <a:rPr lang="en-US">
                      <a:noFill/>
                    </a:rPr>
                    <a:t> </a:t>
                  </a:r>
                </a:p>
              </p:txBody>
            </p:sp>
          </mc:Fallback>
        </mc:AlternateContent>
        <p:sp>
          <p:nvSpPr>
            <p:cNvPr id="97" name="TextBox 96"/>
            <p:cNvSpPr txBox="1"/>
            <p:nvPr/>
          </p:nvSpPr>
          <p:spPr>
            <a:xfrm>
              <a:off x="7693034" y="6050767"/>
              <a:ext cx="118503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S PGothic" charset="-128"/>
                  <a:cs typeface="+mn-cs"/>
                </a:rPr>
                <a:t>Box 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S PGothic" charset="-128"/>
                  <a:cs typeface="+mn-cs"/>
                </a:rPr>
                <a:t>Dust Loading (g/m</a:t>
              </a:r>
              <a:r>
                <a:rPr kumimoji="0" lang="en-US" sz="1200" b="0" i="1" u="none" strike="noStrike" kern="1200" cap="none" spc="0" normalizeH="0" baseline="30000" noProof="0" dirty="0">
                  <a:ln>
                    <a:noFill/>
                  </a:ln>
                  <a:solidFill>
                    <a:prstClr val="black"/>
                  </a:solidFill>
                  <a:effectLst/>
                  <a:uLnTx/>
                  <a:uFillTx/>
                  <a:latin typeface="Calibri" panose="020F0502020204030204"/>
                  <a:ea typeface="MS PGothic" charset="-128"/>
                  <a:cs typeface="+mn-cs"/>
                </a:rPr>
                <a:t>2</a:t>
              </a:r>
              <a:r>
                <a:rPr kumimoji="0" lang="en-US" sz="1200" b="0" i="1" u="none" strike="noStrike" kern="1200" cap="none" spc="0" normalizeH="0" baseline="0" noProof="0" dirty="0">
                  <a:ln>
                    <a:noFill/>
                  </a:ln>
                  <a:solidFill>
                    <a:prstClr val="black"/>
                  </a:solidFill>
                  <a:effectLst/>
                  <a:uLnTx/>
                  <a:uFillTx/>
                  <a:latin typeface="Calibri" panose="020F0502020204030204"/>
                  <a:ea typeface="MS PGothic" charset="-128"/>
                  <a:cs typeface="+mn-cs"/>
                </a:rPr>
                <a:t> or g/m</a:t>
              </a:r>
              <a:r>
                <a:rPr kumimoji="0" lang="en-US" sz="1200" b="0" i="1" u="none" strike="noStrike" kern="1200" cap="none" spc="0" normalizeH="0" baseline="30000" noProof="0" dirty="0">
                  <a:ln>
                    <a:noFill/>
                  </a:ln>
                  <a:solidFill>
                    <a:prstClr val="black"/>
                  </a:solidFill>
                  <a:effectLst/>
                  <a:uLnTx/>
                  <a:uFillTx/>
                  <a:latin typeface="Calibri" panose="020F0502020204030204"/>
                  <a:ea typeface="MS PGothic" charset="-128"/>
                  <a:cs typeface="+mn-cs"/>
                </a:rPr>
                <a:t>3</a:t>
              </a:r>
              <a:r>
                <a:rPr kumimoji="0" lang="en-US" sz="1200" b="0" i="1" u="none" strike="noStrike" kern="1200" cap="none" spc="0" normalizeH="0" baseline="0" noProof="0" dirty="0">
                  <a:ln>
                    <a:noFill/>
                  </a:ln>
                  <a:solidFill>
                    <a:prstClr val="black"/>
                  </a:solidFill>
                  <a:effectLst/>
                  <a:uLnTx/>
                  <a:uFillTx/>
                  <a:latin typeface="Calibri" panose="020F0502020204030204"/>
                  <a:ea typeface="MS PGothic" charset="-128"/>
                  <a:cs typeface="+mn-cs"/>
                </a:rPr>
                <a:t>)</a:t>
              </a:r>
            </a:p>
          </p:txBody>
        </p:sp>
        <p:sp>
          <p:nvSpPr>
            <p:cNvPr id="98" name="TextBox 97"/>
            <p:cNvSpPr txBox="1"/>
            <p:nvPr/>
          </p:nvSpPr>
          <p:spPr>
            <a:xfrm>
              <a:off x="8745589" y="6050767"/>
              <a:ext cx="106211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S PGothic" charset="-128"/>
                  <a:cs typeface="+mn-cs"/>
                </a:rPr>
                <a:t>Box 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S PGothic" charset="-128"/>
                  <a:cs typeface="+mn-cs"/>
                </a:rPr>
                <a:t>Test Categories</a:t>
              </a:r>
            </a:p>
          </p:txBody>
        </p:sp>
        <p:sp>
          <p:nvSpPr>
            <p:cNvPr id="99" name="Line Callout 1 (Border and Accent Bar) 98"/>
            <p:cNvSpPr/>
            <p:nvPr/>
          </p:nvSpPr>
          <p:spPr>
            <a:xfrm rot="16200000">
              <a:off x="5209260" y="5211523"/>
              <a:ext cx="485673" cy="471470"/>
            </a:xfrm>
            <a:prstGeom prst="accentBorderCallout1">
              <a:avLst>
                <a:gd name="adj1" fmla="val 53279"/>
                <a:gd name="adj2" fmla="val -16987"/>
                <a:gd name="adj3" fmla="val 38765"/>
                <a:gd name="adj4" fmla="val -779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 name="TextBox 99"/>
            <p:cNvSpPr txBox="1"/>
            <p:nvPr/>
          </p:nvSpPr>
          <p:spPr>
            <a:xfrm>
              <a:off x="4917653" y="6050767"/>
              <a:ext cx="958011"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S PGothic" charset="-128"/>
                  <a:cs typeface="+mn-cs"/>
                </a:rPr>
                <a:t>Box 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S PGothic" charset="-128"/>
                  <a:cs typeface="+mn-cs"/>
                </a:rPr>
                <a:t>Planetary Body</a:t>
              </a:r>
            </a:p>
          </p:txBody>
        </p:sp>
        <p:sp>
          <p:nvSpPr>
            <p:cNvPr id="101" name="Line Callout 1 (Border and Accent Bar) 100"/>
            <p:cNvSpPr/>
            <p:nvPr/>
          </p:nvSpPr>
          <p:spPr>
            <a:xfrm rot="16200000">
              <a:off x="4344078" y="5124976"/>
              <a:ext cx="486767" cy="645652"/>
            </a:xfrm>
            <a:prstGeom prst="accentBorderCallout1">
              <a:avLst>
                <a:gd name="adj1" fmla="val 53279"/>
                <a:gd name="adj2" fmla="val -16987"/>
                <a:gd name="adj3" fmla="val 28284"/>
                <a:gd name="adj4" fmla="val -7659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 name="TextBox 101"/>
            <p:cNvSpPr txBox="1"/>
            <p:nvPr/>
          </p:nvSpPr>
          <p:spPr>
            <a:xfrm>
              <a:off x="3574473" y="6050767"/>
              <a:ext cx="1710178"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S PGothic" charset="-128"/>
                  <a:cs typeface="+mn-cs"/>
                </a:rPr>
                <a:t>Box 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S PGothic" charset="-128"/>
                  <a:cs typeface="+mn-cs"/>
                </a:rPr>
                <a:t>Working Dust Environment</a:t>
              </a:r>
            </a:p>
          </p:txBody>
        </p:sp>
      </p:grpSp>
      <p:grpSp>
        <p:nvGrpSpPr>
          <p:cNvPr id="103" name="Group 102"/>
          <p:cNvGrpSpPr/>
          <p:nvPr/>
        </p:nvGrpSpPr>
        <p:grpSpPr>
          <a:xfrm>
            <a:off x="7768492" y="583499"/>
            <a:ext cx="343491" cy="401820"/>
            <a:chOff x="1788401" y="652134"/>
            <a:chExt cx="343491" cy="401820"/>
          </a:xfrm>
        </p:grpSpPr>
        <p:sp>
          <p:nvSpPr>
            <p:cNvPr id="104" name="Right Arrow 103"/>
            <p:cNvSpPr/>
            <p:nvPr/>
          </p:nvSpPr>
          <p:spPr>
            <a:xfrm>
              <a:off x="1788401" y="652134"/>
              <a:ext cx="343491" cy="40182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05" name="Right Arrow 4"/>
            <p:cNvSpPr txBox="1"/>
            <p:nvPr/>
          </p:nvSpPr>
          <p:spPr>
            <a:xfrm>
              <a:off x="1788401" y="732498"/>
              <a:ext cx="240444" cy="2410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4" name="Group 73"/>
          <p:cNvGrpSpPr/>
          <p:nvPr/>
        </p:nvGrpSpPr>
        <p:grpSpPr>
          <a:xfrm>
            <a:off x="259456" y="152281"/>
            <a:ext cx="1201256" cy="1786050"/>
            <a:chOff x="3808812" y="131897"/>
            <a:chExt cx="1359179" cy="1446251"/>
          </a:xfrm>
          <a:solidFill>
            <a:schemeClr val="accent6"/>
          </a:solidFill>
        </p:grpSpPr>
        <p:sp>
          <p:nvSpPr>
            <p:cNvPr id="75" name="Rounded Rectangle 74"/>
            <p:cNvSpPr/>
            <p:nvPr/>
          </p:nvSpPr>
          <p:spPr>
            <a:xfrm>
              <a:off x="3808812" y="131897"/>
              <a:ext cx="1359179" cy="1446251"/>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6" name="Rounded Rectangle 4"/>
            <p:cNvSpPr txBox="1"/>
            <p:nvPr/>
          </p:nvSpPr>
          <p:spPr>
            <a:xfrm>
              <a:off x="3842344" y="171705"/>
              <a:ext cx="1285839" cy="136663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Define Hardware or Systems</a:t>
              </a: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What hardware or system will be exposed to dust?</a:t>
              </a:r>
            </a:p>
          </p:txBody>
        </p:sp>
      </p:grpSp>
      <p:grpSp>
        <p:nvGrpSpPr>
          <p:cNvPr id="77" name="Group 76"/>
          <p:cNvGrpSpPr/>
          <p:nvPr/>
        </p:nvGrpSpPr>
        <p:grpSpPr>
          <a:xfrm>
            <a:off x="1518899" y="583499"/>
            <a:ext cx="343491" cy="401820"/>
            <a:chOff x="1788401" y="652134"/>
            <a:chExt cx="343491" cy="401820"/>
          </a:xfrm>
        </p:grpSpPr>
        <p:sp>
          <p:nvSpPr>
            <p:cNvPr id="81" name="Right Arrow 80"/>
            <p:cNvSpPr/>
            <p:nvPr/>
          </p:nvSpPr>
          <p:spPr>
            <a:xfrm>
              <a:off x="1788401" y="652134"/>
              <a:ext cx="343491" cy="40182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82" name="Right Arrow 4"/>
            <p:cNvSpPr txBox="1"/>
            <p:nvPr/>
          </p:nvSpPr>
          <p:spPr>
            <a:xfrm>
              <a:off x="1788401" y="732498"/>
              <a:ext cx="240444" cy="2410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3" name="Group 82"/>
          <p:cNvGrpSpPr/>
          <p:nvPr/>
        </p:nvGrpSpPr>
        <p:grpSpPr>
          <a:xfrm>
            <a:off x="1363531" y="3885485"/>
            <a:ext cx="343491" cy="401820"/>
            <a:chOff x="1788401" y="652134"/>
            <a:chExt cx="343491" cy="401820"/>
          </a:xfrm>
        </p:grpSpPr>
        <p:sp>
          <p:nvSpPr>
            <p:cNvPr id="84" name="Right Arrow 83"/>
            <p:cNvSpPr/>
            <p:nvPr/>
          </p:nvSpPr>
          <p:spPr>
            <a:xfrm>
              <a:off x="1788401" y="652134"/>
              <a:ext cx="343491" cy="40182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87" name="Right Arrow 4"/>
            <p:cNvSpPr txBox="1"/>
            <p:nvPr/>
          </p:nvSpPr>
          <p:spPr>
            <a:xfrm>
              <a:off x="1788401" y="732498"/>
              <a:ext cx="240444" cy="2410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3" name="TextBox 42"/>
          <p:cNvSpPr txBox="1"/>
          <p:nvPr/>
        </p:nvSpPr>
        <p:spPr>
          <a:xfrm>
            <a:off x="-102312" y="127072"/>
            <a:ext cx="118647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S PGothic" charset="-128"/>
                <a:cs typeface="+mn-cs"/>
              </a:rPr>
              <a:t>Step 1</a:t>
            </a:r>
          </a:p>
        </p:txBody>
      </p:sp>
      <p:sp>
        <p:nvSpPr>
          <p:cNvPr id="106" name="TextBox 105"/>
          <p:cNvSpPr txBox="1"/>
          <p:nvPr/>
        </p:nvSpPr>
        <p:spPr>
          <a:xfrm>
            <a:off x="1365392" y="116761"/>
            <a:ext cx="1720562"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S PGothic" charset="-128"/>
                <a:cs typeface="+mn-cs"/>
              </a:rPr>
              <a:t>Step 2</a:t>
            </a:r>
          </a:p>
        </p:txBody>
      </p:sp>
      <p:sp>
        <p:nvSpPr>
          <p:cNvPr id="107" name="TextBox 106"/>
          <p:cNvSpPr txBox="1"/>
          <p:nvPr/>
        </p:nvSpPr>
        <p:spPr>
          <a:xfrm>
            <a:off x="3518503" y="116761"/>
            <a:ext cx="1777929"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S PGothic" charset="-128"/>
                <a:cs typeface="+mn-cs"/>
              </a:rPr>
              <a:t>Step 3</a:t>
            </a:r>
          </a:p>
        </p:txBody>
      </p:sp>
      <p:sp>
        <p:nvSpPr>
          <p:cNvPr id="108" name="TextBox 107"/>
          <p:cNvSpPr txBox="1"/>
          <p:nvPr/>
        </p:nvSpPr>
        <p:spPr>
          <a:xfrm>
            <a:off x="5940292" y="116833"/>
            <a:ext cx="135160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S PGothic" charset="-128"/>
                <a:cs typeface="+mn-cs"/>
              </a:rPr>
              <a:t>Step 4</a:t>
            </a:r>
          </a:p>
        </p:txBody>
      </p:sp>
      <p:sp>
        <p:nvSpPr>
          <p:cNvPr id="109" name="TextBox 108"/>
          <p:cNvSpPr txBox="1"/>
          <p:nvPr/>
        </p:nvSpPr>
        <p:spPr>
          <a:xfrm>
            <a:off x="7603144" y="116761"/>
            <a:ext cx="158089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S PGothic" charset="-128"/>
                <a:cs typeface="+mn-cs"/>
              </a:rPr>
              <a:t>Step 5</a:t>
            </a:r>
          </a:p>
        </p:txBody>
      </p:sp>
      <p:sp>
        <p:nvSpPr>
          <p:cNvPr id="110" name="TextBox 109"/>
          <p:cNvSpPr txBox="1"/>
          <p:nvPr/>
        </p:nvSpPr>
        <p:spPr>
          <a:xfrm>
            <a:off x="9784532" y="107313"/>
            <a:ext cx="1336652"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S PGothic" charset="-128"/>
                <a:cs typeface="+mn-cs"/>
              </a:rPr>
              <a:t>Step 6</a:t>
            </a:r>
          </a:p>
        </p:txBody>
      </p:sp>
      <p:sp>
        <p:nvSpPr>
          <p:cNvPr id="112" name="TextBox 111"/>
          <p:cNvSpPr txBox="1"/>
          <p:nvPr/>
        </p:nvSpPr>
        <p:spPr>
          <a:xfrm>
            <a:off x="1101636" y="3273884"/>
            <a:ext cx="1724259"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S PGothic" charset="-128"/>
                <a:cs typeface="+mn-cs"/>
              </a:rPr>
              <a:t>Step 8</a:t>
            </a:r>
          </a:p>
        </p:txBody>
      </p:sp>
      <p:sp>
        <p:nvSpPr>
          <p:cNvPr id="114" name="TextBox 113"/>
          <p:cNvSpPr txBox="1"/>
          <p:nvPr/>
        </p:nvSpPr>
        <p:spPr>
          <a:xfrm>
            <a:off x="7179057" y="3280815"/>
            <a:ext cx="1742871"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S PGothic" charset="-128"/>
                <a:cs typeface="+mn-cs"/>
              </a:rPr>
              <a:t>Step 10</a:t>
            </a:r>
          </a:p>
        </p:txBody>
      </p:sp>
      <p:sp>
        <p:nvSpPr>
          <p:cNvPr id="115" name="TextBox 114"/>
          <p:cNvSpPr txBox="1"/>
          <p:nvPr/>
        </p:nvSpPr>
        <p:spPr>
          <a:xfrm>
            <a:off x="9145909" y="3280815"/>
            <a:ext cx="2117604"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S PGothic" charset="-128"/>
                <a:cs typeface="+mn-cs"/>
              </a:rPr>
              <a:t>Step 11</a:t>
            </a:r>
          </a:p>
        </p:txBody>
      </p:sp>
      <p:grpSp>
        <p:nvGrpSpPr>
          <p:cNvPr id="44" name="Group 43"/>
          <p:cNvGrpSpPr/>
          <p:nvPr/>
        </p:nvGrpSpPr>
        <p:grpSpPr>
          <a:xfrm>
            <a:off x="137079" y="3312951"/>
            <a:ext cx="1177371" cy="1497256"/>
            <a:chOff x="9313194" y="68603"/>
            <a:chExt cx="1662112" cy="1572839"/>
          </a:xfrm>
          <a:solidFill>
            <a:schemeClr val="accent1"/>
          </a:solidFill>
        </p:grpSpPr>
        <p:sp>
          <p:nvSpPr>
            <p:cNvPr id="45" name="Rounded Rectangle 44"/>
            <p:cNvSpPr/>
            <p:nvPr/>
          </p:nvSpPr>
          <p:spPr>
            <a:xfrm>
              <a:off x="9313194" y="68603"/>
              <a:ext cx="1662112" cy="1572839"/>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6" name="Rounded Rectangle 4"/>
            <p:cNvSpPr txBox="1"/>
            <p:nvPr/>
          </p:nvSpPr>
          <p:spPr>
            <a:xfrm>
              <a:off x="9359261" y="114670"/>
              <a:ext cx="1569978" cy="148070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marR="0" lvl="0" indent="0" algn="ctr" defTabSz="71120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Dust Loading: </a:t>
              </a:r>
            </a:p>
            <a:p>
              <a:pPr marL="0" marR="0" lvl="0" indent="0" algn="ctr" defTabSz="71120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Surface or Volumetric</a:t>
              </a:r>
            </a:p>
          </p:txBody>
        </p:sp>
      </p:grpSp>
      <p:sp>
        <p:nvSpPr>
          <p:cNvPr id="111" name="TextBox 110"/>
          <p:cNvSpPr txBox="1"/>
          <p:nvPr/>
        </p:nvSpPr>
        <p:spPr>
          <a:xfrm>
            <a:off x="-202053" y="3283302"/>
            <a:ext cx="1168331"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S PGothic" charset="-128"/>
                <a:cs typeface="+mn-cs"/>
              </a:rPr>
              <a:t>Step 7</a:t>
            </a:r>
          </a:p>
        </p:txBody>
      </p:sp>
      <p:sp>
        <p:nvSpPr>
          <p:cNvPr id="116" name="TextBox 115"/>
          <p:cNvSpPr txBox="1"/>
          <p:nvPr/>
        </p:nvSpPr>
        <p:spPr>
          <a:xfrm>
            <a:off x="4970377" y="3270403"/>
            <a:ext cx="179246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S PGothic" charset="-128"/>
                <a:cs typeface="+mn-cs"/>
              </a:rPr>
              <a:t>Step 9</a:t>
            </a:r>
          </a:p>
        </p:txBody>
      </p:sp>
      <p:grpSp>
        <p:nvGrpSpPr>
          <p:cNvPr id="220" name="Group 219"/>
          <p:cNvGrpSpPr/>
          <p:nvPr/>
        </p:nvGrpSpPr>
        <p:grpSpPr>
          <a:xfrm>
            <a:off x="4349362" y="4908115"/>
            <a:ext cx="1683663" cy="1734547"/>
            <a:chOff x="9313195" y="68603"/>
            <a:chExt cx="1662112" cy="1572838"/>
          </a:xfrm>
          <a:solidFill>
            <a:schemeClr val="tx1"/>
          </a:solidFill>
        </p:grpSpPr>
        <p:sp>
          <p:nvSpPr>
            <p:cNvPr id="221" name="Rounded Rectangle 220"/>
            <p:cNvSpPr/>
            <p:nvPr/>
          </p:nvSpPr>
          <p:spPr>
            <a:xfrm>
              <a:off x="9313195" y="68603"/>
              <a:ext cx="1662112" cy="1572838"/>
            </a:xfrm>
            <a:prstGeom prst="roundRect">
              <a:avLst>
                <a:gd name="adj" fmla="val 10000"/>
              </a:avLst>
            </a:prstGeom>
            <a:grpFill/>
          </p:spPr>
          <p:style>
            <a:lnRef idx="2">
              <a:schemeClr val="dk1"/>
            </a:lnRef>
            <a:fillRef idx="1">
              <a:schemeClr val="lt1"/>
            </a:fillRef>
            <a:effectRef idx="0">
              <a:schemeClr val="dk1"/>
            </a:effectRef>
            <a:fontRef idx="minor">
              <a:schemeClr val="dk1"/>
            </a:fontRef>
          </p:style>
        </p:sp>
        <p:sp>
          <p:nvSpPr>
            <p:cNvPr id="222" name="Rounded Rectangle 4"/>
            <p:cNvSpPr txBox="1"/>
            <p:nvPr/>
          </p:nvSpPr>
          <p:spPr>
            <a:xfrm>
              <a:off x="9344922" y="280179"/>
              <a:ext cx="1594858" cy="1322335"/>
            </a:xfrm>
            <a:prstGeom prst="rect">
              <a:avLst/>
            </a:prstGeom>
            <a:noFill/>
            <a:ln>
              <a:noFill/>
            </a:ln>
          </p:spPr>
          <p:style>
            <a:lnRef idx="2">
              <a:schemeClr val="dk1"/>
            </a:lnRef>
            <a:fillRef idx="1">
              <a:schemeClr val="lt1"/>
            </a:fillRef>
            <a:effectRef idx="0">
              <a:schemeClr val="dk1"/>
            </a:effectRef>
            <a:fontRef idx="minor">
              <a:schemeClr val="dk1"/>
            </a:fontRef>
          </p:style>
          <p:txBody>
            <a:bodyPr spcFirstLastPara="0" vert="horz" wrap="square" lIns="60960" tIns="60960" rIns="60960" bIns="6096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Report Dust Class ID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Alpha-numeric code used to document test protocols and values.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In this example, the Dust Class ID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PP-L:1-50-20-2,4,5</a:t>
              </a:r>
            </a:p>
          </p:txBody>
        </p:sp>
      </p:grpSp>
      <p:sp>
        <p:nvSpPr>
          <p:cNvPr id="223" name="TextBox 222"/>
          <p:cNvSpPr txBox="1"/>
          <p:nvPr/>
        </p:nvSpPr>
        <p:spPr>
          <a:xfrm>
            <a:off x="3747736" y="4882594"/>
            <a:ext cx="179246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S PGothic" charset="-128"/>
                <a:cs typeface="+mn-cs"/>
              </a:rPr>
              <a:t>Step 12</a:t>
            </a:r>
          </a:p>
        </p:txBody>
      </p:sp>
      <p:sp>
        <p:nvSpPr>
          <p:cNvPr id="113" name="TextBox 112">
            <a:extLst>
              <a:ext uri="{FF2B5EF4-FFF2-40B4-BE49-F238E27FC236}">
                <a16:creationId xmlns:a16="http://schemas.microsoft.com/office/drawing/2014/main" id="{EA7012C5-DD0C-4E09-9C7D-D556991F9338}"/>
              </a:ext>
            </a:extLst>
          </p:cNvPr>
          <p:cNvSpPr txBox="1"/>
          <p:nvPr/>
        </p:nvSpPr>
        <p:spPr>
          <a:xfrm>
            <a:off x="4142" y="6618708"/>
            <a:ext cx="12205275" cy="246221"/>
          </a:xfrm>
          <a:prstGeom prst="rect">
            <a:avLst/>
          </a:prstGeom>
          <a:noFill/>
        </p:spPr>
        <p:txBody>
          <a:bodyPr wrap="square" rtlCol="0">
            <a:spAutoFit/>
          </a:bodyPr>
          <a:lstStyle/>
          <a:p>
            <a:pPr algn="ctr"/>
            <a:r>
              <a:rPr lang="en-US" sz="1000" dirty="0"/>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752219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729873" y="3280815"/>
            <a:ext cx="10308770" cy="1521061"/>
            <a:chOff x="2160009" y="3330099"/>
            <a:chExt cx="10242489" cy="1521061"/>
          </a:xfrm>
        </p:grpSpPr>
        <p:sp>
          <p:nvSpPr>
            <p:cNvPr id="18" name="Freeform 17"/>
            <p:cNvSpPr/>
            <p:nvPr/>
          </p:nvSpPr>
          <p:spPr>
            <a:xfrm>
              <a:off x="2160009" y="3330099"/>
              <a:ext cx="1727417" cy="1521061"/>
            </a:xfrm>
            <a:custGeom>
              <a:avLst/>
              <a:gdLst>
                <a:gd name="connsiteX0" fmla="*/ 0 w 1620243"/>
                <a:gd name="connsiteY0" fmla="*/ 162024 h 1689862"/>
                <a:gd name="connsiteX1" fmla="*/ 162024 w 1620243"/>
                <a:gd name="connsiteY1" fmla="*/ 0 h 1689862"/>
                <a:gd name="connsiteX2" fmla="*/ 1458219 w 1620243"/>
                <a:gd name="connsiteY2" fmla="*/ 0 h 1689862"/>
                <a:gd name="connsiteX3" fmla="*/ 1620243 w 1620243"/>
                <a:gd name="connsiteY3" fmla="*/ 162024 h 1689862"/>
                <a:gd name="connsiteX4" fmla="*/ 1620243 w 1620243"/>
                <a:gd name="connsiteY4" fmla="*/ 1527838 h 1689862"/>
                <a:gd name="connsiteX5" fmla="*/ 1458219 w 1620243"/>
                <a:gd name="connsiteY5" fmla="*/ 1689862 h 1689862"/>
                <a:gd name="connsiteX6" fmla="*/ 162024 w 1620243"/>
                <a:gd name="connsiteY6" fmla="*/ 1689862 h 1689862"/>
                <a:gd name="connsiteX7" fmla="*/ 0 w 1620243"/>
                <a:gd name="connsiteY7" fmla="*/ 1527838 h 1689862"/>
                <a:gd name="connsiteX8" fmla="*/ 0 w 1620243"/>
                <a:gd name="connsiteY8" fmla="*/ 162024 h 168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0243" h="1689862">
                  <a:moveTo>
                    <a:pt x="0" y="162024"/>
                  </a:moveTo>
                  <a:cubicBezTo>
                    <a:pt x="0" y="72541"/>
                    <a:pt x="72541" y="0"/>
                    <a:pt x="162024" y="0"/>
                  </a:cubicBezTo>
                  <a:lnTo>
                    <a:pt x="1458219" y="0"/>
                  </a:lnTo>
                  <a:cubicBezTo>
                    <a:pt x="1547702" y="0"/>
                    <a:pt x="1620243" y="72541"/>
                    <a:pt x="1620243" y="162024"/>
                  </a:cubicBezTo>
                  <a:lnTo>
                    <a:pt x="1620243" y="1527838"/>
                  </a:lnTo>
                  <a:cubicBezTo>
                    <a:pt x="1620243" y="1617321"/>
                    <a:pt x="1547702" y="1689862"/>
                    <a:pt x="1458219" y="1689862"/>
                  </a:cubicBezTo>
                  <a:lnTo>
                    <a:pt x="162024" y="1689862"/>
                  </a:lnTo>
                  <a:cubicBezTo>
                    <a:pt x="72541" y="1689862"/>
                    <a:pt x="0" y="1617321"/>
                    <a:pt x="0" y="1527838"/>
                  </a:cubicBezTo>
                  <a:lnTo>
                    <a:pt x="0" y="162024"/>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6985" tIns="96985" rIns="96985" bIns="96985"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Test Categories</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In which ways could dust cause performance degradation in your system? (Sections 5.3.1 – 5.3.9)</a:t>
              </a:r>
            </a:p>
          </p:txBody>
        </p:sp>
        <p:sp>
          <p:nvSpPr>
            <p:cNvPr id="29" name="Freeform 28"/>
            <p:cNvSpPr/>
            <p:nvPr/>
          </p:nvSpPr>
          <p:spPr>
            <a:xfrm>
              <a:off x="3969139" y="3926438"/>
              <a:ext cx="343491" cy="401820"/>
            </a:xfrm>
            <a:custGeom>
              <a:avLst/>
              <a:gdLst>
                <a:gd name="connsiteX0" fmla="*/ 0 w 343491"/>
                <a:gd name="connsiteY0" fmla="*/ 80364 h 401820"/>
                <a:gd name="connsiteX1" fmla="*/ 171746 w 343491"/>
                <a:gd name="connsiteY1" fmla="*/ 80364 h 401820"/>
                <a:gd name="connsiteX2" fmla="*/ 171746 w 343491"/>
                <a:gd name="connsiteY2" fmla="*/ 0 h 401820"/>
                <a:gd name="connsiteX3" fmla="*/ 343491 w 343491"/>
                <a:gd name="connsiteY3" fmla="*/ 200910 h 401820"/>
                <a:gd name="connsiteX4" fmla="*/ 171746 w 343491"/>
                <a:gd name="connsiteY4" fmla="*/ 401820 h 401820"/>
                <a:gd name="connsiteX5" fmla="*/ 171746 w 343491"/>
                <a:gd name="connsiteY5" fmla="*/ 321456 h 401820"/>
                <a:gd name="connsiteX6" fmla="*/ 0 w 343491"/>
                <a:gd name="connsiteY6" fmla="*/ 321456 h 401820"/>
                <a:gd name="connsiteX7" fmla="*/ 0 w 343491"/>
                <a:gd name="connsiteY7" fmla="*/ 80364 h 401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491" h="401820">
                  <a:moveTo>
                    <a:pt x="0" y="80364"/>
                  </a:moveTo>
                  <a:lnTo>
                    <a:pt x="171746" y="80364"/>
                  </a:lnTo>
                  <a:lnTo>
                    <a:pt x="171746" y="0"/>
                  </a:lnTo>
                  <a:lnTo>
                    <a:pt x="343491" y="200910"/>
                  </a:lnTo>
                  <a:lnTo>
                    <a:pt x="171746" y="401820"/>
                  </a:lnTo>
                  <a:lnTo>
                    <a:pt x="171746" y="321456"/>
                  </a:lnTo>
                  <a:lnTo>
                    <a:pt x="0" y="321456"/>
                  </a:lnTo>
                  <a:lnTo>
                    <a:pt x="0" y="80364"/>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0364" rIns="103047" bIns="80364" numCol="1" spcCol="1270" anchor="ctr" anchorCtr="0">
              <a:noAutofit/>
            </a:bodyPr>
            <a:lstStyle/>
            <a:p>
              <a:pPr marL="0" marR="0" lvl="0" indent="0" algn="ctr" defTabSz="755650" rtl="0" eaLnBrk="1" fontAlgn="auto" latinLnBrk="0" hangingPunct="1">
                <a:lnSpc>
                  <a:spcPct val="90000"/>
                </a:lnSpc>
                <a:spcBef>
                  <a:spcPct val="0"/>
                </a:spcBef>
                <a:spcAft>
                  <a:spcPct val="35000"/>
                </a:spcAft>
                <a:buClrTx/>
                <a:buSzTx/>
                <a:buFontTx/>
                <a:buNone/>
                <a:tabLst/>
                <a:defRPr/>
              </a:pPr>
              <a:endParaRPr kumimoji="0" lang="en-US" sz="17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Freeform 29"/>
            <p:cNvSpPr/>
            <p:nvPr/>
          </p:nvSpPr>
          <p:spPr>
            <a:xfrm>
              <a:off x="4382057" y="3353903"/>
              <a:ext cx="1029486" cy="1453404"/>
            </a:xfrm>
            <a:custGeom>
              <a:avLst/>
              <a:gdLst>
                <a:gd name="connsiteX0" fmla="*/ 0 w 1620243"/>
                <a:gd name="connsiteY0" fmla="*/ 162024 h 1689862"/>
                <a:gd name="connsiteX1" fmla="*/ 162024 w 1620243"/>
                <a:gd name="connsiteY1" fmla="*/ 0 h 1689862"/>
                <a:gd name="connsiteX2" fmla="*/ 1458219 w 1620243"/>
                <a:gd name="connsiteY2" fmla="*/ 0 h 1689862"/>
                <a:gd name="connsiteX3" fmla="*/ 1620243 w 1620243"/>
                <a:gd name="connsiteY3" fmla="*/ 162024 h 1689862"/>
                <a:gd name="connsiteX4" fmla="*/ 1620243 w 1620243"/>
                <a:gd name="connsiteY4" fmla="*/ 1527838 h 1689862"/>
                <a:gd name="connsiteX5" fmla="*/ 1458219 w 1620243"/>
                <a:gd name="connsiteY5" fmla="*/ 1689862 h 1689862"/>
                <a:gd name="connsiteX6" fmla="*/ 162024 w 1620243"/>
                <a:gd name="connsiteY6" fmla="*/ 1689862 h 1689862"/>
                <a:gd name="connsiteX7" fmla="*/ 0 w 1620243"/>
                <a:gd name="connsiteY7" fmla="*/ 1527838 h 1689862"/>
                <a:gd name="connsiteX8" fmla="*/ 0 w 1620243"/>
                <a:gd name="connsiteY8" fmla="*/ 162024 h 168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0243" h="1689862">
                  <a:moveTo>
                    <a:pt x="0" y="162024"/>
                  </a:moveTo>
                  <a:cubicBezTo>
                    <a:pt x="0" y="72541"/>
                    <a:pt x="72541" y="0"/>
                    <a:pt x="162024" y="0"/>
                  </a:cubicBezTo>
                  <a:lnTo>
                    <a:pt x="1458219" y="0"/>
                  </a:lnTo>
                  <a:cubicBezTo>
                    <a:pt x="1547702" y="0"/>
                    <a:pt x="1620243" y="72541"/>
                    <a:pt x="1620243" y="162024"/>
                  </a:cubicBezTo>
                  <a:lnTo>
                    <a:pt x="1620243" y="1527838"/>
                  </a:lnTo>
                  <a:cubicBezTo>
                    <a:pt x="1620243" y="1617321"/>
                    <a:pt x="1547702" y="1689862"/>
                    <a:pt x="1458219" y="1689862"/>
                  </a:cubicBezTo>
                  <a:lnTo>
                    <a:pt x="162024" y="1689862"/>
                  </a:lnTo>
                  <a:cubicBezTo>
                    <a:pt x="72541" y="1689862"/>
                    <a:pt x="0" y="1617321"/>
                    <a:pt x="0" y="1527838"/>
                  </a:cubicBezTo>
                  <a:lnTo>
                    <a:pt x="0" y="162024"/>
                  </a:lnTo>
                  <a:close/>
                </a:path>
              </a:pathLst>
            </a:custGeom>
            <a:solidFill>
              <a:schemeClr val="accent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0795" tIns="100795" rIns="100795" bIns="100795"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For each test category:</a:t>
              </a:r>
            </a:p>
          </p:txBody>
        </p:sp>
        <p:sp>
          <p:nvSpPr>
            <p:cNvPr id="31" name="Freeform 30"/>
            <p:cNvSpPr/>
            <p:nvPr/>
          </p:nvSpPr>
          <p:spPr>
            <a:xfrm>
              <a:off x="5477307" y="3953251"/>
              <a:ext cx="424280" cy="401820"/>
            </a:xfrm>
            <a:custGeom>
              <a:avLst/>
              <a:gdLst>
                <a:gd name="connsiteX0" fmla="*/ 56238 w 424280"/>
                <a:gd name="connsiteY0" fmla="*/ 82775 h 401820"/>
                <a:gd name="connsiteX1" fmla="*/ 368042 w 424280"/>
                <a:gd name="connsiteY1" fmla="*/ 82775 h 401820"/>
                <a:gd name="connsiteX2" fmla="*/ 368042 w 424280"/>
                <a:gd name="connsiteY2" fmla="*/ 177283 h 401820"/>
                <a:gd name="connsiteX3" fmla="*/ 56238 w 424280"/>
                <a:gd name="connsiteY3" fmla="*/ 177283 h 401820"/>
                <a:gd name="connsiteX4" fmla="*/ 56238 w 424280"/>
                <a:gd name="connsiteY4" fmla="*/ 82775 h 401820"/>
                <a:gd name="connsiteX5" fmla="*/ 56238 w 424280"/>
                <a:gd name="connsiteY5" fmla="*/ 224537 h 401820"/>
                <a:gd name="connsiteX6" fmla="*/ 368042 w 424280"/>
                <a:gd name="connsiteY6" fmla="*/ 224537 h 401820"/>
                <a:gd name="connsiteX7" fmla="*/ 368042 w 424280"/>
                <a:gd name="connsiteY7" fmla="*/ 319045 h 401820"/>
                <a:gd name="connsiteX8" fmla="*/ 56238 w 424280"/>
                <a:gd name="connsiteY8" fmla="*/ 319045 h 401820"/>
                <a:gd name="connsiteX9" fmla="*/ 56238 w 424280"/>
                <a:gd name="connsiteY9" fmla="*/ 224537 h 401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80" h="401820">
                  <a:moveTo>
                    <a:pt x="56238" y="82775"/>
                  </a:moveTo>
                  <a:lnTo>
                    <a:pt x="368042" y="82775"/>
                  </a:lnTo>
                  <a:lnTo>
                    <a:pt x="368042" y="177283"/>
                  </a:lnTo>
                  <a:lnTo>
                    <a:pt x="56238" y="177283"/>
                  </a:lnTo>
                  <a:lnTo>
                    <a:pt x="56238" y="82775"/>
                  </a:lnTo>
                  <a:close/>
                  <a:moveTo>
                    <a:pt x="56238" y="224537"/>
                  </a:moveTo>
                  <a:lnTo>
                    <a:pt x="368042" y="224537"/>
                  </a:lnTo>
                  <a:lnTo>
                    <a:pt x="368042" y="319045"/>
                  </a:lnTo>
                  <a:lnTo>
                    <a:pt x="56238" y="319045"/>
                  </a:lnTo>
                  <a:lnTo>
                    <a:pt x="56238" y="224537"/>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0364" rIns="120546" bIns="80364" numCol="1" spcCol="1270" anchor="ctr" anchorCtr="0">
              <a:noAutofit/>
            </a:bodyPr>
            <a:lstStyle/>
            <a:p>
              <a:pPr marL="0" marR="0" lvl="0" indent="0" algn="ctr" defTabSz="755650" rtl="0" eaLnBrk="1" fontAlgn="auto" latinLnBrk="0" hangingPunct="1">
                <a:lnSpc>
                  <a:spcPct val="90000"/>
                </a:lnSpc>
                <a:spcBef>
                  <a:spcPct val="0"/>
                </a:spcBef>
                <a:spcAft>
                  <a:spcPct val="35000"/>
                </a:spcAft>
                <a:buClrTx/>
                <a:buSzTx/>
                <a:buFontTx/>
                <a:buNone/>
                <a:tabLst/>
                <a:defRPr/>
              </a:pPr>
              <a:endParaRPr kumimoji="0" lang="en-US" sz="17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Freeform 34"/>
            <p:cNvSpPr/>
            <p:nvPr/>
          </p:nvSpPr>
          <p:spPr>
            <a:xfrm>
              <a:off x="5964515" y="3353904"/>
              <a:ext cx="1823332" cy="1453403"/>
            </a:xfrm>
            <a:custGeom>
              <a:avLst/>
              <a:gdLst>
                <a:gd name="connsiteX0" fmla="*/ 0 w 1620243"/>
                <a:gd name="connsiteY0" fmla="*/ 162024 h 1689862"/>
                <a:gd name="connsiteX1" fmla="*/ 162024 w 1620243"/>
                <a:gd name="connsiteY1" fmla="*/ 0 h 1689862"/>
                <a:gd name="connsiteX2" fmla="*/ 1458219 w 1620243"/>
                <a:gd name="connsiteY2" fmla="*/ 0 h 1689862"/>
                <a:gd name="connsiteX3" fmla="*/ 1620243 w 1620243"/>
                <a:gd name="connsiteY3" fmla="*/ 162024 h 1689862"/>
                <a:gd name="connsiteX4" fmla="*/ 1620243 w 1620243"/>
                <a:gd name="connsiteY4" fmla="*/ 1527838 h 1689862"/>
                <a:gd name="connsiteX5" fmla="*/ 1458219 w 1620243"/>
                <a:gd name="connsiteY5" fmla="*/ 1689862 h 1689862"/>
                <a:gd name="connsiteX6" fmla="*/ 162024 w 1620243"/>
                <a:gd name="connsiteY6" fmla="*/ 1689862 h 1689862"/>
                <a:gd name="connsiteX7" fmla="*/ 0 w 1620243"/>
                <a:gd name="connsiteY7" fmla="*/ 1527838 h 1689862"/>
                <a:gd name="connsiteX8" fmla="*/ 0 w 1620243"/>
                <a:gd name="connsiteY8" fmla="*/ 162024 h 168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0243" h="1689862">
                  <a:moveTo>
                    <a:pt x="0" y="162024"/>
                  </a:moveTo>
                  <a:cubicBezTo>
                    <a:pt x="0" y="72541"/>
                    <a:pt x="72541" y="0"/>
                    <a:pt x="162024" y="0"/>
                  </a:cubicBezTo>
                  <a:lnTo>
                    <a:pt x="1458219" y="0"/>
                  </a:lnTo>
                  <a:cubicBezTo>
                    <a:pt x="1547702" y="0"/>
                    <a:pt x="1620243" y="72541"/>
                    <a:pt x="1620243" y="162024"/>
                  </a:cubicBezTo>
                  <a:lnTo>
                    <a:pt x="1620243" y="1527838"/>
                  </a:lnTo>
                  <a:cubicBezTo>
                    <a:pt x="1620243" y="1617321"/>
                    <a:pt x="1547702" y="1689862"/>
                    <a:pt x="1458219" y="1689862"/>
                  </a:cubicBezTo>
                  <a:lnTo>
                    <a:pt x="162024" y="1689862"/>
                  </a:lnTo>
                  <a:cubicBezTo>
                    <a:pt x="72541" y="1689862"/>
                    <a:pt x="0" y="1617321"/>
                    <a:pt x="0" y="1527838"/>
                  </a:cubicBezTo>
                  <a:lnTo>
                    <a:pt x="0" y="162024"/>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0795" tIns="100795" rIns="100795" bIns="100795" numCol="1" spcCol="1270" anchor="ctr" anchorCtr="0">
              <a:noAutofit/>
            </a:bodyPr>
            <a:lstStyle/>
            <a:p>
              <a:pPr marL="0" marR="0" lvl="0" indent="0" algn="ctr" defTabSz="622300" rtl="0" eaLnBrk="1" fontAlgn="auto" latinLnBrk="0" hangingPunct="1">
                <a:lnSpc>
                  <a:spcPct val="90000"/>
                </a:lnSpc>
                <a:spcBef>
                  <a:spcPct val="0"/>
                </a:spcBef>
                <a:spcAft>
                  <a:spcPts val="0"/>
                </a:spcAft>
                <a:buClrTx/>
                <a:buSzTx/>
                <a:buFontTx/>
                <a:buNone/>
                <a:tabLst/>
                <a:defRPr/>
              </a:pPr>
              <a:endPar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62230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Simulant Selection</a:t>
              </a:r>
            </a:p>
            <a:p>
              <a:pPr marL="0" marR="0" lvl="0" indent="0" algn="ctr" defTabSz="62230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Select a dust simulant using key parameters and consult with Simulant Advisory Committee</a:t>
              </a:r>
              <a:endParaRPr kumimoji="0" lang="en-US" sz="1200" b="1"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62230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(Section 5.4)</a:t>
              </a:r>
            </a:p>
          </p:txBody>
        </p:sp>
        <p:sp>
          <p:nvSpPr>
            <p:cNvPr id="36" name="Freeform 35"/>
            <p:cNvSpPr/>
            <p:nvPr/>
          </p:nvSpPr>
          <p:spPr>
            <a:xfrm>
              <a:off x="7795472" y="3953251"/>
              <a:ext cx="338438" cy="401820"/>
            </a:xfrm>
            <a:custGeom>
              <a:avLst/>
              <a:gdLst>
                <a:gd name="connsiteX0" fmla="*/ 44860 w 338438"/>
                <a:gd name="connsiteY0" fmla="*/ 161110 h 401820"/>
                <a:gd name="connsiteX1" fmla="*/ 129419 w 338438"/>
                <a:gd name="connsiteY1" fmla="*/ 161110 h 401820"/>
                <a:gd name="connsiteX2" fmla="*/ 129419 w 338438"/>
                <a:gd name="connsiteY2" fmla="*/ 53261 h 401820"/>
                <a:gd name="connsiteX3" fmla="*/ 209019 w 338438"/>
                <a:gd name="connsiteY3" fmla="*/ 53261 h 401820"/>
                <a:gd name="connsiteX4" fmla="*/ 209019 w 338438"/>
                <a:gd name="connsiteY4" fmla="*/ 161110 h 401820"/>
                <a:gd name="connsiteX5" fmla="*/ 293578 w 338438"/>
                <a:gd name="connsiteY5" fmla="*/ 161110 h 401820"/>
                <a:gd name="connsiteX6" fmla="*/ 293578 w 338438"/>
                <a:gd name="connsiteY6" fmla="*/ 240710 h 401820"/>
                <a:gd name="connsiteX7" fmla="*/ 209019 w 338438"/>
                <a:gd name="connsiteY7" fmla="*/ 240710 h 401820"/>
                <a:gd name="connsiteX8" fmla="*/ 209019 w 338438"/>
                <a:gd name="connsiteY8" fmla="*/ 348559 h 401820"/>
                <a:gd name="connsiteX9" fmla="*/ 129419 w 338438"/>
                <a:gd name="connsiteY9" fmla="*/ 348559 h 401820"/>
                <a:gd name="connsiteX10" fmla="*/ 129419 w 338438"/>
                <a:gd name="connsiteY10" fmla="*/ 240710 h 401820"/>
                <a:gd name="connsiteX11" fmla="*/ 44860 w 338438"/>
                <a:gd name="connsiteY11" fmla="*/ 240710 h 401820"/>
                <a:gd name="connsiteX12" fmla="*/ 44860 w 338438"/>
                <a:gd name="connsiteY12" fmla="*/ 161110 h 401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8438" h="401820">
                  <a:moveTo>
                    <a:pt x="44860" y="161110"/>
                  </a:moveTo>
                  <a:lnTo>
                    <a:pt x="129419" y="161110"/>
                  </a:lnTo>
                  <a:lnTo>
                    <a:pt x="129419" y="53261"/>
                  </a:lnTo>
                  <a:lnTo>
                    <a:pt x="209019" y="53261"/>
                  </a:lnTo>
                  <a:lnTo>
                    <a:pt x="209019" y="161110"/>
                  </a:lnTo>
                  <a:lnTo>
                    <a:pt x="293578" y="161110"/>
                  </a:lnTo>
                  <a:lnTo>
                    <a:pt x="293578" y="240710"/>
                  </a:lnTo>
                  <a:lnTo>
                    <a:pt x="209019" y="240710"/>
                  </a:lnTo>
                  <a:lnTo>
                    <a:pt x="209019" y="348559"/>
                  </a:lnTo>
                  <a:lnTo>
                    <a:pt x="129419" y="348559"/>
                  </a:lnTo>
                  <a:lnTo>
                    <a:pt x="129419" y="240710"/>
                  </a:lnTo>
                  <a:lnTo>
                    <a:pt x="44860" y="240710"/>
                  </a:lnTo>
                  <a:lnTo>
                    <a:pt x="44860" y="161110"/>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0364" rIns="101531" bIns="80364" numCol="1" spcCol="1270" anchor="ctr" anchorCtr="0">
              <a:noAutofit/>
            </a:bodyPr>
            <a:lstStyle/>
            <a:p>
              <a:pPr marL="0" marR="0" lvl="0" indent="0" algn="ctr" defTabSz="755650" rtl="0" eaLnBrk="1" fontAlgn="auto" latinLnBrk="0" hangingPunct="1">
                <a:lnSpc>
                  <a:spcPct val="90000"/>
                </a:lnSpc>
                <a:spcBef>
                  <a:spcPct val="0"/>
                </a:spcBef>
                <a:spcAft>
                  <a:spcPct val="35000"/>
                </a:spcAft>
                <a:buClrTx/>
                <a:buSzTx/>
                <a:buFontTx/>
                <a:buNone/>
                <a:tabLst/>
                <a:defRPr/>
              </a:pPr>
              <a:endParaRPr kumimoji="0" lang="en-US" sz="1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Freeform 36"/>
            <p:cNvSpPr/>
            <p:nvPr/>
          </p:nvSpPr>
          <p:spPr>
            <a:xfrm>
              <a:off x="8157748" y="3353903"/>
              <a:ext cx="1665226" cy="1453404"/>
            </a:xfrm>
            <a:custGeom>
              <a:avLst/>
              <a:gdLst>
                <a:gd name="connsiteX0" fmla="*/ 0 w 1740659"/>
                <a:gd name="connsiteY0" fmla="*/ 165634 h 1656336"/>
                <a:gd name="connsiteX1" fmla="*/ 165634 w 1740659"/>
                <a:gd name="connsiteY1" fmla="*/ 0 h 1656336"/>
                <a:gd name="connsiteX2" fmla="*/ 1575025 w 1740659"/>
                <a:gd name="connsiteY2" fmla="*/ 0 h 1656336"/>
                <a:gd name="connsiteX3" fmla="*/ 1740659 w 1740659"/>
                <a:gd name="connsiteY3" fmla="*/ 165634 h 1656336"/>
                <a:gd name="connsiteX4" fmla="*/ 1740659 w 1740659"/>
                <a:gd name="connsiteY4" fmla="*/ 1490702 h 1656336"/>
                <a:gd name="connsiteX5" fmla="*/ 1575025 w 1740659"/>
                <a:gd name="connsiteY5" fmla="*/ 1656336 h 1656336"/>
                <a:gd name="connsiteX6" fmla="*/ 165634 w 1740659"/>
                <a:gd name="connsiteY6" fmla="*/ 1656336 h 1656336"/>
                <a:gd name="connsiteX7" fmla="*/ 0 w 1740659"/>
                <a:gd name="connsiteY7" fmla="*/ 1490702 h 1656336"/>
                <a:gd name="connsiteX8" fmla="*/ 0 w 1740659"/>
                <a:gd name="connsiteY8" fmla="*/ 165634 h 1656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0659" h="1656336">
                  <a:moveTo>
                    <a:pt x="0" y="165634"/>
                  </a:moveTo>
                  <a:cubicBezTo>
                    <a:pt x="0" y="74157"/>
                    <a:pt x="74157" y="0"/>
                    <a:pt x="165634" y="0"/>
                  </a:cubicBezTo>
                  <a:lnTo>
                    <a:pt x="1575025" y="0"/>
                  </a:lnTo>
                  <a:cubicBezTo>
                    <a:pt x="1666502" y="0"/>
                    <a:pt x="1740659" y="74157"/>
                    <a:pt x="1740659" y="165634"/>
                  </a:cubicBezTo>
                  <a:lnTo>
                    <a:pt x="1740659" y="1490702"/>
                  </a:lnTo>
                  <a:cubicBezTo>
                    <a:pt x="1740659" y="1582179"/>
                    <a:pt x="1666502" y="1656336"/>
                    <a:pt x="1575025" y="1656336"/>
                  </a:cubicBezTo>
                  <a:lnTo>
                    <a:pt x="165634" y="1656336"/>
                  </a:lnTo>
                  <a:cubicBezTo>
                    <a:pt x="74157" y="1656336"/>
                    <a:pt x="0" y="1582179"/>
                    <a:pt x="0" y="1490702"/>
                  </a:cubicBezTo>
                  <a:lnTo>
                    <a:pt x="0" y="165634"/>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1852" tIns="101852" rIns="101852" bIns="101852" numCol="1" spcCol="1270" anchor="ctr" anchorCtr="0">
              <a:noAutofit/>
            </a:bodyPr>
            <a:lstStyle/>
            <a:p>
              <a:pPr marL="0" marR="0" lvl="0" indent="0" algn="ctr" defTabSz="622300" rtl="0" eaLnBrk="1" fontAlgn="auto" latinLnBrk="0" hangingPunct="1">
                <a:lnSpc>
                  <a:spcPct val="90000"/>
                </a:lnSpc>
                <a:spcBef>
                  <a:spcPct val="0"/>
                </a:spcBef>
                <a:spcAft>
                  <a:spcPts val="0"/>
                </a:spcAft>
                <a:buClrTx/>
                <a:buSzTx/>
                <a:buFontTx/>
                <a:buNone/>
                <a:tabLst/>
                <a:defRPr/>
              </a:pPr>
              <a:endPar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62230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Facility Selection</a:t>
              </a:r>
            </a:p>
            <a:p>
              <a:pPr marL="0" marR="0" lvl="0" indent="0" algn="ctr" defTabSz="62230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Select a test facility using key parameters listed and consult Facilities database</a:t>
              </a:r>
              <a:endParaRPr kumimoji="0" lang="en-US" sz="1200" b="1"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62230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(Section 5.5)</a:t>
              </a:r>
            </a:p>
          </p:txBody>
        </p:sp>
        <p:sp>
          <p:nvSpPr>
            <p:cNvPr id="38" name="Freeform 37"/>
            <p:cNvSpPr/>
            <p:nvPr/>
          </p:nvSpPr>
          <p:spPr>
            <a:xfrm>
              <a:off x="9887917" y="3953251"/>
              <a:ext cx="352980" cy="401820"/>
            </a:xfrm>
            <a:custGeom>
              <a:avLst/>
              <a:gdLst>
                <a:gd name="connsiteX0" fmla="*/ 0 w 271006"/>
                <a:gd name="connsiteY0" fmla="*/ 100455 h 401820"/>
                <a:gd name="connsiteX1" fmla="*/ 135503 w 271006"/>
                <a:gd name="connsiteY1" fmla="*/ 100455 h 401820"/>
                <a:gd name="connsiteX2" fmla="*/ 135503 w 271006"/>
                <a:gd name="connsiteY2" fmla="*/ 0 h 401820"/>
                <a:gd name="connsiteX3" fmla="*/ 271006 w 271006"/>
                <a:gd name="connsiteY3" fmla="*/ 200910 h 401820"/>
                <a:gd name="connsiteX4" fmla="*/ 135503 w 271006"/>
                <a:gd name="connsiteY4" fmla="*/ 401820 h 401820"/>
                <a:gd name="connsiteX5" fmla="*/ 135503 w 271006"/>
                <a:gd name="connsiteY5" fmla="*/ 301365 h 401820"/>
                <a:gd name="connsiteX6" fmla="*/ 0 w 271006"/>
                <a:gd name="connsiteY6" fmla="*/ 301365 h 401820"/>
                <a:gd name="connsiteX7" fmla="*/ 0 w 271006"/>
                <a:gd name="connsiteY7" fmla="*/ 100455 h 401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1006" h="401820">
                  <a:moveTo>
                    <a:pt x="0" y="100455"/>
                  </a:moveTo>
                  <a:lnTo>
                    <a:pt x="135503" y="100455"/>
                  </a:lnTo>
                  <a:lnTo>
                    <a:pt x="135503" y="0"/>
                  </a:lnTo>
                  <a:lnTo>
                    <a:pt x="271006" y="200910"/>
                  </a:lnTo>
                  <a:lnTo>
                    <a:pt x="135503" y="401820"/>
                  </a:lnTo>
                  <a:lnTo>
                    <a:pt x="135503" y="301365"/>
                  </a:lnTo>
                  <a:lnTo>
                    <a:pt x="0" y="301365"/>
                  </a:lnTo>
                  <a:lnTo>
                    <a:pt x="0" y="100455"/>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0364" rIns="81302" bIns="80364" numCol="1" spcCol="1270" anchor="ctr" anchorCtr="0">
              <a:noAutofit/>
            </a:bodyPr>
            <a:lstStyle/>
            <a:p>
              <a:pPr marL="0" marR="0" lvl="0" indent="0" algn="ctr" defTabSz="755650" rtl="0" eaLnBrk="1" fontAlgn="auto" latinLnBrk="0" hangingPunct="1">
                <a:lnSpc>
                  <a:spcPct val="90000"/>
                </a:lnSpc>
                <a:spcBef>
                  <a:spcPct val="0"/>
                </a:spcBef>
                <a:spcAft>
                  <a:spcPct val="35000"/>
                </a:spcAft>
                <a:buClrTx/>
                <a:buSzTx/>
                <a:buFontTx/>
                <a:buNone/>
                <a:tabLst/>
                <a:defRPr/>
              </a:pPr>
              <a:endParaRPr kumimoji="0" lang="en-US" sz="17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Freeform 38"/>
            <p:cNvSpPr/>
            <p:nvPr/>
          </p:nvSpPr>
          <p:spPr>
            <a:xfrm>
              <a:off x="10268055" y="3353904"/>
              <a:ext cx="2134443" cy="1453403"/>
            </a:xfrm>
            <a:custGeom>
              <a:avLst/>
              <a:gdLst>
                <a:gd name="connsiteX0" fmla="*/ 0 w 1620243"/>
                <a:gd name="connsiteY0" fmla="*/ 162024 h 1689862"/>
                <a:gd name="connsiteX1" fmla="*/ 162024 w 1620243"/>
                <a:gd name="connsiteY1" fmla="*/ 0 h 1689862"/>
                <a:gd name="connsiteX2" fmla="*/ 1458219 w 1620243"/>
                <a:gd name="connsiteY2" fmla="*/ 0 h 1689862"/>
                <a:gd name="connsiteX3" fmla="*/ 1620243 w 1620243"/>
                <a:gd name="connsiteY3" fmla="*/ 162024 h 1689862"/>
                <a:gd name="connsiteX4" fmla="*/ 1620243 w 1620243"/>
                <a:gd name="connsiteY4" fmla="*/ 1527838 h 1689862"/>
                <a:gd name="connsiteX5" fmla="*/ 1458219 w 1620243"/>
                <a:gd name="connsiteY5" fmla="*/ 1689862 h 1689862"/>
                <a:gd name="connsiteX6" fmla="*/ 162024 w 1620243"/>
                <a:gd name="connsiteY6" fmla="*/ 1689862 h 1689862"/>
                <a:gd name="connsiteX7" fmla="*/ 0 w 1620243"/>
                <a:gd name="connsiteY7" fmla="*/ 1527838 h 1689862"/>
                <a:gd name="connsiteX8" fmla="*/ 0 w 1620243"/>
                <a:gd name="connsiteY8" fmla="*/ 162024 h 168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0243" h="1689862">
                  <a:moveTo>
                    <a:pt x="0" y="162024"/>
                  </a:moveTo>
                  <a:cubicBezTo>
                    <a:pt x="0" y="72541"/>
                    <a:pt x="72541" y="0"/>
                    <a:pt x="162024" y="0"/>
                  </a:cubicBezTo>
                  <a:lnTo>
                    <a:pt x="1458219" y="0"/>
                  </a:lnTo>
                  <a:cubicBezTo>
                    <a:pt x="1547702" y="0"/>
                    <a:pt x="1620243" y="72541"/>
                    <a:pt x="1620243" y="162024"/>
                  </a:cubicBezTo>
                  <a:lnTo>
                    <a:pt x="1620243" y="1527838"/>
                  </a:lnTo>
                  <a:cubicBezTo>
                    <a:pt x="1620243" y="1617321"/>
                    <a:pt x="1547702" y="1689862"/>
                    <a:pt x="1458219" y="1689862"/>
                  </a:cubicBezTo>
                  <a:lnTo>
                    <a:pt x="162024" y="1689862"/>
                  </a:lnTo>
                  <a:cubicBezTo>
                    <a:pt x="72541" y="1689862"/>
                    <a:pt x="0" y="1617321"/>
                    <a:pt x="0" y="1527838"/>
                  </a:cubicBezTo>
                  <a:lnTo>
                    <a:pt x="0" y="162024"/>
                  </a:lnTo>
                  <a:close/>
                </a:path>
              </a:pathLst>
            </a:custGeom>
            <a:solidFill>
              <a:schemeClr val="bg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795" tIns="100795" rIns="100795" bIns="100795" numCol="1" spcCol="1270" anchor="ctr" anchorCtr="0">
              <a:noAutofit/>
            </a:bodyPr>
            <a:lstStyle/>
            <a:p>
              <a:pPr marL="0" marR="0" lvl="0" indent="0" algn="ctr" defTabSz="622300" rtl="0" eaLnBrk="1" fontAlgn="auto" latinLnBrk="0" hangingPunct="1">
                <a:lnSpc>
                  <a:spcPct val="90000"/>
                </a:lnSpc>
                <a:spcBef>
                  <a:spcPct val="0"/>
                </a:spcBef>
                <a:spcAft>
                  <a:spcPts val="0"/>
                </a:spcAft>
                <a:buClrTx/>
                <a:buSzTx/>
                <a:buFontTx/>
                <a:buNone/>
                <a:tabLst/>
                <a:defRPr/>
              </a:pPr>
              <a:endPar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62230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Perform Tests</a:t>
              </a:r>
            </a:p>
            <a:p>
              <a:pPr marL="0" marR="0" lvl="0" indent="0" algn="ctr" defTabSz="62230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Perform each test set.  Use success criteria per application’s system engineering criteria.  See Section 5.1 &amp; 5.2 for simulant preparation and loading.</a:t>
              </a:r>
            </a:p>
          </p:txBody>
        </p:sp>
      </p:grpSp>
      <p:grpSp>
        <p:nvGrpSpPr>
          <p:cNvPr id="8" name="Group 7"/>
          <p:cNvGrpSpPr/>
          <p:nvPr/>
        </p:nvGrpSpPr>
        <p:grpSpPr>
          <a:xfrm>
            <a:off x="1905994" y="136918"/>
            <a:ext cx="1828654" cy="1515868"/>
            <a:chOff x="29382" y="131897"/>
            <a:chExt cx="1440134" cy="1446251"/>
          </a:xfrm>
        </p:grpSpPr>
        <p:sp>
          <p:nvSpPr>
            <p:cNvPr id="9" name="Rounded Rectangle 8"/>
            <p:cNvSpPr/>
            <p:nvPr/>
          </p:nvSpPr>
          <p:spPr>
            <a:xfrm>
              <a:off x="29382" y="131897"/>
              <a:ext cx="1440134" cy="144625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Rounded Rectangle 4"/>
            <p:cNvSpPr txBox="1"/>
            <p:nvPr/>
          </p:nvSpPr>
          <p:spPr>
            <a:xfrm>
              <a:off x="35183" y="171706"/>
              <a:ext cx="1434333" cy="13666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Working Dust Environment </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In what environment will your system be used?</a:t>
              </a:r>
            </a:p>
          </p:txBody>
        </p:sp>
      </p:grpSp>
      <p:grpSp>
        <p:nvGrpSpPr>
          <p:cNvPr id="11" name="Group 10"/>
          <p:cNvGrpSpPr/>
          <p:nvPr/>
        </p:nvGrpSpPr>
        <p:grpSpPr>
          <a:xfrm>
            <a:off x="4158489" y="136919"/>
            <a:ext cx="1773023" cy="1501725"/>
            <a:chOff x="1905960" y="131897"/>
            <a:chExt cx="1359179" cy="1446251"/>
          </a:xfrm>
        </p:grpSpPr>
        <p:sp>
          <p:nvSpPr>
            <p:cNvPr id="12" name="Rounded Rectangle 11"/>
            <p:cNvSpPr/>
            <p:nvPr/>
          </p:nvSpPr>
          <p:spPr>
            <a:xfrm>
              <a:off x="1905960" y="131897"/>
              <a:ext cx="1359179" cy="144625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Rounded Rectangle 4"/>
            <p:cNvSpPr txBox="1"/>
            <p:nvPr/>
          </p:nvSpPr>
          <p:spPr>
            <a:xfrm>
              <a:off x="1945769" y="171706"/>
              <a:ext cx="1279561" cy="13666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Planetary Body</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In which planetary body will your system operate?</a:t>
              </a:r>
            </a:p>
          </p:txBody>
        </p:sp>
      </p:grpSp>
      <p:grpSp>
        <p:nvGrpSpPr>
          <p:cNvPr id="14" name="Group 13"/>
          <p:cNvGrpSpPr/>
          <p:nvPr/>
        </p:nvGrpSpPr>
        <p:grpSpPr>
          <a:xfrm>
            <a:off x="6365538" y="136918"/>
            <a:ext cx="1350830" cy="2394107"/>
            <a:chOff x="3808812" y="131897"/>
            <a:chExt cx="1359179" cy="1446251"/>
          </a:xfrm>
          <a:solidFill>
            <a:schemeClr val="accent6"/>
          </a:solidFill>
        </p:grpSpPr>
        <p:sp>
          <p:nvSpPr>
            <p:cNvPr id="15" name="Rounded Rectangle 14"/>
            <p:cNvSpPr/>
            <p:nvPr/>
          </p:nvSpPr>
          <p:spPr>
            <a:xfrm>
              <a:off x="3808812" y="131897"/>
              <a:ext cx="1359179" cy="1446251"/>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6" name="Rounded Rectangle 4"/>
            <p:cNvSpPr txBox="1"/>
            <p:nvPr/>
          </p:nvSpPr>
          <p:spPr>
            <a:xfrm>
              <a:off x="3848621" y="171706"/>
              <a:ext cx="1279561" cy="136663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Sources of Dust</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Using the recommendations provided in Tables 2-5, select test parameters from Steps 5-7.</a:t>
              </a:r>
            </a:p>
          </p:txBody>
        </p:sp>
      </p:grpSp>
      <p:grpSp>
        <p:nvGrpSpPr>
          <p:cNvPr id="17" name="Group 16"/>
          <p:cNvGrpSpPr/>
          <p:nvPr/>
        </p:nvGrpSpPr>
        <p:grpSpPr>
          <a:xfrm>
            <a:off x="1897870" y="1691424"/>
            <a:ext cx="1836778" cy="839601"/>
            <a:chOff x="3109" y="131897"/>
            <a:chExt cx="1359179" cy="1446251"/>
          </a:xfrm>
          <a:solidFill>
            <a:schemeClr val="accent4">
              <a:lumMod val="75000"/>
            </a:schemeClr>
          </a:solidFill>
        </p:grpSpPr>
        <p:sp>
          <p:nvSpPr>
            <p:cNvPr id="19" name="Rounded Rectangle 18"/>
            <p:cNvSpPr/>
            <p:nvPr/>
          </p:nvSpPr>
          <p:spPr>
            <a:xfrm>
              <a:off x="3109" y="131897"/>
              <a:ext cx="1359179" cy="1446251"/>
            </a:xfrm>
            <a:prstGeom prst="roundRect">
              <a:avLst>
                <a:gd name="adj" fmla="val 10000"/>
              </a:avLst>
            </a:prstGeom>
            <a:solidFill>
              <a:schemeClr val="accent4">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Rounded Rectangle 4"/>
            <p:cNvSpPr txBox="1"/>
            <p:nvPr/>
          </p:nvSpPr>
          <p:spPr>
            <a:xfrm>
              <a:off x="25453" y="172930"/>
              <a:ext cx="1334263" cy="136663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Enter Letter in Box A</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PE =  Planetary External</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PP =  Planetary Pressurized</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SP =  In-Space Pressurized </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SE =  In-Space External</a:t>
              </a:r>
            </a:p>
          </p:txBody>
        </p:sp>
      </p:grpSp>
      <p:grpSp>
        <p:nvGrpSpPr>
          <p:cNvPr id="22" name="Group 21"/>
          <p:cNvGrpSpPr/>
          <p:nvPr/>
        </p:nvGrpSpPr>
        <p:grpSpPr>
          <a:xfrm>
            <a:off x="4168151" y="1676907"/>
            <a:ext cx="1763360" cy="721592"/>
            <a:chOff x="3109" y="131897"/>
            <a:chExt cx="1359179" cy="1446251"/>
          </a:xfrm>
          <a:solidFill>
            <a:schemeClr val="accent4">
              <a:lumMod val="60000"/>
              <a:lumOff val="40000"/>
            </a:schemeClr>
          </a:solidFill>
        </p:grpSpPr>
        <p:sp>
          <p:nvSpPr>
            <p:cNvPr id="24" name="Rounded Rectangle 23"/>
            <p:cNvSpPr/>
            <p:nvPr/>
          </p:nvSpPr>
          <p:spPr>
            <a:xfrm>
              <a:off x="3109" y="131897"/>
              <a:ext cx="1359179" cy="1446251"/>
            </a:xfrm>
            <a:prstGeom prst="roundRect">
              <a:avLst>
                <a:gd name="adj" fmla="val 100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Rounded Rectangle 4"/>
            <p:cNvSpPr txBox="1"/>
            <p:nvPr/>
          </p:nvSpPr>
          <p:spPr>
            <a:xfrm>
              <a:off x="42918" y="171705"/>
              <a:ext cx="1279562" cy="136663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Enter Letter in Box B</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L =  Lunar</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M =  Mars</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SB =  Small Body </a:t>
              </a:r>
            </a:p>
          </p:txBody>
        </p:sp>
      </p:grpSp>
      <p:grpSp>
        <p:nvGrpSpPr>
          <p:cNvPr id="32" name="Group 31"/>
          <p:cNvGrpSpPr/>
          <p:nvPr/>
        </p:nvGrpSpPr>
        <p:grpSpPr>
          <a:xfrm>
            <a:off x="10209727" y="112743"/>
            <a:ext cx="1335521" cy="1497256"/>
            <a:chOff x="5711663" y="146243"/>
            <a:chExt cx="1460193" cy="1417558"/>
          </a:xfrm>
          <a:solidFill>
            <a:schemeClr val="accent1"/>
          </a:solidFill>
        </p:grpSpPr>
        <p:sp>
          <p:nvSpPr>
            <p:cNvPr id="33" name="Rounded Rectangle 32"/>
            <p:cNvSpPr/>
            <p:nvPr/>
          </p:nvSpPr>
          <p:spPr>
            <a:xfrm>
              <a:off x="5711663" y="146243"/>
              <a:ext cx="1460193" cy="1417558"/>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4" name="Rounded Rectangle 4"/>
            <p:cNvSpPr txBox="1"/>
            <p:nvPr/>
          </p:nvSpPr>
          <p:spPr>
            <a:xfrm>
              <a:off x="5753182" y="187762"/>
              <a:ext cx="1377155" cy="133452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Particle Size Range</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(Tables 2-5) </a:t>
              </a:r>
            </a:p>
          </p:txBody>
        </p:sp>
      </p:grpSp>
      <p:grpSp>
        <p:nvGrpSpPr>
          <p:cNvPr id="50" name="Group 49"/>
          <p:cNvGrpSpPr/>
          <p:nvPr/>
        </p:nvGrpSpPr>
        <p:grpSpPr>
          <a:xfrm>
            <a:off x="10209727" y="1681146"/>
            <a:ext cx="1331636" cy="737657"/>
            <a:chOff x="3109" y="131897"/>
            <a:chExt cx="1359179" cy="1446251"/>
          </a:xfrm>
          <a:solidFill>
            <a:schemeClr val="accent4">
              <a:lumMod val="75000"/>
            </a:schemeClr>
          </a:solidFill>
        </p:grpSpPr>
        <p:sp>
          <p:nvSpPr>
            <p:cNvPr id="52" name="Rounded Rectangle 51"/>
            <p:cNvSpPr/>
            <p:nvPr/>
          </p:nvSpPr>
          <p:spPr>
            <a:xfrm>
              <a:off x="3109" y="131897"/>
              <a:ext cx="1359179" cy="1446251"/>
            </a:xfrm>
            <a:prstGeom prst="roundRect">
              <a:avLst>
                <a:gd name="adj" fmla="val 10000"/>
              </a:avLst>
            </a:prstGeom>
            <a:solidFill>
              <a:schemeClr val="accent4">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mc:AlternateContent xmlns:mc="http://schemas.openxmlformats.org/markup-compatibility/2006" xmlns:a14="http://schemas.microsoft.com/office/drawing/2010/main">
          <mc:Choice Requires="a14">
            <p:sp>
              <p:nvSpPr>
                <p:cNvPr id="53" name="Rounded Rectangle 4"/>
                <p:cNvSpPr txBox="1"/>
                <p:nvPr/>
              </p:nvSpPr>
              <p:spPr>
                <a:xfrm>
                  <a:off x="41868" y="171705"/>
                  <a:ext cx="1280610" cy="136663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Enter in Box D</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Enter the maximum number from range in </a:t>
                  </a:r>
                  <a14:m>
                    <m:oMath xmlns:m="http://schemas.openxmlformats.org/officeDocument/2006/math">
                      <m:r>
                        <a:rPr kumimoji="0" lang="en-US" sz="11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𝜇</m:t>
                      </m:r>
                      <m:r>
                        <a:rPr kumimoji="0" lang="en-US" sz="11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𝑚</m:t>
                      </m:r>
                    </m:oMath>
                  </a14:m>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 </a:t>
                  </a:r>
                </a:p>
              </p:txBody>
            </p:sp>
          </mc:Choice>
          <mc:Fallback xmlns="">
            <p:sp>
              <p:nvSpPr>
                <p:cNvPr id="53" name="Rounded Rectangle 4"/>
                <p:cNvSpPr txBox="1">
                  <a:spLocks noRot="1" noChangeAspect="1" noMove="1" noResize="1" noEditPoints="1" noAdjustHandles="1" noChangeArrowheads="1" noChangeShapeType="1" noTextEdit="1"/>
                </p:cNvSpPr>
                <p:nvPr/>
              </p:nvSpPr>
              <p:spPr>
                <a:xfrm>
                  <a:off x="41868" y="171705"/>
                  <a:ext cx="1280610" cy="1366633"/>
                </a:xfrm>
                <a:prstGeom prst="rect">
                  <a:avLst/>
                </a:prstGeom>
                <a:blipFill>
                  <a:blip r:embed="rId2"/>
                  <a:stretch>
                    <a:fillRect l="-1456" t="-5263" r="-3883" b="-8772"/>
                  </a:stretch>
                </a:blipFill>
              </p:spPr>
              <p:txBody>
                <a:bodyPr/>
                <a:lstStyle/>
                <a:p>
                  <a:r>
                    <a:rPr lang="en-US">
                      <a:noFill/>
                    </a:rPr>
                    <a:t> </a:t>
                  </a:r>
                </a:p>
              </p:txBody>
            </p:sp>
          </mc:Fallback>
        </mc:AlternateContent>
      </p:grpSp>
      <p:grpSp>
        <p:nvGrpSpPr>
          <p:cNvPr id="54" name="Group 53"/>
          <p:cNvGrpSpPr/>
          <p:nvPr/>
        </p:nvGrpSpPr>
        <p:grpSpPr>
          <a:xfrm>
            <a:off x="137079" y="4854059"/>
            <a:ext cx="1177371" cy="1882883"/>
            <a:chOff x="3109" y="131897"/>
            <a:chExt cx="1359179" cy="1446251"/>
          </a:xfrm>
          <a:solidFill>
            <a:schemeClr val="accent4">
              <a:lumMod val="75000"/>
            </a:schemeClr>
          </a:solidFill>
        </p:grpSpPr>
        <p:sp>
          <p:nvSpPr>
            <p:cNvPr id="55" name="Rounded Rectangle 54"/>
            <p:cNvSpPr/>
            <p:nvPr/>
          </p:nvSpPr>
          <p:spPr>
            <a:xfrm>
              <a:off x="3109" y="131897"/>
              <a:ext cx="1359179" cy="1446251"/>
            </a:xfrm>
            <a:prstGeom prst="roundRect">
              <a:avLst>
                <a:gd name="adj" fmla="val 10000"/>
              </a:avLst>
            </a:prstGeom>
            <a:solidFill>
              <a:schemeClr val="accent4">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7" name="Rounded Rectangle 4"/>
            <p:cNvSpPr txBox="1"/>
            <p:nvPr/>
          </p:nvSpPr>
          <p:spPr>
            <a:xfrm>
              <a:off x="42918" y="171706"/>
              <a:ext cx="1292777" cy="136663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Enter in Box E</a:t>
              </a:r>
            </a:p>
            <a:p>
              <a:pPr marL="88900" marR="0" lvl="0" indent="-88900" algn="l" defTabSz="57785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If Box C is “1,” enter the number in g/m</a:t>
              </a:r>
              <a:r>
                <a:rPr kumimoji="0" lang="en-US" sz="1100" b="0" i="1"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a:t>
              </a:r>
            </a:p>
            <a:p>
              <a:pPr marL="88900" marR="0" lvl="0" indent="-88900" algn="l" defTabSz="57785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If Box C is “2,” enter the number in g/m</a:t>
              </a:r>
              <a:r>
                <a:rPr kumimoji="0" lang="en-US" sz="1100" b="0" i="1" u="none" strike="noStrike" kern="1200" cap="none" spc="0" normalizeH="0" baseline="30000" noProof="0" dirty="0">
                  <a:ln>
                    <a:noFill/>
                  </a:ln>
                  <a:solidFill>
                    <a:prstClr val="black"/>
                  </a:solidFill>
                  <a:effectLst/>
                  <a:uLnTx/>
                  <a:uFillTx/>
                  <a:latin typeface="Calibri" panose="020F0502020204030204"/>
                  <a:ea typeface="+mn-ea"/>
                  <a:cs typeface="+mn-cs"/>
                </a:rPr>
                <a:t>3</a:t>
              </a: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US" sz="1100" b="0" i="1" u="none" strike="noStrike" kern="1200" cap="none" spc="0" normalizeH="0" baseline="30000" noProof="0" dirty="0">
                <a:ln>
                  <a:noFill/>
                </a:ln>
                <a:solidFill>
                  <a:prstClr val="black"/>
                </a:solidFill>
                <a:effectLst/>
                <a:uLnTx/>
                <a:uFillTx/>
                <a:latin typeface="Calibri" panose="020F0502020204030204"/>
                <a:ea typeface="+mn-ea"/>
                <a:cs typeface="+mn-cs"/>
              </a:endParaRPr>
            </a:p>
            <a:p>
              <a:pPr marL="88900" marR="0" lvl="0" indent="-88900" algn="l" defTabSz="57785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If milligrams scale is needed, put an “m” after the number.</a:t>
              </a:r>
            </a:p>
          </p:txBody>
        </p:sp>
      </p:grpSp>
      <p:grpSp>
        <p:nvGrpSpPr>
          <p:cNvPr id="61" name="Group 60"/>
          <p:cNvGrpSpPr/>
          <p:nvPr/>
        </p:nvGrpSpPr>
        <p:grpSpPr>
          <a:xfrm>
            <a:off x="3794063" y="583499"/>
            <a:ext cx="343491" cy="401820"/>
            <a:chOff x="1788401" y="652134"/>
            <a:chExt cx="343491" cy="401820"/>
          </a:xfrm>
        </p:grpSpPr>
        <p:sp>
          <p:nvSpPr>
            <p:cNvPr id="63" name="Right Arrow 62"/>
            <p:cNvSpPr/>
            <p:nvPr/>
          </p:nvSpPr>
          <p:spPr>
            <a:xfrm>
              <a:off x="1788401" y="652134"/>
              <a:ext cx="343491" cy="40182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4" name="Right Arrow 4"/>
            <p:cNvSpPr txBox="1"/>
            <p:nvPr/>
          </p:nvSpPr>
          <p:spPr>
            <a:xfrm>
              <a:off x="1788401" y="732498"/>
              <a:ext cx="240444" cy="2410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5" name="Group 64"/>
          <p:cNvGrpSpPr/>
          <p:nvPr/>
        </p:nvGrpSpPr>
        <p:grpSpPr>
          <a:xfrm>
            <a:off x="5982482" y="583499"/>
            <a:ext cx="343491" cy="401820"/>
            <a:chOff x="1788401" y="652134"/>
            <a:chExt cx="343491" cy="401820"/>
          </a:xfrm>
        </p:grpSpPr>
        <p:sp>
          <p:nvSpPr>
            <p:cNvPr id="66" name="Right Arrow 65"/>
            <p:cNvSpPr/>
            <p:nvPr/>
          </p:nvSpPr>
          <p:spPr>
            <a:xfrm>
              <a:off x="1788401" y="652134"/>
              <a:ext cx="343491" cy="40182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7" name="Right Arrow 4"/>
            <p:cNvSpPr txBox="1"/>
            <p:nvPr/>
          </p:nvSpPr>
          <p:spPr>
            <a:xfrm>
              <a:off x="1788401" y="732498"/>
              <a:ext cx="240444" cy="2410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 name="Group 5"/>
          <p:cNvGrpSpPr/>
          <p:nvPr/>
        </p:nvGrpSpPr>
        <p:grpSpPr>
          <a:xfrm>
            <a:off x="8140919" y="116761"/>
            <a:ext cx="2005375" cy="2414264"/>
            <a:chOff x="574324" y="232125"/>
            <a:chExt cx="2005375" cy="2414264"/>
          </a:xfrm>
        </p:grpSpPr>
        <p:grpSp>
          <p:nvGrpSpPr>
            <p:cNvPr id="3" name="Group 2"/>
            <p:cNvGrpSpPr/>
            <p:nvPr/>
          </p:nvGrpSpPr>
          <p:grpSpPr>
            <a:xfrm>
              <a:off x="574324" y="232125"/>
              <a:ext cx="1580181" cy="2414264"/>
              <a:chOff x="574324" y="232125"/>
              <a:chExt cx="1580181" cy="2414264"/>
            </a:xfrm>
          </p:grpSpPr>
          <p:grpSp>
            <p:nvGrpSpPr>
              <p:cNvPr id="26" name="Group 25"/>
              <p:cNvGrpSpPr/>
              <p:nvPr/>
            </p:nvGrpSpPr>
            <p:grpSpPr>
              <a:xfrm>
                <a:off x="574324" y="232125"/>
                <a:ext cx="1580180" cy="1473081"/>
                <a:chOff x="-99567" y="112107"/>
                <a:chExt cx="1359179" cy="1446251"/>
              </a:xfrm>
              <a:solidFill>
                <a:schemeClr val="accent1"/>
              </a:solidFill>
            </p:grpSpPr>
            <p:sp>
              <p:nvSpPr>
                <p:cNvPr id="27" name="Rounded Rectangle 26"/>
                <p:cNvSpPr/>
                <p:nvPr/>
              </p:nvSpPr>
              <p:spPr>
                <a:xfrm>
                  <a:off x="-99567" y="112107"/>
                  <a:ext cx="1359179" cy="1446251"/>
                </a:xfrm>
                <a:prstGeom prst="roundRect">
                  <a:avLst>
                    <a:gd name="adj" fmla="val 100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Rounded Rectangle 4"/>
                <p:cNvSpPr txBox="1"/>
                <p:nvPr/>
              </p:nvSpPr>
              <p:spPr>
                <a:xfrm>
                  <a:off x="-67517" y="160246"/>
                  <a:ext cx="1279561" cy="136663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Dust Loading Vector</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Will your system be impacted by volumetric dust, surface accumulated dust, or both?</a:t>
                  </a:r>
                  <a:endPar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47" name="Group 46"/>
              <p:cNvGrpSpPr/>
              <p:nvPr/>
            </p:nvGrpSpPr>
            <p:grpSpPr>
              <a:xfrm>
                <a:off x="574325" y="1792270"/>
                <a:ext cx="1580180" cy="854119"/>
                <a:chOff x="-76293" y="131897"/>
                <a:chExt cx="1348604" cy="1446251"/>
              </a:xfrm>
              <a:solidFill>
                <a:schemeClr val="accent4">
                  <a:lumMod val="75000"/>
                </a:schemeClr>
              </a:solidFill>
            </p:grpSpPr>
            <p:sp>
              <p:nvSpPr>
                <p:cNvPr id="48" name="Rounded Rectangle 47"/>
                <p:cNvSpPr/>
                <p:nvPr/>
              </p:nvSpPr>
              <p:spPr>
                <a:xfrm>
                  <a:off x="-76293" y="131897"/>
                  <a:ext cx="1348604" cy="1446251"/>
                </a:xfrm>
                <a:prstGeom prst="roundRect">
                  <a:avLst>
                    <a:gd name="adj" fmla="val 10000"/>
                  </a:avLst>
                </a:prstGeom>
                <a:solidFill>
                  <a:schemeClr val="accent4">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9" name="Rounded Rectangle 4"/>
                <p:cNvSpPr txBox="1"/>
                <p:nvPr/>
              </p:nvSpPr>
              <p:spPr>
                <a:xfrm>
                  <a:off x="-46018" y="171704"/>
                  <a:ext cx="1293533" cy="1366634"/>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Enter in Box C</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000" b="1" i="1" u="none" strike="noStrike" kern="1200" cap="none" spc="0" normalizeH="0" baseline="0" noProof="0" dirty="0">
                      <a:ln>
                        <a:noFill/>
                      </a:ln>
                      <a:solidFill>
                        <a:prstClr val="black"/>
                      </a:solidFill>
                      <a:effectLst/>
                      <a:uLnTx/>
                      <a:uFillTx/>
                      <a:latin typeface="Calibri" panose="020F0502020204030204"/>
                      <a:ea typeface="+mn-ea"/>
                      <a:cs typeface="+mn-cs"/>
                    </a:rPr>
                    <a:t>If both, you will need 2 separate designators</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1 = Surface Accumulated</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2 = Volumetric</a:t>
                  </a:r>
                </a:p>
              </p:txBody>
            </p:sp>
          </p:grpSp>
        </p:grpSp>
        <p:grpSp>
          <p:nvGrpSpPr>
            <p:cNvPr id="68" name="Group 67"/>
            <p:cNvGrpSpPr/>
            <p:nvPr/>
          </p:nvGrpSpPr>
          <p:grpSpPr>
            <a:xfrm>
              <a:off x="2236208" y="698865"/>
              <a:ext cx="343491" cy="401820"/>
              <a:chOff x="1788401" y="652134"/>
              <a:chExt cx="343491" cy="401820"/>
            </a:xfrm>
          </p:grpSpPr>
          <p:sp>
            <p:nvSpPr>
              <p:cNvPr id="69" name="Right Arrow 68"/>
              <p:cNvSpPr/>
              <p:nvPr/>
            </p:nvSpPr>
            <p:spPr>
              <a:xfrm>
                <a:off x="1788401" y="652134"/>
                <a:ext cx="343491" cy="40182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70" name="Right Arrow 4"/>
              <p:cNvSpPr txBox="1"/>
              <p:nvPr/>
            </p:nvSpPr>
            <p:spPr>
              <a:xfrm>
                <a:off x="1874745" y="722392"/>
                <a:ext cx="240444" cy="2410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sp>
        <p:nvSpPr>
          <p:cNvPr id="85" name="Rounded Rectangle 84"/>
          <p:cNvSpPr/>
          <p:nvPr/>
        </p:nvSpPr>
        <p:spPr>
          <a:xfrm>
            <a:off x="1729873" y="4854060"/>
            <a:ext cx="1738595" cy="1874658"/>
          </a:xfrm>
          <a:prstGeom prst="roundRect">
            <a:avLst>
              <a:gd name="adj" fmla="val 10000"/>
            </a:avLst>
          </a:prstGeom>
          <a:solidFill>
            <a:schemeClr val="accent4">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6" name="Rounded Rectangle 4"/>
          <p:cNvSpPr txBox="1"/>
          <p:nvPr/>
        </p:nvSpPr>
        <p:spPr>
          <a:xfrm>
            <a:off x="1784240" y="4985454"/>
            <a:ext cx="1675682" cy="1743264"/>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Enter in Box F</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1= Aerosol Ingestion</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2 = Abrasion</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3 = Optical</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4 = Thermal </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5 = Mechanisms</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6 = Seals &amp; Mating Surfaces</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7 = Reactivity</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8 = Electrostatic</a:t>
            </a:r>
          </a:p>
          <a:p>
            <a:pPr marL="0" marR="0" lvl="0" indent="0" algn="l" defTabSz="577850" rtl="0" eaLnBrk="1" fontAlgn="auto" latinLnBrk="0" hangingPunct="1">
              <a:lnSpc>
                <a:spcPct val="90000"/>
              </a:lnSpc>
              <a:spcBef>
                <a:spcPct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9 = Plume Surface Interaction</a:t>
            </a:r>
          </a:p>
          <a:p>
            <a:pPr marL="0" marR="0" lvl="0" indent="0" algn="ctr" defTabSz="577850" rtl="0" eaLnBrk="1" fontAlgn="auto" latinLnBrk="0" hangingPunct="1">
              <a:lnSpc>
                <a:spcPct val="90000"/>
              </a:lnSpc>
              <a:spcBef>
                <a:spcPct val="0"/>
              </a:spcBef>
              <a:spcAft>
                <a:spcPts val="0"/>
              </a:spcAft>
              <a:buClrTx/>
              <a:buSzTx/>
              <a:buFontTx/>
              <a:buNone/>
              <a:tabLst/>
              <a:defRPr/>
            </a:pPr>
            <a:endParaRPr kumimoji="0" lang="en-US" sz="10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5" name="Group 4"/>
          <p:cNvGrpSpPr/>
          <p:nvPr/>
        </p:nvGrpSpPr>
        <p:grpSpPr>
          <a:xfrm>
            <a:off x="700704" y="784409"/>
            <a:ext cx="11266216" cy="2505449"/>
            <a:chOff x="1239957" y="649898"/>
            <a:chExt cx="10706181" cy="2852035"/>
          </a:xfrm>
        </p:grpSpPr>
        <p:grpSp>
          <p:nvGrpSpPr>
            <p:cNvPr id="62" name="Group 61"/>
            <p:cNvGrpSpPr/>
            <p:nvPr/>
          </p:nvGrpSpPr>
          <p:grpSpPr>
            <a:xfrm>
              <a:off x="1239957" y="1938630"/>
              <a:ext cx="10706181" cy="1563303"/>
              <a:chOff x="1278456" y="3154142"/>
              <a:chExt cx="11266216" cy="1563304"/>
            </a:xfrm>
          </p:grpSpPr>
          <p:cxnSp>
            <p:nvCxnSpPr>
              <p:cNvPr id="23" name="Elbow Connector 22"/>
              <p:cNvCxnSpPr/>
              <p:nvPr/>
            </p:nvCxnSpPr>
            <p:spPr>
              <a:xfrm rot="10800000" flipV="1">
                <a:off x="1278456" y="4321603"/>
                <a:ext cx="11265751" cy="395843"/>
              </a:xfrm>
              <a:prstGeom prst="bentConnector3">
                <a:avLst>
                  <a:gd name="adj1" fmla="val 99916"/>
                </a:avLst>
              </a:prstGeom>
              <a:ln w="76200">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12544671" y="3154142"/>
                <a:ext cx="1" cy="1167460"/>
              </a:xfrm>
              <a:prstGeom prst="line">
                <a:avLst/>
              </a:prstGeom>
              <a:ln w="762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grpSp>
        <p:cxnSp>
          <p:nvCxnSpPr>
            <p:cNvPr id="4" name="Elbow Connector 3"/>
            <p:cNvCxnSpPr/>
            <p:nvPr/>
          </p:nvCxnSpPr>
          <p:spPr>
            <a:xfrm rot="16200000" flipH="1">
              <a:off x="11067969" y="1154423"/>
              <a:ext cx="1381812" cy="372762"/>
            </a:xfrm>
            <a:prstGeom prst="bentConnector3">
              <a:avLst>
                <a:gd name="adj1" fmla="val 2862"/>
              </a:avLst>
            </a:prstGeom>
            <a:ln w="762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grpSp>
      <p:grpSp>
        <p:nvGrpSpPr>
          <p:cNvPr id="2" name="Group 1"/>
          <p:cNvGrpSpPr/>
          <p:nvPr/>
        </p:nvGrpSpPr>
        <p:grpSpPr>
          <a:xfrm>
            <a:off x="5717600" y="4937828"/>
            <a:ext cx="6233226" cy="1715080"/>
            <a:chOff x="3574473" y="5074351"/>
            <a:chExt cx="6233226" cy="1715080"/>
          </a:xfrm>
        </p:grpSpPr>
        <p:sp>
          <p:nvSpPr>
            <p:cNvPr id="90" name="Line Callout 1 (Border and Accent Bar) 89"/>
            <p:cNvSpPr/>
            <p:nvPr/>
          </p:nvSpPr>
          <p:spPr>
            <a:xfrm rot="16200000">
              <a:off x="8652821" y="4877810"/>
              <a:ext cx="485677" cy="1138893"/>
            </a:xfrm>
            <a:prstGeom prst="accentBorderCallout1">
              <a:avLst>
                <a:gd name="adj1" fmla="val 44916"/>
                <a:gd name="adj2" fmla="val -16987"/>
                <a:gd name="adj3" fmla="val 77473"/>
                <a:gd name="adj4" fmla="val -75593"/>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TextBox 90"/>
            <p:cNvSpPr txBox="1"/>
            <p:nvPr/>
          </p:nvSpPr>
          <p:spPr>
            <a:xfrm>
              <a:off x="4016336" y="5074351"/>
              <a:ext cx="5637250" cy="707886"/>
            </a:xfrm>
            <a:prstGeom prst="rect">
              <a:avLst/>
            </a:prstGeom>
            <a:noFill/>
            <a:ln>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  PP -  L : 1 - 50 - 20 - 2,4,5</a:t>
              </a:r>
            </a:p>
          </p:txBody>
        </p:sp>
        <p:sp>
          <p:nvSpPr>
            <p:cNvPr id="92" name="Line Callout 1 (Border and Accent Bar) 91"/>
            <p:cNvSpPr/>
            <p:nvPr/>
          </p:nvSpPr>
          <p:spPr>
            <a:xfrm rot="16200000">
              <a:off x="5842326" y="5233857"/>
              <a:ext cx="487543" cy="428672"/>
            </a:xfrm>
            <a:prstGeom prst="accentBorderCallout1">
              <a:avLst>
                <a:gd name="adj1" fmla="val 53279"/>
                <a:gd name="adj2" fmla="val -16987"/>
                <a:gd name="adj3" fmla="val 85176"/>
                <a:gd name="adj4" fmla="val -8084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Line Callout 1 (Border and Accent Bar) 92"/>
            <p:cNvSpPr/>
            <p:nvPr/>
          </p:nvSpPr>
          <p:spPr>
            <a:xfrm rot="16200000">
              <a:off x="6599528" y="5128549"/>
              <a:ext cx="485673" cy="637419"/>
            </a:xfrm>
            <a:prstGeom prst="accentBorderCallout1">
              <a:avLst>
                <a:gd name="adj1" fmla="val 45807"/>
                <a:gd name="adj2" fmla="val -16987"/>
                <a:gd name="adj3" fmla="val 101438"/>
                <a:gd name="adj4" fmla="val -8901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Line Callout 1 (Border and Accent Bar) 93"/>
            <p:cNvSpPr/>
            <p:nvPr/>
          </p:nvSpPr>
          <p:spPr>
            <a:xfrm rot="16200000">
              <a:off x="7483068" y="5124512"/>
              <a:ext cx="485673" cy="645492"/>
            </a:xfrm>
            <a:prstGeom prst="accentBorderCallout1">
              <a:avLst>
                <a:gd name="adj1" fmla="val 47377"/>
                <a:gd name="adj2" fmla="val -16987"/>
                <a:gd name="adj3" fmla="val 131528"/>
                <a:gd name="adj4" fmla="val -86375"/>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TextBox 94"/>
            <p:cNvSpPr txBox="1"/>
            <p:nvPr/>
          </p:nvSpPr>
          <p:spPr>
            <a:xfrm>
              <a:off x="5612838" y="6050767"/>
              <a:ext cx="1361702"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Box 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Dust Loading Vector</a:t>
              </a:r>
            </a:p>
          </p:txBody>
        </p:sp>
        <mc:AlternateContent xmlns:mc="http://schemas.openxmlformats.org/markup-compatibility/2006" xmlns:a14="http://schemas.microsoft.com/office/drawing/2010/main">
          <mc:Choice Requires="a14">
            <p:sp>
              <p:nvSpPr>
                <p:cNvPr id="96" name="TextBox 95"/>
                <p:cNvSpPr txBox="1"/>
                <p:nvPr/>
              </p:nvSpPr>
              <p:spPr>
                <a:xfrm>
                  <a:off x="6681719" y="6050767"/>
                  <a:ext cx="118511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Box D</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Particle Size Range (</a:t>
                  </a:r>
                  <a14:m>
                    <m:oMath xmlns:m="http://schemas.openxmlformats.org/officeDocument/2006/math">
                      <m:r>
                        <a:rPr kumimoji="0" lang="en-US" sz="12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𝜇</m:t>
                      </m:r>
                      <m:r>
                        <a:rPr kumimoji="0" lang="en-US" sz="12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𝑚</m:t>
                      </m:r>
                      <m:r>
                        <a:rPr kumimoji="0" lang="en-US" sz="12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endPar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6" name="TextBox 95"/>
                <p:cNvSpPr txBox="1">
                  <a:spLocks noRot="1" noChangeAspect="1" noMove="1" noResize="1" noEditPoints="1" noAdjustHandles="1" noChangeArrowheads="1" noChangeShapeType="1" noTextEdit="1"/>
                </p:cNvSpPr>
                <p:nvPr/>
              </p:nvSpPr>
              <p:spPr>
                <a:xfrm>
                  <a:off x="6681719" y="6050767"/>
                  <a:ext cx="1185110" cy="738664"/>
                </a:xfrm>
                <a:prstGeom prst="rect">
                  <a:avLst/>
                </a:prstGeom>
                <a:blipFill>
                  <a:blip r:embed="rId3"/>
                  <a:stretch>
                    <a:fillRect t="-4959" b="-5785"/>
                  </a:stretch>
                </a:blipFill>
              </p:spPr>
              <p:txBody>
                <a:bodyPr/>
                <a:lstStyle/>
                <a:p>
                  <a:r>
                    <a:rPr lang="en-US">
                      <a:noFill/>
                    </a:rPr>
                    <a:t> </a:t>
                  </a:r>
                </a:p>
              </p:txBody>
            </p:sp>
          </mc:Fallback>
        </mc:AlternateContent>
        <p:sp>
          <p:nvSpPr>
            <p:cNvPr id="97" name="TextBox 96"/>
            <p:cNvSpPr txBox="1"/>
            <p:nvPr/>
          </p:nvSpPr>
          <p:spPr>
            <a:xfrm>
              <a:off x="7693034" y="6050767"/>
              <a:ext cx="118503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Box 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Dust Loading (g/m</a:t>
              </a:r>
              <a:r>
                <a:rPr kumimoji="0" lang="en-US" sz="1200" b="0" i="1"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 or g/m</a:t>
              </a:r>
              <a:r>
                <a:rPr kumimoji="0" lang="en-US" sz="1200" b="0" i="1" u="none" strike="noStrike" kern="1200" cap="none" spc="0" normalizeH="0" baseline="30000" noProof="0" dirty="0">
                  <a:ln>
                    <a:noFill/>
                  </a:ln>
                  <a:solidFill>
                    <a:prstClr val="black"/>
                  </a:solidFill>
                  <a:effectLst/>
                  <a:uLnTx/>
                  <a:uFillTx/>
                  <a:latin typeface="Calibri" panose="020F0502020204030204"/>
                  <a:ea typeface="+mn-ea"/>
                  <a:cs typeface="+mn-cs"/>
                </a:rPr>
                <a:t>3</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98" name="TextBox 97"/>
            <p:cNvSpPr txBox="1"/>
            <p:nvPr/>
          </p:nvSpPr>
          <p:spPr>
            <a:xfrm>
              <a:off x="8745589" y="6050767"/>
              <a:ext cx="106211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Box 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Test Categories</a:t>
              </a:r>
            </a:p>
          </p:txBody>
        </p:sp>
        <p:sp>
          <p:nvSpPr>
            <p:cNvPr id="99" name="Line Callout 1 (Border and Accent Bar) 98"/>
            <p:cNvSpPr/>
            <p:nvPr/>
          </p:nvSpPr>
          <p:spPr>
            <a:xfrm rot="16200000">
              <a:off x="5209260" y="5211523"/>
              <a:ext cx="485673" cy="471470"/>
            </a:xfrm>
            <a:prstGeom prst="accentBorderCallout1">
              <a:avLst>
                <a:gd name="adj1" fmla="val 53279"/>
                <a:gd name="adj2" fmla="val -16987"/>
                <a:gd name="adj3" fmla="val 38765"/>
                <a:gd name="adj4" fmla="val -779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 name="TextBox 99"/>
            <p:cNvSpPr txBox="1"/>
            <p:nvPr/>
          </p:nvSpPr>
          <p:spPr>
            <a:xfrm>
              <a:off x="4917653" y="6050767"/>
              <a:ext cx="958011"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Box 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Planetary Body</a:t>
              </a:r>
            </a:p>
          </p:txBody>
        </p:sp>
        <p:sp>
          <p:nvSpPr>
            <p:cNvPr id="101" name="Line Callout 1 (Border and Accent Bar) 100"/>
            <p:cNvSpPr/>
            <p:nvPr/>
          </p:nvSpPr>
          <p:spPr>
            <a:xfrm rot="16200000">
              <a:off x="4344078" y="5124976"/>
              <a:ext cx="486767" cy="645652"/>
            </a:xfrm>
            <a:prstGeom prst="accentBorderCallout1">
              <a:avLst>
                <a:gd name="adj1" fmla="val 53279"/>
                <a:gd name="adj2" fmla="val -16987"/>
                <a:gd name="adj3" fmla="val 28284"/>
                <a:gd name="adj4" fmla="val -7659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 name="TextBox 101"/>
            <p:cNvSpPr txBox="1"/>
            <p:nvPr/>
          </p:nvSpPr>
          <p:spPr>
            <a:xfrm>
              <a:off x="3574473" y="6050767"/>
              <a:ext cx="1710178"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Box 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Working Dust Environment</a:t>
              </a:r>
            </a:p>
          </p:txBody>
        </p:sp>
      </p:grpSp>
      <p:grpSp>
        <p:nvGrpSpPr>
          <p:cNvPr id="103" name="Group 102"/>
          <p:cNvGrpSpPr/>
          <p:nvPr/>
        </p:nvGrpSpPr>
        <p:grpSpPr>
          <a:xfrm>
            <a:off x="7768492" y="583499"/>
            <a:ext cx="343491" cy="401820"/>
            <a:chOff x="1788401" y="652134"/>
            <a:chExt cx="343491" cy="401820"/>
          </a:xfrm>
        </p:grpSpPr>
        <p:sp>
          <p:nvSpPr>
            <p:cNvPr id="104" name="Right Arrow 103"/>
            <p:cNvSpPr/>
            <p:nvPr/>
          </p:nvSpPr>
          <p:spPr>
            <a:xfrm>
              <a:off x="1788401" y="652134"/>
              <a:ext cx="343491" cy="40182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05" name="Right Arrow 4"/>
            <p:cNvSpPr txBox="1"/>
            <p:nvPr/>
          </p:nvSpPr>
          <p:spPr>
            <a:xfrm>
              <a:off x="1788401" y="732498"/>
              <a:ext cx="240444" cy="2410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4" name="Group 73"/>
          <p:cNvGrpSpPr/>
          <p:nvPr/>
        </p:nvGrpSpPr>
        <p:grpSpPr>
          <a:xfrm>
            <a:off x="259456" y="152281"/>
            <a:ext cx="1201256" cy="1786050"/>
            <a:chOff x="3808812" y="131897"/>
            <a:chExt cx="1359179" cy="1446251"/>
          </a:xfrm>
          <a:solidFill>
            <a:schemeClr val="accent6"/>
          </a:solidFill>
        </p:grpSpPr>
        <p:sp>
          <p:nvSpPr>
            <p:cNvPr id="75" name="Rounded Rectangle 74"/>
            <p:cNvSpPr/>
            <p:nvPr/>
          </p:nvSpPr>
          <p:spPr>
            <a:xfrm>
              <a:off x="3808812" y="131897"/>
              <a:ext cx="1359179" cy="1446251"/>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6" name="Rounded Rectangle 4"/>
            <p:cNvSpPr txBox="1"/>
            <p:nvPr/>
          </p:nvSpPr>
          <p:spPr>
            <a:xfrm>
              <a:off x="3842344" y="171705"/>
              <a:ext cx="1285839" cy="136663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Define Hardware or Systems</a:t>
              </a:r>
              <a:r>
                <a:rPr kumimoji="0" lang="en-US" sz="1300" b="0"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0" marR="0" lvl="0" indent="0" algn="ctr" defTabSz="57785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What hardware or system will be exposed to dust?</a:t>
              </a:r>
            </a:p>
          </p:txBody>
        </p:sp>
      </p:grpSp>
      <p:grpSp>
        <p:nvGrpSpPr>
          <p:cNvPr id="77" name="Group 76"/>
          <p:cNvGrpSpPr/>
          <p:nvPr/>
        </p:nvGrpSpPr>
        <p:grpSpPr>
          <a:xfrm>
            <a:off x="1518899" y="583499"/>
            <a:ext cx="343491" cy="401820"/>
            <a:chOff x="1788401" y="652134"/>
            <a:chExt cx="343491" cy="401820"/>
          </a:xfrm>
        </p:grpSpPr>
        <p:sp>
          <p:nvSpPr>
            <p:cNvPr id="81" name="Right Arrow 80"/>
            <p:cNvSpPr/>
            <p:nvPr/>
          </p:nvSpPr>
          <p:spPr>
            <a:xfrm>
              <a:off x="1788401" y="652134"/>
              <a:ext cx="343491" cy="40182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82" name="Right Arrow 4"/>
            <p:cNvSpPr txBox="1"/>
            <p:nvPr/>
          </p:nvSpPr>
          <p:spPr>
            <a:xfrm>
              <a:off x="1788401" y="732498"/>
              <a:ext cx="240444" cy="2410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3" name="Group 82"/>
          <p:cNvGrpSpPr/>
          <p:nvPr/>
        </p:nvGrpSpPr>
        <p:grpSpPr>
          <a:xfrm>
            <a:off x="1363531" y="3885485"/>
            <a:ext cx="343491" cy="401820"/>
            <a:chOff x="1788401" y="652134"/>
            <a:chExt cx="343491" cy="401820"/>
          </a:xfrm>
        </p:grpSpPr>
        <p:sp>
          <p:nvSpPr>
            <p:cNvPr id="84" name="Right Arrow 83"/>
            <p:cNvSpPr/>
            <p:nvPr/>
          </p:nvSpPr>
          <p:spPr>
            <a:xfrm>
              <a:off x="1788401" y="652134"/>
              <a:ext cx="343491" cy="40182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87" name="Right Arrow 4"/>
            <p:cNvSpPr txBox="1"/>
            <p:nvPr/>
          </p:nvSpPr>
          <p:spPr>
            <a:xfrm>
              <a:off x="1788401" y="732498"/>
              <a:ext cx="240444" cy="2410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3" name="TextBox 42"/>
          <p:cNvSpPr txBox="1"/>
          <p:nvPr/>
        </p:nvSpPr>
        <p:spPr>
          <a:xfrm>
            <a:off x="-102312" y="127072"/>
            <a:ext cx="118647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1</a:t>
            </a:r>
          </a:p>
        </p:txBody>
      </p:sp>
      <p:sp>
        <p:nvSpPr>
          <p:cNvPr id="106" name="TextBox 105"/>
          <p:cNvSpPr txBox="1"/>
          <p:nvPr/>
        </p:nvSpPr>
        <p:spPr>
          <a:xfrm>
            <a:off x="1365392" y="116761"/>
            <a:ext cx="1720562"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2</a:t>
            </a:r>
          </a:p>
        </p:txBody>
      </p:sp>
      <p:sp>
        <p:nvSpPr>
          <p:cNvPr id="107" name="TextBox 106"/>
          <p:cNvSpPr txBox="1"/>
          <p:nvPr/>
        </p:nvSpPr>
        <p:spPr>
          <a:xfrm>
            <a:off x="3518503" y="116761"/>
            <a:ext cx="1777929"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3</a:t>
            </a:r>
          </a:p>
        </p:txBody>
      </p:sp>
      <p:sp>
        <p:nvSpPr>
          <p:cNvPr id="108" name="TextBox 107"/>
          <p:cNvSpPr txBox="1"/>
          <p:nvPr/>
        </p:nvSpPr>
        <p:spPr>
          <a:xfrm>
            <a:off x="5940292" y="116833"/>
            <a:ext cx="135160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4</a:t>
            </a:r>
          </a:p>
        </p:txBody>
      </p:sp>
      <p:sp>
        <p:nvSpPr>
          <p:cNvPr id="109" name="TextBox 108"/>
          <p:cNvSpPr txBox="1"/>
          <p:nvPr/>
        </p:nvSpPr>
        <p:spPr>
          <a:xfrm>
            <a:off x="7603144" y="116761"/>
            <a:ext cx="158089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5</a:t>
            </a:r>
          </a:p>
        </p:txBody>
      </p:sp>
      <p:sp>
        <p:nvSpPr>
          <p:cNvPr id="110" name="TextBox 109"/>
          <p:cNvSpPr txBox="1"/>
          <p:nvPr/>
        </p:nvSpPr>
        <p:spPr>
          <a:xfrm>
            <a:off x="9784532" y="107313"/>
            <a:ext cx="1336652"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6</a:t>
            </a:r>
          </a:p>
        </p:txBody>
      </p:sp>
      <p:sp>
        <p:nvSpPr>
          <p:cNvPr id="112" name="TextBox 111"/>
          <p:cNvSpPr txBox="1"/>
          <p:nvPr/>
        </p:nvSpPr>
        <p:spPr>
          <a:xfrm>
            <a:off x="1101636" y="3273884"/>
            <a:ext cx="1724259"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8</a:t>
            </a:r>
          </a:p>
        </p:txBody>
      </p:sp>
      <p:sp>
        <p:nvSpPr>
          <p:cNvPr id="114" name="TextBox 113"/>
          <p:cNvSpPr txBox="1"/>
          <p:nvPr/>
        </p:nvSpPr>
        <p:spPr>
          <a:xfrm>
            <a:off x="7179057" y="3280815"/>
            <a:ext cx="1742871"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10</a:t>
            </a:r>
          </a:p>
        </p:txBody>
      </p:sp>
      <p:sp>
        <p:nvSpPr>
          <p:cNvPr id="115" name="TextBox 114"/>
          <p:cNvSpPr txBox="1"/>
          <p:nvPr/>
        </p:nvSpPr>
        <p:spPr>
          <a:xfrm>
            <a:off x="9145909" y="3280815"/>
            <a:ext cx="2117604"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11</a:t>
            </a:r>
          </a:p>
        </p:txBody>
      </p:sp>
      <p:grpSp>
        <p:nvGrpSpPr>
          <p:cNvPr id="44" name="Group 43"/>
          <p:cNvGrpSpPr/>
          <p:nvPr/>
        </p:nvGrpSpPr>
        <p:grpSpPr>
          <a:xfrm>
            <a:off x="137079" y="3312951"/>
            <a:ext cx="1177371" cy="1497256"/>
            <a:chOff x="9313194" y="68603"/>
            <a:chExt cx="1662112" cy="1572839"/>
          </a:xfrm>
          <a:solidFill>
            <a:schemeClr val="accent1"/>
          </a:solidFill>
        </p:grpSpPr>
        <p:sp>
          <p:nvSpPr>
            <p:cNvPr id="45" name="Rounded Rectangle 44"/>
            <p:cNvSpPr/>
            <p:nvPr/>
          </p:nvSpPr>
          <p:spPr>
            <a:xfrm>
              <a:off x="9313194" y="68603"/>
              <a:ext cx="1662112" cy="1572839"/>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6" name="Rounded Rectangle 4"/>
            <p:cNvSpPr txBox="1"/>
            <p:nvPr/>
          </p:nvSpPr>
          <p:spPr>
            <a:xfrm>
              <a:off x="9359261" y="114670"/>
              <a:ext cx="1569978" cy="148070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marR="0" lvl="0" indent="0" algn="ctr" defTabSz="711200" rtl="0" eaLnBrk="1" fontAlgn="auto" latinLnBrk="0" hangingPunct="1">
                <a:lnSpc>
                  <a:spcPct val="90000"/>
                </a:lnSpc>
                <a:spcBef>
                  <a:spcPct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Dust Loading: </a:t>
              </a:r>
            </a:p>
            <a:p>
              <a:pPr marL="0" marR="0" lvl="0" indent="0" algn="ctr" defTabSz="711200" rtl="0" eaLnBrk="1" fontAlgn="auto" latinLnBrk="0" hangingPunct="1">
                <a:lnSpc>
                  <a:spcPct val="90000"/>
                </a:lnSpc>
                <a:spcBef>
                  <a:spcPct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Surface or Volumetric</a:t>
              </a:r>
            </a:p>
          </p:txBody>
        </p:sp>
      </p:grpSp>
      <p:sp>
        <p:nvSpPr>
          <p:cNvPr id="111" name="TextBox 110"/>
          <p:cNvSpPr txBox="1"/>
          <p:nvPr/>
        </p:nvSpPr>
        <p:spPr>
          <a:xfrm>
            <a:off x="-202053" y="3283302"/>
            <a:ext cx="1168331"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7</a:t>
            </a:r>
          </a:p>
        </p:txBody>
      </p:sp>
      <p:sp>
        <p:nvSpPr>
          <p:cNvPr id="116" name="TextBox 115"/>
          <p:cNvSpPr txBox="1"/>
          <p:nvPr/>
        </p:nvSpPr>
        <p:spPr>
          <a:xfrm>
            <a:off x="4970377" y="3270403"/>
            <a:ext cx="179246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9</a:t>
            </a:r>
          </a:p>
        </p:txBody>
      </p:sp>
      <p:grpSp>
        <p:nvGrpSpPr>
          <p:cNvPr id="220" name="Group 219"/>
          <p:cNvGrpSpPr/>
          <p:nvPr/>
        </p:nvGrpSpPr>
        <p:grpSpPr>
          <a:xfrm>
            <a:off x="4349362" y="4908115"/>
            <a:ext cx="1683663" cy="1734547"/>
            <a:chOff x="9313195" y="68603"/>
            <a:chExt cx="1662112" cy="1572838"/>
          </a:xfrm>
          <a:solidFill>
            <a:schemeClr val="tx1"/>
          </a:solidFill>
        </p:grpSpPr>
        <p:sp>
          <p:nvSpPr>
            <p:cNvPr id="221" name="Rounded Rectangle 220"/>
            <p:cNvSpPr/>
            <p:nvPr/>
          </p:nvSpPr>
          <p:spPr>
            <a:xfrm>
              <a:off x="9313195" y="68603"/>
              <a:ext cx="1662112" cy="1572838"/>
            </a:xfrm>
            <a:prstGeom prst="roundRect">
              <a:avLst>
                <a:gd name="adj" fmla="val 10000"/>
              </a:avLst>
            </a:prstGeom>
            <a:grpFill/>
          </p:spPr>
          <p:style>
            <a:lnRef idx="2">
              <a:schemeClr val="dk1"/>
            </a:lnRef>
            <a:fillRef idx="1">
              <a:schemeClr val="lt1"/>
            </a:fillRef>
            <a:effectRef idx="0">
              <a:schemeClr val="dk1"/>
            </a:effectRef>
            <a:fontRef idx="minor">
              <a:schemeClr val="dk1"/>
            </a:fontRef>
          </p:style>
        </p:sp>
        <p:sp>
          <p:nvSpPr>
            <p:cNvPr id="222" name="Rounded Rectangle 4"/>
            <p:cNvSpPr txBox="1"/>
            <p:nvPr/>
          </p:nvSpPr>
          <p:spPr>
            <a:xfrm>
              <a:off x="9344922" y="280179"/>
              <a:ext cx="1594858" cy="1322335"/>
            </a:xfrm>
            <a:prstGeom prst="rect">
              <a:avLst/>
            </a:prstGeom>
            <a:noFill/>
            <a:ln>
              <a:noFill/>
            </a:ln>
          </p:spPr>
          <p:style>
            <a:lnRef idx="2">
              <a:schemeClr val="dk1"/>
            </a:lnRef>
            <a:fillRef idx="1">
              <a:schemeClr val="lt1"/>
            </a:fillRef>
            <a:effectRef idx="0">
              <a:schemeClr val="dk1"/>
            </a:effectRef>
            <a:fontRef idx="minor">
              <a:schemeClr val="dk1"/>
            </a:fontRef>
          </p:style>
          <p:txBody>
            <a:bodyPr spcFirstLastPara="0" vert="horz" wrap="square" lIns="60960" tIns="60960" rIns="60960" bIns="6096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sng" strike="noStrike" kern="1200" cap="none" spc="0" normalizeH="0" baseline="0" noProof="0" dirty="0">
                  <a:ln>
                    <a:noFill/>
                  </a:ln>
                  <a:solidFill>
                    <a:prstClr val="white"/>
                  </a:solidFill>
                  <a:effectLst/>
                  <a:uLnTx/>
                  <a:uFillTx/>
                  <a:latin typeface="Calibri" panose="020F0502020204030204"/>
                  <a:ea typeface="+mn-ea"/>
                  <a:cs typeface="+mn-cs"/>
                </a:rPr>
                <a:t>Report Dust Class ID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Alpha-numeric code used to document test protocols and values.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In this example, the Dust Class ID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PP-L:1-50-20-2,4,5</a:t>
              </a:r>
            </a:p>
          </p:txBody>
        </p:sp>
      </p:grpSp>
      <p:sp>
        <p:nvSpPr>
          <p:cNvPr id="223" name="TextBox 222"/>
          <p:cNvSpPr txBox="1"/>
          <p:nvPr/>
        </p:nvSpPr>
        <p:spPr>
          <a:xfrm>
            <a:off x="3747736" y="4882594"/>
            <a:ext cx="1792463"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Step 12</a:t>
            </a:r>
          </a:p>
        </p:txBody>
      </p:sp>
      <p:sp>
        <p:nvSpPr>
          <p:cNvPr id="113" name="TextBox 112">
            <a:extLst>
              <a:ext uri="{FF2B5EF4-FFF2-40B4-BE49-F238E27FC236}">
                <a16:creationId xmlns:a16="http://schemas.microsoft.com/office/drawing/2014/main" id="{288D1278-319A-4D94-A3BA-B611C1762919}"/>
              </a:ext>
            </a:extLst>
          </p:cNvPr>
          <p:cNvSpPr txBox="1"/>
          <p:nvPr/>
        </p:nvSpPr>
        <p:spPr>
          <a:xfrm>
            <a:off x="4142" y="6618708"/>
            <a:ext cx="12205275" cy="246221"/>
          </a:xfrm>
          <a:prstGeom prst="rect">
            <a:avLst/>
          </a:prstGeom>
          <a:noFill/>
        </p:spPr>
        <p:txBody>
          <a:bodyPr wrap="square" rtlCol="0">
            <a:spAutoFit/>
          </a:bodyPr>
          <a:lstStyle/>
          <a:p>
            <a:pPr algn="ctr"/>
            <a:r>
              <a:rPr lang="en-US" sz="1000" dirty="0"/>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1075275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514475" y="0"/>
            <a:ext cx="8901113"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ysClr val="window" lastClr="FFFFFF">
                    <a:lumMod val="85000"/>
                  </a:sysClr>
                </a:solidFill>
                <a:effectLst/>
                <a:uLnTx/>
                <a:uFillTx/>
                <a:latin typeface="Arial Bold" charset="0"/>
                <a:ea typeface="ＭＳ Ｐゴシック" charset="-128"/>
              </a:rPr>
              <a:t>Document Overview</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68862" y="140677"/>
            <a:ext cx="990306" cy="824176"/>
          </a:xfrm>
          <a:prstGeom prst="rect">
            <a:avLst/>
          </a:prstGeom>
        </p:spPr>
      </p:pic>
      <p:sp>
        <p:nvSpPr>
          <p:cNvPr id="14" name="Content Placeholder 2">
            <a:extLst>
              <a:ext uri="{FF2B5EF4-FFF2-40B4-BE49-F238E27FC236}">
                <a16:creationId xmlns:a16="http://schemas.microsoft.com/office/drawing/2014/main" id="{B2ED24BC-6AEE-4130-9E14-330C32E149F1}"/>
              </a:ext>
            </a:extLst>
          </p:cNvPr>
          <p:cNvSpPr>
            <a:spLocks noGrp="1"/>
          </p:cNvSpPr>
          <p:nvPr>
            <p:ph idx="1"/>
          </p:nvPr>
        </p:nvSpPr>
        <p:spPr>
          <a:xfrm>
            <a:off x="146098" y="2536372"/>
            <a:ext cx="4201784" cy="3313981"/>
          </a:xfrm>
          <a:solidFill>
            <a:schemeClr val="tx1"/>
          </a:solidFill>
        </p:spPr>
        <p:txBody>
          <a:bodyPr/>
          <a:lstStyle/>
          <a:p>
            <a:r>
              <a:rPr lang="en-US" sz="2000" dirty="0"/>
              <a:t>SECTION 4. </a:t>
            </a:r>
          </a:p>
          <a:p>
            <a:r>
              <a:rPr lang="en-US" sz="1700" b="0" dirty="0"/>
              <a:t>Dust Requirements &amp; Standards</a:t>
            </a:r>
          </a:p>
          <a:p>
            <a:r>
              <a:rPr lang="en-US" sz="1700" b="0" dirty="0"/>
              <a:t>4.1	  Dust Impact Assessment Process</a:t>
            </a:r>
          </a:p>
          <a:p>
            <a:r>
              <a:rPr lang="en-US" sz="1700" b="0" dirty="0"/>
              <a:t>4.2	  Sources of Dust		</a:t>
            </a:r>
          </a:p>
          <a:p>
            <a:r>
              <a:rPr lang="en-US" sz="1700" b="0" dirty="0"/>
              <a:t>	a.  Planetary External (PE)</a:t>
            </a:r>
          </a:p>
          <a:p>
            <a:r>
              <a:rPr lang="en-US" sz="1700" b="0" dirty="0"/>
              <a:t>	b.  Planetary Pressurized (PP)</a:t>
            </a:r>
          </a:p>
          <a:p>
            <a:r>
              <a:rPr lang="en-US" sz="1700" b="0" dirty="0"/>
              <a:t>	c.  In-Space Pressurized (SP)</a:t>
            </a:r>
          </a:p>
          <a:p>
            <a:r>
              <a:rPr lang="en-US" sz="1700" b="0" dirty="0"/>
              <a:t>	d.  In-Space External (SE)</a:t>
            </a:r>
          </a:p>
        </p:txBody>
      </p:sp>
      <p:sp>
        <p:nvSpPr>
          <p:cNvPr id="10" name="Content Placeholder 2">
            <a:extLst>
              <a:ext uri="{FF2B5EF4-FFF2-40B4-BE49-F238E27FC236}">
                <a16:creationId xmlns:a16="http://schemas.microsoft.com/office/drawing/2014/main" id="{D12AFC30-E7B8-4745-B4BE-9BDB5A3FA2F1}"/>
              </a:ext>
            </a:extLst>
          </p:cNvPr>
          <p:cNvSpPr txBox="1">
            <a:spLocks/>
          </p:cNvSpPr>
          <p:nvPr/>
        </p:nvSpPr>
        <p:spPr>
          <a:xfrm>
            <a:off x="8154746" y="2579915"/>
            <a:ext cx="4037254" cy="2721429"/>
          </a:xfrm>
          <a:prstGeom prst="rect">
            <a:avLst/>
          </a:prstGeom>
          <a:ln w="28575">
            <a:noFill/>
          </a:ln>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ＭＳ Ｐゴシック" charset="-128"/>
              </a:rPr>
              <a:t>SECTION 5. </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Testing Methodologies &amp; Best Practices</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5.1	Simulant Prep &amp; Storage</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5.2	Simulant Loading Definitions</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5.3	Testing Practices &amp; Categories</a:t>
            </a:r>
          </a:p>
          <a:p>
            <a:pPr marL="0" marR="0" lvl="0" indent="0" algn="l" defTabSz="457200" rtl="0" eaLnBrk="0" fontAlgn="base" latinLnBrk="0" hangingPunct="0">
              <a:lnSpc>
                <a:spcPct val="100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5.4	Simulants</a:t>
            </a:r>
          </a:p>
          <a:p>
            <a:pPr marL="0" marR="0" lvl="0" indent="0" algn="l" defTabSz="457200" rtl="0" eaLnBrk="0" fontAlgn="base" latinLnBrk="0" hangingPunct="0">
              <a:lnSpc>
                <a:spcPct val="100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5.5	Facilities </a:t>
            </a:r>
          </a:p>
        </p:txBody>
      </p:sp>
      <p:pic>
        <p:nvPicPr>
          <p:cNvPr id="8" name="Picture 7">
            <a:extLst>
              <a:ext uri="{FF2B5EF4-FFF2-40B4-BE49-F238E27FC236}">
                <a16:creationId xmlns:a16="http://schemas.microsoft.com/office/drawing/2014/main" id="{C59F3256-9C0B-4150-BCC5-56D79EBC9121}"/>
              </a:ext>
            </a:extLst>
          </p:cNvPr>
          <p:cNvPicPr>
            <a:picLocks noChangeAspect="1"/>
          </p:cNvPicPr>
          <p:nvPr/>
        </p:nvPicPr>
        <p:blipFill>
          <a:blip r:embed="rId4"/>
          <a:stretch>
            <a:fillRect/>
          </a:stretch>
        </p:blipFill>
        <p:spPr>
          <a:xfrm>
            <a:off x="4062935" y="1275636"/>
            <a:ext cx="4034383" cy="4905375"/>
          </a:xfrm>
          <a:prstGeom prst="rect">
            <a:avLst/>
          </a:prstGeom>
        </p:spPr>
      </p:pic>
      <p:sp>
        <p:nvSpPr>
          <p:cNvPr id="11" name="TextBox 10">
            <a:extLst>
              <a:ext uri="{FF2B5EF4-FFF2-40B4-BE49-F238E27FC236}">
                <a16:creationId xmlns:a16="http://schemas.microsoft.com/office/drawing/2014/main" id="{CD9925AD-5759-4D53-9D0C-00A3A3614FF4}"/>
              </a:ext>
            </a:extLst>
          </p:cNvPr>
          <p:cNvSpPr txBox="1"/>
          <p:nvPr/>
        </p:nvSpPr>
        <p:spPr>
          <a:xfrm>
            <a:off x="2408807" y="6427113"/>
            <a:ext cx="8003178" cy="430887"/>
          </a:xfrm>
          <a:prstGeom prst="rect">
            <a:avLst/>
          </a:prstGeom>
          <a:noFill/>
        </p:spPr>
        <p:txBody>
          <a:bodyPr wrap="square" rtlCol="0">
            <a:spAutoFit/>
          </a:bodyPr>
          <a:lstStyle/>
          <a:p>
            <a:pPr algn="ctr"/>
            <a:r>
              <a:rPr lang="en-US" sz="1050" dirty="0">
                <a:solidFill>
                  <a:schemeClr val="bg1"/>
                </a:solidFill>
                <a:latin typeface="Century Gothic" panose="020B0502020202020204"/>
              </a:rPr>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3983772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514475" y="0"/>
            <a:ext cx="8901113"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ysClr val="window" lastClr="FFFFFF">
                    <a:lumMod val="85000"/>
                  </a:sysClr>
                </a:solidFill>
                <a:effectLst/>
                <a:uLnTx/>
                <a:uFillTx/>
                <a:latin typeface="Arial Bold" charset="0"/>
                <a:ea typeface="ＭＳ Ｐゴシック" charset="-128"/>
              </a:rPr>
              <a:t>Document Overview</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68862" y="140677"/>
            <a:ext cx="990306" cy="824176"/>
          </a:xfrm>
          <a:prstGeom prst="rect">
            <a:avLst/>
          </a:prstGeom>
        </p:spPr>
      </p:pic>
      <p:sp>
        <p:nvSpPr>
          <p:cNvPr id="14" name="Content Placeholder 2">
            <a:extLst>
              <a:ext uri="{FF2B5EF4-FFF2-40B4-BE49-F238E27FC236}">
                <a16:creationId xmlns:a16="http://schemas.microsoft.com/office/drawing/2014/main" id="{B2ED24BC-6AEE-4130-9E14-330C32E149F1}"/>
              </a:ext>
            </a:extLst>
          </p:cNvPr>
          <p:cNvSpPr>
            <a:spLocks noGrp="1"/>
          </p:cNvSpPr>
          <p:nvPr>
            <p:ph idx="1"/>
          </p:nvPr>
        </p:nvSpPr>
        <p:spPr>
          <a:xfrm>
            <a:off x="146098" y="2536372"/>
            <a:ext cx="4201784" cy="3313981"/>
          </a:xfrm>
          <a:solidFill>
            <a:schemeClr val="tx1"/>
          </a:solidFill>
        </p:spPr>
        <p:txBody>
          <a:bodyPr/>
          <a:lstStyle/>
          <a:p>
            <a:r>
              <a:rPr lang="en-US" sz="2000" dirty="0"/>
              <a:t>SECTION 4. </a:t>
            </a:r>
          </a:p>
          <a:p>
            <a:r>
              <a:rPr lang="en-US" sz="1700" b="0" dirty="0"/>
              <a:t>Dust Requirements &amp; Standards</a:t>
            </a:r>
          </a:p>
          <a:p>
            <a:r>
              <a:rPr lang="en-US" sz="1700" b="0" dirty="0"/>
              <a:t>4.1	  Dust Impact Assessment Process</a:t>
            </a:r>
          </a:p>
          <a:p>
            <a:r>
              <a:rPr lang="en-US" sz="1700" b="0" dirty="0"/>
              <a:t>4.2	  Sources of Dust		</a:t>
            </a:r>
          </a:p>
          <a:p>
            <a:r>
              <a:rPr lang="en-US" sz="1700" b="0" dirty="0"/>
              <a:t>	a.  Planetary External (PE)</a:t>
            </a:r>
          </a:p>
          <a:p>
            <a:r>
              <a:rPr lang="en-US" sz="1700" b="0" dirty="0"/>
              <a:t>	b.  Planetary Pressurized (PP)</a:t>
            </a:r>
          </a:p>
          <a:p>
            <a:r>
              <a:rPr lang="en-US" sz="1700" b="0" dirty="0"/>
              <a:t>	c.  In-Space Pressurized (SP)</a:t>
            </a:r>
          </a:p>
          <a:p>
            <a:r>
              <a:rPr lang="en-US" sz="1700" b="0" dirty="0"/>
              <a:t>	d.  In-Space External (SE)</a:t>
            </a:r>
          </a:p>
        </p:txBody>
      </p:sp>
      <p:sp>
        <p:nvSpPr>
          <p:cNvPr id="2" name="Rectangle 1"/>
          <p:cNvSpPr/>
          <p:nvPr/>
        </p:nvSpPr>
        <p:spPr>
          <a:xfrm>
            <a:off x="147357" y="3639667"/>
            <a:ext cx="2734236" cy="403413"/>
          </a:xfrm>
          <a:prstGeom prst="rect">
            <a:avLst/>
          </a:prstGeom>
          <a:noFill/>
          <a:ln w="508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Content Placeholder 2">
            <a:extLst>
              <a:ext uri="{FF2B5EF4-FFF2-40B4-BE49-F238E27FC236}">
                <a16:creationId xmlns:a16="http://schemas.microsoft.com/office/drawing/2014/main" id="{B2ED24BC-6AEE-4130-9E14-330C32E149F1}"/>
              </a:ext>
            </a:extLst>
          </p:cNvPr>
          <p:cNvSpPr txBox="1">
            <a:spLocks/>
          </p:cNvSpPr>
          <p:nvPr/>
        </p:nvSpPr>
        <p:spPr>
          <a:xfrm>
            <a:off x="4572707" y="1293077"/>
            <a:ext cx="6598500" cy="2750003"/>
          </a:xfrm>
          <a:prstGeom prst="rect">
            <a:avLst/>
          </a:prstGeom>
          <a:solidFill>
            <a:schemeClr val="tx1"/>
          </a:solidFill>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a:t>Table provided for each section that contains guidance on particle size, surface accumulated loading, volumetric loading, dust velocity, and charge to mass ratio.  It provides this information for various sources of dust depending on the environment.</a:t>
            </a:r>
          </a:p>
          <a:p>
            <a:pPr marL="342900" indent="-342900">
              <a:buFont typeface="+mj-lt"/>
              <a:buAutoNum type="alphaLcPeriod"/>
            </a:pPr>
            <a:r>
              <a:rPr lang="en-US" sz="2000" b="0" dirty="0"/>
              <a:t>PE – Human generated surface transported dust, rocket plume dust, natural charged dust transport, natural impact ejecta</a:t>
            </a:r>
          </a:p>
          <a:p>
            <a:pPr marL="342900" indent="-342900">
              <a:buFont typeface="+mj-lt"/>
              <a:buAutoNum type="alphaLcPeriod"/>
            </a:pPr>
            <a:r>
              <a:rPr lang="en-US" sz="2000" b="0" dirty="0"/>
              <a:t>PP – EVA suit cross-hatch transported dust, hardware cross-hatch transported dust</a:t>
            </a:r>
          </a:p>
          <a:p>
            <a:pPr marL="342900" indent="-342900">
              <a:buFont typeface="+mj-lt"/>
              <a:buAutoNum type="alphaLcPeriod"/>
            </a:pPr>
            <a:r>
              <a:rPr lang="en-US" sz="2000" b="0" dirty="0"/>
              <a:t>SP – micro-G free floating dust, micro-G surface adhering dust</a:t>
            </a:r>
          </a:p>
          <a:p>
            <a:pPr marL="342900" indent="-342900">
              <a:buFont typeface="+mj-lt"/>
              <a:buAutoNum type="alphaLcPeriod"/>
            </a:pPr>
            <a:r>
              <a:rPr lang="en-US" sz="2000" b="0" dirty="0"/>
              <a:t>SE – rocket plume dust, natural charged dust transport, natural impact ejecta</a:t>
            </a:r>
          </a:p>
        </p:txBody>
      </p:sp>
      <p:sp>
        <p:nvSpPr>
          <p:cNvPr id="10" name="TextBox 9">
            <a:extLst>
              <a:ext uri="{FF2B5EF4-FFF2-40B4-BE49-F238E27FC236}">
                <a16:creationId xmlns:a16="http://schemas.microsoft.com/office/drawing/2014/main" id="{453C7A8E-AA69-4D73-9C23-BB946CFFCCE8}"/>
              </a:ext>
            </a:extLst>
          </p:cNvPr>
          <p:cNvSpPr txBox="1"/>
          <p:nvPr/>
        </p:nvSpPr>
        <p:spPr>
          <a:xfrm>
            <a:off x="2408807" y="6427113"/>
            <a:ext cx="8003178" cy="430887"/>
          </a:xfrm>
          <a:prstGeom prst="rect">
            <a:avLst/>
          </a:prstGeom>
          <a:noFill/>
        </p:spPr>
        <p:txBody>
          <a:bodyPr wrap="square" rtlCol="0">
            <a:spAutoFit/>
          </a:bodyPr>
          <a:lstStyle/>
          <a:p>
            <a:pPr algn="ctr"/>
            <a:r>
              <a:rPr lang="en-US" sz="1050" dirty="0">
                <a:solidFill>
                  <a:schemeClr val="bg1"/>
                </a:solidFill>
                <a:latin typeface="Century Gothic" panose="020B0502020202020204"/>
              </a:rPr>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3482260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514475" y="0"/>
            <a:ext cx="8901113"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ysClr val="window" lastClr="FFFFFF">
                    <a:lumMod val="85000"/>
                  </a:sysClr>
                </a:solidFill>
                <a:effectLst/>
                <a:uLnTx/>
                <a:uFillTx/>
                <a:latin typeface="Arial Bold" charset="0"/>
                <a:ea typeface="ＭＳ Ｐゴシック" charset="-128"/>
              </a:rPr>
              <a:t>Document Overview</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68862" y="140677"/>
            <a:ext cx="990306" cy="824176"/>
          </a:xfrm>
          <a:prstGeom prst="rect">
            <a:avLst/>
          </a:prstGeom>
        </p:spPr>
      </p:pic>
      <p:sp>
        <p:nvSpPr>
          <p:cNvPr id="14" name="Content Placeholder 2">
            <a:extLst>
              <a:ext uri="{FF2B5EF4-FFF2-40B4-BE49-F238E27FC236}">
                <a16:creationId xmlns:a16="http://schemas.microsoft.com/office/drawing/2014/main" id="{B2ED24BC-6AEE-4130-9E14-330C32E149F1}"/>
              </a:ext>
            </a:extLst>
          </p:cNvPr>
          <p:cNvSpPr>
            <a:spLocks noGrp="1"/>
          </p:cNvSpPr>
          <p:nvPr>
            <p:ph idx="1"/>
          </p:nvPr>
        </p:nvSpPr>
        <p:spPr>
          <a:xfrm>
            <a:off x="146098" y="2536372"/>
            <a:ext cx="4201784" cy="3313981"/>
          </a:xfrm>
          <a:solidFill>
            <a:schemeClr val="tx1"/>
          </a:solidFill>
        </p:spPr>
        <p:txBody>
          <a:bodyPr/>
          <a:lstStyle/>
          <a:p>
            <a:r>
              <a:rPr lang="en-US" sz="2000" dirty="0"/>
              <a:t>SECTION 4. </a:t>
            </a:r>
          </a:p>
          <a:p>
            <a:r>
              <a:rPr lang="en-US" sz="1700" b="0" dirty="0"/>
              <a:t>Dust Requirements &amp; Standards</a:t>
            </a:r>
          </a:p>
          <a:p>
            <a:r>
              <a:rPr lang="en-US" sz="1700" b="0" dirty="0"/>
              <a:t>4.1	  Dust Impact Assessment Process</a:t>
            </a:r>
          </a:p>
          <a:p>
            <a:r>
              <a:rPr lang="en-US" sz="1700" b="0" dirty="0"/>
              <a:t>4.2	  Sources of Dust		</a:t>
            </a:r>
          </a:p>
          <a:p>
            <a:r>
              <a:rPr lang="en-US" sz="1700" b="0" dirty="0"/>
              <a:t>	a.  Planetary External (PE)</a:t>
            </a:r>
          </a:p>
          <a:p>
            <a:r>
              <a:rPr lang="en-US" sz="1700" b="0" dirty="0"/>
              <a:t>	b.  Planetary Pressurized (PP)</a:t>
            </a:r>
          </a:p>
          <a:p>
            <a:r>
              <a:rPr lang="en-US" sz="1700" b="0" dirty="0"/>
              <a:t>	c.  In-Space Pressurized (SP)</a:t>
            </a:r>
          </a:p>
          <a:p>
            <a:r>
              <a:rPr lang="en-US" sz="1700" b="0" dirty="0"/>
              <a:t>	d.  In-Space External (SE)</a:t>
            </a:r>
          </a:p>
        </p:txBody>
      </p:sp>
      <p:sp>
        <p:nvSpPr>
          <p:cNvPr id="10" name="Content Placeholder 2">
            <a:extLst>
              <a:ext uri="{FF2B5EF4-FFF2-40B4-BE49-F238E27FC236}">
                <a16:creationId xmlns:a16="http://schemas.microsoft.com/office/drawing/2014/main" id="{D12AFC30-E7B8-4745-B4BE-9BDB5A3FA2F1}"/>
              </a:ext>
            </a:extLst>
          </p:cNvPr>
          <p:cNvSpPr txBox="1">
            <a:spLocks/>
          </p:cNvSpPr>
          <p:nvPr/>
        </p:nvSpPr>
        <p:spPr>
          <a:xfrm>
            <a:off x="8154746" y="2579915"/>
            <a:ext cx="4037254" cy="2721429"/>
          </a:xfrm>
          <a:prstGeom prst="rect">
            <a:avLst/>
          </a:prstGeom>
          <a:ln w="28575">
            <a:noFill/>
          </a:ln>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ＭＳ Ｐゴシック" charset="-128"/>
              </a:rPr>
              <a:t>SECTION 5. </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Testing Methodologies &amp; Best Practices</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5.1	Simulant Prep &amp; Storage</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5.2	Simulant Loading Definitions</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5.3	Testing Practices &amp; Categories</a:t>
            </a:r>
          </a:p>
          <a:p>
            <a:pPr marL="0" marR="0" lvl="0" indent="0" algn="l" defTabSz="457200" rtl="0" eaLnBrk="0" fontAlgn="base" latinLnBrk="0" hangingPunct="0">
              <a:lnSpc>
                <a:spcPct val="100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5.4	Simulants</a:t>
            </a:r>
          </a:p>
          <a:p>
            <a:pPr marL="0" marR="0" lvl="0" indent="0" algn="l" defTabSz="457200" rtl="0" eaLnBrk="0" fontAlgn="base" latinLnBrk="0" hangingPunct="0">
              <a:lnSpc>
                <a:spcPct val="100000"/>
              </a:lnSpc>
              <a:spcBef>
                <a:spcPts val="1000"/>
              </a:spcBef>
              <a:spcAft>
                <a:spcPct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charset="0"/>
                <a:ea typeface="ＭＳ Ｐゴシック" charset="-128"/>
              </a:rPr>
              <a:t>5.5	Facilities </a:t>
            </a:r>
          </a:p>
        </p:txBody>
      </p:sp>
      <p:sp>
        <p:nvSpPr>
          <p:cNvPr id="2" name="Rectangle 1"/>
          <p:cNvSpPr/>
          <p:nvPr/>
        </p:nvSpPr>
        <p:spPr>
          <a:xfrm>
            <a:off x="8154746" y="2536372"/>
            <a:ext cx="3956572" cy="2764972"/>
          </a:xfrm>
          <a:prstGeom prst="rect">
            <a:avLst/>
          </a:prstGeom>
          <a:noFill/>
          <a:ln w="508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F0019547-4F51-4C3A-9F68-39CE8F4922E9}"/>
              </a:ext>
            </a:extLst>
          </p:cNvPr>
          <p:cNvPicPr>
            <a:picLocks noChangeAspect="1"/>
          </p:cNvPicPr>
          <p:nvPr/>
        </p:nvPicPr>
        <p:blipFill>
          <a:blip r:embed="rId4"/>
          <a:stretch>
            <a:fillRect/>
          </a:stretch>
        </p:blipFill>
        <p:spPr>
          <a:xfrm>
            <a:off x="4062935" y="1275636"/>
            <a:ext cx="4034383" cy="4905375"/>
          </a:xfrm>
          <a:prstGeom prst="rect">
            <a:avLst/>
          </a:prstGeom>
        </p:spPr>
      </p:pic>
      <p:sp>
        <p:nvSpPr>
          <p:cNvPr id="11" name="TextBox 10">
            <a:extLst>
              <a:ext uri="{FF2B5EF4-FFF2-40B4-BE49-F238E27FC236}">
                <a16:creationId xmlns:a16="http://schemas.microsoft.com/office/drawing/2014/main" id="{872DDC9D-7C74-45D3-BFD5-D04153C21A07}"/>
              </a:ext>
            </a:extLst>
          </p:cNvPr>
          <p:cNvSpPr txBox="1"/>
          <p:nvPr/>
        </p:nvSpPr>
        <p:spPr>
          <a:xfrm>
            <a:off x="2408807" y="6427113"/>
            <a:ext cx="8003178" cy="430887"/>
          </a:xfrm>
          <a:prstGeom prst="rect">
            <a:avLst/>
          </a:prstGeom>
          <a:noFill/>
        </p:spPr>
        <p:txBody>
          <a:bodyPr wrap="square" rtlCol="0">
            <a:spAutoFit/>
          </a:bodyPr>
          <a:lstStyle/>
          <a:p>
            <a:pPr algn="ctr"/>
            <a:r>
              <a:rPr lang="en-US" sz="1050" dirty="0">
                <a:solidFill>
                  <a:schemeClr val="bg1"/>
                </a:solidFill>
                <a:latin typeface="Century Gothic" panose="020B0502020202020204"/>
              </a:rPr>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19993379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864A0F4-C1D6-4CA9-B445-2149F4E02A78}"/>
              </a:ext>
            </a:extLst>
          </p:cNvPr>
          <p:cNvSpPr/>
          <p:nvPr/>
        </p:nvSpPr>
        <p:spPr>
          <a:xfrm>
            <a:off x="1019372" y="2042924"/>
            <a:ext cx="3376043" cy="359229"/>
          </a:xfrm>
          <a:prstGeom prst="rect">
            <a:avLst/>
          </a:prstGeom>
          <a:noFill/>
          <a:ln w="571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itle 1">
            <a:extLst>
              <a:ext uri="{FF2B5EF4-FFF2-40B4-BE49-F238E27FC236}">
                <a16:creationId xmlns:a16="http://schemas.microsoft.com/office/drawing/2014/main" id="{1F644E9F-47B4-46AB-8CF9-CDC8C8E4056A}"/>
              </a:ext>
            </a:extLst>
          </p:cNvPr>
          <p:cNvSpPr txBox="1">
            <a:spLocks/>
          </p:cNvSpPr>
          <p:nvPr/>
        </p:nvSpPr>
        <p:spPr>
          <a:xfrm>
            <a:off x="1143001" y="19365"/>
            <a:ext cx="8762999"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ysClr val="window" lastClr="FFFFFF">
                    <a:lumMod val="85000"/>
                  </a:sysClr>
                </a:solidFill>
                <a:effectLst/>
                <a:uLnTx/>
                <a:uFillTx/>
                <a:latin typeface="Arial Bold" charset="0"/>
                <a:ea typeface="ＭＳ Ｐゴシック" charset="-128"/>
              </a:rPr>
              <a:t>Section 5. Testing Methodologies &amp; Best Practices</a:t>
            </a:r>
          </a:p>
        </p:txBody>
      </p:sp>
      <p:pic>
        <p:nvPicPr>
          <p:cNvPr id="16" name="Picture 15">
            <a:extLst>
              <a:ext uri="{FF2B5EF4-FFF2-40B4-BE49-F238E27FC236}">
                <a16:creationId xmlns:a16="http://schemas.microsoft.com/office/drawing/2014/main" id="{A4764D85-C89B-41DE-B938-2C57966E523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68862" y="140677"/>
            <a:ext cx="990306" cy="824176"/>
          </a:xfrm>
          <a:prstGeom prst="rect">
            <a:avLst/>
          </a:prstGeom>
        </p:spPr>
      </p:pic>
      <p:pic>
        <p:nvPicPr>
          <p:cNvPr id="17" name="Picture 16">
            <a:extLst>
              <a:ext uri="{FF2B5EF4-FFF2-40B4-BE49-F238E27FC236}">
                <a16:creationId xmlns:a16="http://schemas.microsoft.com/office/drawing/2014/main" id="{564F9192-85C5-434C-9531-F4CE816C60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6586" y="1303613"/>
            <a:ext cx="4262581" cy="2868057"/>
          </a:xfrm>
          <a:prstGeom prst="rect">
            <a:avLst/>
          </a:prstGeom>
        </p:spPr>
      </p:pic>
      <p:pic>
        <p:nvPicPr>
          <p:cNvPr id="1026" name="Picture 2">
            <a:extLst>
              <a:ext uri="{FF2B5EF4-FFF2-40B4-BE49-F238E27FC236}">
                <a16:creationId xmlns:a16="http://schemas.microsoft.com/office/drawing/2014/main" id="{70E2C0A4-3AA8-4DBC-895E-DC7EB42756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9535" y="4203785"/>
            <a:ext cx="3292929" cy="263434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490840D2-48B6-4BF6-AA21-674145257DF1}"/>
              </a:ext>
            </a:extLst>
          </p:cNvPr>
          <p:cNvSpPr txBox="1"/>
          <p:nvPr/>
        </p:nvSpPr>
        <p:spPr>
          <a:xfrm>
            <a:off x="2408807" y="6427113"/>
            <a:ext cx="8003178" cy="430887"/>
          </a:xfrm>
          <a:prstGeom prst="rect">
            <a:avLst/>
          </a:prstGeom>
          <a:noFill/>
        </p:spPr>
        <p:txBody>
          <a:bodyPr wrap="square" rtlCol="0">
            <a:spAutoFit/>
          </a:bodyPr>
          <a:lstStyle/>
          <a:p>
            <a:pPr algn="ctr"/>
            <a:r>
              <a:rPr lang="en-US" sz="1050" dirty="0">
                <a:solidFill>
                  <a:schemeClr val="bg1"/>
                </a:solidFill>
                <a:latin typeface="Century Gothic" panose="020B0502020202020204"/>
              </a:rPr>
              <a:t>This document has been reviewed for Proprietary, SBU, and Export Control (ITAR/EAR) and has been determined to be non-sensitive.  It has been released to the public via the NASA Scientific and Technical Information (STI) Process.</a:t>
            </a:r>
          </a:p>
        </p:txBody>
      </p:sp>
      <p:sp>
        <p:nvSpPr>
          <p:cNvPr id="12" name="Content Placeholder 2">
            <a:extLst>
              <a:ext uri="{FF2B5EF4-FFF2-40B4-BE49-F238E27FC236}">
                <a16:creationId xmlns:a16="http://schemas.microsoft.com/office/drawing/2014/main" id="{015683AD-6925-42E7-9A52-ADC45AEAA992}"/>
              </a:ext>
            </a:extLst>
          </p:cNvPr>
          <p:cNvSpPr txBox="1">
            <a:spLocks/>
          </p:cNvSpPr>
          <p:nvPr/>
        </p:nvSpPr>
        <p:spPr>
          <a:xfrm>
            <a:off x="1019372" y="1303613"/>
            <a:ext cx="7870628" cy="5317067"/>
          </a:xfrm>
          <a:prstGeom prst="rect">
            <a:avLst/>
          </a:prstGeom>
          <a:ln w="28575">
            <a:noFill/>
          </a:ln>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ＭＳ Ｐゴシック" charset="-128"/>
              </a:rPr>
              <a:t>SECTION 5. </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Testing Methodologies &amp; Best Practices </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5.1	Simulant Prep &amp; Storage</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5.1.1 Particle Separation </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5.1.1.1 Sieve</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5.1.1.2 Cyclone Separation</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5.1.2 Bake-out</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5.1.2.1 Forms of Water</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5.1.2.2 Moister Level Best Practices</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5.1.2.3 Moisture Considerations for Vacuum Testing </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5.1.3 Storage</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5.2	Simulant Loading Definitions</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5.3	Testing Practices &amp; Categories</a:t>
            </a:r>
          </a:p>
          <a:p>
            <a:pPr marL="0" marR="0" lvl="0" indent="0" algn="l" defTabSz="457200" rtl="0" eaLnBrk="0" fontAlgn="base" latinLnBrk="0" hangingPunct="0">
              <a:lnSpc>
                <a:spcPct val="100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5.4	Simulants</a:t>
            </a:r>
          </a:p>
          <a:p>
            <a:pPr marL="0" marR="0" lvl="0" indent="0" algn="l" defTabSz="457200" rtl="0" eaLnBrk="0" fontAlgn="base" latinLnBrk="0" hangingPunct="0">
              <a:lnSpc>
                <a:spcPct val="100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5.5	Facilities </a:t>
            </a:r>
          </a:p>
          <a:p>
            <a:pPr marL="0" marR="0" lvl="0" indent="0" algn="l" defTabSz="457200" rtl="0" eaLnBrk="0" fontAlgn="base" latinLnBrk="0" hangingPunct="0">
              <a:lnSpc>
                <a:spcPct val="75000"/>
              </a:lnSpc>
              <a:spcBef>
                <a:spcPts val="100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ＭＳ Ｐゴシック" charset="-128"/>
            </a:endParaRP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a:t>
            </a:r>
            <a:r>
              <a:rPr kumimoji="0" lang="en-US" sz="1600" b="0" i="0" u="none" strike="noStrike" kern="1200" cap="none" spc="0" normalizeH="0" baseline="0" noProof="0" dirty="0">
                <a:ln>
                  <a:noFill/>
                </a:ln>
                <a:solidFill>
                  <a:prstClr val="black"/>
                </a:solidFill>
                <a:effectLst/>
                <a:uLnTx/>
                <a:uFillTx/>
                <a:latin typeface="arial" charset="0"/>
                <a:ea typeface="ＭＳ Ｐゴシック" charset="-128"/>
              </a:rPr>
              <a:t>	</a:t>
            </a:r>
            <a:endParaRPr kumimoji="0" lang="en-US" sz="1800" b="0" i="0" u="none" strike="noStrike" kern="1200" cap="none" spc="0" normalizeH="0" baseline="0" noProof="0" dirty="0">
              <a:ln>
                <a:noFill/>
              </a:ln>
              <a:solidFill>
                <a:prstClr val="black"/>
              </a:solidFill>
              <a:effectLst/>
              <a:uLnTx/>
              <a:uFillTx/>
              <a:latin typeface="arial" charset="0"/>
              <a:ea typeface="ＭＳ Ｐゴシック" charset="-128"/>
            </a:endParaRPr>
          </a:p>
        </p:txBody>
      </p:sp>
    </p:spTree>
    <p:extLst>
      <p:ext uri="{BB962C8B-B14F-4D97-AF65-F5344CB8AC3E}">
        <p14:creationId xmlns:p14="http://schemas.microsoft.com/office/powerpoint/2010/main" val="31062915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0EBCD075-2D6F-4874-A87C-64B5A2E0693C}"/>
              </a:ext>
            </a:extLst>
          </p:cNvPr>
          <p:cNvSpPr txBox="1">
            <a:spLocks/>
          </p:cNvSpPr>
          <p:nvPr/>
        </p:nvSpPr>
        <p:spPr>
          <a:xfrm>
            <a:off x="1019372" y="1303613"/>
            <a:ext cx="7870628" cy="5317067"/>
          </a:xfrm>
          <a:prstGeom prst="rect">
            <a:avLst/>
          </a:prstGeom>
          <a:ln w="28575">
            <a:noFill/>
          </a:ln>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ＭＳ Ｐゴシック" charset="-128"/>
              </a:rPr>
              <a:t>SECTION 5. </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Testing Methodologies &amp; Best Practices </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5.1	Simulant Prep &amp; Storage</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5.2	Simulant Loading Definitions</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5.2.1 Surface Accumulated Loading</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5.2.1.1 Method 1: Pre-Load the Dust</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5.2.1.2 Method 2: Vacuum Chamber Dust Loading</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5.2.2 Volumetric </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5.3	Testing Practices &amp; Categories</a:t>
            </a:r>
          </a:p>
          <a:p>
            <a:pPr marL="0" marR="0" lvl="0" indent="0" algn="l" defTabSz="457200" rtl="0" eaLnBrk="0" fontAlgn="base" latinLnBrk="0" hangingPunct="0">
              <a:lnSpc>
                <a:spcPct val="100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5.4	Simulants</a:t>
            </a:r>
          </a:p>
          <a:p>
            <a:pPr marL="0" marR="0" lvl="0" indent="0" algn="l" defTabSz="457200" rtl="0" eaLnBrk="0" fontAlgn="base" latinLnBrk="0" hangingPunct="0">
              <a:lnSpc>
                <a:spcPct val="100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5.5	Facilities </a:t>
            </a:r>
          </a:p>
          <a:p>
            <a:pPr marL="0" marR="0" lvl="0" indent="0" algn="l" defTabSz="457200" rtl="0" eaLnBrk="0" fontAlgn="base" latinLnBrk="0" hangingPunct="0">
              <a:lnSpc>
                <a:spcPct val="75000"/>
              </a:lnSpc>
              <a:spcBef>
                <a:spcPts val="100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ＭＳ Ｐゴシック" charset="-128"/>
            </a:endParaRP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a:t>
            </a:r>
            <a:r>
              <a:rPr kumimoji="0" lang="en-US" sz="1600" b="0" i="0" u="none" strike="noStrike" kern="1200" cap="none" spc="0" normalizeH="0" baseline="0" noProof="0" dirty="0">
                <a:ln>
                  <a:noFill/>
                </a:ln>
                <a:solidFill>
                  <a:prstClr val="black"/>
                </a:solidFill>
                <a:effectLst/>
                <a:uLnTx/>
                <a:uFillTx/>
                <a:latin typeface="arial" charset="0"/>
                <a:ea typeface="ＭＳ Ｐゴシック" charset="-128"/>
              </a:rPr>
              <a:t>	</a:t>
            </a:r>
            <a:endParaRPr kumimoji="0" lang="en-US" sz="1800" b="0" i="0" u="none" strike="noStrike" kern="1200" cap="none" spc="0" normalizeH="0" baseline="0" noProof="0" dirty="0">
              <a:ln>
                <a:noFill/>
              </a:ln>
              <a:solidFill>
                <a:prstClr val="black"/>
              </a:solidFill>
              <a:effectLst/>
              <a:uLnTx/>
              <a:uFillTx/>
              <a:latin typeface="arial" charset="0"/>
              <a:ea typeface="ＭＳ Ｐゴシック" charset="-128"/>
            </a:endParaRPr>
          </a:p>
        </p:txBody>
      </p:sp>
      <p:sp>
        <p:nvSpPr>
          <p:cNvPr id="6" name="Rectangle 5">
            <a:extLst>
              <a:ext uri="{FF2B5EF4-FFF2-40B4-BE49-F238E27FC236}">
                <a16:creationId xmlns:a16="http://schemas.microsoft.com/office/drawing/2014/main" id="{BFC71134-E1CE-43D3-957F-E63C3FA4BB6D}"/>
              </a:ext>
            </a:extLst>
          </p:cNvPr>
          <p:cNvSpPr/>
          <p:nvPr/>
        </p:nvSpPr>
        <p:spPr>
          <a:xfrm>
            <a:off x="1019372" y="2449324"/>
            <a:ext cx="3507804" cy="327743"/>
          </a:xfrm>
          <a:prstGeom prst="rect">
            <a:avLst/>
          </a:prstGeom>
          <a:noFill/>
          <a:ln w="571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1" name="Picture 10">
            <a:extLst>
              <a:ext uri="{FF2B5EF4-FFF2-40B4-BE49-F238E27FC236}">
                <a16:creationId xmlns:a16="http://schemas.microsoft.com/office/drawing/2014/main" id="{A7DC2426-5A9B-4416-B32F-3C11F4D478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68862" y="140677"/>
            <a:ext cx="990306" cy="824176"/>
          </a:xfrm>
          <a:prstGeom prst="rect">
            <a:avLst/>
          </a:prstGeom>
        </p:spPr>
      </p:pic>
      <p:sp>
        <p:nvSpPr>
          <p:cNvPr id="13" name="Title 1">
            <a:extLst>
              <a:ext uri="{FF2B5EF4-FFF2-40B4-BE49-F238E27FC236}">
                <a16:creationId xmlns:a16="http://schemas.microsoft.com/office/drawing/2014/main" id="{54BE0D88-73BE-4909-96F6-C24C9BD2DBAD}"/>
              </a:ext>
            </a:extLst>
          </p:cNvPr>
          <p:cNvSpPr txBox="1">
            <a:spLocks/>
          </p:cNvSpPr>
          <p:nvPr/>
        </p:nvSpPr>
        <p:spPr>
          <a:xfrm>
            <a:off x="1143001" y="19365"/>
            <a:ext cx="8762999"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ysClr val="window" lastClr="FFFFFF">
                    <a:lumMod val="85000"/>
                  </a:sysClr>
                </a:solidFill>
                <a:effectLst/>
                <a:uLnTx/>
                <a:uFillTx/>
                <a:latin typeface="Arial Bold" charset="0"/>
                <a:ea typeface="ＭＳ Ｐゴシック" charset="-128"/>
              </a:rPr>
              <a:t>Section 5. Testing Methodologies &amp; Best Practices</a:t>
            </a:r>
          </a:p>
        </p:txBody>
      </p:sp>
      <p:pic>
        <p:nvPicPr>
          <p:cNvPr id="2052" name="Picture 4">
            <a:extLst>
              <a:ext uri="{FF2B5EF4-FFF2-40B4-BE49-F238E27FC236}">
                <a16:creationId xmlns:a16="http://schemas.microsoft.com/office/drawing/2014/main" id="{77772DA1-DF4A-48F8-B4C2-25BDEBCA19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6878" y="2373087"/>
            <a:ext cx="4654751" cy="310122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75BA5C4-3F5B-4AA4-8A12-D4B723F75EA3}"/>
              </a:ext>
            </a:extLst>
          </p:cNvPr>
          <p:cNvSpPr txBox="1"/>
          <p:nvPr/>
        </p:nvSpPr>
        <p:spPr>
          <a:xfrm>
            <a:off x="2408807" y="6427113"/>
            <a:ext cx="8003178" cy="430887"/>
          </a:xfrm>
          <a:prstGeom prst="rect">
            <a:avLst/>
          </a:prstGeom>
          <a:noFill/>
        </p:spPr>
        <p:txBody>
          <a:bodyPr wrap="square" rtlCol="0">
            <a:spAutoFit/>
          </a:bodyPr>
          <a:lstStyle/>
          <a:p>
            <a:pPr algn="ctr"/>
            <a:r>
              <a:rPr lang="en-US" sz="1050" dirty="0">
                <a:solidFill>
                  <a:schemeClr val="bg1"/>
                </a:solidFill>
                <a:latin typeface="Century Gothic" panose="020B0502020202020204"/>
              </a:rPr>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1432255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39333" y="3202904"/>
            <a:ext cx="3437467" cy="3418030"/>
          </a:xfrm>
          <a:prstGeom prst="rect">
            <a:avLst/>
          </a:prstGeom>
          <a:solidFill>
            <a:srgbClr val="FFFF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0EBCD075-2D6F-4874-A87C-64B5A2E0693C}"/>
              </a:ext>
            </a:extLst>
          </p:cNvPr>
          <p:cNvSpPr txBox="1">
            <a:spLocks/>
          </p:cNvSpPr>
          <p:nvPr/>
        </p:nvSpPr>
        <p:spPr>
          <a:xfrm>
            <a:off x="1019372" y="1303614"/>
            <a:ext cx="4737961" cy="5317320"/>
          </a:xfrm>
          <a:prstGeom prst="rect">
            <a:avLst/>
          </a:prstGeom>
          <a:ln w="28575">
            <a:noFill/>
          </a:ln>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ＭＳ Ｐゴシック" charset="-128"/>
              </a:rPr>
              <a:t>SECTION 5. </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Testing Methodologies &amp; Best Practices </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5.1	Simulant Prep &amp; Storage</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5.2	Simulant Loading Definitions</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5.3	Testing Practices &amp; Categories</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5.3.1 Aerosol Ingestion		</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5.3.2 Abrasion</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5.3.3 Optical</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5.3.4 Thermal</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5.3.5 Mechanisms</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5.3.6 Seals &amp; Mating Surfaces</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5.3.7 Reactivity</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5.3.8 Electrostatic Properties</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5.3.9 Plume Surface Interaction</a:t>
            </a:r>
          </a:p>
          <a:p>
            <a:pPr marL="0" marR="0" lvl="0" indent="0" algn="l" defTabSz="457200" rtl="0" eaLnBrk="0" fontAlgn="base" latinLnBrk="0" hangingPunct="0">
              <a:lnSpc>
                <a:spcPct val="95000"/>
              </a:lnSpc>
              <a:spcBef>
                <a:spcPts val="100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ＭＳ Ｐゴシック" charset="-128"/>
            </a:endParaRP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a:t>
            </a:r>
          </a:p>
        </p:txBody>
      </p:sp>
      <p:sp>
        <p:nvSpPr>
          <p:cNvPr id="6" name="Rectangle 5">
            <a:extLst>
              <a:ext uri="{FF2B5EF4-FFF2-40B4-BE49-F238E27FC236}">
                <a16:creationId xmlns:a16="http://schemas.microsoft.com/office/drawing/2014/main" id="{BFC71134-E1CE-43D3-957F-E63C3FA4BB6D}"/>
              </a:ext>
            </a:extLst>
          </p:cNvPr>
          <p:cNvSpPr/>
          <p:nvPr/>
        </p:nvSpPr>
        <p:spPr>
          <a:xfrm>
            <a:off x="1019372" y="2833168"/>
            <a:ext cx="3772761" cy="350686"/>
          </a:xfrm>
          <a:prstGeom prst="rect">
            <a:avLst/>
          </a:prstGeom>
          <a:noFill/>
          <a:ln w="571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Content Placeholder 2">
            <a:extLst>
              <a:ext uri="{FF2B5EF4-FFF2-40B4-BE49-F238E27FC236}">
                <a16:creationId xmlns:a16="http://schemas.microsoft.com/office/drawing/2014/main" id="{28B65AC3-979E-42B6-A8DD-0097FAB692A9}"/>
              </a:ext>
            </a:extLst>
          </p:cNvPr>
          <p:cNvSpPr txBox="1">
            <a:spLocks/>
          </p:cNvSpPr>
          <p:nvPr/>
        </p:nvSpPr>
        <p:spPr>
          <a:xfrm>
            <a:off x="6792577" y="1608667"/>
            <a:ext cx="4380050" cy="4632163"/>
          </a:xfrm>
          <a:prstGeom prst="rect">
            <a:avLst/>
          </a:prstGeom>
          <a:ln w="28575">
            <a:noFill/>
          </a:ln>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base" latinLnBrk="0" hangingPunct="0">
              <a:lnSpc>
                <a:spcPct val="100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5.4	Simulants</a:t>
            </a:r>
          </a:p>
          <a:p>
            <a:pPr marL="0" marR="0" lvl="0" indent="0" algn="l" defTabSz="457200" rtl="0" eaLnBrk="0" fontAlgn="base" latinLnBrk="0" hangingPunct="0">
              <a:lnSpc>
                <a:spcPct val="100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5.5	Facilities </a:t>
            </a:r>
          </a:p>
          <a:p>
            <a:pPr marL="0" marR="0" lvl="0" indent="0" algn="l" defTabSz="457200" rtl="0" eaLnBrk="0" fontAlgn="base" latinLnBrk="0" hangingPunct="0">
              <a:lnSpc>
                <a:spcPct val="75000"/>
              </a:lnSpc>
              <a:spcBef>
                <a:spcPts val="100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ＭＳ Ｐゴシック" charset="-128"/>
            </a:endParaRP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a:t>
            </a:r>
            <a:r>
              <a:rPr kumimoji="0" lang="en-US" sz="1600" b="0" i="0" u="none" strike="noStrike" kern="1200" cap="none" spc="0" normalizeH="0" baseline="0" noProof="0" dirty="0">
                <a:ln>
                  <a:noFill/>
                </a:ln>
                <a:solidFill>
                  <a:prstClr val="black"/>
                </a:solidFill>
                <a:effectLst/>
                <a:uLnTx/>
                <a:uFillTx/>
                <a:latin typeface="arial" charset="0"/>
                <a:ea typeface="ＭＳ Ｐゴシック" charset="-128"/>
              </a:rPr>
              <a:t>	</a:t>
            </a:r>
            <a:endParaRPr kumimoji="0" lang="en-US" sz="1800" b="0" i="0" u="none" strike="noStrike" kern="1200" cap="none" spc="0" normalizeH="0" baseline="0" noProof="0" dirty="0">
              <a:ln>
                <a:noFill/>
              </a:ln>
              <a:solidFill>
                <a:prstClr val="black"/>
              </a:solidFill>
              <a:effectLst/>
              <a:uLnTx/>
              <a:uFillTx/>
              <a:latin typeface="arial" charset="0"/>
              <a:ea typeface="ＭＳ Ｐゴシック" charset="-128"/>
            </a:endParaRPr>
          </a:p>
        </p:txBody>
      </p:sp>
      <p:pic>
        <p:nvPicPr>
          <p:cNvPr id="12" name="Picture 11">
            <a:extLst>
              <a:ext uri="{FF2B5EF4-FFF2-40B4-BE49-F238E27FC236}">
                <a16:creationId xmlns:a16="http://schemas.microsoft.com/office/drawing/2014/main" id="{3A808141-EFB7-4DDB-80FC-875C48F79A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68862" y="140677"/>
            <a:ext cx="990306" cy="824176"/>
          </a:xfrm>
          <a:prstGeom prst="rect">
            <a:avLst/>
          </a:prstGeom>
        </p:spPr>
      </p:pic>
      <p:sp>
        <p:nvSpPr>
          <p:cNvPr id="13" name="Title 1">
            <a:extLst>
              <a:ext uri="{FF2B5EF4-FFF2-40B4-BE49-F238E27FC236}">
                <a16:creationId xmlns:a16="http://schemas.microsoft.com/office/drawing/2014/main" id="{74CA059E-C685-498D-856C-36D4D3AFA23A}"/>
              </a:ext>
            </a:extLst>
          </p:cNvPr>
          <p:cNvSpPr txBox="1">
            <a:spLocks/>
          </p:cNvSpPr>
          <p:nvPr/>
        </p:nvSpPr>
        <p:spPr>
          <a:xfrm>
            <a:off x="1143001" y="19365"/>
            <a:ext cx="8762999"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ysClr val="window" lastClr="FFFFFF">
                    <a:lumMod val="85000"/>
                  </a:sysClr>
                </a:solidFill>
                <a:effectLst/>
                <a:uLnTx/>
                <a:uFillTx/>
                <a:latin typeface="Arial Bold" charset="0"/>
                <a:ea typeface="ＭＳ Ｐゴシック" charset="-128"/>
              </a:rPr>
              <a:t>Section 5. Testing Methodologies &amp; Best Practices</a:t>
            </a:r>
          </a:p>
        </p:txBody>
      </p:sp>
      <p:sp>
        <p:nvSpPr>
          <p:cNvPr id="14" name="TextBox 13">
            <a:extLst>
              <a:ext uri="{FF2B5EF4-FFF2-40B4-BE49-F238E27FC236}">
                <a16:creationId xmlns:a16="http://schemas.microsoft.com/office/drawing/2014/main" id="{AD3DE2DD-FED3-4D11-97C7-0B7CF155BC59}"/>
              </a:ext>
            </a:extLst>
          </p:cNvPr>
          <p:cNvSpPr txBox="1"/>
          <p:nvPr/>
        </p:nvSpPr>
        <p:spPr>
          <a:xfrm>
            <a:off x="4142" y="6618708"/>
            <a:ext cx="12205275" cy="246221"/>
          </a:xfrm>
          <a:prstGeom prst="rect">
            <a:avLst/>
          </a:prstGeom>
          <a:noFill/>
        </p:spPr>
        <p:txBody>
          <a:bodyPr wrap="square" rtlCol="0">
            <a:spAutoFit/>
          </a:bodyPr>
          <a:lstStyle/>
          <a:p>
            <a:pPr algn="ctr"/>
            <a:r>
              <a:rPr lang="en-US" sz="1000" dirty="0">
                <a:solidFill>
                  <a:schemeClr val="bg1"/>
                </a:solidFill>
              </a:rPr>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1501607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0EBCD075-2D6F-4874-A87C-64B5A2E0693C}"/>
              </a:ext>
            </a:extLst>
          </p:cNvPr>
          <p:cNvSpPr txBox="1">
            <a:spLocks/>
          </p:cNvSpPr>
          <p:nvPr/>
        </p:nvSpPr>
        <p:spPr>
          <a:xfrm>
            <a:off x="1019372" y="1303614"/>
            <a:ext cx="4737961" cy="5317320"/>
          </a:xfrm>
          <a:prstGeom prst="rect">
            <a:avLst/>
          </a:prstGeom>
          <a:ln w="28575">
            <a:noFill/>
          </a:ln>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ＭＳ Ｐゴシック" charset="-128"/>
              </a:rPr>
              <a:t>SECTION 5. </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Testing Methodologies &amp; Best Practices </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5.1	Simulant Prep &amp; Storage</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5.2	Simulant Loading Definitions</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5.3	Testing Practices &amp; Categories</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5.3.1 Aerosol Ingestion	</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5.3.1 Simulant Characteristics</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5.3.2 Facility Capability</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5.3.3 Methodology</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5.3.4 Best Practices	</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5.3.2 Abrasion</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5.3.3 Optical</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5.3.4 Thermal</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a:t>
            </a:r>
          </a:p>
        </p:txBody>
      </p:sp>
      <p:sp>
        <p:nvSpPr>
          <p:cNvPr id="6" name="Rectangle 5">
            <a:extLst>
              <a:ext uri="{FF2B5EF4-FFF2-40B4-BE49-F238E27FC236}">
                <a16:creationId xmlns:a16="http://schemas.microsoft.com/office/drawing/2014/main" id="{BFC71134-E1CE-43D3-957F-E63C3FA4BB6D}"/>
              </a:ext>
            </a:extLst>
          </p:cNvPr>
          <p:cNvSpPr/>
          <p:nvPr/>
        </p:nvSpPr>
        <p:spPr>
          <a:xfrm>
            <a:off x="1019372" y="3202295"/>
            <a:ext cx="3772761" cy="350686"/>
          </a:xfrm>
          <a:prstGeom prst="rect">
            <a:avLst/>
          </a:prstGeom>
          <a:noFill/>
          <a:ln w="571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Content Placeholder 2">
            <a:extLst>
              <a:ext uri="{FF2B5EF4-FFF2-40B4-BE49-F238E27FC236}">
                <a16:creationId xmlns:a16="http://schemas.microsoft.com/office/drawing/2014/main" id="{28B65AC3-979E-42B6-A8DD-0097FAB692A9}"/>
              </a:ext>
            </a:extLst>
          </p:cNvPr>
          <p:cNvSpPr txBox="1">
            <a:spLocks/>
          </p:cNvSpPr>
          <p:nvPr/>
        </p:nvSpPr>
        <p:spPr>
          <a:xfrm>
            <a:off x="6216124" y="1608667"/>
            <a:ext cx="4956504" cy="4632163"/>
          </a:xfrm>
          <a:prstGeom prst="rect">
            <a:avLst/>
          </a:prstGeom>
          <a:ln w="28575">
            <a:noFill/>
          </a:ln>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5.3	Testing Practices &amp; Categories (cont.)</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5.3.5 Mechanisms</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5.3.6 Seals &amp; Mating Surfaces</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5.3.7 Reactivity</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5.3.8 Electrostatic </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5.3.9 Plume Surface Interaction</a:t>
            </a:r>
          </a:p>
          <a:p>
            <a:pPr marL="0" marR="0" lvl="0" indent="0" algn="l" defTabSz="457200" rtl="0" eaLnBrk="0" fontAlgn="base" latinLnBrk="0" hangingPunct="0">
              <a:lnSpc>
                <a:spcPct val="100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5.4	Simulants</a:t>
            </a:r>
          </a:p>
          <a:p>
            <a:pPr marL="0" marR="0" lvl="0" indent="0" algn="l" defTabSz="457200" rtl="0" eaLnBrk="0" fontAlgn="base" latinLnBrk="0" hangingPunct="0">
              <a:lnSpc>
                <a:spcPct val="100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5.5	Facilities </a:t>
            </a:r>
          </a:p>
          <a:p>
            <a:pPr marL="0" marR="0" lvl="0" indent="0" algn="l" defTabSz="457200" rtl="0" eaLnBrk="0" fontAlgn="base" latinLnBrk="0" hangingPunct="0">
              <a:lnSpc>
                <a:spcPct val="75000"/>
              </a:lnSpc>
              <a:spcBef>
                <a:spcPts val="100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ＭＳ Ｐゴシック" charset="-128"/>
            </a:endParaRP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a:t>
            </a:r>
            <a:r>
              <a:rPr kumimoji="0" lang="en-US" sz="1600" b="0" i="0" u="none" strike="noStrike" kern="1200" cap="none" spc="0" normalizeH="0" baseline="0" noProof="0" dirty="0">
                <a:ln>
                  <a:noFill/>
                </a:ln>
                <a:solidFill>
                  <a:prstClr val="black"/>
                </a:solidFill>
                <a:effectLst/>
                <a:uLnTx/>
                <a:uFillTx/>
                <a:latin typeface="arial" charset="0"/>
                <a:ea typeface="ＭＳ Ｐゴシック" charset="-128"/>
              </a:rPr>
              <a:t>	</a:t>
            </a:r>
            <a:endParaRPr kumimoji="0" lang="en-US" sz="1800" b="0" i="0" u="none" strike="noStrike" kern="1200" cap="none" spc="0" normalizeH="0" baseline="0" noProof="0" dirty="0">
              <a:ln>
                <a:noFill/>
              </a:ln>
              <a:solidFill>
                <a:prstClr val="black"/>
              </a:solidFill>
              <a:effectLst/>
              <a:uLnTx/>
              <a:uFillTx/>
              <a:latin typeface="arial" charset="0"/>
              <a:ea typeface="ＭＳ Ｐゴシック" charset="-128"/>
            </a:endParaRPr>
          </a:p>
        </p:txBody>
      </p:sp>
      <p:pic>
        <p:nvPicPr>
          <p:cNvPr id="13" name="Picture 12">
            <a:extLst>
              <a:ext uri="{FF2B5EF4-FFF2-40B4-BE49-F238E27FC236}">
                <a16:creationId xmlns:a16="http://schemas.microsoft.com/office/drawing/2014/main" id="{25315EF3-B3A6-4BDE-9265-11301DD81E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68862" y="140677"/>
            <a:ext cx="990306" cy="824176"/>
          </a:xfrm>
          <a:prstGeom prst="rect">
            <a:avLst/>
          </a:prstGeom>
        </p:spPr>
      </p:pic>
      <p:sp>
        <p:nvSpPr>
          <p:cNvPr id="14" name="Title 1">
            <a:extLst>
              <a:ext uri="{FF2B5EF4-FFF2-40B4-BE49-F238E27FC236}">
                <a16:creationId xmlns:a16="http://schemas.microsoft.com/office/drawing/2014/main" id="{727DADF1-6706-45EC-BD0F-5FBD1C761AA5}"/>
              </a:ext>
            </a:extLst>
          </p:cNvPr>
          <p:cNvSpPr txBox="1">
            <a:spLocks/>
          </p:cNvSpPr>
          <p:nvPr/>
        </p:nvSpPr>
        <p:spPr>
          <a:xfrm>
            <a:off x="1143001" y="19365"/>
            <a:ext cx="8762999"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ysClr val="window" lastClr="FFFFFF">
                    <a:lumMod val="85000"/>
                  </a:sysClr>
                </a:solidFill>
                <a:effectLst/>
                <a:uLnTx/>
                <a:uFillTx/>
                <a:latin typeface="Arial Bold" charset="0"/>
                <a:ea typeface="ＭＳ Ｐゴシック" charset="-128"/>
              </a:rPr>
              <a:t>Section 5. Testing Methodologies &amp; Best Practices</a:t>
            </a:r>
          </a:p>
        </p:txBody>
      </p:sp>
      <p:sp>
        <p:nvSpPr>
          <p:cNvPr id="12" name="TextBox 11">
            <a:extLst>
              <a:ext uri="{FF2B5EF4-FFF2-40B4-BE49-F238E27FC236}">
                <a16:creationId xmlns:a16="http://schemas.microsoft.com/office/drawing/2014/main" id="{99D30DC4-C784-4EA9-827B-9E21356E15BA}"/>
              </a:ext>
            </a:extLst>
          </p:cNvPr>
          <p:cNvSpPr txBox="1"/>
          <p:nvPr/>
        </p:nvSpPr>
        <p:spPr>
          <a:xfrm>
            <a:off x="4142" y="6618708"/>
            <a:ext cx="12205275" cy="246221"/>
          </a:xfrm>
          <a:prstGeom prst="rect">
            <a:avLst/>
          </a:prstGeom>
          <a:noFill/>
        </p:spPr>
        <p:txBody>
          <a:bodyPr wrap="square" rtlCol="0">
            <a:spAutoFit/>
          </a:bodyPr>
          <a:lstStyle/>
          <a:p>
            <a:pPr algn="ctr"/>
            <a:r>
              <a:rPr lang="en-US" sz="1000" dirty="0">
                <a:solidFill>
                  <a:schemeClr val="bg1"/>
                </a:solidFill>
              </a:rPr>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18042591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ysClr val="window" lastClr="FFFFFF">
                    <a:lumMod val="85000"/>
                  </a:sysClr>
                </a:solidFill>
              </a:rPr>
              <a:t>Testing Categories</a:t>
            </a:r>
            <a:endParaRPr lang="en-US" sz="3600" dirty="0"/>
          </a:p>
        </p:txBody>
      </p:sp>
      <p:sp>
        <p:nvSpPr>
          <p:cNvPr id="3" name="Content Placeholder 2"/>
          <p:cNvSpPr>
            <a:spLocks noGrp="1"/>
          </p:cNvSpPr>
          <p:nvPr>
            <p:ph idx="1"/>
          </p:nvPr>
        </p:nvSpPr>
        <p:spPr>
          <a:xfrm>
            <a:off x="285750" y="1190625"/>
            <a:ext cx="11503914" cy="5600700"/>
          </a:xfrm>
        </p:spPr>
        <p:txBody>
          <a:bodyPr/>
          <a:lstStyle/>
          <a:p>
            <a:pPr>
              <a:lnSpc>
                <a:spcPct val="75000"/>
              </a:lnSpc>
              <a:defRPr/>
            </a:pPr>
            <a:r>
              <a:rPr lang="en-US" sz="1600" dirty="0">
                <a:solidFill>
                  <a:prstClr val="black"/>
                </a:solidFill>
              </a:rPr>
              <a:t>	5.3.1 Aerosol Ingestion</a:t>
            </a:r>
          </a:p>
          <a:p>
            <a:pPr>
              <a:defRPr/>
            </a:pPr>
            <a:r>
              <a:rPr lang="en-US" sz="1600" b="0" i="1" dirty="0">
                <a:solidFill>
                  <a:prstClr val="black"/>
                </a:solidFill>
              </a:rPr>
              <a:t>		Aerosol ingestion testing supports the development and use of hardware/system(s) that have the potential to ingest dust. This section is applicable to hardware/systems(s) exposed to dust within any pressurized habitable volumes/compartments and surface atmospheric environments.	</a:t>
            </a:r>
            <a:r>
              <a:rPr lang="en-US" sz="1600" b="0" dirty="0">
                <a:solidFill>
                  <a:prstClr val="black"/>
                </a:solidFill>
              </a:rPr>
              <a:t>	</a:t>
            </a:r>
          </a:p>
          <a:p>
            <a:pPr>
              <a:lnSpc>
                <a:spcPct val="75000"/>
              </a:lnSpc>
              <a:defRPr/>
            </a:pPr>
            <a:r>
              <a:rPr lang="en-US" sz="1600" b="0" dirty="0">
                <a:solidFill>
                  <a:prstClr val="black"/>
                </a:solidFill>
              </a:rPr>
              <a:t>	</a:t>
            </a:r>
          </a:p>
          <a:p>
            <a:pPr>
              <a:lnSpc>
                <a:spcPct val="75000"/>
              </a:lnSpc>
              <a:defRPr/>
            </a:pPr>
            <a:r>
              <a:rPr lang="en-US" sz="1600" dirty="0">
                <a:solidFill>
                  <a:prstClr val="black"/>
                </a:solidFill>
              </a:rPr>
              <a:t>	5.3.2 Abrasion</a:t>
            </a:r>
          </a:p>
          <a:p>
            <a:pPr>
              <a:defRPr/>
            </a:pPr>
            <a:r>
              <a:rPr lang="en-US" sz="1600" b="0" i="1" dirty="0">
                <a:solidFill>
                  <a:prstClr val="black"/>
                </a:solidFill>
              </a:rPr>
              <a:t>		Abrasion testing supports the development and use of materials used in hardware/system(s) that frequently interact and wear over time. This section is applicable to soft goods, which are flexible materials (e.g., textiles or thin films of synthetic or natural materials and hard goods, which are inflexible materials (e.g., rigid metals or ceramics). </a:t>
            </a:r>
          </a:p>
          <a:p>
            <a:pPr>
              <a:defRPr/>
            </a:pPr>
            <a:r>
              <a:rPr lang="en-US" sz="1600" b="0" dirty="0">
                <a:solidFill>
                  <a:prstClr val="black"/>
                </a:solidFill>
              </a:rPr>
              <a:t>	</a:t>
            </a:r>
          </a:p>
          <a:p>
            <a:pPr>
              <a:defRPr/>
            </a:pPr>
            <a:r>
              <a:rPr lang="en-US" sz="1600" b="0" dirty="0">
                <a:solidFill>
                  <a:prstClr val="black"/>
                </a:solidFill>
              </a:rPr>
              <a:t>	</a:t>
            </a:r>
            <a:r>
              <a:rPr lang="en-US" sz="1600" dirty="0">
                <a:solidFill>
                  <a:prstClr val="black"/>
                </a:solidFill>
              </a:rPr>
              <a:t>5.3.3 Optical</a:t>
            </a:r>
          </a:p>
          <a:p>
            <a:pPr>
              <a:defRPr/>
            </a:pPr>
            <a:r>
              <a:rPr lang="en-US" sz="1600" b="0" i="1" dirty="0">
                <a:solidFill>
                  <a:prstClr val="black"/>
                </a:solidFill>
              </a:rPr>
              <a:t>		</a:t>
            </a:r>
            <a:r>
              <a:rPr lang="en-US" sz="1600" b="0" i="1" dirty="0"/>
              <a:t>Optical testing supports the development and use of hardware/system(s) that have the potential to have their properties and operation altered by dust. This section is applicable to optical equipment (e.g., solar panels, viewports, camera lenses, laser-based optical systems, all mirrors, wavelength filter lenses, and radiative measurement sensors) and relative navigation equipment (e.g., docking targets, reflectors.) </a:t>
            </a:r>
          </a:p>
          <a:p>
            <a:pPr>
              <a:defRPr/>
            </a:pPr>
            <a:r>
              <a:rPr lang="en-US" sz="1600" b="0" i="1" dirty="0">
                <a:solidFill>
                  <a:prstClr val="black"/>
                </a:solidFill>
              </a:rPr>
              <a:t>	</a:t>
            </a:r>
          </a:p>
          <a:p>
            <a:pPr>
              <a:defRPr/>
            </a:pPr>
            <a:r>
              <a:rPr lang="en-US" sz="1600" b="0" i="1" dirty="0">
                <a:solidFill>
                  <a:prstClr val="black"/>
                </a:solidFill>
              </a:rPr>
              <a:t>	</a:t>
            </a:r>
            <a:endParaRPr lang="en-US" sz="1600" b="0" dirty="0">
              <a:solidFill>
                <a:prstClr val="black"/>
              </a:solidFill>
            </a:endParaRPr>
          </a:p>
        </p:txBody>
      </p:sp>
      <p:sp>
        <p:nvSpPr>
          <p:cNvPr id="4" name="Slide Number Placeholder 3"/>
          <p:cNvSpPr>
            <a:spLocks noGrp="1"/>
          </p:cNvSpPr>
          <p:nvPr>
            <p:ph type="sldNum" sz="quarter" idx="10"/>
          </p:nvPr>
        </p:nvSpPr>
        <p:spPr/>
        <p:txBody>
          <a:bodyPr/>
          <a:lstStyle/>
          <a:p>
            <a:pPr>
              <a:defRPr/>
            </a:pPr>
            <a:fld id="{E8CC769F-ADCB-2641-BD2F-4076D1C41918}" type="slidenum">
              <a:rPr lang="uk-UA" sz="800" smtClean="0">
                <a:latin typeface="Arial" charset="0"/>
              </a:rPr>
              <a:pPr>
                <a:defRPr/>
              </a:pPr>
              <a:t>23</a:t>
            </a:fld>
            <a:endParaRPr lang="uk-UA" dirty="0"/>
          </a:p>
        </p:txBody>
      </p:sp>
      <p:sp>
        <p:nvSpPr>
          <p:cNvPr id="5" name="TextBox 4">
            <a:extLst>
              <a:ext uri="{FF2B5EF4-FFF2-40B4-BE49-F238E27FC236}">
                <a16:creationId xmlns:a16="http://schemas.microsoft.com/office/drawing/2014/main" id="{0A35D8AA-F4B0-4302-9EC7-B4E33EDBF64D}"/>
              </a:ext>
            </a:extLst>
          </p:cNvPr>
          <p:cNvSpPr txBox="1"/>
          <p:nvPr/>
        </p:nvSpPr>
        <p:spPr>
          <a:xfrm>
            <a:off x="2408807" y="6427113"/>
            <a:ext cx="8003178" cy="430887"/>
          </a:xfrm>
          <a:prstGeom prst="rect">
            <a:avLst/>
          </a:prstGeom>
          <a:noFill/>
        </p:spPr>
        <p:txBody>
          <a:bodyPr wrap="square" rtlCol="0">
            <a:spAutoFit/>
          </a:bodyPr>
          <a:lstStyle/>
          <a:p>
            <a:pPr algn="ctr"/>
            <a:r>
              <a:rPr lang="en-US" sz="1050" dirty="0">
                <a:solidFill>
                  <a:schemeClr val="bg1"/>
                </a:solidFill>
                <a:latin typeface="Century Gothic" panose="020B0502020202020204"/>
              </a:rPr>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1996595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ysClr val="window" lastClr="FFFFFF">
                    <a:lumMod val="85000"/>
                  </a:sysClr>
                </a:solidFill>
              </a:rPr>
              <a:t>Testing Categories</a:t>
            </a:r>
            <a:endParaRPr lang="en-US" sz="3600" dirty="0"/>
          </a:p>
        </p:txBody>
      </p:sp>
      <p:sp>
        <p:nvSpPr>
          <p:cNvPr id="3" name="Content Placeholder 2"/>
          <p:cNvSpPr>
            <a:spLocks noGrp="1"/>
          </p:cNvSpPr>
          <p:nvPr>
            <p:ph idx="1"/>
          </p:nvPr>
        </p:nvSpPr>
        <p:spPr>
          <a:xfrm>
            <a:off x="285750" y="1190625"/>
            <a:ext cx="11503914" cy="5600700"/>
          </a:xfrm>
        </p:spPr>
        <p:txBody>
          <a:bodyPr/>
          <a:lstStyle/>
          <a:p>
            <a:pPr>
              <a:defRPr/>
            </a:pPr>
            <a:r>
              <a:rPr lang="en-US" sz="1600" dirty="0">
                <a:solidFill>
                  <a:prstClr val="black"/>
                </a:solidFill>
              </a:rPr>
              <a:t>	5.3.4 Thermal</a:t>
            </a:r>
          </a:p>
          <a:p>
            <a:pPr>
              <a:defRPr/>
            </a:pPr>
            <a:r>
              <a:rPr lang="en-US" sz="1600" b="0" i="1" dirty="0">
                <a:solidFill>
                  <a:prstClr val="black"/>
                </a:solidFill>
              </a:rPr>
              <a:t>		</a:t>
            </a:r>
            <a:r>
              <a:rPr lang="en-US" sz="1600" b="0" i="1" dirty="0"/>
              <a:t>Thermal testing supports the development and use of hardware/system(s) that have the potential to have their properties and operation altered by dust. This section is applicable to active thermal management components/systems, dust loading, and associated thermal impacts on hardware/systems. The primary focus is on radiators, as this is expected to be a key component directly impacted by dust buildup/coverage. However, consideration of other hardware/system(s) that generate heat (e.g., motors, power supplies) must be considered to determine potential impact to operational conditions.</a:t>
            </a:r>
            <a:endParaRPr lang="en-US" sz="1600" b="0" dirty="0">
              <a:solidFill>
                <a:prstClr val="black"/>
              </a:solidFill>
            </a:endParaRPr>
          </a:p>
          <a:p>
            <a:pPr>
              <a:defRPr/>
            </a:pPr>
            <a:endParaRPr lang="en-US" sz="1600" b="0" dirty="0">
              <a:solidFill>
                <a:prstClr val="black"/>
              </a:solidFill>
            </a:endParaRPr>
          </a:p>
          <a:p>
            <a:pPr>
              <a:defRPr/>
            </a:pPr>
            <a:r>
              <a:rPr lang="en-US" sz="1600" dirty="0">
                <a:solidFill>
                  <a:prstClr val="black"/>
                </a:solidFill>
              </a:rPr>
              <a:t>	5.3.5 Mechanisms</a:t>
            </a:r>
          </a:p>
          <a:p>
            <a:pPr>
              <a:defRPr/>
            </a:pPr>
            <a:r>
              <a:rPr lang="en-US" sz="1600" b="0" i="1" dirty="0">
                <a:solidFill>
                  <a:prstClr val="black"/>
                </a:solidFill>
              </a:rPr>
              <a:t>		</a:t>
            </a:r>
            <a:r>
              <a:rPr lang="en-US" sz="1600" b="0" i="1" dirty="0"/>
              <a:t>Mechanisms testing supports the development and use of hardware/system(s) that have the potential to have their properties and operation altered by dust. This section is applicable to hardware with interacting surfaces in relative motion (e.g., bearings, gears, screws, and slip rings), mechanism casings and soft goods (i.e., lubricants and grease), and their seals at the system level. Other applicable mechanisms can include, but are not limited to: deployable appendages including solar arrays, retention and release mechanisms, antennas and masts, actuators, transport mechanisms, switches, rotating systems including momentum wheels, reaction wheels, control moment gyroscopes, motors, and roll rings.</a:t>
            </a:r>
            <a:endParaRPr lang="en-US" sz="1600" b="0" i="1" dirty="0">
              <a:solidFill>
                <a:prstClr val="black"/>
              </a:solidFill>
            </a:endParaRPr>
          </a:p>
          <a:p>
            <a:pPr>
              <a:defRPr/>
            </a:pPr>
            <a:r>
              <a:rPr lang="en-US" sz="1600" b="0" dirty="0">
                <a:solidFill>
                  <a:prstClr val="black"/>
                </a:solidFill>
              </a:rPr>
              <a:t>	</a:t>
            </a:r>
          </a:p>
          <a:p>
            <a:pPr>
              <a:defRPr/>
            </a:pPr>
            <a:r>
              <a:rPr lang="en-US" sz="1600" b="0" dirty="0">
                <a:solidFill>
                  <a:prstClr val="black"/>
                </a:solidFill>
              </a:rPr>
              <a:t>	</a:t>
            </a:r>
            <a:r>
              <a:rPr lang="en-US" sz="1600" dirty="0">
                <a:solidFill>
                  <a:prstClr val="black"/>
                </a:solidFill>
              </a:rPr>
              <a:t>5.3.6 Seals &amp; Mating Surfaces</a:t>
            </a:r>
          </a:p>
          <a:p>
            <a:pPr>
              <a:defRPr/>
            </a:pPr>
            <a:r>
              <a:rPr lang="en-US" sz="1600" b="0" i="1" dirty="0">
                <a:solidFill>
                  <a:prstClr val="black"/>
                </a:solidFill>
              </a:rPr>
              <a:t>		</a:t>
            </a:r>
            <a:r>
              <a:rPr lang="en-US" sz="1600" b="0" i="1" dirty="0"/>
              <a:t>Seals and mating surfaces testing supports the development and use of hardware/system(s) that have the potential to have their properties and operation altered by dust contamination. This section is applicable to static seals for hatches, docking systems, space suits, habitation modules, and sample containers.</a:t>
            </a:r>
            <a:endParaRPr lang="en-US" sz="1600" b="0" dirty="0">
              <a:solidFill>
                <a:prstClr val="black"/>
              </a:solidFill>
            </a:endParaRPr>
          </a:p>
          <a:p>
            <a:pPr>
              <a:defRPr/>
            </a:pPr>
            <a:r>
              <a:rPr lang="en-US" sz="1600" b="0" dirty="0">
                <a:solidFill>
                  <a:prstClr val="black"/>
                </a:solidFill>
              </a:rPr>
              <a:t>	</a:t>
            </a:r>
          </a:p>
          <a:p>
            <a:pPr>
              <a:defRPr/>
            </a:pPr>
            <a:endParaRPr lang="en-US" sz="1600" b="0" dirty="0">
              <a:solidFill>
                <a:prstClr val="black"/>
              </a:solidFill>
            </a:endParaRPr>
          </a:p>
        </p:txBody>
      </p:sp>
      <p:sp>
        <p:nvSpPr>
          <p:cNvPr id="4" name="Slide Number Placeholder 3"/>
          <p:cNvSpPr>
            <a:spLocks noGrp="1"/>
          </p:cNvSpPr>
          <p:nvPr>
            <p:ph type="sldNum" sz="quarter" idx="10"/>
          </p:nvPr>
        </p:nvSpPr>
        <p:spPr/>
        <p:txBody>
          <a:bodyPr/>
          <a:lstStyle/>
          <a:p>
            <a:pPr>
              <a:defRPr/>
            </a:pPr>
            <a:fld id="{E8CC769F-ADCB-2641-BD2F-4076D1C41918}" type="slidenum">
              <a:rPr lang="uk-UA" sz="800" smtClean="0">
                <a:latin typeface="Arial" charset="0"/>
              </a:rPr>
              <a:pPr>
                <a:defRPr/>
              </a:pPr>
              <a:t>24</a:t>
            </a:fld>
            <a:endParaRPr lang="uk-UA" dirty="0"/>
          </a:p>
        </p:txBody>
      </p:sp>
      <p:sp>
        <p:nvSpPr>
          <p:cNvPr id="6" name="TextBox 5">
            <a:extLst>
              <a:ext uri="{FF2B5EF4-FFF2-40B4-BE49-F238E27FC236}">
                <a16:creationId xmlns:a16="http://schemas.microsoft.com/office/drawing/2014/main" id="{1EE11E0C-D392-43EA-B092-CCA785E3CDFB}"/>
              </a:ext>
            </a:extLst>
          </p:cNvPr>
          <p:cNvSpPr txBox="1"/>
          <p:nvPr/>
        </p:nvSpPr>
        <p:spPr>
          <a:xfrm>
            <a:off x="4142" y="6618708"/>
            <a:ext cx="12205275" cy="246221"/>
          </a:xfrm>
          <a:prstGeom prst="rect">
            <a:avLst/>
          </a:prstGeom>
          <a:noFill/>
        </p:spPr>
        <p:txBody>
          <a:bodyPr wrap="square" rtlCol="0">
            <a:spAutoFit/>
          </a:bodyPr>
          <a:lstStyle/>
          <a:p>
            <a:pPr algn="ctr"/>
            <a:r>
              <a:rPr lang="en-US" sz="1000" dirty="0">
                <a:solidFill>
                  <a:schemeClr val="bg1"/>
                </a:solidFill>
              </a:rPr>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14189229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ysClr val="window" lastClr="FFFFFF">
                    <a:lumMod val="85000"/>
                  </a:sysClr>
                </a:solidFill>
              </a:rPr>
              <a:t>Testing Categories, </a:t>
            </a:r>
            <a:r>
              <a:rPr lang="en-US" sz="3600" dirty="0" err="1">
                <a:solidFill>
                  <a:sysClr val="window" lastClr="FFFFFF">
                    <a:lumMod val="85000"/>
                  </a:sysClr>
                </a:solidFill>
              </a:rPr>
              <a:t>con’t</a:t>
            </a:r>
            <a:endParaRPr lang="en-US" sz="3600" dirty="0"/>
          </a:p>
        </p:txBody>
      </p:sp>
      <p:sp>
        <p:nvSpPr>
          <p:cNvPr id="3" name="Content Placeholder 2"/>
          <p:cNvSpPr>
            <a:spLocks noGrp="1"/>
          </p:cNvSpPr>
          <p:nvPr>
            <p:ph idx="1"/>
          </p:nvPr>
        </p:nvSpPr>
        <p:spPr>
          <a:xfrm>
            <a:off x="285750" y="1190625"/>
            <a:ext cx="11503914" cy="5600700"/>
          </a:xfrm>
        </p:spPr>
        <p:txBody>
          <a:bodyPr/>
          <a:lstStyle/>
          <a:p>
            <a:pPr>
              <a:defRPr/>
            </a:pPr>
            <a:r>
              <a:rPr lang="en-US" sz="1600" dirty="0">
                <a:solidFill>
                  <a:prstClr val="black"/>
                </a:solidFill>
              </a:rPr>
              <a:t>	5.3.7 Reactivity</a:t>
            </a:r>
          </a:p>
          <a:p>
            <a:pPr>
              <a:defRPr/>
            </a:pPr>
            <a:r>
              <a:rPr lang="en-US" sz="1600" b="0" i="1" dirty="0">
                <a:solidFill>
                  <a:prstClr val="black"/>
                </a:solidFill>
              </a:rPr>
              <a:t>		</a:t>
            </a:r>
            <a:r>
              <a:rPr lang="en-US" sz="1600" b="0" i="1" dirty="0"/>
              <a:t>Reactivity testing supports the development and use of hardware/system(s) that have the potential to have their properties and operation altered by dust contamination or chemical reactivity. This section is applicable to surfaces and organic and inorganic materials that have the potential to react with activated dust surfaces. This section is different than previous sections in that it serves to show how simulants may be altered to recreate the natural reactivity of lunar surface environment dust particle reactivity.</a:t>
            </a:r>
          </a:p>
          <a:p>
            <a:pPr>
              <a:defRPr/>
            </a:pPr>
            <a:endParaRPr lang="en-US" sz="1600" b="0" i="1" dirty="0">
              <a:solidFill>
                <a:prstClr val="black"/>
              </a:solidFill>
            </a:endParaRPr>
          </a:p>
          <a:p>
            <a:pPr>
              <a:defRPr/>
            </a:pPr>
            <a:r>
              <a:rPr lang="en-US" sz="1600" dirty="0">
                <a:solidFill>
                  <a:prstClr val="black"/>
                </a:solidFill>
              </a:rPr>
              <a:t>	5.3.8 Electrostatic Properties</a:t>
            </a:r>
          </a:p>
          <a:p>
            <a:pPr>
              <a:defRPr/>
            </a:pPr>
            <a:r>
              <a:rPr lang="en-US" sz="1600" b="0" i="1" dirty="0">
                <a:solidFill>
                  <a:prstClr val="black"/>
                </a:solidFill>
              </a:rPr>
              <a:t>		</a:t>
            </a:r>
            <a:r>
              <a:rPr lang="en-US" sz="1600" b="0" i="1" dirty="0"/>
              <a:t>Electrostatics testing supports the development and use of hardware/system(s) that have the potential to have their properties and operation altered by the electrical properties of dust. This section encompasses electrostatic properties of granular materials, electrostatic discharge (ESD) circuit shorts from accumulated dust, and electrical arcing.</a:t>
            </a:r>
            <a:endParaRPr lang="en-US" sz="1600" b="0" dirty="0">
              <a:solidFill>
                <a:prstClr val="black"/>
              </a:solidFill>
            </a:endParaRPr>
          </a:p>
          <a:p>
            <a:pPr>
              <a:defRPr/>
            </a:pPr>
            <a:r>
              <a:rPr lang="en-US" sz="1600" b="0" dirty="0">
                <a:solidFill>
                  <a:prstClr val="black"/>
                </a:solidFill>
              </a:rPr>
              <a:t>	</a:t>
            </a:r>
          </a:p>
          <a:p>
            <a:pPr>
              <a:defRPr/>
            </a:pPr>
            <a:r>
              <a:rPr lang="en-US" sz="1600" dirty="0">
                <a:solidFill>
                  <a:prstClr val="black"/>
                </a:solidFill>
              </a:rPr>
              <a:t>	5.3.9 Plume Surface Interaction</a:t>
            </a:r>
          </a:p>
          <a:p>
            <a:pPr>
              <a:defRPr/>
            </a:pPr>
            <a:r>
              <a:rPr lang="en-US" sz="1600" b="0" i="1" dirty="0">
                <a:solidFill>
                  <a:prstClr val="black"/>
                </a:solidFill>
              </a:rPr>
              <a:t>		</a:t>
            </a:r>
            <a:r>
              <a:rPr lang="en-US" sz="1600" b="0" i="1" dirty="0"/>
              <a:t>Rocket engines produce gas plumes that interact with the planetary surface environment. When vehicles conduct near-surface operations (e.g., landing or take-off), gas plumes interact with planetary surfaces and may cause erosion, lofting, and/or heating of surface materials. Ejected dust may strike the vehicle producing the plume, hardware/system(s) in the vehicle’s immediate vicinity or objects on orbit. PSI may cause dust loading or impact damage (e.g., media blasting). The nature of PSI effects depends on the target body’s regolith, atmospheric, topographic, and gravitational properties; the vehicle’s architecture, engine configuration and duty cycle, and the flight path of the landing vehicle; and the proximity of nearby hardware/system(s).</a:t>
            </a:r>
            <a:endParaRPr lang="en-US" sz="1600" b="0" dirty="0"/>
          </a:p>
        </p:txBody>
      </p:sp>
      <p:sp>
        <p:nvSpPr>
          <p:cNvPr id="4" name="Slide Number Placeholder 3"/>
          <p:cNvSpPr>
            <a:spLocks noGrp="1"/>
          </p:cNvSpPr>
          <p:nvPr>
            <p:ph type="sldNum" sz="quarter" idx="10"/>
          </p:nvPr>
        </p:nvSpPr>
        <p:spPr/>
        <p:txBody>
          <a:bodyPr/>
          <a:lstStyle/>
          <a:p>
            <a:pPr>
              <a:defRPr/>
            </a:pPr>
            <a:fld id="{E8CC769F-ADCB-2641-BD2F-4076D1C41918}" type="slidenum">
              <a:rPr lang="uk-UA" sz="800" smtClean="0">
                <a:latin typeface="Arial" charset="0"/>
              </a:rPr>
              <a:pPr>
                <a:defRPr/>
              </a:pPr>
              <a:t>25</a:t>
            </a:fld>
            <a:endParaRPr lang="uk-UA" dirty="0"/>
          </a:p>
        </p:txBody>
      </p:sp>
      <p:sp>
        <p:nvSpPr>
          <p:cNvPr id="5" name="TextBox 4">
            <a:extLst>
              <a:ext uri="{FF2B5EF4-FFF2-40B4-BE49-F238E27FC236}">
                <a16:creationId xmlns:a16="http://schemas.microsoft.com/office/drawing/2014/main" id="{123BE853-CD9C-411E-BE60-124F3BBBEE61}"/>
              </a:ext>
            </a:extLst>
          </p:cNvPr>
          <p:cNvSpPr txBox="1"/>
          <p:nvPr/>
        </p:nvSpPr>
        <p:spPr>
          <a:xfrm>
            <a:off x="4142" y="6618708"/>
            <a:ext cx="12205275" cy="246221"/>
          </a:xfrm>
          <a:prstGeom prst="rect">
            <a:avLst/>
          </a:prstGeom>
          <a:noFill/>
        </p:spPr>
        <p:txBody>
          <a:bodyPr wrap="square" rtlCol="0">
            <a:spAutoFit/>
          </a:bodyPr>
          <a:lstStyle/>
          <a:p>
            <a:pPr algn="ctr"/>
            <a:r>
              <a:rPr lang="en-US" sz="1000" dirty="0">
                <a:solidFill>
                  <a:schemeClr val="bg1"/>
                </a:solidFill>
              </a:rPr>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37226916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0EBCD075-2D6F-4874-A87C-64B5A2E0693C}"/>
              </a:ext>
            </a:extLst>
          </p:cNvPr>
          <p:cNvSpPr txBox="1">
            <a:spLocks/>
          </p:cNvSpPr>
          <p:nvPr/>
        </p:nvSpPr>
        <p:spPr>
          <a:xfrm>
            <a:off x="1019372" y="1303613"/>
            <a:ext cx="7870628" cy="5317067"/>
          </a:xfrm>
          <a:prstGeom prst="rect">
            <a:avLst/>
          </a:prstGeom>
          <a:ln w="28575">
            <a:noFill/>
          </a:ln>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ＭＳ Ｐゴシック" charset="-128"/>
              </a:rPr>
              <a:t>SECTION 5. </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Testing Methodologies &amp; Best Practices </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5.1	Simulant Prep &amp; Storage</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5.2	Simulant Loading Definitions</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5.3	Testing Practices &amp; Categories</a:t>
            </a:r>
          </a:p>
          <a:p>
            <a:pPr marL="0" marR="0" lvl="0" indent="0" algn="l" defTabSz="457200" rtl="0" eaLnBrk="0" fontAlgn="base" latinLnBrk="0" hangingPunct="0">
              <a:lnSpc>
                <a:spcPct val="100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5.4	Simulants</a:t>
            </a:r>
          </a:p>
          <a:p>
            <a:pPr marL="0" marR="0" lvl="0" indent="0" algn="l" defTabSz="457200" rtl="0" eaLnBrk="0" fontAlgn="base" latinLnBrk="0" hangingPunct="0">
              <a:lnSpc>
                <a:spcPct val="100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5.5	Facilities </a:t>
            </a:r>
          </a:p>
          <a:p>
            <a:pPr marL="0" marR="0" lvl="0" indent="0" algn="l" defTabSz="457200" rtl="0" eaLnBrk="0" fontAlgn="base" latinLnBrk="0" hangingPunct="0">
              <a:lnSpc>
                <a:spcPct val="75000"/>
              </a:lnSpc>
              <a:spcBef>
                <a:spcPts val="100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ＭＳ Ｐゴシック" charset="-128"/>
            </a:endParaRP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ＭＳ Ｐゴシック" charset="-128"/>
              </a:rPr>
              <a:t>	</a:t>
            </a:r>
            <a:r>
              <a:rPr kumimoji="0" lang="en-US" sz="1600" b="0" i="0" u="none" strike="noStrike" kern="1200" cap="none" spc="0" normalizeH="0" baseline="0" noProof="0" dirty="0">
                <a:ln>
                  <a:noFill/>
                </a:ln>
                <a:solidFill>
                  <a:prstClr val="black"/>
                </a:solidFill>
                <a:effectLst/>
                <a:uLnTx/>
                <a:uFillTx/>
                <a:latin typeface="arial" charset="0"/>
                <a:ea typeface="ＭＳ Ｐゴシック" charset="-128"/>
              </a:rPr>
              <a:t>	</a:t>
            </a:r>
            <a:endParaRPr kumimoji="0" lang="en-US" sz="1800" b="0" i="0" u="none" strike="noStrike" kern="1200" cap="none" spc="0" normalizeH="0" baseline="0" noProof="0" dirty="0">
              <a:ln>
                <a:noFill/>
              </a:ln>
              <a:solidFill>
                <a:prstClr val="black"/>
              </a:solidFill>
              <a:effectLst/>
              <a:uLnTx/>
              <a:uFillTx/>
              <a:latin typeface="arial" charset="0"/>
              <a:ea typeface="ＭＳ Ｐゴシック" charset="-128"/>
            </a:endParaRPr>
          </a:p>
        </p:txBody>
      </p:sp>
      <p:sp>
        <p:nvSpPr>
          <p:cNvPr id="6" name="Rectangle 5">
            <a:extLst>
              <a:ext uri="{FF2B5EF4-FFF2-40B4-BE49-F238E27FC236}">
                <a16:creationId xmlns:a16="http://schemas.microsoft.com/office/drawing/2014/main" id="{08BD5B15-5E40-4F53-87D2-B0650784ECA9}"/>
              </a:ext>
            </a:extLst>
          </p:cNvPr>
          <p:cNvSpPr/>
          <p:nvPr/>
        </p:nvSpPr>
        <p:spPr>
          <a:xfrm>
            <a:off x="1019373" y="3253656"/>
            <a:ext cx="1840560" cy="812506"/>
          </a:xfrm>
          <a:prstGeom prst="rect">
            <a:avLst/>
          </a:prstGeom>
          <a:noFill/>
          <a:ln w="571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1" name="Picture 10">
            <a:extLst>
              <a:ext uri="{FF2B5EF4-FFF2-40B4-BE49-F238E27FC236}">
                <a16:creationId xmlns:a16="http://schemas.microsoft.com/office/drawing/2014/main" id="{BE12188F-D907-477B-9C6F-4C59122EFC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68862" y="140677"/>
            <a:ext cx="990306" cy="824176"/>
          </a:xfrm>
          <a:prstGeom prst="rect">
            <a:avLst/>
          </a:prstGeom>
        </p:spPr>
      </p:pic>
      <p:sp>
        <p:nvSpPr>
          <p:cNvPr id="13" name="Title 1">
            <a:extLst>
              <a:ext uri="{FF2B5EF4-FFF2-40B4-BE49-F238E27FC236}">
                <a16:creationId xmlns:a16="http://schemas.microsoft.com/office/drawing/2014/main" id="{95EB8F2F-A661-46A9-A32D-C68BA02C4FC4}"/>
              </a:ext>
            </a:extLst>
          </p:cNvPr>
          <p:cNvSpPr txBox="1">
            <a:spLocks/>
          </p:cNvSpPr>
          <p:nvPr/>
        </p:nvSpPr>
        <p:spPr>
          <a:xfrm>
            <a:off x="1143001" y="19365"/>
            <a:ext cx="8762999"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ysClr val="window" lastClr="FFFFFF">
                    <a:lumMod val="85000"/>
                  </a:sysClr>
                </a:solidFill>
                <a:effectLst/>
                <a:uLnTx/>
                <a:uFillTx/>
                <a:latin typeface="Arial Bold" charset="0"/>
                <a:ea typeface="ＭＳ Ｐゴシック" charset="-128"/>
              </a:rPr>
              <a:t>Section 5. Testing Methodologies &amp; Best Practices</a:t>
            </a:r>
          </a:p>
        </p:txBody>
      </p:sp>
      <p:cxnSp>
        <p:nvCxnSpPr>
          <p:cNvPr id="7" name="Straight Arrow Connector 6"/>
          <p:cNvCxnSpPr/>
          <p:nvPr/>
        </p:nvCxnSpPr>
        <p:spPr>
          <a:xfrm>
            <a:off x="3009900" y="3400425"/>
            <a:ext cx="514350" cy="0"/>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3019425" y="3838575"/>
            <a:ext cx="514350" cy="0"/>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320B1BE4-C733-403A-9006-3D964B8F3216}"/>
              </a:ext>
            </a:extLst>
          </p:cNvPr>
          <p:cNvSpPr txBox="1"/>
          <p:nvPr/>
        </p:nvSpPr>
        <p:spPr>
          <a:xfrm>
            <a:off x="3668320" y="3247155"/>
            <a:ext cx="6660408"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Arial" charset="0"/>
                <a:ea typeface="MS PGothic" charset="-128"/>
                <a:cs typeface="+mn-cs"/>
              </a:rPr>
              <a:t>Document points to Simulant Advisory Committee </a:t>
            </a:r>
          </a:p>
        </p:txBody>
      </p:sp>
      <p:sp>
        <p:nvSpPr>
          <p:cNvPr id="15" name="TextBox 14">
            <a:extLst>
              <a:ext uri="{FF2B5EF4-FFF2-40B4-BE49-F238E27FC236}">
                <a16:creationId xmlns:a16="http://schemas.microsoft.com/office/drawing/2014/main" id="{320B1BE4-C733-403A-9006-3D964B8F3216}"/>
              </a:ext>
            </a:extLst>
          </p:cNvPr>
          <p:cNvSpPr txBox="1"/>
          <p:nvPr/>
        </p:nvSpPr>
        <p:spPr>
          <a:xfrm>
            <a:off x="3668320" y="3658326"/>
            <a:ext cx="6660408"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Arial" charset="0"/>
                <a:ea typeface="MS PGothic" charset="-128"/>
                <a:cs typeface="+mn-cs"/>
              </a:rPr>
              <a:t>Document points to LSIC Facilities</a:t>
            </a:r>
            <a:r>
              <a:rPr kumimoji="0" lang="en-US" sz="1800" b="0" i="1" u="none" strike="noStrike" kern="1200" cap="none" spc="0" normalizeH="0" noProof="0" dirty="0">
                <a:ln>
                  <a:noFill/>
                </a:ln>
                <a:solidFill>
                  <a:prstClr val="black"/>
                </a:solidFill>
                <a:effectLst/>
                <a:uLnTx/>
                <a:uFillTx/>
                <a:latin typeface="Arial" charset="0"/>
                <a:ea typeface="MS PGothic" charset="-128"/>
                <a:cs typeface="+mn-cs"/>
              </a:rPr>
              <a:t> Directory</a:t>
            </a:r>
            <a:endParaRPr kumimoji="0" lang="en-US" sz="1800" b="0" i="1" u="none" strike="noStrike" kern="1200" cap="none" spc="0" normalizeH="0" baseline="0" noProof="0" dirty="0">
              <a:ln>
                <a:noFill/>
              </a:ln>
              <a:solidFill>
                <a:prstClr val="black"/>
              </a:solidFill>
              <a:effectLst/>
              <a:uLnTx/>
              <a:uFillTx/>
              <a:latin typeface="Arial" charset="0"/>
              <a:ea typeface="MS PGothic" charset="-128"/>
              <a:cs typeface="+mn-cs"/>
            </a:endParaRPr>
          </a:p>
        </p:txBody>
      </p:sp>
      <p:sp>
        <p:nvSpPr>
          <p:cNvPr id="2" name="Rectangle 1"/>
          <p:cNvSpPr/>
          <p:nvPr/>
        </p:nvSpPr>
        <p:spPr>
          <a:xfrm>
            <a:off x="3673468" y="4903808"/>
            <a:ext cx="4239109" cy="369332"/>
          </a:xfrm>
          <a:prstGeom prst="rect">
            <a:avLst/>
          </a:prstGeom>
        </p:spPr>
        <p:txBody>
          <a:bodyPr wrap="none">
            <a:spAutoFit/>
          </a:bodyPr>
          <a:lstStyle/>
          <a:p>
            <a:r>
              <a:rPr lang="en-US" i="1" u="sng" dirty="0">
                <a:solidFill>
                  <a:srgbClr val="0000FF"/>
                </a:solidFill>
                <a:latin typeface="Times New Roman" panose="02020603050405020304" pitchFamily="18" charset="0"/>
                <a:ea typeface="Calibri" panose="020F0502020204030204" pitchFamily="34" charset="0"/>
                <a:hlinkClick r:id="rId4"/>
              </a:rPr>
              <a:t>https://ares.jsc.nasa.gov/projects/simulants/</a:t>
            </a:r>
            <a:endParaRPr lang="en-US" dirty="0"/>
          </a:p>
        </p:txBody>
      </p:sp>
      <p:sp>
        <p:nvSpPr>
          <p:cNvPr id="3" name="Rectangle 2"/>
          <p:cNvSpPr/>
          <p:nvPr/>
        </p:nvSpPr>
        <p:spPr>
          <a:xfrm>
            <a:off x="3646324" y="5291819"/>
            <a:ext cx="3352200" cy="369332"/>
          </a:xfrm>
          <a:prstGeom prst="rect">
            <a:avLst/>
          </a:prstGeom>
        </p:spPr>
        <p:txBody>
          <a:bodyPr wrap="none">
            <a:spAutoFit/>
          </a:bodyPr>
          <a:lstStyle/>
          <a:p>
            <a:r>
              <a:rPr lang="en-US" i="1" u="sng" dirty="0">
                <a:solidFill>
                  <a:srgbClr val="0000FF"/>
                </a:solidFill>
                <a:latin typeface="Times New Roman" panose="02020603050405020304" pitchFamily="18" charset="0"/>
                <a:ea typeface="Calibri" panose="020F0502020204030204" pitchFamily="34" charset="0"/>
                <a:hlinkClick r:id="rId5"/>
              </a:rPr>
              <a:t>https://lsic-wiki.jhuapl.edu/x/HINf</a:t>
            </a:r>
            <a:endParaRPr lang="en-US" dirty="0"/>
          </a:p>
        </p:txBody>
      </p:sp>
      <p:sp>
        <p:nvSpPr>
          <p:cNvPr id="4" name="Rectangle 3"/>
          <p:cNvSpPr/>
          <p:nvPr/>
        </p:nvSpPr>
        <p:spPr>
          <a:xfrm>
            <a:off x="2476500" y="4903808"/>
            <a:ext cx="6096000" cy="774571"/>
          </a:xfrm>
          <a:prstGeom prst="rect">
            <a:avLst/>
          </a:prstGeom>
        </p:spPr>
        <p:txBody>
          <a:bodyPr>
            <a:spAutoFit/>
          </a:bodyPr>
          <a:lstStyle/>
          <a:p>
            <a:pPr lvl="0" eaLnBrk="0" fontAlgn="base" hangingPunct="0">
              <a:spcBef>
                <a:spcPts val="1000"/>
              </a:spcBef>
              <a:spcAft>
                <a:spcPct val="0"/>
              </a:spcAft>
              <a:defRPr/>
            </a:pPr>
            <a:r>
              <a:rPr lang="en-US" dirty="0">
                <a:solidFill>
                  <a:prstClr val="black"/>
                </a:solidFill>
                <a:latin typeface="arial" charset="0"/>
                <a:ea typeface="ＭＳ Ｐゴシック" charset="-128"/>
              </a:rPr>
              <a:t>Simulants</a:t>
            </a:r>
          </a:p>
          <a:p>
            <a:pPr lvl="0" eaLnBrk="0" fontAlgn="base" hangingPunct="0">
              <a:spcBef>
                <a:spcPts val="1000"/>
              </a:spcBef>
              <a:spcAft>
                <a:spcPct val="0"/>
              </a:spcAft>
              <a:defRPr/>
            </a:pPr>
            <a:r>
              <a:rPr lang="en-US" dirty="0">
                <a:solidFill>
                  <a:prstClr val="black"/>
                </a:solidFill>
                <a:latin typeface="arial" charset="0"/>
                <a:ea typeface="ＭＳ Ｐゴシック" charset="-128"/>
              </a:rPr>
              <a:t>Facilities </a:t>
            </a:r>
          </a:p>
        </p:txBody>
      </p:sp>
      <p:sp>
        <p:nvSpPr>
          <p:cNvPr id="16" name="TextBox 15">
            <a:extLst>
              <a:ext uri="{FF2B5EF4-FFF2-40B4-BE49-F238E27FC236}">
                <a16:creationId xmlns:a16="http://schemas.microsoft.com/office/drawing/2014/main" id="{C45753FA-8EC0-4145-A37E-A1A576DD7833}"/>
              </a:ext>
            </a:extLst>
          </p:cNvPr>
          <p:cNvSpPr txBox="1"/>
          <p:nvPr/>
        </p:nvSpPr>
        <p:spPr>
          <a:xfrm>
            <a:off x="2408807" y="6427113"/>
            <a:ext cx="8003178" cy="430887"/>
          </a:xfrm>
          <a:prstGeom prst="rect">
            <a:avLst/>
          </a:prstGeom>
          <a:noFill/>
        </p:spPr>
        <p:txBody>
          <a:bodyPr wrap="square" rtlCol="0">
            <a:spAutoFit/>
          </a:bodyPr>
          <a:lstStyle/>
          <a:p>
            <a:pPr algn="ctr"/>
            <a:r>
              <a:rPr lang="en-US" sz="1050" dirty="0">
                <a:solidFill>
                  <a:schemeClr val="bg1"/>
                </a:solidFill>
                <a:latin typeface="Century Gothic" panose="020B0502020202020204"/>
              </a:rPr>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27379276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46618" y="237874"/>
            <a:ext cx="2646168" cy="1984626"/>
          </a:xfrm>
          <a:prstGeom prst="rect">
            <a:avLst/>
          </a:prstGeom>
          <a:effectLst>
            <a:softEdge rad="127000"/>
          </a:effectLst>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18941" y="136782"/>
            <a:ext cx="1798787" cy="2398382"/>
          </a:xfrm>
          <a:prstGeom prst="rect">
            <a:avLst/>
          </a:prstGeom>
          <a:effectLst>
            <a:softEdge rad="127000"/>
          </a:effectLst>
        </p:spPr>
      </p:pic>
      <p:sp>
        <p:nvSpPr>
          <p:cNvPr id="2" name="Title 1"/>
          <p:cNvSpPr>
            <a:spLocks noGrp="1"/>
          </p:cNvSpPr>
          <p:nvPr>
            <p:ph type="title"/>
          </p:nvPr>
        </p:nvSpPr>
        <p:spPr/>
        <p:txBody>
          <a:bodyPr/>
          <a:lstStyle/>
          <a:p>
            <a:r>
              <a:rPr lang="en-US" dirty="0"/>
              <a:t>Testing with Dust?</a:t>
            </a:r>
          </a:p>
        </p:txBody>
      </p:sp>
      <p:sp>
        <p:nvSpPr>
          <p:cNvPr id="3" name="Content Placeholder 2"/>
          <p:cNvSpPr>
            <a:spLocks noGrp="1"/>
          </p:cNvSpPr>
          <p:nvPr>
            <p:ph idx="1"/>
          </p:nvPr>
        </p:nvSpPr>
        <p:spPr>
          <a:xfrm>
            <a:off x="367989" y="2121407"/>
            <a:ext cx="8755073" cy="4098237"/>
          </a:xfrm>
        </p:spPr>
        <p:txBody>
          <a:bodyPr>
            <a:normAutofit fontScale="92500" lnSpcReduction="10000"/>
          </a:bodyPr>
          <a:lstStyle/>
          <a:p>
            <a:pPr marL="457200" indent="-457200">
              <a:buFont typeface="+mj-lt"/>
              <a:buAutoNum type="arabicPeriod"/>
            </a:pPr>
            <a:r>
              <a:rPr lang="en-US" dirty="0"/>
              <a:t>Look at Available Dust Testing Papers &amp; Publications </a:t>
            </a:r>
            <a:r>
              <a:rPr lang="en-US" dirty="0">
                <a:hlinkClick r:id="rId4"/>
              </a:rPr>
              <a:t>https://wiki.jsc.nasa.gov/fod/index.php/Lunar_Dust_Testing_Literature</a:t>
            </a:r>
            <a:endParaRPr lang="en-US" dirty="0"/>
          </a:p>
          <a:p>
            <a:pPr marL="457200" indent="-457200">
              <a:buFont typeface="+mj-lt"/>
              <a:buAutoNum type="arabicPeriod"/>
            </a:pPr>
            <a:r>
              <a:rPr lang="en-US" dirty="0"/>
              <a:t>Review Current Dust Testing Efforts </a:t>
            </a:r>
            <a:r>
              <a:rPr lang="en-US" dirty="0">
                <a:hlinkClick r:id="rId5"/>
              </a:rPr>
              <a:t>https://wiki.jsc.nasa.gov/fod/index.php/Lunar_Dust_Testing_Campaigns</a:t>
            </a:r>
            <a:endParaRPr lang="en-US" dirty="0"/>
          </a:p>
          <a:p>
            <a:pPr marL="457200" indent="-457200">
              <a:buFont typeface="+mj-lt"/>
              <a:buAutoNum type="arabicPeriod" startAt="3"/>
            </a:pPr>
            <a:r>
              <a:rPr lang="en-US" dirty="0"/>
              <a:t>Read the Dust Mitigation Best Practices Guide </a:t>
            </a:r>
            <a:r>
              <a:rPr lang="en-US" sz="1400" dirty="0"/>
              <a:t>(When Available)</a:t>
            </a:r>
          </a:p>
          <a:p>
            <a:pPr marL="457200" indent="-457200">
              <a:buFont typeface="+mj-lt"/>
              <a:buAutoNum type="arabicPeriod" startAt="3"/>
            </a:pPr>
            <a:r>
              <a:rPr lang="en-US" dirty="0"/>
              <a:t>Understand the NASA Standard for Dust Testing </a:t>
            </a:r>
            <a:r>
              <a:rPr lang="en-US" u="sng" dirty="0">
                <a:effectLst/>
                <a:hlinkClick r:id="rId6"/>
              </a:rPr>
              <a:t>https://standards.nasa.gov/standard/nasa/nasa-std-1008</a:t>
            </a:r>
            <a:endParaRPr lang="en-US" u="sng" dirty="0">
              <a:effectLst/>
            </a:endParaRPr>
          </a:p>
          <a:p>
            <a:pPr marL="457200" indent="-457200">
              <a:buFont typeface="+mj-lt"/>
              <a:buAutoNum type="arabicPeriod" startAt="3"/>
            </a:pPr>
            <a:r>
              <a:rPr lang="en-US" dirty="0"/>
              <a:t>Select your Simulants </a:t>
            </a:r>
            <a:r>
              <a:rPr lang="en-US" sz="1400" dirty="0"/>
              <a:t>(Simulant Advisory Committee) </a:t>
            </a:r>
            <a:r>
              <a:rPr lang="en-US" u="sng" dirty="0">
                <a:effectLst/>
                <a:hlinkClick r:id="rId7"/>
              </a:rPr>
              <a:t>https://ares.jsc.nasa.gov/projects/simulants/</a:t>
            </a:r>
            <a:r>
              <a:rPr lang="en-US" u="sng" dirty="0">
                <a:effectLst/>
              </a:rPr>
              <a:t>   </a:t>
            </a:r>
            <a:r>
              <a:rPr lang="en-US" dirty="0">
                <a:hlinkClick r:id="rId8"/>
              </a:rPr>
              <a:t>https://wiki.jsc.nasa.gov/fod/index.php/Simulant_Advisory_Committee</a:t>
            </a:r>
            <a:endParaRPr lang="en-US" dirty="0"/>
          </a:p>
          <a:p>
            <a:pPr marL="457200" indent="-457200">
              <a:buFont typeface="+mj-lt"/>
              <a:buAutoNum type="arabicPeriod" startAt="3"/>
            </a:pPr>
            <a:r>
              <a:rPr lang="en-US" dirty="0"/>
              <a:t>Identify your Facilities </a:t>
            </a:r>
            <a:r>
              <a:rPr lang="en-US" sz="1400" dirty="0"/>
              <a:t>(LSIC Facilities Directory)                                                        </a:t>
            </a:r>
            <a:r>
              <a:rPr lang="en-US" dirty="0">
                <a:hlinkClick r:id="rId9"/>
              </a:rPr>
              <a:t>https://lsic-wiki.jhuapl.edu/x/hinf</a:t>
            </a:r>
            <a:endParaRPr lang="en-US" dirty="0"/>
          </a:p>
          <a:p>
            <a:pPr marL="457200" indent="-457200">
              <a:buFont typeface="+mj-lt"/>
              <a:buAutoNum type="arabicPeriod" startAt="3"/>
            </a:pPr>
            <a:endParaRPr lang="en-US" dirty="0"/>
          </a:p>
        </p:txBody>
      </p:sp>
      <p:pic>
        <p:nvPicPr>
          <p:cNvPr id="8" name="Picture 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5400000">
            <a:off x="8771180" y="2774078"/>
            <a:ext cx="4583483" cy="2168970"/>
          </a:xfrm>
          <a:prstGeom prst="rect">
            <a:avLst/>
          </a:prstGeom>
          <a:effectLst>
            <a:softEdge rad="127000"/>
          </a:effectLst>
        </p:spPr>
      </p:pic>
      <p:pic>
        <p:nvPicPr>
          <p:cNvPr id="7" name="Picture 6"/>
          <p:cNvPicPr>
            <a:picLocks noChangeAspect="1"/>
          </p:cNvPicPr>
          <p:nvPr/>
        </p:nvPicPr>
        <p:blipFill rotWithShape="1">
          <a:blip r:embed="rId11" cstate="print">
            <a:extLst>
              <a:ext uri="{28A0092B-C50C-407E-A947-70E740481C1C}">
                <a14:useLocalDpi xmlns:a14="http://schemas.microsoft.com/office/drawing/2010/main" val="0"/>
              </a:ext>
            </a:extLst>
          </a:blip>
          <a:srcRect r="21937"/>
          <a:stretch/>
        </p:blipFill>
        <p:spPr>
          <a:xfrm rot="5400000">
            <a:off x="8751264" y="4375325"/>
            <a:ext cx="2661155" cy="1917556"/>
          </a:xfrm>
          <a:prstGeom prst="rect">
            <a:avLst/>
          </a:prstGeom>
          <a:effectLst>
            <a:softEdge rad="127000"/>
          </a:effectLst>
        </p:spPr>
      </p:pic>
      <p:sp>
        <p:nvSpPr>
          <p:cNvPr id="10" name="TextBox 9">
            <a:extLst>
              <a:ext uri="{FF2B5EF4-FFF2-40B4-BE49-F238E27FC236}">
                <a16:creationId xmlns:a16="http://schemas.microsoft.com/office/drawing/2014/main" id="{25BBFFD5-04BC-46FF-BD49-64915A5205A7}"/>
              </a:ext>
            </a:extLst>
          </p:cNvPr>
          <p:cNvSpPr txBox="1"/>
          <p:nvPr/>
        </p:nvSpPr>
        <p:spPr>
          <a:xfrm>
            <a:off x="2408807" y="6427113"/>
            <a:ext cx="8003178" cy="430887"/>
          </a:xfrm>
          <a:prstGeom prst="rect">
            <a:avLst/>
          </a:prstGeom>
          <a:noFill/>
        </p:spPr>
        <p:txBody>
          <a:bodyPr wrap="square" rtlCol="0">
            <a:spAutoFit/>
          </a:bodyPr>
          <a:lstStyle/>
          <a:p>
            <a:pPr algn="ctr"/>
            <a:r>
              <a:rPr lang="en-US" sz="1050" dirty="0">
                <a:latin typeface="Century Gothic" panose="020B0502020202020204"/>
              </a:rPr>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40586229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28C5F403-7716-4411-9DD7-A0BDAF4F0B1C}"/>
              </a:ext>
            </a:extLst>
          </p:cNvPr>
          <p:cNvSpPr txBox="1">
            <a:spLocks/>
          </p:cNvSpPr>
          <p:nvPr/>
        </p:nvSpPr>
        <p:spPr>
          <a:xfrm>
            <a:off x="647698" y="7278687"/>
            <a:ext cx="8978901" cy="1622425"/>
          </a:xfrm>
          <a:prstGeom prst="rect">
            <a:avLst/>
          </a:prstGeom>
        </p:spPr>
        <p:txBody>
          <a:bodyPr vert="horz" lIns="91440" tIns="45720" rIns="91440" bIns="45720" rtlCol="0" anchor="t" anchorCtr="0">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8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685800" indent="-228600" algn="l" defTabSz="457200" rtl="0" eaLnBrk="1" latinLnBrk="0" hangingPunct="1">
              <a:spcBef>
                <a:spcPct val="20000"/>
              </a:spcBef>
              <a:spcAft>
                <a:spcPts val="600"/>
              </a:spcAft>
              <a:buClr>
                <a:schemeClr val="tx1"/>
              </a:buClr>
              <a:buSzPct val="100000"/>
              <a:buFont typeface="High Tower Text" panose="02040502050506030303" pitchFamily="18" charset="0"/>
              <a:buChar char="–"/>
              <a:defRPr sz="24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20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8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800" kern="1200" cap="none" baseline="0">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285750" marR="0" lvl="0" indent="-285750" algn="l" defTabSz="457200" rtl="0" eaLnBrk="1" fontAlgn="auto" latinLnBrk="0" hangingPunct="1">
              <a:lnSpc>
                <a:spcPct val="100000"/>
              </a:lnSpc>
              <a:spcBef>
                <a:spcPct val="20000"/>
              </a:spcBef>
              <a:spcAft>
                <a:spcPts val="600"/>
              </a:spcAft>
              <a:buClr>
                <a:sysClr val="window" lastClr="FFFFFF"/>
              </a:buClr>
              <a:buSzPct val="100000"/>
              <a:buFont typeface="Arial"/>
              <a:buChar char="•"/>
              <a:tabLst/>
              <a:defRPr/>
            </a:pPr>
            <a:r>
              <a:rPr kumimoji="0" lang="en-US" sz="1800" b="0" i="0" u="none" strike="noStrike" kern="1200" cap="none" spc="0" normalizeH="0" baseline="0" noProof="0" dirty="0">
                <a:ln>
                  <a:noFill/>
                </a:ln>
                <a:gradFill flip="none" rotWithShape="1">
                  <a:gsLst>
                    <a:gs pos="0">
                      <a:sysClr val="window" lastClr="FFFFFF"/>
                    </a:gs>
                    <a:gs pos="100000">
                      <a:sysClr val="window" lastClr="FFFFFF">
                        <a:lumMod val="75000"/>
                      </a:sysClr>
                    </a:gs>
                  </a:gsLst>
                  <a:lin ang="5580000" scaled="0"/>
                  <a:tileRect/>
                </a:gradFill>
                <a:effectLst>
                  <a:glow rad="38100">
                    <a:sysClr val="windowText" lastClr="000000">
                      <a:lumMod val="50000"/>
                      <a:lumOff val="50000"/>
                      <a:alpha val="20000"/>
                    </a:sysClr>
                  </a:glow>
                  <a:outerShdw blurRad="44450" dist="12700" dir="13860000" algn="tl" rotWithShape="0">
                    <a:srgbClr val="000000">
                      <a:alpha val="20000"/>
                    </a:srgbClr>
                  </a:outerShdw>
                </a:effectLst>
                <a:uLnTx/>
                <a:uFillTx/>
                <a:latin typeface="Century Gothic" panose="020B0502020202020204"/>
                <a:ea typeface="+mn-ea"/>
                <a:cs typeface="+mn-cs"/>
              </a:rPr>
              <a:t>Plan for testing technologies</a:t>
            </a:r>
          </a:p>
          <a:p>
            <a:pPr marL="685800" marR="0" lvl="1" indent="-228600" algn="l" defTabSz="457200" rtl="0" eaLnBrk="1" fontAlgn="auto" latinLnBrk="0" hangingPunct="1">
              <a:lnSpc>
                <a:spcPct val="100000"/>
              </a:lnSpc>
              <a:spcBef>
                <a:spcPct val="20000"/>
              </a:spcBef>
              <a:spcAft>
                <a:spcPts val="600"/>
              </a:spcAft>
              <a:buClr>
                <a:sysClr val="window" lastClr="FFFFFF"/>
              </a:buClr>
              <a:buSzPct val="100000"/>
              <a:buFont typeface="High Tower Text" panose="02040502050506030303" pitchFamily="18" charset="0"/>
              <a:buChar char="–"/>
              <a:tabLst/>
              <a:defRPr/>
            </a:pPr>
            <a:r>
              <a:rPr kumimoji="0" lang="en-US" sz="1600" b="0" i="0" u="none" strike="noStrike" kern="1200" cap="none" spc="0" normalizeH="0" baseline="0" noProof="0" dirty="0">
                <a:ln>
                  <a:noFill/>
                </a:ln>
                <a:gradFill flip="none" rotWithShape="1">
                  <a:gsLst>
                    <a:gs pos="0">
                      <a:sysClr val="window" lastClr="FFFFFF"/>
                    </a:gs>
                    <a:gs pos="100000">
                      <a:sysClr val="window" lastClr="FFFFFF">
                        <a:lumMod val="75000"/>
                      </a:sysClr>
                    </a:gs>
                  </a:gsLst>
                  <a:lin ang="5580000" scaled="0"/>
                  <a:tileRect/>
                </a:gradFill>
                <a:effectLst>
                  <a:glow rad="38100">
                    <a:sysClr val="windowText" lastClr="000000">
                      <a:lumMod val="50000"/>
                      <a:lumOff val="50000"/>
                      <a:alpha val="20000"/>
                    </a:sysClr>
                  </a:glow>
                  <a:outerShdw blurRad="44450" dist="12700" dir="13860000" algn="tl" rotWithShape="0">
                    <a:srgbClr val="000000">
                      <a:alpha val="20000"/>
                    </a:srgbClr>
                  </a:outerShdw>
                </a:effectLst>
                <a:uLnTx/>
                <a:uFillTx/>
                <a:latin typeface="Century Gothic" panose="020B0502020202020204"/>
                <a:ea typeface="+mn-ea"/>
                <a:cs typeface="+mn-cs"/>
              </a:rPr>
              <a:t>Kick-off 5 technologies in FY 21</a:t>
            </a:r>
          </a:p>
          <a:p>
            <a:pPr marL="685800" marR="0" lvl="1" indent="-228600" algn="l" defTabSz="457200" rtl="0" eaLnBrk="1" fontAlgn="auto" latinLnBrk="0" hangingPunct="1">
              <a:lnSpc>
                <a:spcPct val="100000"/>
              </a:lnSpc>
              <a:spcBef>
                <a:spcPct val="20000"/>
              </a:spcBef>
              <a:spcAft>
                <a:spcPts val="600"/>
              </a:spcAft>
              <a:buClr>
                <a:sysClr val="window" lastClr="FFFFFF"/>
              </a:buClr>
              <a:buSzPct val="100000"/>
              <a:buFont typeface="High Tower Text" panose="02040502050506030303" pitchFamily="18" charset="0"/>
              <a:buChar char="–"/>
              <a:tabLst/>
              <a:defRPr/>
            </a:pPr>
            <a:r>
              <a:rPr kumimoji="0" lang="en-US" sz="1600" b="0" i="0" u="none" strike="noStrike" kern="1200" cap="none" spc="0" normalizeH="0" baseline="0" noProof="0" dirty="0">
                <a:ln>
                  <a:noFill/>
                </a:ln>
                <a:gradFill flip="none" rotWithShape="1">
                  <a:gsLst>
                    <a:gs pos="0">
                      <a:sysClr val="window" lastClr="FFFFFF"/>
                    </a:gs>
                    <a:gs pos="100000">
                      <a:sysClr val="window" lastClr="FFFFFF">
                        <a:lumMod val="75000"/>
                      </a:sysClr>
                    </a:gs>
                  </a:gsLst>
                  <a:lin ang="5580000" scaled="0"/>
                  <a:tileRect/>
                </a:gradFill>
                <a:effectLst>
                  <a:glow rad="38100">
                    <a:sysClr val="windowText" lastClr="000000">
                      <a:lumMod val="50000"/>
                      <a:lumOff val="50000"/>
                      <a:alpha val="20000"/>
                    </a:sysClr>
                  </a:glow>
                  <a:outerShdw blurRad="44450" dist="12700" dir="13860000" algn="tl" rotWithShape="0">
                    <a:srgbClr val="000000">
                      <a:alpha val="20000"/>
                    </a:srgbClr>
                  </a:outerShdw>
                </a:effectLst>
                <a:uLnTx/>
                <a:uFillTx/>
                <a:latin typeface="Century Gothic" panose="020B0502020202020204"/>
                <a:ea typeface="+mn-ea"/>
                <a:cs typeface="+mn-cs"/>
              </a:rPr>
              <a:t>Test ~5 technologies in FY 22 (some continued from 21 and some new ones)</a:t>
            </a:r>
          </a:p>
        </p:txBody>
      </p:sp>
      <p:sp>
        <p:nvSpPr>
          <p:cNvPr id="3" name="TextBox 2"/>
          <p:cNvSpPr txBox="1"/>
          <p:nvPr/>
        </p:nvSpPr>
        <p:spPr>
          <a:xfrm>
            <a:off x="1" y="5267880"/>
            <a:ext cx="12191999" cy="923330"/>
          </a:xfrm>
          <a:prstGeom prst="rect">
            <a:avLst/>
          </a:prstGeom>
          <a:noFill/>
        </p:spPr>
        <p:txBody>
          <a:bodyPr wrap="square" rtlCol="0">
            <a:spAutoFit/>
          </a:bodyPr>
          <a:lstStyle/>
          <a:p>
            <a:pPr algn="ctr"/>
            <a:r>
              <a:rPr lang="en-US" dirty="0"/>
              <a:t>For more information, please reach out to</a:t>
            </a:r>
          </a:p>
          <a:p>
            <a:pPr algn="ctr"/>
            <a:r>
              <a:rPr lang="en-US" dirty="0"/>
              <a:t> Kristen John/JSC</a:t>
            </a:r>
          </a:p>
          <a:p>
            <a:pPr algn="ctr"/>
            <a:r>
              <a:rPr lang="en-US" dirty="0"/>
              <a:t>Charles (Chuck) E. Rogers/AFRC</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7082" y="1005251"/>
            <a:ext cx="5417833" cy="3939449"/>
          </a:xfrm>
          <a:prstGeom prst="rect">
            <a:avLst/>
          </a:prstGeom>
        </p:spPr>
      </p:pic>
      <p:sp>
        <p:nvSpPr>
          <p:cNvPr id="8" name="TextBox 7">
            <a:extLst>
              <a:ext uri="{FF2B5EF4-FFF2-40B4-BE49-F238E27FC236}">
                <a16:creationId xmlns:a16="http://schemas.microsoft.com/office/drawing/2014/main" id="{EA9004DB-FD65-4FDD-89CA-DBBF0A227E72}"/>
              </a:ext>
            </a:extLst>
          </p:cNvPr>
          <p:cNvSpPr txBox="1"/>
          <p:nvPr/>
        </p:nvSpPr>
        <p:spPr>
          <a:xfrm>
            <a:off x="2408807" y="6427113"/>
            <a:ext cx="8003178" cy="430887"/>
          </a:xfrm>
          <a:prstGeom prst="rect">
            <a:avLst/>
          </a:prstGeom>
          <a:noFill/>
        </p:spPr>
        <p:txBody>
          <a:bodyPr wrap="square" rtlCol="0">
            <a:spAutoFit/>
          </a:bodyPr>
          <a:lstStyle/>
          <a:p>
            <a:pPr algn="ctr"/>
            <a:r>
              <a:rPr lang="en-US" sz="1050" dirty="0">
                <a:latin typeface="Century Gothic" panose="020B0502020202020204"/>
              </a:rPr>
              <a:t>This document has been reviewed for Proprietary, SBU, and Export Control (ITAR/EAR) and has been determined to be non-sensitive.  It has been released to the public via the NASA Scientific and Technical Information (STI) Process.</a:t>
            </a:r>
          </a:p>
        </p:txBody>
      </p:sp>
    </p:spTree>
    <p:extLst>
      <p:ext uri="{BB962C8B-B14F-4D97-AF65-F5344CB8AC3E}">
        <p14:creationId xmlns:p14="http://schemas.microsoft.com/office/powerpoint/2010/main" val="200001680"/>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TM03457485[[fn=Mesh]]</Template>
  <TotalTime>1414</TotalTime>
  <Words>4745</Words>
  <Application>Microsoft Office PowerPoint</Application>
  <PresentationFormat>Widescreen</PresentationFormat>
  <Paragraphs>554</Paragraphs>
  <Slides>28</Slides>
  <Notes>9</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28</vt:i4>
      </vt:variant>
    </vt:vector>
  </HeadingPairs>
  <TitlesOfParts>
    <vt:vector size="41" baseType="lpstr">
      <vt:lpstr>.AppleSystemUIFont</vt:lpstr>
      <vt:lpstr>Arial</vt:lpstr>
      <vt:lpstr>Arial</vt:lpstr>
      <vt:lpstr>Arial Bold</vt:lpstr>
      <vt:lpstr>Calibri</vt:lpstr>
      <vt:lpstr>Calibri Light</vt:lpstr>
      <vt:lpstr>Cambria Math</vt:lpstr>
      <vt:lpstr>Century Gothic</vt:lpstr>
      <vt:lpstr>High Tower Text</vt:lpstr>
      <vt:lpstr>Times New Roman</vt:lpstr>
      <vt:lpstr>2_Office Theme</vt:lpstr>
      <vt:lpstr>Office Theme</vt:lpstr>
      <vt:lpstr>Mesh</vt:lpstr>
      <vt:lpstr> Dust Testing Standard Overview</vt:lpstr>
      <vt:lpstr>PowerPoint Presentation</vt:lpstr>
      <vt:lpstr>Focus </vt:lpstr>
      <vt:lpstr>Focus </vt:lpstr>
      <vt:lpstr>PowerPoint Presentation</vt:lpstr>
      <vt:lpstr>PowerPoint Presentation</vt:lpstr>
      <vt:lpstr>PowerPoint Presentation</vt:lpstr>
      <vt:lpstr>PowerPoint Presentation</vt:lpstr>
      <vt:lpstr>Ho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Testing Categories</vt:lpstr>
      <vt:lpstr>Testing Categories</vt:lpstr>
      <vt:lpstr>Testing Categories, con’t</vt:lpstr>
      <vt:lpstr>PowerPoint Presentation</vt:lpstr>
      <vt:lpstr>Testing with Dust?</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Dust Vacuum testing</dc:title>
  <dc:creator>John, Kristen K. (JSC-EX211)</dc:creator>
  <cp:lastModifiedBy>John, Kristen K. (JSC-EX211)</cp:lastModifiedBy>
  <cp:revision>112</cp:revision>
  <dcterms:created xsi:type="dcterms:W3CDTF">2020-12-11T21:35:23Z</dcterms:created>
  <dcterms:modified xsi:type="dcterms:W3CDTF">2021-10-06T15:12:39Z</dcterms:modified>
</cp:coreProperties>
</file>