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36" r:id="rId5"/>
  </p:sldMasterIdLst>
  <p:notesMasterIdLst>
    <p:notesMasterId r:id="rId16"/>
  </p:notesMasterIdLst>
  <p:handoutMasterIdLst>
    <p:handoutMasterId r:id="rId17"/>
  </p:handoutMasterIdLst>
  <p:sldIdLst>
    <p:sldId id="266" r:id="rId6"/>
    <p:sldId id="1268" r:id="rId7"/>
    <p:sldId id="1269" r:id="rId8"/>
    <p:sldId id="1270" r:id="rId9"/>
    <p:sldId id="1273" r:id="rId10"/>
    <p:sldId id="1246" r:id="rId11"/>
    <p:sldId id="1402" r:id="rId12"/>
    <p:sldId id="1403" r:id="rId13"/>
    <p:sldId id="1399" r:id="rId14"/>
    <p:sldId id="1401" r:id="rId1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rvan, Melanie M. (MSFC-ST24)"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333CC"/>
    <a:srgbClr val="2D8B75"/>
    <a:srgbClr val="92BBFA"/>
    <a:srgbClr val="FF33CC"/>
    <a:srgbClr val="4BACC6"/>
    <a:srgbClr val="FFCC66"/>
    <a:srgbClr val="00BE00"/>
    <a:srgbClr val="00B050"/>
    <a:srgbClr val="009900"/>
    <a:srgbClr val="008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60" autoAdjust="0"/>
    <p:restoredTop sz="86556" autoAdjust="0"/>
  </p:normalViewPr>
  <p:slideViewPr>
    <p:cSldViewPr snapToGrid="0" showGuides="1">
      <p:cViewPr varScale="1">
        <p:scale>
          <a:sx n="45" d="100"/>
          <a:sy n="45" d="100"/>
        </p:scale>
        <p:origin x="1042" y="41"/>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0"/>
    </p:cViewPr>
  </p:outlineViewPr>
  <p:notesTextViewPr>
    <p:cViewPr>
      <p:scale>
        <a:sx n="3" d="2"/>
        <a:sy n="3" d="2"/>
      </p:scale>
      <p:origin x="0" y="0"/>
    </p:cViewPr>
  </p:notesTextViewPr>
  <p:sorterViewPr>
    <p:cViewPr>
      <p:scale>
        <a:sx n="180" d="100"/>
        <a:sy n="180" d="100"/>
      </p:scale>
      <p:origin x="0" y="-8268"/>
    </p:cViewPr>
  </p:sorterViewPr>
  <p:notesViewPr>
    <p:cSldViewPr snapToGrid="0" showGuides="1">
      <p:cViewPr>
        <p:scale>
          <a:sx n="52" d="100"/>
          <a:sy n="52" d="100"/>
        </p:scale>
        <p:origin x="6528" y="2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10/6/2021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10/6/2021</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a:t>
            </a:fld>
            <a:endParaRPr lang="en-US" altLang="x-none" dirty="0"/>
          </a:p>
        </p:txBody>
      </p:sp>
    </p:spTree>
    <p:extLst>
      <p:ext uri="{BB962C8B-B14F-4D97-AF65-F5344CB8AC3E}">
        <p14:creationId xmlns:p14="http://schemas.microsoft.com/office/powerpoint/2010/main" val="240473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97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213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325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x-non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755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625954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7</a:t>
            </a:fld>
            <a:endParaRPr lang="en-US" altLang="x-none" dirty="0"/>
          </a:p>
        </p:txBody>
      </p:sp>
    </p:spTree>
    <p:extLst>
      <p:ext uri="{BB962C8B-B14F-4D97-AF65-F5344CB8AC3E}">
        <p14:creationId xmlns:p14="http://schemas.microsoft.com/office/powerpoint/2010/main" val="3615146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299200"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dirty="0"/>
          </a:p>
        </p:txBody>
      </p:sp>
    </p:spTree>
    <p:extLst>
      <p:ext uri="{BB962C8B-B14F-4D97-AF65-F5344CB8AC3E}">
        <p14:creationId xmlns:p14="http://schemas.microsoft.com/office/powerpoint/2010/main" val="855240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299200"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dirty="0"/>
          </a:p>
        </p:txBody>
      </p:sp>
    </p:spTree>
    <p:extLst>
      <p:ext uri="{BB962C8B-B14F-4D97-AF65-F5344CB8AC3E}">
        <p14:creationId xmlns:p14="http://schemas.microsoft.com/office/powerpoint/2010/main" val="37965279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44C13D-964A-B94A-988F-0C16B01729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
        <p:nvSpPr>
          <p:cNvPr id="4" name="Text Box 1">
            <a:extLst>
              <a:ext uri="{FF2B5EF4-FFF2-40B4-BE49-F238E27FC236}">
                <a16:creationId xmlns:a16="http://schemas.microsoft.com/office/drawing/2014/main" id="{0A317F25-553F-4B38-B05E-B6E3B5A30215}"/>
              </a:ext>
            </a:extLst>
          </p:cNvPr>
          <p:cNvSpPr txBox="1"/>
          <p:nvPr userDrawn="1"/>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26A348F-B151-4CBB-A47E-897F93006EF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Tree>
    <p:extLst>
      <p:ext uri="{BB962C8B-B14F-4D97-AF65-F5344CB8AC3E}">
        <p14:creationId xmlns:p14="http://schemas.microsoft.com/office/powerpoint/2010/main" val="2027942784"/>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Breaker Pag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lvl1pPr>
              <a:defRPr sz="336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a:solidFill>
                  <a:schemeClr val="tx1">
                    <a:tint val="75000"/>
                  </a:schemeClr>
                </a:solidFill>
                <a:latin typeface="Arial" panose="020B0604020202020204" pitchFamily="34" charset="0"/>
                <a:cs typeface="Arial" panose="020B0604020202020204" pitchFamily="34" charset="0"/>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Click to edit Master subtitle style</a:t>
            </a:r>
          </a:p>
        </p:txBody>
      </p:sp>
      <p:sp>
        <p:nvSpPr>
          <p:cNvPr id="7" name="Slide Number Placeholder 5"/>
          <p:cNvSpPr>
            <a:spLocks noGrp="1"/>
          </p:cNvSpPr>
          <p:nvPr>
            <p:ph type="sldNum" sz="quarter" idx="4"/>
          </p:nvPr>
        </p:nvSpPr>
        <p:spPr>
          <a:xfrm>
            <a:off x="11244944" y="6494930"/>
            <a:ext cx="947057" cy="363072"/>
          </a:xfrm>
          <a:prstGeom prst="rect">
            <a:avLst/>
          </a:prstGeom>
        </p:spPr>
        <p:txBody>
          <a:bodyPr anchor="ctr"/>
          <a:lstStyle>
            <a:lvl1pPr algn="r">
              <a:defRPr sz="1200" b="0">
                <a:latin typeface="+mn-lt"/>
              </a:defRPr>
            </a:lvl1pPr>
          </a:lstStyle>
          <a:p>
            <a:fld id="{4336D8BB-1FBA-4ECE-B83B-DC345E7EB0EF}" type="slidenum">
              <a:rPr lang="en-US" smtClean="0"/>
              <a:pPr/>
              <a:t>‹#›</a:t>
            </a:fld>
            <a:endParaRPr lang="en-US" dirty="0"/>
          </a:p>
        </p:txBody>
      </p:sp>
      <p:sp>
        <p:nvSpPr>
          <p:cNvPr id="5" name="Text Box 1">
            <a:extLst>
              <a:ext uri="{FF2B5EF4-FFF2-40B4-BE49-F238E27FC236}">
                <a16:creationId xmlns:a16="http://schemas.microsoft.com/office/drawing/2014/main" id="{0A317F25-553F-4B38-B05E-B6E3B5A30215}"/>
              </a:ext>
            </a:extLst>
          </p:cNvPr>
          <p:cNvSpPr txBox="1"/>
          <p:nvPr userDrawn="1"/>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26A348F-B151-4CBB-A47E-897F93006E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Tree>
    <p:extLst>
      <p:ext uri="{BB962C8B-B14F-4D97-AF65-F5344CB8AC3E}">
        <p14:creationId xmlns:p14="http://schemas.microsoft.com/office/powerpoint/2010/main" val="95389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
        <p:nvSpPr>
          <p:cNvPr id="5" name="Content Placeholder 2">
            <a:extLst>
              <a:ext uri="{FF2B5EF4-FFF2-40B4-BE49-F238E27FC236}">
                <a16:creationId xmlns:a16="http://schemas.microsoft.com/office/drawing/2014/main" id="{642CD3B3-3BA8-2C42-BFCC-61AC716DAEA4}"/>
              </a:ext>
            </a:extLst>
          </p:cNvPr>
          <p:cNvSpPr>
            <a:spLocks noGrp="1"/>
          </p:cNvSpPr>
          <p:nvPr>
            <p:ph idx="10"/>
          </p:nvPr>
        </p:nvSpPr>
        <p:spPr>
          <a:xfrm>
            <a:off x="436347" y="1295400"/>
            <a:ext cx="11349255" cy="5252357"/>
          </a:xfrm>
          <a:prstGeom prst="rect">
            <a:avLst/>
          </a:prstGeom>
        </p:spPr>
        <p:txBody>
          <a:bodyPr/>
          <a:lstStyle>
            <a:lvl1pPr>
              <a:defRPr sz="2160" b="0" i="0">
                <a:latin typeface="Arial Regular"/>
                <a:cs typeface="Arial" pitchFamily="34" charset="0"/>
              </a:defRPr>
            </a:lvl1pPr>
            <a:lvl2pPr marL="891540" indent="-342900">
              <a:buFont typeface="System Font Regular"/>
              <a:buChar char="-"/>
              <a:defRPr sz="1920" b="0" i="0">
                <a:latin typeface="Arial Regular"/>
                <a:cs typeface="Arial" pitchFamily="34" charset="0"/>
              </a:defRPr>
            </a:lvl2pPr>
            <a:lvl3pPr marL="1371600" indent="-274320">
              <a:buFont typeface="Arial" panose="020B0604020202020204" pitchFamily="34" charset="0"/>
              <a:buChar char="•"/>
              <a:defRPr sz="1920" b="0" i="0">
                <a:latin typeface="Arial Regular"/>
                <a:cs typeface="Arial" pitchFamily="34" charset="0"/>
              </a:defRPr>
            </a:lvl3pPr>
            <a:lvl4pPr marL="1920240" indent="-274320">
              <a:buFont typeface="System Font Regular"/>
              <a:buChar char="-"/>
              <a:defRPr sz="1920" b="0" i="0">
                <a:latin typeface="Arial Regular"/>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6482486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lank">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360668444"/>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Tree>
    <p:extLst>
      <p:ext uri="{BB962C8B-B14F-4D97-AF65-F5344CB8AC3E}">
        <p14:creationId xmlns:p14="http://schemas.microsoft.com/office/powerpoint/2010/main" val="9481469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597489" y="1376142"/>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tx1"/>
                </a:solidFill>
                <a:latin typeface="arial" charset="0"/>
              </a:defRPr>
            </a:lvl1pPr>
            <a:lvl2pPr marL="279400" indent="-165100">
              <a:lnSpc>
                <a:spcPct val="95000"/>
              </a:lnSpc>
              <a:spcBef>
                <a:spcPts val="500"/>
              </a:spcBef>
              <a:buFont typeface="Arial" charset="0"/>
              <a:buChar char="•"/>
              <a:tabLst/>
              <a:defRPr sz="1800" baseline="0">
                <a:solidFill>
                  <a:schemeClr val="tx1"/>
                </a:solidFill>
                <a:latin typeface="arial" charset="0"/>
              </a:defRPr>
            </a:lvl2pPr>
            <a:lvl3pPr marL="571500" indent="-228600">
              <a:lnSpc>
                <a:spcPct val="95000"/>
              </a:lnSpc>
              <a:spcBef>
                <a:spcPts val="500"/>
              </a:spcBef>
              <a:buFont typeface=".AppleSystemUIFont" charset="-120"/>
              <a:buChar char="‒"/>
              <a:tabLst/>
              <a:defRPr sz="1800" baseline="0">
                <a:solidFill>
                  <a:schemeClr val="tx1"/>
                </a:solidFill>
                <a:latin typeface="arial" charset="0"/>
              </a:defRPr>
            </a:lvl3pPr>
            <a:lvl4pPr>
              <a:lnSpc>
                <a:spcPct val="95000"/>
              </a:lnSpc>
              <a:spcBef>
                <a:spcPts val="500"/>
              </a:spcBef>
              <a:defRPr sz="1800" baseline="0">
                <a:solidFill>
                  <a:schemeClr val="tx1"/>
                </a:solidFill>
                <a:latin typeface="arial" charset="0"/>
              </a:defRPr>
            </a:lvl4pPr>
            <a:lvl5pPr>
              <a:lnSpc>
                <a:spcPct val="95000"/>
              </a:lnSpc>
              <a:spcBef>
                <a:spcPts val="500"/>
              </a:spcBef>
              <a:defRPr sz="1800" baseline="0">
                <a:solidFill>
                  <a:schemeClr val="tx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7" name="Slide Number Placeholder 5"/>
          <p:cNvSpPr txBox="1">
            <a:spLocks/>
          </p:cNvSpPr>
          <p:nvPr userDrawn="1"/>
        </p:nvSpPr>
        <p:spPr>
          <a:xfrm>
            <a:off x="11244944" y="6547758"/>
            <a:ext cx="947057" cy="310243"/>
          </a:xfrm>
          <a:prstGeom prst="rect">
            <a:avLst/>
          </a:prstGeom>
        </p:spPr>
        <p:txBody>
          <a:bodyPr anchor="ctr"/>
          <a:lstStyle>
            <a:defPPr>
              <a:defRPr lang="en-US"/>
            </a:defPPr>
            <a:lvl1pPr algn="r" rtl="0" eaLnBrk="0" fontAlgn="base" hangingPunct="0">
              <a:spcBef>
                <a:spcPct val="0"/>
              </a:spcBef>
              <a:spcAft>
                <a:spcPct val="0"/>
              </a:spcAft>
              <a:defRPr sz="1200" b="0" kern="1200">
                <a:solidFill>
                  <a:schemeClr val="tx1"/>
                </a:solidFill>
                <a:latin typeface="+mn-lt"/>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a:t>
            </a:fld>
            <a:endParaRPr lang="en-US" dirty="0"/>
          </a:p>
        </p:txBody>
      </p:sp>
      <p:pic>
        <p:nvPicPr>
          <p:cNvPr id="6" name="Picture 5">
            <a:extLst>
              <a:ext uri="{FF2B5EF4-FFF2-40B4-BE49-F238E27FC236}">
                <a16:creationId xmlns:a16="http://schemas.microsoft.com/office/drawing/2014/main" id="{3814172D-24C9-43D5-84D9-CC62747800AB}"/>
              </a:ext>
            </a:extLst>
          </p:cNvPr>
          <p:cNvPicPr>
            <a:picLocks noChangeAspect="1"/>
          </p:cNvPicPr>
          <p:nvPr userDrawn="1"/>
        </p:nvPicPr>
        <p:blipFill>
          <a:blip r:embed="rId2"/>
          <a:stretch>
            <a:fillRect/>
          </a:stretch>
        </p:blipFill>
        <p:spPr>
          <a:xfrm>
            <a:off x="551428" y="475080"/>
            <a:ext cx="585267" cy="524301"/>
          </a:xfrm>
          <a:prstGeom prst="rect">
            <a:avLst/>
          </a:prstGeom>
        </p:spPr>
      </p:pic>
      <p:pic>
        <p:nvPicPr>
          <p:cNvPr id="8" name="Picture 7">
            <a:extLst>
              <a:ext uri="{FF2B5EF4-FFF2-40B4-BE49-F238E27FC236}">
                <a16:creationId xmlns:a16="http://schemas.microsoft.com/office/drawing/2014/main" id="{C81BE8A5-3EC1-410E-BE7F-3B3428189590}"/>
              </a:ext>
            </a:extLst>
          </p:cNvPr>
          <p:cNvPicPr>
            <a:picLocks noChangeAspect="1"/>
          </p:cNvPicPr>
          <p:nvPr userDrawn="1"/>
        </p:nvPicPr>
        <p:blipFill>
          <a:blip r:embed="rId3"/>
          <a:stretch>
            <a:fillRect/>
          </a:stretch>
        </p:blipFill>
        <p:spPr>
          <a:xfrm>
            <a:off x="263204" y="194639"/>
            <a:ext cx="1194920" cy="1085182"/>
          </a:xfrm>
          <a:prstGeom prst="rect">
            <a:avLst/>
          </a:prstGeom>
        </p:spPr>
      </p:pic>
    </p:spTree>
    <p:extLst>
      <p:ext uri="{BB962C8B-B14F-4D97-AF65-F5344CB8AC3E}">
        <p14:creationId xmlns:p14="http://schemas.microsoft.com/office/powerpoint/2010/main" val="157809183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588818" y="6629400"/>
            <a:ext cx="603181" cy="228600"/>
          </a:xfrm>
          <a:prstGeom prst="rect">
            <a:avLst/>
          </a:prstGeom>
        </p:spPr>
        <p:txBody>
          <a:bodyPr anchor="ctr"/>
          <a:lstStyle>
            <a:lvl1pPr algn="r">
              <a:defRPr sz="960" b="0"/>
            </a:lvl1pPr>
          </a:lstStyle>
          <a:p>
            <a:fld id="{4336D8BB-1FBA-4ECE-B83B-DC345E7EB0EF}" type="slidenum">
              <a:rPr lang="en-US" smtClean="0"/>
              <a:pPr/>
              <a:t>‹#›</a:t>
            </a:fld>
            <a:endParaRPr lang="en-US" dirty="0"/>
          </a:p>
        </p:txBody>
      </p:sp>
      <p:pic>
        <p:nvPicPr>
          <p:cNvPr id="5" name="Picture 4">
            <a:extLst>
              <a:ext uri="{FF2B5EF4-FFF2-40B4-BE49-F238E27FC236}">
                <a16:creationId xmlns:a16="http://schemas.microsoft.com/office/drawing/2014/main" id="{FAC64ACD-4516-FB40-AF22-1D51248F0AD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1175657"/>
          </a:xfrm>
          <a:prstGeom prst="rect">
            <a:avLst/>
          </a:prstGeom>
        </p:spPr>
      </p:pic>
      <p:sp>
        <p:nvSpPr>
          <p:cNvPr id="6" name="TextBox 5"/>
          <p:cNvSpPr txBox="1"/>
          <p:nvPr userDrawn="1"/>
        </p:nvSpPr>
        <p:spPr>
          <a:xfrm>
            <a:off x="0" y="6642556"/>
            <a:ext cx="5056094" cy="215444"/>
          </a:xfrm>
          <a:prstGeom prst="rect">
            <a:avLst/>
          </a:prstGeom>
          <a:noFill/>
        </p:spPr>
        <p:txBody>
          <a:bodyPr wrap="square" rtlCol="0">
            <a:spAutoFit/>
          </a:bodyPr>
          <a:lstStyle/>
          <a:p>
            <a:r>
              <a:rPr lang="en-US" sz="800" baseline="0" dirty="0"/>
              <a:t>Space Nuclear Propulsion Overview </a:t>
            </a:r>
            <a:endParaRPr lang="en-US" sz="800" dirty="0"/>
          </a:p>
        </p:txBody>
      </p:sp>
      <p:sp>
        <p:nvSpPr>
          <p:cNvPr id="7" name="Text Box 1">
            <a:extLst>
              <a:ext uri="{FF2B5EF4-FFF2-40B4-BE49-F238E27FC236}">
                <a16:creationId xmlns:a16="http://schemas.microsoft.com/office/drawing/2014/main" id="{0A317F25-553F-4B38-B05E-B6E3B5A30215}"/>
              </a:ext>
            </a:extLst>
          </p:cNvPr>
          <p:cNvSpPr txBox="1"/>
          <p:nvPr userDrawn="1"/>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A26A348F-B151-4CBB-A47E-897F93006EF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Tree>
    <p:extLst>
      <p:ext uri="{BB962C8B-B14F-4D97-AF65-F5344CB8AC3E}">
        <p14:creationId xmlns:p14="http://schemas.microsoft.com/office/powerpoint/2010/main" val="3624128602"/>
      </p:ext>
    </p:extLst>
  </p:cSld>
  <p:clrMap bg1="lt1" tx1="dk1" bg2="lt2" tx2="dk2" accent1="accent1" accent2="accent2" accent3="accent3" accent4="accent4" accent5="accent5" accent6="accent6" hlink="hlink" folHlink="folHlink"/>
  <p:sldLayoutIdLst>
    <p:sldLayoutId id="2147484440" r:id="rId1"/>
    <p:sldLayoutId id="2147484437" r:id="rId2"/>
    <p:sldLayoutId id="2147484438" r:id="rId3"/>
    <p:sldLayoutId id="2147484439" r:id="rId4"/>
    <p:sldLayoutId id="2147484441" r:id="rId5"/>
    <p:sldLayoutId id="2147484442" r:id="rId6"/>
  </p:sldLayoutIdLst>
  <p:hf hdr="0" ftr="0" dt="0"/>
  <p:txStyles>
    <p:titleStyle>
      <a:lvl1pPr algn="ctr" defTabSz="548640" rtl="0" eaLnBrk="1" fontAlgn="base" hangingPunct="1">
        <a:spcBef>
          <a:spcPct val="0"/>
        </a:spcBef>
        <a:spcAft>
          <a:spcPct val="0"/>
        </a:spcAft>
        <a:defRPr sz="5280" kern="1200">
          <a:solidFill>
            <a:schemeClr val="tx1"/>
          </a:solidFill>
          <a:latin typeface="+mj-lt"/>
          <a:ea typeface="ＭＳ Ｐゴシック" charset="-128"/>
          <a:cs typeface="ＭＳ Ｐゴシック" charset="-128"/>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p:titleStyle>
    <p:bodyStyle>
      <a:lvl1pPr marL="411480" indent="-411480" algn="l" defTabSz="548640" rtl="0" eaLnBrk="1" fontAlgn="base" hangingPunct="1">
        <a:spcBef>
          <a:spcPct val="20000"/>
        </a:spcBef>
        <a:spcAft>
          <a:spcPct val="0"/>
        </a:spcAft>
        <a:buFont typeface="Arial" pitchFamily="34" charset="0"/>
        <a:buChar char="•"/>
        <a:defRPr sz="3840" kern="1200">
          <a:solidFill>
            <a:schemeClr val="tx1"/>
          </a:solidFill>
          <a:latin typeface="+mn-lt"/>
          <a:ea typeface="ＭＳ Ｐゴシック" charset="-128"/>
          <a:cs typeface="ＭＳ Ｐゴシック" charset="-128"/>
        </a:defRPr>
      </a:lvl1pPr>
      <a:lvl2pPr marL="891540" indent="-342900" algn="l" defTabSz="548640" rtl="0" eaLnBrk="1" fontAlgn="base" hangingPunct="1">
        <a:spcBef>
          <a:spcPct val="20000"/>
        </a:spcBef>
        <a:spcAft>
          <a:spcPct val="0"/>
        </a:spcAft>
        <a:buFont typeface="Arial" pitchFamily="34" charset="0"/>
        <a:buChar char="–"/>
        <a:defRPr sz="3360" kern="1200">
          <a:solidFill>
            <a:schemeClr val="tx1"/>
          </a:solidFill>
          <a:latin typeface="+mn-lt"/>
          <a:ea typeface="ＭＳ Ｐゴシック" charset="-128"/>
          <a:cs typeface="+mn-cs"/>
        </a:defRPr>
      </a:lvl2pPr>
      <a:lvl3pPr marL="1371600" indent="-274320" algn="l" defTabSz="548640" rtl="0" eaLnBrk="1" fontAlgn="base" hangingPunct="1">
        <a:spcBef>
          <a:spcPct val="20000"/>
        </a:spcBef>
        <a:spcAft>
          <a:spcPct val="0"/>
        </a:spcAft>
        <a:buFont typeface="Arial" pitchFamily="34" charset="0"/>
        <a:buChar char="•"/>
        <a:defRPr sz="2880" kern="1200">
          <a:solidFill>
            <a:schemeClr val="tx1"/>
          </a:solidFill>
          <a:latin typeface="+mn-lt"/>
          <a:ea typeface="ＭＳ Ｐゴシック" charset="-128"/>
          <a:cs typeface="+mn-cs"/>
        </a:defRPr>
      </a:lvl3pPr>
      <a:lvl4pPr marL="192024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w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tif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325035" y="5534561"/>
            <a:ext cx="6866965" cy="1323439"/>
          </a:xfrm>
          <a:prstGeom prst="rect">
            <a:avLst/>
          </a:prstGeom>
          <a:noFill/>
        </p:spPr>
        <p:txBody>
          <a:bodyPr wrap="square" rtlCol="0" anchor="ctr" anchorCtr="0">
            <a:spAutoFit/>
          </a:bodyPr>
          <a:lstStyle/>
          <a:p>
            <a:pPr algn="r">
              <a:lnSpc>
                <a:spcPts val="2400"/>
              </a:lnSpc>
            </a:pPr>
            <a:r>
              <a:rPr lang="en-US" sz="2400" b="1" dirty="0">
                <a:solidFill>
                  <a:prstClr val="white"/>
                </a:solidFill>
                <a:latin typeface="Helvetica Neue" charset="0"/>
                <a:ea typeface="Helvetica Neue" charset="0"/>
                <a:cs typeface="Helvetica Neue" charset="0"/>
              </a:rPr>
              <a:t>Space Technology Mission Directorate </a:t>
            </a:r>
          </a:p>
          <a:p>
            <a:pPr algn="r">
              <a:lnSpc>
                <a:spcPts val="2400"/>
              </a:lnSpc>
            </a:pPr>
            <a:r>
              <a:rPr lang="en-US" sz="2000" b="1" dirty="0">
                <a:solidFill>
                  <a:prstClr val="white"/>
                </a:solidFill>
                <a:latin typeface="Helvetica Neue" charset="0"/>
                <a:ea typeface="Helvetica Neue" charset="0"/>
                <a:cs typeface="Helvetica Neue" charset="0"/>
              </a:rPr>
              <a:t>Technology Demonstration Mission Program </a:t>
            </a:r>
          </a:p>
          <a:p>
            <a:pPr algn="r">
              <a:lnSpc>
                <a:spcPts val="2400"/>
              </a:lnSpc>
            </a:pPr>
            <a:r>
              <a:rPr lang="en-US" sz="2000" b="1" dirty="0">
                <a:solidFill>
                  <a:prstClr val="white"/>
                </a:solidFill>
                <a:latin typeface="Helvetica Neue" charset="0"/>
                <a:ea typeface="Helvetica Neue" charset="0"/>
                <a:cs typeface="Helvetica Neue" charset="0"/>
              </a:rPr>
              <a:t>Space Nuclear Propulsion Project</a:t>
            </a:r>
          </a:p>
          <a:p>
            <a:pPr algn="r">
              <a:lnSpc>
                <a:spcPts val="2400"/>
              </a:lnSpc>
            </a:pPr>
            <a:r>
              <a:rPr lang="en-US" sz="1600" b="1" dirty="0">
                <a:solidFill>
                  <a:prstClr val="white"/>
                </a:solidFill>
                <a:latin typeface="Helvetica Neue" charset="0"/>
                <a:ea typeface="Helvetica Neue" charset="0"/>
                <a:cs typeface="Helvetica Neue" charset="0"/>
              </a:rPr>
              <a:t>Dayna Ise, SNP Project Manager </a:t>
            </a:r>
          </a:p>
        </p:txBody>
      </p:sp>
      <p:sp>
        <p:nvSpPr>
          <p:cNvPr id="10" name="TextBox 9"/>
          <p:cNvSpPr txBox="1"/>
          <p:nvPr/>
        </p:nvSpPr>
        <p:spPr>
          <a:xfrm>
            <a:off x="5540188" y="1666762"/>
            <a:ext cx="6104965" cy="2062103"/>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Space Nuclear Propulsion (SNP) Project Overview</a:t>
            </a:r>
          </a:p>
          <a:p>
            <a:pPr algn="ctr"/>
            <a:r>
              <a:rPr lang="en-US" sz="3200" b="1" dirty="0">
                <a:solidFill>
                  <a:schemeClr val="bg1"/>
                </a:solidFill>
                <a:latin typeface="Arial" panose="020B0604020202020204" pitchFamily="34" charset="0"/>
                <a:cs typeface="Arial" panose="020B0604020202020204" pitchFamily="34" charset="0"/>
              </a:rPr>
              <a:t>October 2021</a:t>
            </a:r>
          </a:p>
          <a:p>
            <a:pPr algn="ct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7728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1C3D8866-C976-4202-89CE-ED79F76262F3}"/>
              </a:ext>
            </a:extLst>
          </p:cNvPr>
          <p:cNvSpPr txBox="1">
            <a:spLocks/>
          </p:cNvSpPr>
          <p:nvPr/>
        </p:nvSpPr>
        <p:spPr>
          <a:xfrm>
            <a:off x="628650" y="243574"/>
            <a:ext cx="10961370" cy="647966"/>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solidFill>
                  <a:schemeClr val="bg1"/>
                </a:solidFill>
              </a:rPr>
              <a:t>Why is Nuclear Propulsion Attractive for Human </a:t>
            </a:r>
          </a:p>
          <a:p>
            <a:r>
              <a:rPr lang="en-US" sz="2400" b="1" dirty="0">
                <a:solidFill>
                  <a:schemeClr val="bg1"/>
                </a:solidFill>
              </a:rPr>
              <a:t>Missions to Mars?</a:t>
            </a:r>
          </a:p>
        </p:txBody>
      </p:sp>
      <p:pic>
        <p:nvPicPr>
          <p:cNvPr id="12" name="Picture 11">
            <a:extLst>
              <a:ext uri="{FF2B5EF4-FFF2-40B4-BE49-F238E27FC236}">
                <a16:creationId xmlns:a16="http://schemas.microsoft.com/office/drawing/2014/main" id="{10524E25-EB3E-4E4C-83D0-CDFD681FC504}"/>
              </a:ext>
            </a:extLst>
          </p:cNvPr>
          <p:cNvPicPr>
            <a:picLocks noChangeAspect="1"/>
          </p:cNvPicPr>
          <p:nvPr/>
        </p:nvPicPr>
        <p:blipFill>
          <a:blip r:embed="rId4"/>
          <a:stretch>
            <a:fillRect/>
          </a:stretch>
        </p:blipFill>
        <p:spPr>
          <a:xfrm>
            <a:off x="7510159" y="1194244"/>
            <a:ext cx="4282912" cy="2786085"/>
          </a:xfrm>
          <a:prstGeom prst="rect">
            <a:avLst/>
          </a:prstGeom>
          <a:ln>
            <a:solidFill>
              <a:schemeClr val="tx1"/>
            </a:solidFill>
          </a:ln>
          <a:effectLst/>
        </p:spPr>
      </p:pic>
      <p:pic>
        <p:nvPicPr>
          <p:cNvPr id="13" name="Picture 12">
            <a:extLst>
              <a:ext uri="{FF2B5EF4-FFF2-40B4-BE49-F238E27FC236}">
                <a16:creationId xmlns:a16="http://schemas.microsoft.com/office/drawing/2014/main" id="{8946D0A4-5654-4A30-A20C-11C9195447C4}"/>
              </a:ext>
            </a:extLst>
          </p:cNvPr>
          <p:cNvPicPr>
            <a:picLocks noChangeAspect="1"/>
          </p:cNvPicPr>
          <p:nvPr/>
        </p:nvPicPr>
        <p:blipFill>
          <a:blip r:embed="rId5"/>
          <a:stretch>
            <a:fillRect/>
          </a:stretch>
        </p:blipFill>
        <p:spPr>
          <a:xfrm>
            <a:off x="1266042" y="1262643"/>
            <a:ext cx="4814047" cy="3499181"/>
          </a:xfrm>
          <a:prstGeom prst="rect">
            <a:avLst/>
          </a:prstGeom>
          <a:ln>
            <a:solidFill>
              <a:schemeClr val="tx1"/>
            </a:solidFill>
          </a:ln>
        </p:spPr>
      </p:pic>
      <p:sp>
        <p:nvSpPr>
          <p:cNvPr id="14" name="TextBox 13">
            <a:extLst>
              <a:ext uri="{FF2B5EF4-FFF2-40B4-BE49-F238E27FC236}">
                <a16:creationId xmlns:a16="http://schemas.microsoft.com/office/drawing/2014/main" id="{920EA5D0-BAAD-4DA2-8524-ECB7BE706A27}"/>
              </a:ext>
            </a:extLst>
          </p:cNvPr>
          <p:cNvSpPr txBox="1"/>
          <p:nvPr/>
        </p:nvSpPr>
        <p:spPr>
          <a:xfrm>
            <a:off x="7584140" y="3980329"/>
            <a:ext cx="4289613" cy="246221"/>
          </a:xfrm>
          <a:prstGeom prst="rect">
            <a:avLst/>
          </a:prstGeom>
          <a:noFill/>
        </p:spPr>
        <p:txBody>
          <a:bodyPr wrap="square" rtlCol="0">
            <a:spAutoFit/>
          </a:bodyPr>
          <a:lstStyle/>
          <a:p>
            <a:pPr algn="ctr" defTabSz="457200" eaLnBrk="1" fontAlgn="auto" hangingPunct="1">
              <a:spcAft>
                <a:spcPts val="0"/>
              </a:spcAft>
              <a:defRPr/>
            </a:pPr>
            <a:r>
              <a:rPr lang="en-US" sz="1000" b="1" dirty="0">
                <a:solidFill>
                  <a:srgbClr val="000000"/>
                </a:solidFill>
                <a:latin typeface="Calibri"/>
                <a:ea typeface="ＭＳ Ｐゴシック"/>
              </a:rPr>
              <a:t>Short Stay Opposition Mission with Earth Departure  Dates 2028-2045</a:t>
            </a:r>
          </a:p>
        </p:txBody>
      </p:sp>
      <p:pic>
        <p:nvPicPr>
          <p:cNvPr id="15" name="Picture 14">
            <a:extLst>
              <a:ext uri="{FF2B5EF4-FFF2-40B4-BE49-F238E27FC236}">
                <a16:creationId xmlns:a16="http://schemas.microsoft.com/office/drawing/2014/main" id="{79732978-2CC7-4FF5-A4D8-0DEA84CF518D}"/>
              </a:ext>
            </a:extLst>
          </p:cNvPr>
          <p:cNvPicPr>
            <a:picLocks noChangeAspect="1"/>
          </p:cNvPicPr>
          <p:nvPr/>
        </p:nvPicPr>
        <p:blipFill rotWithShape="1">
          <a:blip r:embed="rId6"/>
          <a:srcRect t="6090"/>
          <a:stretch/>
        </p:blipFill>
        <p:spPr>
          <a:xfrm>
            <a:off x="7836574" y="4143282"/>
            <a:ext cx="3929602" cy="2714718"/>
          </a:xfrm>
          <a:prstGeom prst="rect">
            <a:avLst/>
          </a:prstGeom>
          <a:ln>
            <a:noFill/>
          </a:ln>
        </p:spPr>
      </p:pic>
      <p:sp>
        <p:nvSpPr>
          <p:cNvPr id="16" name="TextBox 15">
            <a:extLst>
              <a:ext uri="{FF2B5EF4-FFF2-40B4-BE49-F238E27FC236}">
                <a16:creationId xmlns:a16="http://schemas.microsoft.com/office/drawing/2014/main" id="{22D3B683-4B37-478A-90FD-A56E95FC3E48}"/>
              </a:ext>
            </a:extLst>
          </p:cNvPr>
          <p:cNvSpPr txBox="1"/>
          <p:nvPr/>
        </p:nvSpPr>
        <p:spPr>
          <a:xfrm>
            <a:off x="134469" y="4784684"/>
            <a:ext cx="7301753" cy="1938992"/>
          </a:xfrm>
          <a:prstGeom prst="rect">
            <a:avLst/>
          </a:prstGeom>
          <a:noFill/>
          <a:ln>
            <a:noFill/>
          </a:ln>
        </p:spPr>
        <p:txBody>
          <a:bodyPr wrap="square" rtlCol="0">
            <a:spAutoFit/>
          </a:bodyPr>
          <a:lstStyle/>
          <a:p>
            <a:pPr marL="171450" indent="-171450">
              <a:buFont typeface="Arial" panose="020B0604020202020204" pitchFamily="34" charset="0"/>
              <a:buChar char="•"/>
            </a:pPr>
            <a:r>
              <a:rPr lang="en-US" sz="1500" dirty="0">
                <a:solidFill>
                  <a:srgbClr val="000000"/>
                </a:solidFill>
              </a:rPr>
              <a:t>Nuclear Thermal Propulsion (NTP) and Nuclear Electric Propulsion (NEP) allows for shorter total mission time and shorter trip time (Less exposure to galactic cosmic radiation and zero-g)</a:t>
            </a:r>
          </a:p>
          <a:p>
            <a:pPr marL="171450" indent="-171450">
              <a:buFont typeface="Arial" panose="020B0604020202020204" pitchFamily="34" charset="0"/>
              <a:buChar char="•"/>
            </a:pPr>
            <a:r>
              <a:rPr lang="en-US" sz="1500" dirty="0">
                <a:solidFill>
                  <a:srgbClr val="000000"/>
                </a:solidFill>
              </a:rPr>
              <a:t>Nuclear allows mission robustness and potential abort scenarios</a:t>
            </a:r>
          </a:p>
          <a:p>
            <a:pPr marL="171450" indent="-171450">
              <a:buFont typeface="Arial" panose="020B0604020202020204" pitchFamily="34" charset="0"/>
              <a:buChar char="•"/>
            </a:pPr>
            <a:r>
              <a:rPr lang="en-US" sz="1500" dirty="0">
                <a:solidFill>
                  <a:srgbClr val="000000"/>
                </a:solidFill>
              </a:rPr>
              <a:t>Fewer rocket launches can save operation time, money, and reduce risk</a:t>
            </a:r>
          </a:p>
          <a:p>
            <a:pPr marL="171450" indent="-171450">
              <a:buFont typeface="Arial" panose="020B0604020202020204" pitchFamily="34" charset="0"/>
              <a:buChar char="•"/>
            </a:pPr>
            <a:r>
              <a:rPr lang="en-US" sz="1500" dirty="0">
                <a:solidFill>
                  <a:srgbClr val="000000"/>
                </a:solidFill>
              </a:rPr>
              <a:t>Current efforts in NTP are initial steps towards advanced space nuclear power and propulsion, which could eventually help enable exploration and development of the solar system</a:t>
            </a:r>
          </a:p>
        </p:txBody>
      </p:sp>
      <p:sp>
        <p:nvSpPr>
          <p:cNvPr id="2" name="Rectangle 1"/>
          <p:cNvSpPr/>
          <p:nvPr/>
        </p:nvSpPr>
        <p:spPr>
          <a:xfrm>
            <a:off x="7503458" y="4007224"/>
            <a:ext cx="4303059" cy="285077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0435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 Box 3">
            <a:extLst>
              <a:ext uri="{FF2B5EF4-FFF2-40B4-BE49-F238E27FC236}">
                <a16:creationId xmlns:a16="http://schemas.microsoft.com/office/drawing/2014/main" id="{848B8BE9-5C54-47A0-9949-147C04F9425E}"/>
              </a:ext>
            </a:extLst>
          </p:cNvPr>
          <p:cNvSpPr txBox="1">
            <a:spLocks noChangeArrowheads="1"/>
          </p:cNvSpPr>
          <p:nvPr/>
        </p:nvSpPr>
        <p:spPr bwMode="auto">
          <a:xfrm>
            <a:off x="0" y="1516828"/>
            <a:ext cx="7258050"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7800" indent="-177800">
              <a:defRPr sz="2400">
                <a:solidFill>
                  <a:schemeClr val="tx1"/>
                </a:solidFill>
                <a:latin typeface="Times New Roman" pitchFamily="18" charset="0"/>
              </a:defRPr>
            </a:lvl1pPr>
            <a:lvl2pPr indent="-165100">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spcBef>
                <a:spcPct val="50000"/>
              </a:spcBef>
              <a:buFontTx/>
              <a:buChar char="•"/>
            </a:pPr>
            <a:endParaRPr lang="en-US" altLang="en-US" sz="1800" dirty="0">
              <a:latin typeface="Arial" panose="020B0604020202020204" pitchFamily="34" charset="0"/>
              <a:cs typeface="Arial" panose="020B0604020202020204" pitchFamily="34" charset="0"/>
            </a:endParaRPr>
          </a:p>
          <a:p>
            <a:pPr marL="0" indent="0">
              <a:spcBef>
                <a:spcPct val="50000"/>
              </a:spcBef>
            </a:pPr>
            <a:endParaRPr lang="en-US" altLang="en-US" sz="1800" dirty="0">
              <a:latin typeface="Arial" panose="020B0604020202020204" pitchFamily="34" charset="0"/>
              <a:cs typeface="Arial" panose="020B0604020202020204" pitchFamily="34" charset="0"/>
            </a:endParaRPr>
          </a:p>
          <a:p>
            <a:pPr>
              <a:spcBef>
                <a:spcPct val="50000"/>
              </a:spcBef>
              <a:buFontTx/>
              <a:buChar char="•"/>
            </a:pPr>
            <a:r>
              <a:rPr lang="en-US" altLang="en-US" sz="1600" dirty="0">
                <a:latin typeface="Arial" panose="020B0604020202020204" pitchFamily="34" charset="0"/>
                <a:cs typeface="Arial" panose="020B0604020202020204" pitchFamily="34" charset="0"/>
              </a:rPr>
              <a:t>Directly reduce cost through savings related to safeguards and security</a:t>
            </a:r>
          </a:p>
          <a:p>
            <a:pPr>
              <a:spcBef>
                <a:spcPct val="50000"/>
              </a:spcBef>
              <a:buFontTx/>
              <a:buChar char="•"/>
            </a:pPr>
            <a:r>
              <a:rPr lang="en-US" altLang="en-US" sz="1600" dirty="0">
                <a:latin typeface="Arial" panose="020B0604020202020204" pitchFamily="34" charset="0"/>
                <a:cs typeface="Arial" panose="020B0604020202020204" pitchFamily="34" charset="0"/>
              </a:rPr>
              <a:t>Indirectly (and more significantly) reduced cost through enabling use of an optimal development approach and team</a:t>
            </a:r>
          </a:p>
          <a:p>
            <a:pPr>
              <a:spcBef>
                <a:spcPct val="50000"/>
              </a:spcBef>
              <a:buFontTx/>
              <a:buChar char="•"/>
            </a:pPr>
            <a:r>
              <a:rPr lang="en-US" altLang="en-US" sz="1600" dirty="0">
                <a:latin typeface="Arial" panose="020B0604020202020204" pitchFamily="34" charset="0"/>
                <a:cs typeface="Arial" panose="020B0604020202020204" pitchFamily="34" charset="0"/>
              </a:rPr>
              <a:t>Consistent with ongoing programs to convert operational Highly Enriched Uranium (HEU) systems to LEU</a:t>
            </a:r>
          </a:p>
          <a:p>
            <a:pPr marL="177800" lvl="1" indent="-177800">
              <a:spcBef>
                <a:spcPct val="50000"/>
              </a:spcBef>
              <a:buFontTx/>
              <a:buChar char="•"/>
            </a:pPr>
            <a:r>
              <a:rPr lang="en-US" altLang="en-US" sz="1600" dirty="0">
                <a:latin typeface="Arial" panose="020B0604020202020204" pitchFamily="34" charset="0"/>
                <a:cs typeface="Arial" panose="020B0604020202020204" pitchFamily="34" charset="0"/>
              </a:rPr>
              <a:t>Consistent with US policy. </a:t>
            </a:r>
            <a:r>
              <a:rPr lang="en-US" sz="1600" dirty="0">
                <a:latin typeface="Arial" panose="020B0604020202020204" pitchFamily="34" charset="0"/>
                <a:cs typeface="Arial" panose="020B0604020202020204" pitchFamily="34" charset="0"/>
              </a:rPr>
              <a:t>“The United States is committed to eliminating the use of HEU in all civilian applications, including in the production of medical radioisotopes, because of its direct significance for potential use in nuclear weapons, acts of nuclear terrorism, or other malevolent purposes.” (2012 White House “Fact Sheet”)</a:t>
            </a:r>
          </a:p>
          <a:p>
            <a:pPr marL="742950" lvl="2" indent="-285750">
              <a:spcBef>
                <a:spcPct val="50000"/>
              </a:spcBef>
              <a:buFont typeface="Arial" panose="020B0604020202020204" pitchFamily="34" charset="0"/>
              <a:buChar char="-"/>
            </a:pPr>
            <a:r>
              <a:rPr lang="en-US" sz="1600" dirty="0">
                <a:latin typeface="Arial" panose="020B0604020202020204" pitchFamily="34" charset="0"/>
                <a:cs typeface="Arial" panose="020B0604020202020204" pitchFamily="34" charset="0"/>
              </a:rPr>
              <a:t>Space Policy Directive 6 (12/2020) also mandates use of LEU in most cases</a:t>
            </a:r>
          </a:p>
          <a:p>
            <a:pPr marL="0" lvl="1" indent="0" algn="ctr">
              <a:spcBef>
                <a:spcPct val="50000"/>
              </a:spcBef>
            </a:pPr>
            <a:r>
              <a:rPr lang="en-US" sz="1600" b="1" dirty="0">
                <a:latin typeface="Arial" panose="020B0604020202020204" pitchFamily="34" charset="0"/>
                <a:cs typeface="Arial" panose="020B0604020202020204" pitchFamily="34" charset="0"/>
              </a:rPr>
              <a:t>Initial LEU Conceptual Designs Very Promising</a:t>
            </a:r>
          </a:p>
          <a:p>
            <a:pPr>
              <a:spcBef>
                <a:spcPct val="50000"/>
              </a:spcBef>
              <a:buFontTx/>
              <a:buChar char="•"/>
            </a:pPr>
            <a:endParaRPr lang="en-US" altLang="en-US" sz="1800" dirty="0">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39F68A99-AFAF-46C7-B0EA-FB0E3ED52A86}"/>
              </a:ext>
            </a:extLst>
          </p:cNvPr>
          <p:cNvSpPr txBox="1">
            <a:spLocks/>
          </p:cNvSpPr>
          <p:nvPr/>
        </p:nvSpPr>
        <p:spPr>
          <a:xfrm>
            <a:off x="0" y="1241837"/>
            <a:ext cx="6903720" cy="724124"/>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t>Can NTP Systems Using Low-Enriched Uranium (LEU) be Developed?</a:t>
            </a:r>
          </a:p>
        </p:txBody>
      </p:sp>
      <p:pic>
        <p:nvPicPr>
          <p:cNvPr id="14" name="Picture 13">
            <a:extLst>
              <a:ext uri="{FF2B5EF4-FFF2-40B4-BE49-F238E27FC236}">
                <a16:creationId xmlns:a16="http://schemas.microsoft.com/office/drawing/2014/main" id="{53115142-1188-4D60-AE17-BAB9C932A57B}"/>
              </a:ext>
            </a:extLst>
          </p:cNvPr>
          <p:cNvPicPr>
            <a:picLocks noChangeAspect="1"/>
          </p:cNvPicPr>
          <p:nvPr/>
        </p:nvPicPr>
        <p:blipFill>
          <a:blip r:embed="rId4"/>
          <a:stretch>
            <a:fillRect/>
          </a:stretch>
        </p:blipFill>
        <p:spPr>
          <a:xfrm>
            <a:off x="7452106" y="1657304"/>
            <a:ext cx="4334878" cy="3827189"/>
          </a:xfrm>
          <a:prstGeom prst="rect">
            <a:avLst/>
          </a:prstGeom>
        </p:spPr>
      </p:pic>
      <p:sp>
        <p:nvSpPr>
          <p:cNvPr id="15" name="TextBox 14">
            <a:extLst>
              <a:ext uri="{FF2B5EF4-FFF2-40B4-BE49-F238E27FC236}">
                <a16:creationId xmlns:a16="http://schemas.microsoft.com/office/drawing/2014/main" id="{75990EF0-076F-4EE2-9227-5B4922B653C4}"/>
              </a:ext>
            </a:extLst>
          </p:cNvPr>
          <p:cNvSpPr txBox="1"/>
          <p:nvPr/>
        </p:nvSpPr>
        <p:spPr>
          <a:xfrm>
            <a:off x="8315661" y="5533465"/>
            <a:ext cx="2232211" cy="307777"/>
          </a:xfrm>
          <a:prstGeom prst="rect">
            <a:avLst/>
          </a:prstGeom>
          <a:noFill/>
          <a:ln>
            <a:solidFill>
              <a:schemeClr val="tx1"/>
            </a:solidFill>
          </a:ln>
        </p:spPr>
        <p:txBody>
          <a:bodyPr wrap="square" rtlCol="0">
            <a:spAutoFit/>
          </a:bodyPr>
          <a:lstStyle/>
          <a:p>
            <a:pPr algn="ctr"/>
            <a:r>
              <a:rPr lang="en-US" sz="1400" dirty="0"/>
              <a:t>Image Courtesy of BWXT</a:t>
            </a:r>
          </a:p>
        </p:txBody>
      </p:sp>
      <p:sp>
        <p:nvSpPr>
          <p:cNvPr id="17" name="Rectangle 16">
            <a:extLst>
              <a:ext uri="{FF2B5EF4-FFF2-40B4-BE49-F238E27FC236}">
                <a16:creationId xmlns:a16="http://schemas.microsoft.com/office/drawing/2014/main" id="{685D2D01-78A2-4F57-90DC-DC7FAC2F8932}"/>
              </a:ext>
            </a:extLst>
          </p:cNvPr>
          <p:cNvSpPr/>
          <p:nvPr/>
        </p:nvSpPr>
        <p:spPr>
          <a:xfrm>
            <a:off x="617221" y="297181"/>
            <a:ext cx="10972799" cy="461665"/>
          </a:xfrm>
          <a:prstGeom prst="rect">
            <a:avLst/>
          </a:prstGeom>
        </p:spPr>
        <p:txBody>
          <a:bodyPr wrap="square">
            <a:spAutoFit/>
          </a:bodyPr>
          <a:lstStyle/>
          <a:p>
            <a:pPr algn="ctr"/>
            <a:r>
              <a:rPr lang="en-US" sz="2400" b="1" dirty="0">
                <a:solidFill>
                  <a:schemeClr val="bg1"/>
                </a:solidFill>
              </a:rPr>
              <a:t>High Assay Low-Enriched Uranium (HALEU)</a:t>
            </a:r>
          </a:p>
        </p:txBody>
      </p:sp>
    </p:spTree>
    <p:extLst>
      <p:ext uri="{BB962C8B-B14F-4D97-AF65-F5344CB8AC3E}">
        <p14:creationId xmlns:p14="http://schemas.microsoft.com/office/powerpoint/2010/main" val="155363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0153B845-0D2E-46E8-810D-222F3B63D355}"/>
              </a:ext>
            </a:extLst>
          </p:cNvPr>
          <p:cNvSpPr txBox="1">
            <a:spLocks/>
          </p:cNvSpPr>
          <p:nvPr/>
        </p:nvSpPr>
        <p:spPr>
          <a:xfrm>
            <a:off x="615203" y="303456"/>
            <a:ext cx="10949940" cy="607582"/>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solidFill>
                  <a:schemeClr val="bg1"/>
                </a:solidFill>
              </a:rPr>
              <a:t>How Does Nuclear Thermal Propulsion (NTP) Work?</a:t>
            </a:r>
          </a:p>
        </p:txBody>
      </p:sp>
      <p:sp>
        <p:nvSpPr>
          <p:cNvPr id="8" name="Rectangle 3">
            <a:extLst>
              <a:ext uri="{FF2B5EF4-FFF2-40B4-BE49-F238E27FC236}">
                <a16:creationId xmlns:a16="http://schemas.microsoft.com/office/drawing/2014/main" id="{85D31AD2-3546-4D81-BAA8-D52DF6F3D4FE}"/>
              </a:ext>
            </a:extLst>
          </p:cNvPr>
          <p:cNvSpPr txBox="1">
            <a:spLocks noChangeArrowheads="1"/>
          </p:cNvSpPr>
          <p:nvPr/>
        </p:nvSpPr>
        <p:spPr bwMode="auto">
          <a:xfrm>
            <a:off x="234612" y="1358689"/>
            <a:ext cx="8196694" cy="24368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Arial" panose="020B0604020202020204" pitchFamily="34" charset="0"/>
                <a:ea typeface="ＭＳ Ｐゴシック" charset="-128"/>
                <a:cs typeface="Arial" panose="020B0604020202020204" pitchFamily="34" charset="0"/>
              </a:defRPr>
            </a:lvl1pPr>
            <a:lvl2pPr marL="548640" indent="0" algn="ctr" defTabSz="548640" rtl="0" eaLnBrk="1" fontAlgn="base" hangingPunct="1">
              <a:spcBef>
                <a:spcPct val="20000"/>
              </a:spcBef>
              <a:spcAft>
                <a:spcPct val="0"/>
              </a:spcAft>
              <a:buFont typeface="Arial" pitchFamily="34" charset="0"/>
              <a:buNone/>
              <a:defRPr sz="3360" kern="1200">
                <a:solidFill>
                  <a:schemeClr val="tx1">
                    <a:tint val="75000"/>
                  </a:schemeClr>
                </a:solidFill>
                <a:latin typeface="+mn-lt"/>
                <a:ea typeface="ＭＳ Ｐゴシック" charset="-128"/>
                <a:cs typeface="+mn-cs"/>
              </a:defRPr>
            </a:lvl2pPr>
            <a:lvl3pPr marL="1097280" indent="0" algn="ctr" defTabSz="548640" rtl="0" eaLnBrk="1" fontAlgn="base" hangingPunct="1">
              <a:spcBef>
                <a:spcPct val="20000"/>
              </a:spcBef>
              <a:spcAft>
                <a:spcPct val="0"/>
              </a:spcAft>
              <a:buFont typeface="Arial" pitchFamily="34" charset="0"/>
              <a:buNone/>
              <a:defRPr sz="2880" kern="1200">
                <a:solidFill>
                  <a:schemeClr val="tx1">
                    <a:tint val="75000"/>
                  </a:schemeClr>
                </a:solidFill>
                <a:latin typeface="+mn-lt"/>
                <a:ea typeface="ＭＳ Ｐゴシック" charset="-128"/>
                <a:cs typeface="+mn-cs"/>
              </a:defRPr>
            </a:lvl3pPr>
            <a:lvl4pPr marL="164592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4pPr>
            <a:lvl5pPr marL="2194560" indent="0" algn="ctr" defTabSz="54864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5pPr>
            <a:lvl6pPr marL="274320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6pPr>
            <a:lvl7pPr marL="329184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7pPr>
            <a:lvl8pPr marL="384048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8pPr>
            <a:lvl9pPr marL="4389120" indent="0" algn="ctr" defTabSz="548640" rtl="0" eaLnBrk="1" latinLnBrk="0" hangingPunct="1">
              <a:spcBef>
                <a:spcPct val="20000"/>
              </a:spcBef>
              <a:buFont typeface="Arial"/>
              <a:buNone/>
              <a:defRPr sz="2400" kern="1200">
                <a:solidFill>
                  <a:schemeClr val="tx1">
                    <a:tint val="75000"/>
                  </a:schemeClr>
                </a:solidFill>
                <a:latin typeface="+mn-lt"/>
                <a:ea typeface="+mn-ea"/>
                <a:cs typeface="+mn-cs"/>
              </a:defRPr>
            </a:lvl9pPr>
          </a:lstStyle>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Propellant heated directly by a nuclear reactor and thermally expanded/accelerated through a nozzle (Low molecular weight propellant – typically Hydrogen)</a:t>
            </a:r>
          </a:p>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Thrust directly related to thermal power of reactor:  100,000 N ≈ 450 </a:t>
            </a:r>
            <a:r>
              <a:rPr lang="en-US" altLang="en-US" sz="1600" dirty="0" err="1">
                <a:solidFill>
                  <a:schemeClr val="tx1"/>
                </a:solidFill>
                <a:ea typeface="ＭＳ Ｐゴシック" panose="020B0600070205080204" pitchFamily="34" charset="-128"/>
              </a:rPr>
              <a:t>MW</a:t>
            </a:r>
            <a:r>
              <a:rPr lang="en-US" altLang="en-US" sz="1600" baseline="-25000" dirty="0" err="1">
                <a:solidFill>
                  <a:schemeClr val="tx1"/>
                </a:solidFill>
                <a:ea typeface="ＭＳ Ｐゴシック" panose="020B0600070205080204" pitchFamily="34" charset="-128"/>
              </a:rPr>
              <a:t>th</a:t>
            </a:r>
            <a:r>
              <a:rPr lang="en-US" altLang="en-US" sz="1600" dirty="0">
                <a:solidFill>
                  <a:schemeClr val="tx1"/>
                </a:solidFill>
                <a:ea typeface="ＭＳ Ｐゴシック" panose="020B0600070205080204" pitchFamily="34" charset="-128"/>
              </a:rPr>
              <a:t> at 900 sec</a:t>
            </a:r>
          </a:p>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Specific Impulse directly related to exhaust temperature: 830 - 1000 sec (2300 - 3100K)</a:t>
            </a:r>
          </a:p>
          <a:p>
            <a:pPr marL="285750" indent="-285750" algn="l">
              <a:spcBef>
                <a:spcPts val="600"/>
              </a:spcBef>
              <a:buFont typeface="Arial" panose="020B0604020202020204" pitchFamily="34" charset="0"/>
              <a:buChar char="•"/>
            </a:pPr>
            <a:r>
              <a:rPr lang="en-US" altLang="en-US" sz="1600" dirty="0">
                <a:solidFill>
                  <a:schemeClr val="tx1"/>
                </a:solidFill>
                <a:ea typeface="ＭＳ Ｐゴシック" panose="020B0600070205080204" pitchFamily="34" charset="-128"/>
              </a:rPr>
              <a:t>Specific Impulse improvement over chemical rockets due to lower molecular weight of propellant (exhaust stream of O</a:t>
            </a:r>
            <a:r>
              <a:rPr lang="en-US" altLang="en-US" sz="1600" baseline="-25000" dirty="0">
                <a:solidFill>
                  <a:schemeClr val="tx1"/>
                </a:solidFill>
                <a:ea typeface="ＭＳ Ｐゴシック" panose="020B0600070205080204" pitchFamily="34" charset="-128"/>
              </a:rPr>
              <a:t>2</a:t>
            </a:r>
            <a:r>
              <a:rPr lang="en-US" altLang="en-US" sz="1600" dirty="0">
                <a:solidFill>
                  <a:schemeClr val="tx1"/>
                </a:solidFill>
                <a:ea typeface="ＭＳ Ｐゴシック" panose="020B0600070205080204" pitchFamily="34" charset="-128"/>
              </a:rPr>
              <a:t>/H</a:t>
            </a:r>
            <a:r>
              <a:rPr lang="en-US" altLang="en-US" sz="1600" baseline="-25000" dirty="0">
                <a:solidFill>
                  <a:schemeClr val="tx1"/>
                </a:solidFill>
                <a:ea typeface="ＭＳ Ｐゴシック" panose="020B0600070205080204" pitchFamily="34" charset="-128"/>
              </a:rPr>
              <a:t>2</a:t>
            </a:r>
            <a:r>
              <a:rPr lang="en-US" altLang="en-US" sz="1600" dirty="0">
                <a:solidFill>
                  <a:schemeClr val="tx1"/>
                </a:solidFill>
                <a:ea typeface="ＭＳ Ｐゴシック" panose="020B0600070205080204" pitchFamily="34" charset="-128"/>
              </a:rPr>
              <a:t> engine runs much hotter than NTP)</a:t>
            </a:r>
          </a:p>
        </p:txBody>
      </p:sp>
      <p:pic>
        <p:nvPicPr>
          <p:cNvPr id="12" name="Picture 13">
            <a:extLst>
              <a:ext uri="{FF2B5EF4-FFF2-40B4-BE49-F238E27FC236}">
                <a16:creationId xmlns:a16="http://schemas.microsoft.com/office/drawing/2014/main" id="{25A79F47-5736-4583-B33C-54242DE839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734" y="3617319"/>
            <a:ext cx="4495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Text Box 5">
            <a:extLst>
              <a:ext uri="{FF2B5EF4-FFF2-40B4-BE49-F238E27FC236}">
                <a16:creationId xmlns:a16="http://schemas.microsoft.com/office/drawing/2014/main" id="{BFDAA12D-3488-4A44-8CE1-58D65C8FA558}"/>
              </a:ext>
            </a:extLst>
          </p:cNvPr>
          <p:cNvSpPr txBox="1">
            <a:spLocks noChangeArrowheads="1"/>
          </p:cNvSpPr>
          <p:nvPr/>
        </p:nvSpPr>
        <p:spPr bwMode="auto">
          <a:xfrm>
            <a:off x="1969994" y="6243408"/>
            <a:ext cx="4419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200" b="1" dirty="0">
                <a:solidFill>
                  <a:srgbClr val="000000"/>
                </a:solidFill>
                <a:latin typeface="Arial" panose="020B0604020202020204" pitchFamily="34" charset="0"/>
                <a:ea typeface="ＭＳ Ｐゴシック" panose="020B0600070205080204" pitchFamily="34" charset="-128"/>
              </a:rPr>
              <a:t>Major Elements of a Nuclear Thermal Rocket</a:t>
            </a:r>
            <a:endParaRPr lang="en-US" altLang="en-US" sz="1200" dirty="0">
              <a:solidFill>
                <a:srgbClr val="000000"/>
              </a:solidFill>
              <a:latin typeface="Arial" panose="020B0604020202020204" pitchFamily="34" charset="0"/>
              <a:ea typeface="ＭＳ Ｐゴシック" panose="020B0600070205080204" pitchFamily="34" charset="-128"/>
            </a:endParaRPr>
          </a:p>
        </p:txBody>
      </p:sp>
      <p:pic>
        <p:nvPicPr>
          <p:cNvPr id="14" name="Picture 4" descr="NERVA">
            <a:extLst>
              <a:ext uri="{FF2B5EF4-FFF2-40B4-BE49-F238E27FC236}">
                <a16:creationId xmlns:a16="http://schemas.microsoft.com/office/drawing/2014/main" id="{666A6179-61DC-4975-972F-2608A54BDF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6374" y="1327955"/>
            <a:ext cx="22383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5">
            <a:extLst>
              <a:ext uri="{FF2B5EF4-FFF2-40B4-BE49-F238E27FC236}">
                <a16:creationId xmlns:a16="http://schemas.microsoft.com/office/drawing/2014/main" id="{66AFE065-8598-4661-B5D8-17BBAFA39E86}"/>
              </a:ext>
            </a:extLst>
          </p:cNvPr>
          <p:cNvSpPr txBox="1">
            <a:spLocks noChangeArrowheads="1"/>
          </p:cNvSpPr>
          <p:nvPr/>
        </p:nvSpPr>
        <p:spPr bwMode="auto">
          <a:xfrm>
            <a:off x="9006855" y="6281258"/>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200" b="1" dirty="0">
                <a:solidFill>
                  <a:srgbClr val="000000"/>
                </a:solidFill>
                <a:latin typeface="Arial" panose="020B0604020202020204" pitchFamily="34" charset="0"/>
                <a:ea typeface="ＭＳ Ｐゴシック" panose="020B0600070205080204" pitchFamily="34" charset="-128"/>
              </a:rPr>
              <a:t>NERVA Nuclear Thermal Rocket Prototype</a:t>
            </a:r>
            <a:endParaRPr lang="en-US" altLang="en-US" sz="12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638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a:extLst>
              <a:ext uri="{FF2B5EF4-FFF2-40B4-BE49-F238E27FC236}">
                <a16:creationId xmlns:a16="http://schemas.microsoft.com/office/drawing/2014/main" id="{673EBF5E-BE8E-4516-B0B8-D55BD6E6967A}"/>
              </a:ext>
            </a:extLst>
          </p:cNvPr>
          <p:cNvSpPr txBox="1"/>
          <p:nvPr/>
        </p:nvSpPr>
        <p:spPr>
          <a:xfrm>
            <a:off x="321220" y="183329"/>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SPACE</a:t>
            </a:r>
            <a:r>
              <a:rPr kumimoji="0" lang="en-US" sz="36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4800" b="1" i="0" u="none" strike="noStrike" kern="1200" cap="none" spc="0" normalizeH="0" baseline="0" noProof="0" dirty="0">
                <a:ln>
                  <a:noFill/>
                </a:ln>
                <a:solidFill>
                  <a:srgbClr val="00FFCC"/>
                </a:solidFill>
                <a:effectLst>
                  <a:outerShdw blurRad="38100" dist="25400" dir="5400000" algn="ctr">
                    <a:srgbClr val="6E747A">
                      <a:alpha val="43000"/>
                    </a:srgbClr>
                  </a:outerShdw>
                </a:effectLst>
                <a:uLnTx/>
                <a:uFillTx/>
                <a:latin typeface="Calibri" panose="020F0502020204030204" pitchFamily="34" charset="0"/>
                <a:ea typeface="Calibri" panose="020F0502020204030204" pitchFamily="34" charset="0"/>
                <a:cs typeface="Times New Roman" panose="02020603050405020304" pitchFamily="18" charset="0"/>
              </a:rPr>
              <a:t>NUCLEAR PROPULSION</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7D0507EE-51C8-4038-AFB1-DA8E419E9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68" y="405004"/>
            <a:ext cx="585002" cy="521298"/>
          </a:xfrm>
          <a:prstGeom prst="rect">
            <a:avLst/>
          </a:prstGeom>
        </p:spPr>
      </p:pic>
      <p:sp>
        <p:nvSpPr>
          <p:cNvPr id="11" name="Slide Number Placeholder 1">
            <a:extLst>
              <a:ext uri="{FF2B5EF4-FFF2-40B4-BE49-F238E27FC236}">
                <a16:creationId xmlns:a16="http://schemas.microsoft.com/office/drawing/2014/main" id="{5AAA7536-67EA-42C6-96A8-91CC5ED72C93}"/>
              </a:ext>
            </a:extLst>
          </p:cNvPr>
          <p:cNvSpPr>
            <a:spLocks noGrp="1"/>
          </p:cNvSpPr>
          <p:nvPr>
            <p:ph type="sldNum" sz="quarter" idx="4"/>
          </p:nvPr>
        </p:nvSpPr>
        <p:spPr>
          <a:xfrm>
            <a:off x="11244944" y="6547758"/>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1C3D8866-C976-4202-89CE-ED79F76262F3}"/>
              </a:ext>
            </a:extLst>
          </p:cNvPr>
          <p:cNvSpPr txBox="1">
            <a:spLocks/>
          </p:cNvSpPr>
          <p:nvPr/>
        </p:nvSpPr>
        <p:spPr>
          <a:xfrm>
            <a:off x="605790" y="302068"/>
            <a:ext cx="10984230" cy="543751"/>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2400" b="1" dirty="0">
                <a:solidFill>
                  <a:schemeClr val="bg1"/>
                </a:solidFill>
              </a:rPr>
              <a:t>Development Plan for NTP</a:t>
            </a:r>
          </a:p>
        </p:txBody>
      </p:sp>
      <p:pic>
        <p:nvPicPr>
          <p:cNvPr id="7" name="Picture 6">
            <a:extLst>
              <a:ext uri="{FF2B5EF4-FFF2-40B4-BE49-F238E27FC236}">
                <a16:creationId xmlns:a16="http://schemas.microsoft.com/office/drawing/2014/main" id="{20D3E1F8-0FD0-CF4A-BB06-2B44B0C7BB70}"/>
              </a:ext>
            </a:extLst>
          </p:cNvPr>
          <p:cNvPicPr/>
          <p:nvPr/>
        </p:nvPicPr>
        <p:blipFill>
          <a:blip r:embed="rId4" cstate="print">
            <a:extLst>
              <a:ext uri="{28A0092B-C50C-407E-A947-70E740481C1C}">
                <a14:useLocalDpi xmlns:a14="http://schemas.microsoft.com/office/drawing/2010/main"/>
              </a:ext>
            </a:extLst>
          </a:blip>
          <a:stretch>
            <a:fillRect/>
          </a:stretch>
        </p:blipFill>
        <p:spPr>
          <a:xfrm>
            <a:off x="6247060" y="1289677"/>
            <a:ext cx="5623719" cy="3507176"/>
          </a:xfrm>
          <a:prstGeom prst="rect">
            <a:avLst/>
          </a:prstGeom>
          <a:solidFill>
            <a:schemeClr val="bg1"/>
          </a:solidFill>
          <a:ln>
            <a:solidFill>
              <a:schemeClr val="tx1"/>
            </a:solidFill>
          </a:ln>
        </p:spPr>
      </p:pic>
      <p:pic>
        <p:nvPicPr>
          <p:cNvPr id="6" name="Picture 5" descr="A screenshot of a video game&#10;&#10;Description automatically generated">
            <a:extLst>
              <a:ext uri="{FF2B5EF4-FFF2-40B4-BE49-F238E27FC236}">
                <a16:creationId xmlns:a16="http://schemas.microsoft.com/office/drawing/2014/main" id="{67F2C768-F526-0346-95C8-EC822C0737AE}"/>
              </a:ext>
            </a:extLst>
          </p:cNvPr>
          <p:cNvPicPr/>
          <p:nvPr/>
        </p:nvPicPr>
        <p:blipFill>
          <a:blip r:embed="rId5"/>
          <a:stretch>
            <a:fillRect/>
          </a:stretch>
        </p:blipFill>
        <p:spPr>
          <a:xfrm>
            <a:off x="7330189" y="4306483"/>
            <a:ext cx="4540589" cy="2241276"/>
          </a:xfrm>
          <a:prstGeom prst="rect">
            <a:avLst/>
          </a:prstGeom>
          <a:solidFill>
            <a:schemeClr val="bg1"/>
          </a:solidFill>
        </p:spPr>
      </p:pic>
      <p:sp>
        <p:nvSpPr>
          <p:cNvPr id="13" name="Content Placeholder 3">
            <a:extLst>
              <a:ext uri="{FF2B5EF4-FFF2-40B4-BE49-F238E27FC236}">
                <a16:creationId xmlns:a16="http://schemas.microsoft.com/office/drawing/2014/main" id="{E5585500-1BCB-8A4C-B4B9-0C5E9039AB37}"/>
              </a:ext>
            </a:extLst>
          </p:cNvPr>
          <p:cNvSpPr txBox="1">
            <a:spLocks/>
          </p:cNvSpPr>
          <p:nvPr/>
        </p:nvSpPr>
        <p:spPr>
          <a:xfrm>
            <a:off x="19050" y="1289677"/>
            <a:ext cx="6096000" cy="315936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600"/>
              </a:spcAft>
              <a:buFont typeface="Arial" charset="0"/>
              <a:buNone/>
              <a:defRPr/>
            </a:pPr>
            <a:r>
              <a:rPr lang="en-US" sz="2000" b="1" dirty="0">
                <a:solidFill>
                  <a:prstClr val="black"/>
                </a:solidFill>
                <a:latin typeface="Arial" panose="020B0604020202020204" pitchFamily="34" charset="0"/>
                <a:cs typeface="Arial" panose="020B0604020202020204" pitchFamily="34" charset="0"/>
              </a:rPr>
              <a:t>Overall Nuclear Thermal Propulsion Strategy:</a:t>
            </a:r>
          </a:p>
          <a:p>
            <a:pPr marL="0" indent="0">
              <a:spcAft>
                <a:spcPts val="600"/>
              </a:spcAft>
              <a:buFont typeface="Arial" charset="0"/>
              <a:buNone/>
              <a:defRPr/>
            </a:pPr>
            <a:r>
              <a:rPr lang="en-US" sz="1800" dirty="0">
                <a:solidFill>
                  <a:prstClr val="black"/>
                </a:solidFill>
                <a:latin typeface="Arial" panose="020B0604020202020204" pitchFamily="34" charset="0"/>
                <a:cs typeface="Arial" panose="020B0604020202020204" pitchFamily="34" charset="0"/>
              </a:rPr>
              <a:t>Develop a subscale nuclear engine that demonstrates a viable NTP propulsion system and is scalable to the Mars mission engine needs. Evolve to Mars engine system as a part of a Mars NP propulsive stage.</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Develop a HALEU solid solution fuel form that can provide reactor exit temperatures </a:t>
            </a:r>
            <a:r>
              <a:rPr lang="en-US" sz="1800" u="sng" dirty="0">
                <a:solidFill>
                  <a:prstClr val="black"/>
                </a:solidFill>
                <a:latin typeface="Arial" panose="020B0604020202020204" pitchFamily="34" charset="0"/>
                <a:cs typeface="Arial" panose="020B0604020202020204" pitchFamily="34" charset="0"/>
              </a:rPr>
              <a:t>&gt;</a:t>
            </a:r>
            <a:r>
              <a:rPr lang="en-US" sz="1800" dirty="0">
                <a:solidFill>
                  <a:prstClr val="black"/>
                </a:solidFill>
                <a:latin typeface="Arial" panose="020B0604020202020204" pitchFamily="34" charset="0"/>
                <a:cs typeface="Arial" panose="020B0604020202020204" pitchFamily="34" charset="0"/>
              </a:rPr>
              <a:t> 2700</a:t>
            </a:r>
            <a:r>
              <a:rPr lang="en-US" sz="1800" baseline="30000" dirty="0">
                <a:solidFill>
                  <a:prstClr val="black"/>
                </a:solidFill>
                <a:latin typeface="Arial" panose="020B0604020202020204" pitchFamily="34" charset="0"/>
                <a:cs typeface="Arial" panose="020B0604020202020204" pitchFamily="34" charset="0"/>
              </a:rPr>
              <a:t> </a:t>
            </a:r>
            <a:r>
              <a:rPr lang="en-US" sz="1800" dirty="0">
                <a:solidFill>
                  <a:prstClr val="black"/>
                </a:solidFill>
                <a:latin typeface="Arial" panose="020B0604020202020204" pitchFamily="34" charset="0"/>
                <a:cs typeface="Arial" panose="020B0604020202020204" pitchFamily="34" charset="0"/>
              </a:rPr>
              <a:t>K (corresponds to </a:t>
            </a:r>
            <a:r>
              <a:rPr lang="en-US" sz="1800" u="sng" dirty="0">
                <a:solidFill>
                  <a:prstClr val="black"/>
                </a:solidFill>
                <a:latin typeface="Arial" panose="020B0604020202020204" pitchFamily="34" charset="0"/>
                <a:cs typeface="Arial" panose="020B0604020202020204" pitchFamily="34" charset="0"/>
              </a:rPr>
              <a:t>&gt;</a:t>
            </a:r>
            <a:r>
              <a:rPr lang="en-US" sz="1800" dirty="0">
                <a:solidFill>
                  <a:prstClr val="black"/>
                </a:solidFill>
                <a:latin typeface="Arial" panose="020B0604020202020204" pitchFamily="34" charset="0"/>
                <a:cs typeface="Arial" panose="020B0604020202020204" pitchFamily="34" charset="0"/>
              </a:rPr>
              <a:t> 900s I</a:t>
            </a:r>
            <a:r>
              <a:rPr lang="en-US" sz="1800" baseline="-25000" dirty="0">
                <a:solidFill>
                  <a:prstClr val="black"/>
                </a:solidFill>
                <a:latin typeface="Arial" panose="020B0604020202020204" pitchFamily="34" charset="0"/>
                <a:cs typeface="Arial" panose="020B0604020202020204" pitchFamily="34" charset="0"/>
              </a:rPr>
              <a:t>sp</a:t>
            </a:r>
            <a:r>
              <a:rPr lang="en-US" sz="1800" dirty="0">
                <a:solidFill>
                  <a:prstClr val="black"/>
                </a:solidFill>
                <a:latin typeface="Arial" panose="020B0604020202020204" pitchFamily="34" charset="0"/>
                <a:cs typeface="Arial" panose="020B0604020202020204" pitchFamily="34" charset="0"/>
              </a:rPr>
              <a:t>).</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Design a reactor with an eye toward capability to be scaled to a size to support Mars mission engine needs. (Scaling is to be an engineering solution rather than further tech development.)</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Design and develop a subscale engine (Key attribute goals: 10K-15K lbf thrust, 900s I</a:t>
            </a:r>
            <a:r>
              <a:rPr lang="en-US" sz="1800" baseline="-25000" dirty="0">
                <a:solidFill>
                  <a:prstClr val="black"/>
                </a:solidFill>
                <a:latin typeface="Arial" panose="020B0604020202020204" pitchFamily="34" charset="0"/>
                <a:cs typeface="Arial" panose="020B0604020202020204" pitchFamily="34" charset="0"/>
              </a:rPr>
              <a:t>sp</a:t>
            </a:r>
            <a:r>
              <a:rPr lang="en-US" sz="1800" dirty="0">
                <a:solidFill>
                  <a:prstClr val="black"/>
                </a:solidFill>
                <a:latin typeface="Arial" panose="020B0604020202020204" pitchFamily="34" charset="0"/>
                <a:cs typeface="Arial" panose="020B0604020202020204" pitchFamily="34" charset="0"/>
              </a:rPr>
              <a:t>)</a:t>
            </a:r>
          </a:p>
          <a:p>
            <a:pPr marL="640080" lvl="1" indent="-342900">
              <a:spcAft>
                <a:spcPts val="600"/>
              </a:spcAft>
              <a:buFont typeface="+mj-lt"/>
              <a:buAutoNum type="arabicPeriod"/>
              <a:defRPr/>
            </a:pPr>
            <a:r>
              <a:rPr lang="en-US" sz="1800" dirty="0">
                <a:solidFill>
                  <a:prstClr val="black"/>
                </a:solidFill>
                <a:latin typeface="Arial" panose="020B0604020202020204" pitchFamily="34" charset="0"/>
                <a:cs typeface="Arial" panose="020B0604020202020204" pitchFamily="34" charset="0"/>
              </a:rPr>
              <a:t>Determine Demonstration option (either ground test or demonstration flight).</a:t>
            </a:r>
          </a:p>
        </p:txBody>
      </p:sp>
    </p:spTree>
    <p:extLst>
      <p:ext uri="{BB962C8B-B14F-4D97-AF65-F5344CB8AC3E}">
        <p14:creationId xmlns:p14="http://schemas.microsoft.com/office/powerpoint/2010/main" val="3722392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itle 1">
            <a:extLst>
              <a:ext uri="{FF2B5EF4-FFF2-40B4-BE49-F238E27FC236}">
                <a16:creationId xmlns:a16="http://schemas.microsoft.com/office/drawing/2014/main" id="{28F73F2D-5BF9-1D44-B7B5-E2F2241F1BE7}"/>
              </a:ext>
            </a:extLst>
          </p:cNvPr>
          <p:cNvSpPr>
            <a:spLocks noGrp="1"/>
          </p:cNvSpPr>
          <p:nvPr>
            <p:ph type="title"/>
          </p:nvPr>
        </p:nvSpPr>
        <p:spPr>
          <a:xfrm>
            <a:off x="2087952" y="291328"/>
            <a:ext cx="8060403" cy="582408"/>
          </a:xfrm>
        </p:spPr>
        <p:txBody>
          <a:bodyPr>
            <a:normAutofit fontScale="90000"/>
          </a:bodyPr>
          <a:lstStyle/>
          <a:p>
            <a:r>
              <a:rPr lang="en-US" sz="3200" b="1" dirty="0"/>
              <a:t>Updated SNP Fuel and Moderator Development Plan</a:t>
            </a:r>
          </a:p>
        </p:txBody>
      </p:sp>
      <p:sp>
        <p:nvSpPr>
          <p:cNvPr id="100" name="Rectangle 99">
            <a:extLst>
              <a:ext uri="{FF2B5EF4-FFF2-40B4-BE49-F238E27FC236}">
                <a16:creationId xmlns:a16="http://schemas.microsoft.com/office/drawing/2014/main" id="{50E06E86-BD57-FA4B-B85A-AC475C85D440}"/>
              </a:ext>
            </a:extLst>
          </p:cNvPr>
          <p:cNvSpPr/>
          <p:nvPr/>
        </p:nvSpPr>
        <p:spPr>
          <a:xfrm>
            <a:off x="8980304" y="6580144"/>
            <a:ext cx="1826138"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14" name="Group 113">
            <a:extLst>
              <a:ext uri="{FF2B5EF4-FFF2-40B4-BE49-F238E27FC236}">
                <a16:creationId xmlns:a16="http://schemas.microsoft.com/office/drawing/2014/main" id="{16887782-C143-7148-A268-9C9288DEFBC0}"/>
              </a:ext>
            </a:extLst>
          </p:cNvPr>
          <p:cNvGrpSpPr/>
          <p:nvPr/>
        </p:nvGrpSpPr>
        <p:grpSpPr>
          <a:xfrm>
            <a:off x="668253" y="1373064"/>
            <a:ext cx="11033294" cy="4976936"/>
            <a:chOff x="579353" y="1373064"/>
            <a:chExt cx="11033294" cy="4976936"/>
          </a:xfrm>
        </p:grpSpPr>
        <p:sp>
          <p:nvSpPr>
            <p:cNvPr id="113" name="Rectangle 112">
              <a:extLst>
                <a:ext uri="{FF2B5EF4-FFF2-40B4-BE49-F238E27FC236}">
                  <a16:creationId xmlns:a16="http://schemas.microsoft.com/office/drawing/2014/main" id="{10896C55-E8B0-C14F-BC7F-D3AAA92531D9}"/>
                </a:ext>
              </a:extLst>
            </p:cNvPr>
            <p:cNvSpPr/>
            <p:nvPr/>
          </p:nvSpPr>
          <p:spPr>
            <a:xfrm>
              <a:off x="1491512" y="2172160"/>
              <a:ext cx="2046205" cy="149796"/>
            </a:xfrm>
            <a:prstGeom prst="rect">
              <a:avLst/>
            </a:prstGeom>
            <a:gradFill>
              <a:gsLst>
                <a:gs pos="98000">
                  <a:schemeClr val="accent6">
                    <a:lumMod val="60000"/>
                    <a:lumOff val="40000"/>
                  </a:schemeClr>
                </a:gs>
                <a:gs pos="0">
                  <a:srgbClr val="FFFFFF"/>
                </a:gs>
              </a:gsLst>
              <a:lin ang="0" scaled="0"/>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Oval 11">
              <a:extLst>
                <a:ext uri="{FF2B5EF4-FFF2-40B4-BE49-F238E27FC236}">
                  <a16:creationId xmlns:a16="http://schemas.microsoft.com/office/drawing/2014/main" id="{E28BF591-71C2-F341-86F8-927CEA3B7C29}"/>
                </a:ext>
              </a:extLst>
            </p:cNvPr>
            <p:cNvSpPr/>
            <p:nvPr/>
          </p:nvSpPr>
          <p:spPr>
            <a:xfrm>
              <a:off x="2688515" y="2112858"/>
              <a:ext cx="698470" cy="409214"/>
            </a:xfrm>
            <a:prstGeom prst="ellipse">
              <a:avLst/>
            </a:prstGeom>
            <a:solidFill>
              <a:schemeClr val="bg1"/>
            </a:solidFill>
            <a:ln w="44450">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02" name="Curved Connector 101">
              <a:extLst>
                <a:ext uri="{FF2B5EF4-FFF2-40B4-BE49-F238E27FC236}">
                  <a16:creationId xmlns:a16="http://schemas.microsoft.com/office/drawing/2014/main" id="{79632365-28F6-C145-8042-E3A3D1664E1F}"/>
                </a:ext>
              </a:extLst>
            </p:cNvPr>
            <p:cNvCxnSpPr>
              <a:cxnSpLocks/>
            </p:cNvCxnSpPr>
            <p:nvPr/>
          </p:nvCxnSpPr>
          <p:spPr>
            <a:xfrm>
              <a:off x="3503367" y="2257223"/>
              <a:ext cx="1236358" cy="1223179"/>
            </a:xfrm>
            <a:prstGeom prst="curvedConnector3">
              <a:avLst/>
            </a:prstGeom>
            <a:ln w="136525">
              <a:solidFill>
                <a:schemeClr val="accent6">
                  <a:lumMod val="60000"/>
                  <a:lumOff val="40000"/>
                </a:schemeClr>
              </a:solidFill>
            </a:ln>
            <a:effectLst>
              <a:outerShdw blurRad="50800" dist="38100" algn="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3" name="Curved Connector 52">
              <a:extLst>
                <a:ext uri="{FF2B5EF4-FFF2-40B4-BE49-F238E27FC236}">
                  <a16:creationId xmlns:a16="http://schemas.microsoft.com/office/drawing/2014/main" id="{F1809391-E87B-564F-9D42-A41179790377}"/>
                </a:ext>
              </a:extLst>
            </p:cNvPr>
            <p:cNvCxnSpPr>
              <a:cxnSpLocks/>
            </p:cNvCxnSpPr>
            <p:nvPr/>
          </p:nvCxnSpPr>
          <p:spPr>
            <a:xfrm flipV="1">
              <a:off x="8490028" y="3476287"/>
              <a:ext cx="980552" cy="779634"/>
            </a:xfrm>
            <a:prstGeom prst="curvedConnector3">
              <a:avLst>
                <a:gd name="adj1" fmla="val 50000"/>
              </a:avLst>
            </a:prstGeom>
            <a:ln w="146050">
              <a:solidFill>
                <a:schemeClr val="bg1">
                  <a:lumMod val="75000"/>
                </a:schemeClr>
              </a:solidFill>
            </a:ln>
            <a:effectLst>
              <a:outerShdw blurRad="50800" dist="38100" algn="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52" name="Curved Connector 51">
              <a:extLst>
                <a:ext uri="{FF2B5EF4-FFF2-40B4-BE49-F238E27FC236}">
                  <a16:creationId xmlns:a16="http://schemas.microsoft.com/office/drawing/2014/main" id="{2A54CD19-9DF2-674F-842F-D65212ABDFF7}"/>
                </a:ext>
              </a:extLst>
            </p:cNvPr>
            <p:cNvCxnSpPr>
              <a:cxnSpLocks/>
            </p:cNvCxnSpPr>
            <p:nvPr/>
          </p:nvCxnSpPr>
          <p:spPr>
            <a:xfrm flipV="1">
              <a:off x="7668492" y="3473978"/>
              <a:ext cx="1109671" cy="766934"/>
            </a:xfrm>
            <a:prstGeom prst="curvedConnector3">
              <a:avLst>
                <a:gd name="adj1" fmla="val 50000"/>
              </a:avLst>
            </a:prstGeom>
            <a:ln w="146050">
              <a:solidFill>
                <a:schemeClr val="bg1">
                  <a:lumMod val="75000"/>
                </a:schemeClr>
              </a:solidFill>
            </a:ln>
            <a:effectLst>
              <a:outerShdw blurRad="50800" dist="38100" algn="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5" name="Curved Connector 44">
              <a:extLst>
                <a:ext uri="{FF2B5EF4-FFF2-40B4-BE49-F238E27FC236}">
                  <a16:creationId xmlns:a16="http://schemas.microsoft.com/office/drawing/2014/main" id="{93B65F3F-F78B-5744-B799-8B3A0629A0D6}"/>
                </a:ext>
              </a:extLst>
            </p:cNvPr>
            <p:cNvCxnSpPr>
              <a:cxnSpLocks/>
            </p:cNvCxnSpPr>
            <p:nvPr/>
          </p:nvCxnSpPr>
          <p:spPr>
            <a:xfrm flipV="1">
              <a:off x="4311517" y="3488987"/>
              <a:ext cx="1109671" cy="766934"/>
            </a:xfrm>
            <a:prstGeom prst="curvedConnector3">
              <a:avLst>
                <a:gd name="adj1" fmla="val 50000"/>
              </a:avLst>
            </a:prstGeom>
            <a:ln w="146050">
              <a:solidFill>
                <a:schemeClr val="bg2">
                  <a:lumMod val="75000"/>
                </a:schemeClr>
              </a:solidFill>
            </a:ln>
            <a:effectLst>
              <a:outerShdw blurRad="50800" dist="38100" algn="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 name="Down Arrow 5">
              <a:extLst>
                <a:ext uri="{FF2B5EF4-FFF2-40B4-BE49-F238E27FC236}">
                  <a16:creationId xmlns:a16="http://schemas.microsoft.com/office/drawing/2014/main" id="{933D1F6E-5CDB-5847-A7E5-63DE515E5893}"/>
                </a:ext>
              </a:extLst>
            </p:cNvPr>
            <p:cNvSpPr/>
            <p:nvPr/>
          </p:nvSpPr>
          <p:spPr>
            <a:xfrm flipV="1">
              <a:off x="2073857" y="3316852"/>
              <a:ext cx="195598" cy="274159"/>
            </a:xfrm>
            <a:prstGeom prst="downArrow">
              <a:avLst/>
            </a:prstGeom>
            <a:solidFill>
              <a:schemeClr val="accent2">
                <a:lumMod val="75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98864B6E-F989-114D-9488-74E9301EDD4B}"/>
                </a:ext>
              </a:extLst>
            </p:cNvPr>
            <p:cNvSpPr/>
            <p:nvPr/>
          </p:nvSpPr>
          <p:spPr>
            <a:xfrm>
              <a:off x="753602" y="3480402"/>
              <a:ext cx="1460090" cy="132735"/>
            </a:xfrm>
            <a:prstGeom prst="rect">
              <a:avLst/>
            </a:prstGeom>
            <a:gradFill>
              <a:gsLst>
                <a:gs pos="98000">
                  <a:schemeClr val="accent2">
                    <a:lumMod val="75000"/>
                  </a:schemeClr>
                </a:gs>
                <a:gs pos="0">
                  <a:schemeClr val="accent2">
                    <a:lumMod val="20000"/>
                    <a:lumOff val="8000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33383AC8-035E-934B-9A5E-CB10682EC127}"/>
                </a:ext>
              </a:extLst>
            </p:cNvPr>
            <p:cNvSpPr txBox="1"/>
            <p:nvPr/>
          </p:nvSpPr>
          <p:spPr>
            <a:xfrm>
              <a:off x="1561627" y="2778619"/>
              <a:ext cx="1199399"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PRIME 1 Pathfinder </a:t>
              </a:r>
            </a:p>
          </p:txBody>
        </p:sp>
        <p:sp>
          <p:nvSpPr>
            <p:cNvPr id="9" name="Oval 8">
              <a:extLst>
                <a:ext uri="{FF2B5EF4-FFF2-40B4-BE49-F238E27FC236}">
                  <a16:creationId xmlns:a16="http://schemas.microsoft.com/office/drawing/2014/main" id="{EDD2DF08-BB23-2D4D-A2B5-9B2E20B2B238}"/>
                </a:ext>
              </a:extLst>
            </p:cNvPr>
            <p:cNvSpPr/>
            <p:nvPr/>
          </p:nvSpPr>
          <p:spPr>
            <a:xfrm>
              <a:off x="1588691" y="2715487"/>
              <a:ext cx="1132057" cy="563247"/>
            </a:xfrm>
            <a:prstGeom prst="ellipse">
              <a:avLst/>
            </a:prstGeom>
            <a:noFill/>
            <a:ln w="44450">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Down Arrow 9">
              <a:extLst>
                <a:ext uri="{FF2B5EF4-FFF2-40B4-BE49-F238E27FC236}">
                  <a16:creationId xmlns:a16="http://schemas.microsoft.com/office/drawing/2014/main" id="{3D91238C-CC0E-F546-A74D-8353E397BA7C}"/>
                </a:ext>
              </a:extLst>
            </p:cNvPr>
            <p:cNvSpPr/>
            <p:nvPr/>
          </p:nvSpPr>
          <p:spPr>
            <a:xfrm flipV="1">
              <a:off x="2080138" y="2419064"/>
              <a:ext cx="189316" cy="296422"/>
            </a:xfrm>
            <a:prstGeom prst="downArrow">
              <a:avLst/>
            </a:prstGeom>
            <a:solidFill>
              <a:schemeClr val="accent1">
                <a:lumMod val="75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D1D87262-74F9-7948-BBE6-5934E4C73852}"/>
                </a:ext>
              </a:extLst>
            </p:cNvPr>
            <p:cNvSpPr txBox="1"/>
            <p:nvPr/>
          </p:nvSpPr>
          <p:spPr>
            <a:xfrm>
              <a:off x="2610130" y="2184973"/>
              <a:ext cx="843662"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PRIME 2</a:t>
              </a:r>
            </a:p>
          </p:txBody>
        </p:sp>
        <p:sp>
          <p:nvSpPr>
            <p:cNvPr id="13" name="Down Arrow 12">
              <a:extLst>
                <a:ext uri="{FF2B5EF4-FFF2-40B4-BE49-F238E27FC236}">
                  <a16:creationId xmlns:a16="http://schemas.microsoft.com/office/drawing/2014/main" id="{74047781-A637-6A48-8E40-F1F7A24EF91C}"/>
                </a:ext>
              </a:extLst>
            </p:cNvPr>
            <p:cNvSpPr/>
            <p:nvPr/>
          </p:nvSpPr>
          <p:spPr>
            <a:xfrm rot="5400000" flipV="1">
              <a:off x="1536689" y="1393393"/>
              <a:ext cx="314250" cy="1880422"/>
            </a:xfrm>
            <a:prstGeom prst="downArrow">
              <a:avLst/>
            </a:prstGeom>
            <a:gradFill>
              <a:gsLst>
                <a:gs pos="36000">
                  <a:schemeClr val="accent1">
                    <a:lumMod val="75000"/>
                  </a:schemeClr>
                </a:gs>
                <a:gs pos="0">
                  <a:schemeClr val="accent1">
                    <a:lumMod val="20000"/>
                    <a:lumOff val="80000"/>
                  </a:schemeClr>
                </a:gs>
              </a:gsLst>
              <a:lin ang="54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2" name="Curved Connector 21">
              <a:extLst>
                <a:ext uri="{FF2B5EF4-FFF2-40B4-BE49-F238E27FC236}">
                  <a16:creationId xmlns:a16="http://schemas.microsoft.com/office/drawing/2014/main" id="{5B90D89B-C5BA-9B4D-B5BB-7A89C6907A7F}"/>
                </a:ext>
              </a:extLst>
            </p:cNvPr>
            <p:cNvCxnSpPr>
              <a:cxnSpLocks/>
            </p:cNvCxnSpPr>
            <p:nvPr/>
          </p:nvCxnSpPr>
          <p:spPr>
            <a:xfrm>
              <a:off x="3441092" y="2348873"/>
              <a:ext cx="1235581" cy="1140114"/>
            </a:xfrm>
            <a:prstGeom prst="curvedConnector3">
              <a:avLst/>
            </a:prstGeom>
            <a:ln w="136525">
              <a:solidFill>
                <a:schemeClr val="accent1">
                  <a:lumMod val="75000"/>
                </a:schemeClr>
              </a:solidFill>
            </a:ln>
            <a:effectLst>
              <a:outerShdw blurRad="50800" dist="38100" algn="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BE0EAD81-E466-4F44-9B06-201664810ED0}"/>
                </a:ext>
              </a:extLst>
            </p:cNvPr>
            <p:cNvSpPr/>
            <p:nvPr/>
          </p:nvSpPr>
          <p:spPr>
            <a:xfrm>
              <a:off x="1073150" y="4572851"/>
              <a:ext cx="2046205" cy="149796"/>
            </a:xfrm>
            <a:prstGeom prst="rect">
              <a:avLst/>
            </a:prstGeom>
            <a:gradFill>
              <a:gsLst>
                <a:gs pos="98000">
                  <a:schemeClr val="accent3">
                    <a:lumMod val="60000"/>
                    <a:lumOff val="40000"/>
                  </a:schemeClr>
                </a:gs>
                <a:gs pos="0">
                  <a:srgbClr val="FFFFFF"/>
                </a:gs>
              </a:gsLst>
              <a:lin ang="0" scaled="0"/>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 name="Curved Connector 25">
              <a:extLst>
                <a:ext uri="{FF2B5EF4-FFF2-40B4-BE49-F238E27FC236}">
                  <a16:creationId xmlns:a16="http://schemas.microsoft.com/office/drawing/2014/main" id="{E9DDEACD-18EB-0844-A834-820E0B261687}"/>
                </a:ext>
              </a:extLst>
            </p:cNvPr>
            <p:cNvCxnSpPr>
              <a:cxnSpLocks/>
            </p:cNvCxnSpPr>
            <p:nvPr/>
          </p:nvCxnSpPr>
          <p:spPr>
            <a:xfrm flipV="1">
              <a:off x="3106655" y="3488987"/>
              <a:ext cx="1235581" cy="1159618"/>
            </a:xfrm>
            <a:prstGeom prst="curvedConnector3">
              <a:avLst/>
            </a:prstGeom>
            <a:ln w="146050">
              <a:solidFill>
                <a:schemeClr val="accent3">
                  <a:lumMod val="60000"/>
                  <a:lumOff val="40000"/>
                </a:schemeClr>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8" name="Down Arrow 27">
              <a:extLst>
                <a:ext uri="{FF2B5EF4-FFF2-40B4-BE49-F238E27FC236}">
                  <a16:creationId xmlns:a16="http://schemas.microsoft.com/office/drawing/2014/main" id="{703793C3-5907-FB46-BA99-A765212AE8C3}"/>
                </a:ext>
              </a:extLst>
            </p:cNvPr>
            <p:cNvSpPr/>
            <p:nvPr/>
          </p:nvSpPr>
          <p:spPr>
            <a:xfrm rot="5400000" flipV="1">
              <a:off x="6010680" y="2809940"/>
              <a:ext cx="296499" cy="1359395"/>
            </a:xfrm>
            <a:prstGeom prst="downArrow">
              <a:avLst/>
            </a:prstGeom>
            <a:solidFill>
              <a:schemeClr val="accent4">
                <a:lumMod val="60000"/>
                <a:lumOff val="4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a:extLst>
                <a:ext uri="{FF2B5EF4-FFF2-40B4-BE49-F238E27FC236}">
                  <a16:creationId xmlns:a16="http://schemas.microsoft.com/office/drawing/2014/main" id="{6EAB8781-7346-8B45-ACAB-120A1A75968D}"/>
                </a:ext>
              </a:extLst>
            </p:cNvPr>
            <p:cNvSpPr/>
            <p:nvPr/>
          </p:nvSpPr>
          <p:spPr>
            <a:xfrm>
              <a:off x="6973463" y="3335037"/>
              <a:ext cx="661492" cy="314250"/>
            </a:xfrm>
            <a:prstGeom prst="ellipse">
              <a:avLst/>
            </a:prstGeom>
            <a:noFill/>
            <a:ln w="57150">
              <a:solidFill>
                <a:schemeClr val="accent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02D38777-23A3-FE46-8B78-EAF686ADED53}"/>
                </a:ext>
              </a:extLst>
            </p:cNvPr>
            <p:cNvSpPr txBox="1"/>
            <p:nvPr/>
          </p:nvSpPr>
          <p:spPr>
            <a:xfrm>
              <a:off x="6646025" y="2689431"/>
              <a:ext cx="134176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Flight or Ground Demonstration</a:t>
              </a:r>
            </a:p>
          </p:txBody>
        </p:sp>
        <p:sp>
          <p:nvSpPr>
            <p:cNvPr id="36" name="TextBox 35">
              <a:extLst>
                <a:ext uri="{FF2B5EF4-FFF2-40B4-BE49-F238E27FC236}">
                  <a16:creationId xmlns:a16="http://schemas.microsoft.com/office/drawing/2014/main" id="{94C1B561-0FEF-114A-9C43-C59C87A697E8}"/>
                </a:ext>
              </a:extLst>
            </p:cNvPr>
            <p:cNvSpPr txBox="1"/>
            <p:nvPr/>
          </p:nvSpPr>
          <p:spPr>
            <a:xfrm>
              <a:off x="10063247" y="2745433"/>
              <a:ext cx="15494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Human Rated Engine</a:t>
              </a:r>
            </a:p>
          </p:txBody>
        </p:sp>
        <p:sp>
          <p:nvSpPr>
            <p:cNvPr id="37" name="Down Arrow 36">
              <a:extLst>
                <a:ext uri="{FF2B5EF4-FFF2-40B4-BE49-F238E27FC236}">
                  <a16:creationId xmlns:a16="http://schemas.microsoft.com/office/drawing/2014/main" id="{2F7F277B-D146-0D4A-80C6-0C9514C03B22}"/>
                </a:ext>
              </a:extLst>
            </p:cNvPr>
            <p:cNvSpPr/>
            <p:nvPr/>
          </p:nvSpPr>
          <p:spPr>
            <a:xfrm rot="5400000" flipV="1">
              <a:off x="8955125" y="2140478"/>
              <a:ext cx="314250" cy="2667000"/>
            </a:xfrm>
            <a:prstGeom prst="downArrow">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a:extLst>
                <a:ext uri="{FF2B5EF4-FFF2-40B4-BE49-F238E27FC236}">
                  <a16:creationId xmlns:a16="http://schemas.microsoft.com/office/drawing/2014/main" id="{7B0FE7D2-BEC3-6D4B-B9E5-999785609DA3}"/>
                </a:ext>
              </a:extLst>
            </p:cNvPr>
            <p:cNvSpPr txBox="1"/>
            <p:nvPr/>
          </p:nvSpPr>
          <p:spPr>
            <a:xfrm>
              <a:off x="904513" y="1373064"/>
              <a:ext cx="909214"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charset="0"/>
                  <a:ea typeface="MS PGothic" charset="-128"/>
                  <a:cs typeface="+mn-cs"/>
                </a:rPr>
                <a:t>FY 2022</a:t>
              </a:r>
            </a:p>
          </p:txBody>
        </p:sp>
        <p:sp>
          <p:nvSpPr>
            <p:cNvPr id="40" name="TextBox 39">
              <a:extLst>
                <a:ext uri="{FF2B5EF4-FFF2-40B4-BE49-F238E27FC236}">
                  <a16:creationId xmlns:a16="http://schemas.microsoft.com/office/drawing/2014/main" id="{ADFEC0F1-2BC7-1F4E-ACC7-FEA629D1AC57}"/>
                </a:ext>
              </a:extLst>
            </p:cNvPr>
            <p:cNvSpPr txBox="1"/>
            <p:nvPr/>
          </p:nvSpPr>
          <p:spPr>
            <a:xfrm>
              <a:off x="6757241" y="1388590"/>
              <a:ext cx="1134133"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charset="0"/>
                  <a:ea typeface="MS PGothic" charset="-128"/>
                  <a:cs typeface="+mn-cs"/>
                </a:rPr>
                <a:t>Late 2020s</a:t>
              </a:r>
            </a:p>
          </p:txBody>
        </p:sp>
        <p:sp>
          <p:nvSpPr>
            <p:cNvPr id="41" name="TextBox 40">
              <a:extLst>
                <a:ext uri="{FF2B5EF4-FFF2-40B4-BE49-F238E27FC236}">
                  <a16:creationId xmlns:a16="http://schemas.microsoft.com/office/drawing/2014/main" id="{A96F0AAC-47C6-8D45-8396-E19E04BD0773}"/>
                </a:ext>
              </a:extLst>
            </p:cNvPr>
            <p:cNvSpPr txBox="1"/>
            <p:nvPr/>
          </p:nvSpPr>
          <p:spPr>
            <a:xfrm>
              <a:off x="10258180" y="1373064"/>
              <a:ext cx="1134133"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charset="0"/>
                  <a:ea typeface="MS PGothic" charset="-128"/>
                  <a:cs typeface="+mn-cs"/>
                </a:rPr>
                <a:t>Late 2030s</a:t>
              </a:r>
            </a:p>
          </p:txBody>
        </p:sp>
        <p:sp>
          <p:nvSpPr>
            <p:cNvPr id="42" name="TextBox 41">
              <a:extLst>
                <a:ext uri="{FF2B5EF4-FFF2-40B4-BE49-F238E27FC236}">
                  <a16:creationId xmlns:a16="http://schemas.microsoft.com/office/drawing/2014/main" id="{D2359CA2-CE9A-DC4D-9D31-6F51AC1ECD36}"/>
                </a:ext>
              </a:extLst>
            </p:cNvPr>
            <p:cNvSpPr txBox="1"/>
            <p:nvPr/>
          </p:nvSpPr>
          <p:spPr>
            <a:xfrm>
              <a:off x="579353" y="3746813"/>
              <a:ext cx="2311400" cy="276999"/>
            </a:xfrm>
            <a:prstGeom prst="rect">
              <a:avLst/>
            </a:prstGeom>
            <a:solidFill>
              <a:schemeClr val="accent2">
                <a:lumMod val="60000"/>
                <a:lumOff val="40000"/>
              </a:schemeClr>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CERMET Fuel Development</a:t>
              </a:r>
            </a:p>
          </p:txBody>
        </p:sp>
        <p:sp>
          <p:nvSpPr>
            <p:cNvPr id="43" name="TextBox 42">
              <a:extLst>
                <a:ext uri="{FF2B5EF4-FFF2-40B4-BE49-F238E27FC236}">
                  <a16:creationId xmlns:a16="http://schemas.microsoft.com/office/drawing/2014/main" id="{0F4C0363-6BEF-1C49-BD08-EB07749AF72B}"/>
                </a:ext>
              </a:extLst>
            </p:cNvPr>
            <p:cNvSpPr txBox="1"/>
            <p:nvPr/>
          </p:nvSpPr>
          <p:spPr>
            <a:xfrm>
              <a:off x="579353" y="1789344"/>
              <a:ext cx="2311400" cy="276999"/>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CERCER Fuel Development</a:t>
              </a:r>
            </a:p>
          </p:txBody>
        </p:sp>
        <p:sp>
          <p:nvSpPr>
            <p:cNvPr id="50" name="TextBox 49">
              <a:extLst>
                <a:ext uri="{FF2B5EF4-FFF2-40B4-BE49-F238E27FC236}">
                  <a16:creationId xmlns:a16="http://schemas.microsoft.com/office/drawing/2014/main" id="{DDC72D4C-3635-CD46-94FF-F7FC2641CFF4}"/>
                </a:ext>
              </a:extLst>
            </p:cNvPr>
            <p:cNvSpPr txBox="1"/>
            <p:nvPr/>
          </p:nvSpPr>
          <p:spPr>
            <a:xfrm>
              <a:off x="1129692" y="4903046"/>
              <a:ext cx="2311400" cy="461665"/>
            </a:xfrm>
            <a:prstGeom prst="rect">
              <a:avLst/>
            </a:prstGeom>
            <a:solidFill>
              <a:schemeClr val="accent3">
                <a:lumMod val="40000"/>
                <a:lumOff val="60000"/>
              </a:schemeClr>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High Temperature Alloy Fuel Development</a:t>
              </a:r>
            </a:p>
          </p:txBody>
        </p:sp>
        <p:sp>
          <p:nvSpPr>
            <p:cNvPr id="51" name="TextBox 50">
              <a:extLst>
                <a:ext uri="{FF2B5EF4-FFF2-40B4-BE49-F238E27FC236}">
                  <a16:creationId xmlns:a16="http://schemas.microsoft.com/office/drawing/2014/main" id="{8641162D-6D99-354F-9432-BC6CE797D665}"/>
                </a:ext>
              </a:extLst>
            </p:cNvPr>
            <p:cNvSpPr txBox="1"/>
            <p:nvPr/>
          </p:nvSpPr>
          <p:spPr>
            <a:xfrm>
              <a:off x="3748640" y="4411053"/>
              <a:ext cx="1494857" cy="461665"/>
            </a:xfrm>
            <a:prstGeom prst="rect">
              <a:avLst/>
            </a:prstGeom>
            <a:solidFill>
              <a:schemeClr val="bg1">
                <a:lumMod val="75000"/>
              </a:schemeClr>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New Technology On Ramps</a:t>
              </a:r>
            </a:p>
          </p:txBody>
        </p:sp>
        <p:sp>
          <p:nvSpPr>
            <p:cNvPr id="54" name="TextBox 53">
              <a:extLst>
                <a:ext uri="{FF2B5EF4-FFF2-40B4-BE49-F238E27FC236}">
                  <a16:creationId xmlns:a16="http://schemas.microsoft.com/office/drawing/2014/main" id="{68B70B49-D567-1648-BE70-A1F674A50326}"/>
                </a:ext>
              </a:extLst>
            </p:cNvPr>
            <p:cNvSpPr txBox="1"/>
            <p:nvPr/>
          </p:nvSpPr>
          <p:spPr>
            <a:xfrm>
              <a:off x="7080250" y="4398019"/>
              <a:ext cx="2311400" cy="276999"/>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Technology Qualification</a:t>
              </a:r>
            </a:p>
          </p:txBody>
        </p:sp>
        <p:pic>
          <p:nvPicPr>
            <p:cNvPr id="55" name="Picture 5">
              <a:extLst>
                <a:ext uri="{FF2B5EF4-FFF2-40B4-BE49-F238E27FC236}">
                  <a16:creationId xmlns:a16="http://schemas.microsoft.com/office/drawing/2014/main" id="{BC320E91-75F3-E64D-8F5D-18C99524969C}"/>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911" b="63206" l="0" r="97423">
                          <a14:foregroundMark x1="22680" y1="8743" x2="22680" y2="8743"/>
                          <a14:foregroundMark x1="17010" y1="16576" x2="17010" y2="16576"/>
                          <a14:foregroundMark x1="10309" y1="11475" x2="10309" y2="11475"/>
                          <a14:foregroundMark x1="57732" y1="14390" x2="57732" y2="14390"/>
                          <a14:foregroundMark x1="56186" y1="16393" x2="56186" y2="16393"/>
                          <a14:foregroundMark x1="55155" y1="18033" x2="55155" y2="18033"/>
                          <a14:foregroundMark x1="15464" y1="14026" x2="15464" y2="14026"/>
                          <a14:foregroundMark x1="13918" y1="13661" x2="13918" y2="13661"/>
                          <a14:foregroundMark x1="15979" y1="18761" x2="15979" y2="18761"/>
                          <a14:foregroundMark x1="21134" y1="18397" x2="21134" y2="18397"/>
                          <a14:foregroundMark x1="53093" y1="14208" x2="53093" y2="14208"/>
                          <a14:foregroundMark x1="23196" y1="10929" x2="23196" y2="10929"/>
                        </a14:backgroundRemoval>
                      </a14:imgEffect>
                    </a14:imgLayer>
                  </a14:imgProps>
                </a:ext>
                <a:ext uri="{28A0092B-C50C-407E-A947-70E740481C1C}">
                  <a14:useLocalDpi xmlns:a14="http://schemas.microsoft.com/office/drawing/2010/main" val="0"/>
                </a:ext>
              </a:extLst>
            </a:blip>
            <a:srcRect b="36712"/>
            <a:stretch/>
          </p:blipFill>
          <p:spPr bwMode="auto">
            <a:xfrm>
              <a:off x="7109345" y="1799736"/>
              <a:ext cx="495430" cy="887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5" descr="U:\NTP\IMAGES and POWERPOINT 2019-08-15 ENGINE NO RAD SHIELD\NTP_ENGINE_NO_SHIELD-4_08-15-2019.JPG">
              <a:extLst>
                <a:ext uri="{FF2B5EF4-FFF2-40B4-BE49-F238E27FC236}">
                  <a16:creationId xmlns:a16="http://schemas.microsoft.com/office/drawing/2014/main" id="{C6F2CDB8-E46F-3140-B6C1-AA004062B7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80203" y="1789344"/>
              <a:ext cx="315487" cy="887307"/>
            </a:xfrm>
            <a:prstGeom prst="rect">
              <a:avLst/>
            </a:prstGeom>
            <a:noFill/>
            <a:extLst>
              <a:ext uri="{909E8E84-426E-40DD-AFC4-6F175D3DCCD1}">
                <a14:hiddenFill xmlns:a14="http://schemas.microsoft.com/office/drawing/2010/main">
                  <a:solidFill>
                    <a:srgbClr val="FFFFFF"/>
                  </a:solidFill>
                </a14:hiddenFill>
              </a:ext>
            </a:extLst>
          </p:spPr>
        </p:pic>
        <p:sp>
          <p:nvSpPr>
            <p:cNvPr id="67" name="TextBox 66">
              <a:extLst>
                <a:ext uri="{FF2B5EF4-FFF2-40B4-BE49-F238E27FC236}">
                  <a16:creationId xmlns:a16="http://schemas.microsoft.com/office/drawing/2014/main" id="{D6FE6B7F-5220-974F-8E0A-D2C4B55FC197}"/>
                </a:ext>
              </a:extLst>
            </p:cNvPr>
            <p:cNvSpPr txBox="1"/>
            <p:nvPr/>
          </p:nvSpPr>
          <p:spPr>
            <a:xfrm>
              <a:off x="4302504" y="1556440"/>
              <a:ext cx="1417211" cy="1015663"/>
            </a:xfrm>
            <a:prstGeom prst="rect">
              <a:avLst/>
            </a:prstGeom>
            <a:solidFill>
              <a:schemeClr val="accent6">
                <a:lumMod val="40000"/>
                <a:lumOff val="60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Industry Designs, Input from Other Space Reactor Programs</a:t>
              </a:r>
            </a:p>
          </p:txBody>
        </p:sp>
        <p:sp>
          <p:nvSpPr>
            <p:cNvPr id="68" name="Triangle 67">
              <a:extLst>
                <a:ext uri="{FF2B5EF4-FFF2-40B4-BE49-F238E27FC236}">
                  <a16:creationId xmlns:a16="http://schemas.microsoft.com/office/drawing/2014/main" id="{B351CC8D-C2C5-3E40-B977-4090AC0C9CD9}"/>
                </a:ext>
              </a:extLst>
            </p:cNvPr>
            <p:cNvSpPr/>
            <p:nvPr/>
          </p:nvSpPr>
          <p:spPr>
            <a:xfrm flipV="1">
              <a:off x="6337492" y="3352640"/>
              <a:ext cx="180520" cy="139700"/>
            </a:xfrm>
            <a:prstGeom prst="triangle">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a:extLst>
                <a:ext uri="{FF2B5EF4-FFF2-40B4-BE49-F238E27FC236}">
                  <a16:creationId xmlns:a16="http://schemas.microsoft.com/office/drawing/2014/main" id="{E7A49D78-0610-EC44-962F-CB81FF516AAF}"/>
                </a:ext>
              </a:extLst>
            </p:cNvPr>
            <p:cNvSpPr txBox="1"/>
            <p:nvPr/>
          </p:nvSpPr>
          <p:spPr>
            <a:xfrm>
              <a:off x="5986338" y="2744806"/>
              <a:ext cx="880805" cy="55399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rPr>
                <a:t>Subscale engine testing</a:t>
              </a:r>
            </a:p>
          </p:txBody>
        </p:sp>
        <p:sp>
          <p:nvSpPr>
            <p:cNvPr id="71" name="TextBox 70">
              <a:extLst>
                <a:ext uri="{FF2B5EF4-FFF2-40B4-BE49-F238E27FC236}">
                  <a16:creationId xmlns:a16="http://schemas.microsoft.com/office/drawing/2014/main" id="{4229269D-DD38-A644-BE9F-CA1C266EE701}"/>
                </a:ext>
              </a:extLst>
            </p:cNvPr>
            <p:cNvSpPr txBox="1"/>
            <p:nvPr/>
          </p:nvSpPr>
          <p:spPr>
            <a:xfrm>
              <a:off x="5575808" y="3646321"/>
              <a:ext cx="972692" cy="55399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rPr>
                <a:t>Low-power reactor testing</a:t>
              </a:r>
            </a:p>
          </p:txBody>
        </p:sp>
        <p:sp>
          <p:nvSpPr>
            <p:cNvPr id="75" name="TextBox 74">
              <a:extLst>
                <a:ext uri="{FF2B5EF4-FFF2-40B4-BE49-F238E27FC236}">
                  <a16:creationId xmlns:a16="http://schemas.microsoft.com/office/drawing/2014/main" id="{E12F0209-740E-9F4A-B5F1-341DF64C90A8}"/>
                </a:ext>
              </a:extLst>
            </p:cNvPr>
            <p:cNvSpPr txBox="1"/>
            <p:nvPr/>
          </p:nvSpPr>
          <p:spPr>
            <a:xfrm>
              <a:off x="5243497" y="2769092"/>
              <a:ext cx="972692" cy="55399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rPr>
                <a:t>Control system testing</a:t>
              </a:r>
            </a:p>
          </p:txBody>
        </p:sp>
        <p:sp>
          <p:nvSpPr>
            <p:cNvPr id="76" name="TextBox 75">
              <a:extLst>
                <a:ext uri="{FF2B5EF4-FFF2-40B4-BE49-F238E27FC236}">
                  <a16:creationId xmlns:a16="http://schemas.microsoft.com/office/drawing/2014/main" id="{7438B584-98B6-3447-95BE-28175C53365B}"/>
                </a:ext>
              </a:extLst>
            </p:cNvPr>
            <p:cNvSpPr txBox="1"/>
            <p:nvPr/>
          </p:nvSpPr>
          <p:spPr>
            <a:xfrm>
              <a:off x="4710097" y="2891324"/>
              <a:ext cx="972692"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rPr>
                <a:t>SMART testing</a:t>
              </a:r>
            </a:p>
          </p:txBody>
        </p:sp>
        <p:sp>
          <p:nvSpPr>
            <p:cNvPr id="79" name="TextBox 78">
              <a:extLst>
                <a:ext uri="{FF2B5EF4-FFF2-40B4-BE49-F238E27FC236}">
                  <a16:creationId xmlns:a16="http://schemas.microsoft.com/office/drawing/2014/main" id="{C39F6C1D-7934-3D41-850C-E03647D1CADB}"/>
                </a:ext>
              </a:extLst>
            </p:cNvPr>
            <p:cNvSpPr txBox="1"/>
            <p:nvPr/>
          </p:nvSpPr>
          <p:spPr>
            <a:xfrm>
              <a:off x="674600" y="2681768"/>
              <a:ext cx="880016"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rPr>
                <a:t>Nuclear and non-nuclear testing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endParaRPr>
            </a:p>
          </p:txBody>
        </p:sp>
        <p:sp>
          <p:nvSpPr>
            <p:cNvPr id="80" name="Triangle 79">
              <a:extLst>
                <a:ext uri="{FF2B5EF4-FFF2-40B4-BE49-F238E27FC236}">
                  <a16:creationId xmlns:a16="http://schemas.microsoft.com/office/drawing/2014/main" id="{9A0F9562-9104-FB41-8137-BEE5D84E3190}"/>
                </a:ext>
              </a:extLst>
            </p:cNvPr>
            <p:cNvSpPr/>
            <p:nvPr/>
          </p:nvSpPr>
          <p:spPr>
            <a:xfrm flipV="1">
              <a:off x="1002928" y="3278692"/>
              <a:ext cx="180520" cy="139700"/>
            </a:xfrm>
            <a:prstGeom prst="triangl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Triangle 81">
              <a:extLst>
                <a:ext uri="{FF2B5EF4-FFF2-40B4-BE49-F238E27FC236}">
                  <a16:creationId xmlns:a16="http://schemas.microsoft.com/office/drawing/2014/main" id="{48097C2A-26B1-5647-97FE-AB667F30D553}"/>
                </a:ext>
              </a:extLst>
            </p:cNvPr>
            <p:cNvSpPr/>
            <p:nvPr/>
          </p:nvSpPr>
          <p:spPr>
            <a:xfrm>
              <a:off x="1008290" y="2488416"/>
              <a:ext cx="180520" cy="139700"/>
            </a:xfrm>
            <a:prstGeom prst="triangle">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riangle 83">
              <a:extLst>
                <a:ext uri="{FF2B5EF4-FFF2-40B4-BE49-F238E27FC236}">
                  <a16:creationId xmlns:a16="http://schemas.microsoft.com/office/drawing/2014/main" id="{DB5D5DDD-013C-AD4A-AF7D-A2347C0B9175}"/>
                </a:ext>
              </a:extLst>
            </p:cNvPr>
            <p:cNvSpPr/>
            <p:nvPr/>
          </p:nvSpPr>
          <p:spPr>
            <a:xfrm flipV="1">
              <a:off x="2881717" y="4529776"/>
              <a:ext cx="180520" cy="139700"/>
            </a:xfrm>
            <a:prstGeom prst="triangle">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TextBox 85">
              <a:extLst>
                <a:ext uri="{FF2B5EF4-FFF2-40B4-BE49-F238E27FC236}">
                  <a16:creationId xmlns:a16="http://schemas.microsoft.com/office/drawing/2014/main" id="{1A45977C-10FD-044A-ADAF-8D5DCE7BBF4B}"/>
                </a:ext>
              </a:extLst>
            </p:cNvPr>
            <p:cNvSpPr txBox="1"/>
            <p:nvPr/>
          </p:nvSpPr>
          <p:spPr>
            <a:xfrm>
              <a:off x="2403302" y="4081324"/>
              <a:ext cx="1235581" cy="55399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rPr>
                <a:t>Nuclear and non-nuclear testing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endParaRPr>
            </a:p>
          </p:txBody>
        </p:sp>
        <p:sp>
          <p:nvSpPr>
            <p:cNvPr id="88" name="Rectangle 87">
              <a:extLst>
                <a:ext uri="{FF2B5EF4-FFF2-40B4-BE49-F238E27FC236}">
                  <a16:creationId xmlns:a16="http://schemas.microsoft.com/office/drawing/2014/main" id="{CB4ACB9D-0BDD-2340-ADFC-2012344804AC}"/>
                </a:ext>
              </a:extLst>
            </p:cNvPr>
            <p:cNvSpPr/>
            <p:nvPr/>
          </p:nvSpPr>
          <p:spPr>
            <a:xfrm>
              <a:off x="4344646" y="3416842"/>
              <a:ext cx="1821893" cy="134214"/>
            </a:xfrm>
            <a:prstGeom prst="rect">
              <a:avLst/>
            </a:prstGeom>
            <a:gradFill>
              <a:gsLst>
                <a:gs pos="98000">
                  <a:schemeClr val="accent4">
                    <a:lumMod val="60000"/>
                    <a:lumOff val="40000"/>
                  </a:schemeClr>
                </a:gs>
                <a:gs pos="0">
                  <a:schemeClr val="tx2">
                    <a:lumMod val="75000"/>
                  </a:schemeClr>
                </a:gs>
              </a:gsLst>
              <a:lin ang="0" scaled="0"/>
            </a:gra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 name="Triangle 76">
              <a:extLst>
                <a:ext uri="{FF2B5EF4-FFF2-40B4-BE49-F238E27FC236}">
                  <a16:creationId xmlns:a16="http://schemas.microsoft.com/office/drawing/2014/main" id="{E4226DEC-2528-434E-AC4D-ED711279382A}"/>
                </a:ext>
              </a:extLst>
            </p:cNvPr>
            <p:cNvSpPr/>
            <p:nvPr/>
          </p:nvSpPr>
          <p:spPr>
            <a:xfrm flipV="1">
              <a:off x="5105602" y="3353503"/>
              <a:ext cx="180520" cy="139700"/>
            </a:xfrm>
            <a:prstGeom prst="triangle">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0" name="Straight Connector 89">
              <a:extLst>
                <a:ext uri="{FF2B5EF4-FFF2-40B4-BE49-F238E27FC236}">
                  <a16:creationId xmlns:a16="http://schemas.microsoft.com/office/drawing/2014/main" id="{520B0938-8EA1-B141-8B90-3140D3E8554E}"/>
                </a:ext>
              </a:extLst>
            </p:cNvPr>
            <p:cNvCxnSpPr>
              <a:cxnSpLocks/>
            </p:cNvCxnSpPr>
            <p:nvPr/>
          </p:nvCxnSpPr>
          <p:spPr>
            <a:xfrm>
              <a:off x="5491933" y="3578538"/>
              <a:ext cx="50338" cy="2771462"/>
            </a:xfrm>
            <a:prstGeom prst="line">
              <a:avLst/>
            </a:prstGeom>
            <a:ln>
              <a:solidFill>
                <a:schemeClr val="bg1"/>
              </a:solidFill>
              <a:prstDash val="dash"/>
            </a:ln>
          </p:spPr>
          <p:style>
            <a:lnRef idx="2">
              <a:schemeClr val="accent1"/>
            </a:lnRef>
            <a:fillRef idx="0">
              <a:schemeClr val="accent1"/>
            </a:fillRef>
            <a:effectRef idx="1">
              <a:schemeClr val="accent1"/>
            </a:effectRef>
            <a:fontRef idx="minor">
              <a:schemeClr val="tx1"/>
            </a:fontRef>
          </p:style>
        </p:cxnSp>
        <p:grpSp>
          <p:nvGrpSpPr>
            <p:cNvPr id="92" name="Group 91">
              <a:extLst>
                <a:ext uri="{FF2B5EF4-FFF2-40B4-BE49-F238E27FC236}">
                  <a16:creationId xmlns:a16="http://schemas.microsoft.com/office/drawing/2014/main" id="{29F3E942-2840-0442-8CE8-6E234C9A10FD}"/>
                </a:ext>
              </a:extLst>
            </p:cNvPr>
            <p:cNvGrpSpPr/>
            <p:nvPr/>
          </p:nvGrpSpPr>
          <p:grpSpPr>
            <a:xfrm>
              <a:off x="5853005" y="5627946"/>
              <a:ext cx="3749344" cy="629950"/>
              <a:chOff x="5884755" y="5537625"/>
              <a:chExt cx="3749344" cy="629950"/>
            </a:xfrm>
          </p:grpSpPr>
          <p:sp>
            <p:nvSpPr>
              <p:cNvPr id="91" name="Right Arrow 90">
                <a:extLst>
                  <a:ext uri="{FF2B5EF4-FFF2-40B4-BE49-F238E27FC236}">
                    <a16:creationId xmlns:a16="http://schemas.microsoft.com/office/drawing/2014/main" id="{C197787F-8696-AD45-8F2F-43FB34961B2B}"/>
                  </a:ext>
                </a:extLst>
              </p:cNvPr>
              <p:cNvSpPr/>
              <p:nvPr/>
            </p:nvSpPr>
            <p:spPr>
              <a:xfrm>
                <a:off x="5884755" y="5537625"/>
                <a:ext cx="3749344" cy="629950"/>
              </a:xfrm>
              <a:prstGeom prst="rightArrow">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7FEBDBF2-AAE7-FD47-A15A-E20F79996805}"/>
                  </a:ext>
                </a:extLst>
              </p:cNvPr>
              <p:cNvSpPr txBox="1"/>
              <p:nvPr/>
            </p:nvSpPr>
            <p:spPr>
              <a:xfrm>
                <a:off x="5983993" y="5718960"/>
                <a:ext cx="3365423" cy="276999"/>
              </a:xfrm>
              <a:prstGeom prst="rect">
                <a:avLst/>
              </a:prstGeom>
              <a:solidFill>
                <a:schemeClr val="accent4">
                  <a:lumMod val="40000"/>
                  <a:lumOff val="60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Technology Maturation</a:t>
                </a:r>
              </a:p>
            </p:txBody>
          </p:sp>
        </p:grpSp>
        <p:grpSp>
          <p:nvGrpSpPr>
            <p:cNvPr id="95" name="Group 94">
              <a:extLst>
                <a:ext uri="{FF2B5EF4-FFF2-40B4-BE49-F238E27FC236}">
                  <a16:creationId xmlns:a16="http://schemas.microsoft.com/office/drawing/2014/main" id="{C2E97DAB-A410-4842-B72C-EA633F56F61A}"/>
                </a:ext>
              </a:extLst>
            </p:cNvPr>
            <p:cNvGrpSpPr/>
            <p:nvPr/>
          </p:nvGrpSpPr>
          <p:grpSpPr>
            <a:xfrm>
              <a:off x="1457906" y="5630926"/>
              <a:ext cx="3749344" cy="629950"/>
              <a:chOff x="5884755" y="5537625"/>
              <a:chExt cx="3749344" cy="629950"/>
            </a:xfrm>
          </p:grpSpPr>
          <p:sp>
            <p:nvSpPr>
              <p:cNvPr id="96" name="Right Arrow 95">
                <a:extLst>
                  <a:ext uri="{FF2B5EF4-FFF2-40B4-BE49-F238E27FC236}">
                    <a16:creationId xmlns:a16="http://schemas.microsoft.com/office/drawing/2014/main" id="{397A6A02-217C-1D48-BC13-CD5F6DEBE9A5}"/>
                  </a:ext>
                </a:extLst>
              </p:cNvPr>
              <p:cNvSpPr/>
              <p:nvPr/>
            </p:nvSpPr>
            <p:spPr>
              <a:xfrm>
                <a:off x="5884755" y="5537625"/>
                <a:ext cx="3749344" cy="629950"/>
              </a:xfrm>
              <a:prstGeom prst="rightArrow">
                <a:avLst/>
              </a:prstGeom>
              <a:solidFill>
                <a:schemeClr val="bg2">
                  <a:lumMod val="75000"/>
                </a:schemeClr>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7" name="TextBox 96">
                <a:extLst>
                  <a:ext uri="{FF2B5EF4-FFF2-40B4-BE49-F238E27FC236}">
                    <a16:creationId xmlns:a16="http://schemas.microsoft.com/office/drawing/2014/main" id="{285574D6-093E-A24E-B10D-448EF1834479}"/>
                  </a:ext>
                </a:extLst>
              </p:cNvPr>
              <p:cNvSpPr txBox="1"/>
              <p:nvPr/>
            </p:nvSpPr>
            <p:spPr>
              <a:xfrm>
                <a:off x="5983993" y="5718960"/>
                <a:ext cx="3365423"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New Technology Development </a:t>
                </a:r>
              </a:p>
            </p:txBody>
          </p:sp>
        </p:grpSp>
        <p:cxnSp>
          <p:nvCxnSpPr>
            <p:cNvPr id="107" name="Straight Arrow Connector 106">
              <a:extLst>
                <a:ext uri="{FF2B5EF4-FFF2-40B4-BE49-F238E27FC236}">
                  <a16:creationId xmlns:a16="http://schemas.microsoft.com/office/drawing/2014/main" id="{B56EB406-720A-274F-9864-02CE32985358}"/>
                </a:ext>
              </a:extLst>
            </p:cNvPr>
            <p:cNvCxnSpPr>
              <a:cxnSpLocks/>
            </p:cNvCxnSpPr>
            <p:nvPr/>
          </p:nvCxnSpPr>
          <p:spPr>
            <a:xfrm flipH="1">
              <a:off x="3935681" y="1927843"/>
              <a:ext cx="433630" cy="36355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73" name="Triangle 72">
              <a:extLst>
                <a:ext uri="{FF2B5EF4-FFF2-40B4-BE49-F238E27FC236}">
                  <a16:creationId xmlns:a16="http://schemas.microsoft.com/office/drawing/2014/main" id="{5AEE7060-92D3-7748-A4A0-8830018B64AB}"/>
                </a:ext>
              </a:extLst>
            </p:cNvPr>
            <p:cNvSpPr/>
            <p:nvPr/>
          </p:nvSpPr>
          <p:spPr>
            <a:xfrm flipV="1">
              <a:off x="5639583" y="3353503"/>
              <a:ext cx="180520" cy="139700"/>
            </a:xfrm>
            <a:prstGeom prst="triangle">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Triangle 69">
              <a:extLst>
                <a:ext uri="{FF2B5EF4-FFF2-40B4-BE49-F238E27FC236}">
                  <a16:creationId xmlns:a16="http://schemas.microsoft.com/office/drawing/2014/main" id="{1A254F5D-2691-1B42-A522-7362299B27AC}"/>
                </a:ext>
              </a:extLst>
            </p:cNvPr>
            <p:cNvSpPr/>
            <p:nvPr/>
          </p:nvSpPr>
          <p:spPr>
            <a:xfrm>
              <a:off x="5969780" y="3491953"/>
              <a:ext cx="180520" cy="139700"/>
            </a:xfrm>
            <a:prstGeom prst="triangle">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12" name="TextBox 111">
            <a:extLst>
              <a:ext uri="{FF2B5EF4-FFF2-40B4-BE49-F238E27FC236}">
                <a16:creationId xmlns:a16="http://schemas.microsoft.com/office/drawing/2014/main" id="{64CE074F-B6BC-7141-91D9-CC1B190EBE96}"/>
              </a:ext>
            </a:extLst>
          </p:cNvPr>
          <p:cNvSpPr txBox="1"/>
          <p:nvPr/>
        </p:nvSpPr>
        <p:spPr>
          <a:xfrm>
            <a:off x="10995690" y="93028"/>
            <a:ext cx="951718" cy="2616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charset="0"/>
                <a:ea typeface="MS PGothic" charset="-128"/>
                <a:cs typeface="+mn-cs"/>
              </a:rPr>
              <a:t>July 2021</a:t>
            </a:r>
          </a:p>
        </p:txBody>
      </p:sp>
      <p:sp>
        <p:nvSpPr>
          <p:cNvPr id="115" name="Diamond 114">
            <a:extLst>
              <a:ext uri="{FF2B5EF4-FFF2-40B4-BE49-F238E27FC236}">
                <a16:creationId xmlns:a16="http://schemas.microsoft.com/office/drawing/2014/main" id="{0156CC26-7FA9-B048-9A24-5934CB39D370}"/>
              </a:ext>
            </a:extLst>
          </p:cNvPr>
          <p:cNvSpPr/>
          <p:nvPr/>
        </p:nvSpPr>
        <p:spPr>
          <a:xfrm>
            <a:off x="4396888" y="3260599"/>
            <a:ext cx="482600" cy="461598"/>
          </a:xfrm>
          <a:prstGeom prst="diamond">
            <a:avLst/>
          </a:prstGeom>
          <a:solidFill>
            <a:schemeClr val="bg1"/>
          </a:solidFill>
          <a:ln w="44450">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TextBox 115">
            <a:extLst>
              <a:ext uri="{FF2B5EF4-FFF2-40B4-BE49-F238E27FC236}">
                <a16:creationId xmlns:a16="http://schemas.microsoft.com/office/drawing/2014/main" id="{014DAF98-FCE8-D04D-95E4-AFB49FD9AAA2}"/>
              </a:ext>
            </a:extLst>
          </p:cNvPr>
          <p:cNvSpPr txBox="1"/>
          <p:nvPr/>
        </p:nvSpPr>
        <p:spPr>
          <a:xfrm>
            <a:off x="2873493" y="3041457"/>
            <a:ext cx="1235581"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S PGothic" charset="-128"/>
                <a:cs typeface="+mn-cs"/>
              </a:rPr>
              <a:t>Fuel form down selection</a:t>
            </a:r>
          </a:p>
        </p:txBody>
      </p:sp>
      <p:cxnSp>
        <p:nvCxnSpPr>
          <p:cNvPr id="117" name="Straight Arrow Connector 116">
            <a:extLst>
              <a:ext uri="{FF2B5EF4-FFF2-40B4-BE49-F238E27FC236}">
                <a16:creationId xmlns:a16="http://schemas.microsoft.com/office/drawing/2014/main" id="{CD499E5F-0950-1949-8D4A-C41373BA444B}"/>
              </a:ext>
            </a:extLst>
          </p:cNvPr>
          <p:cNvCxnSpPr>
            <a:cxnSpLocks/>
          </p:cNvCxnSpPr>
          <p:nvPr/>
        </p:nvCxnSpPr>
        <p:spPr>
          <a:xfrm>
            <a:off x="3849061" y="3314996"/>
            <a:ext cx="813033" cy="13515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20" name="Rectangle 119">
            <a:extLst>
              <a:ext uri="{FF2B5EF4-FFF2-40B4-BE49-F238E27FC236}">
                <a16:creationId xmlns:a16="http://schemas.microsoft.com/office/drawing/2014/main" id="{BD703C44-74A3-4248-B2D9-746D0F1DB007}"/>
              </a:ext>
            </a:extLst>
          </p:cNvPr>
          <p:cNvSpPr/>
          <p:nvPr/>
        </p:nvSpPr>
        <p:spPr>
          <a:xfrm>
            <a:off x="10705603" y="3297742"/>
            <a:ext cx="432297" cy="373655"/>
          </a:xfrm>
          <a:prstGeom prst="rect">
            <a:avLst/>
          </a:prstGeom>
          <a:noFill/>
          <a:ln w="571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47B197C5-D7FF-544F-8CCF-F1F91272E665}"/>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6</a:t>
            </a:fld>
            <a:endParaRPr lang="uk-UA" dirty="0"/>
          </a:p>
        </p:txBody>
      </p:sp>
    </p:spTree>
    <p:extLst>
      <p:ext uri="{BB962C8B-B14F-4D97-AF65-F5344CB8AC3E}">
        <p14:creationId xmlns:p14="http://schemas.microsoft.com/office/powerpoint/2010/main" val="3752844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95FD34-A060-8442-847D-3AD39CCE0E51}"/>
              </a:ext>
            </a:extLst>
          </p:cNvPr>
          <p:cNvSpPr>
            <a:spLocks noGrp="1"/>
          </p:cNvSpPr>
          <p:nvPr>
            <p:ph type="sldNum" sz="quarter" idx="10"/>
          </p:nvPr>
        </p:nvSpPr>
        <p:spPr/>
        <p:txBody>
          <a:bodyPr/>
          <a:lstStyle/>
          <a:p>
            <a:pPr>
              <a:defRPr/>
            </a:pPr>
            <a:fld id="{75D13D49-2B6F-174C-9E1E-1013A06E5C50}" type="slidenum">
              <a:rPr lang="uk-UA" smtClean="0"/>
              <a:pPr>
                <a:defRPr/>
              </a:pPr>
              <a:t>7</a:t>
            </a:fld>
            <a:endParaRPr lang="uk-UA" dirty="0"/>
          </a:p>
        </p:txBody>
      </p:sp>
      <p:pic>
        <p:nvPicPr>
          <p:cNvPr id="9" name="Picture 8"/>
          <p:cNvPicPr>
            <a:picLocks noChangeAspect="1"/>
          </p:cNvPicPr>
          <p:nvPr/>
        </p:nvPicPr>
        <p:blipFill>
          <a:blip r:embed="rId3"/>
          <a:stretch>
            <a:fillRect/>
          </a:stretch>
        </p:blipFill>
        <p:spPr>
          <a:xfrm rot="16200000">
            <a:off x="-918497" y="2489651"/>
            <a:ext cx="5227885" cy="2724329"/>
          </a:xfrm>
          <a:prstGeom prst="rect">
            <a:avLst/>
          </a:prstGeom>
        </p:spPr>
      </p:pic>
      <p:sp>
        <p:nvSpPr>
          <p:cNvPr id="3" name="Title 2">
            <a:extLst>
              <a:ext uri="{FF2B5EF4-FFF2-40B4-BE49-F238E27FC236}">
                <a16:creationId xmlns:a16="http://schemas.microsoft.com/office/drawing/2014/main" id="{187D79BE-B860-7B49-92CD-5E7A4F152F3F}"/>
              </a:ext>
            </a:extLst>
          </p:cNvPr>
          <p:cNvSpPr>
            <a:spLocks noGrp="1"/>
          </p:cNvSpPr>
          <p:nvPr>
            <p:ph type="title"/>
          </p:nvPr>
        </p:nvSpPr>
        <p:spPr>
          <a:xfrm>
            <a:off x="617220" y="182880"/>
            <a:ext cx="10972800" cy="685800"/>
          </a:xfrm>
        </p:spPr>
        <p:txBody>
          <a:bodyPr/>
          <a:lstStyle/>
          <a:p>
            <a:r>
              <a:rPr lang="en-US" dirty="0"/>
              <a:t>Conclusions: Why Nuclear, Why Now?</a:t>
            </a:r>
          </a:p>
        </p:txBody>
      </p:sp>
      <p:sp>
        <p:nvSpPr>
          <p:cNvPr id="4" name="Rectangle 3">
            <a:extLst>
              <a:ext uri="{FF2B5EF4-FFF2-40B4-BE49-F238E27FC236}">
                <a16:creationId xmlns:a16="http://schemas.microsoft.com/office/drawing/2014/main" id="{B0B6E0BF-CF20-6C4F-AF5A-BE20B8445C93}"/>
              </a:ext>
            </a:extLst>
          </p:cNvPr>
          <p:cNvSpPr/>
          <p:nvPr/>
        </p:nvSpPr>
        <p:spPr>
          <a:xfrm>
            <a:off x="3244917" y="1760220"/>
            <a:ext cx="8727106" cy="4278094"/>
          </a:xfrm>
          <a:prstGeom prst="rect">
            <a:avLst/>
          </a:prstGeom>
        </p:spPr>
        <p:txBody>
          <a:bodyPr wrap="square">
            <a:spAutoFit/>
          </a:bodyPr>
          <a:lstStyle/>
          <a:p>
            <a:pPr marL="457200" indent="-457200">
              <a:buFont typeface="Arial" panose="020B0604020202020204" pitchFamily="34" charset="0"/>
              <a:buChar char="•"/>
            </a:pPr>
            <a:r>
              <a:rPr lang="en-US" sz="2400" dirty="0"/>
              <a:t>Space fission propulsion systems are game changing technologies for space exploration and cis-lunar mobility.</a:t>
            </a:r>
          </a:p>
          <a:p>
            <a:pPr marL="285750" indent="-285750">
              <a:buFont typeface="Arial" panose="020B0604020202020204" pitchFamily="34" charset="0"/>
              <a:buChar char="•"/>
            </a:pPr>
            <a:endParaRPr lang="en-US" sz="1200" dirty="0"/>
          </a:p>
          <a:p>
            <a:pPr marL="457200" indent="-457200">
              <a:buFont typeface="Arial" panose="020B0604020202020204" pitchFamily="34" charset="0"/>
              <a:buChar char="•"/>
            </a:pPr>
            <a:r>
              <a:rPr lang="en-US" sz="2400" dirty="0"/>
              <a:t>First generation NTP systems provide significant benefits to sustained human Mars exploration and other missions.</a:t>
            </a:r>
          </a:p>
          <a:p>
            <a:pPr marL="800100" lvl="1" indent="-342900">
              <a:buFont typeface="Arial" panose="020B0604020202020204" pitchFamily="34" charset="0"/>
              <a:buChar char="-"/>
            </a:pPr>
            <a:r>
              <a:rPr lang="en-US" sz="2000" dirty="0"/>
              <a:t>Imagine Earth-Mars transit times of 120 days; imagine 540 day total Mars mission times; imagine reduced crew health effects from cosmic radiation and exposure to microgravity; imagine robust architectures including abort capability. </a:t>
            </a:r>
          </a:p>
          <a:p>
            <a:pPr marL="285750" indent="-285750">
              <a:buFont typeface="Arial" panose="020B0604020202020204" pitchFamily="34" charset="0"/>
              <a:buChar char="•"/>
            </a:pPr>
            <a:endParaRPr lang="en-US" sz="1200" dirty="0"/>
          </a:p>
          <a:p>
            <a:pPr marL="457200" indent="-457200">
              <a:buFont typeface="Arial" panose="020B0604020202020204" pitchFamily="34" charset="0"/>
              <a:buChar char="•"/>
            </a:pPr>
            <a:r>
              <a:rPr lang="en-US" sz="2400" dirty="0"/>
              <a:t>Advanced space fission power and propulsion systems will enable extremely ambitious space exploration and development.</a:t>
            </a:r>
          </a:p>
        </p:txBody>
      </p:sp>
    </p:spTree>
    <p:extLst>
      <p:ext uri="{BB962C8B-B14F-4D97-AF65-F5344CB8AC3E}">
        <p14:creationId xmlns:p14="http://schemas.microsoft.com/office/powerpoint/2010/main" val="3801404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05660BB-15DF-3448-91AA-20C193F16296}"/>
              </a:ext>
            </a:extLst>
          </p:cNvPr>
          <p:cNvSpPr>
            <a:spLocks noGrp="1"/>
          </p:cNvSpPr>
          <p:nvPr>
            <p:ph type="ctrTitle"/>
          </p:nvPr>
        </p:nvSpPr>
        <p:spPr/>
        <p:txBody>
          <a:bodyPr/>
          <a:lstStyle/>
          <a:p>
            <a:r>
              <a:rPr lang="en-US" dirty="0"/>
              <a:t>Backup</a:t>
            </a:r>
          </a:p>
        </p:txBody>
      </p:sp>
      <p:sp>
        <p:nvSpPr>
          <p:cNvPr id="7" name="Subtitle 6">
            <a:extLst>
              <a:ext uri="{FF2B5EF4-FFF2-40B4-BE49-F238E27FC236}">
                <a16:creationId xmlns:a16="http://schemas.microsoft.com/office/drawing/2014/main" id="{DD3C0903-94D6-B747-8C09-0B7BB2A1893E}"/>
              </a:ext>
            </a:extLst>
          </p:cNvPr>
          <p:cNvSpPr>
            <a:spLocks noGrp="1"/>
          </p:cNvSpPr>
          <p:nvPr>
            <p:ph type="subTitle" idx="1"/>
          </p:nvPr>
        </p:nvSpPr>
        <p:spPr/>
        <p:txBody>
          <a:bodyPr/>
          <a:lstStyle/>
          <a:p>
            <a:endParaRPr lang="en-US"/>
          </a:p>
        </p:txBody>
      </p:sp>
      <p:sp>
        <p:nvSpPr>
          <p:cNvPr id="2" name="Slide Number Placeholder 1">
            <a:extLst>
              <a:ext uri="{FF2B5EF4-FFF2-40B4-BE49-F238E27FC236}">
                <a16:creationId xmlns:a16="http://schemas.microsoft.com/office/drawing/2014/main" id="{723751F6-47A7-964B-95E0-F1BC7E2E4E3E}"/>
              </a:ext>
            </a:extLst>
          </p:cNvPr>
          <p:cNvSpPr>
            <a:spLocks noGrp="1"/>
          </p:cNvSpPr>
          <p:nvPr>
            <p:ph type="sldNum" sz="quarter" idx="4"/>
          </p:nvPr>
        </p:nvSpPr>
        <p:spPr/>
        <p:txBody>
          <a:bodyPr/>
          <a:lstStyle/>
          <a:p>
            <a:pPr>
              <a:defRPr/>
            </a:pPr>
            <a:fld id="{75D13D49-2B6F-174C-9E1E-1013A06E5C50}" type="slidenum">
              <a:rPr lang="uk-UA" smtClean="0"/>
              <a:pPr>
                <a:defRPr/>
              </a:pPr>
              <a:t>8</a:t>
            </a:fld>
            <a:endParaRPr lang="uk-UA" dirty="0"/>
          </a:p>
        </p:txBody>
      </p:sp>
    </p:spTree>
    <p:extLst>
      <p:ext uri="{BB962C8B-B14F-4D97-AF65-F5344CB8AC3E}">
        <p14:creationId xmlns:p14="http://schemas.microsoft.com/office/powerpoint/2010/main" val="3091752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D142D52-C7F5-B947-8B14-DE5F3DFD479E}"/>
              </a:ext>
            </a:extLst>
          </p:cNvPr>
          <p:cNvSpPr txBox="1"/>
          <p:nvPr/>
        </p:nvSpPr>
        <p:spPr>
          <a:xfrm>
            <a:off x="628650" y="274321"/>
            <a:ext cx="10949940" cy="457200"/>
          </a:xfrm>
          <a:prstGeom prst="rect">
            <a:avLst/>
          </a:prstGeom>
          <a:noFill/>
        </p:spPr>
        <p:txBody>
          <a:bodyPr wrap="square" rtlCol="0">
            <a:spAutoFit/>
          </a:bodyPr>
          <a:lstStyle/>
          <a:p>
            <a:pPr algn="ctr"/>
            <a:r>
              <a:rPr lang="en-US" sz="2400" b="1" dirty="0">
                <a:solidFill>
                  <a:schemeClr val="bg1"/>
                </a:solidFill>
              </a:rPr>
              <a:t>How Does Nuclear Electric Propulsion (NEP) System Work?</a:t>
            </a:r>
          </a:p>
        </p:txBody>
      </p:sp>
      <p:sp>
        <p:nvSpPr>
          <p:cNvPr id="5" name="Content Placeholder 3">
            <a:extLst>
              <a:ext uri="{FF2B5EF4-FFF2-40B4-BE49-F238E27FC236}">
                <a16:creationId xmlns:a16="http://schemas.microsoft.com/office/drawing/2014/main" id="{36666C5B-0F5E-8047-A474-B117370F2515}"/>
              </a:ext>
            </a:extLst>
          </p:cNvPr>
          <p:cNvSpPr txBox="1">
            <a:spLocks/>
          </p:cNvSpPr>
          <p:nvPr/>
        </p:nvSpPr>
        <p:spPr>
          <a:xfrm>
            <a:off x="8172450" y="1486774"/>
            <a:ext cx="3912870" cy="4527693"/>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0"/>
              </a:spcAft>
            </a:pPr>
            <a:r>
              <a:rPr lang="en-US" sz="2200" dirty="0">
                <a:latin typeface="Arial" panose="020B0604020202020204" pitchFamily="34" charset="0"/>
                <a:cs typeface="Arial" panose="020B0604020202020204" pitchFamily="34" charset="0"/>
              </a:rPr>
              <a:t>NEP uses the system (shown diagrammatically) to convert nuclear power to electricity that can power an electric propulsion system</a:t>
            </a:r>
          </a:p>
          <a:p>
            <a:pPr>
              <a:spcBef>
                <a:spcPts val="600"/>
              </a:spcBef>
              <a:spcAft>
                <a:spcPts val="0"/>
              </a:spcAft>
            </a:pPr>
            <a:r>
              <a:rPr lang="en-US" sz="2200" dirty="0">
                <a:latin typeface="Arial" panose="020B0604020202020204" pitchFamily="34" charset="0"/>
                <a:cs typeface="Arial" panose="020B0604020202020204" pitchFamily="34" charset="0"/>
              </a:rPr>
              <a:t>NEP system broken into 5 Critical Technology Elements (CTE)</a:t>
            </a:r>
          </a:p>
          <a:p>
            <a:pPr>
              <a:spcBef>
                <a:spcPts val="600"/>
              </a:spcBef>
              <a:spcAft>
                <a:spcPts val="0"/>
              </a:spcAft>
            </a:pPr>
            <a:r>
              <a:rPr lang="en-US" sz="2200" dirty="0">
                <a:latin typeface="Arial" panose="020B0604020202020204" pitchFamily="34" charset="0"/>
                <a:cs typeface="Arial" panose="020B0604020202020204" pitchFamily="34" charset="0"/>
              </a:rPr>
              <a:t>Each CTE is further divided into assemblies and components</a:t>
            </a:r>
          </a:p>
        </p:txBody>
      </p:sp>
      <p:pic>
        <p:nvPicPr>
          <p:cNvPr id="3" name="Picture 2" descr="Diagram&#10;&#10;Description automatically generated">
            <a:extLst>
              <a:ext uri="{FF2B5EF4-FFF2-40B4-BE49-F238E27FC236}">
                <a16:creationId xmlns:a16="http://schemas.microsoft.com/office/drawing/2014/main" id="{682F89D7-9977-45D4-884F-FD767C09FC3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48358" y="1268881"/>
            <a:ext cx="8213072" cy="4527694"/>
          </a:xfrm>
          <a:prstGeom prst="rect">
            <a:avLst/>
          </a:prstGeom>
        </p:spPr>
      </p:pic>
      <p:sp>
        <p:nvSpPr>
          <p:cNvPr id="7" name="TextBox 6">
            <a:extLst>
              <a:ext uri="{FF2B5EF4-FFF2-40B4-BE49-F238E27FC236}">
                <a16:creationId xmlns:a16="http://schemas.microsoft.com/office/drawing/2014/main" id="{97024E0C-E876-4A7A-B33F-FC89F9108E0E}"/>
              </a:ext>
            </a:extLst>
          </p:cNvPr>
          <p:cNvSpPr txBox="1"/>
          <p:nvPr/>
        </p:nvSpPr>
        <p:spPr>
          <a:xfrm>
            <a:off x="337338" y="5965894"/>
            <a:ext cx="11438760" cy="707886"/>
          </a:xfrm>
          <a:prstGeom prst="rect">
            <a:avLst/>
          </a:prstGeom>
          <a:solidFill>
            <a:schemeClr val="accent2"/>
          </a:solidFill>
        </p:spPr>
        <p:txBody>
          <a:bodyPr wrap="square" rtlCol="0">
            <a:spAutoFit/>
          </a:bodyPr>
          <a:lstStyle/>
          <a:p>
            <a:pPr algn="ctr"/>
            <a:r>
              <a:rPr lang="en-US" sz="20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NEP technology choices should be based on numerous metrics: performance (on the system level), manufacturability, operability, testability, robustness, cost, industry alignment</a:t>
            </a:r>
            <a:endParaRPr lang="en-US" sz="2000" b="1" dirty="0">
              <a:solidFill>
                <a:schemeClr val="bg1"/>
              </a:solidFill>
            </a:endParaRPr>
          </a:p>
        </p:txBody>
      </p:sp>
    </p:spTree>
    <p:extLst>
      <p:ext uri="{BB962C8B-B14F-4D97-AF65-F5344CB8AC3E}">
        <p14:creationId xmlns:p14="http://schemas.microsoft.com/office/powerpoint/2010/main" val="3607411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srcRect l="17337" t="9408" r="1785" b="15863"/>
          <a:stretch/>
        </p:blipFill>
        <p:spPr>
          <a:xfrm rot="14694156">
            <a:off x="8058892" y="2531741"/>
            <a:ext cx="4343399" cy="2297433"/>
          </a:xfrm>
          <a:prstGeom prst="rect">
            <a:avLst/>
          </a:prstGeom>
        </p:spPr>
      </p:pic>
      <p:sp>
        <p:nvSpPr>
          <p:cNvPr id="5" name="Content Placeholder 3">
            <a:extLst>
              <a:ext uri="{FF2B5EF4-FFF2-40B4-BE49-F238E27FC236}">
                <a16:creationId xmlns:a16="http://schemas.microsoft.com/office/drawing/2014/main" id="{36666C5B-0F5E-8047-A474-B117370F2515}"/>
              </a:ext>
            </a:extLst>
          </p:cNvPr>
          <p:cNvSpPr txBox="1">
            <a:spLocks/>
          </p:cNvSpPr>
          <p:nvPr/>
        </p:nvSpPr>
        <p:spPr>
          <a:xfrm>
            <a:off x="114300" y="1234440"/>
            <a:ext cx="9406890" cy="37376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600"/>
              </a:spcAft>
            </a:pPr>
            <a:r>
              <a:rPr lang="en-US" sz="1800" dirty="0">
                <a:latin typeface="Arial" panose="020B0604020202020204" pitchFamily="34" charset="0"/>
                <a:cs typeface="Arial" panose="020B0604020202020204" pitchFamily="34" charset="0"/>
              </a:rPr>
              <a:t>Development of a technology maturation plan (TMP) and definition of requirements to guide early stage NEP development (TMP development already started in FY21)</a:t>
            </a:r>
          </a:p>
          <a:p>
            <a:pPr>
              <a:spcBef>
                <a:spcPts val="600"/>
              </a:spcBef>
              <a:spcAft>
                <a:spcPts val="600"/>
              </a:spcAft>
            </a:pPr>
            <a:r>
              <a:rPr lang="en-US" sz="1800" dirty="0">
                <a:latin typeface="Arial" panose="020B0604020202020204" pitchFamily="34" charset="0"/>
                <a:cs typeface="Arial" panose="020B0604020202020204" pitchFamily="34" charset="0"/>
              </a:rPr>
              <a:t>Industry and Government to continue with parallel technology maturation efforts, including </a:t>
            </a:r>
          </a:p>
          <a:p>
            <a:pPr lvl="1">
              <a:spcBef>
                <a:spcPts val="600"/>
              </a:spcBef>
              <a:spcAft>
                <a:spcPts val="600"/>
              </a:spcAft>
            </a:pPr>
            <a:r>
              <a:rPr lang="en-US" sz="1800" dirty="0">
                <a:latin typeface="Arial" panose="020B0604020202020204" pitchFamily="34" charset="0"/>
                <a:cs typeface="Arial" panose="020B0604020202020204" pitchFamily="34" charset="0"/>
              </a:rPr>
              <a:t>Early phase risk reduction for high risk elements, targeting near-term TRL advancement payoff </a:t>
            </a:r>
          </a:p>
          <a:p>
            <a:pPr lvl="1">
              <a:spcBef>
                <a:spcPts val="600"/>
              </a:spcBef>
              <a:spcAft>
                <a:spcPts val="600"/>
              </a:spcAft>
            </a:pPr>
            <a:r>
              <a:rPr lang="en-US" sz="1800" dirty="0">
                <a:latin typeface="Arial" panose="020B0604020202020204" pitchFamily="34" charset="0"/>
                <a:cs typeface="Arial" panose="020B0604020202020204" pitchFamily="34" charset="0"/>
              </a:rPr>
              <a:t>Fabrication and test of prototype systems </a:t>
            </a:r>
          </a:p>
          <a:p>
            <a:pPr lvl="1">
              <a:spcBef>
                <a:spcPts val="600"/>
              </a:spcBef>
              <a:spcAft>
                <a:spcPts val="600"/>
              </a:spcAft>
            </a:pPr>
            <a:r>
              <a:rPr lang="en-US" sz="1800" dirty="0">
                <a:latin typeface="Arial" panose="020B0604020202020204" pitchFamily="34" charset="0"/>
                <a:cs typeface="Arial" panose="020B0604020202020204" pitchFamily="34" charset="0"/>
              </a:rPr>
              <a:t>A focus on subsystems with historically long lead times for development and/or acquisition </a:t>
            </a:r>
          </a:p>
          <a:p>
            <a:pPr lvl="1">
              <a:spcBef>
                <a:spcPts val="600"/>
              </a:spcBef>
              <a:spcAft>
                <a:spcPts val="600"/>
              </a:spcAft>
            </a:pPr>
            <a:r>
              <a:rPr lang="en-US" sz="1800" dirty="0">
                <a:latin typeface="Arial" panose="020B0604020202020204" pitchFamily="34" charset="0"/>
                <a:cs typeface="Arial" panose="020B0604020202020204" pitchFamily="34" charset="0"/>
              </a:rPr>
              <a:t>Modeling &amp; Simulation (M&amp;S) efforts to drive tasking for FY23 (and beyond) (SNP-sponsored M&amp;S work on reactor already started in FY21)</a:t>
            </a:r>
          </a:p>
          <a:p>
            <a:pPr lvl="1">
              <a:spcBef>
                <a:spcPts val="600"/>
              </a:spcBef>
              <a:spcAft>
                <a:spcPts val="600"/>
              </a:spcAft>
            </a:pPr>
            <a:r>
              <a:rPr lang="en-US" sz="1800" dirty="0">
                <a:latin typeface="Arial" panose="020B0604020202020204" pitchFamily="34" charset="0"/>
                <a:cs typeface="Arial" panose="020B0604020202020204" pitchFamily="34" charset="0"/>
              </a:rPr>
              <a:t>System-level analytical assessments of technology/design options to support down-selections in the NEP system (work already started in FY21)</a:t>
            </a:r>
          </a:p>
          <a:p>
            <a:pPr lvl="1">
              <a:spcBef>
                <a:spcPts val="600"/>
              </a:spcBef>
              <a:spcAft>
                <a:spcPts val="600"/>
              </a:spcAft>
            </a:pPr>
            <a:endParaRPr lang="en-US" sz="1800" dirty="0">
              <a:latin typeface="Arial" panose="020B0604020202020204" pitchFamily="34" charset="0"/>
              <a:cs typeface="Arial" panose="020B0604020202020204" pitchFamily="34" charset="0"/>
            </a:endParaRPr>
          </a:p>
          <a:p>
            <a:pPr lvl="1">
              <a:spcBef>
                <a:spcPts val="600"/>
              </a:spcBef>
              <a:spcAft>
                <a:spcPts val="0"/>
              </a:spcAft>
            </a:pPr>
            <a:endParaRPr lang="en-US" sz="1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D142D52-C7F5-B947-8B14-DE5F3DFD479E}"/>
              </a:ext>
            </a:extLst>
          </p:cNvPr>
          <p:cNvSpPr txBox="1"/>
          <p:nvPr/>
        </p:nvSpPr>
        <p:spPr>
          <a:xfrm>
            <a:off x="617220" y="297180"/>
            <a:ext cx="10938510" cy="461665"/>
          </a:xfrm>
          <a:prstGeom prst="rect">
            <a:avLst/>
          </a:prstGeom>
          <a:noFill/>
        </p:spPr>
        <p:txBody>
          <a:bodyPr wrap="square" rtlCol="0">
            <a:spAutoFit/>
          </a:bodyPr>
          <a:lstStyle/>
          <a:p>
            <a:pPr algn="ctr"/>
            <a:r>
              <a:rPr lang="en-US" sz="2400" b="1" dirty="0">
                <a:solidFill>
                  <a:schemeClr val="bg1"/>
                </a:solidFill>
              </a:rPr>
              <a:t>Development Plan for NEP</a:t>
            </a:r>
          </a:p>
        </p:txBody>
      </p:sp>
      <p:sp>
        <p:nvSpPr>
          <p:cNvPr id="7" name="TextBox 6">
            <a:extLst>
              <a:ext uri="{FF2B5EF4-FFF2-40B4-BE49-F238E27FC236}">
                <a16:creationId xmlns:a16="http://schemas.microsoft.com/office/drawing/2014/main" id="{97024E0C-E876-4A7A-B33F-FC89F9108E0E}"/>
              </a:ext>
            </a:extLst>
          </p:cNvPr>
          <p:cNvSpPr txBox="1"/>
          <p:nvPr/>
        </p:nvSpPr>
        <p:spPr>
          <a:xfrm>
            <a:off x="337338" y="5965894"/>
            <a:ext cx="11438760" cy="646331"/>
          </a:xfrm>
          <a:prstGeom prst="rect">
            <a:avLst/>
          </a:prstGeom>
          <a:solidFill>
            <a:schemeClr val="accent2"/>
          </a:solidFill>
        </p:spPr>
        <p:txBody>
          <a:bodyPr wrap="square" rtlCol="0">
            <a:spAutoFit/>
          </a:bodyPr>
          <a:lstStyle/>
          <a:p>
            <a:pPr algn="ctr"/>
            <a:r>
              <a:rPr lang="en-US"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SNP plans to use expected NEP funding to target a few high-payoff activities, and is actively developing a plan that expands NEP work to a far greater range if more funding becomes available </a:t>
            </a:r>
            <a:endParaRPr lang="en-US" b="1" dirty="0">
              <a:solidFill>
                <a:schemeClr val="bg1"/>
              </a:solidFill>
            </a:endParaRPr>
          </a:p>
        </p:txBody>
      </p:sp>
    </p:spTree>
    <p:extLst>
      <p:ext uri="{BB962C8B-B14F-4D97-AF65-F5344CB8AC3E}">
        <p14:creationId xmlns:p14="http://schemas.microsoft.com/office/powerpoint/2010/main" val="1971831056"/>
      </p:ext>
    </p:extLst>
  </p:cSld>
  <p:clrMapOvr>
    <a:masterClrMapping/>
  </p:clrMapOvr>
</p:sld>
</file>

<file path=ppt/theme/theme1.xml><?xml version="1.0" encoding="utf-8"?>
<a:theme xmlns:a="http://schemas.openxmlformats.org/drawingml/2006/main" name="NTP Demo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6B8C2269-4732-45AF-B042-6600AAC6DA57}" vid="{37807119-B141-44DE-BFAF-FA15E0E84F8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5D8F7ADA582F40B7193A8FC8851B24" ma:contentTypeVersion="8" ma:contentTypeDescription="Create a new document." ma:contentTypeScope="" ma:versionID="40cf2886666a20b0eea4418c862517b8">
  <xsd:schema xmlns:xsd="http://www.w3.org/2001/XMLSchema" xmlns:xs="http://www.w3.org/2001/XMLSchema" xmlns:p="http://schemas.microsoft.com/office/2006/metadata/properties" xmlns:ns2="ce204e60-067e-4038-94f2-854b39719b5c" xmlns:ns3="0c3365e8-5630-4eff-82ee-bdfb9b1b6edf" xmlns:ns4="http://schemas.microsoft.com/sharepoint/v4" targetNamespace="http://schemas.microsoft.com/office/2006/metadata/properties" ma:root="true" ma:fieldsID="e593f84c2e663de176164ceb3e6a5db8" ns2:_="" ns3:_="" ns4:_="">
    <xsd:import namespace="ce204e60-067e-4038-94f2-854b39719b5c"/>
    <xsd:import namespace="0c3365e8-5630-4eff-82ee-bdfb9b1b6edf"/>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3:POC" minOccurs="0"/>
                <xsd:element ref="ns3:Contact" minOccurs="0"/>
                <xsd:element ref="ns3:dadc" minOccurs="0"/>
                <xsd:element ref="ns3:sdgi" minOccurs="0"/>
                <xsd:element ref="ns3:Point_x0020_of_x0020_Contact" minOccurs="0"/>
                <xsd:element ref="ns3:Contact_x0020_E_x002d_mail"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204e60-067e-4038-94f2-854b39719b5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c3365e8-5630-4eff-82ee-bdfb9b1b6edf" elementFormDefault="qualified">
    <xsd:import namespace="http://schemas.microsoft.com/office/2006/documentManagement/types"/>
    <xsd:import namespace="http://schemas.microsoft.com/office/infopath/2007/PartnerControls"/>
    <xsd:element name="POC" ma:index="12" nillable="true" ma:displayName="POC" ma:description="POC" ma:internalName="POC">
      <xsd:simpleType>
        <xsd:restriction base="dms:Text"/>
      </xsd:simpleType>
    </xsd:element>
    <xsd:element name="Contact" ma:index="13" nillable="true" ma:displayName="Contact" ma:description="Contact info for POC" ma:internalName="Contact">
      <xsd:simpleType>
        <xsd:restriction base="dms:Text">
          <xsd:maxLength value="255"/>
        </xsd:restriction>
      </xsd:simpleType>
    </xsd:element>
    <xsd:element name="dadc" ma:index="14" nillable="true" ma:displayName="POC" ma:internalName="dadc">
      <xsd:simpleType>
        <xsd:restriction base="dms:Text"/>
      </xsd:simpleType>
    </xsd:element>
    <xsd:element name="sdgi" ma:index="15" nillable="true" ma:displayName="Contact Info" ma:internalName="sdgi">
      <xsd:simpleType>
        <xsd:restriction base="dms:Text"/>
      </xsd:simpleType>
    </xsd:element>
    <xsd:element name="Point_x0020_of_x0020_Contact" ma:index="16" nillable="true" ma:displayName="Point of Contact" ma:internalName="Point_x0020_of_x0020_Contact">
      <xsd:simpleType>
        <xsd:restriction base="dms:Text">
          <xsd:maxLength value="255"/>
        </xsd:restriction>
      </xsd:simpleType>
    </xsd:element>
    <xsd:element name="Contact_x0020_E_x002d_mail" ma:index="17" nillable="true" ma:displayName="Contact E-mail" ma:internalName="Contact_x0020_E_x002d_mai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ce204e60-067e-4038-94f2-854b39719b5c">4SDW4C4EAYDZ-725850164-646</_dlc_DocId>
    <_dlc_DocIdUrl xmlns="ce204e60-067e-4038-94f2-854b39719b5c">
      <Url>https://sharepoint.msfc.nasa.gov/sites/sciencetech/ST20/NTP/_layouts/15/DocIdRedir.aspx?ID=4SDW4C4EAYDZ-725850164-646</Url>
      <Description>4SDW4C4EAYDZ-725850164-646</Description>
    </_dlc_DocIdUrl>
    <Contact xmlns="0c3365e8-5630-4eff-82ee-bdfb9b1b6edf" xsi:nil="true"/>
    <Point_x0020_of_x0020_Contact xmlns="0c3365e8-5630-4eff-82ee-bdfb9b1b6edf" xsi:nil="true"/>
    <Contact_x0020_E_x002d_mail xmlns="0c3365e8-5630-4eff-82ee-bdfb9b1b6edf" xsi:nil="true"/>
    <dadc xmlns="0c3365e8-5630-4eff-82ee-bdfb9b1b6edf" xsi:nil="true"/>
    <sdgi xmlns="0c3365e8-5630-4eff-82ee-bdfb9b1b6edf" xsi:nil="true"/>
    <POC xmlns="0c3365e8-5630-4eff-82ee-bdfb9b1b6edf" xsi:nil="true"/>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D3AA190-64A1-46F4-8B7E-C49DFA0D58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204e60-067e-4038-94f2-854b39719b5c"/>
    <ds:schemaRef ds:uri="0c3365e8-5630-4eff-82ee-bdfb9b1b6edf"/>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F6CF94-3835-4291-A7F5-6B61552363F6}">
  <ds:schemaRefs>
    <ds:schemaRef ds:uri="http://purl.org/dc/terms/"/>
    <ds:schemaRef ds:uri="ce204e60-067e-4038-94f2-854b39719b5c"/>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sharepoint/v4"/>
    <ds:schemaRef ds:uri="0c3365e8-5630-4eff-82ee-bdfb9b1b6edf"/>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4.xml><?xml version="1.0" encoding="utf-8"?>
<ds:datastoreItem xmlns:ds="http://schemas.openxmlformats.org/officeDocument/2006/customXml" ds:itemID="{72125125-9FCC-4AF6-AB15-E6DBEA36A8A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38692</TotalTime>
  <Words>965</Words>
  <Application>Microsoft Office PowerPoint</Application>
  <PresentationFormat>Widescreen</PresentationFormat>
  <Paragraphs>104</Paragraphs>
  <Slides>10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.AppleSystemUIFont</vt:lpstr>
      <vt:lpstr>Arial</vt:lpstr>
      <vt:lpstr>Arial</vt:lpstr>
      <vt:lpstr>Arial Bold</vt:lpstr>
      <vt:lpstr>Arial Regular</vt:lpstr>
      <vt:lpstr>Calibri</vt:lpstr>
      <vt:lpstr>Helvetica Neue</vt:lpstr>
      <vt:lpstr>System Font Regular</vt:lpstr>
      <vt:lpstr>NTP Demo Master</vt:lpstr>
      <vt:lpstr>PowerPoint Presentation</vt:lpstr>
      <vt:lpstr>PowerPoint Presentation</vt:lpstr>
      <vt:lpstr>PowerPoint Presentation</vt:lpstr>
      <vt:lpstr>PowerPoint Presentation</vt:lpstr>
      <vt:lpstr>PowerPoint Presentation</vt:lpstr>
      <vt:lpstr>Updated SNP Fuel and Moderator Development Plan</vt:lpstr>
      <vt:lpstr>Conclusions: Why Nuclear, Why Now?</vt:lpstr>
      <vt:lpstr>Backup</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dc:creator>
  <cp:lastModifiedBy>Woodham, Mary D. (MSFC-ED10)[MIPSS CMDM]</cp:lastModifiedBy>
  <cp:revision>890</cp:revision>
  <cp:lastPrinted>2017-06-09T12:17:02Z</cp:lastPrinted>
  <dcterms:created xsi:type="dcterms:W3CDTF">2011-06-13T11:07:26Z</dcterms:created>
  <dcterms:modified xsi:type="dcterms:W3CDTF">2021-10-06T12:42:50Z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0x010100DF5D8F7ADA582F40B7193A8FC8851B24</vt:lpwstr>
  </property>
  <property fmtid="{D5CDD505-2E9C-101B-9397-08002B2CF9AE}" pid="3" name="Order">
    <vt:r8>939900</vt:r8>
  </property>
  <property fmtid="{D5CDD505-2E9C-101B-9397-08002B2CF9AE}" pid="4" name="ComplianceAssetId">
    <vt:lpwstr/>
  </property>
  <property fmtid="{D5CDD505-2E9C-101B-9397-08002B2CF9AE}" pid="5" name="_dlc_DocIdItemGuid">
    <vt:lpwstr>9e6c5db8-4ec9-42d9-b553-5b239fe14159</vt:lpwstr>
  </property>
</Properties>
</file>