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25"/>
  </p:notesMasterIdLst>
  <p:sldIdLst>
    <p:sldId id="276" r:id="rId2"/>
    <p:sldId id="487" r:id="rId3"/>
    <p:sldId id="279" r:id="rId4"/>
    <p:sldId id="489" r:id="rId5"/>
    <p:sldId id="499" r:id="rId6"/>
    <p:sldId id="490" r:id="rId7"/>
    <p:sldId id="491" r:id="rId8"/>
    <p:sldId id="492" r:id="rId9"/>
    <p:sldId id="494" r:id="rId10"/>
    <p:sldId id="291" r:id="rId11"/>
    <p:sldId id="294" r:id="rId12"/>
    <p:sldId id="295" r:id="rId13"/>
    <p:sldId id="505" r:id="rId14"/>
    <p:sldId id="275" r:id="rId15"/>
    <p:sldId id="488" r:id="rId16"/>
    <p:sldId id="506" r:id="rId17"/>
    <p:sldId id="296" r:id="rId18"/>
    <p:sldId id="500" r:id="rId19"/>
    <p:sldId id="280" r:id="rId20"/>
    <p:sldId id="272" r:id="rId21"/>
    <p:sldId id="496" r:id="rId22"/>
    <p:sldId id="497" r:id="rId23"/>
    <p:sldId id="504" r:id="rId24"/>
  </p:sldIdLst>
  <p:sldSz cx="9144000" cy="5715000" type="screen16x1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8"/>
    <p:restoredTop sz="89331"/>
  </p:normalViewPr>
  <p:slideViewPr>
    <p:cSldViewPr snapToGrid="0" snapToObjects="1">
      <p:cViewPr varScale="1">
        <p:scale>
          <a:sx n="149" d="100"/>
          <a:sy n="149" d="100"/>
        </p:scale>
        <p:origin x="1024" y="168"/>
      </p:cViewPr>
      <p:guideLst>
        <p:guide orient="horz" pos="67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10/5/21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88015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58696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8438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83719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64204"/>
            <a:ext cx="7886700" cy="3883265"/>
          </a:xfrm>
          <a:prstGeom prst="rect">
            <a:avLst/>
          </a:prstGeom>
        </p:spPr>
        <p:txBody>
          <a:bodyPr/>
          <a:lstStyle>
            <a:lvl2pPr marL="514350" indent="-171450"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/>
            </a:lvl2pPr>
            <a:lvl3pPr marL="857250" indent="-171450">
              <a:buClr>
                <a:schemeClr val="tx2"/>
              </a:buClr>
              <a:buSzPct val="100000"/>
              <a:buFont typeface="LucidaGrande" panose="020B0600040502020204" pitchFamily="34" charset="0"/>
              <a:buChar char="■"/>
              <a:defRPr/>
            </a:lvl3pPr>
            <a:lvl4pPr marL="1200150" indent="-171450">
              <a:buClr>
                <a:schemeClr val="accent6"/>
              </a:buClr>
              <a:buSzPct val="100000"/>
              <a:buFont typeface="LucidaGrande" panose="020B0600040502020204" pitchFamily="34" charset="0"/>
              <a:buChar char="■"/>
              <a:defRPr/>
            </a:lvl4pPr>
            <a:lvl5pPr marL="1543050" indent="-171450">
              <a:buClr>
                <a:schemeClr val="accent4"/>
              </a:buClr>
              <a:buFont typeface="LucidaGrande" panose="020B0600040502020204" pitchFamily="34" charset="0"/>
              <a:buChar char="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94152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41573"/>
            <a:ext cx="3886200" cy="3626115"/>
          </a:xfrm>
          <a:prstGeom prst="rect">
            <a:avLst/>
          </a:prstGeom>
        </p:spPr>
        <p:txBody>
          <a:bodyPr/>
          <a:lstStyle>
            <a:lvl2pPr marL="514350" indent="-171450"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/>
            </a:lvl2pPr>
            <a:lvl3pPr marL="857250" indent="-171450">
              <a:buClr>
                <a:schemeClr val="tx2"/>
              </a:buClr>
              <a:buFont typeface="LucidaGrande" panose="020B0600040502020204" pitchFamily="34" charset="0"/>
              <a:buChar char="■"/>
              <a:defRPr/>
            </a:lvl3pPr>
            <a:lvl4pPr marL="1200150" indent="-171450">
              <a:buClr>
                <a:schemeClr val="accent6"/>
              </a:buClr>
              <a:buFont typeface="LucidaGrande" panose="020B0600040502020204" pitchFamily="34" charset="0"/>
              <a:buChar char="■"/>
              <a:defRPr/>
            </a:lvl4pPr>
            <a:lvl5pPr marL="1543050" indent="-171450">
              <a:buClr>
                <a:schemeClr val="accent4"/>
              </a:buClr>
              <a:buFont typeface="LucidaGrande" panose="020B0600040502020204" pitchFamily="34" charset="0"/>
              <a:buChar char="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441573"/>
            <a:ext cx="3886200" cy="3626115"/>
          </a:xfrm>
          <a:prstGeom prst="rect">
            <a:avLst/>
          </a:prstGeom>
        </p:spPr>
        <p:txBody>
          <a:bodyPr/>
          <a:lstStyle>
            <a:lvl2pPr marL="514350" indent="-171450"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/>
            </a:lvl2pPr>
            <a:lvl3pPr marL="857250" indent="-171450">
              <a:buClr>
                <a:schemeClr val="tx2"/>
              </a:buClr>
              <a:buFont typeface="LucidaGrande" panose="020B0600040502020204" pitchFamily="34" charset="0"/>
              <a:buChar char="■"/>
              <a:defRPr/>
            </a:lvl3pPr>
            <a:lvl4pPr marL="1200150" indent="-171450">
              <a:buClr>
                <a:schemeClr val="accent6"/>
              </a:buClr>
              <a:buFont typeface="LucidaGrande" panose="020B0600040502020204" pitchFamily="34" charset="0"/>
              <a:buChar char="■"/>
              <a:defRPr/>
            </a:lvl4pPr>
            <a:lvl5pPr marL="1543050" indent="-171450">
              <a:buClr>
                <a:schemeClr val="accent4"/>
              </a:buClr>
              <a:buFont typeface="LucidaGrande" panose="020B0600040502020204" pitchFamily="34" charset="0"/>
              <a:buChar char="■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95280"/>
            <a:ext cx="2949178" cy="994179"/>
          </a:xfrm>
          <a:prstGeom prst="rect">
            <a:avLst/>
          </a:prstGeom>
        </p:spPr>
        <p:txBody>
          <a:bodyPr anchor="t" anchorCtr="0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14350" indent="-171450"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 sz="2100"/>
            </a:lvl2pPr>
            <a:lvl3pPr marL="857250" indent="-171450">
              <a:buClr>
                <a:schemeClr val="tx2"/>
              </a:buClr>
              <a:buFont typeface="LucidaGrande" panose="020B0600040502020204" pitchFamily="34" charset="0"/>
              <a:buChar char="■"/>
              <a:defRPr sz="1800"/>
            </a:lvl3pPr>
            <a:lvl4pPr marL="1200150" indent="-171450">
              <a:buClr>
                <a:schemeClr val="accent6"/>
              </a:buClr>
              <a:buFont typeface="LucidaGrande" panose="020B0600040502020204" pitchFamily="34" charset="0"/>
              <a:buChar char="■"/>
              <a:defRPr sz="1500"/>
            </a:lvl4pPr>
            <a:lvl5pPr marL="1543050" indent="-171450">
              <a:buClr>
                <a:schemeClr val="accent4"/>
              </a:buClr>
              <a:buFont typeface="LucidaGrande" panose="020B0600040502020204" pitchFamily="34" charset="0"/>
              <a:buChar char="■"/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8946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6/5/20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324122"/>
            <a:ext cx="9144000" cy="390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2926" y="5352438"/>
            <a:ext cx="10893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6/5/20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4391" y="5352438"/>
            <a:ext cx="59227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45510" y="5405866"/>
            <a:ext cx="2470941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Global Modeling</a:t>
            </a:r>
            <a:r>
              <a:rPr lang="en-US" sz="900" b="1" i="0" baseline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900" b="1" i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900" b="1" i="0" baseline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900" b="1" i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Assimilation Office</a:t>
            </a:r>
          </a:p>
          <a:p>
            <a:pPr marL="0" marR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0" i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gmao.gsfc.nasa.gov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4670" y="5399893"/>
            <a:ext cx="789718" cy="233910"/>
          </a:xfrm>
          <a:prstGeom prst="rect">
            <a:avLst/>
          </a:prstGeom>
          <a:noFill/>
          <a:ln w="6350"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b="1" i="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107330" y="106597"/>
            <a:ext cx="2678343" cy="257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01883" tIns="50941" rIns="101883" bIns="5094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800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1678" y="94324"/>
            <a:ext cx="444991" cy="37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Placeholder 14"/>
          <p:cNvSpPr>
            <a:spLocks noGrp="1"/>
          </p:cNvSpPr>
          <p:nvPr>
            <p:ph type="title"/>
          </p:nvPr>
        </p:nvSpPr>
        <p:spPr>
          <a:xfrm>
            <a:off x="392761" y="390834"/>
            <a:ext cx="8327791" cy="719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392760" y="1318306"/>
            <a:ext cx="8327791" cy="3627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151AB7A-70E3-D34D-AB02-F2538AAC09BF}"/>
              </a:ext>
            </a:extLst>
          </p:cNvPr>
          <p:cNvSpPr txBox="1">
            <a:spLocks/>
          </p:cNvSpPr>
          <p:nvPr userDrawn="1"/>
        </p:nvSpPr>
        <p:spPr>
          <a:xfrm>
            <a:off x="4846321" y="5364529"/>
            <a:ext cx="2404508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13232" rtl="0" eaLnBrk="1" latinLnBrk="0" hangingPunct="1">
              <a:defRPr sz="800" kern="120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patricia.castellanos@nasa.gov</a:t>
            </a:r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3" r:id="rId5"/>
    <p:sldLayoutId id="2147483667" r:id="rId6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70C0"/>
          </a:solidFill>
          <a:latin typeface="Arial" charset="0"/>
          <a:ea typeface="Arial" charset="0"/>
          <a:cs typeface="Arial" charset="0"/>
        </a:defRPr>
      </a:lvl1pPr>
    </p:titleStyle>
    <p:bodyStyle>
      <a:lvl1pPr marL="285750" indent="-2857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120000"/>
        <a:buFont typeface="LucidaGrande" panose="020B0600040502020204" pitchFamily="34" charset="0"/>
        <a:buChar char="■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120000"/>
        <a:buFont typeface="LucidaGrande" panose="020B0600040502020204" pitchFamily="34" charset="0"/>
        <a:buChar char="■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LucidaGrande" panose="020B0600040502020204" pitchFamily="34" charset="0"/>
        <a:buChar char="■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6"/>
        </a:buClr>
        <a:buFont typeface="LucidaGrande" panose="020B0600040502020204" pitchFamily="34" charset="0"/>
        <a:buChar char="■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LucidaGrande" panose="020B0600040502020204" pitchFamily="34" charset="0"/>
        <a:buChar char="■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hyperlink" Target="https://portal.nccs.nasa.gov/datashare/G5NR/Ganymed/7km/c1440_NR/OBS/PACE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ceancolor.gsfc.nasa.gov/fileshare/bryan_franz/bandpass/ocis.html" TargetMode="External"/><Relationship Id="rId2" Type="http://schemas.openxmlformats.org/officeDocument/2006/relationships/hyperlink" Target="https://oceancolor.gsfc.nasa.gov/fileshare/bryan_franz/bandpass/code/sources/hires/rayleigh_bodhaine.tx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B0D9-54EA-644B-9C78-838F6BE8B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716" y="895975"/>
            <a:ext cx="7226710" cy="1020476"/>
          </a:xfrm>
        </p:spPr>
        <p:txBody>
          <a:bodyPr>
            <a:normAutofit/>
          </a:bodyPr>
          <a:lstStyle/>
          <a:p>
            <a:r>
              <a:rPr lang="en-US" sz="3200" b="0" dirty="0"/>
              <a:t>GMAO Simulated Data</a:t>
            </a:r>
            <a:endParaRPr lang="en-KR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AB726E-EB69-D342-AD3C-227046093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716" y="2857500"/>
            <a:ext cx="6858000" cy="1020476"/>
          </a:xfrm>
        </p:spPr>
        <p:txBody>
          <a:bodyPr>
            <a:normAutofit fontScale="92500"/>
          </a:bodyPr>
          <a:lstStyle/>
          <a:p>
            <a:r>
              <a:rPr lang="en-KR" sz="1400" dirty="0"/>
              <a:t>Patricia Castellanos</a:t>
            </a:r>
          </a:p>
          <a:p>
            <a:r>
              <a:rPr lang="en-KR" sz="1400" dirty="0"/>
              <a:t>Amir Ibrahim (616), Andy Sayer</a:t>
            </a:r>
            <a:r>
              <a:rPr lang="en-KR" sz="1400" baseline="30000" dirty="0"/>
              <a:t> </a:t>
            </a:r>
            <a:r>
              <a:rPr lang="en-KR" sz="1400" dirty="0"/>
              <a:t>(616), Samuel Anderson (616), Cecile Rousseaux (610.1), Watson Gregg (610.1), </a:t>
            </a:r>
            <a:r>
              <a:rPr lang="en-KR" sz="1400"/>
              <a:t>Bryan Franz </a:t>
            </a:r>
            <a:r>
              <a:rPr lang="en-KR" sz="1400" dirty="0"/>
              <a:t>(616), Jeremy Werdell (616), Arlindo da Silva (610.1), Peter Norris (610.1), Zachary Fasnacht (614</a:t>
            </a:r>
            <a:r>
              <a:rPr lang="en-KR" sz="1400"/>
              <a:t>), </a:t>
            </a:r>
            <a:r>
              <a:rPr lang="en-US" sz="1400" dirty="0"/>
              <a:t>and </a:t>
            </a:r>
            <a:r>
              <a:rPr lang="en-KR" sz="1400"/>
              <a:t>Robert </a:t>
            </a:r>
            <a:r>
              <a:rPr lang="en-KR" sz="1400" dirty="0"/>
              <a:t>Spurr (RT Solutions </a:t>
            </a:r>
            <a:r>
              <a:rPr lang="en-KR" sz="1400"/>
              <a:t>Inc.)</a:t>
            </a:r>
            <a:endParaRPr lang="en-KR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98F16-F1C7-9F40-9C5F-0C7BA04D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5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F1AE5-F94D-7E4C-AF76-DD4E59BEF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880153"/>
          </a:xfrm>
        </p:spPr>
        <p:txBody>
          <a:bodyPr/>
          <a:lstStyle/>
          <a:p>
            <a:r>
              <a:rPr lang="en-US" dirty="0"/>
              <a:t>GMAO Level 1b Instrument Simulation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CE9B7-05B2-8244-84BD-5A403A30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570DC1-4ECC-B74A-BDEC-DB7D12E6957F}"/>
              </a:ext>
            </a:extLst>
          </p:cNvPr>
          <p:cNvSpPr txBox="1"/>
          <p:nvPr/>
        </p:nvSpPr>
        <p:spPr>
          <a:xfrm>
            <a:off x="585748" y="2030993"/>
            <a:ext cx="4228088" cy="524503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Geophysical Variables at Instrument Field of View and Resolution 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39197F8-AF21-F841-A0FB-9DD7D3FAF867}"/>
              </a:ext>
            </a:extLst>
          </p:cNvPr>
          <p:cNvCxnSpPr>
            <a:cxnSpLocks/>
          </p:cNvCxnSpPr>
          <p:nvPr/>
        </p:nvCxnSpPr>
        <p:spPr>
          <a:xfrm>
            <a:off x="4813836" y="2333068"/>
            <a:ext cx="471520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872F69A5-3DDA-7843-AD7C-85E93572AF0E}"/>
              </a:ext>
            </a:extLst>
          </p:cNvPr>
          <p:cNvSpPr txBox="1"/>
          <p:nvPr/>
        </p:nvSpPr>
        <p:spPr>
          <a:xfrm>
            <a:off x="5294125" y="2189042"/>
            <a:ext cx="1362552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“Ground Truth”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04F28EF-B77D-3943-9CDF-1A002C6FC55F}"/>
              </a:ext>
            </a:extLst>
          </p:cNvPr>
          <p:cNvSpPr txBox="1"/>
          <p:nvPr/>
        </p:nvSpPr>
        <p:spPr>
          <a:xfrm>
            <a:off x="2054332" y="4116136"/>
            <a:ext cx="1290918" cy="7405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Instrument Observables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[Satellite L1B]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DA7DD236-BABD-0C4D-9519-2EB206343120}"/>
              </a:ext>
            </a:extLst>
          </p:cNvPr>
          <p:cNvCxnSpPr>
            <a:cxnSpLocks/>
            <a:stCxn id="84" idx="3"/>
          </p:cNvCxnSpPr>
          <p:nvPr/>
        </p:nvCxnSpPr>
        <p:spPr>
          <a:xfrm flipV="1">
            <a:off x="3345250" y="4482352"/>
            <a:ext cx="580261" cy="407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A3A9BA02-4907-F641-B6BD-D27950DEBD18}"/>
              </a:ext>
            </a:extLst>
          </p:cNvPr>
          <p:cNvSpPr txBox="1"/>
          <p:nvPr/>
        </p:nvSpPr>
        <p:spPr>
          <a:xfrm>
            <a:off x="3970826" y="4328143"/>
            <a:ext cx="2897801" cy="30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Hyperspectral TOA Radiance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1D7B30B-AD4F-3D42-B143-65C6D2D97B94}"/>
              </a:ext>
            </a:extLst>
          </p:cNvPr>
          <p:cNvSpPr txBox="1"/>
          <p:nvPr/>
        </p:nvSpPr>
        <p:spPr>
          <a:xfrm>
            <a:off x="1997996" y="3577988"/>
            <a:ext cx="1394741" cy="30841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/>
              <a:t>VLIDORT RTM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C06E4C-EE5C-5449-9079-02878EADE03B}"/>
              </a:ext>
            </a:extLst>
          </p:cNvPr>
          <p:cNvSpPr/>
          <p:nvPr/>
        </p:nvSpPr>
        <p:spPr>
          <a:xfrm>
            <a:off x="1914997" y="1111358"/>
            <a:ext cx="1559381" cy="5375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Gridded Model Inputs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7A3CEF-1A15-1C49-A956-496D5639FF05}"/>
              </a:ext>
            </a:extLst>
          </p:cNvPr>
          <p:cNvCxnSpPr>
            <a:cxnSpLocks/>
            <a:stCxn id="12" idx="2"/>
            <a:endCxn id="80" idx="0"/>
          </p:cNvCxnSpPr>
          <p:nvPr/>
        </p:nvCxnSpPr>
        <p:spPr>
          <a:xfrm>
            <a:off x="2694688" y="1648936"/>
            <a:ext cx="5104" cy="3820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8417EB-2078-F54A-AC85-984734366D21}"/>
              </a:ext>
            </a:extLst>
          </p:cNvPr>
          <p:cNvCxnSpPr>
            <a:cxnSpLocks/>
          </p:cNvCxnSpPr>
          <p:nvPr/>
        </p:nvCxnSpPr>
        <p:spPr>
          <a:xfrm>
            <a:off x="2699113" y="3908453"/>
            <a:ext cx="678" cy="2076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DEB38DC-8412-E746-9A55-61001C7A695C}"/>
              </a:ext>
            </a:extLst>
          </p:cNvPr>
          <p:cNvCxnSpPr>
            <a:cxnSpLocks/>
            <a:stCxn id="80" idx="2"/>
            <a:endCxn id="31" idx="0"/>
          </p:cNvCxnSpPr>
          <p:nvPr/>
        </p:nvCxnSpPr>
        <p:spPr>
          <a:xfrm flipH="1">
            <a:off x="2694688" y="2555496"/>
            <a:ext cx="5104" cy="367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81897BB-279B-874F-BD9B-6BF547EF6B75}"/>
              </a:ext>
            </a:extLst>
          </p:cNvPr>
          <p:cNvSpPr txBox="1"/>
          <p:nvPr/>
        </p:nvSpPr>
        <p:spPr>
          <a:xfrm>
            <a:off x="1089954" y="2922840"/>
            <a:ext cx="3209468" cy="30841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/>
              <a:t>Derive Optical Property Inputs to RTM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2513E55-D9EA-8842-BFE7-C300B46593E1}"/>
              </a:ext>
            </a:extLst>
          </p:cNvPr>
          <p:cNvCxnSpPr>
            <a:cxnSpLocks/>
            <a:endCxn id="114" idx="0"/>
          </p:cNvCxnSpPr>
          <p:nvPr/>
        </p:nvCxnSpPr>
        <p:spPr>
          <a:xfrm>
            <a:off x="2694688" y="3243448"/>
            <a:ext cx="679" cy="3345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F42DAB-2A04-E942-A83B-D574580362B7}"/>
              </a:ext>
            </a:extLst>
          </p:cNvPr>
          <p:cNvCxnSpPr>
            <a:cxnSpLocks/>
            <a:stCxn id="24" idx="1"/>
            <a:endCxn id="31" idx="3"/>
          </p:cNvCxnSpPr>
          <p:nvPr/>
        </p:nvCxnSpPr>
        <p:spPr>
          <a:xfrm flipH="1" flipV="1">
            <a:off x="4299422" y="3077049"/>
            <a:ext cx="791124" cy="6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>
            <a:extLst>
              <a:ext uri="{FF2B5EF4-FFF2-40B4-BE49-F238E27FC236}">
                <a16:creationId xmlns:a16="http://schemas.microsoft.com/office/drawing/2014/main" id="{8AE46A1A-5E33-2E4D-A6F0-2C2F8B38CEEF}"/>
              </a:ext>
            </a:extLst>
          </p:cNvPr>
          <p:cNvSpPr/>
          <p:nvPr/>
        </p:nvSpPr>
        <p:spPr>
          <a:xfrm>
            <a:off x="5090546" y="2561652"/>
            <a:ext cx="1486255" cy="1043106"/>
          </a:xfrm>
          <a:prstGeom prst="diamon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sz="11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58768D-8A52-2F4B-864B-5E4DD4D1FD0D}"/>
              </a:ext>
            </a:extLst>
          </p:cNvPr>
          <p:cNvSpPr txBox="1"/>
          <p:nvPr/>
        </p:nvSpPr>
        <p:spPr>
          <a:xfrm>
            <a:off x="5198991" y="2765982"/>
            <a:ext cx="1269363" cy="5245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KR" dirty="0"/>
              <a:t>GOCART Aerosol LUT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0865E3E-10CF-2243-AD4A-B033211D477A}"/>
              </a:ext>
            </a:extLst>
          </p:cNvPr>
          <p:cNvCxnSpPr>
            <a:cxnSpLocks/>
            <a:stCxn id="31" idx="3"/>
            <a:endCxn id="82" idx="1"/>
          </p:cNvCxnSpPr>
          <p:nvPr/>
        </p:nvCxnSpPr>
        <p:spPr>
          <a:xfrm flipV="1">
            <a:off x="4299422" y="2343251"/>
            <a:ext cx="994703" cy="73379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Left Brace 37">
            <a:extLst>
              <a:ext uri="{FF2B5EF4-FFF2-40B4-BE49-F238E27FC236}">
                <a16:creationId xmlns:a16="http://schemas.microsoft.com/office/drawing/2014/main" id="{2756401D-04B1-3440-871D-73136C90ED28}"/>
              </a:ext>
            </a:extLst>
          </p:cNvPr>
          <p:cNvSpPr/>
          <p:nvPr/>
        </p:nvSpPr>
        <p:spPr>
          <a:xfrm>
            <a:off x="6656677" y="2552850"/>
            <a:ext cx="326750" cy="101566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452443-F72B-FD48-A6DE-8249D7E22811}"/>
              </a:ext>
            </a:extLst>
          </p:cNvPr>
          <p:cNvSpPr txBox="1"/>
          <p:nvPr/>
        </p:nvSpPr>
        <p:spPr>
          <a:xfrm>
            <a:off x="6825589" y="2552850"/>
            <a:ext cx="2183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KR" sz="1200" dirty="0"/>
              <a:t>Mass extinction efficiency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KR" sz="1200" dirty="0"/>
              <a:t>Mass scattering efficiency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KR" sz="1200" dirty="0"/>
              <a:t>Scattering matrices</a:t>
            </a:r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C1B82029-348C-8F4D-A49F-95C501F2AB60}"/>
              </a:ext>
            </a:extLst>
          </p:cNvPr>
          <p:cNvSpPr/>
          <p:nvPr/>
        </p:nvSpPr>
        <p:spPr>
          <a:xfrm>
            <a:off x="127888" y="3686602"/>
            <a:ext cx="1486255" cy="1043106"/>
          </a:xfrm>
          <a:prstGeom prst="diamon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sz="11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A06D00-4822-A84A-A2C9-2AFE7DC541F2}"/>
              </a:ext>
            </a:extLst>
          </p:cNvPr>
          <p:cNvSpPr txBox="1"/>
          <p:nvPr/>
        </p:nvSpPr>
        <p:spPr>
          <a:xfrm>
            <a:off x="236333" y="3954048"/>
            <a:ext cx="126936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KR" sz="1200" dirty="0"/>
              <a:t>Isotropic Cox-Munk Surface Glint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25A6B5-CF34-FF47-93B2-5B4C0875458A}"/>
              </a:ext>
            </a:extLst>
          </p:cNvPr>
          <p:cNvCxnSpPr>
            <a:cxnSpLocks/>
            <a:endCxn id="114" idx="1"/>
          </p:cNvCxnSpPr>
          <p:nvPr/>
        </p:nvCxnSpPr>
        <p:spPr>
          <a:xfrm flipV="1">
            <a:off x="1191821" y="3732197"/>
            <a:ext cx="806175" cy="176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20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7E8A71-4B85-3744-92E9-BCB8BAAD4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06" y="1057275"/>
            <a:ext cx="7866928" cy="3933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CEAA90-9661-F343-84E9-D55A6267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0" y="304271"/>
            <a:ext cx="9025958" cy="837195"/>
          </a:xfrm>
        </p:spPr>
        <p:txBody>
          <a:bodyPr>
            <a:normAutofit/>
          </a:bodyPr>
          <a:lstStyle/>
          <a:p>
            <a:r>
              <a:rPr lang="en-KR" dirty="0"/>
              <a:t>GEOS Global 7 km Nature Run (G5NR)</a:t>
            </a:r>
            <a:endParaRPr lang="en-KR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7DECC-D10B-A847-9C48-6C3E549E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38F485-A3D3-B944-BBFE-D2AFA9339A95}"/>
              </a:ext>
            </a:extLst>
          </p:cNvPr>
          <p:cNvSpPr txBox="1"/>
          <p:nvPr/>
        </p:nvSpPr>
        <p:spPr>
          <a:xfrm>
            <a:off x="738612" y="2857500"/>
            <a:ext cx="2385392" cy="1909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.Lucida Grande UI Regular"/>
              <a:buChar char="◆"/>
            </a:pPr>
            <a:r>
              <a:rPr lang="en-KR" sz="1200" dirty="0">
                <a:solidFill>
                  <a:schemeClr val="bg1"/>
                </a:solidFill>
              </a:rPr>
              <a:t>G5NR is a non-hydrostatic free-running simulation</a:t>
            </a:r>
          </a:p>
          <a:p>
            <a:pPr marL="228600" indent="-228600">
              <a:spcAft>
                <a:spcPts val="600"/>
              </a:spcAft>
              <a:buFont typeface=".Lucida Grande UI Regular"/>
              <a:buChar char="◆"/>
            </a:pPr>
            <a:r>
              <a:rPr lang="en-KR" sz="1200" dirty="0">
                <a:solidFill>
                  <a:schemeClr val="bg1"/>
                </a:solidFill>
              </a:rPr>
              <a:t>30 min timestep</a:t>
            </a:r>
          </a:p>
          <a:p>
            <a:pPr marL="228600" indent="-228600">
              <a:spcAft>
                <a:spcPts val="600"/>
              </a:spcAft>
              <a:buFont typeface=".Lucida Grande UI Regular"/>
              <a:buChar char="◆"/>
            </a:pPr>
            <a:r>
              <a:rPr lang="en-KR" sz="1200" dirty="0">
                <a:solidFill>
                  <a:schemeClr val="bg1"/>
                </a:solidFill>
              </a:rPr>
              <a:t>1.5 years</a:t>
            </a:r>
          </a:p>
          <a:p>
            <a:pPr marL="228600" indent="-228600">
              <a:spcAft>
                <a:spcPts val="600"/>
              </a:spcAft>
              <a:buFont typeface=".Lucida Grande UI Regular"/>
              <a:buChar char="◆"/>
            </a:pPr>
            <a:r>
              <a:rPr lang="en-KR" sz="1200" dirty="0">
                <a:solidFill>
                  <a:schemeClr val="bg1"/>
                </a:solidFill>
              </a:rPr>
              <a:t>Includes GOCART aerosols, O</a:t>
            </a:r>
            <a:r>
              <a:rPr lang="en-KR" sz="1200" baseline="-25000" dirty="0">
                <a:solidFill>
                  <a:schemeClr val="bg1"/>
                </a:solidFill>
              </a:rPr>
              <a:t>3</a:t>
            </a:r>
            <a:r>
              <a:rPr lang="en-KR" sz="1200" dirty="0">
                <a:solidFill>
                  <a:schemeClr val="bg1"/>
                </a:solidFill>
              </a:rPr>
              <a:t>, CO, and CO</a:t>
            </a:r>
            <a:r>
              <a:rPr lang="en-KR" sz="1200" baseline="-25000" dirty="0">
                <a:solidFill>
                  <a:schemeClr val="bg1"/>
                </a:solidFill>
              </a:rPr>
              <a:t>2</a:t>
            </a:r>
          </a:p>
          <a:p>
            <a:pPr marL="214313" indent="-214313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KR" sz="1053" dirty="0">
              <a:solidFill>
                <a:schemeClr val="bg1"/>
              </a:solidFill>
            </a:endParaRPr>
          </a:p>
          <a:p>
            <a:pPr algn="l">
              <a:spcAft>
                <a:spcPts val="600"/>
              </a:spcAft>
            </a:pPr>
            <a:endParaRPr lang="en-KR" sz="105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7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63C1F-F990-3A49-84DD-8D889736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F89AB4-5A25-E846-859D-2813AB185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58"/>
            <a:ext cx="9144000" cy="511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2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52">
            <a:extLst>
              <a:ext uri="{FF2B5EF4-FFF2-40B4-BE49-F238E27FC236}">
                <a16:creationId xmlns:a16="http://schemas.microsoft.com/office/drawing/2014/main" id="{4BFED019-65E9-4A46-BEAA-A9779FD24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986" y="1057275"/>
            <a:ext cx="5819470" cy="4595669"/>
          </a:xfrm>
          <a:prstGeom prst="rect">
            <a:avLst/>
          </a:prstGeom>
        </p:spPr>
      </p:pic>
      <p:sp>
        <p:nvSpPr>
          <p:cNvPr id="154" name="Title 153">
            <a:extLst>
              <a:ext uri="{FF2B5EF4-FFF2-40B4-BE49-F238E27FC236}">
                <a16:creationId xmlns:a16="http://schemas.microsoft.com/office/drawing/2014/main" id="{C8E87088-B12C-4A40-8E19-AA90DF4FF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Global Ocean Radiance Simulation</a:t>
            </a:r>
          </a:p>
        </p:txBody>
      </p:sp>
      <p:sp>
        <p:nvSpPr>
          <p:cNvPr id="157" name="Content Placeholder 4">
            <a:extLst>
              <a:ext uri="{FF2B5EF4-FFF2-40B4-BE49-F238E27FC236}">
                <a16:creationId xmlns:a16="http://schemas.microsoft.com/office/drawing/2014/main" id="{9A32A416-1A82-F84A-ADF9-1F1D8062DFF9}"/>
              </a:ext>
            </a:extLst>
          </p:cNvPr>
          <p:cNvSpPr txBox="1">
            <a:spLocks/>
          </p:cNvSpPr>
          <p:nvPr/>
        </p:nvSpPr>
        <p:spPr>
          <a:xfrm>
            <a:off x="0" y="1795209"/>
            <a:ext cx="3243986" cy="2744423"/>
          </a:xfrm>
          <a:prstGeom prst="rect">
            <a:avLst/>
          </a:prstGeom>
        </p:spPr>
        <p:txBody>
          <a:bodyPr numCol="1">
            <a:normAutofit/>
          </a:bodyPr>
          <a:lstStyle>
            <a:lvl1pPr marL="285750" indent="-2857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12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2"/>
              </a:buClr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6"/>
              </a:buClr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Biogeochemical constituents were coupled to a global ocean circulation model</a:t>
            </a:r>
          </a:p>
          <a:p>
            <a:r>
              <a:rPr lang="en-US" dirty="0"/>
              <a:t>Distributions of ocean optical constituents were coupled with a radiative transfer model OASIM to estimate water-leaving radiances at 1 nm spectral resolution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613D800D-524F-CE4A-9EDB-F3B51F117095}"/>
              </a:ext>
            </a:extLst>
          </p:cNvPr>
          <p:cNvSpPr txBox="1"/>
          <p:nvPr/>
        </p:nvSpPr>
        <p:spPr>
          <a:xfrm>
            <a:off x="80544" y="4349307"/>
            <a:ext cx="2962061" cy="5245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KR" dirty="0"/>
              <a:t>Gregg &amp; Rousseaux, Frontiers in Marine Science (2017)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E5A753-E9C2-5C40-B3AE-6BB121257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47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737B9E-6D24-2046-9785-FC884C2BE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Global Ocean Radiance Simulation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3409D9-CCCC-214A-BEC2-66593B6A2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1" descr="page11image61281984">
            <a:extLst>
              <a:ext uri="{FF2B5EF4-FFF2-40B4-BE49-F238E27FC236}">
                <a16:creationId xmlns:a16="http://schemas.microsoft.com/office/drawing/2014/main" id="{91D255E3-DA90-D54E-97BA-AB8E7E3D0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553" y="1659400"/>
            <a:ext cx="4641447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D16788-0629-2C4D-BBCB-969813B4A9B4}"/>
              </a:ext>
            </a:extLst>
          </p:cNvPr>
          <p:cNvSpPr txBox="1"/>
          <p:nvPr/>
        </p:nvSpPr>
        <p:spPr>
          <a:xfrm>
            <a:off x="4680152" y="1221077"/>
            <a:ext cx="4159857" cy="3084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KR" dirty="0">
                <a:ln>
                  <a:solidFill>
                    <a:schemeClr val="tx1"/>
                  </a:solidFill>
                </a:ln>
              </a:rPr>
              <a:t>Simulated and Observed Water Leaving Radiance</a:t>
            </a:r>
          </a:p>
        </p:txBody>
      </p:sp>
      <p:pic>
        <p:nvPicPr>
          <p:cNvPr id="1026" name="Picture 2" descr="page7image50363008">
            <a:extLst>
              <a:ext uri="{FF2B5EF4-FFF2-40B4-BE49-F238E27FC236}">
                <a16:creationId xmlns:a16="http://schemas.microsoft.com/office/drawing/2014/main" id="{49352976-239A-CE47-8DA7-FD251F17C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9400"/>
            <a:ext cx="4625046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9A4901-58EA-7343-9C46-9930C31EB15B}"/>
              </a:ext>
            </a:extLst>
          </p:cNvPr>
          <p:cNvSpPr txBox="1"/>
          <p:nvPr/>
        </p:nvSpPr>
        <p:spPr>
          <a:xfrm>
            <a:off x="761459" y="1221077"/>
            <a:ext cx="3102132" cy="3084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KR" dirty="0">
                <a:ln>
                  <a:solidFill>
                    <a:schemeClr val="tx1"/>
                  </a:solidFill>
                </a:ln>
              </a:rPr>
              <a:t>Simulated and Observed Chlorophyll</a:t>
            </a:r>
          </a:p>
        </p:txBody>
      </p:sp>
    </p:spTree>
    <p:extLst>
      <p:ext uri="{BB962C8B-B14F-4D97-AF65-F5344CB8AC3E}">
        <p14:creationId xmlns:p14="http://schemas.microsoft.com/office/powerpoint/2010/main" val="1523896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23D9D50-18C1-484F-A68D-89A452878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641" b="33734"/>
          <a:stretch/>
        </p:blipFill>
        <p:spPr>
          <a:xfrm>
            <a:off x="3209565" y="1374894"/>
            <a:ext cx="5869699" cy="378707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9C466A1-9A14-C745-9D41-C7254F6F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02" y="304271"/>
            <a:ext cx="8223948" cy="880153"/>
          </a:xfrm>
        </p:spPr>
        <p:txBody>
          <a:bodyPr>
            <a:normAutofit/>
          </a:bodyPr>
          <a:lstStyle/>
          <a:p>
            <a:r>
              <a:rPr lang="en-KR" dirty="0"/>
              <a:t>Simulated PACE L1B Granule (V1)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CFD2A-CF62-9948-B3EA-8D2DB0A3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7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17B420-0800-BC4B-9164-FA24F0867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93" t="21637" r="8938" b="22079"/>
          <a:stretch/>
        </p:blipFill>
        <p:spPr>
          <a:xfrm>
            <a:off x="0" y="922493"/>
            <a:ext cx="3633324" cy="1286633"/>
          </a:xfrm>
          <a:prstGeom prst="rect">
            <a:avLst/>
          </a:prstGeom>
        </p:spPr>
      </p:pic>
      <p:pic>
        <p:nvPicPr>
          <p:cNvPr id="3073" name="Picture 1" descr="page17image3546006128">
            <a:extLst>
              <a:ext uri="{FF2B5EF4-FFF2-40B4-BE49-F238E27FC236}">
                <a16:creationId xmlns:a16="http://schemas.microsoft.com/office/drawing/2014/main" id="{B4D1DADA-C148-FE4C-A73D-CBF2CD418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91" y="2481814"/>
            <a:ext cx="2514600" cy="252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819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7A2B88C-AB9D-284E-9621-6BFC3D7D5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075" y="737613"/>
            <a:ext cx="6736926" cy="47158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6F8037-3C2A-CE4E-A5E1-9CD4C451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4404" y="157128"/>
            <a:ext cx="9002869" cy="837195"/>
          </a:xfrm>
        </p:spPr>
        <p:txBody>
          <a:bodyPr>
            <a:noAutofit/>
          </a:bodyPr>
          <a:lstStyle/>
          <a:p>
            <a:r>
              <a:rPr lang="en-KR" sz="2400" dirty="0"/>
              <a:t>Simulated Data Applied to OCI Aerosol &amp; Ocean Color Algorithms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FA199-9214-5D4E-956C-9318B8AE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C0A7A0C-5C9C-0043-AEB0-C4385A352F9F}"/>
              </a:ext>
            </a:extLst>
          </p:cNvPr>
          <p:cNvGrpSpPr/>
          <p:nvPr/>
        </p:nvGrpSpPr>
        <p:grpSpPr>
          <a:xfrm>
            <a:off x="27969" y="2857500"/>
            <a:ext cx="4572000" cy="1668003"/>
            <a:chOff x="0" y="3428804"/>
            <a:chExt cx="4572000" cy="166800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94080B3-315A-3E47-B7B9-E7846FC456BC}"/>
                </a:ext>
              </a:extLst>
            </p:cNvPr>
            <p:cNvSpPr txBox="1"/>
            <p:nvPr/>
          </p:nvSpPr>
          <p:spPr>
            <a:xfrm>
              <a:off x="0" y="3428804"/>
              <a:ext cx="1189702" cy="4308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100" dirty="0"/>
                <a:t>GEOS Ocean &amp; Atmosphere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8A3090-28AB-5C4F-8507-0CA61FF54FDB}"/>
                </a:ext>
              </a:extLst>
            </p:cNvPr>
            <p:cNvSpPr txBox="1"/>
            <p:nvPr/>
          </p:nvSpPr>
          <p:spPr>
            <a:xfrm>
              <a:off x="1364939" y="3514240"/>
              <a:ext cx="1483098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KR" sz="1100" dirty="0"/>
                <a:t>Instrument Simulator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9A0F22-0E7C-8A43-897E-E49D0941F809}"/>
                </a:ext>
              </a:extLst>
            </p:cNvPr>
            <p:cNvSpPr txBox="1"/>
            <p:nvPr/>
          </p:nvSpPr>
          <p:spPr>
            <a:xfrm>
              <a:off x="3001689" y="3429600"/>
              <a:ext cx="1264817" cy="4308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100" b="1" dirty="0"/>
                <a:t>Simulated OCI TOA Radiance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A48920-70EE-CF44-AA7D-4EF2AEDEE6E0}"/>
                </a:ext>
              </a:extLst>
            </p:cNvPr>
            <p:cNvSpPr txBox="1"/>
            <p:nvPr/>
          </p:nvSpPr>
          <p:spPr>
            <a:xfrm>
              <a:off x="2686556" y="4090080"/>
              <a:ext cx="1885444" cy="430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100" dirty="0"/>
                <a:t>OCI Aerosol Retrieval/</a:t>
              </a:r>
            </a:p>
            <a:p>
              <a:pPr algn="ctr"/>
              <a:r>
                <a:rPr lang="en-KR" sz="1100" dirty="0"/>
                <a:t>Atmospheric Correction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D1D8E4-4722-4843-B0E5-286081B43F6C}"/>
                </a:ext>
              </a:extLst>
            </p:cNvPr>
            <p:cNvSpPr txBox="1"/>
            <p:nvPr/>
          </p:nvSpPr>
          <p:spPr>
            <a:xfrm>
              <a:off x="950377" y="4093242"/>
              <a:ext cx="1264818" cy="4308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100" dirty="0"/>
                <a:t>Retrieval Model Assumptions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921A0A-F21F-A948-B8B2-7545A641AFD0}"/>
                </a:ext>
              </a:extLst>
            </p:cNvPr>
            <p:cNvSpPr txBox="1"/>
            <p:nvPr/>
          </p:nvSpPr>
          <p:spPr>
            <a:xfrm>
              <a:off x="185360" y="4835197"/>
              <a:ext cx="819455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KR" sz="1100" dirty="0">
                  <a:solidFill>
                    <a:srgbClr val="0070C0"/>
                  </a:solidFill>
                </a:rPr>
                <a:t>True</a:t>
              </a:r>
              <a:r>
                <a:rPr lang="en-KR" sz="1100" dirty="0"/>
                <a:t> AOD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463155-D22F-9544-9C47-07E5C0CF877E}"/>
                </a:ext>
              </a:extLst>
            </p:cNvPr>
            <p:cNvSpPr txBox="1"/>
            <p:nvPr/>
          </p:nvSpPr>
          <p:spPr>
            <a:xfrm>
              <a:off x="3062456" y="4835197"/>
              <a:ext cx="1133644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KR" sz="1100" dirty="0">
                  <a:solidFill>
                    <a:schemeClr val="accent2"/>
                  </a:solidFill>
                </a:rPr>
                <a:t>Retrieved</a:t>
              </a:r>
              <a:r>
                <a:rPr lang="en-KR" sz="1100" dirty="0"/>
                <a:t> AOD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576326B-A9C7-0949-9FEB-783C524E7EF8}"/>
                </a:ext>
              </a:extLst>
            </p:cNvPr>
            <p:cNvCxnSpPr>
              <a:cxnSpLocks/>
              <a:stCxn id="3" idx="3"/>
              <a:endCxn id="8" idx="1"/>
            </p:cNvCxnSpPr>
            <p:nvPr/>
          </p:nvCxnSpPr>
          <p:spPr>
            <a:xfrm>
              <a:off x="1189702" y="3644248"/>
              <a:ext cx="175237" cy="7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9BC44CC-8685-9E41-96FA-1C70481657EF}"/>
                </a:ext>
              </a:extLst>
            </p:cNvPr>
            <p:cNvCxnSpPr>
              <a:cxnSpLocks/>
              <a:stCxn id="8" idx="3"/>
              <a:endCxn id="12" idx="1"/>
            </p:cNvCxnSpPr>
            <p:nvPr/>
          </p:nvCxnSpPr>
          <p:spPr>
            <a:xfrm flipV="1">
              <a:off x="2848037" y="3645044"/>
              <a:ext cx="153652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076BCF9-86DA-E540-96B7-12CC4D5B93CC}"/>
                </a:ext>
              </a:extLst>
            </p:cNvPr>
            <p:cNvCxnSpPr>
              <a:cxnSpLocks/>
              <a:stCxn id="12" idx="2"/>
              <a:endCxn id="14" idx="0"/>
            </p:cNvCxnSpPr>
            <p:nvPr/>
          </p:nvCxnSpPr>
          <p:spPr>
            <a:xfrm flipH="1">
              <a:off x="3629278" y="3860487"/>
              <a:ext cx="4820" cy="22959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CF48847-D2E4-E94D-B3DC-FD464C56A815}"/>
                </a:ext>
              </a:extLst>
            </p:cNvPr>
            <p:cNvCxnSpPr>
              <a:cxnSpLocks/>
              <a:stCxn id="14" idx="2"/>
              <a:endCxn id="17" idx="0"/>
            </p:cNvCxnSpPr>
            <p:nvPr/>
          </p:nvCxnSpPr>
          <p:spPr>
            <a:xfrm>
              <a:off x="3629278" y="4520967"/>
              <a:ext cx="0" cy="3142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D275BEE-D157-1845-A0BA-6B3E4BA22645}"/>
                </a:ext>
              </a:extLst>
            </p:cNvPr>
            <p:cNvCxnSpPr>
              <a:cxnSpLocks/>
              <a:stCxn id="3" idx="2"/>
              <a:endCxn id="16" idx="0"/>
            </p:cNvCxnSpPr>
            <p:nvPr/>
          </p:nvCxnSpPr>
          <p:spPr>
            <a:xfrm>
              <a:off x="594851" y="3859691"/>
              <a:ext cx="237" cy="97550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2521B19-8221-7E48-8859-903486BDB0C8}"/>
                </a:ext>
              </a:extLst>
            </p:cNvPr>
            <p:cNvCxnSpPr>
              <a:cxnSpLocks/>
              <a:stCxn id="15" idx="3"/>
              <a:endCxn id="14" idx="1"/>
            </p:cNvCxnSpPr>
            <p:nvPr/>
          </p:nvCxnSpPr>
          <p:spPr>
            <a:xfrm flipV="1">
              <a:off x="2215195" y="4305524"/>
              <a:ext cx="471361" cy="3162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4252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0D81B-9006-E749-A8F1-5B5013F2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D0E5C7-6B48-5746-833C-AA6242C7F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994"/>
          <a:stretch/>
        </p:blipFill>
        <p:spPr>
          <a:xfrm>
            <a:off x="1157161" y="859303"/>
            <a:ext cx="7006980" cy="1516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549E67-D86C-2E4C-A054-F007EC51B4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39" b="6602"/>
          <a:stretch/>
        </p:blipFill>
        <p:spPr>
          <a:xfrm>
            <a:off x="1569428" y="2375632"/>
            <a:ext cx="6005143" cy="328107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3F24098-8582-A641-BA94-CD7145656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Ocean Color Retrieval</a:t>
            </a:r>
          </a:p>
        </p:txBody>
      </p:sp>
    </p:spTree>
    <p:extLst>
      <p:ext uri="{BB962C8B-B14F-4D97-AF65-F5344CB8AC3E}">
        <p14:creationId xmlns:p14="http://schemas.microsoft.com/office/powerpoint/2010/main" val="97869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9ECD-537B-4080-BD97-6CCCE1F8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8088"/>
            <a:ext cx="7886700" cy="994172"/>
          </a:xfrm>
        </p:spPr>
        <p:txBody>
          <a:bodyPr/>
          <a:lstStyle/>
          <a:p>
            <a:pPr algn="ctr"/>
            <a:r>
              <a:rPr lang="en-US" dirty="0"/>
              <a:t>Applying GOME-2 NN to PACE Simulated Reflectance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BB4E4-7742-4844-A03C-EEDAD075F99E}"/>
              </a:ext>
            </a:extLst>
          </p:cNvPr>
          <p:cNvSpPr txBox="1"/>
          <p:nvPr/>
        </p:nvSpPr>
        <p:spPr>
          <a:xfrm>
            <a:off x="76912" y="1455792"/>
            <a:ext cx="341973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Trained a neural network on the relationship between GOME-2 observations and MODIS RRS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Applied neural network from GOME-2 training to GMAO simulated observations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50" dirty="0"/>
              <a:t>Completely independent evaluation, no PACE simulated data in the training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650" dirty="0"/>
              <a:t>NN-Model does NOT include angles in training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Some error possibly due to NN learning GOME-2 calibration or lack of angles</a:t>
            </a:r>
          </a:p>
        </p:txBody>
      </p:sp>
      <p:pic>
        <p:nvPicPr>
          <p:cNvPr id="14" name="Picture 13" descr="Graphical user interface, chart, application, PowerPoint, surface chart&#10;&#10;Description automatically generated">
            <a:extLst>
              <a:ext uri="{FF2B5EF4-FFF2-40B4-BE49-F238E27FC236}">
                <a16:creationId xmlns:a16="http://schemas.microsoft.com/office/drawing/2014/main" id="{A8C5B2B0-E648-4C07-8720-67956C3F75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8"/>
          <a:stretch/>
        </p:blipFill>
        <p:spPr>
          <a:xfrm>
            <a:off x="6320482" y="1236642"/>
            <a:ext cx="3076832" cy="40854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4B31EA-7EC2-466F-84C5-AC71A1F775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0"/>
          <a:stretch/>
        </p:blipFill>
        <p:spPr>
          <a:xfrm>
            <a:off x="3580371" y="1759293"/>
            <a:ext cx="2852883" cy="3040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BA6CA3-316A-7E49-A9CC-6AD82CD7AAA4}"/>
              </a:ext>
            </a:extLst>
          </p:cNvPr>
          <p:cNvSpPr txBox="1"/>
          <p:nvPr/>
        </p:nvSpPr>
        <p:spPr>
          <a:xfrm>
            <a:off x="3496645" y="4965107"/>
            <a:ext cx="1837362" cy="308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KR" dirty="0"/>
              <a:t>Zach Fasnacht (614)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04289-FD6C-2E43-8CD8-51CC38EF5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2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9ECD-537B-4080-BD97-6CCCE1F8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49"/>
            <a:ext cx="7886700" cy="994172"/>
          </a:xfrm>
        </p:spPr>
        <p:txBody>
          <a:bodyPr/>
          <a:lstStyle/>
          <a:p>
            <a:r>
              <a:rPr lang="en-US" dirty="0"/>
              <a:t>Applying GOME-2 NN to PACE Simulated Reflectance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4B31EA-7EC2-466F-84C5-AC71A1F77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8929" y="1235839"/>
            <a:ext cx="3859298" cy="385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C5B2B0-E648-4C07-8720-67956C3F75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r="5111"/>
          <a:stretch/>
        </p:blipFill>
        <p:spPr>
          <a:xfrm>
            <a:off x="6360709" y="1192834"/>
            <a:ext cx="2846303" cy="40869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B1B22C-0E42-7D4F-A2CA-C5995D73478F}"/>
              </a:ext>
            </a:extLst>
          </p:cNvPr>
          <p:cNvSpPr txBox="1"/>
          <p:nvPr/>
        </p:nvSpPr>
        <p:spPr>
          <a:xfrm>
            <a:off x="62837" y="2080289"/>
            <a:ext cx="284630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Here the NN is trained to predict MODIS CHL from GOME-2 observations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NN was applied to the GMAO simulated observations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FC6776-E8ED-2446-A509-5F016385F2E5}"/>
              </a:ext>
            </a:extLst>
          </p:cNvPr>
          <p:cNvSpPr txBox="1"/>
          <p:nvPr/>
        </p:nvSpPr>
        <p:spPr>
          <a:xfrm>
            <a:off x="3496645" y="4983933"/>
            <a:ext cx="1837362" cy="308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KR" dirty="0"/>
              <a:t>Zach Fasnacht (614)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7B4A23-6C76-3B41-87C3-63977D8C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807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9ECD-537B-4080-BD97-6CCCE1F8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1"/>
            <a:ext cx="7886700" cy="994172"/>
          </a:xfrm>
        </p:spPr>
        <p:txBody>
          <a:bodyPr/>
          <a:lstStyle/>
          <a:p>
            <a:pPr algn="ctr"/>
            <a:r>
              <a:rPr lang="en-US" dirty="0"/>
              <a:t>Neural Network Based on PACE Simulated Reflectance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C5B2B0-E648-4C07-8720-67956C3F75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4" r="7397"/>
          <a:stretch/>
        </p:blipFill>
        <p:spPr>
          <a:xfrm>
            <a:off x="5863802" y="1186534"/>
            <a:ext cx="3280198" cy="4086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4B31EA-7EC2-466F-84C5-AC71A1F775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3" r="2399" b="-223"/>
          <a:stretch/>
        </p:blipFill>
        <p:spPr>
          <a:xfrm>
            <a:off x="3406164" y="1529025"/>
            <a:ext cx="3082689" cy="32850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D3E89E-CBAE-7543-AB7E-93CCDED9FD15}"/>
              </a:ext>
            </a:extLst>
          </p:cNvPr>
          <p:cNvSpPr txBox="1"/>
          <p:nvPr/>
        </p:nvSpPr>
        <p:spPr>
          <a:xfrm>
            <a:off x="3496645" y="4965107"/>
            <a:ext cx="1837362" cy="308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KR" dirty="0"/>
              <a:t>Zach Fasnacht (614)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1BF5E7-72EE-4C45-8B3B-94FF10D7E4B2}"/>
              </a:ext>
            </a:extLst>
          </p:cNvPr>
          <p:cNvSpPr txBox="1"/>
          <p:nvPr/>
        </p:nvSpPr>
        <p:spPr>
          <a:xfrm>
            <a:off x="76912" y="2303502"/>
            <a:ext cx="341973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Here NN was generated based solely on simulated reflectance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Only 5% of the data included in the training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Possible way forward to scale up these very </a:t>
            </a:r>
            <a:r>
              <a:rPr lang="en-US" sz="1650" b="1" dirty="0"/>
              <a:t>expensive</a:t>
            </a:r>
            <a:r>
              <a:rPr lang="en-US" sz="1650" dirty="0"/>
              <a:t> simulations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EE3276-86C1-764E-9629-B57038CA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13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8037-3C2A-CE4E-A5E1-9CD4C451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9" y="264771"/>
            <a:ext cx="9002869" cy="837195"/>
          </a:xfrm>
        </p:spPr>
        <p:txBody>
          <a:bodyPr>
            <a:normAutofit/>
          </a:bodyPr>
          <a:lstStyle/>
          <a:p>
            <a:r>
              <a:rPr lang="en-KR" dirty="0"/>
              <a:t>Data Availability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FA199-9214-5D4E-956C-9318B8AE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0BD462A-AD46-3D4D-9468-502018E81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32" y="1064683"/>
            <a:ext cx="3706283" cy="3883265"/>
          </a:xfrm>
        </p:spPr>
        <p:txBody>
          <a:bodyPr>
            <a:normAutofit/>
          </a:bodyPr>
          <a:lstStyle/>
          <a:p>
            <a:r>
              <a:rPr lang="en-KR" sz="1200" dirty="0"/>
              <a:t>Data hosted on public website:</a:t>
            </a:r>
          </a:p>
          <a:p>
            <a:pPr lvl="1"/>
            <a:r>
              <a:rPr lang="en-US" sz="1200" dirty="0">
                <a:hlinkClick r:id="rId2"/>
              </a:rPr>
              <a:t>https://portal.nccs.nasa.gov/datashare/G5NR/Ganymed/7km/c1440_NR/OBS/PACE/</a:t>
            </a:r>
            <a:endParaRPr lang="en-US" sz="1200" dirty="0"/>
          </a:p>
          <a:p>
            <a:pPr lvl="1"/>
            <a:r>
              <a:rPr lang="en-US" sz="1200" dirty="0"/>
              <a:t>Organized by Levels</a:t>
            </a:r>
          </a:p>
          <a:p>
            <a:pPr lvl="1"/>
            <a:r>
              <a:rPr lang="en-US" sz="1200" dirty="0" err="1"/>
              <a:t>LevelA</a:t>
            </a:r>
            <a:r>
              <a:rPr lang="en-US" sz="1200" dirty="0"/>
              <a:t>: Raw inputs (very large datasets)</a:t>
            </a:r>
          </a:p>
          <a:p>
            <a:pPr lvl="1"/>
            <a:r>
              <a:rPr lang="en-US" sz="1200" dirty="0" err="1"/>
              <a:t>LevelB</a:t>
            </a:r>
            <a:r>
              <a:rPr lang="en-US" sz="1200" dirty="0"/>
              <a:t>: Inputs subsampled to PACE granule</a:t>
            </a:r>
          </a:p>
          <a:p>
            <a:pPr lvl="2"/>
            <a:r>
              <a:rPr lang="en-US" sz="1200" dirty="0"/>
              <a:t>e.g. T, P, RH, aerosol mass profiles</a:t>
            </a:r>
          </a:p>
          <a:p>
            <a:pPr lvl="1"/>
            <a:r>
              <a:rPr lang="en-US" sz="1200" dirty="0" err="1"/>
              <a:t>LevelC</a:t>
            </a:r>
            <a:r>
              <a:rPr lang="en-US" sz="1200" dirty="0"/>
              <a:t>: RTM optical input/outputs</a:t>
            </a:r>
          </a:p>
          <a:p>
            <a:pPr lvl="2"/>
            <a:r>
              <a:rPr lang="en-US" sz="1200" dirty="0"/>
              <a:t>e.g. Rayleigh optical depth, AOD, surface reflectance, TOA radiance</a:t>
            </a:r>
          </a:p>
          <a:p>
            <a:pPr lvl="1"/>
            <a:r>
              <a:rPr lang="en-US" sz="1200" dirty="0"/>
              <a:t>LevelC2: TOA radiance in PACE L1B file format</a:t>
            </a:r>
          </a:p>
          <a:p>
            <a:endParaRPr lang="en-KR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47AB1D-25C9-CC4E-A46E-725C9C7AC6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87" t="21426" r="8730" b="20945"/>
          <a:stretch/>
        </p:blipFill>
        <p:spPr>
          <a:xfrm>
            <a:off x="4019977" y="1364882"/>
            <a:ext cx="5100320" cy="26348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7119C6-0B20-CB42-8243-5598F039A6A8}"/>
              </a:ext>
            </a:extLst>
          </p:cNvPr>
          <p:cNvSpPr txBox="1"/>
          <p:nvPr/>
        </p:nvSpPr>
        <p:spPr>
          <a:xfrm>
            <a:off x="5231466" y="1158899"/>
            <a:ext cx="3029547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Simulated 500 nm TOA Reflectance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2DCC4-B9C9-4644-810A-976E8FBF5376}"/>
              </a:ext>
            </a:extLst>
          </p:cNvPr>
          <p:cNvSpPr txBox="1"/>
          <p:nvPr/>
        </p:nvSpPr>
        <p:spPr>
          <a:xfrm>
            <a:off x="6746240" y="1875045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200" dirty="0">
                <a:solidFill>
                  <a:schemeClr val="bg1"/>
                </a:solidFill>
              </a:rPr>
              <a:t>OCI tilt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14ECF2-1CA0-B944-9B9D-8B896ADE3E59}"/>
              </a:ext>
            </a:extLst>
          </p:cNvPr>
          <p:cNvCxnSpPr/>
          <p:nvPr/>
        </p:nvCxnSpPr>
        <p:spPr>
          <a:xfrm flipH="1">
            <a:off x="6644640" y="2086187"/>
            <a:ext cx="203200" cy="3251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5C7E9C2F-8E5F-2744-9FF1-2A3E5B3DA1DC}"/>
              </a:ext>
            </a:extLst>
          </p:cNvPr>
          <p:cNvSpPr txBox="1">
            <a:spLocks/>
          </p:cNvSpPr>
          <p:nvPr/>
        </p:nvSpPr>
        <p:spPr>
          <a:xfrm>
            <a:off x="4220828" y="4019357"/>
            <a:ext cx="4726745" cy="904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12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2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2"/>
              </a:buClr>
              <a:buSzPct val="10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6"/>
              </a:buClr>
              <a:buSzPct val="100000"/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LucidaGrande" panose="020B0600040502020204" pitchFamily="34" charset="0"/>
              <a:buChar char="■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Known Issues</a:t>
            </a:r>
          </a:p>
          <a:p>
            <a:pPr lvl="1"/>
            <a:r>
              <a:rPr lang="en-US" sz="1200" dirty="0"/>
              <a:t>Land-Sea hand-off bug, land areas masked out</a:t>
            </a:r>
          </a:p>
          <a:p>
            <a:pPr lvl="1"/>
            <a:r>
              <a:rPr lang="en-KR" sz="1200" dirty="0"/>
              <a:t>VLIDORT validation (R. Spurr) revealed bug in glitter reflection – requires update to v2.8.3</a:t>
            </a:r>
          </a:p>
        </p:txBody>
      </p:sp>
    </p:spTree>
    <p:extLst>
      <p:ext uri="{BB962C8B-B14F-4D97-AF65-F5344CB8AC3E}">
        <p14:creationId xmlns:p14="http://schemas.microsoft.com/office/powerpoint/2010/main" val="2759953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8037-3C2A-CE4E-A5E1-9CD4C451A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9" y="264771"/>
            <a:ext cx="9002869" cy="837195"/>
          </a:xfrm>
        </p:spPr>
        <p:txBody>
          <a:bodyPr>
            <a:normAutofit/>
          </a:bodyPr>
          <a:lstStyle/>
          <a:p>
            <a:r>
              <a:rPr lang="en-KR" dirty="0"/>
              <a:t>New Progress: Clouds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FA199-9214-5D4E-956C-9318B8AE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818897-5D51-004E-996B-C2C90807D7FE}"/>
              </a:ext>
            </a:extLst>
          </p:cNvPr>
          <p:cNvSpPr txBox="1"/>
          <p:nvPr/>
        </p:nvSpPr>
        <p:spPr>
          <a:xfrm>
            <a:off x="120073" y="1160006"/>
            <a:ext cx="4523447" cy="117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KR" dirty="0"/>
              <a:t>GMAO has developed a downscaling algorithm to create realistic cloud optical depth distrbituions from bulk moisture fields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KR" dirty="0"/>
              <a:t>Has been used in MODIS cloud retrieval studies (Wind et al. 2013)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19BCE1-5DBD-3043-8181-14694F97E79B}"/>
              </a:ext>
            </a:extLst>
          </p:cNvPr>
          <p:cNvSpPr txBox="1"/>
          <p:nvPr/>
        </p:nvSpPr>
        <p:spPr>
          <a:xfrm>
            <a:off x="221579" y="4386699"/>
            <a:ext cx="348826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KR" sz="1200" dirty="0"/>
              <a:t>Norris et al. “</a:t>
            </a:r>
            <a:r>
              <a:rPr lang="en-US" sz="1200" dirty="0"/>
              <a:t>Representation of 3D heterogeneous cloud fields using copulas: Theory for water clouds”, QJRMS, 2008.</a:t>
            </a:r>
            <a:endParaRPr lang="en-KR" sz="1200" dirty="0"/>
          </a:p>
        </p:txBody>
      </p:sp>
      <p:pic>
        <p:nvPicPr>
          <p:cNvPr id="4097" name="Picture 1" descr="page11image54264640">
            <a:extLst>
              <a:ext uri="{FF2B5EF4-FFF2-40B4-BE49-F238E27FC236}">
                <a16:creationId xmlns:a16="http://schemas.microsoft.com/office/drawing/2014/main" id="{20973F12-AF05-9042-85DC-A380458D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94" y="2390803"/>
            <a:ext cx="3440881" cy="185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75EB4AB7-97F5-5D44-B7DB-8F8D98FB9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2" t="21290" r="9176" b="20637"/>
          <a:stretch/>
        </p:blipFill>
        <p:spPr>
          <a:xfrm>
            <a:off x="3758399" y="2045862"/>
            <a:ext cx="5385601" cy="28299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9F970C-6C25-904A-93FA-C9E9245B558B}"/>
              </a:ext>
            </a:extLst>
          </p:cNvPr>
          <p:cNvSpPr txBox="1"/>
          <p:nvPr/>
        </p:nvSpPr>
        <p:spPr>
          <a:xfrm>
            <a:off x="5032586" y="1833613"/>
            <a:ext cx="3568606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1-orbit of Downscaled Cloud Optical Depth</a:t>
            </a:r>
          </a:p>
        </p:txBody>
      </p:sp>
    </p:spTree>
    <p:extLst>
      <p:ext uri="{BB962C8B-B14F-4D97-AF65-F5344CB8AC3E}">
        <p14:creationId xmlns:p14="http://schemas.microsoft.com/office/powerpoint/2010/main" val="504976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5DB1-7284-9040-8F14-5543B82A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 &amp;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50008-6ED2-D644-A432-C6AF9BF30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Nearly 1-orbit of cloud-free simulated OCI radiance data is available for testing/developing algorithms</a:t>
            </a:r>
          </a:p>
          <a:p>
            <a:r>
              <a:rPr lang="en-US" dirty="0"/>
              <a:t>OCI AC and AOD retrievals successfully demonstrated on simulated data</a:t>
            </a:r>
          </a:p>
          <a:p>
            <a:r>
              <a:rPr lang="en-US" dirty="0"/>
              <a:t>GOME-2 based NN applied to simulated observations show high correlation between predicted and simulated data</a:t>
            </a:r>
          </a:p>
          <a:p>
            <a:r>
              <a:rPr lang="en-US" dirty="0"/>
              <a:t>Downscaled cloud fields have been generated for orbit of interest, will be incorporated in next update</a:t>
            </a:r>
          </a:p>
          <a:p>
            <a:r>
              <a:rPr lang="en-US" dirty="0"/>
              <a:t>Other planned updates:</a:t>
            </a:r>
          </a:p>
          <a:p>
            <a:pPr lvl="1"/>
            <a:r>
              <a:rPr lang="en-US" dirty="0"/>
              <a:t>Include MT_CKD trace gas absorption continuum</a:t>
            </a:r>
          </a:p>
          <a:p>
            <a:pPr lvl="1"/>
            <a:r>
              <a:rPr lang="en-US" dirty="0"/>
              <a:t>Latest HITRAN 2020 coefficients</a:t>
            </a:r>
            <a:endParaRPr lang="en-KR" dirty="0"/>
          </a:p>
          <a:p>
            <a:endParaRPr lang="en-K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5FAF9-8AC3-CF41-99FE-C1A2FE66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72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34809-034D-594D-B2B2-4821DB3E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Backups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5F4E8-3805-8A48-BE15-7CFE8FD57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D1382-4E6E-C640-91FD-6FAC8BD1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5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59ECD-537B-4080-BD97-6CCCE1F8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67136"/>
            <a:ext cx="8515350" cy="994172"/>
          </a:xfrm>
        </p:spPr>
        <p:txBody>
          <a:bodyPr/>
          <a:lstStyle/>
          <a:p>
            <a:pPr algn="ctr"/>
            <a:r>
              <a:rPr lang="en-US" dirty="0"/>
              <a:t>Neural Network Based on PACE Simulation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BB4E4-7742-4844-A03C-EEDAD075F99E}"/>
              </a:ext>
            </a:extLst>
          </p:cNvPr>
          <p:cNvSpPr txBox="1"/>
          <p:nvPr/>
        </p:nvSpPr>
        <p:spPr>
          <a:xfrm>
            <a:off x="76912" y="2303502"/>
            <a:ext cx="341973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Here NN was generated based solely on simulated reflectance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Only 1% of the data included in the training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50" dirty="0"/>
              <a:t>Possible way forward to scale up these very </a:t>
            </a:r>
            <a:r>
              <a:rPr lang="en-US" sz="1650" b="1" dirty="0"/>
              <a:t>expensive</a:t>
            </a:r>
            <a:r>
              <a:rPr lang="en-US" sz="1650" dirty="0"/>
              <a:t> simulations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C5B2B0-E648-4C07-8720-67956C3F75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t="492" r="6562" b="-492"/>
          <a:stretch/>
        </p:blipFill>
        <p:spPr>
          <a:xfrm>
            <a:off x="6048632" y="1183341"/>
            <a:ext cx="3095368" cy="4110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4B31EA-7EC2-466F-84C5-AC71A1F77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r="1200"/>
          <a:stretch/>
        </p:blipFill>
        <p:spPr>
          <a:xfrm>
            <a:off x="3413760" y="1705696"/>
            <a:ext cx="3019494" cy="30937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29985-3F6A-B84F-8E07-ED4B76847B88}"/>
              </a:ext>
            </a:extLst>
          </p:cNvPr>
          <p:cNvSpPr txBox="1"/>
          <p:nvPr/>
        </p:nvSpPr>
        <p:spPr>
          <a:xfrm>
            <a:off x="3496645" y="4965107"/>
            <a:ext cx="1837362" cy="308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KR" dirty="0"/>
              <a:t>Zach Fasnacht (614)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7ED873-653F-A744-AFE0-56B156F9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84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A1E847-6CC9-EF4D-8B84-6738E89D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G5NR Configuration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7206A-3450-B446-AE47-6704EEC2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1053B3F-89F2-A848-ABFE-0B8249974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012" y="668858"/>
            <a:ext cx="3844212" cy="4595312"/>
          </a:xfrm>
          <a:prstGeom prst="rect">
            <a:avLst/>
          </a:prstGeom>
        </p:spPr>
      </p:pic>
      <p:pic>
        <p:nvPicPr>
          <p:cNvPr id="46" name="Content Placeholder 5">
            <a:extLst>
              <a:ext uri="{FF2B5EF4-FFF2-40B4-BE49-F238E27FC236}">
                <a16:creationId xmlns:a16="http://schemas.microsoft.com/office/drawing/2014/main" id="{EA08FFA7-B0B8-9B41-9BC5-AAAB992D39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1" t="5624" r="14062" b="9792"/>
          <a:stretch/>
        </p:blipFill>
        <p:spPr>
          <a:xfrm>
            <a:off x="3542097" y="1440148"/>
            <a:ext cx="5579192" cy="317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page6image54438880">
            <a:extLst>
              <a:ext uri="{FF2B5EF4-FFF2-40B4-BE49-F238E27FC236}">
                <a16:creationId xmlns:a16="http://schemas.microsoft.com/office/drawing/2014/main" id="{5C9A4F0D-5507-6F49-A846-F0AB3CBC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2" y="722868"/>
            <a:ext cx="4711700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BBF7D3-4F2F-FC4B-9B76-A4E07D9C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255"/>
            <a:ext cx="7886700" cy="837195"/>
          </a:xfrm>
        </p:spPr>
        <p:txBody>
          <a:bodyPr/>
          <a:lstStyle/>
          <a:p>
            <a:r>
              <a:rPr lang="en-KR" dirty="0"/>
              <a:t>Global Ocean Radiance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38388-7911-324C-A67B-1BD8DE1E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19</a:t>
            </a:fld>
            <a:endParaRPr lang="en-US" dirty="0"/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BD8E75B5-073F-0E44-8DD6-91FFDF5F5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7899"/>
            <a:ext cx="3018710" cy="206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5156EEE5-18D9-A14F-B925-F343D9616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645" y="3265871"/>
            <a:ext cx="3018710" cy="206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5C2886-0E17-F44F-9580-86AD95799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8902" y="692464"/>
            <a:ext cx="37084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44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76E5-0A63-C149-B647-EE0C20A90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GMAO Instrument Simulator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4046EA-5022-4847-B4A8-D3199C252CFA}"/>
              </a:ext>
            </a:extLst>
          </p:cNvPr>
          <p:cNvSpPr txBox="1"/>
          <p:nvPr/>
        </p:nvSpPr>
        <p:spPr>
          <a:xfrm>
            <a:off x="5536096" y="1776382"/>
            <a:ext cx="36930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Detailed radiative transfer calculations in the presence of aerosols, clouds, and trace gases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Apply instrument characteristics (i.e., spectral response)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Create Simulated Observables: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top of the atmosphere radiances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backscatter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etc.</a:t>
            </a:r>
          </a:p>
          <a:p>
            <a:pPr algn="l"/>
            <a:endParaRPr lang="en-KR" sz="18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3BAF34-F7FE-E947-B312-C7A45B58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80442D-9A1C-BA40-B509-635068C73B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13"/>
          <a:stretch/>
        </p:blipFill>
        <p:spPr>
          <a:xfrm>
            <a:off x="7382620" y="382347"/>
            <a:ext cx="1397136" cy="1394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54BC41-11B4-254F-BCCE-40734F0219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87" t="6504" r="7666"/>
          <a:stretch/>
        </p:blipFill>
        <p:spPr>
          <a:xfrm>
            <a:off x="0" y="1659530"/>
            <a:ext cx="5548865" cy="29791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FE79D4-3306-7D4C-802A-F3C627E96D0D}"/>
              </a:ext>
            </a:extLst>
          </p:cNvPr>
          <p:cNvSpPr txBox="1"/>
          <p:nvPr/>
        </p:nvSpPr>
        <p:spPr>
          <a:xfrm>
            <a:off x="1445414" y="1304715"/>
            <a:ext cx="2658035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Simulated TEMPO RGB Image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E84C0-DC46-E74F-96E4-8C7EFC596032}"/>
              </a:ext>
            </a:extLst>
          </p:cNvPr>
          <p:cNvSpPr txBox="1"/>
          <p:nvPr/>
        </p:nvSpPr>
        <p:spPr>
          <a:xfrm>
            <a:off x="96734" y="4638704"/>
            <a:ext cx="2173993" cy="30841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KR" dirty="0"/>
              <a:t>Castellanos, et al. (2019)</a:t>
            </a:r>
          </a:p>
        </p:txBody>
      </p:sp>
    </p:spTree>
    <p:extLst>
      <p:ext uri="{BB962C8B-B14F-4D97-AF65-F5344CB8AC3E}">
        <p14:creationId xmlns:p14="http://schemas.microsoft.com/office/powerpoint/2010/main" val="2872054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183F-8ECB-B24C-999A-2660F89F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4" y="304271"/>
            <a:ext cx="8980024" cy="837195"/>
          </a:xfrm>
        </p:spPr>
        <p:txBody>
          <a:bodyPr>
            <a:normAutofit/>
          </a:bodyPr>
          <a:lstStyle/>
          <a:p>
            <a:r>
              <a:rPr lang="en-US" dirty="0"/>
              <a:t>Details</a:t>
            </a:r>
            <a:endParaRPr lang="en-K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6AE097-3026-E945-8114-32895935A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4" y="934496"/>
            <a:ext cx="4515356" cy="4417941"/>
          </a:xfrm>
        </p:spPr>
        <p:txBody>
          <a:bodyPr>
            <a:normAutofit fontScale="92500" lnSpcReduction="10000"/>
          </a:bodyPr>
          <a:lstStyle/>
          <a:p>
            <a:r>
              <a:rPr lang="en-KR" dirty="0"/>
              <a:t>Correlated-K approach &gt; ~550 nm</a:t>
            </a:r>
          </a:p>
          <a:p>
            <a:pPr lvl="1"/>
            <a:r>
              <a:rPr lang="en-KR" dirty="0"/>
              <a:t>C-K coefficients developed from ATREM LBL absorption cross section</a:t>
            </a:r>
          </a:p>
          <a:p>
            <a:pPr lvl="2"/>
            <a:r>
              <a:rPr lang="en-US" dirty="0"/>
              <a:t>HITRAN 2012</a:t>
            </a:r>
            <a:endParaRPr lang="en-KR" dirty="0"/>
          </a:p>
          <a:p>
            <a:pPr lvl="2"/>
            <a:r>
              <a:rPr lang="en-KR" dirty="0"/>
              <a:t>CO</a:t>
            </a:r>
            <a:r>
              <a:rPr lang="en-KR" baseline="-25000" dirty="0"/>
              <a:t>2</a:t>
            </a:r>
            <a:r>
              <a:rPr lang="en-KR" dirty="0"/>
              <a:t>, H</a:t>
            </a:r>
            <a:r>
              <a:rPr lang="en-KR" baseline="-25000" dirty="0"/>
              <a:t>2</a:t>
            </a:r>
            <a:r>
              <a:rPr lang="en-KR" dirty="0"/>
              <a:t>O, CH</a:t>
            </a:r>
            <a:r>
              <a:rPr lang="en-KR" baseline="-25000" dirty="0"/>
              <a:t>4</a:t>
            </a:r>
            <a:r>
              <a:rPr lang="en-KR" dirty="0"/>
              <a:t>, N</a:t>
            </a:r>
            <a:r>
              <a:rPr lang="en-KR" baseline="-25000" dirty="0"/>
              <a:t>2</a:t>
            </a:r>
            <a:r>
              <a:rPr lang="en-KR" dirty="0"/>
              <a:t>O, O</a:t>
            </a:r>
            <a:r>
              <a:rPr lang="en-KR" baseline="-25000" dirty="0"/>
              <a:t>2</a:t>
            </a:r>
            <a:endParaRPr lang="en-KR" dirty="0"/>
          </a:p>
          <a:p>
            <a:pPr lvl="2"/>
            <a:r>
              <a:rPr lang="en-KR" dirty="0"/>
              <a:t>P, T: Standard atmosphere, 19 levels</a:t>
            </a:r>
          </a:p>
          <a:p>
            <a:r>
              <a:rPr lang="en-KR" dirty="0"/>
              <a:t>O</a:t>
            </a:r>
            <a:r>
              <a:rPr lang="en-KR" baseline="-25000" dirty="0"/>
              <a:t>3</a:t>
            </a:r>
            <a:r>
              <a:rPr lang="en-KR" dirty="0"/>
              <a:t> from Pengwang Zhai 0.1 nm sampling of </a:t>
            </a:r>
            <a:r>
              <a:rPr lang="en-US" dirty="0"/>
              <a:t> </a:t>
            </a:r>
            <a:r>
              <a:rPr lang="en-US" dirty="0" err="1"/>
              <a:t>Serdyenko</a:t>
            </a:r>
            <a:r>
              <a:rPr lang="en-US" dirty="0"/>
              <a:t> 2013 dataset</a:t>
            </a:r>
          </a:p>
          <a:p>
            <a:pPr lvl="1"/>
            <a:r>
              <a:rPr lang="en-US" dirty="0"/>
              <a:t>Below  ~550 nm, RSR weighted absorption cross section</a:t>
            </a:r>
          </a:p>
          <a:p>
            <a:pPr lvl="1"/>
            <a:r>
              <a:rPr lang="en-US" dirty="0"/>
              <a:t>Above ~550 nm, interpolated to C-K bin center</a:t>
            </a:r>
            <a:endParaRPr lang="en-KR" dirty="0"/>
          </a:p>
          <a:p>
            <a:r>
              <a:rPr lang="en-KR" dirty="0"/>
              <a:t>CO, CO</a:t>
            </a:r>
            <a:r>
              <a:rPr lang="en-KR" baseline="-25000" dirty="0"/>
              <a:t>2</a:t>
            </a:r>
            <a:r>
              <a:rPr lang="en-KR" dirty="0"/>
              <a:t>, O</a:t>
            </a:r>
            <a:r>
              <a:rPr lang="en-KR" baseline="-25000" dirty="0"/>
              <a:t>3</a:t>
            </a:r>
            <a:r>
              <a:rPr lang="en-KR" dirty="0"/>
              <a:t> and H</a:t>
            </a:r>
            <a:r>
              <a:rPr lang="en-KR" baseline="-25000" dirty="0"/>
              <a:t>2</a:t>
            </a:r>
            <a:r>
              <a:rPr lang="en-KR" dirty="0"/>
              <a:t>O profiles from G5NR (dynamic)</a:t>
            </a:r>
          </a:p>
          <a:p>
            <a:pPr lvl="1"/>
            <a:r>
              <a:rPr lang="en-KR" dirty="0"/>
              <a:t>Resampled to P,T standard atomsphere levels</a:t>
            </a:r>
          </a:p>
          <a:p>
            <a:r>
              <a:rPr lang="en-KR" dirty="0"/>
              <a:t>N</a:t>
            </a:r>
            <a:r>
              <a:rPr lang="en-KR" baseline="-25000" dirty="0"/>
              <a:t>2</a:t>
            </a:r>
            <a:r>
              <a:rPr lang="en-KR" dirty="0"/>
              <a:t>O, O</a:t>
            </a:r>
            <a:r>
              <a:rPr lang="en-KR" baseline="-25000" dirty="0"/>
              <a:t>2</a:t>
            </a:r>
            <a:r>
              <a:rPr lang="en-KR" dirty="0"/>
              <a:t>, CH</a:t>
            </a:r>
            <a:r>
              <a:rPr lang="en-KR" baseline="-25000" dirty="0"/>
              <a:t>4</a:t>
            </a:r>
            <a:r>
              <a:rPr lang="en-KR" dirty="0"/>
              <a:t> climatological constants</a:t>
            </a:r>
          </a:p>
          <a:p>
            <a:r>
              <a:rPr lang="en-KR" dirty="0"/>
              <a:t>In total, ~1,000 spectral channels</a:t>
            </a:r>
          </a:p>
          <a:p>
            <a:pPr lvl="1"/>
            <a:r>
              <a:rPr lang="en-KR" dirty="0"/>
              <a:t>&lt; 0.25% error compared to LBL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0E8AB-0D52-4244-AA3B-6698FD75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64B6485-C433-EA4C-9F05-AA8C4175D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060" y="1345499"/>
            <a:ext cx="4761940" cy="354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68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4FB4-BD3B-4349-B35C-57E1894C0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AOD Comparisons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D8C90-38EC-4D4C-BEAD-3BDD20F4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AB0647-C7FD-394A-9D28-45CA9E2AC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5900"/>
            <a:ext cx="9144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44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5183F-8ECB-B24C-999A-2660F89F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4" y="304271"/>
            <a:ext cx="8980024" cy="837195"/>
          </a:xfrm>
        </p:spPr>
        <p:txBody>
          <a:bodyPr>
            <a:normAutofit/>
          </a:bodyPr>
          <a:lstStyle/>
          <a:p>
            <a:r>
              <a:rPr lang="en-US" dirty="0"/>
              <a:t>More Details</a:t>
            </a:r>
            <a:endParaRPr lang="en-K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6AE097-3026-E945-8114-32895935A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4" y="934496"/>
            <a:ext cx="4515356" cy="4417941"/>
          </a:xfrm>
        </p:spPr>
        <p:txBody>
          <a:bodyPr>
            <a:normAutofit/>
          </a:bodyPr>
          <a:lstStyle/>
          <a:p>
            <a:r>
              <a:rPr lang="en-US" dirty="0"/>
              <a:t>Morel f/q factors applied to OASIM </a:t>
            </a:r>
            <a:r>
              <a:rPr lang="en-US" dirty="0" err="1"/>
              <a:t>Rrs</a:t>
            </a:r>
            <a:endParaRPr lang="en-KR" dirty="0"/>
          </a:p>
          <a:p>
            <a:r>
              <a:rPr lang="en-US" dirty="0"/>
              <a:t>Aerosol optical properties monochromatic at OCI band centers (&lt;550 nm) or C-K bin centers (&gt;550 nm)</a:t>
            </a:r>
          </a:p>
          <a:p>
            <a:r>
              <a:rPr lang="en-US" dirty="0"/>
              <a:t>ROD &amp; </a:t>
            </a:r>
            <a:r>
              <a:rPr lang="en-US" dirty="0" err="1"/>
              <a:t>depol</a:t>
            </a:r>
            <a:r>
              <a:rPr lang="en-US" dirty="0"/>
              <a:t> ratio from Bryan Franz</a:t>
            </a:r>
          </a:p>
          <a:p>
            <a:pPr lvl="1"/>
            <a:r>
              <a:rPr lang="en-US" dirty="0"/>
              <a:t>&gt;550 nm </a:t>
            </a:r>
          </a:p>
          <a:p>
            <a:pPr lvl="2"/>
            <a:r>
              <a:rPr lang="en-US" dirty="0">
                <a:hlinkClick r:id="rId2"/>
              </a:rPr>
              <a:t>https://oceancolor.gsfc.nasa.gov/fileshare/bryan_franz/bandpass/code/sources/hires/rayleigh_bodhaine.txt</a:t>
            </a:r>
            <a:endParaRPr lang="en-US" dirty="0"/>
          </a:p>
          <a:p>
            <a:pPr lvl="1"/>
            <a:r>
              <a:rPr lang="en-US" dirty="0"/>
              <a:t>&lt;550 nm</a:t>
            </a:r>
          </a:p>
          <a:p>
            <a:pPr lvl="2"/>
            <a:r>
              <a:rPr lang="en-US" dirty="0">
                <a:hlinkClick r:id="rId3"/>
              </a:rPr>
              <a:t>https://oceancolor.gsfc.nasa.gov/fileshare/bryan_franz/bandpass/ocis.html</a:t>
            </a:r>
            <a:endParaRPr lang="en-US" dirty="0"/>
          </a:p>
          <a:p>
            <a:pPr lvl="1"/>
            <a:endParaRPr lang="en-K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0E8AB-0D52-4244-AA3B-6698FD75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64B6485-C433-EA4C-9F05-AA8C4175D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060" y="1345499"/>
            <a:ext cx="4761940" cy="354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178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MAO" id="{346E468A-AC16-BF44-AD49-28D0B20B1C4A}" vid="{9B5834E2-E14A-694A-B441-828373A3A5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4277</TotalTime>
  <Words>991</Words>
  <Application>Microsoft Macintosh PowerPoint</Application>
  <PresentationFormat>On-screen Show (16:10)</PresentationFormat>
  <Paragraphs>147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.Lucida Grande UI Regular</vt:lpstr>
      <vt:lpstr>Arial</vt:lpstr>
      <vt:lpstr>Calibri</vt:lpstr>
      <vt:lpstr>LucidaGrande</vt:lpstr>
      <vt:lpstr>Wingdings</vt:lpstr>
      <vt:lpstr>Office Theme</vt:lpstr>
      <vt:lpstr>GMAO Simulated Data</vt:lpstr>
      <vt:lpstr>GMAO Level 1b Instrument Simulation</vt:lpstr>
      <vt:lpstr>GEOS Global 7 km Nature Run (G5NR)</vt:lpstr>
      <vt:lpstr>PowerPoint Presentation</vt:lpstr>
      <vt:lpstr>Global Ocean Radiance Simulation</vt:lpstr>
      <vt:lpstr>Global Ocean Radiance Simulation</vt:lpstr>
      <vt:lpstr>Simulated PACE L1B Granule (V1)</vt:lpstr>
      <vt:lpstr>Simulated Data Applied to OCI Aerosol &amp; Ocean Color Algorithms</vt:lpstr>
      <vt:lpstr>Ocean Color Retrieval</vt:lpstr>
      <vt:lpstr>Applying GOME-2 NN to PACE Simulated Reflectance</vt:lpstr>
      <vt:lpstr>Applying GOME-2 NN to PACE Simulated Reflectance</vt:lpstr>
      <vt:lpstr>Neural Network Based on PACE Simulated Reflectance</vt:lpstr>
      <vt:lpstr>Data Availability</vt:lpstr>
      <vt:lpstr>New Progress: Clouds</vt:lpstr>
      <vt:lpstr>Summary &amp; Plans</vt:lpstr>
      <vt:lpstr>Backups</vt:lpstr>
      <vt:lpstr>Neural Network Based on PACE Simulation</vt:lpstr>
      <vt:lpstr>G5NR Configuration</vt:lpstr>
      <vt:lpstr>Global Ocean Radiance Simulation</vt:lpstr>
      <vt:lpstr>GMAO Instrument Simulator</vt:lpstr>
      <vt:lpstr>Details</vt:lpstr>
      <vt:lpstr>AOD Comparisons</vt:lpstr>
      <vt:lpstr>More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O.S.S.E</dc:title>
  <dc:creator>Castellanos, Patricia (GSFC-6101)</dc:creator>
  <cp:lastModifiedBy>Weir, Heather (GSFC-610.1)[SCIENCE SYSTEMS AND APPLICATIONS INC]</cp:lastModifiedBy>
  <cp:revision>268</cp:revision>
  <dcterms:created xsi:type="dcterms:W3CDTF">2020-02-25T17:52:24Z</dcterms:created>
  <dcterms:modified xsi:type="dcterms:W3CDTF">2021-10-05T18:31:03Z</dcterms:modified>
</cp:coreProperties>
</file>