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95" showSpecialPlsOnTitleSld="0" compatMode="1" strictFirstAndLastChars="0" saveSubsetFonts="1" autoCompressPictures="0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56" r:id="rId2"/>
    <p:sldId id="288" r:id="rId3"/>
    <p:sldId id="257" r:id="rId4"/>
    <p:sldId id="285" r:id="rId5"/>
    <p:sldId id="258" r:id="rId6"/>
    <p:sldId id="259" r:id="rId7"/>
    <p:sldId id="290" r:id="rId8"/>
    <p:sldId id="273" r:id="rId9"/>
    <p:sldId id="276" r:id="rId10"/>
    <p:sldId id="274" r:id="rId11"/>
    <p:sldId id="260" r:id="rId12"/>
    <p:sldId id="261" r:id="rId13"/>
    <p:sldId id="287" r:id="rId14"/>
    <p:sldId id="264" r:id="rId15"/>
    <p:sldId id="263" r:id="rId16"/>
    <p:sldId id="262" r:id="rId17"/>
    <p:sldId id="266" r:id="rId18"/>
    <p:sldId id="265" r:id="rId19"/>
    <p:sldId id="267" r:id="rId20"/>
    <p:sldId id="268" r:id="rId21"/>
    <p:sldId id="271" r:id="rId22"/>
    <p:sldId id="278" r:id="rId23"/>
    <p:sldId id="283" r:id="rId24"/>
    <p:sldId id="284" r:id="rId25"/>
    <p:sldId id="282" r:id="rId26"/>
    <p:sldId id="289" r:id="rId27"/>
    <p:sldId id="281" r:id="rId28"/>
    <p:sldId id="291" r:id="rId29"/>
    <p:sldId id="292" r:id="rId30"/>
    <p:sldId id="293" r:id="rId31"/>
    <p:sldId id="275" r:id="rId32"/>
    <p:sldId id="272" r:id="rId33"/>
  </p:sldIdLst>
  <p:sldSz cx="9144000" cy="6858000" type="screen4x3"/>
  <p:notesSz cx="9272588" cy="69977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584">
          <p15:clr>
            <a:srgbClr val="A4A3A4"/>
          </p15:clr>
        </p15:guide>
        <p15:guide id="3" orient="horz" pos="1008">
          <p15:clr>
            <a:srgbClr val="A4A3A4"/>
          </p15:clr>
        </p15:guide>
        <p15:guide id="4" orient="horz" pos="432">
          <p15:clr>
            <a:srgbClr val="A4A3A4"/>
          </p15:clr>
        </p15:guide>
        <p15:guide id="5" orient="horz" pos="2736">
          <p15:clr>
            <a:srgbClr val="A4A3A4"/>
          </p15:clr>
        </p15:guide>
        <p15:guide id="6" orient="horz" pos="3312">
          <p15:clr>
            <a:srgbClr val="A4A3A4"/>
          </p15:clr>
        </p15:guide>
        <p15:guide id="7" orient="horz" pos="3888">
          <p15:clr>
            <a:srgbClr val="A4A3A4"/>
          </p15:clr>
        </p15:guide>
        <p15:guide id="8" pos="2880">
          <p15:clr>
            <a:srgbClr val="A4A3A4"/>
          </p15:clr>
        </p15:guide>
        <p15:guide id="9" pos="2304">
          <p15:clr>
            <a:srgbClr val="A4A3A4"/>
          </p15:clr>
        </p15:guide>
        <p15:guide id="10" pos="1728">
          <p15:clr>
            <a:srgbClr val="A4A3A4"/>
          </p15:clr>
        </p15:guide>
        <p15:guide id="11" pos="1152">
          <p15:clr>
            <a:srgbClr val="A4A3A4"/>
          </p15:clr>
        </p15:guide>
        <p15:guide id="12" pos="576">
          <p15:clr>
            <a:srgbClr val="A4A3A4"/>
          </p15:clr>
        </p15:guide>
        <p15:guide id="13" pos="3456">
          <p15:clr>
            <a:srgbClr val="A4A3A4"/>
          </p15:clr>
        </p15:guide>
        <p15:guide id="14" pos="4032">
          <p15:clr>
            <a:srgbClr val="A4A3A4"/>
          </p15:clr>
        </p15:guide>
        <p15:guide id="15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04">
          <p15:clr>
            <a:srgbClr val="A4A3A4"/>
          </p15:clr>
        </p15:guide>
        <p15:guide id="2" pos="292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32787"/>
    <p:restoredTop sz="90929"/>
  </p:normalViewPr>
  <p:slideViewPr>
    <p:cSldViewPr snapToObjects="1">
      <p:cViewPr varScale="1">
        <p:scale>
          <a:sx n="124" d="100"/>
          <a:sy n="124" d="100"/>
        </p:scale>
        <p:origin x="2720" y="168"/>
      </p:cViewPr>
      <p:guideLst>
        <p:guide orient="horz" pos="2160"/>
        <p:guide orient="horz" pos="1584"/>
        <p:guide orient="horz" pos="1008"/>
        <p:guide orient="horz" pos="432"/>
        <p:guide orient="horz" pos="2736"/>
        <p:guide orient="horz" pos="3312"/>
        <p:guide orient="horz" pos="3888"/>
        <p:guide pos="2880"/>
        <p:guide pos="2304"/>
        <p:guide pos="1728"/>
        <p:guide pos="1152"/>
        <p:guide pos="576"/>
        <p:guide pos="3456"/>
        <p:guide pos="4032"/>
        <p:guide pos="4608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2646"/>
    </p:cViewPr>
  </p:sorterViewPr>
  <p:notesViewPr>
    <p:cSldViewPr snapToObjects="1">
      <p:cViewPr varScale="1">
        <p:scale>
          <a:sx n="127" d="100"/>
          <a:sy n="127" d="100"/>
        </p:scale>
        <p:origin x="2712" y="176"/>
      </p:cViewPr>
      <p:guideLst>
        <p:guide orient="horz" pos="2204"/>
        <p:guide pos="292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DAE87DDE-36E8-CD43-87E9-E342C82F0A7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46538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93" tIns="45748" rIns="91493" bIns="45748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510B45F3-8F31-314C-813E-06A82CBAE690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59388" y="0"/>
            <a:ext cx="4046537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93" tIns="45748" rIns="91493" bIns="4574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 altLang="en-US"/>
          </a:p>
        </p:txBody>
      </p:sp>
      <p:sp>
        <p:nvSpPr>
          <p:cNvPr id="61444" name="Rectangle 4">
            <a:extLst>
              <a:ext uri="{FF2B5EF4-FFF2-40B4-BE49-F238E27FC236}">
                <a16:creationId xmlns:a16="http://schemas.microsoft.com/office/drawing/2014/main" id="{AE1DFF7A-B846-B64B-9B89-6A8AE382EFE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62738"/>
            <a:ext cx="4046538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93" tIns="45748" rIns="91493" bIns="45748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 altLang="en-US"/>
          </a:p>
        </p:txBody>
      </p:sp>
      <p:sp>
        <p:nvSpPr>
          <p:cNvPr id="61445" name="Rectangle 5">
            <a:extLst>
              <a:ext uri="{FF2B5EF4-FFF2-40B4-BE49-F238E27FC236}">
                <a16:creationId xmlns:a16="http://schemas.microsoft.com/office/drawing/2014/main" id="{D7B70F5C-E4AF-ED47-8949-C7F3273B413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59388" y="6662738"/>
            <a:ext cx="4046537" cy="34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93" tIns="45748" rIns="91493" bIns="4574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AE224E9-8AA6-8E42-B5A3-0259C454537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2A596A3-6BA7-0C44-A2B8-8E87B0C25D3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019550" cy="35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04" tIns="46501" rIns="93004" bIns="46501" numCol="1" anchor="t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endParaRPr lang="en-US" altLang="en-US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12E7A632-87E1-F244-92E0-5F8566A7A6B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5253038" y="0"/>
            <a:ext cx="4019550" cy="350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04" tIns="46501" rIns="93004" bIns="46501" numCol="1" anchor="t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endParaRPr lang="en-US" altLang="en-US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F24C6649-14B2-1B47-918C-E0A2769674B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87663" y="523875"/>
            <a:ext cx="3498850" cy="26241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E953DE10-BAAF-F94D-9D52-FCBD311825A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36663" y="3324225"/>
            <a:ext cx="6799262" cy="314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04" tIns="46501" rIns="93004" bIns="4650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126" name="Rectangle 6">
            <a:extLst>
              <a:ext uri="{FF2B5EF4-FFF2-40B4-BE49-F238E27FC236}">
                <a16:creationId xmlns:a16="http://schemas.microsoft.com/office/drawing/2014/main" id="{3DC38E24-58C4-6744-9761-1104892AE31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46863"/>
            <a:ext cx="4019550" cy="35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04" tIns="46501" rIns="93004" bIns="46501" numCol="1" anchor="b" anchorCtr="0" compatLnSpc="1">
            <a:prstTxWarp prst="textNoShape">
              <a:avLst/>
            </a:prstTxWarp>
          </a:bodyPr>
          <a:lstStyle>
            <a:lvl1pPr defTabSz="930275">
              <a:defRPr sz="1200"/>
            </a:lvl1pPr>
          </a:lstStyle>
          <a:p>
            <a:endParaRPr lang="en-US" altLang="en-US"/>
          </a:p>
        </p:txBody>
      </p:sp>
      <p:sp>
        <p:nvSpPr>
          <p:cNvPr id="5127" name="Rectangle 7">
            <a:extLst>
              <a:ext uri="{FF2B5EF4-FFF2-40B4-BE49-F238E27FC236}">
                <a16:creationId xmlns:a16="http://schemas.microsoft.com/office/drawing/2014/main" id="{691C3A64-E948-3A40-8DF8-BC14B6C410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53038" y="6646863"/>
            <a:ext cx="4019550" cy="350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004" tIns="46501" rIns="93004" bIns="46501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/>
            </a:lvl1pPr>
          </a:lstStyle>
          <a:p>
            <a:fld id="{5EFB9DF1-3FDD-C642-9EDC-E440F1DEFC9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B31B14-8592-C644-AD93-D61D5F7D5C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C87817-0E0D-BC43-B572-2CECA7C22C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58B2DF-16C2-384A-A960-22C0089C6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03296D-6531-454B-8DAA-766EF842C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A753E4-D2BE-DE4A-B2BE-1EBAA54D4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FF7FAF87-503A-124B-9974-EDE82225B06B}" type="slidenum">
              <a:rPr lang="en-US" altLang="en-US" b="1" i="1">
                <a:solidFill>
                  <a:srgbClr val="FF0C09"/>
                </a:solidFill>
              </a:rPr>
              <a:pPr/>
              <a:t>‹#›</a:t>
            </a:fld>
            <a:endParaRPr lang="en-US" altLang="en-US" i="1">
              <a:solidFill>
                <a:srgbClr val="FF0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008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66EF5-BCFC-9D42-AB58-0F0DD7D71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C592BC-094C-3A47-9A08-0C18B807F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8616F9-0E5B-8E45-9DE2-DB649BA07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4B6D8D-AD63-F54D-A970-6B32C5938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4FB128-4C9F-FC4E-8EE5-349BC33F1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05CD0872-F2E9-6543-B6B4-9E6E43499061}" type="slidenum">
              <a:rPr lang="en-US" altLang="en-US" b="1" i="1">
                <a:solidFill>
                  <a:srgbClr val="FF0C09"/>
                </a:solidFill>
              </a:rPr>
              <a:pPr/>
              <a:t>‹#›</a:t>
            </a:fld>
            <a:endParaRPr lang="en-US" altLang="en-US" i="1">
              <a:solidFill>
                <a:srgbClr val="FF0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791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0072C-51D8-E94D-9CED-81FA22BDF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B1E1C6-3841-D940-8C03-F006F85470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D467F4-5927-EF4C-BD68-9318ED55E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1EC71-38BF-EE46-BE37-B5ABCEAC2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90A8B-5334-6246-945B-252B4A029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6C5490DF-91A4-9A4E-9B8E-901B1C491112}" type="slidenum">
              <a:rPr lang="en-US" altLang="en-US" b="1" i="1">
                <a:solidFill>
                  <a:srgbClr val="FF0C09"/>
                </a:solidFill>
              </a:rPr>
              <a:pPr/>
              <a:t>‹#›</a:t>
            </a:fld>
            <a:endParaRPr lang="en-US" altLang="en-US" i="1">
              <a:solidFill>
                <a:srgbClr val="FF0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154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53668-DAFB-2946-A8B5-254B2ADFA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3329A-1FD3-9A44-A92D-0A43E5E715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1430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22BF53-1426-6249-8F31-B3B68924B7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3810000" cy="464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0E0984-AAF0-ED47-8AC2-7CD51F83D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0C3130-7FE8-EE45-8EC3-749B9928F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AB0F06-4E18-1F4E-AAD1-81F696662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FCD86A6A-DB81-5441-80A2-9575A9A6636E}" type="slidenum">
              <a:rPr lang="en-US" altLang="en-US" b="1" i="1">
                <a:solidFill>
                  <a:srgbClr val="FF0C09"/>
                </a:solidFill>
              </a:rPr>
              <a:pPr/>
              <a:t>‹#›</a:t>
            </a:fld>
            <a:endParaRPr lang="en-US" altLang="en-US" i="1">
              <a:solidFill>
                <a:srgbClr val="FF0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531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BD9FA-3B15-304C-8319-AA979B7A1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1E727A-67C9-394A-98D9-859B0AA60A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3A2622-D9CA-DC4B-B836-624BACE417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DC2390-7637-7243-9EB6-79E4880BEC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45661A-361D-B94E-993E-16410ACF59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9C965FE-DB0B-D340-B448-D4527B95D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F3C4D94-785E-3649-A443-2CAEA6AD1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81DE47-184C-724E-A7C1-8372BA971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1F97D854-4AC2-B848-B93E-29A3BECE0C57}" type="slidenum">
              <a:rPr lang="en-US" altLang="en-US" b="1" i="1">
                <a:solidFill>
                  <a:srgbClr val="FF0C09"/>
                </a:solidFill>
              </a:rPr>
              <a:pPr/>
              <a:t>‹#›</a:t>
            </a:fld>
            <a:endParaRPr lang="en-US" altLang="en-US" i="1">
              <a:solidFill>
                <a:srgbClr val="FF0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9786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2A8B6-9E24-9947-B87B-AC0A0FD63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273F05-ED8B-A143-A92D-F25CD76B3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969239-5B53-D54F-8DD4-FED06097C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3FF255-964C-DF41-962E-127732E9B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9C28262D-389F-CD41-AE72-119DB60106D4}" type="slidenum">
              <a:rPr lang="en-US" altLang="en-US" b="1" i="1">
                <a:solidFill>
                  <a:srgbClr val="FF0C09"/>
                </a:solidFill>
              </a:rPr>
              <a:pPr/>
              <a:t>‹#›</a:t>
            </a:fld>
            <a:endParaRPr lang="en-US" altLang="en-US" i="1">
              <a:solidFill>
                <a:srgbClr val="FF0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5508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0AA85B4-ABFB-3143-A143-005DA6848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C31570-DC62-7441-ABA1-2A014CDAB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AF197C-77D9-754F-8E31-78C93923D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5FDAB78A-FA6C-7C43-AC35-410131CDF3BF}" type="slidenum">
              <a:rPr lang="en-US" altLang="en-US" b="1" i="1">
                <a:solidFill>
                  <a:srgbClr val="FF0C09"/>
                </a:solidFill>
              </a:rPr>
              <a:pPr/>
              <a:t>‹#›</a:t>
            </a:fld>
            <a:endParaRPr lang="en-US" altLang="en-US" i="1">
              <a:solidFill>
                <a:srgbClr val="FF0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168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AA4F7D-321A-F94D-A7D4-28DF50F5F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626567-D046-284D-8051-16EA7AFBF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C45431-2254-FE43-8FDB-00C8CBD551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E16A22-FF97-4D49-B18F-8E7F20793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7B4967-B5C9-D143-80E2-4F7EACA20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F1D305-3CDB-814F-B548-11B951730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0B3DF881-64FF-3A45-BDD0-F5ABE3E0E547}" type="slidenum">
              <a:rPr lang="en-US" altLang="en-US" b="1" i="1">
                <a:solidFill>
                  <a:srgbClr val="FF0C09"/>
                </a:solidFill>
              </a:rPr>
              <a:pPr/>
              <a:t>‹#›</a:t>
            </a:fld>
            <a:endParaRPr lang="en-US" altLang="en-US" i="1">
              <a:solidFill>
                <a:srgbClr val="FF0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702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A89DF-913B-B245-A26D-964B39C1E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75F130-0450-8A4F-A390-D88989EAC2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8DE90D-1613-434B-B1DF-78028D6582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44A92A-7B1E-C342-AC15-A1822BE43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7B130E-5F6D-0341-8D59-D7A7D29DD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1A0C71-C1F4-754E-9501-2ECD159AD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E62CC697-B2ED-0D48-BAD4-BC4E16FBE075}" type="slidenum">
              <a:rPr lang="en-US" altLang="en-US" b="1" i="1">
                <a:solidFill>
                  <a:srgbClr val="FF0C09"/>
                </a:solidFill>
              </a:rPr>
              <a:pPr/>
              <a:t>‹#›</a:t>
            </a:fld>
            <a:endParaRPr lang="en-US" altLang="en-US" i="1">
              <a:solidFill>
                <a:srgbClr val="FF0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6292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14FE4-5DE8-5E4B-B191-31687AD905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3AEFEB-77A4-8444-A904-6F3AF264AE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6988A3-8341-A440-A752-D357935D48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8F0565-06C7-2744-8E91-E44C1A336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8D7F0C-BE9D-774E-B523-3AC3FE064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BA71ABD0-7987-924F-8D16-3980E1E7A5EB}" type="slidenum">
              <a:rPr lang="en-US" altLang="en-US" b="1" i="1">
                <a:solidFill>
                  <a:srgbClr val="FF0C09"/>
                </a:solidFill>
              </a:rPr>
              <a:pPr/>
              <a:t>‹#›</a:t>
            </a:fld>
            <a:endParaRPr lang="en-US" altLang="en-US" i="1">
              <a:solidFill>
                <a:srgbClr val="FF0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407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74B041-B195-5143-B7C2-82F747DCD9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152400"/>
            <a:ext cx="19431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BF19CD-2B29-8140-BDC0-94B742ADAD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769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ADF78C-2E94-6840-862E-085C505A0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D5C26-9E18-3140-BC82-082F93725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ED6E90-192C-5F4E-B6E9-57B827FC5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9884BA29-B916-F34B-A1B3-7E10CDBAC633}" type="slidenum">
              <a:rPr lang="en-US" altLang="en-US" b="1" i="1">
                <a:solidFill>
                  <a:srgbClr val="FF0C09"/>
                </a:solidFill>
              </a:rPr>
              <a:pPr/>
              <a:t>‹#›</a:t>
            </a:fld>
            <a:endParaRPr lang="en-US" altLang="en-US" i="1">
              <a:solidFill>
                <a:srgbClr val="FF0C0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625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Rectangle 19">
            <a:extLst>
              <a:ext uri="{FF2B5EF4-FFF2-40B4-BE49-F238E27FC236}">
                <a16:creationId xmlns:a16="http://schemas.microsoft.com/office/drawing/2014/main" id="{54D965DF-D397-1D43-93FC-7190F0C7A5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rgbClr val="000099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41" name="Rectangle 17">
            <a:extLst>
              <a:ext uri="{FF2B5EF4-FFF2-40B4-BE49-F238E27FC236}">
                <a16:creationId xmlns:a16="http://schemas.microsoft.com/office/drawing/2014/main" id="{79626800-0078-1D42-9CC9-6F7A44DEA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863600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527C1C21-8ADF-3746-BC68-43F9461DBB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61C0BED-4CED-E745-BFF0-D84C96E2B0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43000"/>
            <a:ext cx="77724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1" name="Line 7">
            <a:extLst>
              <a:ext uri="{FF2B5EF4-FFF2-40B4-BE49-F238E27FC236}">
                <a16:creationId xmlns:a16="http://schemas.microsoft.com/office/drawing/2014/main" id="{F08EC9B2-7F8F-7F43-A1C6-C26DAB8B144E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6019800"/>
            <a:ext cx="777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9" name="Rectangle 15">
            <a:extLst>
              <a:ext uri="{FF2B5EF4-FFF2-40B4-BE49-F238E27FC236}">
                <a16:creationId xmlns:a16="http://schemas.microsoft.com/office/drawing/2014/main" id="{584C08BC-EF1A-4948-A4C8-1711976CD21A}"/>
              </a:ext>
            </a:extLst>
          </p:cNvPr>
          <p:cNvSpPr>
            <a:spLocks noChangeArrowheads="1"/>
          </p:cNvSpPr>
          <p:nvPr/>
        </p:nvSpPr>
        <p:spPr bwMode="auto">
          <a:xfrm flipH="1" flipV="1">
            <a:off x="152400" y="914400"/>
            <a:ext cx="8345488" cy="82550"/>
          </a:xfrm>
          <a:prstGeom prst="rect">
            <a:avLst/>
          </a:prstGeom>
          <a:gradFill rotWithShape="0">
            <a:gsLst>
              <a:gs pos="0">
                <a:srgbClr val="000066"/>
              </a:gs>
              <a:gs pos="100000">
                <a:schemeClr val="bg1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3175">
                <a:solidFill>
                  <a:srgbClr val="003399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46" name="Group 22">
            <a:extLst>
              <a:ext uri="{FF2B5EF4-FFF2-40B4-BE49-F238E27FC236}">
                <a16:creationId xmlns:a16="http://schemas.microsoft.com/office/drawing/2014/main" id="{E9AA97A4-0C83-E144-BE61-59E6A77DA271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201613"/>
            <a:ext cx="641350" cy="509587"/>
            <a:chOff x="5621" y="36"/>
            <a:chExt cx="424" cy="334"/>
          </a:xfrm>
        </p:grpSpPr>
        <p:sp>
          <p:nvSpPr>
            <p:cNvPr id="1047" name="Freeform 23">
              <a:extLst>
                <a:ext uri="{FF2B5EF4-FFF2-40B4-BE49-F238E27FC236}">
                  <a16:creationId xmlns:a16="http://schemas.microsoft.com/office/drawing/2014/main" id="{F9D8B761-15FE-9247-A3F4-A5B453BBAC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2" y="36"/>
              <a:ext cx="351" cy="334"/>
            </a:xfrm>
            <a:custGeom>
              <a:avLst/>
              <a:gdLst>
                <a:gd name="T0" fmla="*/ 350 w 351"/>
                <a:gd name="T1" fmla="*/ 166 h 334"/>
                <a:gd name="T2" fmla="*/ 346 w 351"/>
                <a:gd name="T3" fmla="*/ 133 h 334"/>
                <a:gd name="T4" fmla="*/ 336 w 351"/>
                <a:gd name="T5" fmla="*/ 101 h 334"/>
                <a:gd name="T6" fmla="*/ 320 w 351"/>
                <a:gd name="T7" fmla="*/ 73 h 334"/>
                <a:gd name="T8" fmla="*/ 299 w 351"/>
                <a:gd name="T9" fmla="*/ 49 h 334"/>
                <a:gd name="T10" fmla="*/ 272 w 351"/>
                <a:gd name="T11" fmla="*/ 28 h 334"/>
                <a:gd name="T12" fmla="*/ 243 w 351"/>
                <a:gd name="T13" fmla="*/ 13 h 334"/>
                <a:gd name="T14" fmla="*/ 210 w 351"/>
                <a:gd name="T15" fmla="*/ 3 h 334"/>
                <a:gd name="T16" fmla="*/ 175 w 351"/>
                <a:gd name="T17" fmla="*/ 0 h 334"/>
                <a:gd name="T18" fmla="*/ 139 w 351"/>
                <a:gd name="T19" fmla="*/ 3 h 334"/>
                <a:gd name="T20" fmla="*/ 107 w 351"/>
                <a:gd name="T21" fmla="*/ 13 h 334"/>
                <a:gd name="T22" fmla="*/ 77 w 351"/>
                <a:gd name="T23" fmla="*/ 28 h 334"/>
                <a:gd name="T24" fmla="*/ 52 w 351"/>
                <a:gd name="T25" fmla="*/ 49 h 334"/>
                <a:gd name="T26" fmla="*/ 30 w 351"/>
                <a:gd name="T27" fmla="*/ 73 h 334"/>
                <a:gd name="T28" fmla="*/ 13 w 351"/>
                <a:gd name="T29" fmla="*/ 101 h 334"/>
                <a:gd name="T30" fmla="*/ 3 w 351"/>
                <a:gd name="T31" fmla="*/ 133 h 334"/>
                <a:gd name="T32" fmla="*/ 0 w 351"/>
                <a:gd name="T33" fmla="*/ 166 h 334"/>
                <a:gd name="T34" fmla="*/ 3 w 351"/>
                <a:gd name="T35" fmla="*/ 200 h 334"/>
                <a:gd name="T36" fmla="*/ 13 w 351"/>
                <a:gd name="T37" fmla="*/ 231 h 334"/>
                <a:gd name="T38" fmla="*/ 30 w 351"/>
                <a:gd name="T39" fmla="*/ 259 h 334"/>
                <a:gd name="T40" fmla="*/ 52 w 351"/>
                <a:gd name="T41" fmla="*/ 284 h 334"/>
                <a:gd name="T42" fmla="*/ 77 w 351"/>
                <a:gd name="T43" fmla="*/ 305 h 334"/>
                <a:gd name="T44" fmla="*/ 107 w 351"/>
                <a:gd name="T45" fmla="*/ 320 h 334"/>
                <a:gd name="T46" fmla="*/ 139 w 351"/>
                <a:gd name="T47" fmla="*/ 330 h 334"/>
                <a:gd name="T48" fmla="*/ 175 w 351"/>
                <a:gd name="T49" fmla="*/ 333 h 334"/>
                <a:gd name="T50" fmla="*/ 210 w 351"/>
                <a:gd name="T51" fmla="*/ 330 h 334"/>
                <a:gd name="T52" fmla="*/ 243 w 351"/>
                <a:gd name="T53" fmla="*/ 320 h 334"/>
                <a:gd name="T54" fmla="*/ 272 w 351"/>
                <a:gd name="T55" fmla="*/ 305 h 334"/>
                <a:gd name="T56" fmla="*/ 299 w 351"/>
                <a:gd name="T57" fmla="*/ 284 h 334"/>
                <a:gd name="T58" fmla="*/ 320 w 351"/>
                <a:gd name="T59" fmla="*/ 259 h 334"/>
                <a:gd name="T60" fmla="*/ 336 w 351"/>
                <a:gd name="T61" fmla="*/ 231 h 334"/>
                <a:gd name="T62" fmla="*/ 346 w 351"/>
                <a:gd name="T63" fmla="*/ 200 h 334"/>
                <a:gd name="T64" fmla="*/ 350 w 351"/>
                <a:gd name="T65" fmla="*/ 166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51" h="334">
                  <a:moveTo>
                    <a:pt x="350" y="166"/>
                  </a:moveTo>
                  <a:lnTo>
                    <a:pt x="346" y="133"/>
                  </a:lnTo>
                  <a:lnTo>
                    <a:pt x="336" y="101"/>
                  </a:lnTo>
                  <a:lnTo>
                    <a:pt x="320" y="73"/>
                  </a:lnTo>
                  <a:lnTo>
                    <a:pt x="299" y="49"/>
                  </a:lnTo>
                  <a:lnTo>
                    <a:pt x="272" y="28"/>
                  </a:lnTo>
                  <a:lnTo>
                    <a:pt x="243" y="13"/>
                  </a:lnTo>
                  <a:lnTo>
                    <a:pt x="210" y="3"/>
                  </a:lnTo>
                  <a:lnTo>
                    <a:pt x="175" y="0"/>
                  </a:lnTo>
                  <a:lnTo>
                    <a:pt x="139" y="3"/>
                  </a:lnTo>
                  <a:lnTo>
                    <a:pt x="107" y="13"/>
                  </a:lnTo>
                  <a:lnTo>
                    <a:pt x="77" y="28"/>
                  </a:lnTo>
                  <a:lnTo>
                    <a:pt x="52" y="49"/>
                  </a:lnTo>
                  <a:lnTo>
                    <a:pt x="30" y="73"/>
                  </a:lnTo>
                  <a:lnTo>
                    <a:pt x="13" y="101"/>
                  </a:lnTo>
                  <a:lnTo>
                    <a:pt x="3" y="133"/>
                  </a:lnTo>
                  <a:lnTo>
                    <a:pt x="0" y="166"/>
                  </a:lnTo>
                  <a:lnTo>
                    <a:pt x="3" y="200"/>
                  </a:lnTo>
                  <a:lnTo>
                    <a:pt x="13" y="231"/>
                  </a:lnTo>
                  <a:lnTo>
                    <a:pt x="30" y="259"/>
                  </a:lnTo>
                  <a:lnTo>
                    <a:pt x="52" y="284"/>
                  </a:lnTo>
                  <a:lnTo>
                    <a:pt x="77" y="305"/>
                  </a:lnTo>
                  <a:lnTo>
                    <a:pt x="107" y="320"/>
                  </a:lnTo>
                  <a:lnTo>
                    <a:pt x="139" y="330"/>
                  </a:lnTo>
                  <a:lnTo>
                    <a:pt x="175" y="333"/>
                  </a:lnTo>
                  <a:lnTo>
                    <a:pt x="210" y="330"/>
                  </a:lnTo>
                  <a:lnTo>
                    <a:pt x="243" y="320"/>
                  </a:lnTo>
                  <a:lnTo>
                    <a:pt x="272" y="305"/>
                  </a:lnTo>
                  <a:lnTo>
                    <a:pt x="299" y="284"/>
                  </a:lnTo>
                  <a:lnTo>
                    <a:pt x="320" y="259"/>
                  </a:lnTo>
                  <a:lnTo>
                    <a:pt x="336" y="231"/>
                  </a:lnTo>
                  <a:lnTo>
                    <a:pt x="346" y="200"/>
                  </a:lnTo>
                  <a:lnTo>
                    <a:pt x="350" y="166"/>
                  </a:lnTo>
                </a:path>
              </a:pathLst>
            </a:custGeom>
            <a:solidFill>
              <a:srgbClr val="0000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8" name="Freeform 24">
              <a:extLst>
                <a:ext uri="{FF2B5EF4-FFF2-40B4-BE49-F238E27FC236}">
                  <a16:creationId xmlns:a16="http://schemas.microsoft.com/office/drawing/2014/main" id="{57527EB4-4766-1D4D-92AE-B35C5494FE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1" y="94"/>
              <a:ext cx="182" cy="205"/>
            </a:xfrm>
            <a:custGeom>
              <a:avLst/>
              <a:gdLst>
                <a:gd name="T0" fmla="*/ 138 w 182"/>
                <a:gd name="T1" fmla="*/ 200 h 205"/>
                <a:gd name="T2" fmla="*/ 158 w 182"/>
                <a:gd name="T3" fmla="*/ 202 h 205"/>
                <a:gd name="T4" fmla="*/ 171 w 182"/>
                <a:gd name="T5" fmla="*/ 196 h 205"/>
                <a:gd name="T6" fmla="*/ 177 w 182"/>
                <a:gd name="T7" fmla="*/ 185 h 205"/>
                <a:gd name="T8" fmla="*/ 177 w 182"/>
                <a:gd name="T9" fmla="*/ 159 h 205"/>
                <a:gd name="T10" fmla="*/ 161 w 182"/>
                <a:gd name="T11" fmla="*/ 117 h 205"/>
                <a:gd name="T12" fmla="*/ 129 w 182"/>
                <a:gd name="T13" fmla="*/ 72 h 205"/>
                <a:gd name="T14" fmla="*/ 92 w 182"/>
                <a:gd name="T15" fmla="*/ 36 h 205"/>
                <a:gd name="T16" fmla="*/ 66 w 182"/>
                <a:gd name="T17" fmla="*/ 16 h 205"/>
                <a:gd name="T18" fmla="*/ 46 w 182"/>
                <a:gd name="T19" fmla="*/ 7 h 205"/>
                <a:gd name="T20" fmla="*/ 29 w 182"/>
                <a:gd name="T21" fmla="*/ 3 h 205"/>
                <a:gd name="T22" fmla="*/ 15 w 182"/>
                <a:gd name="T23" fmla="*/ 7 h 205"/>
                <a:gd name="T24" fmla="*/ 7 w 182"/>
                <a:gd name="T25" fmla="*/ 15 h 205"/>
                <a:gd name="T26" fmla="*/ 3 w 182"/>
                <a:gd name="T27" fmla="*/ 29 h 205"/>
                <a:gd name="T28" fmla="*/ 5 w 182"/>
                <a:gd name="T29" fmla="*/ 50 h 205"/>
                <a:gd name="T30" fmla="*/ 15 w 182"/>
                <a:gd name="T31" fmla="*/ 77 h 205"/>
                <a:gd name="T32" fmla="*/ 33 w 182"/>
                <a:gd name="T33" fmla="*/ 110 h 205"/>
                <a:gd name="T34" fmla="*/ 56 w 182"/>
                <a:gd name="T35" fmla="*/ 140 h 205"/>
                <a:gd name="T36" fmla="*/ 77 w 182"/>
                <a:gd name="T37" fmla="*/ 162 h 205"/>
                <a:gd name="T38" fmla="*/ 91 w 182"/>
                <a:gd name="T39" fmla="*/ 173 h 205"/>
                <a:gd name="T40" fmla="*/ 93 w 182"/>
                <a:gd name="T41" fmla="*/ 177 h 205"/>
                <a:gd name="T42" fmla="*/ 88 w 182"/>
                <a:gd name="T43" fmla="*/ 181 h 205"/>
                <a:gd name="T44" fmla="*/ 79 w 182"/>
                <a:gd name="T45" fmla="*/ 175 h 205"/>
                <a:gd name="T46" fmla="*/ 70 w 182"/>
                <a:gd name="T47" fmla="*/ 165 h 205"/>
                <a:gd name="T48" fmla="*/ 64 w 182"/>
                <a:gd name="T49" fmla="*/ 157 h 205"/>
                <a:gd name="T50" fmla="*/ 52 w 182"/>
                <a:gd name="T51" fmla="*/ 142 h 205"/>
                <a:gd name="T52" fmla="*/ 31 w 182"/>
                <a:gd name="T53" fmla="*/ 113 h 205"/>
                <a:gd name="T54" fmla="*/ 9 w 182"/>
                <a:gd name="T55" fmla="*/ 75 h 205"/>
                <a:gd name="T56" fmla="*/ 0 w 182"/>
                <a:gd name="T57" fmla="*/ 36 h 205"/>
                <a:gd name="T58" fmla="*/ 3 w 182"/>
                <a:gd name="T59" fmla="*/ 14 h 205"/>
                <a:gd name="T60" fmla="*/ 11 w 182"/>
                <a:gd name="T61" fmla="*/ 3 h 205"/>
                <a:gd name="T62" fmla="*/ 24 w 182"/>
                <a:gd name="T63" fmla="*/ 0 h 205"/>
                <a:gd name="T64" fmla="*/ 41 w 182"/>
                <a:gd name="T65" fmla="*/ 3 h 205"/>
                <a:gd name="T66" fmla="*/ 70 w 182"/>
                <a:gd name="T67" fmla="*/ 15 h 205"/>
                <a:gd name="T68" fmla="*/ 107 w 182"/>
                <a:gd name="T69" fmla="*/ 43 h 205"/>
                <a:gd name="T70" fmla="*/ 138 w 182"/>
                <a:gd name="T71" fmla="*/ 77 h 205"/>
                <a:gd name="T72" fmla="*/ 162 w 182"/>
                <a:gd name="T73" fmla="*/ 114 h 205"/>
                <a:gd name="T74" fmla="*/ 174 w 182"/>
                <a:gd name="T75" fmla="*/ 140 h 205"/>
                <a:gd name="T76" fmla="*/ 181 w 182"/>
                <a:gd name="T77" fmla="*/ 168 h 205"/>
                <a:gd name="T78" fmla="*/ 179 w 182"/>
                <a:gd name="T79" fmla="*/ 190 h 205"/>
                <a:gd name="T80" fmla="*/ 173 w 182"/>
                <a:gd name="T81" fmla="*/ 199 h 205"/>
                <a:gd name="T82" fmla="*/ 160 w 182"/>
                <a:gd name="T83" fmla="*/ 204 h 205"/>
                <a:gd name="T84" fmla="*/ 139 w 182"/>
                <a:gd name="T85" fmla="*/ 202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2" h="205">
                  <a:moveTo>
                    <a:pt x="126" y="196"/>
                  </a:moveTo>
                  <a:lnTo>
                    <a:pt x="138" y="200"/>
                  </a:lnTo>
                  <a:lnTo>
                    <a:pt x="149" y="202"/>
                  </a:lnTo>
                  <a:lnTo>
                    <a:pt x="158" y="202"/>
                  </a:lnTo>
                  <a:lnTo>
                    <a:pt x="166" y="200"/>
                  </a:lnTo>
                  <a:lnTo>
                    <a:pt x="171" y="196"/>
                  </a:lnTo>
                  <a:lnTo>
                    <a:pt x="175" y="191"/>
                  </a:lnTo>
                  <a:lnTo>
                    <a:pt x="177" y="185"/>
                  </a:lnTo>
                  <a:lnTo>
                    <a:pt x="179" y="177"/>
                  </a:lnTo>
                  <a:lnTo>
                    <a:pt x="177" y="159"/>
                  </a:lnTo>
                  <a:lnTo>
                    <a:pt x="171" y="139"/>
                  </a:lnTo>
                  <a:lnTo>
                    <a:pt x="161" y="117"/>
                  </a:lnTo>
                  <a:lnTo>
                    <a:pt x="147" y="94"/>
                  </a:lnTo>
                  <a:lnTo>
                    <a:pt x="129" y="72"/>
                  </a:lnTo>
                  <a:lnTo>
                    <a:pt x="110" y="52"/>
                  </a:lnTo>
                  <a:lnTo>
                    <a:pt x="92" y="36"/>
                  </a:lnTo>
                  <a:lnTo>
                    <a:pt x="78" y="24"/>
                  </a:lnTo>
                  <a:lnTo>
                    <a:pt x="66" y="16"/>
                  </a:lnTo>
                  <a:lnTo>
                    <a:pt x="55" y="11"/>
                  </a:lnTo>
                  <a:lnTo>
                    <a:pt x="46" y="7"/>
                  </a:lnTo>
                  <a:lnTo>
                    <a:pt x="37" y="4"/>
                  </a:lnTo>
                  <a:lnTo>
                    <a:pt x="29" y="3"/>
                  </a:lnTo>
                  <a:lnTo>
                    <a:pt x="21" y="3"/>
                  </a:lnTo>
                  <a:lnTo>
                    <a:pt x="15" y="7"/>
                  </a:lnTo>
                  <a:lnTo>
                    <a:pt x="11" y="10"/>
                  </a:lnTo>
                  <a:lnTo>
                    <a:pt x="7" y="15"/>
                  </a:lnTo>
                  <a:lnTo>
                    <a:pt x="4" y="21"/>
                  </a:lnTo>
                  <a:lnTo>
                    <a:pt x="3" y="29"/>
                  </a:lnTo>
                  <a:lnTo>
                    <a:pt x="3" y="39"/>
                  </a:lnTo>
                  <a:lnTo>
                    <a:pt x="5" y="50"/>
                  </a:lnTo>
                  <a:lnTo>
                    <a:pt x="9" y="62"/>
                  </a:lnTo>
                  <a:lnTo>
                    <a:pt x="15" y="77"/>
                  </a:lnTo>
                  <a:lnTo>
                    <a:pt x="21" y="91"/>
                  </a:lnTo>
                  <a:lnTo>
                    <a:pt x="33" y="110"/>
                  </a:lnTo>
                  <a:lnTo>
                    <a:pt x="44" y="126"/>
                  </a:lnTo>
                  <a:lnTo>
                    <a:pt x="56" y="140"/>
                  </a:lnTo>
                  <a:lnTo>
                    <a:pt x="68" y="154"/>
                  </a:lnTo>
                  <a:lnTo>
                    <a:pt x="77" y="162"/>
                  </a:lnTo>
                  <a:lnTo>
                    <a:pt x="86" y="169"/>
                  </a:lnTo>
                  <a:lnTo>
                    <a:pt x="91" y="173"/>
                  </a:lnTo>
                  <a:lnTo>
                    <a:pt x="92" y="175"/>
                  </a:lnTo>
                  <a:lnTo>
                    <a:pt x="93" y="177"/>
                  </a:lnTo>
                  <a:lnTo>
                    <a:pt x="91" y="180"/>
                  </a:lnTo>
                  <a:lnTo>
                    <a:pt x="88" y="181"/>
                  </a:lnTo>
                  <a:lnTo>
                    <a:pt x="84" y="179"/>
                  </a:lnTo>
                  <a:lnTo>
                    <a:pt x="79" y="175"/>
                  </a:lnTo>
                  <a:lnTo>
                    <a:pt x="74" y="170"/>
                  </a:lnTo>
                  <a:lnTo>
                    <a:pt x="70" y="165"/>
                  </a:lnTo>
                  <a:lnTo>
                    <a:pt x="66" y="160"/>
                  </a:lnTo>
                  <a:lnTo>
                    <a:pt x="64" y="157"/>
                  </a:lnTo>
                  <a:lnTo>
                    <a:pt x="63" y="156"/>
                  </a:lnTo>
                  <a:lnTo>
                    <a:pt x="52" y="142"/>
                  </a:lnTo>
                  <a:lnTo>
                    <a:pt x="42" y="128"/>
                  </a:lnTo>
                  <a:lnTo>
                    <a:pt x="31" y="113"/>
                  </a:lnTo>
                  <a:lnTo>
                    <a:pt x="20" y="95"/>
                  </a:lnTo>
                  <a:lnTo>
                    <a:pt x="9" y="75"/>
                  </a:lnTo>
                  <a:lnTo>
                    <a:pt x="3" y="54"/>
                  </a:lnTo>
                  <a:lnTo>
                    <a:pt x="0" y="36"/>
                  </a:lnTo>
                  <a:lnTo>
                    <a:pt x="1" y="20"/>
                  </a:lnTo>
                  <a:lnTo>
                    <a:pt x="3" y="14"/>
                  </a:lnTo>
                  <a:lnTo>
                    <a:pt x="7" y="8"/>
                  </a:lnTo>
                  <a:lnTo>
                    <a:pt x="11" y="3"/>
                  </a:lnTo>
                  <a:lnTo>
                    <a:pt x="16" y="2"/>
                  </a:lnTo>
                  <a:lnTo>
                    <a:pt x="24" y="0"/>
                  </a:lnTo>
                  <a:lnTo>
                    <a:pt x="32" y="0"/>
                  </a:lnTo>
                  <a:lnTo>
                    <a:pt x="41" y="3"/>
                  </a:lnTo>
                  <a:lnTo>
                    <a:pt x="51" y="6"/>
                  </a:lnTo>
                  <a:lnTo>
                    <a:pt x="70" y="15"/>
                  </a:lnTo>
                  <a:lnTo>
                    <a:pt x="89" y="28"/>
                  </a:lnTo>
                  <a:lnTo>
                    <a:pt x="107" y="43"/>
                  </a:lnTo>
                  <a:lnTo>
                    <a:pt x="122" y="60"/>
                  </a:lnTo>
                  <a:lnTo>
                    <a:pt x="138" y="77"/>
                  </a:lnTo>
                  <a:lnTo>
                    <a:pt x="151" y="96"/>
                  </a:lnTo>
                  <a:lnTo>
                    <a:pt x="162" y="114"/>
                  </a:lnTo>
                  <a:lnTo>
                    <a:pt x="171" y="130"/>
                  </a:lnTo>
                  <a:lnTo>
                    <a:pt x="174" y="140"/>
                  </a:lnTo>
                  <a:lnTo>
                    <a:pt x="179" y="154"/>
                  </a:lnTo>
                  <a:lnTo>
                    <a:pt x="181" y="168"/>
                  </a:lnTo>
                  <a:lnTo>
                    <a:pt x="181" y="183"/>
                  </a:lnTo>
                  <a:lnTo>
                    <a:pt x="179" y="190"/>
                  </a:lnTo>
                  <a:lnTo>
                    <a:pt x="177" y="195"/>
                  </a:lnTo>
                  <a:lnTo>
                    <a:pt x="173" y="199"/>
                  </a:lnTo>
                  <a:lnTo>
                    <a:pt x="167" y="202"/>
                  </a:lnTo>
                  <a:lnTo>
                    <a:pt x="160" y="204"/>
                  </a:lnTo>
                  <a:lnTo>
                    <a:pt x="150" y="204"/>
                  </a:lnTo>
                  <a:lnTo>
                    <a:pt x="139" y="202"/>
                  </a:lnTo>
                  <a:lnTo>
                    <a:pt x="126" y="196"/>
                  </a:lnTo>
                </a:path>
              </a:pathLst>
            </a:custGeom>
            <a:solidFill>
              <a:srgbClr val="FFFFFF"/>
            </a:solidFill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9" name="Freeform 25">
              <a:extLst>
                <a:ext uri="{FF2B5EF4-FFF2-40B4-BE49-F238E27FC236}">
                  <a16:creationId xmlns:a16="http://schemas.microsoft.com/office/drawing/2014/main" id="{345B082B-C531-5547-9B3E-EE4F63CDAEF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1" y="51"/>
              <a:ext cx="423" cy="206"/>
            </a:xfrm>
            <a:custGeom>
              <a:avLst/>
              <a:gdLst>
                <a:gd name="T0" fmla="*/ 0 w 423"/>
                <a:gd name="T1" fmla="*/ 203 h 206"/>
                <a:gd name="T2" fmla="*/ 25 w 423"/>
                <a:gd name="T3" fmla="*/ 189 h 206"/>
                <a:gd name="T4" fmla="*/ 52 w 423"/>
                <a:gd name="T5" fmla="*/ 175 h 206"/>
                <a:gd name="T6" fmla="*/ 68 w 423"/>
                <a:gd name="T7" fmla="*/ 168 h 206"/>
                <a:gd name="T8" fmla="*/ 83 w 423"/>
                <a:gd name="T9" fmla="*/ 162 h 206"/>
                <a:gd name="T10" fmla="*/ 101 w 423"/>
                <a:gd name="T11" fmla="*/ 156 h 206"/>
                <a:gd name="T12" fmla="*/ 120 w 423"/>
                <a:gd name="T13" fmla="*/ 150 h 206"/>
                <a:gd name="T14" fmla="*/ 147 w 423"/>
                <a:gd name="T15" fmla="*/ 141 h 206"/>
                <a:gd name="T16" fmla="*/ 173 w 423"/>
                <a:gd name="T17" fmla="*/ 132 h 206"/>
                <a:gd name="T18" fmla="*/ 198 w 423"/>
                <a:gd name="T19" fmla="*/ 125 h 206"/>
                <a:gd name="T20" fmla="*/ 222 w 423"/>
                <a:gd name="T21" fmla="*/ 117 h 206"/>
                <a:gd name="T22" fmla="*/ 245 w 423"/>
                <a:gd name="T23" fmla="*/ 109 h 206"/>
                <a:gd name="T24" fmla="*/ 269 w 423"/>
                <a:gd name="T25" fmla="*/ 99 h 206"/>
                <a:gd name="T26" fmla="*/ 295 w 423"/>
                <a:gd name="T27" fmla="*/ 88 h 206"/>
                <a:gd name="T28" fmla="*/ 319 w 423"/>
                <a:gd name="T29" fmla="*/ 78 h 206"/>
                <a:gd name="T30" fmla="*/ 332 w 423"/>
                <a:gd name="T31" fmla="*/ 70 h 206"/>
                <a:gd name="T32" fmla="*/ 346 w 423"/>
                <a:gd name="T33" fmla="*/ 62 h 206"/>
                <a:gd name="T34" fmla="*/ 361 w 423"/>
                <a:gd name="T35" fmla="*/ 53 h 206"/>
                <a:gd name="T36" fmla="*/ 376 w 423"/>
                <a:gd name="T37" fmla="*/ 44 h 206"/>
                <a:gd name="T38" fmla="*/ 389 w 423"/>
                <a:gd name="T39" fmla="*/ 33 h 206"/>
                <a:gd name="T40" fmla="*/ 403 w 423"/>
                <a:gd name="T41" fmla="*/ 22 h 206"/>
                <a:gd name="T42" fmla="*/ 413 w 423"/>
                <a:gd name="T43" fmla="*/ 11 h 206"/>
                <a:gd name="T44" fmla="*/ 422 w 423"/>
                <a:gd name="T45" fmla="*/ 0 h 206"/>
                <a:gd name="T46" fmla="*/ 416 w 423"/>
                <a:gd name="T47" fmla="*/ 9 h 206"/>
                <a:gd name="T48" fmla="*/ 407 w 423"/>
                <a:gd name="T49" fmla="*/ 21 h 206"/>
                <a:gd name="T50" fmla="*/ 398 w 423"/>
                <a:gd name="T51" fmla="*/ 33 h 206"/>
                <a:gd name="T52" fmla="*/ 390 w 423"/>
                <a:gd name="T53" fmla="*/ 43 h 206"/>
                <a:gd name="T54" fmla="*/ 372 w 423"/>
                <a:gd name="T55" fmla="*/ 62 h 206"/>
                <a:gd name="T56" fmla="*/ 351 w 423"/>
                <a:gd name="T57" fmla="*/ 79 h 206"/>
                <a:gd name="T58" fmla="*/ 328 w 423"/>
                <a:gd name="T59" fmla="*/ 94 h 206"/>
                <a:gd name="T60" fmla="*/ 304 w 423"/>
                <a:gd name="T61" fmla="*/ 107 h 206"/>
                <a:gd name="T62" fmla="*/ 277 w 423"/>
                <a:gd name="T63" fmla="*/ 118 h 206"/>
                <a:gd name="T64" fmla="*/ 250 w 423"/>
                <a:gd name="T65" fmla="*/ 127 h 206"/>
                <a:gd name="T66" fmla="*/ 223 w 423"/>
                <a:gd name="T67" fmla="*/ 137 h 206"/>
                <a:gd name="T68" fmla="*/ 196 w 423"/>
                <a:gd name="T69" fmla="*/ 144 h 206"/>
                <a:gd name="T70" fmla="*/ 140 w 423"/>
                <a:gd name="T71" fmla="*/ 157 h 206"/>
                <a:gd name="T72" fmla="*/ 88 w 423"/>
                <a:gd name="T73" fmla="*/ 171 h 206"/>
                <a:gd name="T74" fmla="*/ 62 w 423"/>
                <a:gd name="T75" fmla="*/ 178 h 206"/>
                <a:gd name="T76" fmla="*/ 40 w 423"/>
                <a:gd name="T77" fmla="*/ 185 h 206"/>
                <a:gd name="T78" fmla="*/ 19 w 423"/>
                <a:gd name="T79" fmla="*/ 195 h 206"/>
                <a:gd name="T80" fmla="*/ 0 w 423"/>
                <a:gd name="T81" fmla="*/ 205 h 206"/>
                <a:gd name="T82" fmla="*/ 0 w 423"/>
                <a:gd name="T83" fmla="*/ 203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23" h="206">
                  <a:moveTo>
                    <a:pt x="0" y="203"/>
                  </a:moveTo>
                  <a:lnTo>
                    <a:pt x="25" y="189"/>
                  </a:lnTo>
                  <a:lnTo>
                    <a:pt x="52" y="175"/>
                  </a:lnTo>
                  <a:lnTo>
                    <a:pt x="68" y="168"/>
                  </a:lnTo>
                  <a:lnTo>
                    <a:pt x="83" y="162"/>
                  </a:lnTo>
                  <a:lnTo>
                    <a:pt x="101" y="156"/>
                  </a:lnTo>
                  <a:lnTo>
                    <a:pt x="120" y="150"/>
                  </a:lnTo>
                  <a:lnTo>
                    <a:pt x="147" y="141"/>
                  </a:lnTo>
                  <a:lnTo>
                    <a:pt x="173" y="132"/>
                  </a:lnTo>
                  <a:lnTo>
                    <a:pt x="198" y="125"/>
                  </a:lnTo>
                  <a:lnTo>
                    <a:pt x="222" y="117"/>
                  </a:lnTo>
                  <a:lnTo>
                    <a:pt x="245" y="109"/>
                  </a:lnTo>
                  <a:lnTo>
                    <a:pt x="269" y="99"/>
                  </a:lnTo>
                  <a:lnTo>
                    <a:pt x="295" y="88"/>
                  </a:lnTo>
                  <a:lnTo>
                    <a:pt x="319" y="78"/>
                  </a:lnTo>
                  <a:lnTo>
                    <a:pt x="332" y="70"/>
                  </a:lnTo>
                  <a:lnTo>
                    <a:pt x="346" y="62"/>
                  </a:lnTo>
                  <a:lnTo>
                    <a:pt x="361" y="53"/>
                  </a:lnTo>
                  <a:lnTo>
                    <a:pt x="376" y="44"/>
                  </a:lnTo>
                  <a:lnTo>
                    <a:pt x="389" y="33"/>
                  </a:lnTo>
                  <a:lnTo>
                    <a:pt x="403" y="22"/>
                  </a:lnTo>
                  <a:lnTo>
                    <a:pt x="413" y="11"/>
                  </a:lnTo>
                  <a:lnTo>
                    <a:pt x="422" y="0"/>
                  </a:lnTo>
                  <a:lnTo>
                    <a:pt x="416" y="9"/>
                  </a:lnTo>
                  <a:lnTo>
                    <a:pt x="407" y="21"/>
                  </a:lnTo>
                  <a:lnTo>
                    <a:pt x="398" y="33"/>
                  </a:lnTo>
                  <a:lnTo>
                    <a:pt x="390" y="43"/>
                  </a:lnTo>
                  <a:lnTo>
                    <a:pt x="372" y="62"/>
                  </a:lnTo>
                  <a:lnTo>
                    <a:pt x="351" y="79"/>
                  </a:lnTo>
                  <a:lnTo>
                    <a:pt x="328" y="94"/>
                  </a:lnTo>
                  <a:lnTo>
                    <a:pt x="304" y="107"/>
                  </a:lnTo>
                  <a:lnTo>
                    <a:pt x="277" y="118"/>
                  </a:lnTo>
                  <a:lnTo>
                    <a:pt x="250" y="127"/>
                  </a:lnTo>
                  <a:lnTo>
                    <a:pt x="223" y="137"/>
                  </a:lnTo>
                  <a:lnTo>
                    <a:pt x="196" y="144"/>
                  </a:lnTo>
                  <a:lnTo>
                    <a:pt x="140" y="157"/>
                  </a:lnTo>
                  <a:lnTo>
                    <a:pt x="88" y="171"/>
                  </a:lnTo>
                  <a:lnTo>
                    <a:pt x="62" y="178"/>
                  </a:lnTo>
                  <a:lnTo>
                    <a:pt x="40" y="185"/>
                  </a:lnTo>
                  <a:lnTo>
                    <a:pt x="19" y="195"/>
                  </a:lnTo>
                  <a:lnTo>
                    <a:pt x="0" y="205"/>
                  </a:lnTo>
                  <a:lnTo>
                    <a:pt x="0" y="203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0" name="Freeform 26">
              <a:extLst>
                <a:ext uri="{FF2B5EF4-FFF2-40B4-BE49-F238E27FC236}">
                  <a16:creationId xmlns:a16="http://schemas.microsoft.com/office/drawing/2014/main" id="{9462DE29-E708-F043-83AA-49F9A377B952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1" y="172"/>
              <a:ext cx="68" cy="62"/>
            </a:xfrm>
            <a:custGeom>
              <a:avLst/>
              <a:gdLst>
                <a:gd name="T0" fmla="*/ 11 w 68"/>
                <a:gd name="T1" fmla="*/ 0 h 62"/>
                <a:gd name="T2" fmla="*/ 23 w 68"/>
                <a:gd name="T3" fmla="*/ 0 h 62"/>
                <a:gd name="T4" fmla="*/ 29 w 68"/>
                <a:gd name="T5" fmla="*/ 0 h 62"/>
                <a:gd name="T6" fmla="*/ 32 w 68"/>
                <a:gd name="T7" fmla="*/ 6 h 62"/>
                <a:gd name="T8" fmla="*/ 41 w 68"/>
                <a:gd name="T9" fmla="*/ 19 h 62"/>
                <a:gd name="T10" fmla="*/ 48 w 68"/>
                <a:gd name="T11" fmla="*/ 33 h 62"/>
                <a:gd name="T12" fmla="*/ 52 w 68"/>
                <a:gd name="T13" fmla="*/ 38 h 62"/>
                <a:gd name="T14" fmla="*/ 52 w 68"/>
                <a:gd name="T15" fmla="*/ 29 h 62"/>
                <a:gd name="T16" fmla="*/ 52 w 68"/>
                <a:gd name="T17" fmla="*/ 7 h 62"/>
                <a:gd name="T18" fmla="*/ 49 w 68"/>
                <a:gd name="T19" fmla="*/ 3 h 62"/>
                <a:gd name="T20" fmla="*/ 47 w 68"/>
                <a:gd name="T21" fmla="*/ 0 h 62"/>
                <a:gd name="T22" fmla="*/ 60 w 68"/>
                <a:gd name="T23" fmla="*/ 0 h 62"/>
                <a:gd name="T24" fmla="*/ 66 w 68"/>
                <a:gd name="T25" fmla="*/ 0 h 62"/>
                <a:gd name="T26" fmla="*/ 61 w 68"/>
                <a:gd name="T27" fmla="*/ 4 h 62"/>
                <a:gd name="T28" fmla="*/ 61 w 68"/>
                <a:gd name="T29" fmla="*/ 7 h 62"/>
                <a:gd name="T30" fmla="*/ 61 w 68"/>
                <a:gd name="T31" fmla="*/ 26 h 62"/>
                <a:gd name="T32" fmla="*/ 61 w 68"/>
                <a:gd name="T33" fmla="*/ 52 h 62"/>
                <a:gd name="T34" fmla="*/ 63 w 68"/>
                <a:gd name="T35" fmla="*/ 55 h 62"/>
                <a:gd name="T36" fmla="*/ 67 w 68"/>
                <a:gd name="T37" fmla="*/ 61 h 62"/>
                <a:gd name="T38" fmla="*/ 32 w 68"/>
                <a:gd name="T39" fmla="*/ 48 h 62"/>
                <a:gd name="T40" fmla="*/ 20 w 68"/>
                <a:gd name="T41" fmla="*/ 30 h 62"/>
                <a:gd name="T42" fmla="*/ 16 w 68"/>
                <a:gd name="T43" fmla="*/ 22 h 62"/>
                <a:gd name="T44" fmla="*/ 14 w 68"/>
                <a:gd name="T45" fmla="*/ 22 h 62"/>
                <a:gd name="T46" fmla="*/ 14 w 68"/>
                <a:gd name="T47" fmla="*/ 27 h 62"/>
                <a:gd name="T48" fmla="*/ 14 w 68"/>
                <a:gd name="T49" fmla="*/ 40 h 62"/>
                <a:gd name="T50" fmla="*/ 16 w 68"/>
                <a:gd name="T51" fmla="*/ 55 h 62"/>
                <a:gd name="T52" fmla="*/ 20 w 68"/>
                <a:gd name="T53" fmla="*/ 59 h 62"/>
                <a:gd name="T54" fmla="*/ 14 w 68"/>
                <a:gd name="T55" fmla="*/ 59 h 62"/>
                <a:gd name="T56" fmla="*/ 0 w 68"/>
                <a:gd name="T57" fmla="*/ 60 h 62"/>
                <a:gd name="T58" fmla="*/ 6 w 68"/>
                <a:gd name="T59" fmla="*/ 54 h 62"/>
                <a:gd name="T60" fmla="*/ 7 w 68"/>
                <a:gd name="T61" fmla="*/ 51 h 62"/>
                <a:gd name="T62" fmla="*/ 7 w 68"/>
                <a:gd name="T63" fmla="*/ 27 h 62"/>
                <a:gd name="T64" fmla="*/ 7 w 68"/>
                <a:gd name="T65" fmla="*/ 7 h 62"/>
                <a:gd name="T66" fmla="*/ 3 w 68"/>
                <a:gd name="T67" fmla="*/ 3 h 62"/>
                <a:gd name="T68" fmla="*/ 2 w 68"/>
                <a:gd name="T69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68" h="62">
                  <a:moveTo>
                    <a:pt x="2" y="0"/>
                  </a:moveTo>
                  <a:lnTo>
                    <a:pt x="11" y="0"/>
                  </a:lnTo>
                  <a:lnTo>
                    <a:pt x="18" y="0"/>
                  </a:lnTo>
                  <a:lnTo>
                    <a:pt x="23" y="0"/>
                  </a:lnTo>
                  <a:lnTo>
                    <a:pt x="25" y="0"/>
                  </a:lnTo>
                  <a:lnTo>
                    <a:pt x="29" y="0"/>
                  </a:lnTo>
                  <a:lnTo>
                    <a:pt x="29" y="2"/>
                  </a:lnTo>
                  <a:lnTo>
                    <a:pt x="32" y="6"/>
                  </a:lnTo>
                  <a:lnTo>
                    <a:pt x="36" y="12"/>
                  </a:lnTo>
                  <a:lnTo>
                    <a:pt x="41" y="19"/>
                  </a:lnTo>
                  <a:lnTo>
                    <a:pt x="45" y="26"/>
                  </a:lnTo>
                  <a:lnTo>
                    <a:pt x="48" y="33"/>
                  </a:lnTo>
                  <a:lnTo>
                    <a:pt x="52" y="36"/>
                  </a:lnTo>
                  <a:lnTo>
                    <a:pt x="52" y="38"/>
                  </a:lnTo>
                  <a:lnTo>
                    <a:pt x="52" y="36"/>
                  </a:lnTo>
                  <a:lnTo>
                    <a:pt x="52" y="29"/>
                  </a:lnTo>
                  <a:lnTo>
                    <a:pt x="52" y="20"/>
                  </a:lnTo>
                  <a:lnTo>
                    <a:pt x="52" y="7"/>
                  </a:lnTo>
                  <a:lnTo>
                    <a:pt x="51" y="5"/>
                  </a:lnTo>
                  <a:lnTo>
                    <a:pt x="49" y="3"/>
                  </a:lnTo>
                  <a:lnTo>
                    <a:pt x="48" y="1"/>
                  </a:lnTo>
                  <a:lnTo>
                    <a:pt x="47" y="0"/>
                  </a:lnTo>
                  <a:lnTo>
                    <a:pt x="53" y="0"/>
                  </a:lnTo>
                  <a:lnTo>
                    <a:pt x="60" y="0"/>
                  </a:lnTo>
                  <a:lnTo>
                    <a:pt x="65" y="0"/>
                  </a:lnTo>
                  <a:lnTo>
                    <a:pt x="66" y="0"/>
                  </a:lnTo>
                  <a:lnTo>
                    <a:pt x="63" y="3"/>
                  </a:lnTo>
                  <a:lnTo>
                    <a:pt x="61" y="4"/>
                  </a:lnTo>
                  <a:lnTo>
                    <a:pt x="61" y="5"/>
                  </a:lnTo>
                  <a:lnTo>
                    <a:pt x="61" y="7"/>
                  </a:lnTo>
                  <a:lnTo>
                    <a:pt x="61" y="15"/>
                  </a:lnTo>
                  <a:lnTo>
                    <a:pt x="61" y="26"/>
                  </a:lnTo>
                  <a:lnTo>
                    <a:pt x="61" y="38"/>
                  </a:lnTo>
                  <a:lnTo>
                    <a:pt x="61" y="52"/>
                  </a:lnTo>
                  <a:lnTo>
                    <a:pt x="61" y="54"/>
                  </a:lnTo>
                  <a:lnTo>
                    <a:pt x="63" y="55"/>
                  </a:lnTo>
                  <a:lnTo>
                    <a:pt x="65" y="58"/>
                  </a:lnTo>
                  <a:lnTo>
                    <a:pt x="67" y="61"/>
                  </a:lnTo>
                  <a:lnTo>
                    <a:pt x="39" y="61"/>
                  </a:lnTo>
                  <a:lnTo>
                    <a:pt x="32" y="48"/>
                  </a:lnTo>
                  <a:lnTo>
                    <a:pt x="24" y="36"/>
                  </a:lnTo>
                  <a:lnTo>
                    <a:pt x="20" y="30"/>
                  </a:lnTo>
                  <a:lnTo>
                    <a:pt x="18" y="25"/>
                  </a:lnTo>
                  <a:lnTo>
                    <a:pt x="16" y="22"/>
                  </a:lnTo>
                  <a:lnTo>
                    <a:pt x="14" y="21"/>
                  </a:lnTo>
                  <a:lnTo>
                    <a:pt x="14" y="22"/>
                  </a:lnTo>
                  <a:lnTo>
                    <a:pt x="14" y="24"/>
                  </a:lnTo>
                  <a:lnTo>
                    <a:pt x="14" y="27"/>
                  </a:lnTo>
                  <a:lnTo>
                    <a:pt x="14" y="30"/>
                  </a:lnTo>
                  <a:lnTo>
                    <a:pt x="14" y="40"/>
                  </a:lnTo>
                  <a:lnTo>
                    <a:pt x="15" y="51"/>
                  </a:lnTo>
                  <a:lnTo>
                    <a:pt x="16" y="55"/>
                  </a:lnTo>
                  <a:lnTo>
                    <a:pt x="21" y="59"/>
                  </a:lnTo>
                  <a:lnTo>
                    <a:pt x="20" y="59"/>
                  </a:lnTo>
                  <a:lnTo>
                    <a:pt x="18" y="59"/>
                  </a:lnTo>
                  <a:lnTo>
                    <a:pt x="14" y="59"/>
                  </a:lnTo>
                  <a:lnTo>
                    <a:pt x="8" y="60"/>
                  </a:lnTo>
                  <a:lnTo>
                    <a:pt x="0" y="60"/>
                  </a:lnTo>
                  <a:lnTo>
                    <a:pt x="4" y="58"/>
                  </a:lnTo>
                  <a:lnTo>
                    <a:pt x="6" y="54"/>
                  </a:lnTo>
                  <a:lnTo>
                    <a:pt x="7" y="52"/>
                  </a:lnTo>
                  <a:lnTo>
                    <a:pt x="7" y="51"/>
                  </a:lnTo>
                  <a:lnTo>
                    <a:pt x="7" y="38"/>
                  </a:lnTo>
                  <a:lnTo>
                    <a:pt x="7" y="27"/>
                  </a:lnTo>
                  <a:lnTo>
                    <a:pt x="7" y="15"/>
                  </a:lnTo>
                  <a:lnTo>
                    <a:pt x="7" y="7"/>
                  </a:lnTo>
                  <a:lnTo>
                    <a:pt x="6" y="5"/>
                  </a:lnTo>
                  <a:lnTo>
                    <a:pt x="3" y="3"/>
                  </a:lnTo>
                  <a:lnTo>
                    <a:pt x="1" y="0"/>
                  </a:lnTo>
                  <a:lnTo>
                    <a:pt x="2" y="0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1" name="Freeform 27">
              <a:extLst>
                <a:ext uri="{FF2B5EF4-FFF2-40B4-BE49-F238E27FC236}">
                  <a16:creationId xmlns:a16="http://schemas.microsoft.com/office/drawing/2014/main" id="{4049CC81-AA24-684D-BBF8-2F641015C5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0" y="172"/>
              <a:ext cx="76" cy="62"/>
            </a:xfrm>
            <a:custGeom>
              <a:avLst/>
              <a:gdLst>
                <a:gd name="T0" fmla="*/ 16 w 76"/>
                <a:gd name="T1" fmla="*/ 28 h 62"/>
                <a:gd name="T2" fmla="*/ 19 w 76"/>
                <a:gd name="T3" fmla="*/ 15 h 62"/>
                <a:gd name="T4" fmla="*/ 22 w 76"/>
                <a:gd name="T5" fmla="*/ 7 h 62"/>
                <a:gd name="T6" fmla="*/ 20 w 76"/>
                <a:gd name="T7" fmla="*/ 4 h 62"/>
                <a:gd name="T8" fmla="*/ 16 w 76"/>
                <a:gd name="T9" fmla="*/ 0 h 62"/>
                <a:gd name="T10" fmla="*/ 28 w 76"/>
                <a:gd name="T11" fmla="*/ 0 h 62"/>
                <a:gd name="T12" fmla="*/ 38 w 76"/>
                <a:gd name="T13" fmla="*/ 0 h 62"/>
                <a:gd name="T14" fmla="*/ 42 w 76"/>
                <a:gd name="T15" fmla="*/ 0 h 62"/>
                <a:gd name="T16" fmla="*/ 46 w 76"/>
                <a:gd name="T17" fmla="*/ 0 h 62"/>
                <a:gd name="T18" fmla="*/ 47 w 76"/>
                <a:gd name="T19" fmla="*/ 0 h 62"/>
                <a:gd name="T20" fmla="*/ 50 w 76"/>
                <a:gd name="T21" fmla="*/ 4 h 62"/>
                <a:gd name="T22" fmla="*/ 52 w 76"/>
                <a:gd name="T23" fmla="*/ 10 h 62"/>
                <a:gd name="T24" fmla="*/ 55 w 76"/>
                <a:gd name="T25" fmla="*/ 17 h 62"/>
                <a:gd name="T26" fmla="*/ 58 w 76"/>
                <a:gd name="T27" fmla="*/ 25 h 62"/>
                <a:gd name="T28" fmla="*/ 64 w 76"/>
                <a:gd name="T29" fmla="*/ 41 h 62"/>
                <a:gd name="T30" fmla="*/ 69 w 76"/>
                <a:gd name="T31" fmla="*/ 55 h 62"/>
                <a:gd name="T32" fmla="*/ 73 w 76"/>
                <a:gd name="T33" fmla="*/ 59 h 62"/>
                <a:gd name="T34" fmla="*/ 75 w 76"/>
                <a:gd name="T35" fmla="*/ 61 h 62"/>
                <a:gd name="T36" fmla="*/ 64 w 76"/>
                <a:gd name="T37" fmla="*/ 61 h 62"/>
                <a:gd name="T38" fmla="*/ 51 w 76"/>
                <a:gd name="T39" fmla="*/ 61 h 62"/>
                <a:gd name="T40" fmla="*/ 46 w 76"/>
                <a:gd name="T41" fmla="*/ 61 h 62"/>
                <a:gd name="T42" fmla="*/ 41 w 76"/>
                <a:gd name="T43" fmla="*/ 61 h 62"/>
                <a:gd name="T44" fmla="*/ 38 w 76"/>
                <a:gd name="T45" fmla="*/ 61 h 62"/>
                <a:gd name="T46" fmla="*/ 36 w 76"/>
                <a:gd name="T47" fmla="*/ 61 h 62"/>
                <a:gd name="T48" fmla="*/ 41 w 76"/>
                <a:gd name="T49" fmla="*/ 58 h 62"/>
                <a:gd name="T50" fmla="*/ 42 w 76"/>
                <a:gd name="T51" fmla="*/ 55 h 62"/>
                <a:gd name="T52" fmla="*/ 41 w 76"/>
                <a:gd name="T53" fmla="*/ 52 h 62"/>
                <a:gd name="T54" fmla="*/ 40 w 76"/>
                <a:gd name="T55" fmla="*/ 46 h 62"/>
                <a:gd name="T56" fmla="*/ 19 w 76"/>
                <a:gd name="T57" fmla="*/ 46 h 62"/>
                <a:gd name="T58" fmla="*/ 17 w 76"/>
                <a:gd name="T59" fmla="*/ 53 h 62"/>
                <a:gd name="T60" fmla="*/ 18 w 76"/>
                <a:gd name="T61" fmla="*/ 58 h 62"/>
                <a:gd name="T62" fmla="*/ 20 w 76"/>
                <a:gd name="T63" fmla="*/ 59 h 62"/>
                <a:gd name="T64" fmla="*/ 21 w 76"/>
                <a:gd name="T65" fmla="*/ 60 h 62"/>
                <a:gd name="T66" fmla="*/ 16 w 76"/>
                <a:gd name="T67" fmla="*/ 60 h 62"/>
                <a:gd name="T68" fmla="*/ 9 w 76"/>
                <a:gd name="T69" fmla="*/ 60 h 62"/>
                <a:gd name="T70" fmla="*/ 5 w 76"/>
                <a:gd name="T71" fmla="*/ 60 h 62"/>
                <a:gd name="T72" fmla="*/ 2 w 76"/>
                <a:gd name="T73" fmla="*/ 60 h 62"/>
                <a:gd name="T74" fmla="*/ 0 w 76"/>
                <a:gd name="T75" fmla="*/ 60 h 62"/>
                <a:gd name="T76" fmla="*/ 5 w 76"/>
                <a:gd name="T77" fmla="*/ 57 h 62"/>
                <a:gd name="T78" fmla="*/ 7 w 76"/>
                <a:gd name="T79" fmla="*/ 54 h 62"/>
                <a:gd name="T80" fmla="*/ 8 w 76"/>
                <a:gd name="T81" fmla="*/ 53 h 62"/>
                <a:gd name="T82" fmla="*/ 11 w 76"/>
                <a:gd name="T83" fmla="*/ 40 h 62"/>
                <a:gd name="T84" fmla="*/ 16 w 76"/>
                <a:gd name="T85" fmla="*/ 28 h 62"/>
                <a:gd name="T86" fmla="*/ 24 w 76"/>
                <a:gd name="T87" fmla="*/ 28 h 62"/>
                <a:gd name="T88" fmla="*/ 23 w 76"/>
                <a:gd name="T89" fmla="*/ 32 h 62"/>
                <a:gd name="T90" fmla="*/ 22 w 76"/>
                <a:gd name="T91" fmla="*/ 35 h 62"/>
                <a:gd name="T92" fmla="*/ 21 w 76"/>
                <a:gd name="T93" fmla="*/ 38 h 62"/>
                <a:gd name="T94" fmla="*/ 20 w 76"/>
                <a:gd name="T95" fmla="*/ 39 h 62"/>
                <a:gd name="T96" fmla="*/ 38 w 76"/>
                <a:gd name="T97" fmla="*/ 39 h 62"/>
                <a:gd name="T98" fmla="*/ 28 w 76"/>
                <a:gd name="T99" fmla="*/ 15 h 62"/>
                <a:gd name="T100" fmla="*/ 28 w 76"/>
                <a:gd name="T101" fmla="*/ 16 h 62"/>
                <a:gd name="T102" fmla="*/ 27 w 76"/>
                <a:gd name="T103" fmla="*/ 20 h 62"/>
                <a:gd name="T104" fmla="*/ 25 w 76"/>
                <a:gd name="T105" fmla="*/ 23 h 62"/>
                <a:gd name="T106" fmla="*/ 24 w 76"/>
                <a:gd name="T107" fmla="*/ 28 h 62"/>
                <a:gd name="T108" fmla="*/ 16 w 76"/>
                <a:gd name="T109" fmla="*/ 28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6" h="62">
                  <a:moveTo>
                    <a:pt x="16" y="28"/>
                  </a:moveTo>
                  <a:lnTo>
                    <a:pt x="19" y="15"/>
                  </a:lnTo>
                  <a:lnTo>
                    <a:pt x="22" y="7"/>
                  </a:lnTo>
                  <a:lnTo>
                    <a:pt x="20" y="4"/>
                  </a:lnTo>
                  <a:lnTo>
                    <a:pt x="16" y="0"/>
                  </a:lnTo>
                  <a:lnTo>
                    <a:pt x="28" y="0"/>
                  </a:lnTo>
                  <a:lnTo>
                    <a:pt x="38" y="0"/>
                  </a:lnTo>
                  <a:lnTo>
                    <a:pt x="42" y="0"/>
                  </a:lnTo>
                  <a:lnTo>
                    <a:pt x="46" y="0"/>
                  </a:lnTo>
                  <a:lnTo>
                    <a:pt x="47" y="0"/>
                  </a:lnTo>
                  <a:lnTo>
                    <a:pt x="50" y="4"/>
                  </a:lnTo>
                  <a:lnTo>
                    <a:pt x="52" y="10"/>
                  </a:lnTo>
                  <a:lnTo>
                    <a:pt x="55" y="17"/>
                  </a:lnTo>
                  <a:lnTo>
                    <a:pt x="58" y="25"/>
                  </a:lnTo>
                  <a:lnTo>
                    <a:pt x="64" y="41"/>
                  </a:lnTo>
                  <a:lnTo>
                    <a:pt x="69" y="55"/>
                  </a:lnTo>
                  <a:lnTo>
                    <a:pt x="73" y="59"/>
                  </a:lnTo>
                  <a:lnTo>
                    <a:pt x="75" y="61"/>
                  </a:lnTo>
                  <a:lnTo>
                    <a:pt x="64" y="61"/>
                  </a:lnTo>
                  <a:lnTo>
                    <a:pt x="51" y="61"/>
                  </a:lnTo>
                  <a:lnTo>
                    <a:pt x="46" y="61"/>
                  </a:lnTo>
                  <a:lnTo>
                    <a:pt x="41" y="61"/>
                  </a:lnTo>
                  <a:lnTo>
                    <a:pt x="38" y="61"/>
                  </a:lnTo>
                  <a:lnTo>
                    <a:pt x="36" y="61"/>
                  </a:lnTo>
                  <a:lnTo>
                    <a:pt x="41" y="58"/>
                  </a:lnTo>
                  <a:lnTo>
                    <a:pt x="42" y="55"/>
                  </a:lnTo>
                  <a:lnTo>
                    <a:pt x="41" y="52"/>
                  </a:lnTo>
                  <a:lnTo>
                    <a:pt x="40" y="46"/>
                  </a:lnTo>
                  <a:lnTo>
                    <a:pt x="19" y="46"/>
                  </a:lnTo>
                  <a:lnTo>
                    <a:pt x="17" y="53"/>
                  </a:lnTo>
                  <a:lnTo>
                    <a:pt x="18" y="58"/>
                  </a:lnTo>
                  <a:lnTo>
                    <a:pt x="20" y="59"/>
                  </a:lnTo>
                  <a:lnTo>
                    <a:pt x="21" y="60"/>
                  </a:lnTo>
                  <a:lnTo>
                    <a:pt x="16" y="60"/>
                  </a:lnTo>
                  <a:lnTo>
                    <a:pt x="9" y="60"/>
                  </a:lnTo>
                  <a:lnTo>
                    <a:pt x="5" y="60"/>
                  </a:lnTo>
                  <a:lnTo>
                    <a:pt x="2" y="60"/>
                  </a:lnTo>
                  <a:lnTo>
                    <a:pt x="0" y="60"/>
                  </a:lnTo>
                  <a:lnTo>
                    <a:pt x="5" y="57"/>
                  </a:lnTo>
                  <a:lnTo>
                    <a:pt x="7" y="54"/>
                  </a:lnTo>
                  <a:lnTo>
                    <a:pt x="8" y="53"/>
                  </a:lnTo>
                  <a:lnTo>
                    <a:pt x="11" y="40"/>
                  </a:lnTo>
                  <a:lnTo>
                    <a:pt x="16" y="28"/>
                  </a:lnTo>
                  <a:lnTo>
                    <a:pt x="24" y="28"/>
                  </a:lnTo>
                  <a:lnTo>
                    <a:pt x="23" y="32"/>
                  </a:lnTo>
                  <a:lnTo>
                    <a:pt x="22" y="35"/>
                  </a:lnTo>
                  <a:lnTo>
                    <a:pt x="21" y="38"/>
                  </a:lnTo>
                  <a:lnTo>
                    <a:pt x="20" y="39"/>
                  </a:lnTo>
                  <a:lnTo>
                    <a:pt x="38" y="39"/>
                  </a:lnTo>
                  <a:lnTo>
                    <a:pt x="28" y="15"/>
                  </a:lnTo>
                  <a:lnTo>
                    <a:pt x="28" y="16"/>
                  </a:lnTo>
                  <a:lnTo>
                    <a:pt x="27" y="20"/>
                  </a:lnTo>
                  <a:lnTo>
                    <a:pt x="25" y="23"/>
                  </a:lnTo>
                  <a:lnTo>
                    <a:pt x="24" y="28"/>
                  </a:lnTo>
                  <a:lnTo>
                    <a:pt x="16" y="28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2" name="Freeform 28">
              <a:extLst>
                <a:ext uri="{FF2B5EF4-FFF2-40B4-BE49-F238E27FC236}">
                  <a16:creationId xmlns:a16="http://schemas.microsoft.com/office/drawing/2014/main" id="{35228920-9347-2449-BA7A-C11778C541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0" y="172"/>
              <a:ext cx="77" cy="63"/>
            </a:xfrm>
            <a:custGeom>
              <a:avLst/>
              <a:gdLst>
                <a:gd name="T0" fmla="*/ 16 w 77"/>
                <a:gd name="T1" fmla="*/ 0 h 63"/>
                <a:gd name="T2" fmla="*/ 28 w 77"/>
                <a:gd name="T3" fmla="*/ 0 h 63"/>
                <a:gd name="T4" fmla="*/ 38 w 77"/>
                <a:gd name="T5" fmla="*/ 0 h 63"/>
                <a:gd name="T6" fmla="*/ 43 w 77"/>
                <a:gd name="T7" fmla="*/ 0 h 63"/>
                <a:gd name="T8" fmla="*/ 46 w 77"/>
                <a:gd name="T9" fmla="*/ 0 h 63"/>
                <a:gd name="T10" fmla="*/ 48 w 77"/>
                <a:gd name="T11" fmla="*/ 0 h 63"/>
                <a:gd name="T12" fmla="*/ 49 w 77"/>
                <a:gd name="T13" fmla="*/ 0 h 63"/>
                <a:gd name="T14" fmla="*/ 50 w 77"/>
                <a:gd name="T15" fmla="*/ 4 h 63"/>
                <a:gd name="T16" fmla="*/ 52 w 77"/>
                <a:gd name="T17" fmla="*/ 10 h 63"/>
                <a:gd name="T18" fmla="*/ 56 w 77"/>
                <a:gd name="T19" fmla="*/ 17 h 63"/>
                <a:gd name="T20" fmla="*/ 58 w 77"/>
                <a:gd name="T21" fmla="*/ 25 h 63"/>
                <a:gd name="T22" fmla="*/ 65 w 77"/>
                <a:gd name="T23" fmla="*/ 41 h 63"/>
                <a:gd name="T24" fmla="*/ 70 w 77"/>
                <a:gd name="T25" fmla="*/ 56 h 63"/>
                <a:gd name="T26" fmla="*/ 74 w 77"/>
                <a:gd name="T27" fmla="*/ 60 h 63"/>
                <a:gd name="T28" fmla="*/ 76 w 77"/>
                <a:gd name="T29" fmla="*/ 62 h 63"/>
                <a:gd name="T30" fmla="*/ 64 w 77"/>
                <a:gd name="T31" fmla="*/ 62 h 63"/>
                <a:gd name="T32" fmla="*/ 51 w 77"/>
                <a:gd name="T33" fmla="*/ 62 h 63"/>
                <a:gd name="T34" fmla="*/ 46 w 77"/>
                <a:gd name="T35" fmla="*/ 62 h 63"/>
                <a:gd name="T36" fmla="*/ 42 w 77"/>
                <a:gd name="T37" fmla="*/ 62 h 63"/>
                <a:gd name="T38" fmla="*/ 38 w 77"/>
                <a:gd name="T39" fmla="*/ 62 h 63"/>
                <a:gd name="T40" fmla="*/ 41 w 77"/>
                <a:gd name="T41" fmla="*/ 59 h 63"/>
                <a:gd name="T42" fmla="*/ 43 w 77"/>
                <a:gd name="T43" fmla="*/ 56 h 63"/>
                <a:gd name="T44" fmla="*/ 42 w 77"/>
                <a:gd name="T45" fmla="*/ 53 h 63"/>
                <a:gd name="T46" fmla="*/ 40 w 77"/>
                <a:gd name="T47" fmla="*/ 47 h 63"/>
                <a:gd name="T48" fmla="*/ 20 w 77"/>
                <a:gd name="T49" fmla="*/ 47 h 63"/>
                <a:gd name="T50" fmla="*/ 17 w 77"/>
                <a:gd name="T51" fmla="*/ 54 h 63"/>
                <a:gd name="T52" fmla="*/ 18 w 77"/>
                <a:gd name="T53" fmla="*/ 59 h 63"/>
                <a:gd name="T54" fmla="*/ 20 w 77"/>
                <a:gd name="T55" fmla="*/ 60 h 63"/>
                <a:gd name="T56" fmla="*/ 20 w 77"/>
                <a:gd name="T57" fmla="*/ 61 h 63"/>
                <a:gd name="T58" fmla="*/ 16 w 77"/>
                <a:gd name="T59" fmla="*/ 61 h 63"/>
                <a:gd name="T60" fmla="*/ 9 w 77"/>
                <a:gd name="T61" fmla="*/ 61 h 63"/>
                <a:gd name="T62" fmla="*/ 5 w 77"/>
                <a:gd name="T63" fmla="*/ 61 h 63"/>
                <a:gd name="T64" fmla="*/ 2 w 77"/>
                <a:gd name="T65" fmla="*/ 61 h 63"/>
                <a:gd name="T66" fmla="*/ 0 w 77"/>
                <a:gd name="T67" fmla="*/ 61 h 63"/>
                <a:gd name="T68" fmla="*/ 5 w 77"/>
                <a:gd name="T69" fmla="*/ 58 h 63"/>
                <a:gd name="T70" fmla="*/ 7 w 77"/>
                <a:gd name="T71" fmla="*/ 55 h 63"/>
                <a:gd name="T72" fmla="*/ 8 w 77"/>
                <a:gd name="T73" fmla="*/ 54 h 63"/>
                <a:gd name="T74" fmla="*/ 12 w 77"/>
                <a:gd name="T75" fmla="*/ 41 h 63"/>
                <a:gd name="T76" fmla="*/ 16 w 77"/>
                <a:gd name="T77" fmla="*/ 28 h 63"/>
                <a:gd name="T78" fmla="*/ 20 w 77"/>
                <a:gd name="T79" fmla="*/ 16 h 63"/>
                <a:gd name="T80" fmla="*/ 21 w 77"/>
                <a:gd name="T81" fmla="*/ 7 h 63"/>
                <a:gd name="T82" fmla="*/ 20 w 77"/>
                <a:gd name="T83" fmla="*/ 4 h 63"/>
                <a:gd name="T84" fmla="*/ 16 w 77"/>
                <a:gd name="T8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7" h="63">
                  <a:moveTo>
                    <a:pt x="16" y="0"/>
                  </a:moveTo>
                  <a:lnTo>
                    <a:pt x="28" y="0"/>
                  </a:lnTo>
                  <a:lnTo>
                    <a:pt x="38" y="0"/>
                  </a:lnTo>
                  <a:lnTo>
                    <a:pt x="43" y="0"/>
                  </a:lnTo>
                  <a:lnTo>
                    <a:pt x="46" y="0"/>
                  </a:lnTo>
                  <a:lnTo>
                    <a:pt x="48" y="0"/>
                  </a:lnTo>
                  <a:lnTo>
                    <a:pt x="49" y="0"/>
                  </a:lnTo>
                  <a:lnTo>
                    <a:pt x="50" y="4"/>
                  </a:lnTo>
                  <a:lnTo>
                    <a:pt x="52" y="10"/>
                  </a:lnTo>
                  <a:lnTo>
                    <a:pt x="56" y="17"/>
                  </a:lnTo>
                  <a:lnTo>
                    <a:pt x="58" y="25"/>
                  </a:lnTo>
                  <a:lnTo>
                    <a:pt x="65" y="41"/>
                  </a:lnTo>
                  <a:lnTo>
                    <a:pt x="70" y="56"/>
                  </a:lnTo>
                  <a:lnTo>
                    <a:pt x="74" y="60"/>
                  </a:lnTo>
                  <a:lnTo>
                    <a:pt x="76" y="62"/>
                  </a:lnTo>
                  <a:lnTo>
                    <a:pt x="64" y="62"/>
                  </a:lnTo>
                  <a:lnTo>
                    <a:pt x="51" y="62"/>
                  </a:lnTo>
                  <a:lnTo>
                    <a:pt x="46" y="62"/>
                  </a:lnTo>
                  <a:lnTo>
                    <a:pt x="42" y="62"/>
                  </a:lnTo>
                  <a:lnTo>
                    <a:pt x="38" y="62"/>
                  </a:lnTo>
                  <a:lnTo>
                    <a:pt x="41" y="59"/>
                  </a:lnTo>
                  <a:lnTo>
                    <a:pt x="43" y="56"/>
                  </a:lnTo>
                  <a:lnTo>
                    <a:pt x="42" y="53"/>
                  </a:lnTo>
                  <a:lnTo>
                    <a:pt x="40" y="47"/>
                  </a:lnTo>
                  <a:lnTo>
                    <a:pt x="20" y="47"/>
                  </a:lnTo>
                  <a:lnTo>
                    <a:pt x="17" y="54"/>
                  </a:lnTo>
                  <a:lnTo>
                    <a:pt x="18" y="59"/>
                  </a:lnTo>
                  <a:lnTo>
                    <a:pt x="20" y="60"/>
                  </a:lnTo>
                  <a:lnTo>
                    <a:pt x="20" y="61"/>
                  </a:lnTo>
                  <a:lnTo>
                    <a:pt x="16" y="61"/>
                  </a:lnTo>
                  <a:lnTo>
                    <a:pt x="9" y="61"/>
                  </a:lnTo>
                  <a:lnTo>
                    <a:pt x="5" y="61"/>
                  </a:lnTo>
                  <a:lnTo>
                    <a:pt x="2" y="61"/>
                  </a:lnTo>
                  <a:lnTo>
                    <a:pt x="0" y="61"/>
                  </a:lnTo>
                  <a:lnTo>
                    <a:pt x="5" y="58"/>
                  </a:lnTo>
                  <a:lnTo>
                    <a:pt x="7" y="55"/>
                  </a:lnTo>
                  <a:lnTo>
                    <a:pt x="8" y="54"/>
                  </a:lnTo>
                  <a:lnTo>
                    <a:pt x="12" y="41"/>
                  </a:lnTo>
                  <a:lnTo>
                    <a:pt x="16" y="28"/>
                  </a:lnTo>
                  <a:lnTo>
                    <a:pt x="20" y="16"/>
                  </a:lnTo>
                  <a:lnTo>
                    <a:pt x="21" y="7"/>
                  </a:lnTo>
                  <a:lnTo>
                    <a:pt x="20" y="4"/>
                  </a:lnTo>
                  <a:lnTo>
                    <a:pt x="16" y="0"/>
                  </a:lnTo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3" name="Freeform 29">
              <a:extLst>
                <a:ext uri="{FF2B5EF4-FFF2-40B4-BE49-F238E27FC236}">
                  <a16:creationId xmlns:a16="http://schemas.microsoft.com/office/drawing/2014/main" id="{D57F8E91-2B12-0B48-BC89-FF8B239BE7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2" y="188"/>
              <a:ext cx="18" cy="25"/>
            </a:xfrm>
            <a:custGeom>
              <a:avLst/>
              <a:gdLst>
                <a:gd name="T0" fmla="*/ 8 w 18"/>
                <a:gd name="T1" fmla="*/ 0 h 25"/>
                <a:gd name="T2" fmla="*/ 17 w 18"/>
                <a:gd name="T3" fmla="*/ 24 h 25"/>
                <a:gd name="T4" fmla="*/ 0 w 18"/>
                <a:gd name="T5" fmla="*/ 24 h 25"/>
                <a:gd name="T6" fmla="*/ 8 w 18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5">
                  <a:moveTo>
                    <a:pt x="8" y="0"/>
                  </a:moveTo>
                  <a:lnTo>
                    <a:pt x="17" y="24"/>
                  </a:lnTo>
                  <a:lnTo>
                    <a:pt x="0" y="24"/>
                  </a:lnTo>
                  <a:lnTo>
                    <a:pt x="8" y="0"/>
                  </a:lnTo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4" name="Freeform 30">
              <a:extLst>
                <a:ext uri="{FF2B5EF4-FFF2-40B4-BE49-F238E27FC236}">
                  <a16:creationId xmlns:a16="http://schemas.microsoft.com/office/drawing/2014/main" id="{8D9800F5-AB35-A441-9C11-50417166E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2" y="188"/>
              <a:ext cx="13" cy="12"/>
            </a:xfrm>
            <a:custGeom>
              <a:avLst/>
              <a:gdLst>
                <a:gd name="T0" fmla="*/ 5 w 13"/>
                <a:gd name="T1" fmla="*/ 0 h 12"/>
                <a:gd name="T2" fmla="*/ 12 w 13"/>
                <a:gd name="T3" fmla="*/ 11 h 12"/>
                <a:gd name="T4" fmla="*/ 0 w 13"/>
                <a:gd name="T5" fmla="*/ 11 h 12"/>
                <a:gd name="T6" fmla="*/ 5 w 13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2">
                  <a:moveTo>
                    <a:pt x="5" y="0"/>
                  </a:moveTo>
                  <a:lnTo>
                    <a:pt x="12" y="11"/>
                  </a:lnTo>
                  <a:lnTo>
                    <a:pt x="0" y="11"/>
                  </a:lnTo>
                  <a:lnTo>
                    <a:pt x="5" y="0"/>
                  </a:lnTo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5" name="Freeform 31">
              <a:extLst>
                <a:ext uri="{FF2B5EF4-FFF2-40B4-BE49-F238E27FC236}">
                  <a16:creationId xmlns:a16="http://schemas.microsoft.com/office/drawing/2014/main" id="{74FFAE4B-995B-B649-96F6-CA4F4968788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8" y="172"/>
              <a:ext cx="77" cy="63"/>
            </a:xfrm>
            <a:custGeom>
              <a:avLst/>
              <a:gdLst>
                <a:gd name="T0" fmla="*/ 16 w 77"/>
                <a:gd name="T1" fmla="*/ 28 h 63"/>
                <a:gd name="T2" fmla="*/ 19 w 77"/>
                <a:gd name="T3" fmla="*/ 16 h 63"/>
                <a:gd name="T4" fmla="*/ 21 w 77"/>
                <a:gd name="T5" fmla="*/ 7 h 63"/>
                <a:gd name="T6" fmla="*/ 20 w 77"/>
                <a:gd name="T7" fmla="*/ 4 h 63"/>
                <a:gd name="T8" fmla="*/ 16 w 77"/>
                <a:gd name="T9" fmla="*/ 0 h 63"/>
                <a:gd name="T10" fmla="*/ 28 w 77"/>
                <a:gd name="T11" fmla="*/ 0 h 63"/>
                <a:gd name="T12" fmla="*/ 38 w 77"/>
                <a:gd name="T13" fmla="*/ 0 h 63"/>
                <a:gd name="T14" fmla="*/ 43 w 77"/>
                <a:gd name="T15" fmla="*/ 0 h 63"/>
                <a:gd name="T16" fmla="*/ 45 w 77"/>
                <a:gd name="T17" fmla="*/ 0 h 63"/>
                <a:gd name="T18" fmla="*/ 48 w 77"/>
                <a:gd name="T19" fmla="*/ 0 h 63"/>
                <a:gd name="T20" fmla="*/ 49 w 77"/>
                <a:gd name="T21" fmla="*/ 0 h 63"/>
                <a:gd name="T22" fmla="*/ 51 w 77"/>
                <a:gd name="T23" fmla="*/ 4 h 63"/>
                <a:gd name="T24" fmla="*/ 53 w 77"/>
                <a:gd name="T25" fmla="*/ 10 h 63"/>
                <a:gd name="T26" fmla="*/ 56 w 77"/>
                <a:gd name="T27" fmla="*/ 17 h 63"/>
                <a:gd name="T28" fmla="*/ 58 w 77"/>
                <a:gd name="T29" fmla="*/ 25 h 63"/>
                <a:gd name="T30" fmla="*/ 65 w 77"/>
                <a:gd name="T31" fmla="*/ 41 h 63"/>
                <a:gd name="T32" fmla="*/ 70 w 77"/>
                <a:gd name="T33" fmla="*/ 56 h 63"/>
                <a:gd name="T34" fmla="*/ 74 w 77"/>
                <a:gd name="T35" fmla="*/ 60 h 63"/>
                <a:gd name="T36" fmla="*/ 76 w 77"/>
                <a:gd name="T37" fmla="*/ 62 h 63"/>
                <a:gd name="T38" fmla="*/ 64 w 77"/>
                <a:gd name="T39" fmla="*/ 62 h 63"/>
                <a:gd name="T40" fmla="*/ 51 w 77"/>
                <a:gd name="T41" fmla="*/ 62 h 63"/>
                <a:gd name="T42" fmla="*/ 45 w 77"/>
                <a:gd name="T43" fmla="*/ 62 h 63"/>
                <a:gd name="T44" fmla="*/ 42 w 77"/>
                <a:gd name="T45" fmla="*/ 62 h 63"/>
                <a:gd name="T46" fmla="*/ 38 w 77"/>
                <a:gd name="T47" fmla="*/ 62 h 63"/>
                <a:gd name="T48" fmla="*/ 41 w 77"/>
                <a:gd name="T49" fmla="*/ 58 h 63"/>
                <a:gd name="T50" fmla="*/ 43 w 77"/>
                <a:gd name="T51" fmla="*/ 56 h 63"/>
                <a:gd name="T52" fmla="*/ 42 w 77"/>
                <a:gd name="T53" fmla="*/ 52 h 63"/>
                <a:gd name="T54" fmla="*/ 39 w 77"/>
                <a:gd name="T55" fmla="*/ 47 h 63"/>
                <a:gd name="T56" fmla="*/ 19 w 77"/>
                <a:gd name="T57" fmla="*/ 47 h 63"/>
                <a:gd name="T58" fmla="*/ 17 w 77"/>
                <a:gd name="T59" fmla="*/ 54 h 63"/>
                <a:gd name="T60" fmla="*/ 18 w 77"/>
                <a:gd name="T61" fmla="*/ 58 h 63"/>
                <a:gd name="T62" fmla="*/ 20 w 77"/>
                <a:gd name="T63" fmla="*/ 60 h 63"/>
                <a:gd name="T64" fmla="*/ 20 w 77"/>
                <a:gd name="T65" fmla="*/ 61 h 63"/>
                <a:gd name="T66" fmla="*/ 16 w 77"/>
                <a:gd name="T67" fmla="*/ 61 h 63"/>
                <a:gd name="T68" fmla="*/ 9 w 77"/>
                <a:gd name="T69" fmla="*/ 61 h 63"/>
                <a:gd name="T70" fmla="*/ 5 w 77"/>
                <a:gd name="T71" fmla="*/ 61 h 63"/>
                <a:gd name="T72" fmla="*/ 2 w 77"/>
                <a:gd name="T73" fmla="*/ 61 h 63"/>
                <a:gd name="T74" fmla="*/ 1 w 77"/>
                <a:gd name="T75" fmla="*/ 61 h 63"/>
                <a:gd name="T76" fmla="*/ 0 w 77"/>
                <a:gd name="T77" fmla="*/ 61 h 63"/>
                <a:gd name="T78" fmla="*/ 5 w 77"/>
                <a:gd name="T79" fmla="*/ 58 h 63"/>
                <a:gd name="T80" fmla="*/ 7 w 77"/>
                <a:gd name="T81" fmla="*/ 55 h 63"/>
                <a:gd name="T82" fmla="*/ 8 w 77"/>
                <a:gd name="T83" fmla="*/ 54 h 63"/>
                <a:gd name="T84" fmla="*/ 12 w 77"/>
                <a:gd name="T85" fmla="*/ 41 h 63"/>
                <a:gd name="T86" fmla="*/ 16 w 77"/>
                <a:gd name="T87" fmla="*/ 28 h 63"/>
                <a:gd name="T88" fmla="*/ 25 w 77"/>
                <a:gd name="T89" fmla="*/ 28 h 63"/>
                <a:gd name="T90" fmla="*/ 23 w 77"/>
                <a:gd name="T91" fmla="*/ 32 h 63"/>
                <a:gd name="T92" fmla="*/ 22 w 77"/>
                <a:gd name="T93" fmla="*/ 35 h 63"/>
                <a:gd name="T94" fmla="*/ 20 w 77"/>
                <a:gd name="T95" fmla="*/ 38 h 63"/>
                <a:gd name="T96" fmla="*/ 20 w 77"/>
                <a:gd name="T97" fmla="*/ 39 h 63"/>
                <a:gd name="T98" fmla="*/ 38 w 77"/>
                <a:gd name="T99" fmla="*/ 39 h 63"/>
                <a:gd name="T100" fmla="*/ 28 w 77"/>
                <a:gd name="T101" fmla="*/ 16 h 63"/>
                <a:gd name="T102" fmla="*/ 27 w 77"/>
                <a:gd name="T103" fmla="*/ 20 h 63"/>
                <a:gd name="T104" fmla="*/ 26 w 77"/>
                <a:gd name="T105" fmla="*/ 24 h 63"/>
                <a:gd name="T106" fmla="*/ 25 w 77"/>
                <a:gd name="T107" fmla="*/ 28 h 63"/>
                <a:gd name="T108" fmla="*/ 16 w 77"/>
                <a:gd name="T109" fmla="*/ 28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7" h="63">
                  <a:moveTo>
                    <a:pt x="16" y="28"/>
                  </a:moveTo>
                  <a:lnTo>
                    <a:pt x="19" y="16"/>
                  </a:lnTo>
                  <a:lnTo>
                    <a:pt x="21" y="7"/>
                  </a:lnTo>
                  <a:lnTo>
                    <a:pt x="20" y="4"/>
                  </a:lnTo>
                  <a:lnTo>
                    <a:pt x="16" y="0"/>
                  </a:lnTo>
                  <a:lnTo>
                    <a:pt x="28" y="0"/>
                  </a:lnTo>
                  <a:lnTo>
                    <a:pt x="38" y="0"/>
                  </a:lnTo>
                  <a:lnTo>
                    <a:pt x="43" y="0"/>
                  </a:lnTo>
                  <a:lnTo>
                    <a:pt x="45" y="0"/>
                  </a:lnTo>
                  <a:lnTo>
                    <a:pt x="48" y="0"/>
                  </a:lnTo>
                  <a:lnTo>
                    <a:pt x="49" y="0"/>
                  </a:lnTo>
                  <a:lnTo>
                    <a:pt x="51" y="4"/>
                  </a:lnTo>
                  <a:lnTo>
                    <a:pt x="53" y="10"/>
                  </a:lnTo>
                  <a:lnTo>
                    <a:pt x="56" y="17"/>
                  </a:lnTo>
                  <a:lnTo>
                    <a:pt x="58" y="25"/>
                  </a:lnTo>
                  <a:lnTo>
                    <a:pt x="65" y="41"/>
                  </a:lnTo>
                  <a:lnTo>
                    <a:pt x="70" y="56"/>
                  </a:lnTo>
                  <a:lnTo>
                    <a:pt x="74" y="60"/>
                  </a:lnTo>
                  <a:lnTo>
                    <a:pt x="76" y="62"/>
                  </a:lnTo>
                  <a:lnTo>
                    <a:pt x="64" y="62"/>
                  </a:lnTo>
                  <a:lnTo>
                    <a:pt x="51" y="62"/>
                  </a:lnTo>
                  <a:lnTo>
                    <a:pt x="45" y="62"/>
                  </a:lnTo>
                  <a:lnTo>
                    <a:pt x="42" y="62"/>
                  </a:lnTo>
                  <a:lnTo>
                    <a:pt x="38" y="62"/>
                  </a:lnTo>
                  <a:lnTo>
                    <a:pt x="41" y="58"/>
                  </a:lnTo>
                  <a:lnTo>
                    <a:pt x="43" y="56"/>
                  </a:lnTo>
                  <a:lnTo>
                    <a:pt x="42" y="52"/>
                  </a:lnTo>
                  <a:lnTo>
                    <a:pt x="39" y="47"/>
                  </a:lnTo>
                  <a:lnTo>
                    <a:pt x="19" y="47"/>
                  </a:lnTo>
                  <a:lnTo>
                    <a:pt x="17" y="54"/>
                  </a:lnTo>
                  <a:lnTo>
                    <a:pt x="18" y="58"/>
                  </a:lnTo>
                  <a:lnTo>
                    <a:pt x="20" y="60"/>
                  </a:lnTo>
                  <a:lnTo>
                    <a:pt x="20" y="61"/>
                  </a:lnTo>
                  <a:lnTo>
                    <a:pt x="16" y="61"/>
                  </a:lnTo>
                  <a:lnTo>
                    <a:pt x="9" y="61"/>
                  </a:lnTo>
                  <a:lnTo>
                    <a:pt x="5" y="61"/>
                  </a:lnTo>
                  <a:lnTo>
                    <a:pt x="2" y="61"/>
                  </a:lnTo>
                  <a:lnTo>
                    <a:pt x="1" y="61"/>
                  </a:lnTo>
                  <a:lnTo>
                    <a:pt x="0" y="61"/>
                  </a:lnTo>
                  <a:lnTo>
                    <a:pt x="5" y="58"/>
                  </a:lnTo>
                  <a:lnTo>
                    <a:pt x="7" y="55"/>
                  </a:lnTo>
                  <a:lnTo>
                    <a:pt x="8" y="54"/>
                  </a:lnTo>
                  <a:lnTo>
                    <a:pt x="12" y="41"/>
                  </a:lnTo>
                  <a:lnTo>
                    <a:pt x="16" y="28"/>
                  </a:lnTo>
                  <a:lnTo>
                    <a:pt x="25" y="28"/>
                  </a:lnTo>
                  <a:lnTo>
                    <a:pt x="23" y="32"/>
                  </a:lnTo>
                  <a:lnTo>
                    <a:pt x="22" y="35"/>
                  </a:lnTo>
                  <a:lnTo>
                    <a:pt x="20" y="38"/>
                  </a:lnTo>
                  <a:lnTo>
                    <a:pt x="20" y="39"/>
                  </a:lnTo>
                  <a:lnTo>
                    <a:pt x="38" y="39"/>
                  </a:lnTo>
                  <a:lnTo>
                    <a:pt x="28" y="16"/>
                  </a:lnTo>
                  <a:lnTo>
                    <a:pt x="27" y="20"/>
                  </a:lnTo>
                  <a:lnTo>
                    <a:pt x="26" y="24"/>
                  </a:lnTo>
                  <a:lnTo>
                    <a:pt x="25" y="28"/>
                  </a:lnTo>
                  <a:lnTo>
                    <a:pt x="16" y="28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6" name="Freeform 32">
              <a:extLst>
                <a:ext uri="{FF2B5EF4-FFF2-40B4-BE49-F238E27FC236}">
                  <a16:creationId xmlns:a16="http://schemas.microsoft.com/office/drawing/2014/main" id="{AEBD4A1B-3705-2842-9828-642ACAB776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8" y="172"/>
              <a:ext cx="77" cy="64"/>
            </a:xfrm>
            <a:custGeom>
              <a:avLst/>
              <a:gdLst>
                <a:gd name="T0" fmla="*/ 16 w 77"/>
                <a:gd name="T1" fmla="*/ 0 h 64"/>
                <a:gd name="T2" fmla="*/ 28 w 77"/>
                <a:gd name="T3" fmla="*/ 0 h 64"/>
                <a:gd name="T4" fmla="*/ 38 w 77"/>
                <a:gd name="T5" fmla="*/ 0 h 64"/>
                <a:gd name="T6" fmla="*/ 43 w 77"/>
                <a:gd name="T7" fmla="*/ 0 h 64"/>
                <a:gd name="T8" fmla="*/ 46 w 77"/>
                <a:gd name="T9" fmla="*/ 0 h 64"/>
                <a:gd name="T10" fmla="*/ 48 w 77"/>
                <a:gd name="T11" fmla="*/ 0 h 64"/>
                <a:gd name="T12" fmla="*/ 49 w 77"/>
                <a:gd name="T13" fmla="*/ 0 h 64"/>
                <a:gd name="T14" fmla="*/ 50 w 77"/>
                <a:gd name="T15" fmla="*/ 4 h 64"/>
                <a:gd name="T16" fmla="*/ 53 w 77"/>
                <a:gd name="T17" fmla="*/ 11 h 64"/>
                <a:gd name="T18" fmla="*/ 56 w 77"/>
                <a:gd name="T19" fmla="*/ 18 h 64"/>
                <a:gd name="T20" fmla="*/ 58 w 77"/>
                <a:gd name="T21" fmla="*/ 26 h 64"/>
                <a:gd name="T22" fmla="*/ 65 w 77"/>
                <a:gd name="T23" fmla="*/ 42 h 64"/>
                <a:gd name="T24" fmla="*/ 71 w 77"/>
                <a:gd name="T25" fmla="*/ 57 h 64"/>
                <a:gd name="T26" fmla="*/ 74 w 77"/>
                <a:gd name="T27" fmla="*/ 61 h 64"/>
                <a:gd name="T28" fmla="*/ 76 w 77"/>
                <a:gd name="T29" fmla="*/ 63 h 64"/>
                <a:gd name="T30" fmla="*/ 64 w 77"/>
                <a:gd name="T31" fmla="*/ 63 h 64"/>
                <a:gd name="T32" fmla="*/ 51 w 77"/>
                <a:gd name="T33" fmla="*/ 63 h 64"/>
                <a:gd name="T34" fmla="*/ 46 w 77"/>
                <a:gd name="T35" fmla="*/ 63 h 64"/>
                <a:gd name="T36" fmla="*/ 41 w 77"/>
                <a:gd name="T37" fmla="*/ 63 h 64"/>
                <a:gd name="T38" fmla="*/ 38 w 77"/>
                <a:gd name="T39" fmla="*/ 63 h 64"/>
                <a:gd name="T40" fmla="*/ 37 w 77"/>
                <a:gd name="T41" fmla="*/ 63 h 64"/>
                <a:gd name="T42" fmla="*/ 41 w 77"/>
                <a:gd name="T43" fmla="*/ 59 h 64"/>
                <a:gd name="T44" fmla="*/ 43 w 77"/>
                <a:gd name="T45" fmla="*/ 57 h 64"/>
                <a:gd name="T46" fmla="*/ 42 w 77"/>
                <a:gd name="T47" fmla="*/ 53 h 64"/>
                <a:gd name="T48" fmla="*/ 41 w 77"/>
                <a:gd name="T49" fmla="*/ 48 h 64"/>
                <a:gd name="T50" fmla="*/ 19 w 77"/>
                <a:gd name="T51" fmla="*/ 48 h 64"/>
                <a:gd name="T52" fmla="*/ 17 w 77"/>
                <a:gd name="T53" fmla="*/ 55 h 64"/>
                <a:gd name="T54" fmla="*/ 19 w 77"/>
                <a:gd name="T55" fmla="*/ 59 h 64"/>
                <a:gd name="T56" fmla="*/ 20 w 77"/>
                <a:gd name="T57" fmla="*/ 61 h 64"/>
                <a:gd name="T58" fmla="*/ 21 w 77"/>
                <a:gd name="T59" fmla="*/ 62 h 64"/>
                <a:gd name="T60" fmla="*/ 15 w 77"/>
                <a:gd name="T61" fmla="*/ 62 h 64"/>
                <a:gd name="T62" fmla="*/ 9 w 77"/>
                <a:gd name="T63" fmla="*/ 62 h 64"/>
                <a:gd name="T64" fmla="*/ 5 w 77"/>
                <a:gd name="T65" fmla="*/ 62 h 64"/>
                <a:gd name="T66" fmla="*/ 2 w 77"/>
                <a:gd name="T67" fmla="*/ 62 h 64"/>
                <a:gd name="T68" fmla="*/ 1 w 77"/>
                <a:gd name="T69" fmla="*/ 62 h 64"/>
                <a:gd name="T70" fmla="*/ 0 w 77"/>
                <a:gd name="T71" fmla="*/ 62 h 64"/>
                <a:gd name="T72" fmla="*/ 5 w 77"/>
                <a:gd name="T73" fmla="*/ 59 h 64"/>
                <a:gd name="T74" fmla="*/ 7 w 77"/>
                <a:gd name="T75" fmla="*/ 56 h 64"/>
                <a:gd name="T76" fmla="*/ 8 w 77"/>
                <a:gd name="T77" fmla="*/ 55 h 64"/>
                <a:gd name="T78" fmla="*/ 12 w 77"/>
                <a:gd name="T79" fmla="*/ 42 h 64"/>
                <a:gd name="T80" fmla="*/ 16 w 77"/>
                <a:gd name="T81" fmla="*/ 28 h 64"/>
                <a:gd name="T82" fmla="*/ 19 w 77"/>
                <a:gd name="T83" fmla="*/ 16 h 64"/>
                <a:gd name="T84" fmla="*/ 21 w 77"/>
                <a:gd name="T85" fmla="*/ 7 h 64"/>
                <a:gd name="T86" fmla="*/ 20 w 77"/>
                <a:gd name="T87" fmla="*/ 4 h 64"/>
                <a:gd name="T88" fmla="*/ 16 w 77"/>
                <a:gd name="T89" fmla="*/ 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77" h="64">
                  <a:moveTo>
                    <a:pt x="16" y="0"/>
                  </a:moveTo>
                  <a:lnTo>
                    <a:pt x="28" y="0"/>
                  </a:lnTo>
                  <a:lnTo>
                    <a:pt x="38" y="0"/>
                  </a:lnTo>
                  <a:lnTo>
                    <a:pt x="43" y="0"/>
                  </a:lnTo>
                  <a:lnTo>
                    <a:pt x="46" y="0"/>
                  </a:lnTo>
                  <a:lnTo>
                    <a:pt x="48" y="0"/>
                  </a:lnTo>
                  <a:lnTo>
                    <a:pt x="49" y="0"/>
                  </a:lnTo>
                  <a:lnTo>
                    <a:pt x="50" y="4"/>
                  </a:lnTo>
                  <a:lnTo>
                    <a:pt x="53" y="11"/>
                  </a:lnTo>
                  <a:lnTo>
                    <a:pt x="56" y="18"/>
                  </a:lnTo>
                  <a:lnTo>
                    <a:pt x="58" y="26"/>
                  </a:lnTo>
                  <a:lnTo>
                    <a:pt x="65" y="42"/>
                  </a:lnTo>
                  <a:lnTo>
                    <a:pt x="71" y="57"/>
                  </a:lnTo>
                  <a:lnTo>
                    <a:pt x="74" y="61"/>
                  </a:lnTo>
                  <a:lnTo>
                    <a:pt x="76" y="63"/>
                  </a:lnTo>
                  <a:lnTo>
                    <a:pt x="64" y="63"/>
                  </a:lnTo>
                  <a:lnTo>
                    <a:pt x="51" y="63"/>
                  </a:lnTo>
                  <a:lnTo>
                    <a:pt x="46" y="63"/>
                  </a:lnTo>
                  <a:lnTo>
                    <a:pt x="41" y="63"/>
                  </a:lnTo>
                  <a:lnTo>
                    <a:pt x="38" y="63"/>
                  </a:lnTo>
                  <a:lnTo>
                    <a:pt x="37" y="63"/>
                  </a:lnTo>
                  <a:lnTo>
                    <a:pt x="41" y="59"/>
                  </a:lnTo>
                  <a:lnTo>
                    <a:pt x="43" y="57"/>
                  </a:lnTo>
                  <a:lnTo>
                    <a:pt x="42" y="53"/>
                  </a:lnTo>
                  <a:lnTo>
                    <a:pt x="41" y="48"/>
                  </a:lnTo>
                  <a:lnTo>
                    <a:pt x="19" y="48"/>
                  </a:lnTo>
                  <a:lnTo>
                    <a:pt x="17" y="55"/>
                  </a:lnTo>
                  <a:lnTo>
                    <a:pt x="19" y="59"/>
                  </a:lnTo>
                  <a:lnTo>
                    <a:pt x="20" y="61"/>
                  </a:lnTo>
                  <a:lnTo>
                    <a:pt x="21" y="62"/>
                  </a:lnTo>
                  <a:lnTo>
                    <a:pt x="15" y="62"/>
                  </a:lnTo>
                  <a:lnTo>
                    <a:pt x="9" y="62"/>
                  </a:lnTo>
                  <a:lnTo>
                    <a:pt x="5" y="62"/>
                  </a:lnTo>
                  <a:lnTo>
                    <a:pt x="2" y="62"/>
                  </a:lnTo>
                  <a:lnTo>
                    <a:pt x="1" y="62"/>
                  </a:lnTo>
                  <a:lnTo>
                    <a:pt x="0" y="62"/>
                  </a:lnTo>
                  <a:lnTo>
                    <a:pt x="5" y="59"/>
                  </a:lnTo>
                  <a:lnTo>
                    <a:pt x="7" y="56"/>
                  </a:lnTo>
                  <a:lnTo>
                    <a:pt x="8" y="55"/>
                  </a:lnTo>
                  <a:lnTo>
                    <a:pt x="12" y="42"/>
                  </a:lnTo>
                  <a:lnTo>
                    <a:pt x="16" y="28"/>
                  </a:lnTo>
                  <a:lnTo>
                    <a:pt x="19" y="16"/>
                  </a:lnTo>
                  <a:lnTo>
                    <a:pt x="21" y="7"/>
                  </a:lnTo>
                  <a:lnTo>
                    <a:pt x="20" y="4"/>
                  </a:lnTo>
                  <a:lnTo>
                    <a:pt x="16" y="0"/>
                  </a:lnTo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7" name="Freeform 33">
              <a:extLst>
                <a:ext uri="{FF2B5EF4-FFF2-40B4-BE49-F238E27FC236}">
                  <a16:creationId xmlns:a16="http://schemas.microsoft.com/office/drawing/2014/main" id="{9759C9B7-C8F6-5B4D-B69E-45DBDBC227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8" y="189"/>
              <a:ext cx="19" cy="25"/>
            </a:xfrm>
            <a:custGeom>
              <a:avLst/>
              <a:gdLst>
                <a:gd name="T0" fmla="*/ 8 w 19"/>
                <a:gd name="T1" fmla="*/ 0 h 25"/>
                <a:gd name="T2" fmla="*/ 18 w 19"/>
                <a:gd name="T3" fmla="*/ 24 h 25"/>
                <a:gd name="T4" fmla="*/ 0 w 19"/>
                <a:gd name="T5" fmla="*/ 24 h 25"/>
                <a:gd name="T6" fmla="*/ 8 w 19"/>
                <a:gd name="T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5">
                  <a:moveTo>
                    <a:pt x="8" y="0"/>
                  </a:moveTo>
                  <a:lnTo>
                    <a:pt x="18" y="24"/>
                  </a:lnTo>
                  <a:lnTo>
                    <a:pt x="0" y="24"/>
                  </a:lnTo>
                  <a:lnTo>
                    <a:pt x="8" y="0"/>
                  </a:lnTo>
                </a:path>
              </a:pathLst>
            </a:custGeom>
            <a:noFill/>
            <a:ln w="12700" cap="rnd" cmpd="sng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8" name="Freeform 34">
              <a:extLst>
                <a:ext uri="{FF2B5EF4-FFF2-40B4-BE49-F238E27FC236}">
                  <a16:creationId xmlns:a16="http://schemas.microsoft.com/office/drawing/2014/main" id="{1AB7D51C-53E4-0D4A-B775-5F600585760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35" y="171"/>
              <a:ext cx="58" cy="67"/>
            </a:xfrm>
            <a:custGeom>
              <a:avLst/>
              <a:gdLst>
                <a:gd name="T0" fmla="*/ 50 w 58"/>
                <a:gd name="T1" fmla="*/ 15 h 67"/>
                <a:gd name="T2" fmla="*/ 50 w 58"/>
                <a:gd name="T3" fmla="*/ 8 h 67"/>
                <a:gd name="T4" fmla="*/ 50 w 58"/>
                <a:gd name="T5" fmla="*/ 3 h 67"/>
                <a:gd name="T6" fmla="*/ 50 w 58"/>
                <a:gd name="T7" fmla="*/ 1 h 67"/>
                <a:gd name="T8" fmla="*/ 50 w 58"/>
                <a:gd name="T9" fmla="*/ 0 h 67"/>
                <a:gd name="T10" fmla="*/ 47 w 58"/>
                <a:gd name="T11" fmla="*/ 3 h 67"/>
                <a:gd name="T12" fmla="*/ 45 w 58"/>
                <a:gd name="T13" fmla="*/ 3 h 67"/>
                <a:gd name="T14" fmla="*/ 43 w 58"/>
                <a:gd name="T15" fmla="*/ 3 h 67"/>
                <a:gd name="T16" fmla="*/ 41 w 58"/>
                <a:gd name="T17" fmla="*/ 3 h 67"/>
                <a:gd name="T18" fmla="*/ 37 w 58"/>
                <a:gd name="T19" fmla="*/ 2 h 67"/>
                <a:gd name="T20" fmla="*/ 34 w 58"/>
                <a:gd name="T21" fmla="*/ 2 h 67"/>
                <a:gd name="T22" fmla="*/ 20 w 58"/>
                <a:gd name="T23" fmla="*/ 1 h 67"/>
                <a:gd name="T24" fmla="*/ 11 w 58"/>
                <a:gd name="T25" fmla="*/ 3 h 67"/>
                <a:gd name="T26" fmla="*/ 4 w 58"/>
                <a:gd name="T27" fmla="*/ 8 h 67"/>
                <a:gd name="T28" fmla="*/ 0 w 58"/>
                <a:gd name="T29" fmla="*/ 14 h 67"/>
                <a:gd name="T30" fmla="*/ 0 w 58"/>
                <a:gd name="T31" fmla="*/ 20 h 67"/>
                <a:gd name="T32" fmla="*/ 2 w 58"/>
                <a:gd name="T33" fmla="*/ 27 h 67"/>
                <a:gd name="T34" fmla="*/ 6 w 58"/>
                <a:gd name="T35" fmla="*/ 33 h 67"/>
                <a:gd name="T36" fmla="*/ 13 w 58"/>
                <a:gd name="T37" fmla="*/ 37 h 67"/>
                <a:gd name="T38" fmla="*/ 25 w 58"/>
                <a:gd name="T39" fmla="*/ 42 h 67"/>
                <a:gd name="T40" fmla="*/ 31 w 58"/>
                <a:gd name="T41" fmla="*/ 44 h 67"/>
                <a:gd name="T42" fmla="*/ 35 w 58"/>
                <a:gd name="T43" fmla="*/ 47 h 67"/>
                <a:gd name="T44" fmla="*/ 34 w 58"/>
                <a:gd name="T45" fmla="*/ 52 h 67"/>
                <a:gd name="T46" fmla="*/ 31 w 58"/>
                <a:gd name="T47" fmla="*/ 53 h 67"/>
                <a:gd name="T48" fmla="*/ 23 w 58"/>
                <a:gd name="T49" fmla="*/ 55 h 67"/>
                <a:gd name="T50" fmla="*/ 18 w 58"/>
                <a:gd name="T51" fmla="*/ 54 h 67"/>
                <a:gd name="T52" fmla="*/ 13 w 58"/>
                <a:gd name="T53" fmla="*/ 53 h 67"/>
                <a:gd name="T54" fmla="*/ 7 w 58"/>
                <a:gd name="T55" fmla="*/ 50 h 67"/>
                <a:gd name="T56" fmla="*/ 0 w 58"/>
                <a:gd name="T57" fmla="*/ 46 h 67"/>
                <a:gd name="T58" fmla="*/ 1 w 58"/>
                <a:gd name="T59" fmla="*/ 66 h 67"/>
                <a:gd name="T60" fmla="*/ 2 w 58"/>
                <a:gd name="T61" fmla="*/ 64 h 67"/>
                <a:gd name="T62" fmla="*/ 5 w 58"/>
                <a:gd name="T63" fmla="*/ 62 h 67"/>
                <a:gd name="T64" fmla="*/ 7 w 58"/>
                <a:gd name="T65" fmla="*/ 60 h 67"/>
                <a:gd name="T66" fmla="*/ 8 w 58"/>
                <a:gd name="T67" fmla="*/ 60 h 67"/>
                <a:gd name="T68" fmla="*/ 9 w 58"/>
                <a:gd name="T69" fmla="*/ 60 h 67"/>
                <a:gd name="T70" fmla="*/ 12 w 58"/>
                <a:gd name="T71" fmla="*/ 61 h 67"/>
                <a:gd name="T72" fmla="*/ 15 w 58"/>
                <a:gd name="T73" fmla="*/ 62 h 67"/>
                <a:gd name="T74" fmla="*/ 20 w 58"/>
                <a:gd name="T75" fmla="*/ 63 h 67"/>
                <a:gd name="T76" fmla="*/ 25 w 58"/>
                <a:gd name="T77" fmla="*/ 64 h 67"/>
                <a:gd name="T78" fmla="*/ 31 w 58"/>
                <a:gd name="T79" fmla="*/ 64 h 67"/>
                <a:gd name="T80" fmla="*/ 37 w 58"/>
                <a:gd name="T81" fmla="*/ 62 h 67"/>
                <a:gd name="T82" fmla="*/ 43 w 58"/>
                <a:gd name="T83" fmla="*/ 60 h 67"/>
                <a:gd name="T84" fmla="*/ 51 w 58"/>
                <a:gd name="T85" fmla="*/ 55 h 67"/>
                <a:gd name="T86" fmla="*/ 55 w 58"/>
                <a:gd name="T87" fmla="*/ 50 h 67"/>
                <a:gd name="T88" fmla="*/ 57 w 58"/>
                <a:gd name="T89" fmla="*/ 44 h 67"/>
                <a:gd name="T90" fmla="*/ 56 w 58"/>
                <a:gd name="T91" fmla="*/ 39 h 67"/>
                <a:gd name="T92" fmla="*/ 51 w 58"/>
                <a:gd name="T93" fmla="*/ 33 h 67"/>
                <a:gd name="T94" fmla="*/ 46 w 58"/>
                <a:gd name="T95" fmla="*/ 29 h 67"/>
                <a:gd name="T96" fmla="*/ 38 w 58"/>
                <a:gd name="T97" fmla="*/ 25 h 67"/>
                <a:gd name="T98" fmla="*/ 29 w 58"/>
                <a:gd name="T99" fmla="*/ 20 h 67"/>
                <a:gd name="T100" fmla="*/ 22 w 58"/>
                <a:gd name="T101" fmla="*/ 18 h 67"/>
                <a:gd name="T102" fmla="*/ 20 w 58"/>
                <a:gd name="T103" fmla="*/ 15 h 67"/>
                <a:gd name="T104" fmla="*/ 20 w 58"/>
                <a:gd name="T105" fmla="*/ 12 h 67"/>
                <a:gd name="T106" fmla="*/ 22 w 58"/>
                <a:gd name="T107" fmla="*/ 10 h 67"/>
                <a:gd name="T108" fmla="*/ 27 w 58"/>
                <a:gd name="T109" fmla="*/ 8 h 67"/>
                <a:gd name="T110" fmla="*/ 34 w 58"/>
                <a:gd name="T111" fmla="*/ 8 h 67"/>
                <a:gd name="T112" fmla="*/ 41 w 58"/>
                <a:gd name="T113" fmla="*/ 11 h 67"/>
                <a:gd name="T114" fmla="*/ 50 w 58"/>
                <a:gd name="T115" fmla="*/ 15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8" h="67">
                  <a:moveTo>
                    <a:pt x="50" y="15"/>
                  </a:moveTo>
                  <a:lnTo>
                    <a:pt x="50" y="8"/>
                  </a:lnTo>
                  <a:lnTo>
                    <a:pt x="50" y="3"/>
                  </a:lnTo>
                  <a:lnTo>
                    <a:pt x="50" y="1"/>
                  </a:lnTo>
                  <a:lnTo>
                    <a:pt x="50" y="0"/>
                  </a:lnTo>
                  <a:lnTo>
                    <a:pt x="47" y="3"/>
                  </a:lnTo>
                  <a:lnTo>
                    <a:pt x="45" y="3"/>
                  </a:lnTo>
                  <a:lnTo>
                    <a:pt x="43" y="3"/>
                  </a:lnTo>
                  <a:lnTo>
                    <a:pt x="41" y="3"/>
                  </a:lnTo>
                  <a:lnTo>
                    <a:pt x="37" y="2"/>
                  </a:lnTo>
                  <a:lnTo>
                    <a:pt x="34" y="2"/>
                  </a:lnTo>
                  <a:lnTo>
                    <a:pt x="20" y="1"/>
                  </a:lnTo>
                  <a:lnTo>
                    <a:pt x="11" y="3"/>
                  </a:lnTo>
                  <a:lnTo>
                    <a:pt x="4" y="8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2" y="27"/>
                  </a:lnTo>
                  <a:lnTo>
                    <a:pt x="6" y="33"/>
                  </a:lnTo>
                  <a:lnTo>
                    <a:pt x="13" y="37"/>
                  </a:lnTo>
                  <a:lnTo>
                    <a:pt x="25" y="42"/>
                  </a:lnTo>
                  <a:lnTo>
                    <a:pt x="31" y="44"/>
                  </a:lnTo>
                  <a:lnTo>
                    <a:pt x="35" y="47"/>
                  </a:lnTo>
                  <a:lnTo>
                    <a:pt x="34" y="52"/>
                  </a:lnTo>
                  <a:lnTo>
                    <a:pt x="31" y="53"/>
                  </a:lnTo>
                  <a:lnTo>
                    <a:pt x="23" y="55"/>
                  </a:lnTo>
                  <a:lnTo>
                    <a:pt x="18" y="54"/>
                  </a:lnTo>
                  <a:lnTo>
                    <a:pt x="13" y="53"/>
                  </a:lnTo>
                  <a:lnTo>
                    <a:pt x="7" y="50"/>
                  </a:lnTo>
                  <a:lnTo>
                    <a:pt x="0" y="46"/>
                  </a:lnTo>
                  <a:lnTo>
                    <a:pt x="1" y="66"/>
                  </a:lnTo>
                  <a:lnTo>
                    <a:pt x="2" y="64"/>
                  </a:lnTo>
                  <a:lnTo>
                    <a:pt x="5" y="62"/>
                  </a:lnTo>
                  <a:lnTo>
                    <a:pt x="7" y="60"/>
                  </a:lnTo>
                  <a:lnTo>
                    <a:pt x="8" y="60"/>
                  </a:lnTo>
                  <a:lnTo>
                    <a:pt x="9" y="60"/>
                  </a:lnTo>
                  <a:lnTo>
                    <a:pt x="12" y="61"/>
                  </a:lnTo>
                  <a:lnTo>
                    <a:pt x="15" y="62"/>
                  </a:lnTo>
                  <a:lnTo>
                    <a:pt x="20" y="63"/>
                  </a:lnTo>
                  <a:lnTo>
                    <a:pt x="25" y="64"/>
                  </a:lnTo>
                  <a:lnTo>
                    <a:pt x="31" y="64"/>
                  </a:lnTo>
                  <a:lnTo>
                    <a:pt x="37" y="62"/>
                  </a:lnTo>
                  <a:lnTo>
                    <a:pt x="43" y="60"/>
                  </a:lnTo>
                  <a:lnTo>
                    <a:pt x="51" y="55"/>
                  </a:lnTo>
                  <a:lnTo>
                    <a:pt x="55" y="50"/>
                  </a:lnTo>
                  <a:lnTo>
                    <a:pt x="57" y="44"/>
                  </a:lnTo>
                  <a:lnTo>
                    <a:pt x="56" y="39"/>
                  </a:lnTo>
                  <a:lnTo>
                    <a:pt x="51" y="33"/>
                  </a:lnTo>
                  <a:lnTo>
                    <a:pt x="46" y="29"/>
                  </a:lnTo>
                  <a:lnTo>
                    <a:pt x="38" y="25"/>
                  </a:lnTo>
                  <a:lnTo>
                    <a:pt x="29" y="20"/>
                  </a:lnTo>
                  <a:lnTo>
                    <a:pt x="22" y="18"/>
                  </a:lnTo>
                  <a:lnTo>
                    <a:pt x="20" y="15"/>
                  </a:lnTo>
                  <a:lnTo>
                    <a:pt x="20" y="12"/>
                  </a:lnTo>
                  <a:lnTo>
                    <a:pt x="22" y="10"/>
                  </a:lnTo>
                  <a:lnTo>
                    <a:pt x="27" y="8"/>
                  </a:lnTo>
                  <a:lnTo>
                    <a:pt x="34" y="8"/>
                  </a:lnTo>
                  <a:lnTo>
                    <a:pt x="41" y="11"/>
                  </a:lnTo>
                  <a:lnTo>
                    <a:pt x="50" y="15"/>
                  </a:lnTo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9" name="Freeform 35">
              <a:extLst>
                <a:ext uri="{FF2B5EF4-FFF2-40B4-BE49-F238E27FC236}">
                  <a16:creationId xmlns:a16="http://schemas.microsoft.com/office/drawing/2014/main" id="{AAEA9FB9-30CA-5E43-8244-C99EF7F6080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68" y="51"/>
              <a:ext cx="377" cy="304"/>
            </a:xfrm>
            <a:custGeom>
              <a:avLst/>
              <a:gdLst>
                <a:gd name="T0" fmla="*/ 376 w 377"/>
                <a:gd name="T1" fmla="*/ 0 h 304"/>
                <a:gd name="T2" fmla="*/ 370 w 377"/>
                <a:gd name="T3" fmla="*/ 14 h 304"/>
                <a:gd name="T4" fmla="*/ 362 w 377"/>
                <a:gd name="T5" fmla="*/ 27 h 304"/>
                <a:gd name="T6" fmla="*/ 353 w 377"/>
                <a:gd name="T7" fmla="*/ 40 h 304"/>
                <a:gd name="T8" fmla="*/ 343 w 377"/>
                <a:gd name="T9" fmla="*/ 53 h 304"/>
                <a:gd name="T10" fmla="*/ 317 w 377"/>
                <a:gd name="T11" fmla="*/ 79 h 304"/>
                <a:gd name="T12" fmla="*/ 288 w 377"/>
                <a:gd name="T13" fmla="*/ 102 h 304"/>
                <a:gd name="T14" fmla="*/ 256 w 377"/>
                <a:gd name="T15" fmla="*/ 126 h 304"/>
                <a:gd name="T16" fmla="*/ 222 w 377"/>
                <a:gd name="T17" fmla="*/ 148 h 304"/>
                <a:gd name="T18" fmla="*/ 188 w 377"/>
                <a:gd name="T19" fmla="*/ 169 h 304"/>
                <a:gd name="T20" fmla="*/ 152 w 377"/>
                <a:gd name="T21" fmla="*/ 190 h 304"/>
                <a:gd name="T22" fmla="*/ 112 w 377"/>
                <a:gd name="T23" fmla="*/ 217 h 304"/>
                <a:gd name="T24" fmla="*/ 71 w 377"/>
                <a:gd name="T25" fmla="*/ 244 h 304"/>
                <a:gd name="T26" fmla="*/ 52 w 377"/>
                <a:gd name="T27" fmla="*/ 259 h 304"/>
                <a:gd name="T28" fmla="*/ 34 w 377"/>
                <a:gd name="T29" fmla="*/ 272 h 304"/>
                <a:gd name="T30" fmla="*/ 18 w 377"/>
                <a:gd name="T31" fmla="*/ 286 h 304"/>
                <a:gd name="T32" fmla="*/ 3 w 377"/>
                <a:gd name="T33" fmla="*/ 300 h 304"/>
                <a:gd name="T34" fmla="*/ 1 w 377"/>
                <a:gd name="T35" fmla="*/ 301 h 304"/>
                <a:gd name="T36" fmla="*/ 0 w 377"/>
                <a:gd name="T37" fmla="*/ 303 h 304"/>
                <a:gd name="T38" fmla="*/ 0 w 377"/>
                <a:gd name="T39" fmla="*/ 301 h 304"/>
                <a:gd name="T40" fmla="*/ 2 w 377"/>
                <a:gd name="T41" fmla="*/ 301 h 304"/>
                <a:gd name="T42" fmla="*/ 2 w 377"/>
                <a:gd name="T43" fmla="*/ 300 h 304"/>
                <a:gd name="T44" fmla="*/ 2 w 377"/>
                <a:gd name="T45" fmla="*/ 299 h 304"/>
                <a:gd name="T46" fmla="*/ 2 w 377"/>
                <a:gd name="T47" fmla="*/ 300 h 304"/>
                <a:gd name="T48" fmla="*/ 21 w 377"/>
                <a:gd name="T49" fmla="*/ 279 h 304"/>
                <a:gd name="T50" fmla="*/ 42 w 377"/>
                <a:gd name="T51" fmla="*/ 260 h 304"/>
                <a:gd name="T52" fmla="*/ 63 w 377"/>
                <a:gd name="T53" fmla="*/ 243 h 304"/>
                <a:gd name="T54" fmla="*/ 83 w 377"/>
                <a:gd name="T55" fmla="*/ 229 h 304"/>
                <a:gd name="T56" fmla="*/ 102 w 377"/>
                <a:gd name="T57" fmla="*/ 214 h 304"/>
                <a:gd name="T58" fmla="*/ 120 w 377"/>
                <a:gd name="T59" fmla="*/ 203 h 304"/>
                <a:gd name="T60" fmla="*/ 136 w 377"/>
                <a:gd name="T61" fmla="*/ 192 h 304"/>
                <a:gd name="T62" fmla="*/ 151 w 377"/>
                <a:gd name="T63" fmla="*/ 184 h 304"/>
                <a:gd name="T64" fmla="*/ 170 w 377"/>
                <a:gd name="T65" fmla="*/ 172 h 304"/>
                <a:gd name="T66" fmla="*/ 188 w 377"/>
                <a:gd name="T67" fmla="*/ 160 h 304"/>
                <a:gd name="T68" fmla="*/ 207 w 377"/>
                <a:gd name="T69" fmla="*/ 149 h 304"/>
                <a:gd name="T70" fmla="*/ 226 w 377"/>
                <a:gd name="T71" fmla="*/ 137 h 304"/>
                <a:gd name="T72" fmla="*/ 248 w 377"/>
                <a:gd name="T73" fmla="*/ 122 h 304"/>
                <a:gd name="T74" fmla="*/ 272 w 377"/>
                <a:gd name="T75" fmla="*/ 105 h 304"/>
                <a:gd name="T76" fmla="*/ 285 w 377"/>
                <a:gd name="T77" fmla="*/ 94 h 304"/>
                <a:gd name="T78" fmla="*/ 300 w 377"/>
                <a:gd name="T79" fmla="*/ 82 h 304"/>
                <a:gd name="T80" fmla="*/ 316 w 377"/>
                <a:gd name="T81" fmla="*/ 68 h 304"/>
                <a:gd name="T82" fmla="*/ 333 w 377"/>
                <a:gd name="T83" fmla="*/ 53 h 304"/>
                <a:gd name="T84" fmla="*/ 376 w 377"/>
                <a:gd name="T85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7" h="304">
                  <a:moveTo>
                    <a:pt x="376" y="0"/>
                  </a:moveTo>
                  <a:lnTo>
                    <a:pt x="370" y="14"/>
                  </a:lnTo>
                  <a:lnTo>
                    <a:pt x="362" y="27"/>
                  </a:lnTo>
                  <a:lnTo>
                    <a:pt x="353" y="40"/>
                  </a:lnTo>
                  <a:lnTo>
                    <a:pt x="343" y="53"/>
                  </a:lnTo>
                  <a:lnTo>
                    <a:pt x="317" y="79"/>
                  </a:lnTo>
                  <a:lnTo>
                    <a:pt x="288" y="102"/>
                  </a:lnTo>
                  <a:lnTo>
                    <a:pt x="256" y="126"/>
                  </a:lnTo>
                  <a:lnTo>
                    <a:pt x="222" y="148"/>
                  </a:lnTo>
                  <a:lnTo>
                    <a:pt x="188" y="169"/>
                  </a:lnTo>
                  <a:lnTo>
                    <a:pt x="152" y="190"/>
                  </a:lnTo>
                  <a:lnTo>
                    <a:pt x="112" y="217"/>
                  </a:lnTo>
                  <a:lnTo>
                    <a:pt x="71" y="244"/>
                  </a:lnTo>
                  <a:lnTo>
                    <a:pt x="52" y="259"/>
                  </a:lnTo>
                  <a:lnTo>
                    <a:pt x="34" y="272"/>
                  </a:lnTo>
                  <a:lnTo>
                    <a:pt x="18" y="286"/>
                  </a:lnTo>
                  <a:lnTo>
                    <a:pt x="3" y="300"/>
                  </a:lnTo>
                  <a:lnTo>
                    <a:pt x="1" y="301"/>
                  </a:lnTo>
                  <a:lnTo>
                    <a:pt x="0" y="303"/>
                  </a:lnTo>
                  <a:lnTo>
                    <a:pt x="0" y="301"/>
                  </a:lnTo>
                  <a:lnTo>
                    <a:pt x="2" y="301"/>
                  </a:lnTo>
                  <a:lnTo>
                    <a:pt x="2" y="300"/>
                  </a:lnTo>
                  <a:lnTo>
                    <a:pt x="2" y="299"/>
                  </a:lnTo>
                  <a:lnTo>
                    <a:pt x="2" y="300"/>
                  </a:lnTo>
                  <a:lnTo>
                    <a:pt x="21" y="279"/>
                  </a:lnTo>
                  <a:lnTo>
                    <a:pt x="42" y="260"/>
                  </a:lnTo>
                  <a:lnTo>
                    <a:pt x="63" y="243"/>
                  </a:lnTo>
                  <a:lnTo>
                    <a:pt x="83" y="229"/>
                  </a:lnTo>
                  <a:lnTo>
                    <a:pt x="102" y="214"/>
                  </a:lnTo>
                  <a:lnTo>
                    <a:pt x="120" y="203"/>
                  </a:lnTo>
                  <a:lnTo>
                    <a:pt x="136" y="192"/>
                  </a:lnTo>
                  <a:lnTo>
                    <a:pt x="151" y="184"/>
                  </a:lnTo>
                  <a:lnTo>
                    <a:pt x="170" y="172"/>
                  </a:lnTo>
                  <a:lnTo>
                    <a:pt x="188" y="160"/>
                  </a:lnTo>
                  <a:lnTo>
                    <a:pt x="207" y="149"/>
                  </a:lnTo>
                  <a:lnTo>
                    <a:pt x="226" y="137"/>
                  </a:lnTo>
                  <a:lnTo>
                    <a:pt x="248" y="122"/>
                  </a:lnTo>
                  <a:lnTo>
                    <a:pt x="272" y="105"/>
                  </a:lnTo>
                  <a:lnTo>
                    <a:pt x="285" y="94"/>
                  </a:lnTo>
                  <a:lnTo>
                    <a:pt x="300" y="82"/>
                  </a:lnTo>
                  <a:lnTo>
                    <a:pt x="316" y="68"/>
                  </a:lnTo>
                  <a:lnTo>
                    <a:pt x="333" y="53"/>
                  </a:lnTo>
                  <a:lnTo>
                    <a:pt x="376" y="0"/>
                  </a:lnTo>
                </a:path>
              </a:pathLst>
            </a:custGeom>
            <a:solidFill>
              <a:srgbClr val="FF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61" name="Rectangle 37">
            <a:extLst>
              <a:ext uri="{FF2B5EF4-FFF2-40B4-BE49-F238E27FC236}">
                <a16:creationId xmlns:a16="http://schemas.microsoft.com/office/drawing/2014/main" id="{8B38E2A6-CEAE-824F-9EAB-E202F4B6DBD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solidFill>
                  <a:srgbClr val="FF0C09"/>
                </a:solidFill>
                <a:latin typeface="+mn-lt"/>
              </a:defRPr>
            </a:lvl1pPr>
          </a:lstStyle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1062" name="Rectangle 38">
            <a:extLst>
              <a:ext uri="{FF2B5EF4-FFF2-40B4-BE49-F238E27FC236}">
                <a16:creationId xmlns:a16="http://schemas.microsoft.com/office/drawing/2014/main" id="{C0C68835-2A4F-3747-8848-26972383507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="1" i="1">
                <a:solidFill>
                  <a:srgbClr val="FF0C09"/>
                </a:solidFill>
                <a:latin typeface="+mn-lt"/>
              </a:defRPr>
            </a:lvl1pPr>
          </a:lstStyle>
          <a:p>
            <a:endParaRPr lang="en-US" altLang="en-US" b="0" i="0">
              <a:solidFill>
                <a:srgbClr val="FFFFFF"/>
              </a:solidFill>
            </a:endParaRPr>
          </a:p>
          <a:p>
            <a:r>
              <a:rPr lang="en-US" altLang="en-US"/>
              <a:t>Tutorial on Ablative TPS</a:t>
            </a:r>
            <a:endParaRPr lang="en-US" altLang="en-US" b="0" i="0">
              <a:solidFill>
                <a:srgbClr val="FFFFFF"/>
              </a:solidFill>
            </a:endParaRPr>
          </a:p>
        </p:txBody>
      </p:sp>
      <p:sp>
        <p:nvSpPr>
          <p:cNvPr id="1063" name="Rectangle 39">
            <a:extLst>
              <a:ext uri="{FF2B5EF4-FFF2-40B4-BE49-F238E27FC236}">
                <a16:creationId xmlns:a16="http://schemas.microsoft.com/office/drawing/2014/main" id="{10F65EEA-BBC8-9A4E-A070-3D650671E4C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1" i="1">
                <a:solidFill>
                  <a:srgbClr val="FF0C09"/>
                </a:solidFill>
                <a:latin typeface="+mn-lt"/>
              </a:defRPr>
            </a:lvl1pPr>
          </a:lstStyle>
          <a:p>
            <a:endParaRPr lang="en-US" altLang="en-US" b="0" i="0">
              <a:solidFill>
                <a:srgbClr val="FFFFFF"/>
              </a:solidFill>
            </a:endParaRPr>
          </a:p>
          <a:p>
            <a:r>
              <a:rPr lang="en-US" altLang="en-US"/>
              <a:t>dmc-</a:t>
            </a:r>
            <a:fld id="{64CB8D00-F235-2444-9D47-72B3551F822A}" type="slidenum">
              <a:rPr lang="en-US" altLang="en-US"/>
              <a:pPr/>
              <a:t>‹#›</a:t>
            </a:fld>
            <a:endParaRPr lang="en-US" altLang="en-US" b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rgbClr val="000066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Arial" panose="020B060402020202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Arial" panose="020B060402020202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Arial" panose="020B060402020202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Arial" panose="020B060402020202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000066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0"/>
        </a:spcBef>
        <a:spcAft>
          <a:spcPct val="30000"/>
        </a:spcAft>
        <a:buFont typeface="Wingdings" pitchFamily="2" charset="2"/>
        <a:buChar char="l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0"/>
        </a:spcBef>
        <a:spcAft>
          <a:spcPct val="30000"/>
        </a:spcAft>
        <a:buSzPct val="80000"/>
        <a:buFont typeface="Wingdings" pitchFamily="2" charset="2"/>
        <a:buChar char="Ø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085850" indent="-228600" algn="l" rtl="0" eaLnBrk="0" fontAlgn="base" hangingPunct="0">
        <a:lnSpc>
          <a:spcPct val="90000"/>
        </a:lnSpc>
        <a:spcBef>
          <a:spcPct val="0"/>
        </a:spcBef>
        <a:spcAft>
          <a:spcPct val="30000"/>
        </a:spcAft>
        <a:buFont typeface="Wingdings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ct val="0"/>
        </a:spcBef>
        <a:spcAft>
          <a:spcPct val="30000"/>
        </a:spcAft>
        <a:buFont typeface="Arial" panose="020B06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ct val="0"/>
        </a:spcBef>
        <a:spcAft>
          <a:spcPct val="30000"/>
        </a:spcAft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>
            <a:extLst>
              <a:ext uri="{FF2B5EF4-FFF2-40B4-BE49-F238E27FC236}">
                <a16:creationId xmlns:a16="http://schemas.microsoft.com/office/drawing/2014/main" id="{B6871C05-C4A9-2F4F-9069-4C1DF8E43E8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714500"/>
            <a:ext cx="7772400" cy="1143000"/>
          </a:xfrm>
        </p:spPr>
        <p:txBody>
          <a:bodyPr anchor="ctr"/>
          <a:lstStyle/>
          <a:p>
            <a:r>
              <a:rPr lang="en-US" altLang="en-US" sz="2800"/>
              <a:t>Thermal Protection System</a:t>
            </a:r>
            <a:br>
              <a:rPr lang="en-US" altLang="en-US" sz="2800"/>
            </a:br>
            <a:r>
              <a:rPr lang="en-US" altLang="en-US" sz="2800"/>
              <a:t>Development and Certification</a:t>
            </a:r>
          </a:p>
        </p:txBody>
      </p:sp>
      <p:sp>
        <p:nvSpPr>
          <p:cNvPr id="333827" name="Rectangle 3">
            <a:extLst>
              <a:ext uri="{FF2B5EF4-FFF2-40B4-BE49-F238E27FC236}">
                <a16:creationId xmlns:a16="http://schemas.microsoft.com/office/drawing/2014/main" id="{45317A26-3FD1-0C4D-B91D-DA15E8B95E1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/>
          <a:lstStyle/>
          <a:p>
            <a:r>
              <a:rPr lang="en-US" altLang="en-US" sz="2000"/>
              <a:t>Donald M. Curry</a:t>
            </a:r>
          </a:p>
          <a:p>
            <a:r>
              <a:rPr lang="en-US" altLang="en-US" sz="2000"/>
              <a:t>NASA Johnson Space Center</a:t>
            </a:r>
          </a:p>
          <a:p>
            <a:endParaRPr lang="en-US" altLang="en-US" sz="2000"/>
          </a:p>
          <a:p>
            <a:r>
              <a:rPr lang="en-US" altLang="en-US" sz="2000"/>
              <a:t>Tutorial on Ablative TPS</a:t>
            </a:r>
          </a:p>
          <a:p>
            <a:r>
              <a:rPr lang="en-US" altLang="en-US" sz="2000"/>
              <a:t>2</a:t>
            </a:r>
            <a:r>
              <a:rPr lang="en-US" altLang="en-US" sz="2000" baseline="30000"/>
              <a:t>nd</a:t>
            </a:r>
            <a:r>
              <a:rPr lang="en-US" altLang="en-US" sz="2000"/>
              <a:t> International Planetary Probe Workshop</a:t>
            </a:r>
          </a:p>
          <a:p>
            <a:r>
              <a:rPr lang="en-US" altLang="en-US" sz="2000"/>
              <a:t>August 21-22, 2004</a:t>
            </a:r>
          </a:p>
          <a:p>
            <a:endParaRPr lang="en-US" altLang="en-US" sz="20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1">
            <a:extLst>
              <a:ext uri="{FF2B5EF4-FFF2-40B4-BE49-F238E27FC236}">
                <a16:creationId xmlns:a16="http://schemas.microsoft.com/office/drawing/2014/main" id="{C3CCE678-E395-454F-91B3-DEF3E2649D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5" name="Footer Placeholder 2">
            <a:extLst>
              <a:ext uri="{FF2B5EF4-FFF2-40B4-BE49-F238E27FC236}">
                <a16:creationId xmlns:a16="http://schemas.microsoft.com/office/drawing/2014/main" id="{F1091617-7194-434E-A1A7-943545D4A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4A5A9686-D9A6-5641-8C20-320D12F34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FF1290AC-C614-7F49-B6D4-103184923038}" type="slidenum">
              <a:rPr lang="en-US" altLang="en-US" b="1" i="1">
                <a:solidFill>
                  <a:srgbClr val="FF0C09"/>
                </a:solidFill>
              </a:rPr>
              <a:pPr/>
              <a:t>96</a:t>
            </a:fld>
            <a:endParaRPr lang="en-US" altLang="en-US" i="1">
              <a:solidFill>
                <a:srgbClr val="FF0C09"/>
              </a:solidFill>
            </a:endParaRPr>
          </a:p>
        </p:txBody>
      </p:sp>
      <p:sp>
        <p:nvSpPr>
          <p:cNvPr id="368643" name="Rectangle 3">
            <a:extLst>
              <a:ext uri="{FF2B5EF4-FFF2-40B4-BE49-F238E27FC236}">
                <a16:creationId xmlns:a16="http://schemas.microsoft.com/office/drawing/2014/main" id="{5694B690-89B3-6642-96F5-4688FAEC5E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143000"/>
            <a:ext cx="80010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8585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Aft>
                <a:spcPct val="30000"/>
              </a:spcAft>
              <a:buFont typeface="Wingdings" pitchFamily="2" charset="2"/>
              <a:buChar char="l"/>
            </a:pPr>
            <a:r>
              <a:rPr lang="en-US" altLang="en-US" sz="1800" b="1">
                <a:latin typeface="Arial" panose="020B0604020202020204" pitchFamily="34" charset="0"/>
              </a:rPr>
              <a:t>Certification of Thermal Protection System Has Historically Been Accomplished By Analysis Supported By Appropriate Ground Test Data</a:t>
            </a:r>
          </a:p>
          <a:p>
            <a:pPr>
              <a:lnSpc>
                <a:spcPct val="90000"/>
              </a:lnSpc>
              <a:spcAft>
                <a:spcPct val="30000"/>
              </a:spcAft>
              <a:buFont typeface="Wingdings" pitchFamily="2" charset="2"/>
              <a:buChar char="l"/>
            </a:pPr>
            <a:endParaRPr lang="en-US" altLang="en-US" sz="1800" b="1">
              <a:latin typeface="Arial" panose="020B0604020202020204" pitchFamily="34" charset="0"/>
            </a:endParaRPr>
          </a:p>
          <a:p>
            <a:pPr>
              <a:lnSpc>
                <a:spcPct val="90000"/>
              </a:lnSpc>
              <a:spcAft>
                <a:spcPct val="30000"/>
              </a:spcAft>
              <a:buFont typeface="Wingdings" pitchFamily="2" charset="2"/>
              <a:buChar char="l"/>
            </a:pPr>
            <a:r>
              <a:rPr lang="en-US" altLang="en-US" sz="1800" b="1">
                <a:latin typeface="Arial" panose="020B0604020202020204" pitchFamily="34" charset="0"/>
              </a:rPr>
              <a:t>Analysis is Used as Flight Conditions Can Not Be Accurately Simulated on the Ground and It Is Not Feasible to Test for the Entire Spectrum of Flight Environments</a:t>
            </a:r>
          </a:p>
          <a:p>
            <a:pPr>
              <a:lnSpc>
                <a:spcPct val="90000"/>
              </a:lnSpc>
              <a:spcAft>
                <a:spcPct val="30000"/>
              </a:spcAft>
              <a:buFont typeface="Wingdings" pitchFamily="2" charset="2"/>
              <a:buChar char="l"/>
            </a:pPr>
            <a:endParaRPr lang="en-US" altLang="en-US" sz="1800" b="1">
              <a:latin typeface="Arial" panose="020B0604020202020204" pitchFamily="34" charset="0"/>
            </a:endParaRPr>
          </a:p>
        </p:txBody>
      </p:sp>
      <p:sp>
        <p:nvSpPr>
          <p:cNvPr id="368644" name="Rectangle 4">
            <a:extLst>
              <a:ext uri="{FF2B5EF4-FFF2-40B4-BE49-F238E27FC236}">
                <a16:creationId xmlns:a16="http://schemas.microsoft.com/office/drawing/2014/main" id="{FCD99D73-D4F2-4C42-A1BC-44287228F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52400"/>
            <a:ext cx="77724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800" b="1">
                <a:solidFill>
                  <a:srgbClr val="000066"/>
                </a:solidFill>
                <a:latin typeface="Arial" panose="020B0604020202020204" pitchFamily="34" charset="0"/>
              </a:rPr>
              <a:t>TPS Certification Approach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004E3-3AB9-C949-AB21-19DED20C3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D34E41-F1EE-224D-AB9C-C874002BF0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4E4677-7BA8-8143-81AA-B28AF192C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DAE48FD0-900B-F748-8C21-88523A45111B}" type="slidenum">
              <a:rPr lang="en-US" altLang="en-US" b="1" i="1">
                <a:solidFill>
                  <a:srgbClr val="FF0C09"/>
                </a:solidFill>
              </a:rPr>
              <a:pPr/>
              <a:t>97</a:t>
            </a:fld>
            <a:endParaRPr lang="en-US" altLang="en-US" i="1">
              <a:solidFill>
                <a:srgbClr val="FF0C09"/>
              </a:solidFill>
            </a:endParaRPr>
          </a:p>
        </p:txBody>
      </p:sp>
      <p:sp>
        <p:nvSpPr>
          <p:cNvPr id="334850" name="Rectangle 2">
            <a:extLst>
              <a:ext uri="{FF2B5EF4-FFF2-40B4-BE49-F238E27FC236}">
                <a16:creationId xmlns:a16="http://schemas.microsoft.com/office/drawing/2014/main" id="{C05C609C-49D5-124B-8D7B-030EB849F0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Factors That Influence TPS Design</a:t>
            </a:r>
          </a:p>
        </p:txBody>
      </p:sp>
      <p:sp>
        <p:nvSpPr>
          <p:cNvPr id="334851" name="Rectangle 3">
            <a:extLst>
              <a:ext uri="{FF2B5EF4-FFF2-40B4-BE49-F238E27FC236}">
                <a16:creationId xmlns:a16="http://schemas.microsoft.com/office/drawing/2014/main" id="{0AF453CC-6EBB-2B47-B6B2-DA3270909A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8001000" cy="4953000"/>
          </a:xfrm>
        </p:spPr>
        <p:txBody>
          <a:bodyPr/>
          <a:lstStyle/>
          <a:p>
            <a:r>
              <a:rPr lang="en-US" altLang="en-US" sz="1800"/>
              <a:t>Maturity</a:t>
            </a:r>
          </a:p>
          <a:p>
            <a:r>
              <a:rPr lang="en-US" altLang="en-US" sz="1800"/>
              <a:t>Density</a:t>
            </a:r>
          </a:p>
          <a:p>
            <a:r>
              <a:rPr lang="en-US" altLang="en-US" sz="1800"/>
              <a:t>Aerothermal (Temperature)</a:t>
            </a:r>
          </a:p>
          <a:p>
            <a:r>
              <a:rPr lang="en-US" altLang="en-US" sz="1800"/>
              <a:t>Strength (Airloads/Vibroacoustic)</a:t>
            </a:r>
          </a:p>
          <a:p>
            <a:r>
              <a:rPr lang="en-US" altLang="en-US" sz="1800"/>
              <a:t>Outgassing</a:t>
            </a:r>
          </a:p>
          <a:p>
            <a:r>
              <a:rPr lang="en-US" altLang="en-US" sz="1800"/>
              <a:t>Oxidation Resistance</a:t>
            </a:r>
          </a:p>
          <a:p>
            <a:pPr lvl="1"/>
            <a:r>
              <a:rPr lang="en-US" altLang="en-US" sz="1600"/>
              <a:t>Atomic</a:t>
            </a:r>
          </a:p>
          <a:p>
            <a:pPr lvl="1"/>
            <a:r>
              <a:rPr lang="en-US" altLang="en-US" sz="1600"/>
              <a:t>Diatomic</a:t>
            </a:r>
          </a:p>
          <a:p>
            <a:r>
              <a:rPr lang="en-US" altLang="en-US" sz="1800"/>
              <a:t>Damage Tolerance/Impact Resistance</a:t>
            </a:r>
          </a:p>
          <a:p>
            <a:r>
              <a:rPr lang="en-US" altLang="en-US" sz="1800"/>
              <a:t>Repairability</a:t>
            </a:r>
          </a:p>
          <a:p>
            <a:r>
              <a:rPr lang="en-US" altLang="en-US" sz="1800"/>
              <a:t>Refurbishment</a:t>
            </a:r>
          </a:p>
          <a:p>
            <a:r>
              <a:rPr lang="en-US" altLang="en-US" sz="1800"/>
              <a:t>Long Term Space Exposure</a:t>
            </a:r>
          </a:p>
          <a:p>
            <a:r>
              <a:rPr lang="en-US" altLang="en-US" sz="1800"/>
              <a:t>Multi-use</a:t>
            </a:r>
          </a:p>
          <a:p>
            <a:r>
              <a:rPr lang="en-US" altLang="en-US" sz="1800"/>
              <a:t>Man-rated</a:t>
            </a:r>
          </a:p>
          <a:p>
            <a:r>
              <a:rPr lang="en-US" altLang="en-US" sz="1800"/>
              <a:t>Size Limits - Fabrication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Date Placeholder 3">
            <a:extLst>
              <a:ext uri="{FF2B5EF4-FFF2-40B4-BE49-F238E27FC236}">
                <a16:creationId xmlns:a16="http://schemas.microsoft.com/office/drawing/2014/main" id="{EBCC51DE-AA18-4B4C-8050-37F132DAC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63" name="Footer Placeholder 4">
            <a:extLst>
              <a:ext uri="{FF2B5EF4-FFF2-40B4-BE49-F238E27FC236}">
                <a16:creationId xmlns:a16="http://schemas.microsoft.com/office/drawing/2014/main" id="{39CFFD01-6032-5B42-A66E-ECBC3B9A31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64" name="Slide Number Placeholder 5">
            <a:extLst>
              <a:ext uri="{FF2B5EF4-FFF2-40B4-BE49-F238E27FC236}">
                <a16:creationId xmlns:a16="http://schemas.microsoft.com/office/drawing/2014/main" id="{02E89447-052F-A446-8D45-6868390FA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ECB6784F-BFB7-1247-8B15-2C480ED6BAD3}" type="slidenum">
              <a:rPr lang="en-US" altLang="en-US" b="1" i="1">
                <a:solidFill>
                  <a:srgbClr val="FF0C09"/>
                </a:solidFill>
              </a:rPr>
              <a:pPr/>
              <a:t>98</a:t>
            </a:fld>
            <a:endParaRPr lang="en-US" altLang="en-US" i="1">
              <a:solidFill>
                <a:srgbClr val="FF0C09"/>
              </a:solidFill>
            </a:endParaRPr>
          </a:p>
        </p:txBody>
      </p:sp>
      <p:sp>
        <p:nvSpPr>
          <p:cNvPr id="365570" name="Rectangle 2">
            <a:extLst>
              <a:ext uri="{FF2B5EF4-FFF2-40B4-BE49-F238E27FC236}">
                <a16:creationId xmlns:a16="http://schemas.microsoft.com/office/drawing/2014/main" id="{391EC5C5-3333-F747-ADFB-EA336B2CDA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r>
              <a:rPr lang="en-US" altLang="en-US" sz="2000"/>
              <a:t>COMPARISON OF SHUTTLE AND INTERPLANETARY TPS REQUIREMENTS</a:t>
            </a:r>
          </a:p>
        </p:txBody>
      </p:sp>
      <p:graphicFrame>
        <p:nvGraphicFramePr>
          <p:cNvPr id="365634" name="Group 66">
            <a:extLst>
              <a:ext uri="{FF2B5EF4-FFF2-40B4-BE49-F238E27FC236}">
                <a16:creationId xmlns:a16="http://schemas.microsoft.com/office/drawing/2014/main" id="{C00EE501-223E-AB46-B7FD-4B2DA08F0FE5}"/>
              </a:ext>
            </a:extLst>
          </p:cNvPr>
          <p:cNvGraphicFramePr>
            <a:graphicFrameLocks noGrp="1"/>
          </p:cNvGraphicFramePr>
          <p:nvPr/>
        </p:nvGraphicFramePr>
        <p:xfrm>
          <a:off x="152400" y="990600"/>
          <a:ext cx="8991600" cy="5830888"/>
        </p:xfrm>
        <a:graphic>
          <a:graphicData uri="http://schemas.openxmlformats.org/drawingml/2006/table">
            <a:tbl>
              <a:tblPr/>
              <a:tblGrid>
                <a:gridCol w="4343400">
                  <a:extLst>
                    <a:ext uri="{9D8B030D-6E8A-4147-A177-3AD203B41FA5}">
                      <a16:colId xmlns:a16="http://schemas.microsoft.com/office/drawing/2014/main" val="1441123327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959123291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81494149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270130691"/>
                    </a:ext>
                  </a:extLst>
                </a:gridCol>
              </a:tblGrid>
              <a:tr h="3810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Shuttle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Lunar Return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Mars Entry/Return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3423875"/>
                  </a:ext>
                </a:extLst>
              </a:tr>
              <a:tr h="51911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Char char="l"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PEAK CONVECTIVE HEATING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(BTU/FT</a:t>
                      </a:r>
                      <a:r>
                        <a:rPr kumimoji="0" lang="en-US" altLang="en-US" sz="16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-SEC)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60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50 – 300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009220"/>
                  </a:ext>
                </a:extLst>
              </a:tr>
              <a:tr h="2714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Char char="l"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PEAK RADIANT HEATING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(BTU/FT</a:t>
                      </a:r>
                      <a:r>
                        <a:rPr kumimoji="0" lang="en-US" altLang="en-US" sz="1600" b="1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-SEC)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&lt;2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40-200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8699861"/>
                  </a:ext>
                </a:extLst>
              </a:tr>
              <a:tr h="2714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Char char="l"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PEAK VELOCITY (KM/SEC)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7-13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4450807"/>
                  </a:ext>
                </a:extLst>
              </a:tr>
              <a:tr h="36988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Char char="l"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PEAK DYNAMIC PRESSURE (PSF)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250-1000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2821482"/>
                  </a:ext>
                </a:extLst>
              </a:tr>
              <a:tr h="3048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Char char="l"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TURBULENT HEATING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YES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YES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YES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8926020"/>
                  </a:ext>
                </a:extLst>
              </a:tr>
              <a:tr h="3460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Char char="l"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ENTRY HEATING TIME (SEC)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&lt;400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&lt;400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08435474"/>
                  </a:ext>
                </a:extLst>
              </a:tr>
              <a:tr h="627063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Char char="l"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EXPOSURE TO ADVERSE ENVIRONMENTS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- RAIN/WEATHER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- AEROACOUSTICS (dB)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- DEBRIS IMPACT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- LAUNCH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   - ON-ORBIT/IN-FLIGHT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YES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160+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YES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LESS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NO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NO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MORE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NO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146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NO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MORE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2759063"/>
                  </a:ext>
                </a:extLst>
              </a:tr>
              <a:tr h="61912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lnSpc>
                          <a:spcPct val="90000"/>
                        </a:lnSpc>
                        <a:spcAft>
                          <a:spcPct val="30000"/>
                        </a:spcAft>
                        <a:buSzPct val="8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lnSpc>
                          <a:spcPct val="90000"/>
                        </a:lnSpc>
                        <a:spcAft>
                          <a:spcPct val="30000"/>
                        </a:spcAft>
                        <a:buFont typeface="Arial" panose="020B0604020202020204" pitchFamily="34" charset="0"/>
                        <a:defRPr sz="1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lnSpc>
                          <a:spcPct val="90000"/>
                        </a:lnSpc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defRPr sz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3000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alt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4037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DCCB5D-73D7-8C4D-9000-620D20976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FDC75-738C-CE44-BB34-335E604641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5F72F1-B328-1E41-BFE3-EB9A2EFC8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F7467532-5B59-6F42-AE74-378DA45E9DF3}" type="slidenum">
              <a:rPr lang="en-US" altLang="en-US" b="1" i="1">
                <a:solidFill>
                  <a:srgbClr val="FF0C09"/>
                </a:solidFill>
              </a:rPr>
              <a:pPr/>
              <a:t>99</a:t>
            </a:fld>
            <a:endParaRPr lang="en-US" altLang="en-US" i="1">
              <a:solidFill>
                <a:srgbClr val="FF0C09"/>
              </a:solidFill>
            </a:endParaRPr>
          </a:p>
        </p:txBody>
      </p:sp>
      <p:sp>
        <p:nvSpPr>
          <p:cNvPr id="335874" name="Rectangle 2">
            <a:extLst>
              <a:ext uri="{FF2B5EF4-FFF2-40B4-BE49-F238E27FC236}">
                <a16:creationId xmlns:a16="http://schemas.microsoft.com/office/drawing/2014/main" id="{39BBD2DE-5BAA-C04D-B30F-0DC248F403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TPS Development Activities</a:t>
            </a:r>
          </a:p>
        </p:txBody>
      </p:sp>
      <p:sp>
        <p:nvSpPr>
          <p:cNvPr id="335875" name="Rectangle 3">
            <a:extLst>
              <a:ext uri="{FF2B5EF4-FFF2-40B4-BE49-F238E27FC236}">
                <a16:creationId xmlns:a16="http://schemas.microsoft.com/office/drawing/2014/main" id="{C03814D5-64CF-E24B-BFC3-E09915073B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Material Screening</a:t>
            </a:r>
          </a:p>
          <a:p>
            <a:pPr lvl="1"/>
            <a:r>
              <a:rPr lang="en-US" altLang="en-US"/>
              <a:t>Used to select/evaluate materials and processes for further development</a:t>
            </a:r>
          </a:p>
          <a:p>
            <a:pPr lvl="2"/>
            <a:r>
              <a:rPr lang="en-US" altLang="en-US"/>
              <a:t>Arc jet survivability tests </a:t>
            </a:r>
          </a:p>
          <a:p>
            <a:pPr lvl="2"/>
            <a:r>
              <a:rPr lang="en-US" altLang="en-US"/>
              <a:t>Radiant heat thermal performance tests</a:t>
            </a:r>
          </a:p>
          <a:p>
            <a:pPr lvl="2"/>
            <a:r>
              <a:rPr lang="en-US" altLang="en-US"/>
              <a:t>Room-temperature material characterization tests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D8BADD-2E5E-7740-A133-0D1B43356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615BDB-5F65-444D-B37A-7D8E8FCD4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2794D-073A-034F-AD00-AA4838292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5353DA4F-EAA9-3947-86DE-AB7488EFD750}" type="slidenum">
              <a:rPr lang="en-US" altLang="en-US" b="1" i="1">
                <a:solidFill>
                  <a:srgbClr val="FF0C09"/>
                </a:solidFill>
              </a:rPr>
              <a:pPr/>
              <a:t>100</a:t>
            </a:fld>
            <a:endParaRPr lang="en-US" altLang="en-US" i="1">
              <a:solidFill>
                <a:srgbClr val="FF0C09"/>
              </a:solidFill>
            </a:endParaRPr>
          </a:p>
        </p:txBody>
      </p:sp>
      <p:sp>
        <p:nvSpPr>
          <p:cNvPr id="336898" name="Rectangle 2">
            <a:extLst>
              <a:ext uri="{FF2B5EF4-FFF2-40B4-BE49-F238E27FC236}">
                <a16:creationId xmlns:a16="http://schemas.microsoft.com/office/drawing/2014/main" id="{0CF84E65-E583-364C-B25F-3580AEE46C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Material Development/Selection</a:t>
            </a:r>
          </a:p>
        </p:txBody>
      </p:sp>
      <p:sp>
        <p:nvSpPr>
          <p:cNvPr id="336899" name="Rectangle 3">
            <a:extLst>
              <a:ext uri="{FF2B5EF4-FFF2-40B4-BE49-F238E27FC236}">
                <a16:creationId xmlns:a16="http://schemas.microsoft.com/office/drawing/2014/main" id="{C65CC724-9FE2-6B4D-96E4-2CCE89E45B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/>
              <a:t>Environment Definition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Induced</a:t>
            </a:r>
          </a:p>
          <a:p>
            <a:pPr lvl="2">
              <a:lnSpc>
                <a:spcPct val="80000"/>
              </a:lnSpc>
            </a:pPr>
            <a:r>
              <a:rPr lang="en-US" altLang="en-US"/>
              <a:t>Nominal</a:t>
            </a:r>
          </a:p>
          <a:p>
            <a:pPr lvl="2">
              <a:lnSpc>
                <a:spcPct val="80000"/>
              </a:lnSpc>
            </a:pPr>
            <a:r>
              <a:rPr lang="en-US" altLang="en-US"/>
              <a:t>Abort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Natural</a:t>
            </a:r>
          </a:p>
          <a:p>
            <a:pPr>
              <a:lnSpc>
                <a:spcPct val="80000"/>
              </a:lnSpc>
            </a:pPr>
            <a:r>
              <a:rPr lang="en-US" altLang="en-US"/>
              <a:t>Material Characterization (Virgin/Char)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Thermophysical Properties</a:t>
            </a:r>
          </a:p>
          <a:p>
            <a:pPr lvl="2">
              <a:lnSpc>
                <a:spcPct val="80000"/>
              </a:lnSpc>
            </a:pPr>
            <a:r>
              <a:rPr lang="en-US" altLang="en-US"/>
              <a:t>Density</a:t>
            </a:r>
          </a:p>
          <a:p>
            <a:pPr lvl="2">
              <a:lnSpc>
                <a:spcPct val="80000"/>
              </a:lnSpc>
            </a:pPr>
            <a:r>
              <a:rPr lang="en-US" altLang="en-US"/>
              <a:t>Thermal conductivity</a:t>
            </a:r>
          </a:p>
          <a:p>
            <a:pPr lvl="2">
              <a:lnSpc>
                <a:spcPct val="80000"/>
              </a:lnSpc>
            </a:pPr>
            <a:r>
              <a:rPr lang="en-US" altLang="en-US"/>
              <a:t>Specific heat</a:t>
            </a:r>
          </a:p>
          <a:p>
            <a:pPr lvl="2">
              <a:lnSpc>
                <a:spcPct val="80000"/>
              </a:lnSpc>
            </a:pPr>
            <a:r>
              <a:rPr lang="en-US" altLang="en-US"/>
              <a:t>Emittance</a:t>
            </a:r>
          </a:p>
          <a:p>
            <a:pPr lvl="2">
              <a:lnSpc>
                <a:spcPct val="80000"/>
              </a:lnSpc>
            </a:pPr>
            <a:r>
              <a:rPr lang="en-US" altLang="en-US"/>
              <a:t>Thermogravimetric test (Arrhenius constants)</a:t>
            </a:r>
          </a:p>
          <a:p>
            <a:pPr lvl="2">
              <a:lnSpc>
                <a:spcPct val="80000"/>
              </a:lnSpc>
            </a:pPr>
            <a:r>
              <a:rPr lang="en-US" altLang="en-US"/>
              <a:t>Pyrolysis gas specific heat/composition</a:t>
            </a:r>
          </a:p>
          <a:p>
            <a:pPr lvl="2">
              <a:lnSpc>
                <a:spcPct val="80000"/>
              </a:lnSpc>
            </a:pPr>
            <a:r>
              <a:rPr lang="en-US" altLang="en-US"/>
              <a:t>Heat of pyrolysis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ate Placeholder 2">
            <a:extLst>
              <a:ext uri="{FF2B5EF4-FFF2-40B4-BE49-F238E27FC236}">
                <a16:creationId xmlns:a16="http://schemas.microsoft.com/office/drawing/2014/main" id="{D7575BE1-A9CA-C941-B8A6-30CA98E27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13" name="Footer Placeholder 3">
            <a:extLst>
              <a:ext uri="{FF2B5EF4-FFF2-40B4-BE49-F238E27FC236}">
                <a16:creationId xmlns:a16="http://schemas.microsoft.com/office/drawing/2014/main" id="{9DF1B36D-DFD9-B441-98F0-66FDC3850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14" name="Slide Number Placeholder 4">
            <a:extLst>
              <a:ext uri="{FF2B5EF4-FFF2-40B4-BE49-F238E27FC236}">
                <a16:creationId xmlns:a16="http://schemas.microsoft.com/office/drawing/2014/main" id="{B3F95D11-5100-1745-AD17-1B9111AA5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6C927DB2-19CE-494C-A3DD-7930B65DF680}" type="slidenum">
              <a:rPr lang="en-US" altLang="en-US" b="1" i="1">
                <a:solidFill>
                  <a:srgbClr val="FF0C09"/>
                </a:solidFill>
              </a:rPr>
              <a:pPr/>
              <a:t>101</a:t>
            </a:fld>
            <a:endParaRPr lang="en-US" altLang="en-US" i="1">
              <a:solidFill>
                <a:srgbClr val="FF0C09"/>
              </a:solidFill>
            </a:endParaRPr>
          </a:p>
        </p:txBody>
      </p:sp>
      <p:sp>
        <p:nvSpPr>
          <p:cNvPr id="371714" name="Rectangle 2">
            <a:extLst>
              <a:ext uri="{FF2B5EF4-FFF2-40B4-BE49-F238E27FC236}">
                <a16:creationId xmlns:a16="http://schemas.microsoft.com/office/drawing/2014/main" id="{9651A933-CA76-C745-A7BA-E7C3F69305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Typical Charring Ablator Cross-Section</a:t>
            </a:r>
          </a:p>
        </p:txBody>
      </p:sp>
      <p:grpSp>
        <p:nvGrpSpPr>
          <p:cNvPr id="371715" name="Group 3">
            <a:extLst>
              <a:ext uri="{FF2B5EF4-FFF2-40B4-BE49-F238E27FC236}">
                <a16:creationId xmlns:a16="http://schemas.microsoft.com/office/drawing/2014/main" id="{DB65A59A-2C0A-1440-8AB2-D2134B52E744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1524000"/>
            <a:ext cx="7267575" cy="3781425"/>
            <a:chOff x="624" y="960"/>
            <a:chExt cx="4578" cy="2382"/>
          </a:xfrm>
        </p:grpSpPr>
        <p:pic>
          <p:nvPicPr>
            <p:cNvPr id="371716" name="Picture 4">
              <a:extLst>
                <a:ext uri="{FF2B5EF4-FFF2-40B4-BE49-F238E27FC236}">
                  <a16:creationId xmlns:a16="http://schemas.microsoft.com/office/drawing/2014/main" id="{0ABB614A-83A2-D940-AAD7-73A90A9B70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lum bright="6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4" y="960"/>
              <a:ext cx="4578" cy="23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71717" name="Line 5">
              <a:extLst>
                <a:ext uri="{FF2B5EF4-FFF2-40B4-BE49-F238E27FC236}">
                  <a16:creationId xmlns:a16="http://schemas.microsoft.com/office/drawing/2014/main" id="{EF856F9E-4FEF-DE47-9A89-DBA173D5C8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52" y="1462"/>
              <a:ext cx="296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1718" name="Line 6">
              <a:extLst>
                <a:ext uri="{FF2B5EF4-FFF2-40B4-BE49-F238E27FC236}">
                  <a16:creationId xmlns:a16="http://schemas.microsoft.com/office/drawing/2014/main" id="{3328849B-002D-8944-94A1-296A4EE5F41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50" y="2014"/>
              <a:ext cx="296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1719" name="Line 7">
              <a:extLst>
                <a:ext uri="{FF2B5EF4-FFF2-40B4-BE49-F238E27FC236}">
                  <a16:creationId xmlns:a16="http://schemas.microsoft.com/office/drawing/2014/main" id="{CDC11FBA-CE1E-5C4A-84EC-CDE2D1467A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4" y="1173"/>
              <a:ext cx="296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1720" name="Text Box 8">
              <a:extLst>
                <a:ext uri="{FF2B5EF4-FFF2-40B4-BE49-F238E27FC236}">
                  <a16:creationId xmlns:a16="http://schemas.microsoft.com/office/drawing/2014/main" id="{11C60F94-1081-D943-AE99-53C65E93198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2" y="1246"/>
              <a:ext cx="928" cy="192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en-US" sz="1400" b="1">
                  <a:solidFill>
                    <a:srgbClr val="FF0000"/>
                  </a:solidFill>
                  <a:latin typeface="Arial" panose="020B0604020202020204" pitchFamily="34" charset="0"/>
                </a:rPr>
                <a:t>Char Zone</a:t>
              </a:r>
            </a:p>
          </p:txBody>
        </p:sp>
        <p:sp>
          <p:nvSpPr>
            <p:cNvPr id="371721" name="Text Box 9">
              <a:extLst>
                <a:ext uri="{FF2B5EF4-FFF2-40B4-BE49-F238E27FC236}">
                  <a16:creationId xmlns:a16="http://schemas.microsoft.com/office/drawing/2014/main" id="{3F420F80-F4F4-DA44-A0F2-283BEBA10A0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7" y="1670"/>
              <a:ext cx="936" cy="207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en-US" sz="1400" b="1">
                  <a:solidFill>
                    <a:srgbClr val="FF0000"/>
                  </a:solidFill>
                  <a:latin typeface="Arial" panose="020B0604020202020204" pitchFamily="34" charset="0"/>
                </a:rPr>
                <a:t>Pyrolysis Zone</a:t>
              </a:r>
            </a:p>
          </p:txBody>
        </p:sp>
        <p:sp>
          <p:nvSpPr>
            <p:cNvPr id="371722" name="Text Box 10">
              <a:extLst>
                <a:ext uri="{FF2B5EF4-FFF2-40B4-BE49-F238E27FC236}">
                  <a16:creationId xmlns:a16="http://schemas.microsoft.com/office/drawing/2014/main" id="{BF2FC864-62A0-E34C-A2A7-AEF2ADAA14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1" y="2534"/>
              <a:ext cx="936" cy="208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r>
                <a:rPr lang="en-US" altLang="en-US" sz="1400" b="1">
                  <a:solidFill>
                    <a:srgbClr val="FF0000"/>
                  </a:solidFill>
                  <a:latin typeface="Arial" panose="020B0604020202020204" pitchFamily="34" charset="0"/>
                </a:rPr>
                <a:t>Virgin Zone</a:t>
              </a:r>
            </a:p>
          </p:txBody>
        </p:sp>
        <p:sp>
          <p:nvSpPr>
            <p:cNvPr id="371723" name="Line 11">
              <a:extLst>
                <a:ext uri="{FF2B5EF4-FFF2-40B4-BE49-F238E27FC236}">
                  <a16:creationId xmlns:a16="http://schemas.microsoft.com/office/drawing/2014/main" id="{509B9687-6150-3749-98BF-75E69F9EB1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20" y="3285"/>
              <a:ext cx="296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06F89627-CFF3-CF43-8FB2-FE6C2D3BD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FE562552-EBEA-9C43-B156-4350A2E40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8E54BB99-DE33-9C43-ABEC-BC8E69BF8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9EF1438D-697B-1648-B656-909EDDB56BD4}" type="slidenum">
              <a:rPr lang="en-US" altLang="en-US" b="1" i="1">
                <a:solidFill>
                  <a:srgbClr val="FF0C09"/>
                </a:solidFill>
              </a:rPr>
              <a:pPr/>
              <a:t>102</a:t>
            </a:fld>
            <a:endParaRPr lang="en-US" altLang="en-US" i="1">
              <a:solidFill>
                <a:srgbClr val="FF0C09"/>
              </a:solidFill>
            </a:endParaRPr>
          </a:p>
        </p:txBody>
      </p:sp>
      <p:sp>
        <p:nvSpPr>
          <p:cNvPr id="351234" name="Rectangle 2">
            <a:extLst>
              <a:ext uri="{FF2B5EF4-FFF2-40B4-BE49-F238E27FC236}">
                <a16:creationId xmlns:a16="http://schemas.microsoft.com/office/drawing/2014/main" id="{404A9C90-89D1-704F-8CE2-C0AE0AE530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Char Thermal Conductivity</a:t>
            </a:r>
          </a:p>
        </p:txBody>
      </p:sp>
      <p:pic>
        <p:nvPicPr>
          <p:cNvPr id="351235" name="Picture 3">
            <a:extLst>
              <a:ext uri="{FF2B5EF4-FFF2-40B4-BE49-F238E27FC236}">
                <a16:creationId xmlns:a16="http://schemas.microsoft.com/office/drawing/2014/main" id="{9DD9FFAA-AEA4-A542-A701-2C3BB13FC1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95400" y="1447800"/>
            <a:ext cx="6372225" cy="4252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D4307C18-34A8-A648-99CA-CCAE5FD5B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D15FEC0C-6CAE-D247-92D3-D0AD64BF8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1CB809B6-8A4E-C94D-8A9E-FB703E31C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F9094F08-3B0F-BF4B-9B77-0EE7D6633A5E}" type="slidenum">
              <a:rPr lang="en-US" altLang="en-US" b="1" i="1">
                <a:solidFill>
                  <a:srgbClr val="FF0C09"/>
                </a:solidFill>
              </a:rPr>
              <a:pPr/>
              <a:t>103</a:t>
            </a:fld>
            <a:endParaRPr lang="en-US" altLang="en-US" i="1">
              <a:solidFill>
                <a:srgbClr val="FF0C09"/>
              </a:solidFill>
            </a:endParaRPr>
          </a:p>
        </p:txBody>
      </p:sp>
      <p:sp>
        <p:nvSpPr>
          <p:cNvPr id="354306" name="Rectangle 2">
            <a:extLst>
              <a:ext uri="{FF2B5EF4-FFF2-40B4-BE49-F238E27FC236}">
                <a16:creationId xmlns:a16="http://schemas.microsoft.com/office/drawing/2014/main" id="{EE1047FF-EB87-3B4E-93A4-9E2E9B11F2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Thermogravimetric Results of Typical Ablators</a:t>
            </a:r>
          </a:p>
        </p:txBody>
      </p:sp>
      <p:pic>
        <p:nvPicPr>
          <p:cNvPr id="354307" name="Picture 3">
            <a:extLst>
              <a:ext uri="{FF2B5EF4-FFF2-40B4-BE49-F238E27FC236}">
                <a16:creationId xmlns:a16="http://schemas.microsoft.com/office/drawing/2014/main" id="{36799EEB-FC77-B041-8716-198DA5E66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1143000"/>
            <a:ext cx="76200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8C010C38-AFAA-9F4D-9C6C-A17F958B38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B8FCE321-09DD-DD40-A80D-3EBB8140E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67AE424E-DBB2-5A4A-BF89-E0DA3CA9A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24DB1DEB-A90B-B84B-BEBF-F8F595C246EF}" type="slidenum">
              <a:rPr lang="en-US" altLang="en-US" b="1" i="1">
                <a:solidFill>
                  <a:srgbClr val="FF0C09"/>
                </a:solidFill>
              </a:rPr>
              <a:pPr/>
              <a:t>104</a:t>
            </a:fld>
            <a:endParaRPr lang="en-US" altLang="en-US" i="1">
              <a:solidFill>
                <a:srgbClr val="FF0C09"/>
              </a:solidFill>
            </a:endParaRPr>
          </a:p>
        </p:txBody>
      </p:sp>
      <p:sp>
        <p:nvSpPr>
          <p:cNvPr id="352258" name="Rectangle 2">
            <a:extLst>
              <a:ext uri="{FF2B5EF4-FFF2-40B4-BE49-F238E27FC236}">
                <a16:creationId xmlns:a16="http://schemas.microsoft.com/office/drawing/2014/main" id="{07B9051D-77D6-FE4B-9D8E-65B18BDD78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Char Densification - Deposition</a:t>
            </a:r>
          </a:p>
        </p:txBody>
      </p:sp>
      <p:pic>
        <p:nvPicPr>
          <p:cNvPr id="352259" name="Picture 3">
            <a:extLst>
              <a:ext uri="{FF2B5EF4-FFF2-40B4-BE49-F238E27FC236}">
                <a16:creationId xmlns:a16="http://schemas.microsoft.com/office/drawing/2014/main" id="{69F8564E-5043-2E4D-830A-99464F609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1219200"/>
            <a:ext cx="7791450" cy="463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4A721D-E221-4A40-8630-487D2D0F37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13030-0F6E-AF48-AAE9-A098BB9AD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C2B1C-A16B-6043-95F1-8F016864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9F059227-3E84-0C46-B3E3-594DB6143461}" type="slidenum">
              <a:rPr lang="en-US" altLang="en-US" b="1" i="1">
                <a:solidFill>
                  <a:srgbClr val="FF0C09"/>
                </a:solidFill>
              </a:rPr>
              <a:pPr/>
              <a:t>105</a:t>
            </a:fld>
            <a:endParaRPr lang="en-US" altLang="en-US" i="1">
              <a:solidFill>
                <a:srgbClr val="FF0C09"/>
              </a:solidFill>
            </a:endParaRPr>
          </a:p>
        </p:txBody>
      </p:sp>
      <p:sp>
        <p:nvSpPr>
          <p:cNvPr id="337922" name="Rectangle 2">
            <a:extLst>
              <a:ext uri="{FF2B5EF4-FFF2-40B4-BE49-F238E27FC236}">
                <a16:creationId xmlns:a16="http://schemas.microsoft.com/office/drawing/2014/main" id="{9AFF4D42-E87A-2945-AB9F-13D3C3AC2C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Material Development/Selection</a:t>
            </a:r>
          </a:p>
        </p:txBody>
      </p:sp>
      <p:sp>
        <p:nvSpPr>
          <p:cNvPr id="337923" name="Rectangle 3">
            <a:extLst>
              <a:ext uri="{FF2B5EF4-FFF2-40B4-BE49-F238E27FC236}">
                <a16:creationId xmlns:a16="http://schemas.microsoft.com/office/drawing/2014/main" id="{ECBBC50D-BB6B-B143-A0E6-3F5FB2C800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1600"/>
              <a:t>Mechanical Properties</a:t>
            </a:r>
          </a:p>
          <a:p>
            <a:pPr lvl="1">
              <a:lnSpc>
                <a:spcPct val="80000"/>
              </a:lnSpc>
            </a:pPr>
            <a:r>
              <a:rPr lang="en-US" altLang="en-US" sz="1600"/>
              <a:t>Tension</a:t>
            </a:r>
          </a:p>
          <a:p>
            <a:pPr lvl="1">
              <a:lnSpc>
                <a:spcPct val="80000"/>
              </a:lnSpc>
            </a:pPr>
            <a:r>
              <a:rPr lang="en-US" altLang="en-US" sz="1600"/>
              <a:t>Compression</a:t>
            </a:r>
          </a:p>
          <a:p>
            <a:pPr lvl="1">
              <a:lnSpc>
                <a:spcPct val="80000"/>
              </a:lnSpc>
            </a:pPr>
            <a:r>
              <a:rPr lang="en-US" altLang="en-US" sz="1600"/>
              <a:t>Flexure</a:t>
            </a:r>
          </a:p>
          <a:p>
            <a:pPr lvl="1">
              <a:lnSpc>
                <a:spcPct val="80000"/>
              </a:lnSpc>
            </a:pPr>
            <a:r>
              <a:rPr lang="en-US" altLang="en-US" sz="1600"/>
              <a:t>Shear</a:t>
            </a:r>
          </a:p>
          <a:p>
            <a:pPr lvl="1">
              <a:lnSpc>
                <a:spcPct val="80000"/>
              </a:lnSpc>
            </a:pPr>
            <a:r>
              <a:rPr lang="en-US" altLang="en-US" sz="1600"/>
              <a:t>Coefficient of thermal expansion</a:t>
            </a:r>
          </a:p>
          <a:p>
            <a:pPr lvl="1">
              <a:lnSpc>
                <a:spcPct val="80000"/>
              </a:lnSpc>
            </a:pPr>
            <a:r>
              <a:rPr lang="en-US" altLang="en-US" sz="1600"/>
              <a:t>Impact Resistance</a:t>
            </a:r>
          </a:p>
          <a:p>
            <a:pPr>
              <a:lnSpc>
                <a:spcPct val="80000"/>
              </a:lnSpc>
            </a:pPr>
            <a:r>
              <a:rPr lang="en-US" altLang="en-US" sz="1600"/>
              <a:t>Plasma Arc/Radiant Testing</a:t>
            </a:r>
            <a:r>
              <a:rPr lang="en-US" altLang="en-US" sz="1800"/>
              <a:t> </a:t>
            </a:r>
          </a:p>
          <a:p>
            <a:pPr lvl="1">
              <a:lnSpc>
                <a:spcPct val="80000"/>
              </a:lnSpc>
            </a:pPr>
            <a:r>
              <a:rPr lang="en-US" altLang="en-US" sz="1400"/>
              <a:t>Surface Recession</a:t>
            </a:r>
          </a:p>
          <a:p>
            <a:pPr lvl="2">
              <a:lnSpc>
                <a:spcPct val="80000"/>
              </a:lnSpc>
            </a:pPr>
            <a:r>
              <a:rPr lang="en-US" altLang="en-US" sz="1400"/>
              <a:t>Oxidation</a:t>
            </a:r>
          </a:p>
          <a:p>
            <a:pPr lvl="3">
              <a:lnSpc>
                <a:spcPct val="80000"/>
              </a:lnSpc>
            </a:pPr>
            <a:r>
              <a:rPr lang="en-US" altLang="en-US" sz="1400"/>
              <a:t>Radiant</a:t>
            </a:r>
          </a:p>
          <a:p>
            <a:pPr lvl="3">
              <a:lnSpc>
                <a:spcPct val="80000"/>
              </a:lnSpc>
            </a:pPr>
            <a:r>
              <a:rPr lang="en-US" altLang="en-US" sz="1400"/>
              <a:t>Convective</a:t>
            </a:r>
          </a:p>
          <a:p>
            <a:pPr lvl="2">
              <a:lnSpc>
                <a:spcPct val="80000"/>
              </a:lnSpc>
            </a:pPr>
            <a:r>
              <a:rPr lang="en-US" altLang="en-US" sz="1400"/>
              <a:t>Mechanical</a:t>
            </a:r>
          </a:p>
          <a:p>
            <a:pPr lvl="1">
              <a:lnSpc>
                <a:spcPct val="80000"/>
              </a:lnSpc>
            </a:pPr>
            <a:r>
              <a:rPr lang="en-US" altLang="en-US" sz="1400"/>
              <a:t>Catalytic characteristics</a:t>
            </a:r>
          </a:p>
          <a:p>
            <a:pPr lvl="1">
              <a:lnSpc>
                <a:spcPct val="80000"/>
              </a:lnSpc>
            </a:pPr>
            <a:r>
              <a:rPr lang="en-US" altLang="en-US" sz="1400"/>
              <a:t>Material degradation</a:t>
            </a:r>
          </a:p>
          <a:p>
            <a:pPr lvl="1">
              <a:lnSpc>
                <a:spcPct val="80000"/>
              </a:lnSpc>
            </a:pPr>
            <a:r>
              <a:rPr lang="en-US" altLang="en-US" sz="1400"/>
              <a:t>Heat flux/temperature limits</a:t>
            </a:r>
          </a:p>
          <a:p>
            <a:pPr lvl="1">
              <a:lnSpc>
                <a:spcPct val="80000"/>
              </a:lnSpc>
            </a:pPr>
            <a:r>
              <a:rPr lang="en-US" altLang="en-US" sz="1400"/>
              <a:t>Pressure effects</a:t>
            </a:r>
          </a:p>
          <a:p>
            <a:pPr lvl="1">
              <a:lnSpc>
                <a:spcPct val="80000"/>
              </a:lnSpc>
            </a:pPr>
            <a:r>
              <a:rPr lang="en-US" altLang="en-US" sz="1400"/>
              <a:t>Nominal/Abort conditions</a:t>
            </a:r>
          </a:p>
          <a:p>
            <a:pPr lvl="1">
              <a:lnSpc>
                <a:spcPct val="80000"/>
              </a:lnSpc>
            </a:pPr>
            <a:r>
              <a:rPr lang="en-US" altLang="en-US" sz="1400"/>
              <a:t>Repairs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99B80C-FAC5-0D4D-AE4E-CE36BCF819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78603F-6819-A34A-A02D-7F6F20CDF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2500D-2F57-474C-8076-6C013E12C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DE3F9C29-E677-A14F-B671-07D2B6212FA3}" type="slidenum">
              <a:rPr lang="en-US" altLang="en-US" b="1" i="1">
                <a:solidFill>
                  <a:srgbClr val="FF0C09"/>
                </a:solidFill>
              </a:rPr>
              <a:pPr/>
              <a:t>106</a:t>
            </a:fld>
            <a:endParaRPr lang="en-US" altLang="en-US" i="1">
              <a:solidFill>
                <a:srgbClr val="FF0C09"/>
              </a:solidFill>
            </a:endParaRPr>
          </a:p>
        </p:txBody>
      </p:sp>
      <p:sp>
        <p:nvSpPr>
          <p:cNvPr id="338946" name="Rectangle 2">
            <a:extLst>
              <a:ext uri="{FF2B5EF4-FFF2-40B4-BE49-F238E27FC236}">
                <a16:creationId xmlns:a16="http://schemas.microsoft.com/office/drawing/2014/main" id="{D26ACA29-1FAD-6C46-9F3D-7F952CCA8D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Material Development/Selection</a:t>
            </a:r>
          </a:p>
        </p:txBody>
      </p:sp>
      <p:sp>
        <p:nvSpPr>
          <p:cNvPr id="338947" name="Rectangle 3">
            <a:extLst>
              <a:ext uri="{FF2B5EF4-FFF2-40B4-BE49-F238E27FC236}">
                <a16:creationId xmlns:a16="http://schemas.microsoft.com/office/drawing/2014/main" id="{CD4F4925-CBA6-3C45-8EA9-3F6F6D1D91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5181600"/>
          </a:xfrm>
        </p:spPr>
        <p:txBody>
          <a:bodyPr/>
          <a:lstStyle/>
          <a:p>
            <a:r>
              <a:rPr lang="en-US" altLang="en-US"/>
              <a:t>Analytical Analyses</a:t>
            </a:r>
          </a:p>
          <a:p>
            <a:pPr lvl="1"/>
            <a:r>
              <a:rPr lang="en-US" altLang="en-US"/>
              <a:t>Thermal/Structural</a:t>
            </a:r>
          </a:p>
          <a:p>
            <a:pPr lvl="2"/>
            <a:r>
              <a:rPr lang="en-US" altLang="en-US"/>
              <a:t>Thermal response</a:t>
            </a:r>
          </a:p>
          <a:p>
            <a:pPr lvl="2"/>
            <a:r>
              <a:rPr lang="en-US" altLang="en-US"/>
              <a:t>Thermal stress</a:t>
            </a:r>
          </a:p>
          <a:p>
            <a:pPr lvl="2"/>
            <a:r>
              <a:rPr lang="en-US" altLang="en-US"/>
              <a:t>Airloads</a:t>
            </a:r>
          </a:p>
          <a:p>
            <a:pPr lvl="1"/>
            <a:r>
              <a:rPr lang="en-US" altLang="en-US"/>
              <a:t>Degradation (oxidation)</a:t>
            </a:r>
          </a:p>
          <a:p>
            <a:pPr lvl="1"/>
            <a:r>
              <a:rPr lang="en-US" altLang="en-US"/>
              <a:t>Mission Evaluation</a:t>
            </a:r>
          </a:p>
          <a:p>
            <a:pPr lvl="2"/>
            <a:r>
              <a:rPr lang="en-US" altLang="en-US"/>
              <a:t>Nominal</a:t>
            </a:r>
          </a:p>
          <a:p>
            <a:pPr lvl="2"/>
            <a:r>
              <a:rPr lang="en-US" altLang="en-US"/>
              <a:t>Abort</a:t>
            </a:r>
          </a:p>
          <a:p>
            <a:pPr lvl="1"/>
            <a:endParaRPr lang="en-US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1">
            <a:extLst>
              <a:ext uri="{FF2B5EF4-FFF2-40B4-BE49-F238E27FC236}">
                <a16:creationId xmlns:a16="http://schemas.microsoft.com/office/drawing/2014/main" id="{9416BE31-A92B-4144-9729-BA2763E38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EBABEBC6-45FA-1640-9CF4-400D9B054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0C2D5DA8-2E50-1E48-8B01-D4E4D07C1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57806D5A-6D92-A849-84D4-924C3E55A7D0}" type="slidenum">
              <a:rPr lang="en-US" altLang="en-US" b="1" i="1">
                <a:solidFill>
                  <a:srgbClr val="FF0C09"/>
                </a:solidFill>
              </a:rPr>
              <a:pPr/>
              <a:t>107</a:t>
            </a:fld>
            <a:endParaRPr lang="en-US" altLang="en-US" i="1">
              <a:solidFill>
                <a:srgbClr val="FF0C09"/>
              </a:solidFill>
            </a:endParaRPr>
          </a:p>
        </p:txBody>
      </p:sp>
      <p:pic>
        <p:nvPicPr>
          <p:cNvPr id="367619" name="Picture 3">
            <a:extLst>
              <a:ext uri="{FF2B5EF4-FFF2-40B4-BE49-F238E27FC236}">
                <a16:creationId xmlns:a16="http://schemas.microsoft.com/office/drawing/2014/main" id="{20995A7B-FC27-3342-A5D6-615C1B4A0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2063" y="1600200"/>
            <a:ext cx="661987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7620" name="Text Box 4">
            <a:extLst>
              <a:ext uri="{FF2B5EF4-FFF2-40B4-BE49-F238E27FC236}">
                <a16:creationId xmlns:a16="http://schemas.microsoft.com/office/drawing/2014/main" id="{B732EA44-6796-8647-AD81-BF95FF7A6D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2209800"/>
            <a:ext cx="2381250" cy="9159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en-US" sz="1800">
                <a:latin typeface="Arial" panose="020B0604020202020204" pitchFamily="34" charset="0"/>
              </a:rPr>
              <a:t>LEO Return Velocity</a:t>
            </a:r>
          </a:p>
          <a:p>
            <a:pPr eaLnBrk="1" hangingPunct="1"/>
            <a:r>
              <a:rPr lang="en-US" altLang="en-US" sz="1800">
                <a:latin typeface="Arial" panose="020B0604020202020204" pitchFamily="34" charset="0"/>
              </a:rPr>
              <a:t>25,000 fps (7 km/sec)</a:t>
            </a:r>
          </a:p>
          <a:p>
            <a:pPr eaLnBrk="1" hangingPunct="1"/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67621" name="Text Box 5">
            <a:extLst>
              <a:ext uri="{FF2B5EF4-FFF2-40B4-BE49-F238E27FC236}">
                <a16:creationId xmlns:a16="http://schemas.microsoft.com/office/drawing/2014/main" id="{739F4AB0-97DA-2845-B9AE-7D51DC4690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1676400"/>
            <a:ext cx="2590800" cy="9159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en-US" sz="1800">
                <a:latin typeface="Arial" panose="020B0604020202020204" pitchFamily="34" charset="0"/>
              </a:rPr>
              <a:t>Lunar Return Velocity</a:t>
            </a:r>
          </a:p>
          <a:p>
            <a:pPr eaLnBrk="1" hangingPunct="1"/>
            <a:r>
              <a:rPr lang="en-US" altLang="en-US" sz="1800">
                <a:latin typeface="Arial" panose="020B0604020202020204" pitchFamily="34" charset="0"/>
              </a:rPr>
              <a:t>35,000 fps (11 km/sec)</a:t>
            </a:r>
          </a:p>
          <a:p>
            <a:pPr eaLnBrk="1" hangingPunct="1"/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367622" name="Line 6">
            <a:extLst>
              <a:ext uri="{FF2B5EF4-FFF2-40B4-BE49-F238E27FC236}">
                <a16:creationId xmlns:a16="http://schemas.microsoft.com/office/drawing/2014/main" id="{83347B7F-EDE5-5046-9793-DD77DE9EBDB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819400"/>
            <a:ext cx="609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7623" name="Line 7">
            <a:extLst>
              <a:ext uri="{FF2B5EF4-FFF2-40B4-BE49-F238E27FC236}">
                <a16:creationId xmlns:a16="http://schemas.microsoft.com/office/drawing/2014/main" id="{BE029375-F50E-414F-ACA2-91F7D506D44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858000" y="2362200"/>
            <a:ext cx="6096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7624" name="Rectangle 8">
            <a:extLst>
              <a:ext uri="{FF2B5EF4-FFF2-40B4-BE49-F238E27FC236}">
                <a16:creationId xmlns:a16="http://schemas.microsoft.com/office/drawing/2014/main" id="{895F287F-5430-3A4E-B754-C4DCD5E0E7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2200" b="1">
                <a:solidFill>
                  <a:srgbClr val="000066"/>
                </a:solidFill>
                <a:latin typeface="Arial" panose="020B0604020202020204" pitchFamily="34" charset="0"/>
              </a:rPr>
              <a:t>Reentry Trajectory Drives TPS Material Requirements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id="{11634622-CD8E-BB4C-A099-38869FA09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2E37AF05-EA44-4F4C-9A8C-D594147F3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84D6706B-A1E7-4944-92BE-3BACC63DF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80EC4CD1-1A49-3548-93D7-9776A9E8D8AA}" type="slidenum">
              <a:rPr lang="en-US" altLang="en-US" b="1" i="1">
                <a:solidFill>
                  <a:srgbClr val="FF0C09"/>
                </a:solidFill>
              </a:rPr>
              <a:pPr/>
              <a:t>108</a:t>
            </a:fld>
            <a:endParaRPr lang="en-US" altLang="en-US" i="1">
              <a:solidFill>
                <a:srgbClr val="FF0C09"/>
              </a:solidFill>
            </a:endParaRPr>
          </a:p>
        </p:txBody>
      </p:sp>
      <p:sp>
        <p:nvSpPr>
          <p:cNvPr id="342018" name="Rectangle 2">
            <a:extLst>
              <a:ext uri="{FF2B5EF4-FFF2-40B4-BE49-F238E27FC236}">
                <a16:creationId xmlns:a16="http://schemas.microsoft.com/office/drawing/2014/main" id="{AF5AE7A2-8CD1-6948-9E69-5E3A2D9438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Entry Trajectory Enthalpy/Pressure Test Points</a:t>
            </a:r>
          </a:p>
        </p:txBody>
      </p:sp>
      <p:sp>
        <p:nvSpPr>
          <p:cNvPr id="342020" name="Rectangle 4">
            <a:extLst>
              <a:ext uri="{FF2B5EF4-FFF2-40B4-BE49-F238E27FC236}">
                <a16:creationId xmlns:a16="http://schemas.microsoft.com/office/drawing/2014/main" id="{FE9AA9DC-78E9-434B-875E-C5ED105B2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5463" y="1485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342019" name="Picture 3">
            <a:extLst>
              <a:ext uri="{FF2B5EF4-FFF2-40B4-BE49-F238E27FC236}">
                <a16:creationId xmlns:a16="http://schemas.microsoft.com/office/drawing/2014/main" id="{D6858A4E-0CF2-BF49-B5D1-60494197C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1143000"/>
            <a:ext cx="6781800" cy="474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2">
            <a:extLst>
              <a:ext uri="{FF2B5EF4-FFF2-40B4-BE49-F238E27FC236}">
                <a16:creationId xmlns:a16="http://schemas.microsoft.com/office/drawing/2014/main" id="{8C02D538-4780-5849-89F4-A514D0F1B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E28667F8-3C19-854E-A9E7-BA8157EE1F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DB76608F-6971-314E-A757-5D1DDD3EE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943D179F-5F47-C944-B743-C34EB296ACFA}" type="slidenum">
              <a:rPr lang="en-US" altLang="en-US" b="1" i="1">
                <a:solidFill>
                  <a:srgbClr val="FF0C09"/>
                </a:solidFill>
              </a:rPr>
              <a:pPr/>
              <a:t>109</a:t>
            </a:fld>
            <a:endParaRPr lang="en-US" altLang="en-US" i="1">
              <a:solidFill>
                <a:srgbClr val="FF0C09"/>
              </a:solidFill>
            </a:endParaRPr>
          </a:p>
        </p:txBody>
      </p:sp>
      <p:sp>
        <p:nvSpPr>
          <p:cNvPr id="340994" name="Rectangle 2">
            <a:extLst>
              <a:ext uri="{FF2B5EF4-FFF2-40B4-BE49-F238E27FC236}">
                <a16:creationId xmlns:a16="http://schemas.microsoft.com/office/drawing/2014/main" id="{58105BB5-A36D-B24E-A379-6D91004926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Ablator Arc Jet Test Matrix</a:t>
            </a:r>
          </a:p>
        </p:txBody>
      </p:sp>
      <p:sp>
        <p:nvSpPr>
          <p:cNvPr id="340996" name="Rectangle 4">
            <a:extLst>
              <a:ext uri="{FF2B5EF4-FFF2-40B4-BE49-F238E27FC236}">
                <a16:creationId xmlns:a16="http://schemas.microsoft.com/office/drawing/2014/main" id="{86123724-676B-514F-A769-27D24CAD4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0250" y="21621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340995" name="Picture 3">
            <a:extLst>
              <a:ext uri="{FF2B5EF4-FFF2-40B4-BE49-F238E27FC236}">
                <a16:creationId xmlns:a16="http://schemas.microsoft.com/office/drawing/2014/main" id="{20111D90-3240-FB4B-BF39-1D8F546F4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1295400"/>
            <a:ext cx="8229600" cy="4052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FCEC84-E474-BE45-A97E-A1F2C5F93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A2754-622A-5D49-A972-7F62907F7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F0A59-8526-6F41-9E27-01EF9BD2B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C5C19F0C-A877-164B-B471-8F63E03A535A}" type="slidenum">
              <a:rPr lang="en-US" altLang="en-US" b="1" i="1">
                <a:solidFill>
                  <a:srgbClr val="FF0C09"/>
                </a:solidFill>
              </a:rPr>
              <a:pPr/>
              <a:t>110</a:t>
            </a:fld>
            <a:endParaRPr lang="en-US" altLang="en-US" i="1">
              <a:solidFill>
                <a:srgbClr val="FF0C09"/>
              </a:solidFill>
            </a:endParaRPr>
          </a:p>
        </p:txBody>
      </p:sp>
      <p:sp>
        <p:nvSpPr>
          <p:cNvPr id="339970" name="Rectangle 2">
            <a:extLst>
              <a:ext uri="{FF2B5EF4-FFF2-40B4-BE49-F238E27FC236}">
                <a16:creationId xmlns:a16="http://schemas.microsoft.com/office/drawing/2014/main" id="{9C132D60-3239-CF40-A0EA-B24C1F5C73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Development Testing</a:t>
            </a:r>
          </a:p>
        </p:txBody>
      </p:sp>
      <p:sp>
        <p:nvSpPr>
          <p:cNvPr id="339971" name="Rectangle 3">
            <a:extLst>
              <a:ext uri="{FF2B5EF4-FFF2-40B4-BE49-F238E27FC236}">
                <a16:creationId xmlns:a16="http://schemas.microsoft.com/office/drawing/2014/main" id="{C8FC9FDF-6309-5940-B2E2-4F33D15EE8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90600"/>
            <a:ext cx="8153400" cy="5257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1800"/>
              <a:t>Component level testing</a:t>
            </a:r>
          </a:p>
          <a:p>
            <a:pPr lvl="1">
              <a:lnSpc>
                <a:spcPct val="80000"/>
              </a:lnSpc>
            </a:pPr>
            <a:r>
              <a:rPr lang="en-US" altLang="en-US" sz="1600"/>
              <a:t>Thermal</a:t>
            </a:r>
          </a:p>
          <a:p>
            <a:pPr lvl="1">
              <a:lnSpc>
                <a:spcPct val="80000"/>
              </a:lnSpc>
            </a:pPr>
            <a:r>
              <a:rPr lang="en-US" altLang="en-US" sz="1600"/>
              <a:t>Structural</a:t>
            </a:r>
          </a:p>
          <a:p>
            <a:pPr lvl="1">
              <a:lnSpc>
                <a:spcPct val="80000"/>
              </a:lnSpc>
            </a:pPr>
            <a:r>
              <a:rPr lang="en-US" altLang="en-US" sz="1600"/>
              <a:t>Acoustic</a:t>
            </a:r>
          </a:p>
          <a:p>
            <a:pPr>
              <a:lnSpc>
                <a:spcPct val="80000"/>
              </a:lnSpc>
            </a:pPr>
            <a:r>
              <a:rPr lang="en-US" altLang="en-US" sz="1800"/>
              <a:t>Manufacturing processes</a:t>
            </a:r>
          </a:p>
          <a:p>
            <a:pPr lvl="1">
              <a:lnSpc>
                <a:spcPct val="80000"/>
              </a:lnSpc>
            </a:pPr>
            <a:r>
              <a:rPr lang="en-US" altLang="en-US" sz="1600"/>
              <a:t>Complex shapes</a:t>
            </a:r>
          </a:p>
          <a:p>
            <a:pPr lvl="1">
              <a:lnSpc>
                <a:spcPct val="80000"/>
              </a:lnSpc>
            </a:pPr>
            <a:r>
              <a:rPr lang="en-US" altLang="en-US" sz="1600"/>
              <a:t>Material system</a:t>
            </a:r>
          </a:p>
          <a:p>
            <a:pPr lvl="1">
              <a:lnSpc>
                <a:spcPct val="80000"/>
              </a:lnSpc>
            </a:pPr>
            <a:r>
              <a:rPr lang="en-US" altLang="en-US" sz="1600"/>
              <a:t>Repeatability</a:t>
            </a:r>
          </a:p>
          <a:p>
            <a:pPr lvl="1">
              <a:lnSpc>
                <a:spcPct val="80000"/>
              </a:lnSpc>
            </a:pPr>
            <a:r>
              <a:rPr lang="en-US" altLang="en-US" sz="1600"/>
              <a:t>Improved fabrication</a:t>
            </a:r>
          </a:p>
          <a:p>
            <a:pPr>
              <a:lnSpc>
                <a:spcPct val="80000"/>
              </a:lnSpc>
            </a:pPr>
            <a:r>
              <a:rPr lang="en-US" altLang="en-US" sz="1800"/>
              <a:t>Design/Installation</a:t>
            </a:r>
          </a:p>
          <a:p>
            <a:pPr lvl="1">
              <a:lnSpc>
                <a:spcPct val="80000"/>
              </a:lnSpc>
            </a:pPr>
            <a:r>
              <a:rPr lang="en-US" altLang="en-US" sz="1600"/>
              <a:t>Attachments</a:t>
            </a:r>
          </a:p>
          <a:p>
            <a:pPr lvl="1">
              <a:lnSpc>
                <a:spcPct val="80000"/>
              </a:lnSpc>
            </a:pPr>
            <a:r>
              <a:rPr lang="en-US" altLang="en-US" sz="1600"/>
              <a:t>Planform</a:t>
            </a:r>
          </a:p>
          <a:p>
            <a:pPr lvl="1">
              <a:lnSpc>
                <a:spcPct val="80000"/>
              </a:lnSpc>
            </a:pPr>
            <a:r>
              <a:rPr lang="en-US" altLang="en-US" sz="1600"/>
              <a:t>Close-out areas</a:t>
            </a:r>
          </a:p>
          <a:p>
            <a:pPr>
              <a:lnSpc>
                <a:spcPct val="80000"/>
              </a:lnSpc>
            </a:pPr>
            <a:r>
              <a:rPr lang="en-US" altLang="en-US" sz="1800"/>
              <a:t>Ground processing and repair</a:t>
            </a:r>
          </a:p>
          <a:p>
            <a:pPr lvl="1">
              <a:lnSpc>
                <a:spcPct val="80000"/>
              </a:lnSpc>
            </a:pPr>
            <a:r>
              <a:rPr lang="en-US" altLang="en-US" sz="1600"/>
              <a:t>Installation technique</a:t>
            </a:r>
          </a:p>
          <a:p>
            <a:pPr lvl="1">
              <a:lnSpc>
                <a:spcPct val="80000"/>
              </a:lnSpc>
            </a:pPr>
            <a:r>
              <a:rPr lang="en-US" altLang="en-US" sz="1600"/>
              <a:t>Field/factory repair</a:t>
            </a:r>
          </a:p>
          <a:p>
            <a:pPr>
              <a:lnSpc>
                <a:spcPct val="80000"/>
              </a:lnSpc>
            </a:pPr>
            <a:r>
              <a:rPr lang="en-US" altLang="en-US" sz="1800"/>
              <a:t>Non-destructive evaluation techniques</a:t>
            </a:r>
          </a:p>
          <a:p>
            <a:pPr lvl="1">
              <a:lnSpc>
                <a:spcPct val="80000"/>
              </a:lnSpc>
            </a:pPr>
            <a:r>
              <a:rPr lang="en-US" altLang="en-US" sz="1600"/>
              <a:t>On and off vehicle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D76874-C4E8-644A-91D2-5AF52143F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A9A402-BA32-7947-ABE7-9DAA38AF26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63198C-D128-304B-9551-1FC375799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1EB4271B-94EC-A246-B3C0-4B15774DAEF1}" type="slidenum">
              <a:rPr lang="en-US" altLang="en-US" b="1" i="1">
                <a:solidFill>
                  <a:srgbClr val="FF0C09"/>
                </a:solidFill>
              </a:rPr>
              <a:pPr/>
              <a:t>111</a:t>
            </a:fld>
            <a:endParaRPr lang="en-US" altLang="en-US" i="1">
              <a:solidFill>
                <a:srgbClr val="FF0C09"/>
              </a:solidFill>
            </a:endParaRPr>
          </a:p>
        </p:txBody>
      </p:sp>
      <p:sp>
        <p:nvSpPr>
          <p:cNvPr id="344066" name="Rectangle 2">
            <a:extLst>
              <a:ext uri="{FF2B5EF4-FFF2-40B4-BE49-F238E27FC236}">
                <a16:creationId xmlns:a16="http://schemas.microsoft.com/office/drawing/2014/main" id="{38B1CE47-484C-FF45-B377-7581D05203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Certification of TPS System</a:t>
            </a:r>
          </a:p>
        </p:txBody>
      </p:sp>
      <p:sp>
        <p:nvSpPr>
          <p:cNvPr id="344067" name="Rectangle 3">
            <a:extLst>
              <a:ext uri="{FF2B5EF4-FFF2-40B4-BE49-F238E27FC236}">
                <a16:creationId xmlns:a16="http://schemas.microsoft.com/office/drawing/2014/main" id="{2DFCFC8F-BF84-9643-A1EA-FEF8B368C8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990600"/>
            <a:ext cx="7772400" cy="4648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/>
              <a:t>Scoping out the environment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Temperatures – surface and structures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Vibroacoustic/aeroshock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Airloads</a:t>
            </a:r>
          </a:p>
          <a:p>
            <a:pPr>
              <a:lnSpc>
                <a:spcPct val="80000"/>
              </a:lnSpc>
            </a:pPr>
            <a:r>
              <a:rPr lang="en-US" altLang="en-US"/>
              <a:t>How the vehicle is designed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Identify critical locations</a:t>
            </a:r>
          </a:p>
          <a:p>
            <a:pPr lvl="2">
              <a:lnSpc>
                <a:spcPct val="80000"/>
              </a:lnSpc>
            </a:pPr>
            <a:r>
              <a:rPr lang="en-US" altLang="en-US"/>
              <a:t>Temperature</a:t>
            </a:r>
          </a:p>
          <a:p>
            <a:pPr lvl="2">
              <a:lnSpc>
                <a:spcPct val="80000"/>
              </a:lnSpc>
            </a:pPr>
            <a:r>
              <a:rPr lang="en-US" altLang="en-US"/>
              <a:t>Loads</a:t>
            </a:r>
          </a:p>
          <a:p>
            <a:pPr lvl="2">
              <a:lnSpc>
                <a:spcPct val="80000"/>
              </a:lnSpc>
            </a:pPr>
            <a:r>
              <a:rPr lang="en-US" altLang="en-US"/>
              <a:t>Margins of safety</a:t>
            </a:r>
          </a:p>
          <a:p>
            <a:pPr lvl="2">
              <a:lnSpc>
                <a:spcPct val="80000"/>
              </a:lnSpc>
            </a:pPr>
            <a:r>
              <a:rPr lang="en-US" altLang="en-US"/>
              <a:t>Materials database</a:t>
            </a:r>
          </a:p>
          <a:p>
            <a:pPr>
              <a:lnSpc>
                <a:spcPct val="80000"/>
              </a:lnSpc>
            </a:pPr>
            <a:r>
              <a:rPr lang="en-US" altLang="en-US"/>
              <a:t>How the vehicle is built/assembled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Critical processing parameters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Inspection points/rigor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Acceptance criteria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Repairs/maintainability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0C6B74-4330-454E-A977-ACE2345BA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02202C-E50C-A743-BCE4-E40C1D13A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E995D8-5C27-9E42-8013-5D505A174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8F4B189C-C60D-1540-94D4-C138307B079F}" type="slidenum">
              <a:rPr lang="en-US" altLang="en-US" b="1" i="1">
                <a:solidFill>
                  <a:srgbClr val="FF0C09"/>
                </a:solidFill>
              </a:rPr>
              <a:pPr/>
              <a:t>112</a:t>
            </a:fld>
            <a:endParaRPr lang="en-US" altLang="en-US" i="1">
              <a:solidFill>
                <a:srgbClr val="FF0C09"/>
              </a:solidFill>
            </a:endParaRPr>
          </a:p>
        </p:txBody>
      </p:sp>
      <p:sp>
        <p:nvSpPr>
          <p:cNvPr id="343042" name="Rectangle 2">
            <a:extLst>
              <a:ext uri="{FF2B5EF4-FFF2-40B4-BE49-F238E27FC236}">
                <a16:creationId xmlns:a16="http://schemas.microsoft.com/office/drawing/2014/main" id="{2223DA4F-1773-394F-8FDA-DD0DB916CD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TPS Environments for Certification</a:t>
            </a:r>
          </a:p>
        </p:txBody>
      </p:sp>
      <p:sp>
        <p:nvSpPr>
          <p:cNvPr id="343043" name="Rectangle 3">
            <a:extLst>
              <a:ext uri="{FF2B5EF4-FFF2-40B4-BE49-F238E27FC236}">
                <a16:creationId xmlns:a16="http://schemas.microsoft.com/office/drawing/2014/main" id="{04EA1604-8AD4-0046-A9D6-7AA28239619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1800"/>
              <a:t>Natural Environments</a:t>
            </a:r>
          </a:p>
          <a:p>
            <a:pPr lvl="1"/>
            <a:r>
              <a:rPr lang="en-US" altLang="en-US" sz="1600"/>
              <a:t>Temperature – atmospheric</a:t>
            </a:r>
          </a:p>
          <a:p>
            <a:pPr lvl="1"/>
            <a:r>
              <a:rPr lang="en-US" altLang="en-US" sz="1600"/>
              <a:t>Thermal – vacuum</a:t>
            </a:r>
          </a:p>
          <a:p>
            <a:pPr lvl="2"/>
            <a:r>
              <a:rPr lang="en-US" altLang="en-US" sz="1600"/>
              <a:t>Solar radiation – thermal</a:t>
            </a:r>
          </a:p>
          <a:p>
            <a:pPr lvl="1"/>
            <a:r>
              <a:rPr lang="en-US" altLang="en-US" sz="1600"/>
              <a:t>Pressure</a:t>
            </a:r>
          </a:p>
          <a:p>
            <a:pPr lvl="1"/>
            <a:r>
              <a:rPr lang="en-US" altLang="en-US" sz="1600"/>
              <a:t>Fungus</a:t>
            </a:r>
          </a:p>
          <a:p>
            <a:pPr lvl="1"/>
            <a:r>
              <a:rPr lang="en-US" altLang="en-US" sz="1600"/>
              <a:t>Meteoroids</a:t>
            </a:r>
          </a:p>
          <a:p>
            <a:pPr lvl="1"/>
            <a:r>
              <a:rPr lang="en-US" altLang="en-US" sz="1600"/>
              <a:t>Humidity</a:t>
            </a:r>
          </a:p>
          <a:p>
            <a:pPr lvl="1"/>
            <a:r>
              <a:rPr lang="en-US" altLang="en-US" sz="1600"/>
              <a:t>Lightning</a:t>
            </a:r>
          </a:p>
          <a:p>
            <a:pPr lvl="1"/>
            <a:r>
              <a:rPr lang="en-US" altLang="en-US" sz="1600"/>
              <a:t>Ozone</a:t>
            </a:r>
          </a:p>
          <a:p>
            <a:pPr lvl="1"/>
            <a:r>
              <a:rPr lang="en-US" altLang="en-US" sz="1600"/>
              <a:t>Rain</a:t>
            </a:r>
          </a:p>
          <a:p>
            <a:pPr lvl="1"/>
            <a:r>
              <a:rPr lang="en-US" altLang="en-US" sz="1600"/>
              <a:t>Salt spray</a:t>
            </a:r>
          </a:p>
          <a:p>
            <a:pPr lvl="1"/>
            <a:r>
              <a:rPr lang="en-US" altLang="en-US" sz="1600"/>
              <a:t>Sand/dust</a:t>
            </a:r>
          </a:p>
          <a:p>
            <a:pPr lvl="1"/>
            <a:r>
              <a:rPr lang="en-US" altLang="en-US" sz="1600"/>
              <a:t>Solar radiation – nuclear</a:t>
            </a:r>
          </a:p>
          <a:p>
            <a:pPr lvl="1"/>
            <a:r>
              <a:rPr lang="en-US" altLang="en-US" sz="1600"/>
              <a:t>Wind</a:t>
            </a:r>
          </a:p>
        </p:txBody>
      </p:sp>
      <p:sp>
        <p:nvSpPr>
          <p:cNvPr id="343044" name="Rectangle 4">
            <a:extLst>
              <a:ext uri="{FF2B5EF4-FFF2-40B4-BE49-F238E27FC236}">
                <a16:creationId xmlns:a16="http://schemas.microsoft.com/office/drawing/2014/main" id="{F5781514-B013-4743-A1DB-7812C0F56863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sz="1800"/>
              <a:t>Induced Environments</a:t>
            </a:r>
          </a:p>
          <a:p>
            <a:pPr lvl="1"/>
            <a:r>
              <a:rPr lang="en-US" altLang="en-US" sz="1600"/>
              <a:t>Temperature</a:t>
            </a:r>
          </a:p>
          <a:p>
            <a:pPr lvl="2"/>
            <a:r>
              <a:rPr lang="en-US" altLang="en-US" sz="1600"/>
              <a:t>Ascent heating</a:t>
            </a:r>
          </a:p>
          <a:p>
            <a:pPr lvl="2"/>
            <a:r>
              <a:rPr lang="en-US" altLang="en-US" sz="1600"/>
              <a:t>On-orbit and entry heating</a:t>
            </a:r>
          </a:p>
          <a:p>
            <a:pPr lvl="1"/>
            <a:r>
              <a:rPr lang="en-US" altLang="en-US" sz="1600"/>
              <a:t>Pressure</a:t>
            </a:r>
          </a:p>
          <a:p>
            <a:pPr lvl="1"/>
            <a:r>
              <a:rPr lang="en-US" altLang="en-US" sz="1600"/>
              <a:t>Acoustics</a:t>
            </a:r>
          </a:p>
          <a:p>
            <a:pPr lvl="1"/>
            <a:r>
              <a:rPr lang="en-US" altLang="en-US" sz="1600"/>
              <a:t>Shock</a:t>
            </a:r>
          </a:p>
          <a:p>
            <a:pPr lvl="1"/>
            <a:r>
              <a:rPr lang="en-US" altLang="en-US" sz="1600"/>
              <a:t>Random vibration</a:t>
            </a:r>
          </a:p>
          <a:p>
            <a:pPr lvl="1"/>
            <a:r>
              <a:rPr lang="en-US" altLang="en-US" sz="1600"/>
              <a:t>Structural loads</a:t>
            </a:r>
          </a:p>
          <a:p>
            <a:pPr lvl="2"/>
            <a:r>
              <a:rPr lang="en-US" altLang="en-US" sz="1600"/>
              <a:t>Limit and ultimate</a:t>
            </a:r>
          </a:p>
          <a:p>
            <a:pPr lvl="1"/>
            <a:r>
              <a:rPr lang="en-US" altLang="en-US" sz="1600"/>
              <a:t>Acceleration</a:t>
            </a:r>
          </a:p>
          <a:p>
            <a:r>
              <a:rPr lang="en-US" altLang="en-US" sz="1800"/>
              <a:t>Miscellaneous Environments</a:t>
            </a:r>
          </a:p>
          <a:p>
            <a:pPr lvl="1"/>
            <a:r>
              <a:rPr lang="en-US" altLang="en-US" sz="1600"/>
              <a:t>Life – full and limited</a:t>
            </a:r>
          </a:p>
          <a:p>
            <a:pPr lvl="1"/>
            <a:r>
              <a:rPr lang="en-US" altLang="en-US" sz="1600"/>
              <a:t>Fluid compatibility</a:t>
            </a:r>
          </a:p>
          <a:p>
            <a:pPr lvl="2">
              <a:buFont typeface="Wingdings" pitchFamily="2" charset="2"/>
              <a:buNone/>
            </a:pPr>
            <a:endParaRPr lang="en-US" altLang="en-US" sz="16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491FD2-5ABE-9943-869F-5D5D37E98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992D60-DB78-6348-9F27-6AFB44B51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A6270D-07BB-8546-97FB-DE09B289CB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FD58E021-93A1-6F48-BC62-041A63076036}" type="slidenum">
              <a:rPr lang="en-US" altLang="en-US" b="1" i="1">
                <a:solidFill>
                  <a:srgbClr val="FF0C09"/>
                </a:solidFill>
              </a:rPr>
              <a:pPr/>
              <a:t>113</a:t>
            </a:fld>
            <a:endParaRPr lang="en-US" altLang="en-US" i="1">
              <a:solidFill>
                <a:srgbClr val="FF0C09"/>
              </a:solidFill>
            </a:endParaRPr>
          </a:p>
        </p:txBody>
      </p:sp>
      <p:sp>
        <p:nvSpPr>
          <p:cNvPr id="345090" name="Rectangle 2">
            <a:extLst>
              <a:ext uri="{FF2B5EF4-FFF2-40B4-BE49-F238E27FC236}">
                <a16:creationId xmlns:a16="http://schemas.microsoft.com/office/drawing/2014/main" id="{FEF7C938-31F4-344D-82C0-D3C0FAE3DB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TPS Certification Process</a:t>
            </a:r>
          </a:p>
        </p:txBody>
      </p:sp>
      <p:sp>
        <p:nvSpPr>
          <p:cNvPr id="345091" name="Rectangle 3">
            <a:extLst>
              <a:ext uri="{FF2B5EF4-FFF2-40B4-BE49-F238E27FC236}">
                <a16:creationId xmlns:a16="http://schemas.microsoft.com/office/drawing/2014/main" id="{8DEF36C0-0FCC-F242-9EC9-BF3907420B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Tests</a:t>
            </a:r>
          </a:p>
          <a:p>
            <a:pPr lvl="1"/>
            <a:r>
              <a:rPr lang="en-US" altLang="en-US"/>
              <a:t>Thermal performance</a:t>
            </a:r>
          </a:p>
          <a:p>
            <a:pPr lvl="1"/>
            <a:r>
              <a:rPr lang="en-US" altLang="en-US"/>
              <a:t>Aerodynamic flow</a:t>
            </a:r>
          </a:p>
          <a:p>
            <a:pPr lvl="1"/>
            <a:r>
              <a:rPr lang="en-US" altLang="en-US"/>
              <a:t>Acoustic fatigue</a:t>
            </a:r>
          </a:p>
          <a:p>
            <a:pPr lvl="1"/>
            <a:r>
              <a:rPr lang="en-US" altLang="en-US"/>
              <a:t>Strength integrity</a:t>
            </a:r>
          </a:p>
          <a:p>
            <a:pPr lvl="1"/>
            <a:r>
              <a:rPr lang="en-US" altLang="en-US"/>
              <a:t>Material properties</a:t>
            </a:r>
          </a:p>
          <a:p>
            <a:r>
              <a:rPr lang="en-US" altLang="en-US"/>
              <a:t>Analysis</a:t>
            </a:r>
          </a:p>
          <a:p>
            <a:pPr lvl="1"/>
            <a:r>
              <a:rPr lang="en-US" altLang="en-US"/>
              <a:t>Natural environments</a:t>
            </a:r>
          </a:p>
          <a:p>
            <a:pPr lvl="1"/>
            <a:r>
              <a:rPr lang="en-US" altLang="en-US"/>
              <a:t>Induced environments</a:t>
            </a:r>
          </a:p>
          <a:p>
            <a:pPr lvl="1"/>
            <a:r>
              <a:rPr lang="en-US" altLang="en-US"/>
              <a:t>Miscellaneous</a:t>
            </a:r>
          </a:p>
          <a:p>
            <a:r>
              <a:rPr lang="en-US" altLang="en-US"/>
              <a:t>Similarity</a:t>
            </a:r>
          </a:p>
          <a:p>
            <a:r>
              <a:rPr lang="en-US" altLang="en-US"/>
              <a:t>Commit-to-flight</a:t>
            </a:r>
          </a:p>
          <a:p>
            <a:pPr lvl="1">
              <a:buFont typeface="Wingdings" pitchFamily="2" charset="2"/>
              <a:buNone/>
            </a:pPr>
            <a:endParaRPr lang="en-US" alt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F21557-03A7-4F48-A341-D1D5E2A540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C96CAD-29D9-3044-8A24-FE3D1D12F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94F431-4B63-F447-B544-D152A3CC8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EE756936-A9C7-E447-8B02-F164854EC212}" type="slidenum">
              <a:rPr lang="en-US" altLang="en-US" b="1" i="1">
                <a:solidFill>
                  <a:srgbClr val="FF0C09"/>
                </a:solidFill>
              </a:rPr>
              <a:pPr/>
              <a:t>114</a:t>
            </a:fld>
            <a:endParaRPr lang="en-US" altLang="en-US" i="1">
              <a:solidFill>
                <a:srgbClr val="FF0C09"/>
              </a:solidFill>
            </a:endParaRPr>
          </a:p>
        </p:txBody>
      </p:sp>
      <p:sp>
        <p:nvSpPr>
          <p:cNvPr id="346114" name="Rectangle 2">
            <a:extLst>
              <a:ext uri="{FF2B5EF4-FFF2-40B4-BE49-F238E27FC236}">
                <a16:creationId xmlns:a16="http://schemas.microsoft.com/office/drawing/2014/main" id="{C71F44A8-480D-5444-9107-A6F3069821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Certification - Methods</a:t>
            </a:r>
          </a:p>
        </p:txBody>
      </p:sp>
      <p:sp>
        <p:nvSpPr>
          <p:cNvPr id="346115" name="Rectangle 3">
            <a:extLst>
              <a:ext uri="{FF2B5EF4-FFF2-40B4-BE49-F238E27FC236}">
                <a16:creationId xmlns:a16="http://schemas.microsoft.com/office/drawing/2014/main" id="{792FB7E3-A237-7841-BA96-A51290D9B3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/>
              <a:t>Utilization of existing database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Analytical methods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Ground test results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Flight tests</a:t>
            </a:r>
          </a:p>
          <a:p>
            <a:pPr>
              <a:lnSpc>
                <a:spcPct val="80000"/>
              </a:lnSpc>
            </a:pPr>
            <a:r>
              <a:rPr lang="en-US" altLang="en-US"/>
              <a:t>Ground-based testing TPS system concepts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Ability to simulate environment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Lack of correlation with actual flight environment</a:t>
            </a:r>
          </a:p>
          <a:p>
            <a:pPr>
              <a:lnSpc>
                <a:spcPct val="80000"/>
              </a:lnSpc>
            </a:pPr>
            <a:r>
              <a:rPr lang="en-US" altLang="en-US"/>
              <a:t>Analytical certification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Verified models using available flight and ground test data</a:t>
            </a:r>
          </a:p>
          <a:p>
            <a:pPr>
              <a:lnSpc>
                <a:spcPct val="80000"/>
              </a:lnSpc>
            </a:pPr>
            <a:r>
              <a:rPr lang="en-US" altLang="en-US"/>
              <a:t>Flight test of entry system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Forces disciplined design and fabrication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Encourages acceptances of new (revolutionary) concepts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Addresses complex problem of mutual interactions within system</a:t>
            </a:r>
          </a:p>
          <a:p>
            <a:pPr lvl="1">
              <a:lnSpc>
                <a:spcPct val="80000"/>
              </a:lnSpc>
            </a:pPr>
            <a:r>
              <a:rPr lang="en-US" altLang="en-US"/>
              <a:t>Acquires vital quantitative data not available through ground test</a:t>
            </a:r>
          </a:p>
          <a:p>
            <a:pPr lvl="1">
              <a:lnSpc>
                <a:spcPct val="80000"/>
              </a:lnSpc>
            </a:pPr>
            <a:endParaRPr lang="en-US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5FF059-E4AA-524F-BADE-A0ADC63DA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112A7-A7B6-0D44-A26C-0540397D1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2B6E93-DEC7-8246-8BC6-520026421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A0414857-3A39-454D-B675-B7CC90318EB2}" type="slidenum">
              <a:rPr lang="en-US" altLang="en-US" b="1" i="1">
                <a:solidFill>
                  <a:srgbClr val="FF0C09"/>
                </a:solidFill>
              </a:rPr>
              <a:pPr/>
              <a:t>115</a:t>
            </a:fld>
            <a:endParaRPr lang="en-US" altLang="en-US" i="1">
              <a:solidFill>
                <a:srgbClr val="FF0C09"/>
              </a:solidFill>
            </a:endParaRPr>
          </a:p>
        </p:txBody>
      </p:sp>
      <p:sp>
        <p:nvSpPr>
          <p:cNvPr id="349186" name="Rectangle 2">
            <a:extLst>
              <a:ext uri="{FF2B5EF4-FFF2-40B4-BE49-F238E27FC236}">
                <a16:creationId xmlns:a16="http://schemas.microsoft.com/office/drawing/2014/main" id="{CE5D6AA3-C9EA-E349-B35D-43A73B95D7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Certification – Some Key Issues</a:t>
            </a:r>
          </a:p>
        </p:txBody>
      </p:sp>
      <p:sp>
        <p:nvSpPr>
          <p:cNvPr id="349187" name="Rectangle 3">
            <a:extLst>
              <a:ext uri="{FF2B5EF4-FFF2-40B4-BE49-F238E27FC236}">
                <a16:creationId xmlns:a16="http://schemas.microsoft.com/office/drawing/2014/main" id="{1DF92FE6-95A3-484B-BB1A-EE01B0A7CB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Design/Assembly</a:t>
            </a:r>
          </a:p>
          <a:p>
            <a:pPr lvl="1"/>
            <a:r>
              <a:rPr lang="en-US" altLang="en-US"/>
              <a:t>Gap heating in joint regions between segments</a:t>
            </a:r>
          </a:p>
          <a:p>
            <a:pPr lvl="1"/>
            <a:r>
              <a:rPr lang="en-US" altLang="en-US"/>
              <a:t>Seal performance at interfaces</a:t>
            </a:r>
          </a:p>
          <a:p>
            <a:pPr lvl="1"/>
            <a:r>
              <a:rPr lang="en-US" altLang="en-US"/>
              <a:t>Prevention of hot gas/radiation leaks</a:t>
            </a:r>
          </a:p>
          <a:p>
            <a:pPr lvl="1"/>
            <a:r>
              <a:rPr lang="en-US" altLang="en-US"/>
              <a:t>TPS penetrations</a:t>
            </a:r>
          </a:p>
          <a:p>
            <a:r>
              <a:rPr lang="en-US" altLang="en-US"/>
              <a:t>Materials</a:t>
            </a:r>
          </a:p>
          <a:p>
            <a:pPr lvl="1"/>
            <a:r>
              <a:rPr lang="en-US" altLang="en-US"/>
              <a:t>Damage Tolerance/Impact Resistance</a:t>
            </a:r>
          </a:p>
          <a:p>
            <a:pPr lvl="1"/>
            <a:r>
              <a:rPr lang="en-US" altLang="en-US"/>
              <a:t>Long term space exposure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2">
            <a:extLst>
              <a:ext uri="{FF2B5EF4-FFF2-40B4-BE49-F238E27FC236}">
                <a16:creationId xmlns:a16="http://schemas.microsoft.com/office/drawing/2014/main" id="{CED9FD96-A89C-AE46-B17A-B9EAE73AF4A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 anchor="ctr"/>
          <a:lstStyle/>
          <a:p>
            <a:r>
              <a:rPr lang="en-US" altLang="en-US" sz="2800"/>
              <a:t>Orbiter Reinforced Carbon-Carbon Certification Example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D1715E40-F765-BA4B-89C9-A066358B6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EA91DCAD-257C-5643-A056-25DBB61C4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4A1535B6-7CC7-0D45-8590-4B44CDD23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405CCD8D-7F1D-3B4D-A711-BC5B932D8775}" type="slidenum">
              <a:rPr lang="en-US" altLang="en-US" b="1" i="1">
                <a:solidFill>
                  <a:srgbClr val="FF0C09"/>
                </a:solidFill>
              </a:rPr>
              <a:pPr/>
              <a:t>117</a:t>
            </a:fld>
            <a:endParaRPr lang="en-US" altLang="en-US" i="1">
              <a:solidFill>
                <a:srgbClr val="FF0C09"/>
              </a:solidFill>
            </a:endParaRPr>
          </a:p>
        </p:txBody>
      </p:sp>
      <p:sp>
        <p:nvSpPr>
          <p:cNvPr id="363522" name="Rectangle 2">
            <a:extLst>
              <a:ext uri="{FF2B5EF4-FFF2-40B4-BE49-F238E27FC236}">
                <a16:creationId xmlns:a16="http://schemas.microsoft.com/office/drawing/2014/main" id="{4169CC64-8BBF-BA46-ABE3-E6C49B24C0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Design Allowable Tests</a:t>
            </a:r>
          </a:p>
        </p:txBody>
      </p:sp>
      <p:graphicFrame>
        <p:nvGraphicFramePr>
          <p:cNvPr id="363523" name="Object 3">
            <a:extLst>
              <a:ext uri="{FF2B5EF4-FFF2-40B4-BE49-F238E27FC236}">
                <a16:creationId xmlns:a16="http://schemas.microsoft.com/office/drawing/2014/main" id="{355C94D1-CB4F-3448-B43D-6715D259B4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5800" y="1143000"/>
          <a:ext cx="7772400" cy="5235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3526" name="Bitmap Image" r:id="rId3" imgW="8013700" imgH="5397500" progId="Paint.Picture">
                  <p:embed/>
                </p:oleObj>
              </mc:Choice>
              <mc:Fallback>
                <p:oleObj name="Bitmap Image" r:id="rId3" imgW="8013700" imgH="5397500" progId="Paint.Pictur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143000"/>
                        <a:ext cx="7772400" cy="5235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1E1DD306-758A-734F-B4CC-8EBB65899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FDC14A05-D4B7-B54B-9F78-1A8E3D4FA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64D06269-763D-6244-9AF9-798EAFBE6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42CED13D-2B67-9A45-A141-F132C381B965}" type="slidenum">
              <a:rPr lang="en-US" altLang="en-US" b="1" i="1">
                <a:solidFill>
                  <a:srgbClr val="FF0C09"/>
                </a:solidFill>
              </a:rPr>
              <a:pPr/>
              <a:t>118</a:t>
            </a:fld>
            <a:endParaRPr lang="en-US" altLang="en-US" i="1">
              <a:solidFill>
                <a:srgbClr val="FF0C09"/>
              </a:solidFill>
            </a:endParaRPr>
          </a:p>
        </p:txBody>
      </p:sp>
      <p:graphicFrame>
        <p:nvGraphicFramePr>
          <p:cNvPr id="364546" name="Object 2">
            <a:extLst>
              <a:ext uri="{FF2B5EF4-FFF2-40B4-BE49-F238E27FC236}">
                <a16:creationId xmlns:a16="http://schemas.microsoft.com/office/drawing/2014/main" id="{B0A44A27-069A-7241-9507-DFBD73DA2DC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" y="1230313"/>
          <a:ext cx="8686800" cy="494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4550" name="Bitmap Image" r:id="rId3" imgW="7988300" imgH="4546600" progId="Paint.Picture">
                  <p:embed/>
                </p:oleObj>
              </mc:Choice>
              <mc:Fallback>
                <p:oleObj name="Bitmap Image" r:id="rId3" imgW="7988300" imgH="4546600" progId="Paint.Pictur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230313"/>
                        <a:ext cx="8686800" cy="4943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4547" name="Rectangle 3">
            <a:extLst>
              <a:ext uri="{FF2B5EF4-FFF2-40B4-BE49-F238E27FC236}">
                <a16:creationId xmlns:a16="http://schemas.microsoft.com/office/drawing/2014/main" id="{67B31B90-8C4B-4741-9862-6EB72D7C2A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Design Allowable Tests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B6743FAA-5C21-9B4B-A4BE-27ADF8400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D666C84-11B9-8A45-AB68-57FE0A953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C1ADF2D-6525-684B-A1EC-E1D3D602E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EBEDB00F-A587-6147-B6B6-57257400F7AB}" type="slidenum">
              <a:rPr lang="en-US" altLang="en-US" b="1" i="1">
                <a:solidFill>
                  <a:srgbClr val="FF0C09"/>
                </a:solidFill>
              </a:rPr>
              <a:pPr/>
              <a:t>119</a:t>
            </a:fld>
            <a:endParaRPr lang="en-US" altLang="en-US" i="1">
              <a:solidFill>
                <a:srgbClr val="FF0C09"/>
              </a:solidFill>
            </a:endParaRPr>
          </a:p>
        </p:txBody>
      </p:sp>
      <p:sp>
        <p:nvSpPr>
          <p:cNvPr id="362498" name="Rectangle 2">
            <a:extLst>
              <a:ext uri="{FF2B5EF4-FFF2-40B4-BE49-F238E27FC236}">
                <a16:creationId xmlns:a16="http://schemas.microsoft.com/office/drawing/2014/main" id="{4E89F7EF-54EE-8548-869E-F5DEC6EC2E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06400" y="1122363"/>
            <a:ext cx="8415338" cy="2039937"/>
          </a:xfrm>
        </p:spPr>
        <p:txBody>
          <a:bodyPr/>
          <a:lstStyle/>
          <a:p>
            <a:r>
              <a:rPr lang="en-US" altLang="en-US" sz="1800"/>
              <a:t>"A" basis RCC allowables are statistically calculated from mechanical test data per the general guidelines of MIL-HDBK-5B</a:t>
            </a:r>
          </a:p>
          <a:p>
            <a:pPr lvl="1"/>
            <a:r>
              <a:rPr lang="en-US" altLang="en-US" sz="1600"/>
              <a:t>"A" strength allowables designate the 99% minimum strength with 95% confidence</a:t>
            </a:r>
          </a:p>
          <a:p>
            <a:pPr lvl="1"/>
            <a:r>
              <a:rPr lang="en-US" altLang="en-US" sz="1600"/>
              <a:t>Over 2,000 specimens tested to define the mechanical properties used in design</a:t>
            </a:r>
          </a:p>
          <a:p>
            <a:pPr lvl="1"/>
            <a:r>
              <a:rPr lang="en-US" altLang="en-US" sz="1600"/>
              <a:t>Testing done on baseline, TEOS  and Type A RCC</a:t>
            </a:r>
          </a:p>
          <a:p>
            <a:pPr lvl="1"/>
            <a:r>
              <a:rPr lang="en-US" altLang="en-US" sz="1600"/>
              <a:t>RCC design values included for as fabricated, mass loss and temperature effects</a:t>
            </a:r>
          </a:p>
          <a:p>
            <a:pPr lvl="1"/>
            <a:endParaRPr lang="en-US" altLang="en-US" sz="1600"/>
          </a:p>
        </p:txBody>
      </p:sp>
      <p:pic>
        <p:nvPicPr>
          <p:cNvPr id="362499" name="Picture 3">
            <a:extLst>
              <a:ext uri="{FF2B5EF4-FFF2-40B4-BE49-F238E27FC236}">
                <a16:creationId xmlns:a16="http://schemas.microsoft.com/office/drawing/2014/main" id="{966BC88C-3B79-C34B-9B30-F13F68A0F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3097213"/>
            <a:ext cx="3886200" cy="3262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2500" name="Picture 4">
            <a:extLst>
              <a:ext uri="{FF2B5EF4-FFF2-40B4-BE49-F238E27FC236}">
                <a16:creationId xmlns:a16="http://schemas.microsoft.com/office/drawing/2014/main" id="{239C97E3-2BED-1148-B83B-89D05B87CE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002"/>
          <a:stretch>
            <a:fillRect/>
          </a:stretch>
        </p:blipFill>
        <p:spPr bwMode="auto">
          <a:xfrm>
            <a:off x="4419600" y="3184525"/>
            <a:ext cx="4191000" cy="3162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2501" name="Rectangle 5">
            <a:extLst>
              <a:ext uri="{FF2B5EF4-FFF2-40B4-BE49-F238E27FC236}">
                <a16:creationId xmlns:a16="http://schemas.microsoft.com/office/drawing/2014/main" id="{8B73D9B3-A2B1-2148-98F5-F396D0C1FE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en-US"/>
              <a:t>RCC Design Allowables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996AFB-FD98-BC4A-A9F2-87B3CCBB0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DD267-EE7B-C440-AFC4-AC21A81AC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73DE7D-DE70-D848-A75D-C65F59D14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7F46C3FE-4797-BC49-BCEF-94113214C0B0}" type="slidenum">
              <a:rPr lang="en-US" altLang="en-US" b="1" i="1">
                <a:solidFill>
                  <a:srgbClr val="FF0C09"/>
                </a:solidFill>
              </a:rPr>
              <a:pPr/>
              <a:t>120</a:t>
            </a:fld>
            <a:endParaRPr lang="en-US" altLang="en-US" i="1">
              <a:solidFill>
                <a:srgbClr val="FF0C09"/>
              </a:solidFill>
            </a:endParaRPr>
          </a:p>
        </p:txBody>
      </p:sp>
      <p:sp>
        <p:nvSpPr>
          <p:cNvPr id="370690" name="Rectangle 2">
            <a:extLst>
              <a:ext uri="{FF2B5EF4-FFF2-40B4-BE49-F238E27FC236}">
                <a16:creationId xmlns:a16="http://schemas.microsoft.com/office/drawing/2014/main" id="{D5D8B124-ED20-4643-A16C-F51738BF73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Material Thermophysical Property Tests</a:t>
            </a:r>
          </a:p>
        </p:txBody>
      </p:sp>
      <p:pic>
        <p:nvPicPr>
          <p:cNvPr id="370691" name="Picture 3">
            <a:extLst>
              <a:ext uri="{FF2B5EF4-FFF2-40B4-BE49-F238E27FC236}">
                <a16:creationId xmlns:a16="http://schemas.microsoft.com/office/drawing/2014/main" id="{F95011AD-D763-5A41-B128-F4561F656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1600200"/>
            <a:ext cx="8382000" cy="3060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8115F4-736A-1448-ABE7-DCEA87BE1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35EE8C-788A-2944-A608-F59C53FB5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BA32F-0C1E-7E48-A91F-388A33A37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AD220E17-31DF-5344-8F95-C2E4E0FA8A6D}" type="slidenum">
              <a:rPr lang="en-US" altLang="en-US" b="1" i="1">
                <a:solidFill>
                  <a:srgbClr val="FF0C09"/>
                </a:solidFill>
              </a:rPr>
              <a:pPr/>
              <a:t>121</a:t>
            </a:fld>
            <a:endParaRPr lang="en-US" altLang="en-US" i="1">
              <a:solidFill>
                <a:srgbClr val="FF0C09"/>
              </a:solidFill>
            </a:endParaRPr>
          </a:p>
        </p:txBody>
      </p:sp>
      <p:sp>
        <p:nvSpPr>
          <p:cNvPr id="361474" name="Rectangle 2">
            <a:extLst>
              <a:ext uri="{FF2B5EF4-FFF2-40B4-BE49-F238E27FC236}">
                <a16:creationId xmlns:a16="http://schemas.microsoft.com/office/drawing/2014/main" id="{50BD7C24-CA9F-5B44-8E45-C7C965DBF2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RCC/LESS Certification</a:t>
            </a:r>
          </a:p>
        </p:txBody>
      </p:sp>
      <p:sp>
        <p:nvSpPr>
          <p:cNvPr id="361475" name="Rectangle 3">
            <a:extLst>
              <a:ext uri="{FF2B5EF4-FFF2-40B4-BE49-F238E27FC236}">
                <a16:creationId xmlns:a16="http://schemas.microsoft.com/office/drawing/2014/main" id="{9D68EC0A-958A-0749-813B-B554937D97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Certification of RCC/LESS is accomplished by test verified analysis</a:t>
            </a:r>
          </a:p>
          <a:p>
            <a:r>
              <a:rPr lang="en-US" altLang="en-US"/>
              <a:t>Extensive test program used to verify analytical techniques</a:t>
            </a:r>
          </a:p>
          <a:p>
            <a:pPr lvl="1"/>
            <a:r>
              <a:rPr lang="en-US" altLang="en-US"/>
              <a:t>RCC design allowables</a:t>
            </a:r>
          </a:p>
          <a:p>
            <a:pPr lvl="2"/>
            <a:r>
              <a:rPr lang="en-US" altLang="en-US"/>
              <a:t>Mechanical properties</a:t>
            </a:r>
          </a:p>
          <a:p>
            <a:pPr lvl="2"/>
            <a:r>
              <a:rPr lang="en-US" altLang="en-US"/>
              <a:t>Thermophysical properties</a:t>
            </a:r>
          </a:p>
          <a:p>
            <a:pPr lvl="2"/>
            <a:r>
              <a:rPr lang="en-US" altLang="en-US"/>
              <a:t>Mass loss</a:t>
            </a:r>
          </a:p>
          <a:p>
            <a:r>
              <a:rPr lang="en-US" altLang="en-US"/>
              <a:t>Full scale hardware and integrated testing (Radiant Thermal, Airloads, Acoustics)</a:t>
            </a:r>
          </a:p>
          <a:p>
            <a:pPr lvl="1"/>
            <a:r>
              <a:rPr lang="en-US" altLang="en-US"/>
              <a:t>RCC Shell Development Tests</a:t>
            </a:r>
          </a:p>
          <a:p>
            <a:pPr lvl="1"/>
            <a:r>
              <a:rPr lang="en-US" altLang="en-US"/>
              <a:t>RCC/LESS System Qualification Tests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BA78441F-6A84-3C46-80F2-721BB2E53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BC745C98-201E-6248-A2C1-982B24E75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761DE6C6-E08F-4747-AD5B-C46A572F1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CA4A402A-9B38-E744-9C5A-042AAD3AB2D5}" type="slidenum">
              <a:rPr lang="en-US" altLang="en-US" b="1" i="1">
                <a:solidFill>
                  <a:srgbClr val="FF0C09"/>
                </a:solidFill>
              </a:rPr>
              <a:pPr/>
              <a:t>122</a:t>
            </a:fld>
            <a:endParaRPr lang="en-US" altLang="en-US" i="1">
              <a:solidFill>
                <a:srgbClr val="FF0C09"/>
              </a:solidFill>
            </a:endParaRPr>
          </a:p>
        </p:txBody>
      </p:sp>
      <p:pic>
        <p:nvPicPr>
          <p:cNvPr id="373762" name="Picture 2">
            <a:extLst>
              <a:ext uri="{FF2B5EF4-FFF2-40B4-BE49-F238E27FC236}">
                <a16:creationId xmlns:a16="http://schemas.microsoft.com/office/drawing/2014/main" id="{40BDE0E3-C573-B748-99F5-18199A936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71600" y="1219200"/>
            <a:ext cx="5934075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3763" name="Rectangle 3">
            <a:extLst>
              <a:ext uri="{FF2B5EF4-FFF2-40B4-BE49-F238E27FC236}">
                <a16:creationId xmlns:a16="http://schemas.microsoft.com/office/drawing/2014/main" id="{10CA84D2-899A-8F4A-890E-B731F15DA8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RCC Full Scale Nose Cap Test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681B61EA-A322-1047-B101-A8D1BA499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FC12AE52-F038-8742-A4AC-280759DBF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BC23F271-10E3-DC4F-A3EB-9BA352C91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C81035CF-78F9-3E40-A53A-D1E902CC2D27}" type="slidenum">
              <a:rPr lang="en-US" altLang="en-US" b="1" i="1">
                <a:solidFill>
                  <a:srgbClr val="FF0C09"/>
                </a:solidFill>
              </a:rPr>
              <a:pPr/>
              <a:t>123</a:t>
            </a:fld>
            <a:endParaRPr lang="en-US" altLang="en-US" i="1">
              <a:solidFill>
                <a:srgbClr val="FF0C09"/>
              </a:solidFill>
            </a:endParaRPr>
          </a:p>
        </p:txBody>
      </p:sp>
      <p:pic>
        <p:nvPicPr>
          <p:cNvPr id="374786" name="Picture 2">
            <a:extLst>
              <a:ext uri="{FF2B5EF4-FFF2-40B4-BE49-F238E27FC236}">
                <a16:creationId xmlns:a16="http://schemas.microsoft.com/office/drawing/2014/main" id="{8673CACC-B56F-B74F-AB00-443C773CFA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18000" contrast="4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1066800"/>
            <a:ext cx="6196013" cy="4892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4787" name="Rectangle 3">
            <a:extLst>
              <a:ext uri="{FF2B5EF4-FFF2-40B4-BE49-F238E27FC236}">
                <a16:creationId xmlns:a16="http://schemas.microsoft.com/office/drawing/2014/main" id="{5144713F-8BAE-CC4D-BCE6-2F31C4D583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RCC Wing Leading Edge Full Scale Test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A470E077-8E26-FC4E-BCF4-07AF0AD5E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20EC1E3B-9BFC-024D-841B-AE68811D41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2F0B2CE6-F807-564F-9854-06458C21B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B522B610-0942-244D-A33D-835AE840914C}" type="slidenum">
              <a:rPr lang="en-US" altLang="en-US" b="1" i="1">
                <a:solidFill>
                  <a:srgbClr val="FF0C09"/>
                </a:solidFill>
              </a:rPr>
              <a:pPr/>
              <a:t>124</a:t>
            </a:fld>
            <a:endParaRPr lang="en-US" altLang="en-US" i="1">
              <a:solidFill>
                <a:srgbClr val="FF0C09"/>
              </a:solidFill>
            </a:endParaRPr>
          </a:p>
        </p:txBody>
      </p:sp>
      <p:pic>
        <p:nvPicPr>
          <p:cNvPr id="375810" name="Picture 2">
            <a:extLst>
              <a:ext uri="{FF2B5EF4-FFF2-40B4-BE49-F238E27FC236}">
                <a16:creationId xmlns:a16="http://schemas.microsoft.com/office/drawing/2014/main" id="{83C4DDF5-A1DF-9A4F-B98B-EA6B9D8F33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3200" y="1066800"/>
            <a:ext cx="3646488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5811" name="Rectangle 3">
            <a:extLst>
              <a:ext uri="{FF2B5EF4-FFF2-40B4-BE49-F238E27FC236}">
                <a16:creationId xmlns:a16="http://schemas.microsoft.com/office/drawing/2014/main" id="{D7A66057-2150-1E48-8A92-B56BF3CFEC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Full Scale Wing Leading Edge Heater Configuration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25D929E7-1FE9-7345-9B65-D0F2B5B7D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4A0CD7A4-80E8-7A4B-A858-527FF3560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2201113C-D62B-414F-BBAF-927291DB9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E98F3BCB-A9D2-B143-8EAD-142DDE759B62}" type="slidenum">
              <a:rPr lang="en-US" altLang="en-US" b="1" i="1">
                <a:solidFill>
                  <a:srgbClr val="FF0C09"/>
                </a:solidFill>
              </a:rPr>
              <a:pPr/>
              <a:t>125</a:t>
            </a:fld>
            <a:endParaRPr lang="en-US" altLang="en-US" i="1">
              <a:solidFill>
                <a:srgbClr val="FF0C09"/>
              </a:solidFill>
            </a:endParaRPr>
          </a:p>
        </p:txBody>
      </p:sp>
      <p:sp>
        <p:nvSpPr>
          <p:cNvPr id="353282" name="Rectangle 2">
            <a:extLst>
              <a:ext uri="{FF2B5EF4-FFF2-40B4-BE49-F238E27FC236}">
                <a16:creationId xmlns:a16="http://schemas.microsoft.com/office/drawing/2014/main" id="{8A4F625D-3E70-8E4E-89F2-9BEDC0C33F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Orbiter RCC Certification Requirements</a:t>
            </a:r>
          </a:p>
        </p:txBody>
      </p:sp>
      <p:pic>
        <p:nvPicPr>
          <p:cNvPr id="353283" name="Picture 3">
            <a:extLst>
              <a:ext uri="{FF2B5EF4-FFF2-40B4-BE49-F238E27FC236}">
                <a16:creationId xmlns:a16="http://schemas.microsoft.com/office/drawing/2014/main" id="{23205507-F3B3-0145-A870-AB161B318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9144000" cy="386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DD46CB-62BF-BF44-A3B6-9C577467A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/>
              <a:t>22 August 2004</a:t>
            </a:r>
            <a:endParaRPr lang="en-US" altLang="en-US">
              <a:latin typeface="Times" pitchFamily="2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310148-7E25-5541-BA4B-27E6C8A08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Tutorial on Ablative TPS</a:t>
            </a: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DAD68-8F6F-D341-85B7-484969C0D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altLang="en-US"/>
          </a:p>
          <a:p>
            <a:r>
              <a:rPr lang="en-US" altLang="en-US" b="1" i="1">
                <a:solidFill>
                  <a:srgbClr val="FF0C09"/>
                </a:solidFill>
              </a:rPr>
              <a:t>dmc-</a:t>
            </a:r>
            <a:fld id="{EC9955DB-E3FE-F84E-8781-FA57DD44BA0E}" type="slidenum">
              <a:rPr lang="en-US" altLang="en-US" b="1" i="1">
                <a:solidFill>
                  <a:srgbClr val="FF0C09"/>
                </a:solidFill>
              </a:rPr>
              <a:pPr/>
              <a:t>126</a:t>
            </a:fld>
            <a:endParaRPr lang="en-US" altLang="en-US" i="1">
              <a:solidFill>
                <a:srgbClr val="FF0C09"/>
              </a:solidFill>
            </a:endParaRPr>
          </a:p>
        </p:txBody>
      </p:sp>
      <p:sp>
        <p:nvSpPr>
          <p:cNvPr id="350210" name="Rectangle 2">
            <a:extLst>
              <a:ext uri="{FF2B5EF4-FFF2-40B4-BE49-F238E27FC236}">
                <a16:creationId xmlns:a16="http://schemas.microsoft.com/office/drawing/2014/main" id="{0ACB2BAF-F85A-E843-BA6F-A5B162E4D2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Summary</a:t>
            </a:r>
          </a:p>
        </p:txBody>
      </p:sp>
      <p:sp>
        <p:nvSpPr>
          <p:cNvPr id="350211" name="Rectangle 3">
            <a:extLst>
              <a:ext uri="{FF2B5EF4-FFF2-40B4-BE49-F238E27FC236}">
                <a16:creationId xmlns:a16="http://schemas.microsoft.com/office/drawing/2014/main" id="{90B1F293-61DB-CB49-AE8C-ABE3000755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Significant advances have been made in the design, fabrication, certification and flight tests of entry systems (Mercury through Shuttle Orbiter)</a:t>
            </a:r>
          </a:p>
          <a:p>
            <a:r>
              <a:rPr lang="en-US" altLang="en-US"/>
              <a:t>Shuttle experience has identified some key design and operational issues</a:t>
            </a:r>
          </a:p>
          <a:p>
            <a:r>
              <a:rPr lang="en-US" altLang="en-US"/>
              <a:t>Attention to vehicle design, fabrication, and assembly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1723</TotalTime>
  <Words>1175</Words>
  <Application>Microsoft Macintosh PowerPoint</Application>
  <PresentationFormat>On-screen Show (4:3)</PresentationFormat>
  <Paragraphs>460</Paragraphs>
  <Slides>32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Times</vt:lpstr>
      <vt:lpstr>Times New Roman</vt:lpstr>
      <vt:lpstr>Wingdings</vt:lpstr>
      <vt:lpstr>Default Design</vt:lpstr>
      <vt:lpstr>Bitmap Image</vt:lpstr>
      <vt:lpstr>Thermal Protection System Development and Certification</vt:lpstr>
      <vt:lpstr>PowerPoint Presentation</vt:lpstr>
      <vt:lpstr>Factors That Influence TPS Design</vt:lpstr>
      <vt:lpstr>COMPARISON OF SHUTTLE AND INTERPLANETARY TPS REQUIREMENTS</vt:lpstr>
      <vt:lpstr>TPS Development Activities</vt:lpstr>
      <vt:lpstr>Material Development/Selection</vt:lpstr>
      <vt:lpstr>Typical Charring Ablator Cross-Section</vt:lpstr>
      <vt:lpstr>Char Thermal Conductivity</vt:lpstr>
      <vt:lpstr>Thermogravimetric Results of Typical Ablators</vt:lpstr>
      <vt:lpstr>Char Densification - Deposition</vt:lpstr>
      <vt:lpstr>Material Development/Selection</vt:lpstr>
      <vt:lpstr>Material Development/Selection</vt:lpstr>
      <vt:lpstr>PowerPoint Presentation</vt:lpstr>
      <vt:lpstr>Entry Trajectory Enthalpy/Pressure Test Points</vt:lpstr>
      <vt:lpstr>Ablator Arc Jet Test Matrix</vt:lpstr>
      <vt:lpstr>Development Testing</vt:lpstr>
      <vt:lpstr>Certification of TPS System</vt:lpstr>
      <vt:lpstr>TPS Environments for Certification</vt:lpstr>
      <vt:lpstr>TPS Certification Process</vt:lpstr>
      <vt:lpstr>Certification - Methods</vt:lpstr>
      <vt:lpstr>Certification – Some Key Issues</vt:lpstr>
      <vt:lpstr>Orbiter Reinforced Carbon-Carbon Certification Example</vt:lpstr>
      <vt:lpstr>Design Allowable Tests</vt:lpstr>
      <vt:lpstr>Design Allowable Tests</vt:lpstr>
      <vt:lpstr>RCC Design Allowables</vt:lpstr>
      <vt:lpstr>Material Thermophysical Property Tests</vt:lpstr>
      <vt:lpstr>RCC/LESS Certification</vt:lpstr>
      <vt:lpstr>RCC Full Scale Nose Cap Test</vt:lpstr>
      <vt:lpstr>RCC Wing Leading Edge Full Scale Test</vt:lpstr>
      <vt:lpstr>Full Scale Wing Leading Edge Heater Configuration</vt:lpstr>
      <vt:lpstr>Orbiter RCC Certification Requirements</vt:lpstr>
      <vt:lpstr>Summary</vt:lpstr>
    </vt:vector>
  </TitlesOfParts>
  <Company>뿿쾐뿿컰뿿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Orbiter Debris Impact Assessment Team Status</dc:title>
  <dc:subject/>
  <dc:creator>James Reeder</dc:creator>
  <cp:lastModifiedBy>Milos, Frank S. (ARC-TSM)[Analytical Mechanics Associates, INC.]</cp:lastModifiedBy>
  <cp:revision>160</cp:revision>
  <cp:lastPrinted>2000-07-21T18:53:56Z</cp:lastPrinted>
  <dcterms:created xsi:type="dcterms:W3CDTF">2003-11-13T15:20:18Z</dcterms:created>
  <dcterms:modified xsi:type="dcterms:W3CDTF">2021-10-05T16:11:08Z</dcterms:modified>
</cp:coreProperties>
</file>