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700" r:id="rId2"/>
    <p:sldMasterId id="2147483708" r:id="rId3"/>
  </p:sldMasterIdLst>
  <p:notesMasterIdLst>
    <p:notesMasterId r:id="rId73"/>
  </p:notesMasterIdLst>
  <p:sldIdLst>
    <p:sldId id="262" r:id="rId4"/>
    <p:sldId id="1284" r:id="rId5"/>
    <p:sldId id="1285" r:id="rId6"/>
    <p:sldId id="557" r:id="rId7"/>
    <p:sldId id="778" r:id="rId8"/>
    <p:sldId id="763" r:id="rId9"/>
    <p:sldId id="768" r:id="rId10"/>
    <p:sldId id="791" r:id="rId11"/>
    <p:sldId id="1959" r:id="rId12"/>
    <p:sldId id="765" r:id="rId13"/>
    <p:sldId id="771" r:id="rId14"/>
    <p:sldId id="773" r:id="rId15"/>
    <p:sldId id="774" r:id="rId16"/>
    <p:sldId id="788" r:id="rId17"/>
    <p:sldId id="260" r:id="rId18"/>
    <p:sldId id="266" r:id="rId19"/>
    <p:sldId id="792" r:id="rId20"/>
    <p:sldId id="338" r:id="rId21"/>
    <p:sldId id="1286" r:id="rId22"/>
    <p:sldId id="1307" r:id="rId23"/>
    <p:sldId id="1309" r:id="rId24"/>
    <p:sldId id="1306" r:id="rId25"/>
    <p:sldId id="1308" r:id="rId26"/>
    <p:sldId id="1293" r:id="rId27"/>
    <p:sldId id="1295" r:id="rId28"/>
    <p:sldId id="1296" r:id="rId29"/>
    <p:sldId id="1297" r:id="rId30"/>
    <p:sldId id="1298" r:id="rId31"/>
    <p:sldId id="1299" r:id="rId32"/>
    <p:sldId id="1300" r:id="rId33"/>
    <p:sldId id="1287" r:id="rId34"/>
    <p:sldId id="1304" r:id="rId35"/>
    <p:sldId id="1312" r:id="rId36"/>
    <p:sldId id="1305" r:id="rId37"/>
    <p:sldId id="1313" r:id="rId38"/>
    <p:sldId id="1311" r:id="rId39"/>
    <p:sldId id="1315" r:id="rId40"/>
    <p:sldId id="1314" r:id="rId41"/>
    <p:sldId id="1317" r:id="rId42"/>
    <p:sldId id="1288" r:id="rId43"/>
    <p:sldId id="1320" r:id="rId44"/>
    <p:sldId id="1960" r:id="rId45"/>
    <p:sldId id="1322" r:id="rId46"/>
    <p:sldId id="1319" r:id="rId47"/>
    <p:sldId id="1318" r:id="rId48"/>
    <p:sldId id="1323" r:id="rId49"/>
    <p:sldId id="264" r:id="rId50"/>
    <p:sldId id="1333" r:id="rId51"/>
    <p:sldId id="1324" r:id="rId52"/>
    <p:sldId id="1325" r:id="rId53"/>
    <p:sldId id="1326" r:id="rId54"/>
    <p:sldId id="1289" r:id="rId55"/>
    <p:sldId id="1329" r:id="rId56"/>
    <p:sldId id="1375" r:id="rId57"/>
    <p:sldId id="1900" r:id="rId58"/>
    <p:sldId id="1955" r:id="rId59"/>
    <p:sldId id="1957" r:id="rId60"/>
    <p:sldId id="1958" r:id="rId61"/>
    <p:sldId id="1961" r:id="rId62"/>
    <p:sldId id="1290" r:id="rId63"/>
    <p:sldId id="1373" r:id="rId64"/>
    <p:sldId id="1369" r:id="rId65"/>
    <p:sldId id="1370" r:id="rId66"/>
    <p:sldId id="1372" r:id="rId67"/>
    <p:sldId id="1371" r:id="rId68"/>
    <p:sldId id="1332" r:id="rId69"/>
    <p:sldId id="1374" r:id="rId70"/>
    <p:sldId id="1291" r:id="rId71"/>
    <p:sldId id="1330"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image" Target="../media/image5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1ED510-6B23-4A8D-AA4F-C8965977AB99}" type="datetimeFigureOut">
              <a:rPr lang="en-US" smtClean="0"/>
              <a:t>10/8/2021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A26D6-925E-4C74-9269-9E7ACE5BE329}" type="slidenum">
              <a:rPr lang="en-US" smtClean="0"/>
              <a:t>‹#›</a:t>
            </a:fld>
            <a:endParaRPr lang="en-US"/>
          </a:p>
        </p:txBody>
      </p:sp>
    </p:spTree>
    <p:extLst>
      <p:ext uri="{BB962C8B-B14F-4D97-AF65-F5344CB8AC3E}">
        <p14:creationId xmlns:p14="http://schemas.microsoft.com/office/powerpoint/2010/main" val="141450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72E68EED-4B69-4880-95C4-52C4BD388B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400">
                <a:solidFill>
                  <a:schemeClr val="tx1"/>
                </a:solidFill>
                <a:latin typeface="Arial" panose="020B0604020202020204" pitchFamily="34" charset="0"/>
                <a:ea typeface="ＭＳ Ｐゴシック" panose="020B0600070205080204" pitchFamily="34" charset="-128"/>
              </a:defRPr>
            </a:lvl1pPr>
            <a:lvl2pPr marL="742950" indent="-285750" defTabSz="920750">
              <a:defRPr sz="2400">
                <a:solidFill>
                  <a:schemeClr val="tx1"/>
                </a:solidFill>
                <a:latin typeface="Arial" panose="020B0604020202020204" pitchFamily="34" charset="0"/>
                <a:ea typeface="ＭＳ Ｐゴシック" panose="020B0600070205080204" pitchFamily="34" charset="-128"/>
              </a:defRPr>
            </a:lvl2pPr>
            <a:lvl3pPr marL="1143000" indent="-228600" defTabSz="920750">
              <a:defRPr sz="2400">
                <a:solidFill>
                  <a:schemeClr val="tx1"/>
                </a:solidFill>
                <a:latin typeface="Arial" panose="020B0604020202020204" pitchFamily="34" charset="0"/>
                <a:ea typeface="ＭＳ Ｐゴシック" panose="020B0600070205080204" pitchFamily="34" charset="-128"/>
              </a:defRPr>
            </a:lvl3pPr>
            <a:lvl4pPr marL="1600200" indent="-228600" defTabSz="920750">
              <a:defRPr sz="2400">
                <a:solidFill>
                  <a:schemeClr val="tx1"/>
                </a:solidFill>
                <a:latin typeface="Arial" panose="020B0604020202020204" pitchFamily="34" charset="0"/>
                <a:ea typeface="ＭＳ Ｐゴシック" panose="020B0600070205080204" pitchFamily="34" charset="-128"/>
              </a:defRPr>
            </a:lvl4pPr>
            <a:lvl5pPr marL="2057400" indent="-228600" defTabSz="920750">
              <a:defRPr sz="2400">
                <a:solidFill>
                  <a:schemeClr val="tx1"/>
                </a:solidFill>
                <a:latin typeface="Arial" panose="020B0604020202020204" pitchFamily="34" charset="0"/>
                <a:ea typeface="ＭＳ Ｐゴシック" panose="020B0600070205080204" pitchFamily="34" charset="-128"/>
              </a:defRPr>
            </a:lvl5pPr>
            <a:lvl6pPr marL="25146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20750" rtl="0" eaLnBrk="1" fontAlgn="auto" latinLnBrk="0" hangingPunct="1">
              <a:lnSpc>
                <a:spcPct val="100000"/>
              </a:lnSpc>
              <a:spcBef>
                <a:spcPts val="0"/>
              </a:spcBef>
              <a:spcAft>
                <a:spcPts val="0"/>
              </a:spcAft>
              <a:buClrTx/>
              <a:buSzTx/>
              <a:buFontTx/>
              <a:buNone/>
              <a:tabLst/>
              <a:defRPr/>
            </a:pPr>
            <a:fld id="{2CFA7211-9230-41A4-A041-F1350AA4257F}"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2075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45059" name="Rectangle 2">
            <a:extLst>
              <a:ext uri="{FF2B5EF4-FFF2-40B4-BE49-F238E27FC236}">
                <a16:creationId xmlns:a16="http://schemas.microsoft.com/office/drawing/2014/main" id="{8BF52C1B-8736-42DE-94D2-2DC37721024B}"/>
              </a:ext>
            </a:extLst>
          </p:cNvPr>
          <p:cNvSpPr>
            <a:spLocks noGrp="1" noRot="1" noChangeAspect="1" noChangeArrowheads="1" noTextEdit="1"/>
          </p:cNvSpPr>
          <p:nvPr>
            <p:ph type="sldImg"/>
          </p:nvPr>
        </p:nvSpPr>
        <p:spPr>
          <a:xfrm>
            <a:off x="685800" y="1143000"/>
            <a:ext cx="5486400" cy="3086100"/>
          </a:xfrm>
          <a:ln/>
        </p:spPr>
      </p:sp>
      <p:sp>
        <p:nvSpPr>
          <p:cNvPr id="45060" name="Rectangle 3">
            <a:extLst>
              <a:ext uri="{FF2B5EF4-FFF2-40B4-BE49-F238E27FC236}">
                <a16:creationId xmlns:a16="http://schemas.microsoft.com/office/drawing/2014/main" id="{9AA5FEB2-0556-48B3-83B8-2CD224616DC5}"/>
              </a:ext>
            </a:extLst>
          </p:cNvPr>
          <p:cNvSpPr>
            <a:spLocks noGrp="1" noChangeArrowheads="1"/>
          </p:cNvSpPr>
          <p:nvPr>
            <p:ph type="body" idx="1"/>
          </p:nvPr>
        </p:nvSpPr>
        <p:spPr>
          <a:xfrm>
            <a:off x="698500" y="4403725"/>
            <a:ext cx="5588000" cy="4171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993DCEF6-23FE-408A-9714-26F6005714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400">
                <a:solidFill>
                  <a:schemeClr val="tx1"/>
                </a:solidFill>
                <a:latin typeface="Arial" panose="020B0604020202020204" pitchFamily="34" charset="0"/>
                <a:ea typeface="ＭＳ Ｐゴシック" panose="020B0600070205080204" pitchFamily="34" charset="-128"/>
              </a:defRPr>
            </a:lvl1pPr>
            <a:lvl2pPr marL="742950" indent="-285750" defTabSz="920750">
              <a:defRPr sz="2400">
                <a:solidFill>
                  <a:schemeClr val="tx1"/>
                </a:solidFill>
                <a:latin typeface="Arial" panose="020B0604020202020204" pitchFamily="34" charset="0"/>
                <a:ea typeface="ＭＳ Ｐゴシック" panose="020B0600070205080204" pitchFamily="34" charset="-128"/>
              </a:defRPr>
            </a:lvl2pPr>
            <a:lvl3pPr marL="1143000" indent="-228600" defTabSz="920750">
              <a:defRPr sz="2400">
                <a:solidFill>
                  <a:schemeClr val="tx1"/>
                </a:solidFill>
                <a:latin typeface="Arial" panose="020B0604020202020204" pitchFamily="34" charset="0"/>
                <a:ea typeface="ＭＳ Ｐゴシック" panose="020B0600070205080204" pitchFamily="34" charset="-128"/>
              </a:defRPr>
            </a:lvl3pPr>
            <a:lvl4pPr marL="1600200" indent="-228600" defTabSz="920750">
              <a:defRPr sz="2400">
                <a:solidFill>
                  <a:schemeClr val="tx1"/>
                </a:solidFill>
                <a:latin typeface="Arial" panose="020B0604020202020204" pitchFamily="34" charset="0"/>
                <a:ea typeface="ＭＳ Ｐゴシック" panose="020B0600070205080204" pitchFamily="34" charset="-128"/>
              </a:defRPr>
            </a:lvl4pPr>
            <a:lvl5pPr marL="2057400" indent="-228600" defTabSz="920750">
              <a:defRPr sz="2400">
                <a:solidFill>
                  <a:schemeClr val="tx1"/>
                </a:solidFill>
                <a:latin typeface="Arial" panose="020B0604020202020204" pitchFamily="34" charset="0"/>
                <a:ea typeface="ＭＳ Ｐゴシック" panose="020B0600070205080204" pitchFamily="34" charset="-128"/>
              </a:defRPr>
            </a:lvl5pPr>
            <a:lvl6pPr marL="25146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427C992-3E47-4209-9877-46561DEAE1A7}" type="slidenum">
              <a:rPr lang="en-US" altLang="en-US" sz="1200"/>
              <a:pPr/>
              <a:t>10</a:t>
            </a:fld>
            <a:endParaRPr lang="en-US" altLang="en-US" sz="1200"/>
          </a:p>
        </p:txBody>
      </p:sp>
      <p:sp>
        <p:nvSpPr>
          <p:cNvPr id="68611" name="Rectangle 2">
            <a:extLst>
              <a:ext uri="{FF2B5EF4-FFF2-40B4-BE49-F238E27FC236}">
                <a16:creationId xmlns:a16="http://schemas.microsoft.com/office/drawing/2014/main" id="{DDCD4AC3-99D6-4918-BC36-F73C95B97263}"/>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2C290B9F-8CDE-4F37-9D0C-5993371F50C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7480E9DE-5EE4-4B5E-99BE-05EC18BA17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defRPr sz="2400">
                <a:solidFill>
                  <a:schemeClr val="tx1"/>
                </a:solidFill>
                <a:latin typeface="Arial" panose="020B0604020202020204" pitchFamily="34" charset="0"/>
                <a:ea typeface="ＭＳ Ｐゴシック" panose="020B0600070205080204" pitchFamily="34" charset="-128"/>
              </a:defRPr>
            </a:lvl1pPr>
            <a:lvl2pPr marL="742950" indent="-285750" defTabSz="920750">
              <a:defRPr sz="2400">
                <a:solidFill>
                  <a:schemeClr val="tx1"/>
                </a:solidFill>
                <a:latin typeface="Arial" panose="020B0604020202020204" pitchFamily="34" charset="0"/>
                <a:ea typeface="ＭＳ Ｐゴシック" panose="020B0600070205080204" pitchFamily="34" charset="-128"/>
              </a:defRPr>
            </a:lvl2pPr>
            <a:lvl3pPr marL="1143000" indent="-228600" defTabSz="920750">
              <a:defRPr sz="2400">
                <a:solidFill>
                  <a:schemeClr val="tx1"/>
                </a:solidFill>
                <a:latin typeface="Arial" panose="020B0604020202020204" pitchFamily="34" charset="0"/>
                <a:ea typeface="ＭＳ Ｐゴシック" panose="020B0600070205080204" pitchFamily="34" charset="-128"/>
              </a:defRPr>
            </a:lvl3pPr>
            <a:lvl4pPr marL="1600200" indent="-228600" defTabSz="920750">
              <a:defRPr sz="2400">
                <a:solidFill>
                  <a:schemeClr val="tx1"/>
                </a:solidFill>
                <a:latin typeface="Arial" panose="020B0604020202020204" pitchFamily="34" charset="0"/>
                <a:ea typeface="ＭＳ Ｐゴシック" panose="020B0600070205080204" pitchFamily="34" charset="-128"/>
              </a:defRPr>
            </a:lvl4pPr>
            <a:lvl5pPr marL="2057400" indent="-228600" defTabSz="920750">
              <a:defRPr sz="2400">
                <a:solidFill>
                  <a:schemeClr val="tx1"/>
                </a:solidFill>
                <a:latin typeface="Arial" panose="020B0604020202020204" pitchFamily="34" charset="0"/>
                <a:ea typeface="ＭＳ Ｐゴシック" panose="020B0600070205080204" pitchFamily="34" charset="-128"/>
              </a:defRPr>
            </a:lvl5pPr>
            <a:lvl6pPr marL="25146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defTabSz="920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D1EABAC-A939-491B-807E-F82096D80B75}" type="slidenum">
              <a:rPr lang="en-US" altLang="en-US" sz="1200"/>
              <a:pPr/>
              <a:t>14</a:t>
            </a:fld>
            <a:endParaRPr lang="en-US" altLang="en-US" sz="1200"/>
          </a:p>
        </p:txBody>
      </p:sp>
      <p:sp>
        <p:nvSpPr>
          <p:cNvPr id="60419" name="Rectangle 2">
            <a:extLst>
              <a:ext uri="{FF2B5EF4-FFF2-40B4-BE49-F238E27FC236}">
                <a16:creationId xmlns:a16="http://schemas.microsoft.com/office/drawing/2014/main" id="{C3123A38-29B2-4B64-8E1E-419914311487}"/>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DD9DBBB4-CCC7-4903-AD09-4E027435A58B}"/>
              </a:ext>
            </a:extLst>
          </p:cNvPr>
          <p:cNvSpPr>
            <a:spLocks noGrp="1" noChangeArrowheads="1"/>
          </p:cNvSpPr>
          <p:nvPr>
            <p:ph type="body" idx="1"/>
          </p:nvPr>
        </p:nvSpPr>
        <p:spPr>
          <a:xfrm>
            <a:off x="698500" y="4403725"/>
            <a:ext cx="5588000" cy="4171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38E39EC-10D3-4BA3-A82F-9B5468F5F1A3}"/>
              </a:ext>
            </a:extLst>
          </p:cNvPr>
          <p:cNvSpPr>
            <a:spLocks noGrp="1" noChangeArrowheads="1"/>
          </p:cNvSpPr>
          <p:nvPr>
            <p:ph type="sldNum" sz="quarter" idx="5"/>
          </p:nvPr>
        </p:nvSpPr>
        <p:spPr>
          <a:ln/>
        </p:spPr>
        <p:txBody>
          <a:bodyPr/>
          <a:lstStyle/>
          <a:p>
            <a:fld id="{F7884EC8-CA64-40B1-942F-CD037516EECA}" type="slidenum">
              <a:rPr lang="en-US" altLang="en-US"/>
              <a:pPr/>
              <a:t>18</a:t>
            </a:fld>
            <a:endParaRPr lang="en-US" altLang="en-US"/>
          </a:p>
        </p:txBody>
      </p:sp>
      <p:sp>
        <p:nvSpPr>
          <p:cNvPr id="198658" name="Rectangle 2">
            <a:extLst>
              <a:ext uri="{FF2B5EF4-FFF2-40B4-BE49-F238E27FC236}">
                <a16:creationId xmlns:a16="http://schemas.microsoft.com/office/drawing/2014/main" id="{E85C1C18-B38A-4519-B6CE-3ABC562D0BF1}"/>
              </a:ext>
            </a:extLst>
          </p:cNvPr>
          <p:cNvSpPr>
            <a:spLocks noGrp="1" noRot="1" noChangeAspect="1" noChangeArrowheads="1" noTextEdit="1"/>
          </p:cNvSpPr>
          <p:nvPr>
            <p:ph type="sldImg"/>
          </p:nvPr>
        </p:nvSpPr>
        <p:spPr>
          <a:ln/>
        </p:spPr>
      </p:sp>
      <p:sp>
        <p:nvSpPr>
          <p:cNvPr id="198659" name="Rectangle 3">
            <a:extLst>
              <a:ext uri="{FF2B5EF4-FFF2-40B4-BE49-F238E27FC236}">
                <a16:creationId xmlns:a16="http://schemas.microsoft.com/office/drawing/2014/main" id="{593A7623-38E7-4C48-8FD4-85A40EC5BFA8}"/>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6"/>
          <p:cNvSpPr>
            <a:spLocks noGrp="1" noChangeArrowheads="1"/>
          </p:cNvSpPr>
          <p:nvPr>
            <p:ph type="dt" sz="half" idx="10"/>
          </p:nvPr>
        </p:nvSpPr>
        <p:spPr>
          <a:ln/>
        </p:spPr>
        <p:txBody>
          <a:bodyPr/>
          <a:lstStyle>
            <a:lvl1pPr>
              <a:defRPr/>
            </a:lvl1pPr>
          </a:lstStyle>
          <a:p>
            <a:pPr>
              <a:defRPr/>
            </a:pPr>
            <a:fld id="{7E1F873B-0C08-4F6B-BBE3-F1DF3F3C6F19}" type="datetime4">
              <a:rPr lang="en-US"/>
              <a:pPr>
                <a:defRPr/>
              </a:pPr>
              <a:t>October 8, 2021</a:t>
            </a:fld>
            <a:endParaRPr lang="en-US"/>
          </a:p>
        </p:txBody>
      </p:sp>
      <p:sp>
        <p:nvSpPr>
          <p:cNvPr id="5" name="Rectangle 7"/>
          <p:cNvSpPr>
            <a:spLocks noGrp="1" noChangeArrowheads="1"/>
          </p:cNvSpPr>
          <p:nvPr>
            <p:ph type="sldNum" sz="quarter" idx="11"/>
          </p:nvPr>
        </p:nvSpPr>
        <p:spPr>
          <a:ln/>
        </p:spPr>
        <p:txBody>
          <a:bodyPr/>
          <a:lstStyle>
            <a:lvl1pPr>
              <a:defRPr/>
            </a:lvl1pPr>
          </a:lstStyle>
          <a:p>
            <a:r>
              <a:rPr lang="en-US" altLang="en-US"/>
              <a:t>Page: </a:t>
            </a:r>
            <a:fld id="{60060CC8-9374-4899-8BE1-41F711C10EBD}" type="slidenum">
              <a:rPr lang="en-US" altLang="en-US"/>
              <a:pPr/>
              <a:t>‹#›</a:t>
            </a:fld>
            <a:endParaRPr lang="en-US" altLang="en-US"/>
          </a:p>
        </p:txBody>
      </p:sp>
    </p:spTree>
    <p:extLst>
      <p:ext uri="{BB962C8B-B14F-4D97-AF65-F5344CB8AC3E}">
        <p14:creationId xmlns:p14="http://schemas.microsoft.com/office/powerpoint/2010/main" val="1200232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a:defRPr/>
            </a:pPr>
            <a:fld id="{13B7882F-FA8B-4C1A-9A2D-96240737B097}" type="datetime4">
              <a:rPr lang="en-US"/>
              <a:pPr>
                <a:defRPr/>
              </a:pPr>
              <a:t>October 8, 2021</a:t>
            </a:fld>
            <a:endParaRPr lang="en-US"/>
          </a:p>
        </p:txBody>
      </p:sp>
      <p:sp>
        <p:nvSpPr>
          <p:cNvPr id="5" name="Rectangle 7"/>
          <p:cNvSpPr>
            <a:spLocks noGrp="1" noChangeArrowheads="1"/>
          </p:cNvSpPr>
          <p:nvPr>
            <p:ph type="sldNum" sz="quarter" idx="11"/>
          </p:nvPr>
        </p:nvSpPr>
        <p:spPr>
          <a:ln/>
        </p:spPr>
        <p:txBody>
          <a:bodyPr/>
          <a:lstStyle>
            <a:lvl1pPr>
              <a:defRPr/>
            </a:lvl1pPr>
          </a:lstStyle>
          <a:p>
            <a:r>
              <a:rPr lang="en-US" altLang="en-US"/>
              <a:t>Page: </a:t>
            </a:r>
            <a:fld id="{18041413-2288-4212-AC05-AB00496145B8}" type="slidenum">
              <a:rPr lang="en-US" altLang="en-US"/>
              <a:pPr/>
              <a:t>‹#›</a:t>
            </a:fld>
            <a:endParaRPr lang="en-US" altLang="en-US"/>
          </a:p>
        </p:txBody>
      </p:sp>
    </p:spTree>
    <p:extLst>
      <p:ext uri="{BB962C8B-B14F-4D97-AF65-F5344CB8AC3E}">
        <p14:creationId xmlns:p14="http://schemas.microsoft.com/office/powerpoint/2010/main" val="2601825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fld id="{A1916E83-4C01-4BEB-91FA-BC61D11F27B6}" type="datetime4">
              <a:rPr lang="en-US"/>
              <a:pPr>
                <a:defRPr/>
              </a:pPr>
              <a:t>October 8, 2021</a:t>
            </a:fld>
            <a:endParaRPr lang="en-US"/>
          </a:p>
        </p:txBody>
      </p:sp>
      <p:sp>
        <p:nvSpPr>
          <p:cNvPr id="5" name="Rectangle 7"/>
          <p:cNvSpPr>
            <a:spLocks noGrp="1" noChangeArrowheads="1"/>
          </p:cNvSpPr>
          <p:nvPr>
            <p:ph type="sldNum" sz="quarter" idx="11"/>
          </p:nvPr>
        </p:nvSpPr>
        <p:spPr>
          <a:ln/>
        </p:spPr>
        <p:txBody>
          <a:bodyPr/>
          <a:lstStyle>
            <a:lvl1pPr>
              <a:defRPr/>
            </a:lvl1pPr>
          </a:lstStyle>
          <a:p>
            <a:r>
              <a:rPr lang="en-US" altLang="en-US"/>
              <a:t>Page: </a:t>
            </a:r>
            <a:fld id="{E099DC5B-A638-4FF0-80AA-AB5CC8B71669}" type="slidenum">
              <a:rPr lang="en-US" altLang="en-US"/>
              <a:pPr/>
              <a:t>‹#›</a:t>
            </a:fld>
            <a:endParaRPr lang="en-US" altLang="en-US"/>
          </a:p>
        </p:txBody>
      </p:sp>
    </p:spTree>
    <p:extLst>
      <p:ext uri="{BB962C8B-B14F-4D97-AF65-F5344CB8AC3E}">
        <p14:creationId xmlns:p14="http://schemas.microsoft.com/office/powerpoint/2010/main" val="170235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990600"/>
            <a:ext cx="53848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90600"/>
            <a:ext cx="53848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dt" sz="half" idx="10"/>
          </p:nvPr>
        </p:nvSpPr>
        <p:spPr>
          <a:ln/>
        </p:spPr>
        <p:txBody>
          <a:bodyPr/>
          <a:lstStyle>
            <a:lvl1pPr>
              <a:defRPr/>
            </a:lvl1pPr>
          </a:lstStyle>
          <a:p>
            <a:pPr>
              <a:defRPr/>
            </a:pPr>
            <a:fld id="{D430E404-FD40-463C-9BF6-20C1ED38B049}" type="datetime4">
              <a:rPr lang="en-US"/>
              <a:pPr>
                <a:defRPr/>
              </a:pPr>
              <a:t>October 8, 2021</a:t>
            </a:fld>
            <a:endParaRPr lang="en-US"/>
          </a:p>
        </p:txBody>
      </p:sp>
      <p:sp>
        <p:nvSpPr>
          <p:cNvPr id="6" name="Rectangle 7"/>
          <p:cNvSpPr>
            <a:spLocks noGrp="1" noChangeArrowheads="1"/>
          </p:cNvSpPr>
          <p:nvPr>
            <p:ph type="sldNum" sz="quarter" idx="11"/>
          </p:nvPr>
        </p:nvSpPr>
        <p:spPr>
          <a:ln/>
        </p:spPr>
        <p:txBody>
          <a:bodyPr/>
          <a:lstStyle>
            <a:lvl1pPr>
              <a:defRPr/>
            </a:lvl1pPr>
          </a:lstStyle>
          <a:p>
            <a:r>
              <a:rPr lang="en-US" altLang="en-US"/>
              <a:t>Page: </a:t>
            </a:r>
            <a:fld id="{892FC367-04A1-4C12-BF1E-2811A9212B27}" type="slidenum">
              <a:rPr lang="en-US" altLang="en-US"/>
              <a:pPr/>
              <a:t>‹#›</a:t>
            </a:fld>
            <a:endParaRPr lang="en-US" altLang="en-US"/>
          </a:p>
        </p:txBody>
      </p:sp>
    </p:spTree>
    <p:extLst>
      <p:ext uri="{BB962C8B-B14F-4D97-AF65-F5344CB8AC3E}">
        <p14:creationId xmlns:p14="http://schemas.microsoft.com/office/powerpoint/2010/main" val="3892472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dt" sz="half" idx="10"/>
          </p:nvPr>
        </p:nvSpPr>
        <p:spPr>
          <a:ln/>
        </p:spPr>
        <p:txBody>
          <a:bodyPr/>
          <a:lstStyle>
            <a:lvl1pPr>
              <a:defRPr/>
            </a:lvl1pPr>
          </a:lstStyle>
          <a:p>
            <a:pPr>
              <a:defRPr/>
            </a:pPr>
            <a:fld id="{F8F9204D-ACEC-4BD8-BEC9-8D48670B43D6}" type="datetime4">
              <a:rPr lang="en-US"/>
              <a:pPr>
                <a:defRPr/>
              </a:pPr>
              <a:t>October 8, 2021</a:t>
            </a:fld>
            <a:endParaRPr lang="en-US"/>
          </a:p>
        </p:txBody>
      </p:sp>
      <p:sp>
        <p:nvSpPr>
          <p:cNvPr id="8" name="Rectangle 7"/>
          <p:cNvSpPr>
            <a:spLocks noGrp="1" noChangeArrowheads="1"/>
          </p:cNvSpPr>
          <p:nvPr>
            <p:ph type="sldNum" sz="quarter" idx="11"/>
          </p:nvPr>
        </p:nvSpPr>
        <p:spPr>
          <a:ln/>
        </p:spPr>
        <p:txBody>
          <a:bodyPr/>
          <a:lstStyle>
            <a:lvl1pPr>
              <a:defRPr/>
            </a:lvl1pPr>
          </a:lstStyle>
          <a:p>
            <a:r>
              <a:rPr lang="en-US" altLang="en-US"/>
              <a:t>Page: </a:t>
            </a:r>
            <a:fld id="{23894377-A505-43F0-A098-ACEA6EB7ACAC}" type="slidenum">
              <a:rPr lang="en-US" altLang="en-US"/>
              <a:pPr/>
              <a:t>‹#›</a:t>
            </a:fld>
            <a:endParaRPr lang="en-US" altLang="en-US"/>
          </a:p>
        </p:txBody>
      </p:sp>
    </p:spTree>
    <p:extLst>
      <p:ext uri="{BB962C8B-B14F-4D97-AF65-F5344CB8AC3E}">
        <p14:creationId xmlns:p14="http://schemas.microsoft.com/office/powerpoint/2010/main" val="397832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dt" sz="half" idx="10"/>
          </p:nvPr>
        </p:nvSpPr>
        <p:spPr>
          <a:ln/>
        </p:spPr>
        <p:txBody>
          <a:bodyPr/>
          <a:lstStyle>
            <a:lvl1pPr>
              <a:defRPr/>
            </a:lvl1pPr>
          </a:lstStyle>
          <a:p>
            <a:pPr>
              <a:defRPr/>
            </a:pPr>
            <a:fld id="{8FD8F9B5-5FDD-4BAA-B765-DC9F2E9A6B43}" type="datetime4">
              <a:rPr lang="en-US"/>
              <a:pPr>
                <a:defRPr/>
              </a:pPr>
              <a:t>October 8, 2021</a:t>
            </a:fld>
            <a:endParaRPr lang="en-US"/>
          </a:p>
        </p:txBody>
      </p:sp>
      <p:sp>
        <p:nvSpPr>
          <p:cNvPr id="4" name="Rectangle 7"/>
          <p:cNvSpPr>
            <a:spLocks noGrp="1" noChangeArrowheads="1"/>
          </p:cNvSpPr>
          <p:nvPr>
            <p:ph type="sldNum" sz="quarter" idx="11"/>
          </p:nvPr>
        </p:nvSpPr>
        <p:spPr>
          <a:ln/>
        </p:spPr>
        <p:txBody>
          <a:bodyPr/>
          <a:lstStyle>
            <a:lvl1pPr>
              <a:defRPr/>
            </a:lvl1pPr>
          </a:lstStyle>
          <a:p>
            <a:r>
              <a:rPr lang="en-US" altLang="en-US"/>
              <a:t>Page: </a:t>
            </a:r>
            <a:fld id="{11AC7867-F76E-4599-8EA4-E1DAA8F7DDF3}" type="slidenum">
              <a:rPr lang="en-US" altLang="en-US"/>
              <a:pPr/>
              <a:t>‹#›</a:t>
            </a:fld>
            <a:endParaRPr lang="en-US" altLang="en-US"/>
          </a:p>
        </p:txBody>
      </p:sp>
    </p:spTree>
    <p:extLst>
      <p:ext uri="{BB962C8B-B14F-4D97-AF65-F5344CB8AC3E}">
        <p14:creationId xmlns:p14="http://schemas.microsoft.com/office/powerpoint/2010/main" val="4001038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fld id="{7B90C9AC-44AA-480F-9CA1-159EEB6651A5}" type="datetime4">
              <a:rPr lang="en-US"/>
              <a:pPr>
                <a:defRPr/>
              </a:pPr>
              <a:t>October 8, 2021</a:t>
            </a:fld>
            <a:endParaRPr lang="en-US"/>
          </a:p>
        </p:txBody>
      </p:sp>
      <p:sp>
        <p:nvSpPr>
          <p:cNvPr id="3" name="Rectangle 7"/>
          <p:cNvSpPr>
            <a:spLocks noGrp="1" noChangeArrowheads="1"/>
          </p:cNvSpPr>
          <p:nvPr>
            <p:ph type="sldNum" sz="quarter" idx="11"/>
          </p:nvPr>
        </p:nvSpPr>
        <p:spPr>
          <a:ln/>
        </p:spPr>
        <p:txBody>
          <a:bodyPr/>
          <a:lstStyle>
            <a:lvl1pPr>
              <a:defRPr/>
            </a:lvl1pPr>
          </a:lstStyle>
          <a:p>
            <a:r>
              <a:rPr lang="en-US" altLang="en-US"/>
              <a:t>Page: </a:t>
            </a:r>
            <a:fld id="{C4DF75E2-F71C-4F36-B4E2-D8E358E346A0}" type="slidenum">
              <a:rPr lang="en-US" altLang="en-US"/>
              <a:pPr/>
              <a:t>‹#›</a:t>
            </a:fld>
            <a:endParaRPr lang="en-US" altLang="en-US"/>
          </a:p>
        </p:txBody>
      </p:sp>
    </p:spTree>
    <p:extLst>
      <p:ext uri="{BB962C8B-B14F-4D97-AF65-F5344CB8AC3E}">
        <p14:creationId xmlns:p14="http://schemas.microsoft.com/office/powerpoint/2010/main" val="3266499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ED79C4BD-64BD-4481-9701-85E9F95EC3B9}" type="datetime4">
              <a:rPr lang="en-US"/>
              <a:pPr>
                <a:defRPr/>
              </a:pPr>
              <a:t>October 8, 2021</a:t>
            </a:fld>
            <a:endParaRPr lang="en-US"/>
          </a:p>
        </p:txBody>
      </p:sp>
      <p:sp>
        <p:nvSpPr>
          <p:cNvPr id="6" name="Rectangle 7"/>
          <p:cNvSpPr>
            <a:spLocks noGrp="1" noChangeArrowheads="1"/>
          </p:cNvSpPr>
          <p:nvPr>
            <p:ph type="sldNum" sz="quarter" idx="11"/>
          </p:nvPr>
        </p:nvSpPr>
        <p:spPr>
          <a:ln/>
        </p:spPr>
        <p:txBody>
          <a:bodyPr/>
          <a:lstStyle>
            <a:lvl1pPr>
              <a:defRPr/>
            </a:lvl1pPr>
          </a:lstStyle>
          <a:p>
            <a:r>
              <a:rPr lang="en-US" altLang="en-US"/>
              <a:t>Page: </a:t>
            </a:r>
            <a:fld id="{2040D526-5027-4D82-B653-DC6A2B3BF3A4}" type="slidenum">
              <a:rPr lang="en-US" altLang="en-US"/>
              <a:pPr/>
              <a:t>‹#›</a:t>
            </a:fld>
            <a:endParaRPr lang="en-US" altLang="en-US"/>
          </a:p>
        </p:txBody>
      </p:sp>
    </p:spTree>
    <p:extLst>
      <p:ext uri="{BB962C8B-B14F-4D97-AF65-F5344CB8AC3E}">
        <p14:creationId xmlns:p14="http://schemas.microsoft.com/office/powerpoint/2010/main" val="385374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fld id="{B8B8BC38-9F29-4E5E-BB87-FC0C7EB460E9}" type="datetime4">
              <a:rPr lang="en-US"/>
              <a:pPr>
                <a:defRPr/>
              </a:pPr>
              <a:t>October 8, 2021</a:t>
            </a:fld>
            <a:endParaRPr lang="en-US"/>
          </a:p>
        </p:txBody>
      </p:sp>
      <p:sp>
        <p:nvSpPr>
          <p:cNvPr id="6" name="Rectangle 7"/>
          <p:cNvSpPr>
            <a:spLocks noGrp="1" noChangeArrowheads="1"/>
          </p:cNvSpPr>
          <p:nvPr>
            <p:ph type="sldNum" sz="quarter" idx="11"/>
          </p:nvPr>
        </p:nvSpPr>
        <p:spPr>
          <a:ln/>
        </p:spPr>
        <p:txBody>
          <a:bodyPr/>
          <a:lstStyle>
            <a:lvl1pPr>
              <a:defRPr/>
            </a:lvl1pPr>
          </a:lstStyle>
          <a:p>
            <a:r>
              <a:rPr lang="en-US" altLang="en-US"/>
              <a:t>Page: </a:t>
            </a:r>
            <a:fld id="{85651518-65BD-4985-9BC0-094509564489}" type="slidenum">
              <a:rPr lang="en-US" altLang="en-US"/>
              <a:pPr/>
              <a:t>‹#›</a:t>
            </a:fld>
            <a:endParaRPr lang="en-US" altLang="en-US"/>
          </a:p>
        </p:txBody>
      </p:sp>
    </p:spTree>
    <p:extLst>
      <p:ext uri="{BB962C8B-B14F-4D97-AF65-F5344CB8AC3E}">
        <p14:creationId xmlns:p14="http://schemas.microsoft.com/office/powerpoint/2010/main" val="3141304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a:defRPr/>
            </a:pPr>
            <a:fld id="{8E574AF0-507B-41ED-9CD5-93EB4258C67C}" type="datetime4">
              <a:rPr lang="en-US"/>
              <a:pPr>
                <a:defRPr/>
              </a:pPr>
              <a:t>October 8, 2021</a:t>
            </a:fld>
            <a:endParaRPr lang="en-US"/>
          </a:p>
        </p:txBody>
      </p:sp>
      <p:sp>
        <p:nvSpPr>
          <p:cNvPr id="5" name="Rectangle 7"/>
          <p:cNvSpPr>
            <a:spLocks noGrp="1" noChangeArrowheads="1"/>
          </p:cNvSpPr>
          <p:nvPr>
            <p:ph type="sldNum" sz="quarter" idx="11"/>
          </p:nvPr>
        </p:nvSpPr>
        <p:spPr>
          <a:ln/>
        </p:spPr>
        <p:txBody>
          <a:bodyPr/>
          <a:lstStyle>
            <a:lvl1pPr>
              <a:defRPr/>
            </a:lvl1pPr>
          </a:lstStyle>
          <a:p>
            <a:r>
              <a:rPr lang="en-US" altLang="en-US"/>
              <a:t>Page: </a:t>
            </a:r>
            <a:fld id="{FF1CF85D-0C6B-431D-A241-4E99BE39FA8C}" type="slidenum">
              <a:rPr lang="en-US" altLang="en-US"/>
              <a:pPr/>
              <a:t>‹#›</a:t>
            </a:fld>
            <a:endParaRPr lang="en-US" altLang="en-US"/>
          </a:p>
        </p:txBody>
      </p:sp>
    </p:spTree>
    <p:extLst>
      <p:ext uri="{BB962C8B-B14F-4D97-AF65-F5344CB8AC3E}">
        <p14:creationId xmlns:p14="http://schemas.microsoft.com/office/powerpoint/2010/main" val="3785064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6039"/>
            <a:ext cx="2743200" cy="6080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6039"/>
            <a:ext cx="8026400" cy="6080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dt" sz="half" idx="10"/>
          </p:nvPr>
        </p:nvSpPr>
        <p:spPr>
          <a:ln/>
        </p:spPr>
        <p:txBody>
          <a:bodyPr/>
          <a:lstStyle>
            <a:lvl1pPr>
              <a:defRPr/>
            </a:lvl1pPr>
          </a:lstStyle>
          <a:p>
            <a:pPr>
              <a:defRPr/>
            </a:pPr>
            <a:fld id="{B2353758-4FE2-4EFA-A7AE-1077C68FF6E0}" type="datetime4">
              <a:rPr lang="en-US"/>
              <a:pPr>
                <a:defRPr/>
              </a:pPr>
              <a:t>October 8, 2021</a:t>
            </a:fld>
            <a:endParaRPr lang="en-US"/>
          </a:p>
        </p:txBody>
      </p:sp>
      <p:sp>
        <p:nvSpPr>
          <p:cNvPr id="5" name="Rectangle 7"/>
          <p:cNvSpPr>
            <a:spLocks noGrp="1" noChangeArrowheads="1"/>
          </p:cNvSpPr>
          <p:nvPr>
            <p:ph type="sldNum" sz="quarter" idx="11"/>
          </p:nvPr>
        </p:nvSpPr>
        <p:spPr>
          <a:ln/>
        </p:spPr>
        <p:txBody>
          <a:bodyPr/>
          <a:lstStyle>
            <a:lvl1pPr>
              <a:defRPr/>
            </a:lvl1pPr>
          </a:lstStyle>
          <a:p>
            <a:r>
              <a:rPr lang="en-US" altLang="en-US"/>
              <a:t>Page: </a:t>
            </a:r>
            <a:fld id="{02ED76DD-1363-4A4C-86EC-5DF6A7A54E01}" type="slidenum">
              <a:rPr lang="en-US" altLang="en-US"/>
              <a:pPr/>
              <a:t>‹#›</a:t>
            </a:fld>
            <a:endParaRPr lang="en-US" altLang="en-US"/>
          </a:p>
        </p:txBody>
      </p:sp>
    </p:spTree>
    <p:extLst>
      <p:ext uri="{BB962C8B-B14F-4D97-AF65-F5344CB8AC3E}">
        <p14:creationId xmlns:p14="http://schemas.microsoft.com/office/powerpoint/2010/main" val="2583468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5" name="Picture 6" descr="Internal Cover Slid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7"/>
            <a:ext cx="12192000" cy="6856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 name="TextBox 7"/>
          <p:cNvSpPr txBox="1">
            <a:spLocks noChangeArrowheads="1"/>
          </p:cNvSpPr>
          <p:nvPr userDrawn="1"/>
        </p:nvSpPr>
        <p:spPr bwMode="auto">
          <a:xfrm>
            <a:off x="626533" y="3046413"/>
            <a:ext cx="11059584" cy="849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475" b="1" dirty="0">
                <a:solidFill>
                  <a:srgbClr val="FFFFFF"/>
                </a:solidFill>
                <a:cs typeface="Arial" charset="0"/>
              </a:rPr>
              <a:t>SPACE LAUNCH SYSTEM</a:t>
            </a:r>
          </a:p>
        </p:txBody>
      </p:sp>
      <p:sp>
        <p:nvSpPr>
          <p:cNvPr id="36" name="Rectangle 8"/>
          <p:cNvSpPr>
            <a:spLocks noChangeArrowheads="1"/>
          </p:cNvSpPr>
          <p:nvPr userDrawn="1"/>
        </p:nvSpPr>
        <p:spPr bwMode="auto">
          <a:xfrm>
            <a:off x="1" y="376238"/>
            <a:ext cx="2940051"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51410" tIns="25705" rIns="51410" bIns="25705"/>
          <a:lstStyle/>
          <a:p>
            <a:pPr fontAlgn="base">
              <a:spcBef>
                <a:spcPct val="0"/>
              </a:spcBef>
              <a:spcAft>
                <a:spcPct val="0"/>
              </a:spcAft>
            </a:pPr>
            <a:r>
              <a:rPr lang="en-US" sz="394" dirty="0">
                <a:solidFill>
                  <a:srgbClr val="F8F8F8"/>
                </a:solidFill>
              </a:rPr>
              <a:t>National Aeronautics and Space Administration</a:t>
            </a:r>
            <a:endParaRPr lang="en-US" sz="1350" dirty="0">
              <a:solidFill>
                <a:srgbClr val="F8F8F8"/>
              </a:solidFill>
            </a:endParaRPr>
          </a:p>
        </p:txBody>
      </p:sp>
      <p:sp>
        <p:nvSpPr>
          <p:cNvPr id="37" name="TextBox 10"/>
          <p:cNvSpPr txBox="1">
            <a:spLocks noChangeArrowheads="1"/>
          </p:cNvSpPr>
          <p:nvPr userDrawn="1"/>
        </p:nvSpPr>
        <p:spPr bwMode="auto">
          <a:xfrm>
            <a:off x="3" y="6610350"/>
            <a:ext cx="1648884"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fontAlgn="base">
              <a:spcBef>
                <a:spcPct val="0"/>
              </a:spcBef>
              <a:spcAft>
                <a:spcPct val="0"/>
              </a:spcAft>
              <a:defRPr/>
            </a:pPr>
            <a:r>
              <a:rPr lang="en-US" sz="394" dirty="0">
                <a:solidFill>
                  <a:srgbClr val="000000"/>
                </a:solidFill>
                <a:cs typeface="Arial" charset="0"/>
              </a:rPr>
              <a:t>www.nasa.gov/sls</a:t>
            </a:r>
          </a:p>
        </p:txBody>
      </p:sp>
      <p:pic>
        <p:nvPicPr>
          <p:cNvPr id="38" name="Picture 12" descr="NASA logo.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19369" y="130175"/>
            <a:ext cx="1035051"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 name="Picture 13" descr="slsmark_color.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110387" y="6408745"/>
            <a:ext cx="749300" cy="407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TextBox 39"/>
          <p:cNvSpPr txBox="1">
            <a:spLocks noChangeArrowheads="1"/>
          </p:cNvSpPr>
          <p:nvPr userDrawn="1"/>
        </p:nvSpPr>
        <p:spPr bwMode="auto">
          <a:xfrm>
            <a:off x="1559986" y="2941640"/>
            <a:ext cx="1093569" cy="178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defRPr/>
            </a:pPr>
            <a:r>
              <a:rPr lang="en-US" sz="563" dirty="0">
                <a:solidFill>
                  <a:srgbClr val="FFFFFF"/>
                </a:solidFill>
              </a:rPr>
              <a:t>5 . . . 4 . . . 3 . . . 2 . . . 1 . . .</a:t>
            </a:r>
          </a:p>
        </p:txBody>
      </p:sp>
    </p:spTree>
    <p:extLst>
      <p:ext uri="{BB962C8B-B14F-4D97-AF65-F5344CB8AC3E}">
        <p14:creationId xmlns:p14="http://schemas.microsoft.com/office/powerpoint/2010/main" val="1349346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7"/>
          <p:cNvSpPr>
            <a:spLocks noGrp="1" noChangeArrowheads="1"/>
          </p:cNvSpPr>
          <p:nvPr>
            <p:ph type="dt" sz="quarter" idx="10"/>
          </p:nvPr>
        </p:nvSpPr>
        <p:spPr/>
        <p:txBody>
          <a:bodyPr/>
          <a:lstStyle>
            <a:lvl1pPr>
              <a:defRPr>
                <a:solidFill>
                  <a:srgbClr val="000000"/>
                </a:solidFill>
              </a:defRPr>
            </a:lvl1pPr>
          </a:lstStyle>
          <a:p>
            <a:pPr>
              <a:defRPr/>
            </a:pPr>
            <a:fld id="{840E59A3-52E5-4747-9589-22DD019C24CF}" type="datetime1">
              <a:rPr lang="en-US"/>
              <a:pPr>
                <a:defRPr/>
              </a:pPr>
              <a:t>10/8/2021</a:t>
            </a:fld>
            <a:endParaRPr lang="en-US" dirty="0"/>
          </a:p>
        </p:txBody>
      </p:sp>
      <p:sp>
        <p:nvSpPr>
          <p:cNvPr id="4" name="Slide Number Placeholder 5"/>
          <p:cNvSpPr>
            <a:spLocks noGrp="1"/>
          </p:cNvSpPr>
          <p:nvPr>
            <p:ph type="sldNum" sz="quarter" idx="11"/>
          </p:nvPr>
        </p:nvSpPr>
        <p:spPr/>
        <p:txBody>
          <a:bodyPr/>
          <a:lstStyle>
            <a:lvl1pPr>
              <a:defRPr/>
            </a:lvl1pPr>
          </a:lstStyle>
          <a:p>
            <a:pPr>
              <a:defRPr/>
            </a:pPr>
            <a:fld id="{0DD4ACDB-1FD0-44CF-8F47-A407740C803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7071176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7"/>
          <p:cNvSpPr>
            <a:spLocks noGrp="1" noChangeArrowheads="1"/>
          </p:cNvSpPr>
          <p:nvPr>
            <p:ph type="dt" sz="quarter" idx="10"/>
          </p:nvPr>
        </p:nvSpPr>
        <p:spPr/>
        <p:txBody>
          <a:bodyPr/>
          <a:lstStyle>
            <a:lvl1pPr>
              <a:defRPr>
                <a:solidFill>
                  <a:srgbClr val="000000"/>
                </a:solidFill>
              </a:defRPr>
            </a:lvl1pPr>
          </a:lstStyle>
          <a:p>
            <a:pPr>
              <a:defRPr/>
            </a:pPr>
            <a:endParaRPr lang="en-US" dirty="0">
              <a:cs typeface="ヒラギノ角ゴ Pro W6"/>
            </a:endParaRPr>
          </a:p>
        </p:txBody>
      </p:sp>
      <p:sp>
        <p:nvSpPr>
          <p:cNvPr id="4" name="Slide Number Placeholder 5"/>
          <p:cNvSpPr>
            <a:spLocks noGrp="1"/>
          </p:cNvSpPr>
          <p:nvPr>
            <p:ph type="sldNum" sz="quarter" idx="11"/>
          </p:nvPr>
        </p:nvSpPr>
        <p:spPr/>
        <p:txBody>
          <a:bodyPr/>
          <a:lstStyle>
            <a:lvl1pPr>
              <a:defRPr/>
            </a:lvl1pPr>
          </a:lstStyle>
          <a:p>
            <a:pPr>
              <a:defRPr/>
            </a:pPr>
            <a:fld id="{0DD4ACDB-1FD0-44CF-8F47-A407740C8039}" type="slidenum">
              <a:rPr lang="en-US">
                <a:solidFill>
                  <a:srgbClr val="000000"/>
                </a:solidFill>
                <a:cs typeface="ヒラギノ角ゴ Pro W6"/>
              </a:rPr>
              <a:pPr>
                <a:defRPr/>
              </a:pPr>
              <a:t>‹#›</a:t>
            </a:fld>
            <a:endParaRPr lang="en-US" dirty="0">
              <a:solidFill>
                <a:srgbClr val="000000"/>
              </a:solidFill>
              <a:cs typeface="ヒラギノ角ゴ Pro W6"/>
            </a:endParaRPr>
          </a:p>
        </p:txBody>
      </p:sp>
      <p:sp>
        <p:nvSpPr>
          <p:cNvPr id="5" name="Slide Number Placeholder 3"/>
          <p:cNvSpPr txBox="1">
            <a:spLocks/>
          </p:cNvSpPr>
          <p:nvPr userDrawn="1"/>
        </p:nvSpPr>
        <p:spPr>
          <a:xfrm>
            <a:off x="11459942" y="652399"/>
            <a:ext cx="732063" cy="230832"/>
          </a:xfrm>
          <a:prstGeom prst="rect">
            <a:avLst/>
          </a:prstGeom>
        </p:spPr>
        <p:txBody>
          <a:bodyPr vert="horz" wrap="square" lIns="51435" tIns="25718" rIns="51435" bIns="25718" numCol="1" anchor="ctr" anchorCtr="0" compatLnSpc="1">
            <a:prstTxWarp prst="textNoShape">
              <a:avLst/>
            </a:prstTxWarp>
          </a:bodyPr>
          <a:lstStyle>
            <a:defPPr>
              <a:defRPr lang="en-US"/>
            </a:defPPr>
            <a:lvl1pPr algn="r" rtl="0" eaLnBrk="0" fontAlgn="base" hangingPunct="0">
              <a:spcBef>
                <a:spcPct val="0"/>
              </a:spcBef>
              <a:spcAft>
                <a:spcPct val="0"/>
              </a:spcAft>
              <a:defRPr sz="1200" kern="1200">
                <a:solidFill>
                  <a:srgbClr val="898989"/>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2pPr>
            <a:lvl3pPr marL="9144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3pPr>
            <a:lvl4pPr marL="13716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4pPr>
            <a:lvl5pPr marL="1828800" algn="l" rtl="0" fontAlgn="base">
              <a:spcBef>
                <a:spcPct val="0"/>
              </a:spcBef>
              <a:spcAft>
                <a:spcPct val="0"/>
              </a:spcAft>
              <a:defRPr sz="2400" kern="1200">
                <a:solidFill>
                  <a:schemeClr val="tx1"/>
                </a:solidFill>
                <a:latin typeface="Arial" pitchFamily="34" charset="0"/>
                <a:ea typeface="ヒラギノ角ゴ Pro W3"/>
                <a:cs typeface="ヒラギノ角ゴ Pro W3"/>
              </a:defRPr>
            </a:lvl5pPr>
            <a:lvl6pPr marL="2286000" algn="l" defTabSz="914400" rtl="0" eaLnBrk="1" latinLnBrk="0" hangingPunct="1">
              <a:defRPr sz="2400" kern="1200">
                <a:solidFill>
                  <a:schemeClr val="tx1"/>
                </a:solidFill>
                <a:latin typeface="Arial" pitchFamily="34" charset="0"/>
                <a:ea typeface="ヒラギノ角ゴ Pro W3"/>
                <a:cs typeface="ヒラギノ角ゴ Pro W3"/>
              </a:defRPr>
            </a:lvl6pPr>
            <a:lvl7pPr marL="2743200" algn="l" defTabSz="914400" rtl="0" eaLnBrk="1" latinLnBrk="0" hangingPunct="1">
              <a:defRPr sz="2400" kern="1200">
                <a:solidFill>
                  <a:schemeClr val="tx1"/>
                </a:solidFill>
                <a:latin typeface="Arial" pitchFamily="34" charset="0"/>
                <a:ea typeface="ヒラギノ角ゴ Pro W3"/>
                <a:cs typeface="ヒラギノ角ゴ Pro W3"/>
              </a:defRPr>
            </a:lvl7pPr>
            <a:lvl8pPr marL="3200400" algn="l" defTabSz="914400" rtl="0" eaLnBrk="1" latinLnBrk="0" hangingPunct="1">
              <a:defRPr sz="2400" kern="1200">
                <a:solidFill>
                  <a:schemeClr val="tx1"/>
                </a:solidFill>
                <a:latin typeface="Arial" pitchFamily="34" charset="0"/>
                <a:ea typeface="ヒラギノ角ゴ Pro W3"/>
                <a:cs typeface="ヒラギノ角ゴ Pro W3"/>
              </a:defRPr>
            </a:lvl8pPr>
            <a:lvl9pPr marL="3657600" algn="l" defTabSz="914400" rtl="0" eaLnBrk="1" latinLnBrk="0" hangingPunct="1">
              <a:defRPr sz="2400" kern="1200">
                <a:solidFill>
                  <a:schemeClr val="tx1"/>
                </a:solidFill>
                <a:latin typeface="Arial" pitchFamily="34" charset="0"/>
                <a:ea typeface="ヒラギノ角ゴ Pro W3"/>
                <a:cs typeface="ヒラギノ角ゴ Pro W3"/>
              </a:defRPr>
            </a:lvl9pPr>
          </a:lstStyle>
          <a:p>
            <a:pPr>
              <a:defRPr/>
            </a:pPr>
            <a:fld id="{F055212B-1A35-DA42-BC74-EE21AE99606D}" type="slidenum">
              <a:rPr lang="en-US" sz="675" smtClean="0">
                <a:solidFill>
                  <a:srgbClr val="FFFFFF"/>
                </a:solidFill>
              </a:rPr>
              <a:pPr>
                <a:defRPr/>
              </a:pPr>
              <a:t>‹#›</a:t>
            </a:fld>
            <a:endParaRPr lang="en-US" sz="675" dirty="0">
              <a:solidFill>
                <a:srgbClr val="FFFFFF"/>
              </a:solidFill>
            </a:endParaRPr>
          </a:p>
        </p:txBody>
      </p:sp>
    </p:spTree>
    <p:extLst>
      <p:ext uri="{BB962C8B-B14F-4D97-AF65-F5344CB8AC3E}">
        <p14:creationId xmlns:p14="http://schemas.microsoft.com/office/powerpoint/2010/main" val="3649050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1" y="1162057"/>
            <a:ext cx="11489267" cy="5368925"/>
          </a:xfrm>
          <a:prstGeom prst="rect">
            <a:avLst/>
          </a:prstGeom>
        </p:spPr>
        <p:txBody>
          <a:bodyPr/>
          <a:lstStyle/>
          <a:p>
            <a:pPr lvl="0"/>
            <a:endParaRPr lang="en-US" noProof="0"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4994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7DE2FEA9-1E40-4ADC-A95E-B1A2C3DFD1B1}" type="slidenum">
              <a:rPr lang="en-US" altLang="en-US"/>
              <a:pPr/>
              <a:t>‹#›</a:t>
            </a:fld>
            <a:endParaRPr lang="en-US" altLang="en-US"/>
          </a:p>
        </p:txBody>
      </p:sp>
      <p:sp>
        <p:nvSpPr>
          <p:cNvPr id="5" name="Rectangle 6"/>
          <p:cNvSpPr>
            <a:spLocks noGrp="1" noChangeArrowheads="1"/>
          </p:cNvSpPr>
          <p:nvPr>
            <p:ph type="dt" sz="half" idx="11"/>
          </p:nvPr>
        </p:nvSpPr>
        <p:spPr>
          <a:ln/>
        </p:spPr>
        <p:txBody>
          <a:bodyPr/>
          <a:lstStyle>
            <a:lvl1pPr>
              <a:defRPr/>
            </a:lvl1pPr>
          </a:lstStyle>
          <a:p>
            <a:pPr>
              <a:defRPr/>
            </a:pPr>
            <a:r>
              <a:rPr lang="en-US"/>
              <a:t>National Aeronautics and Space Administration</a:t>
            </a:r>
          </a:p>
        </p:txBody>
      </p:sp>
    </p:spTree>
    <p:extLst>
      <p:ext uri="{BB962C8B-B14F-4D97-AF65-F5344CB8AC3E}">
        <p14:creationId xmlns:p14="http://schemas.microsoft.com/office/powerpoint/2010/main" val="2443969364"/>
      </p:ext>
    </p:extLst>
  </p:cSld>
  <p:clrMapOvr>
    <a:masterClrMapping/>
  </p:clrMapOvr>
  <p:transition advClick="0">
    <p:randomBa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5C0D49-2B1F-4659-AAE9-122186033282}"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46584-C3A9-4C55-90B7-82C2AE307E06}" type="slidenum">
              <a:rPr lang="en-US" smtClean="0"/>
              <a:t>‹#›</a:t>
            </a:fld>
            <a:endParaRPr lang="en-US"/>
          </a:p>
        </p:txBody>
      </p:sp>
    </p:spTree>
    <p:extLst>
      <p:ext uri="{BB962C8B-B14F-4D97-AF65-F5344CB8AC3E}">
        <p14:creationId xmlns:p14="http://schemas.microsoft.com/office/powerpoint/2010/main" val="3549253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ullets SLS Slide Master Aug2017">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1131795" y="1"/>
            <a:ext cx="11060205"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10032171" y="6705221"/>
            <a:ext cx="2129989" cy="153658"/>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4" name="Content Placeholder 3"/>
          <p:cNvSpPr>
            <a:spLocks noGrp="1"/>
          </p:cNvSpPr>
          <p:nvPr>
            <p:ph sz="quarter" idx="10"/>
          </p:nvPr>
        </p:nvSpPr>
        <p:spPr>
          <a:xfrm>
            <a:off x="658284" y="1052514"/>
            <a:ext cx="11004549" cy="5405437"/>
          </a:xfrm>
          <a:prstGeom prst="rect">
            <a:avLst/>
          </a:prstGeom>
        </p:spPr>
        <p:txBody>
          <a:bodyPr/>
          <a:lstStyle>
            <a:lvl1pPr marL="173038" indent="-173038">
              <a:buClr>
                <a:srgbClr val="DC6115"/>
              </a:buClr>
              <a:buFont typeface="Arial" panose="020B0604020202020204" pitchFamily="34" charset="0"/>
              <a:buChar char="•"/>
              <a:defRPr>
                <a:latin typeface="Century Gothic" panose="020B0502020202020204" pitchFamily="34" charset="0"/>
              </a:defRPr>
            </a:lvl1pPr>
            <a:lvl2pPr marL="511175" indent="-173038">
              <a:buClr>
                <a:srgbClr val="DC6115"/>
              </a:buClr>
              <a:buFont typeface="LucidaGrande" charset="0"/>
              <a:buChar char="–"/>
              <a:defRPr>
                <a:latin typeface="Century Gothic" panose="020B0502020202020204" pitchFamily="34" charset="0"/>
              </a:defRPr>
            </a:lvl2pPr>
            <a:lvl3pPr marL="690563" indent="-119063">
              <a:buClr>
                <a:srgbClr val="DC6115"/>
              </a:buClr>
              <a:buFont typeface="Arial" panose="020B0604020202020204" pitchFamily="34" charset="0"/>
              <a:buChar char="•"/>
              <a:tabLst/>
              <a:defRPr>
                <a:latin typeface="Century Gothic" panose="020B0502020202020204" pitchFamily="34" charset="0"/>
              </a:defRPr>
            </a:lvl3pPr>
            <a:lvl4pPr marL="858838" indent="-119063">
              <a:buClr>
                <a:srgbClr val="DC6115"/>
              </a:buClr>
              <a:buFont typeface="LucidaGrande" charset="0"/>
              <a:buChar char="–"/>
              <a:tabLst/>
              <a:defRPr>
                <a:latin typeface="Century Gothic" panose="020B0502020202020204" pitchFamily="34" charset="0"/>
              </a:defRPr>
            </a:lvl4pPr>
            <a:lvl5pPr marL="1089025" indent="-112713">
              <a:buClr>
                <a:srgbClr val="DC6115"/>
              </a:buClr>
              <a:buFont typeface="Arial" panose="020B0604020202020204" pitchFamily="34" charset="0"/>
              <a:buChar char="•"/>
              <a:tabLst/>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76253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A0583A-0352-4F85-8351-566EB06EA31C}"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16669266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A0583A-0352-4F85-8351-566EB06EA31C}"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816482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A0583A-0352-4F85-8351-566EB06EA31C}"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2300860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A0583A-0352-4F85-8351-566EB06EA31C}" type="datetimeFigureOut">
              <a:rPr lang="en-US" smtClean="0"/>
              <a:t>10/8/2021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3564345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A0583A-0352-4F85-8351-566EB06EA31C}" type="datetimeFigureOut">
              <a:rPr lang="en-US" smtClean="0"/>
              <a:t>10/8/2021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16268416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A0583A-0352-4F85-8351-566EB06EA31C}" type="datetimeFigureOut">
              <a:rPr lang="en-US" smtClean="0"/>
              <a:t>10/8/2021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217647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A0583A-0352-4F85-8351-566EB06EA31C}" type="datetimeFigureOut">
              <a:rPr lang="en-US" smtClean="0"/>
              <a:t>10/8/2021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12842460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A0583A-0352-4F85-8351-566EB06EA31C}" type="datetimeFigureOut">
              <a:rPr lang="en-US" smtClean="0"/>
              <a:t>10/8/2021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26329536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A0583A-0352-4F85-8351-566EB06EA31C}" type="datetimeFigureOut">
              <a:rPr lang="en-US" smtClean="0"/>
              <a:t>10/8/2021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34658593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A0583A-0352-4F85-8351-566EB06EA31C}"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28650373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A0583A-0352-4F85-8351-566EB06EA31C}" type="datetimeFigureOut">
              <a:rPr lang="en-US" smtClean="0"/>
              <a:t>10/8/2021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BB68DD-435C-4F8B-B289-C45DFBF1C5BD}" type="slidenum">
              <a:rPr lang="en-US" smtClean="0"/>
              <a:t>‹#›</a:t>
            </a:fld>
            <a:endParaRPr lang="en-US"/>
          </a:p>
        </p:txBody>
      </p:sp>
    </p:spTree>
    <p:extLst>
      <p:ext uri="{BB962C8B-B14F-4D97-AF65-F5344CB8AC3E}">
        <p14:creationId xmlns:p14="http://schemas.microsoft.com/office/powerpoint/2010/main" val="10800252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5" name="Picture 6" descr="Internal Cover Slid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7"/>
            <a:ext cx="12192000" cy="6856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5" name="TextBox 7"/>
          <p:cNvSpPr txBox="1">
            <a:spLocks noChangeArrowheads="1"/>
          </p:cNvSpPr>
          <p:nvPr userDrawn="1"/>
        </p:nvSpPr>
        <p:spPr bwMode="auto">
          <a:xfrm>
            <a:off x="6415596" y="3039998"/>
            <a:ext cx="5267417" cy="11079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dirty="0">
                <a:solidFill>
                  <a:srgbClr val="FFFFFF"/>
                </a:solidFill>
                <a:cs typeface="Arial" charset="0"/>
              </a:rPr>
              <a:t>Jeremy Myers</a:t>
            </a:r>
          </a:p>
          <a:p>
            <a:pPr algn="ctr" eaLnBrk="1" fontAlgn="base" hangingPunct="1">
              <a:spcBef>
                <a:spcPct val="0"/>
              </a:spcBef>
              <a:spcAft>
                <a:spcPct val="0"/>
              </a:spcAft>
            </a:pPr>
            <a:r>
              <a:rPr lang="en-US" sz="1800" b="1" dirty="0">
                <a:solidFill>
                  <a:srgbClr val="FFFFFF"/>
                </a:solidFill>
                <a:cs typeface="Arial" charset="0"/>
              </a:rPr>
              <a:t>NASA – MSFC</a:t>
            </a:r>
          </a:p>
          <a:p>
            <a:pPr algn="ctr" eaLnBrk="1" fontAlgn="base" hangingPunct="1">
              <a:spcBef>
                <a:spcPct val="0"/>
              </a:spcBef>
              <a:spcAft>
                <a:spcPct val="0"/>
              </a:spcAft>
            </a:pPr>
            <a:r>
              <a:rPr lang="en-US" sz="1800" b="1" kern="1200" dirty="0">
                <a:solidFill>
                  <a:srgbClr val="FFFFFF"/>
                </a:solidFill>
                <a:latin typeface="Arial" charset="0"/>
                <a:ea typeface="ＭＳ Ｐゴシック" charset="0"/>
                <a:cs typeface="Arial" charset="0"/>
              </a:rPr>
              <a:t>ES34 - Electrical Design, Imaging, &amp; Sensors Branch</a:t>
            </a:r>
          </a:p>
        </p:txBody>
      </p:sp>
      <p:sp>
        <p:nvSpPr>
          <p:cNvPr id="36" name="Rectangle 8"/>
          <p:cNvSpPr>
            <a:spLocks noChangeArrowheads="1"/>
          </p:cNvSpPr>
          <p:nvPr userDrawn="1"/>
        </p:nvSpPr>
        <p:spPr bwMode="auto">
          <a:xfrm>
            <a:off x="1" y="376238"/>
            <a:ext cx="2940051"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51410" tIns="25705" rIns="51410" bIns="25705"/>
          <a:lstStyle/>
          <a:p>
            <a:pPr fontAlgn="base">
              <a:spcBef>
                <a:spcPct val="0"/>
              </a:spcBef>
              <a:spcAft>
                <a:spcPct val="0"/>
              </a:spcAft>
            </a:pPr>
            <a:r>
              <a:rPr lang="en-US" sz="394" dirty="0">
                <a:solidFill>
                  <a:srgbClr val="F8F8F8"/>
                </a:solidFill>
              </a:rPr>
              <a:t>National Aeronautics and Space Administration</a:t>
            </a:r>
            <a:endParaRPr lang="en-US" sz="1350" dirty="0">
              <a:solidFill>
                <a:srgbClr val="F8F8F8"/>
              </a:solidFill>
            </a:endParaRPr>
          </a:p>
        </p:txBody>
      </p:sp>
      <p:sp>
        <p:nvSpPr>
          <p:cNvPr id="37" name="TextBox 10"/>
          <p:cNvSpPr txBox="1">
            <a:spLocks noChangeArrowheads="1"/>
          </p:cNvSpPr>
          <p:nvPr userDrawn="1"/>
        </p:nvSpPr>
        <p:spPr bwMode="auto">
          <a:xfrm>
            <a:off x="3" y="6610350"/>
            <a:ext cx="1648884"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fontAlgn="base">
              <a:spcBef>
                <a:spcPct val="0"/>
              </a:spcBef>
              <a:spcAft>
                <a:spcPct val="0"/>
              </a:spcAft>
              <a:defRPr/>
            </a:pPr>
            <a:r>
              <a:rPr lang="en-US" sz="394" dirty="0">
                <a:solidFill>
                  <a:srgbClr val="000000"/>
                </a:solidFill>
                <a:cs typeface="Arial" charset="0"/>
              </a:rPr>
              <a:t>www.nasa.gov/sls</a:t>
            </a:r>
          </a:p>
        </p:txBody>
      </p:sp>
      <p:pic>
        <p:nvPicPr>
          <p:cNvPr id="38" name="Picture 12" descr="NASA logo.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19369" y="130175"/>
            <a:ext cx="1035051"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 name="Picture 13" descr="slsmark_color.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110387" y="6408745"/>
            <a:ext cx="749300" cy="407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TextBox 39"/>
          <p:cNvSpPr txBox="1">
            <a:spLocks noChangeArrowheads="1"/>
          </p:cNvSpPr>
          <p:nvPr userDrawn="1"/>
        </p:nvSpPr>
        <p:spPr bwMode="auto">
          <a:xfrm>
            <a:off x="1559986" y="2941640"/>
            <a:ext cx="1093569" cy="178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defRPr/>
            </a:pPr>
            <a:r>
              <a:rPr lang="en-US" sz="563" dirty="0">
                <a:solidFill>
                  <a:srgbClr val="FFFFFF"/>
                </a:solidFill>
              </a:rPr>
              <a:t>5 . . . 4 . . . 3 . . . 2 . . . 1 . . .</a:t>
            </a:r>
          </a:p>
        </p:txBody>
      </p:sp>
    </p:spTree>
    <p:extLst>
      <p:ext uri="{BB962C8B-B14F-4D97-AF65-F5344CB8AC3E}">
        <p14:creationId xmlns:p14="http://schemas.microsoft.com/office/powerpoint/2010/main" val="2236028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27200" y="46038"/>
            <a:ext cx="91440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990600"/>
            <a:ext cx="10972800"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748" name="Line 4"/>
          <p:cNvSpPr>
            <a:spLocks noChangeShapeType="1"/>
          </p:cNvSpPr>
          <p:nvPr/>
        </p:nvSpPr>
        <p:spPr bwMode="auto">
          <a:xfrm>
            <a:off x="508000" y="838200"/>
            <a:ext cx="11277600" cy="0"/>
          </a:xfrm>
          <a:prstGeom prst="line">
            <a:avLst/>
          </a:prstGeom>
          <a:noFill/>
          <a:ln w="57150" cmpd="thickThin">
            <a:solidFill>
              <a:srgbClr val="000080"/>
            </a:solidFill>
            <a:round/>
            <a:headEnd/>
            <a:tailEnd/>
          </a:ln>
          <a:effectLst/>
        </p:spPr>
        <p:txBody>
          <a:bodyPr/>
          <a:lstStyle/>
          <a:p>
            <a:pPr>
              <a:defRPr/>
            </a:pPr>
            <a:endParaRPr lang="en-US" sz="1800">
              <a:latin typeface="Arial" charset="0"/>
            </a:endParaRPr>
          </a:p>
        </p:txBody>
      </p:sp>
      <p:sp>
        <p:nvSpPr>
          <p:cNvPr id="31749" name="Text Box 5"/>
          <p:cNvSpPr txBox="1">
            <a:spLocks noChangeArrowheads="1"/>
          </p:cNvSpPr>
          <p:nvPr/>
        </p:nvSpPr>
        <p:spPr bwMode="auto">
          <a:xfrm rot="16200000">
            <a:off x="-3182408" y="3244334"/>
            <a:ext cx="6858000" cy="369332"/>
          </a:xfrm>
          <a:prstGeom prst="rect">
            <a:avLst/>
          </a:prstGeom>
          <a:solidFill>
            <a:schemeClr val="accent2"/>
          </a:solidFill>
          <a:ln w="9525">
            <a:noFill/>
            <a:miter lim="800000"/>
            <a:headEnd/>
            <a:tailEnd/>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800">
                <a:solidFill>
                  <a:srgbClr val="FFFF99"/>
                </a:solidFill>
              </a:rPr>
              <a:t>Constellation Imagery Working Group (CxIWG)</a:t>
            </a:r>
          </a:p>
        </p:txBody>
      </p:sp>
      <p:sp>
        <p:nvSpPr>
          <p:cNvPr id="31750" name="Rectangle 6"/>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000">
                <a:latin typeface="Arial" charset="0"/>
              </a:defRPr>
            </a:lvl1pPr>
          </a:lstStyle>
          <a:p>
            <a:pPr>
              <a:defRPr/>
            </a:pPr>
            <a:fld id="{B8162491-DF87-412C-B8AC-F026D3C2F054}" type="datetime4">
              <a:rPr lang="en-US"/>
              <a:pPr>
                <a:defRPr/>
              </a:pPr>
              <a:t>October 8, 2021</a:t>
            </a:fld>
            <a:endParaRPr lang="en-US"/>
          </a:p>
        </p:txBody>
      </p:sp>
      <p:sp>
        <p:nvSpPr>
          <p:cNvPr id="31751" name="Rectangle 7"/>
          <p:cNvSpPr>
            <a:spLocks noGrp="1" noChangeArrowheads="1"/>
          </p:cNvSpPr>
          <p:nvPr>
            <p:ph type="sldNum" sz="quarter" idx="4"/>
          </p:nvPr>
        </p:nvSpPr>
        <p:spPr bwMode="auto">
          <a:xfrm>
            <a:off x="8128000" y="361950"/>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a:lvl1pPr>
          </a:lstStyle>
          <a:p>
            <a:r>
              <a:rPr lang="en-US" altLang="en-US"/>
              <a:t>Page: </a:t>
            </a:r>
            <a:fld id="{DBA3DFB0-A287-49F0-9052-948308E2EBC5}" type="slidenum">
              <a:rPr lang="en-US" altLang="en-US"/>
              <a:pPr/>
              <a:t>‹#›</a:t>
            </a:fld>
            <a:endParaRPr lang="en-US" altLang="en-US"/>
          </a:p>
        </p:txBody>
      </p:sp>
      <p:pic>
        <p:nvPicPr>
          <p:cNvPr id="1032" name="Picture 9" descr="meatball"/>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09600" y="95250"/>
            <a:ext cx="10414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descr="Cx Logo"/>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10972800" y="1"/>
            <a:ext cx="1117600" cy="739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1419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p:txStyles>
    <p:titleStyle>
      <a:lvl1pPr algn="ctr" rtl="0" eaLnBrk="0" fontAlgn="base" hangingPunct="0">
        <a:spcBef>
          <a:spcPct val="0"/>
        </a:spcBef>
        <a:spcAft>
          <a:spcPct val="0"/>
        </a:spcAft>
        <a:defRPr sz="2400" b="1">
          <a:solidFill>
            <a:srgbClr val="0000FF"/>
          </a:solidFill>
          <a:latin typeface="+mj-lt"/>
          <a:ea typeface="+mj-ea"/>
          <a:cs typeface="+mj-cs"/>
        </a:defRPr>
      </a:lvl1pPr>
      <a:lvl2pPr algn="ctr" rtl="0" eaLnBrk="0" fontAlgn="base" hangingPunct="0">
        <a:spcBef>
          <a:spcPct val="0"/>
        </a:spcBef>
        <a:spcAft>
          <a:spcPct val="0"/>
        </a:spcAft>
        <a:defRPr sz="2400" b="1">
          <a:solidFill>
            <a:srgbClr val="0000FF"/>
          </a:solidFill>
          <a:latin typeface="Arial" charset="0"/>
        </a:defRPr>
      </a:lvl2pPr>
      <a:lvl3pPr algn="ctr" rtl="0" eaLnBrk="0" fontAlgn="base" hangingPunct="0">
        <a:spcBef>
          <a:spcPct val="0"/>
        </a:spcBef>
        <a:spcAft>
          <a:spcPct val="0"/>
        </a:spcAft>
        <a:defRPr sz="2400" b="1">
          <a:solidFill>
            <a:srgbClr val="0000FF"/>
          </a:solidFill>
          <a:latin typeface="Arial" charset="0"/>
        </a:defRPr>
      </a:lvl3pPr>
      <a:lvl4pPr algn="ctr" rtl="0" eaLnBrk="0" fontAlgn="base" hangingPunct="0">
        <a:spcBef>
          <a:spcPct val="0"/>
        </a:spcBef>
        <a:spcAft>
          <a:spcPct val="0"/>
        </a:spcAft>
        <a:defRPr sz="2400" b="1">
          <a:solidFill>
            <a:srgbClr val="0000FF"/>
          </a:solidFill>
          <a:latin typeface="Arial" charset="0"/>
        </a:defRPr>
      </a:lvl4pPr>
      <a:lvl5pPr algn="ctr" rtl="0" eaLnBrk="0" fontAlgn="base" hangingPunct="0">
        <a:spcBef>
          <a:spcPct val="0"/>
        </a:spcBef>
        <a:spcAft>
          <a:spcPct val="0"/>
        </a:spcAft>
        <a:defRPr sz="2400" b="1">
          <a:solidFill>
            <a:srgbClr val="0000FF"/>
          </a:solidFill>
          <a:latin typeface="Arial" charset="0"/>
        </a:defRPr>
      </a:lvl5pPr>
      <a:lvl6pPr marL="457200" algn="ctr" rtl="0" fontAlgn="base">
        <a:spcBef>
          <a:spcPct val="0"/>
        </a:spcBef>
        <a:spcAft>
          <a:spcPct val="0"/>
        </a:spcAft>
        <a:defRPr sz="2400" b="1">
          <a:solidFill>
            <a:srgbClr val="0000FF"/>
          </a:solidFill>
          <a:latin typeface="Arial" charset="0"/>
        </a:defRPr>
      </a:lvl6pPr>
      <a:lvl7pPr marL="914400" algn="ctr" rtl="0" fontAlgn="base">
        <a:spcBef>
          <a:spcPct val="0"/>
        </a:spcBef>
        <a:spcAft>
          <a:spcPct val="0"/>
        </a:spcAft>
        <a:defRPr sz="2400" b="1">
          <a:solidFill>
            <a:srgbClr val="0000FF"/>
          </a:solidFill>
          <a:latin typeface="Arial" charset="0"/>
        </a:defRPr>
      </a:lvl7pPr>
      <a:lvl8pPr marL="1371600" algn="ctr" rtl="0" fontAlgn="base">
        <a:spcBef>
          <a:spcPct val="0"/>
        </a:spcBef>
        <a:spcAft>
          <a:spcPct val="0"/>
        </a:spcAft>
        <a:defRPr sz="2400" b="1">
          <a:solidFill>
            <a:srgbClr val="0000FF"/>
          </a:solidFill>
          <a:latin typeface="Arial" charset="0"/>
        </a:defRPr>
      </a:lvl8pPr>
      <a:lvl9pPr marL="1828800" algn="ctr" rtl="0" fontAlgn="base">
        <a:spcBef>
          <a:spcPct val="0"/>
        </a:spcBef>
        <a:spcAft>
          <a:spcPct val="0"/>
        </a:spcAft>
        <a:defRPr sz="2400" b="1">
          <a:solidFill>
            <a:srgbClr val="0000FF"/>
          </a:solidFill>
          <a:latin typeface="Arial" charset="0"/>
        </a:defRPr>
      </a:lvl9pPr>
    </p:titleStyle>
    <p:bodyStyle>
      <a:lvl1pPr marL="342900" indent="-342900" algn="l" rtl="0" eaLnBrk="0" fontAlgn="base" hangingPunct="0">
        <a:spcBef>
          <a:spcPct val="20000"/>
        </a:spcBef>
        <a:spcAft>
          <a:spcPct val="0"/>
        </a:spcAft>
        <a:buClr>
          <a:srgbClr val="FF0000"/>
        </a:buClr>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900">
          <a:solidFill>
            <a:schemeClr val="tx1"/>
          </a:solidFill>
          <a:latin typeface="+mn-lt"/>
        </a:defRPr>
      </a:lvl5pPr>
      <a:lvl6pPr marL="2514600" indent="-228600" algn="l" rtl="0" fontAlgn="base">
        <a:spcBef>
          <a:spcPct val="20000"/>
        </a:spcBef>
        <a:spcAft>
          <a:spcPct val="0"/>
        </a:spcAft>
        <a:buChar char="»"/>
        <a:defRPr sz="900">
          <a:solidFill>
            <a:schemeClr val="tx1"/>
          </a:solidFill>
          <a:latin typeface="+mn-lt"/>
        </a:defRPr>
      </a:lvl6pPr>
      <a:lvl7pPr marL="2971800" indent="-228600" algn="l" rtl="0" fontAlgn="base">
        <a:spcBef>
          <a:spcPct val="20000"/>
        </a:spcBef>
        <a:spcAft>
          <a:spcPct val="0"/>
        </a:spcAft>
        <a:buChar char="»"/>
        <a:defRPr sz="900">
          <a:solidFill>
            <a:schemeClr val="tx1"/>
          </a:solidFill>
          <a:latin typeface="+mn-lt"/>
        </a:defRPr>
      </a:lvl7pPr>
      <a:lvl8pPr marL="3429000" indent="-228600" algn="l" rtl="0" fontAlgn="base">
        <a:spcBef>
          <a:spcPct val="20000"/>
        </a:spcBef>
        <a:spcAft>
          <a:spcPct val="0"/>
        </a:spcAft>
        <a:buChar char="»"/>
        <a:defRPr sz="900">
          <a:solidFill>
            <a:schemeClr val="tx1"/>
          </a:solidFill>
          <a:latin typeface="+mn-lt"/>
        </a:defRPr>
      </a:lvl8pPr>
      <a:lvl9pPr marL="3886200" indent="-228600" algn="l" rtl="0" fontAlgn="base">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0" y="7"/>
            <a:ext cx="12192000" cy="6856475"/>
          </a:xfrm>
          <a:prstGeom prst="rect">
            <a:avLst/>
          </a:prstGeom>
        </p:spPr>
      </p:pic>
      <p:sp>
        <p:nvSpPr>
          <p:cNvPr id="1026" name="Rectangle 2"/>
          <p:cNvSpPr>
            <a:spLocks noGrp="1" noChangeArrowheads="1"/>
          </p:cNvSpPr>
          <p:nvPr>
            <p:ph type="title"/>
          </p:nvPr>
        </p:nvSpPr>
        <p:spPr bwMode="auto">
          <a:xfrm>
            <a:off x="1131796" y="7"/>
            <a:ext cx="11060205"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83974" name="Rectangle 6"/>
          <p:cNvSpPr>
            <a:spLocks noGrp="1" noChangeArrowheads="1"/>
          </p:cNvSpPr>
          <p:nvPr>
            <p:ph type="sldNum" sz="quarter" idx="4"/>
          </p:nvPr>
        </p:nvSpPr>
        <p:spPr bwMode="auto">
          <a:xfrm>
            <a:off x="9738685" y="6705021"/>
            <a:ext cx="2423475" cy="106801"/>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394" smtClean="0">
                <a:solidFill>
                  <a:schemeClr val="bg2"/>
                </a:solidFill>
                <a:latin typeface="+mj-lt"/>
                <a:cs typeface="Arial" charset="0"/>
              </a:defRPr>
            </a:lvl1pPr>
          </a:lstStyle>
          <a:p>
            <a:pPr defTabSz="514165">
              <a:defRPr/>
            </a:pPr>
            <a:r>
              <a:rPr lang="en-US">
                <a:solidFill>
                  <a:srgbClr val="000000"/>
                </a:solidFill>
              </a:rPr>
              <a:t>File Name.</a:t>
            </a:r>
            <a:fld id="{F3E9E773-C84B-4F48-B42B-2136FDBAB2E2}" type="slidenum">
              <a:rPr lang="en-US" smtClean="0">
                <a:solidFill>
                  <a:srgbClr val="000000"/>
                </a:solidFill>
              </a:rPr>
              <a:pPr defTabSz="514165">
                <a:defRPr/>
              </a:pPr>
              <a:t>‹#›</a:t>
            </a:fld>
            <a:endParaRPr lang="en-US" dirty="0">
              <a:solidFill>
                <a:srgbClr val="000000"/>
              </a:solidFill>
            </a:endParaRPr>
          </a:p>
        </p:txBody>
      </p:sp>
      <p:sp>
        <p:nvSpPr>
          <p:cNvPr id="9" name="Date Placeholder 3"/>
          <p:cNvSpPr>
            <a:spLocks noGrp="1"/>
          </p:cNvSpPr>
          <p:nvPr>
            <p:ph type="dt" sz="half" idx="2"/>
          </p:nvPr>
        </p:nvSpPr>
        <p:spPr>
          <a:xfrm>
            <a:off x="5" y="6705021"/>
            <a:ext cx="1245849" cy="152985"/>
          </a:xfrm>
          <a:prstGeom prst="rect">
            <a:avLst/>
          </a:prstGeom>
        </p:spPr>
        <p:txBody>
          <a:bodyPr vert="horz" lIns="91407" tIns="45704" rIns="91407" bIns="45704" rtlCol="0" anchor="ctr"/>
          <a:lstStyle>
            <a:lvl1pPr algn="l">
              <a:defRPr sz="338">
                <a:solidFill>
                  <a:srgbClr val="000000"/>
                </a:solidFill>
              </a:defRPr>
            </a:lvl1pPr>
          </a:lstStyle>
          <a:p>
            <a:pPr defTabSz="514165"/>
            <a:r>
              <a:rPr lang="en-US"/>
              <a:t>www.nasa.gov/sls</a:t>
            </a:r>
            <a:endParaRPr lang="en-US" dirty="0"/>
          </a:p>
        </p:txBody>
      </p:sp>
    </p:spTree>
    <p:extLst>
      <p:ext uri="{BB962C8B-B14F-4D97-AF65-F5344CB8AC3E}">
        <p14:creationId xmlns:p14="http://schemas.microsoft.com/office/powerpoint/2010/main" val="636459863"/>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22" r:id="rId7"/>
  </p:sldLayoutIdLst>
  <p:hf hdr="0" ftr="0"/>
  <p:txStyles>
    <p:title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p:titleStyle>
    <p:bodyStyle>
      <a:lvl1pPr marL="190135" indent="-190135" algn="l" rtl="0" eaLnBrk="1" fontAlgn="base" hangingPunct="1">
        <a:lnSpc>
          <a:spcPct val="100000"/>
        </a:lnSpc>
        <a:spcBef>
          <a:spcPct val="0"/>
        </a:spcBef>
        <a:spcAft>
          <a:spcPts val="0"/>
        </a:spcAft>
        <a:buClrTx/>
        <a:buSzPct val="100000"/>
        <a:buFont typeface="Wingdings" charset="2"/>
        <a:buChar char="u"/>
        <a:tabLst/>
        <a:defRPr sz="1125" b="1">
          <a:solidFill>
            <a:schemeClr val="bg2"/>
          </a:solidFill>
          <a:latin typeface="+mn-lt"/>
          <a:ea typeface="ＭＳ Ｐゴシック" pitchFamily="-108" charset="-128"/>
          <a:cs typeface="ＭＳ Ｐゴシック" charset="-128"/>
        </a:defRPr>
      </a:lvl1pPr>
      <a:lvl2pPr marL="256191" indent="-66056"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382053" indent="-63377" algn="l" rtl="0" eaLnBrk="1" fontAlgn="base" hangingPunct="1">
        <a:lnSpc>
          <a:spcPct val="100000"/>
        </a:lnSpc>
        <a:spcBef>
          <a:spcPct val="0"/>
        </a:spcBef>
        <a:spcAft>
          <a:spcPts val="0"/>
        </a:spcAft>
        <a:buClrTx/>
        <a:buSzPct val="90000"/>
        <a:buFont typeface="Lucida Grande"/>
        <a:buChar char="‒"/>
        <a:tabLst/>
        <a:defRPr sz="900">
          <a:solidFill>
            <a:schemeClr val="bg2"/>
          </a:solidFill>
          <a:latin typeface="+mn-lt"/>
          <a:ea typeface="Arial Narrow" pitchFamily="-112" charset="0"/>
          <a:cs typeface="Arial Narrow"/>
        </a:defRPr>
      </a:lvl3pPr>
      <a:lvl4pPr marL="479353" indent="-63377" algn="l" rtl="0" eaLnBrk="1" fontAlgn="base" hangingPunct="1">
        <a:lnSpc>
          <a:spcPct val="100000"/>
        </a:lnSpc>
        <a:spcBef>
          <a:spcPct val="0"/>
        </a:spcBef>
        <a:spcAft>
          <a:spcPts val="0"/>
        </a:spcAft>
        <a:buClrTx/>
        <a:buFont typeface="Arial" charset="0"/>
        <a:buChar char="•"/>
        <a:defRPr sz="788">
          <a:solidFill>
            <a:schemeClr val="bg2"/>
          </a:solidFill>
          <a:latin typeface="+mn-lt"/>
          <a:ea typeface="Arial Narrow" pitchFamily="-112" charset="0"/>
          <a:cs typeface="Arial Narrow"/>
        </a:defRPr>
      </a:lvl4pPr>
      <a:lvl5pPr marL="584687" indent="-66056" algn="l" rtl="0" eaLnBrk="1" fontAlgn="base" hangingPunct="1">
        <a:lnSpc>
          <a:spcPct val="100000"/>
        </a:lnSpc>
        <a:spcBef>
          <a:spcPct val="0"/>
        </a:spcBef>
        <a:spcAft>
          <a:spcPts val="0"/>
        </a:spcAft>
        <a:buClrTx/>
        <a:buFont typeface="Lucida Grande"/>
        <a:buChar char="‒"/>
        <a:defRPr sz="675">
          <a:solidFill>
            <a:schemeClr val="bg2"/>
          </a:solidFill>
          <a:latin typeface="+mn-lt"/>
          <a:ea typeface="Arial Narrow" pitchFamily="-112" charset="0"/>
          <a:cs typeface="Arial Narrow"/>
        </a:defRPr>
      </a:lvl5pPr>
      <a:lvl6pPr marL="1387442" indent="-128169" algn="l" defTabSz="514282" rtl="0" eaLnBrk="1" fontAlgn="base" hangingPunct="1">
        <a:lnSpc>
          <a:spcPts val="1464"/>
        </a:lnSpc>
        <a:spcBef>
          <a:spcPct val="0"/>
        </a:spcBef>
        <a:spcAft>
          <a:spcPts val="335"/>
        </a:spcAft>
        <a:defRPr sz="731">
          <a:solidFill>
            <a:srgbClr val="666666"/>
          </a:solidFill>
          <a:latin typeface="+mn-lt"/>
          <a:ea typeface="ＭＳ Ｐゴシック" pitchFamily="-108" charset="-128"/>
        </a:defRPr>
      </a:lvl6pPr>
      <a:lvl7pPr marL="1618148" indent="-128169" algn="l" defTabSz="514282" rtl="0" eaLnBrk="1" fontAlgn="base" hangingPunct="1">
        <a:lnSpc>
          <a:spcPts val="1464"/>
        </a:lnSpc>
        <a:spcBef>
          <a:spcPct val="0"/>
        </a:spcBef>
        <a:spcAft>
          <a:spcPts val="335"/>
        </a:spcAft>
        <a:defRPr sz="731">
          <a:solidFill>
            <a:srgbClr val="666666"/>
          </a:solidFill>
          <a:latin typeface="+mn-lt"/>
          <a:ea typeface="ＭＳ Ｐゴシック" pitchFamily="-108" charset="-128"/>
        </a:defRPr>
      </a:lvl7pPr>
      <a:lvl8pPr marL="1848855" indent="-128169" algn="l" defTabSz="514282" rtl="0" eaLnBrk="1" fontAlgn="base" hangingPunct="1">
        <a:lnSpc>
          <a:spcPts val="1464"/>
        </a:lnSpc>
        <a:spcBef>
          <a:spcPct val="0"/>
        </a:spcBef>
        <a:spcAft>
          <a:spcPts val="335"/>
        </a:spcAft>
        <a:defRPr sz="731">
          <a:solidFill>
            <a:srgbClr val="666666"/>
          </a:solidFill>
          <a:latin typeface="+mn-lt"/>
          <a:ea typeface="ＭＳ Ｐゴシック" pitchFamily="-108" charset="-128"/>
        </a:defRPr>
      </a:lvl8pPr>
      <a:lvl9pPr marL="2079561" indent="-128169" algn="l" defTabSz="514282" rtl="0" eaLnBrk="1" fontAlgn="base" hangingPunct="1">
        <a:lnSpc>
          <a:spcPts val="1464"/>
        </a:lnSpc>
        <a:spcBef>
          <a:spcPct val="0"/>
        </a:spcBef>
        <a:spcAft>
          <a:spcPts val="335"/>
        </a:spcAft>
        <a:defRPr sz="731">
          <a:solidFill>
            <a:srgbClr val="666666"/>
          </a:solidFill>
          <a:latin typeface="+mn-lt"/>
          <a:ea typeface="ＭＳ Ｐゴシック" pitchFamily="-108" charset="-128"/>
        </a:defRPr>
      </a:lvl9pPr>
    </p:bodyStyle>
    <p:otherStyle>
      <a:defPPr>
        <a:defRPr lang="en-US"/>
      </a:defPPr>
      <a:lvl1pPr marL="0" algn="l" defTabSz="230706" rtl="0" eaLnBrk="1" latinLnBrk="0" hangingPunct="1">
        <a:defRPr sz="900" kern="1200">
          <a:solidFill>
            <a:schemeClr val="tx1"/>
          </a:solidFill>
          <a:latin typeface="+mn-lt"/>
          <a:ea typeface="+mn-ea"/>
          <a:cs typeface="+mn-cs"/>
        </a:defRPr>
      </a:lvl1pPr>
      <a:lvl2pPr marL="230706" algn="l" defTabSz="230706" rtl="0" eaLnBrk="1" latinLnBrk="0" hangingPunct="1">
        <a:defRPr sz="900" kern="1200">
          <a:solidFill>
            <a:schemeClr val="tx1"/>
          </a:solidFill>
          <a:latin typeface="+mn-lt"/>
          <a:ea typeface="+mn-ea"/>
          <a:cs typeface="+mn-cs"/>
        </a:defRPr>
      </a:lvl2pPr>
      <a:lvl3pPr marL="461413" algn="l" defTabSz="230706" rtl="0" eaLnBrk="1" latinLnBrk="0" hangingPunct="1">
        <a:defRPr sz="900" kern="1200">
          <a:solidFill>
            <a:schemeClr val="tx1"/>
          </a:solidFill>
          <a:latin typeface="+mn-lt"/>
          <a:ea typeface="+mn-ea"/>
          <a:cs typeface="+mn-cs"/>
        </a:defRPr>
      </a:lvl3pPr>
      <a:lvl4pPr marL="692119" algn="l" defTabSz="230706" rtl="0" eaLnBrk="1" latinLnBrk="0" hangingPunct="1">
        <a:defRPr sz="900" kern="1200">
          <a:solidFill>
            <a:schemeClr val="tx1"/>
          </a:solidFill>
          <a:latin typeface="+mn-lt"/>
          <a:ea typeface="+mn-ea"/>
          <a:cs typeface="+mn-cs"/>
        </a:defRPr>
      </a:lvl4pPr>
      <a:lvl5pPr marL="922825" algn="l" defTabSz="230706" rtl="0" eaLnBrk="1" latinLnBrk="0" hangingPunct="1">
        <a:defRPr sz="900" kern="1200">
          <a:solidFill>
            <a:schemeClr val="tx1"/>
          </a:solidFill>
          <a:latin typeface="+mn-lt"/>
          <a:ea typeface="+mn-ea"/>
          <a:cs typeface="+mn-cs"/>
        </a:defRPr>
      </a:lvl5pPr>
      <a:lvl6pPr marL="1153531" algn="l" defTabSz="230706" rtl="0" eaLnBrk="1" latinLnBrk="0" hangingPunct="1">
        <a:defRPr sz="900" kern="1200">
          <a:solidFill>
            <a:schemeClr val="tx1"/>
          </a:solidFill>
          <a:latin typeface="+mn-lt"/>
          <a:ea typeface="+mn-ea"/>
          <a:cs typeface="+mn-cs"/>
        </a:defRPr>
      </a:lvl6pPr>
      <a:lvl7pPr marL="1384238" algn="l" defTabSz="230706" rtl="0" eaLnBrk="1" latinLnBrk="0" hangingPunct="1">
        <a:defRPr sz="900" kern="1200">
          <a:solidFill>
            <a:schemeClr val="tx1"/>
          </a:solidFill>
          <a:latin typeface="+mn-lt"/>
          <a:ea typeface="+mn-ea"/>
          <a:cs typeface="+mn-cs"/>
        </a:defRPr>
      </a:lvl7pPr>
      <a:lvl8pPr marL="1614944" algn="l" defTabSz="230706" rtl="0" eaLnBrk="1" latinLnBrk="0" hangingPunct="1">
        <a:defRPr sz="900" kern="1200">
          <a:solidFill>
            <a:schemeClr val="tx1"/>
          </a:solidFill>
          <a:latin typeface="+mn-lt"/>
          <a:ea typeface="+mn-ea"/>
          <a:cs typeface="+mn-cs"/>
        </a:defRPr>
      </a:lvl8pPr>
      <a:lvl9pPr marL="1845650" algn="l" defTabSz="230706"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A0583A-0352-4F85-8351-566EB06EA31C}" type="datetimeFigureOut">
              <a:rPr lang="en-US" smtClean="0"/>
              <a:t>10/8/2021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BB68DD-435C-4F8B-B289-C45DFBF1C5BD}" type="slidenum">
              <a:rPr lang="en-US" smtClean="0"/>
              <a:t>‹#›</a:t>
            </a:fld>
            <a:endParaRPr lang="en-US"/>
          </a:p>
        </p:txBody>
      </p:sp>
    </p:spTree>
    <p:extLst>
      <p:ext uri="{BB962C8B-B14F-4D97-AF65-F5344CB8AC3E}">
        <p14:creationId xmlns:p14="http://schemas.microsoft.com/office/powerpoint/2010/main" val="35840573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14.wmf"/><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6.xml"/><Relationship Id="rId5" Type="http://schemas.openxmlformats.org/officeDocument/2006/relationships/image" Target="../media/image21.jpe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image" Target="../media/image22.jpeg"/><Relationship Id="rId1" Type="http://schemas.openxmlformats.org/officeDocument/2006/relationships/slideLayout" Target="../slideLayouts/slideLayout16.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png"/><Relationship Id="rId4" Type="http://schemas.openxmlformats.org/officeDocument/2006/relationships/image" Target="../media/image24.jpeg"/><Relationship Id="rId9"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g"/><Relationship Id="rId1" Type="http://schemas.openxmlformats.org/officeDocument/2006/relationships/slideLayout" Target="../slideLayouts/slideLayout16.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44.png"/><Relationship Id="rId2" Type="http://schemas.openxmlformats.org/officeDocument/2006/relationships/slideLayout" Target="../slideLayouts/slideLayout16.xml"/><Relationship Id="rId1" Type="http://schemas.openxmlformats.org/officeDocument/2006/relationships/vmlDrawing" Target="../drawings/vmlDrawing1.vml"/><Relationship Id="rId6" Type="http://schemas.openxmlformats.org/officeDocument/2006/relationships/image" Target="../media/image43.gif"/><Relationship Id="rId5" Type="http://schemas.openxmlformats.org/officeDocument/2006/relationships/image" Target="../media/image42.png"/><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14.wmf"/><Relationship Id="rId7" Type="http://schemas.openxmlformats.org/officeDocument/2006/relationships/image" Target="../media/image48.png"/><Relationship Id="rId2" Type="http://schemas.openxmlformats.org/officeDocument/2006/relationships/image" Target="../media/image45.wmf"/><Relationship Id="rId1" Type="http://schemas.openxmlformats.org/officeDocument/2006/relationships/slideLayout" Target="../slideLayouts/slideLayout16.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13.png"/><Relationship Id="rId9" Type="http://schemas.openxmlformats.org/officeDocument/2006/relationships/image" Target="../media/image50.jpeg"/></Relationships>
</file>

<file path=ppt/slides/_rels/slide1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16.xml"/><Relationship Id="rId5" Type="http://schemas.openxmlformats.org/officeDocument/2006/relationships/image" Target="../media/image54.png"/><Relationship Id="rId4" Type="http://schemas.openxmlformats.org/officeDocument/2006/relationships/image" Target="../media/image53.pn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63.jpeg"/><Relationship Id="rId3" Type="http://schemas.openxmlformats.org/officeDocument/2006/relationships/image" Target="../media/image57.jpeg"/><Relationship Id="rId7" Type="http://schemas.openxmlformats.org/officeDocument/2006/relationships/image" Target="../media/image61.png"/><Relationship Id="rId12" Type="http://schemas.openxmlformats.org/officeDocument/2006/relationships/image" Target="../media/image56.png"/><Relationship Id="rId2" Type="http://schemas.openxmlformats.org/officeDocument/2006/relationships/slideLayout" Target="../slideLayouts/slideLayout16.xml"/><Relationship Id="rId1" Type="http://schemas.openxmlformats.org/officeDocument/2006/relationships/vmlDrawing" Target="../drawings/vmlDrawing2.vml"/><Relationship Id="rId6" Type="http://schemas.openxmlformats.org/officeDocument/2006/relationships/image" Target="../media/image60.jpeg"/><Relationship Id="rId11" Type="http://schemas.openxmlformats.org/officeDocument/2006/relationships/oleObject" Target="../embeddings/oleObject3.bin"/><Relationship Id="rId5" Type="http://schemas.openxmlformats.org/officeDocument/2006/relationships/image" Target="../media/image59.jpeg"/><Relationship Id="rId10" Type="http://schemas.openxmlformats.org/officeDocument/2006/relationships/image" Target="../media/image62.jpeg"/><Relationship Id="rId4" Type="http://schemas.openxmlformats.org/officeDocument/2006/relationships/image" Target="../media/image58.jpeg"/><Relationship Id="rId9" Type="http://schemas.openxmlformats.org/officeDocument/2006/relationships/image" Target="../media/image55.png"/></Relationships>
</file>

<file path=ppt/slides/_rels/slide14.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4.jpeg"/><Relationship Id="rId7"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69.png"/></Relationships>
</file>

<file path=ppt/slides/_rels/slide1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7.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3.xml"/><Relationship Id="rId6" Type="http://schemas.openxmlformats.org/officeDocument/2006/relationships/image" Target="../media/image79.gif"/><Relationship Id="rId5" Type="http://schemas.openxmlformats.org/officeDocument/2006/relationships/image" Target="../media/image78.jpeg"/><Relationship Id="rId4" Type="http://schemas.openxmlformats.org/officeDocument/2006/relationships/image" Target="../media/image77.png"/></Relationships>
</file>

<file path=ppt/slides/_rels/slide2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13.xml"/><Relationship Id="rId4" Type="http://schemas.openxmlformats.org/officeDocument/2006/relationships/hyperlink" Target="https://science.nasa.gov/em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https://www.youtube.com/embed/lwfJPc-rSXw"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13.xml"/><Relationship Id="rId5" Type="http://schemas.openxmlformats.org/officeDocument/2006/relationships/image" Target="../media/image86.jpeg"/><Relationship Id="rId4" Type="http://schemas.openxmlformats.org/officeDocument/2006/relationships/image" Target="../media/image85.png"/></Relationships>
</file>

<file path=ppt/slides/_rels/slide2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gif"/><Relationship Id="rId1" Type="http://schemas.openxmlformats.org/officeDocument/2006/relationships/slideLayout" Target="../slideLayouts/slideLayout13.xml"/><Relationship Id="rId4" Type="http://schemas.openxmlformats.org/officeDocument/2006/relationships/image" Target="../media/image89.jpeg"/></Relationships>
</file>

<file path=ppt/slides/_rels/slide2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90.gi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8.jpeg"/><Relationship Id="rId1" Type="http://schemas.openxmlformats.org/officeDocument/2006/relationships/slideLayout" Target="../slideLayouts/slideLayout13.xml"/><Relationship Id="rId4" Type="http://schemas.openxmlformats.org/officeDocument/2006/relationships/image" Target="../media/image92.jpeg"/></Relationships>
</file>

<file path=ppt/slides/_rels/slide2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88.jpeg"/><Relationship Id="rId1" Type="http://schemas.openxmlformats.org/officeDocument/2006/relationships/slideLayout" Target="../slideLayouts/slideLayout13.xml"/><Relationship Id="rId5" Type="http://schemas.openxmlformats.org/officeDocument/2006/relationships/image" Target="../media/image94.jpeg"/><Relationship Id="rId4" Type="http://schemas.openxmlformats.org/officeDocument/2006/relationships/hyperlink" Target="https://www.youtube.com/embed/M0IMmHUADmw"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95.gif"/><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hyperlink" Target="https://www.youtube.com/embed/xQb-N486mA4" TargetMode="Externa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13.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s>
</file>

<file path=ppt/slides/_rels/slide3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13.xml"/><Relationship Id="rId4" Type="http://schemas.openxmlformats.org/officeDocument/2006/relationships/image" Target="../media/image106.jpeg"/></Relationships>
</file>

<file path=ppt/slides/_rels/slide3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13.xml"/><Relationship Id="rId5" Type="http://schemas.openxmlformats.org/officeDocument/2006/relationships/image" Target="../media/image112.png"/><Relationship Id="rId4" Type="http://schemas.openxmlformats.org/officeDocument/2006/relationships/image" Target="../media/image111.png"/></Relationships>
</file>

<file path=ppt/slides/_rels/slide3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emf"/><Relationship Id="rId1" Type="http://schemas.openxmlformats.org/officeDocument/2006/relationships/slideLayout" Target="../slideLayouts/slideLayout13.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990.png"/></Relationships>
</file>

<file path=ppt/slides/_rels/slide37.xml.rels><?xml version="1.0" encoding="UTF-8" standalone="yes"?>
<Relationships xmlns="http://schemas.openxmlformats.org/package/2006/relationships"><Relationship Id="rId3" Type="http://schemas.openxmlformats.org/officeDocument/2006/relationships/image" Target="../media/image118.png"/><Relationship Id="rId7" Type="http://schemas.openxmlformats.org/officeDocument/2006/relationships/image" Target="../media/image1070.png"/><Relationship Id="rId2" Type="http://schemas.openxmlformats.org/officeDocument/2006/relationships/image" Target="../media/image117.png"/><Relationship Id="rId1" Type="http://schemas.openxmlformats.org/officeDocument/2006/relationships/slideLayout" Target="../slideLayouts/slideLayout13.xml"/><Relationship Id="rId5" Type="http://schemas.openxmlformats.org/officeDocument/2006/relationships/image" Target="../media/image120.jpeg"/><Relationship Id="rId4" Type="http://schemas.openxmlformats.org/officeDocument/2006/relationships/image" Target="../media/image119.png"/></Relationships>
</file>

<file path=ppt/slides/_rels/slide3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3.xml"/><Relationship Id="rId4" Type="http://schemas.openxmlformats.org/officeDocument/2006/relationships/image" Target="../media/image127.jpeg"/></Relationships>
</file>

<file path=ppt/slides/_rels/slide42.xml.rels><?xml version="1.0" encoding="UTF-8" standalone="yes"?>
<Relationships xmlns="http://schemas.openxmlformats.org/package/2006/relationships"><Relationship Id="rId3" Type="http://schemas.openxmlformats.org/officeDocument/2006/relationships/image" Target="../media/image129.gif"/><Relationship Id="rId2" Type="http://schemas.openxmlformats.org/officeDocument/2006/relationships/image" Target="../media/image128.jpeg"/><Relationship Id="rId1" Type="http://schemas.openxmlformats.org/officeDocument/2006/relationships/slideLayout" Target="../slideLayouts/slideLayout13.xml"/><Relationship Id="rId4" Type="http://schemas.openxmlformats.org/officeDocument/2006/relationships/image" Target="../media/image130.jpeg"/></Relationships>
</file>

<file path=ppt/slides/_rels/slide43.xml.rels><?xml version="1.0" encoding="UTF-8" standalone="yes"?>
<Relationships xmlns="http://schemas.openxmlformats.org/package/2006/relationships"><Relationship Id="rId3" Type="http://schemas.openxmlformats.org/officeDocument/2006/relationships/image" Target="../media/image132.gif"/><Relationship Id="rId2" Type="http://schemas.openxmlformats.org/officeDocument/2006/relationships/image" Target="../media/image131.gif"/><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13.xml"/><Relationship Id="rId5" Type="http://schemas.openxmlformats.org/officeDocument/2006/relationships/image" Target="../media/image137.jpeg"/><Relationship Id="rId4" Type="http://schemas.openxmlformats.org/officeDocument/2006/relationships/image" Target="../media/image136.jpeg"/></Relationships>
</file>

<file path=ppt/slides/_rels/slide46.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40.png"/><Relationship Id="rId7" Type="http://schemas.openxmlformats.org/officeDocument/2006/relationships/image" Target="../media/image144.png"/><Relationship Id="rId2" Type="http://schemas.openxmlformats.org/officeDocument/2006/relationships/image" Target="../media/image139.jpeg"/><Relationship Id="rId1" Type="http://schemas.openxmlformats.org/officeDocument/2006/relationships/slideLayout" Target="../slideLayouts/slideLayout16.xml"/><Relationship Id="rId6" Type="http://schemas.openxmlformats.org/officeDocument/2006/relationships/image" Target="../media/image143.jpeg"/><Relationship Id="rId5" Type="http://schemas.openxmlformats.org/officeDocument/2006/relationships/image" Target="../media/image142.jpeg"/><Relationship Id="rId4" Type="http://schemas.openxmlformats.org/officeDocument/2006/relationships/image" Target="../media/image141.jpeg"/></Relationships>
</file>

<file path=ppt/slides/_rels/slide4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embed/Kkj0TN5pi9E" TargetMode="Externa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hyperlink" Target="https://www.youtube.com/embed/vPkamuLqwM8" TargetMode="Externa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150.gif"/><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hyperlink" Target="https://www.youtube.com/embed/_T8cn2J13-4" TargetMode="Externa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hyperlink" Target="https://www.youtube.com/embed/A06wDNxB9QI?" TargetMode="External"/><Relationship Id="rId2" Type="http://schemas.openxmlformats.org/officeDocument/2006/relationships/image" Target="../media/image157.jpeg"/><Relationship Id="rId1" Type="http://schemas.openxmlformats.org/officeDocument/2006/relationships/slideLayout" Target="../slideLayouts/slideLayout13.xml"/><Relationship Id="rId5" Type="http://schemas.openxmlformats.org/officeDocument/2006/relationships/image" Target="../media/image159.png"/><Relationship Id="rId4" Type="http://schemas.openxmlformats.org/officeDocument/2006/relationships/image" Target="../media/image158.jpeg"/></Relationships>
</file>

<file path=ppt/slides/_rels/slide63.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hyperlink" Target="https://www.youtube.com/embed/y-sA3R4MWjA" TargetMode="External"/><Relationship Id="rId1" Type="http://schemas.openxmlformats.org/officeDocument/2006/relationships/slideLayout" Target="../slideLayouts/slideLayout13.xml"/><Relationship Id="rId4" Type="http://schemas.openxmlformats.org/officeDocument/2006/relationships/image" Target="../media/image161.jpeg"/></Relationships>
</file>

<file path=ppt/slides/_rels/slide64.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13.xml"/><Relationship Id="rId6" Type="http://schemas.openxmlformats.org/officeDocument/2006/relationships/image" Target="../media/image166.jpeg"/><Relationship Id="rId5" Type="http://schemas.openxmlformats.org/officeDocument/2006/relationships/image" Target="../media/image165.jpeg"/><Relationship Id="rId4" Type="http://schemas.openxmlformats.org/officeDocument/2006/relationships/image" Target="../media/image164.jpeg"/></Relationships>
</file>

<file path=ppt/slides/_rels/slide65.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jpe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169.jpeg"/><Relationship Id="rId7" Type="http://schemas.openxmlformats.org/officeDocument/2006/relationships/image" Target="../media/image173.png"/><Relationship Id="rId2" Type="http://schemas.openxmlformats.org/officeDocument/2006/relationships/hyperlink" Target="https://www.youtube.com/embed/FKl8g_Su880" TargetMode="External"/><Relationship Id="rId1" Type="http://schemas.openxmlformats.org/officeDocument/2006/relationships/slideLayout" Target="../slideLayouts/slideLayout13.xml"/><Relationship Id="rId6" Type="http://schemas.openxmlformats.org/officeDocument/2006/relationships/image" Target="../media/image172.jpeg"/><Relationship Id="rId5" Type="http://schemas.openxmlformats.org/officeDocument/2006/relationships/image" Target="../media/image171.jpeg"/><Relationship Id="rId4" Type="http://schemas.openxmlformats.org/officeDocument/2006/relationships/image" Target="../media/image170.jpeg"/></Relationships>
</file>

<file path=ppt/slides/_rels/slide67.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jpeg"/><Relationship Id="rId1" Type="http://schemas.openxmlformats.org/officeDocument/2006/relationships/slideLayout" Target="../slideLayouts/slideLayout13.xml"/><Relationship Id="rId4" Type="http://schemas.openxmlformats.org/officeDocument/2006/relationships/image" Target="../media/image17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7"/>
          <p:cNvSpPr>
            <a:spLocks noGrp="1"/>
          </p:cNvSpPr>
          <p:nvPr>
            <p:ph type="ctrTitle" idx="4294967295"/>
          </p:nvPr>
        </p:nvSpPr>
        <p:spPr>
          <a:xfrm>
            <a:off x="1853515" y="4243501"/>
            <a:ext cx="10175788" cy="2044700"/>
          </a:xfrm>
        </p:spPr>
        <p:txBody>
          <a:bodyPr>
            <a:normAutofit/>
          </a:bodyPr>
          <a:lstStyle/>
          <a:p>
            <a:pPr algn="ctr" eaLnBrk="1" hangingPunct="1"/>
            <a:r>
              <a:rPr lang="en-US" sz="4800" b="1" dirty="0">
                <a:latin typeface="+mn-lt"/>
                <a:ea typeface="ＭＳ Ｐゴシック" pitchFamily="-108" charset="-128"/>
              </a:rPr>
              <a:t>Imagery Systems for Lunar Exploration</a:t>
            </a:r>
            <a:br>
              <a:rPr lang="en-US" b="1" dirty="0">
                <a:latin typeface="+mn-lt"/>
                <a:ea typeface="ＭＳ Ｐゴシック" pitchFamily="-108" charset="-128"/>
              </a:rPr>
            </a:br>
            <a:r>
              <a:rPr lang="en-US" sz="4000" b="1" dirty="0">
                <a:latin typeface="+mn-lt"/>
                <a:ea typeface="ＭＳ Ｐゴシック" pitchFamily="-108" charset="-128"/>
              </a:rPr>
              <a:t>Part 1 – Down Selecting an Imagery System</a:t>
            </a:r>
            <a:br>
              <a:rPr lang="en-US" b="1" dirty="0">
                <a:latin typeface="+mn-lt"/>
                <a:ea typeface="ＭＳ Ｐゴシック" pitchFamily="-108" charset="-128"/>
              </a:rPr>
            </a:br>
            <a:r>
              <a:rPr lang="en-US" sz="3200" b="1" dirty="0">
                <a:latin typeface="+mn-lt"/>
                <a:ea typeface="ＭＳ Ｐゴシック" pitchFamily="-108" charset="-128"/>
              </a:rPr>
              <a:t>The Science and the requirements</a:t>
            </a:r>
            <a:endParaRPr lang="en-US" b="1" dirty="0">
              <a:latin typeface="+mn-lt"/>
              <a:ea typeface="ＭＳ Ｐゴシック" pitchFamily="-108" charset="-128"/>
            </a:endParaRPr>
          </a:p>
        </p:txBody>
      </p:sp>
    </p:spTree>
    <p:extLst>
      <p:ext uri="{BB962C8B-B14F-4D97-AF65-F5344CB8AC3E}">
        <p14:creationId xmlns:p14="http://schemas.microsoft.com/office/powerpoint/2010/main" val="1654960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FDF9-8469-4B2D-B192-D3E951D48585}"/>
              </a:ext>
            </a:extLst>
          </p:cNvPr>
          <p:cNvSpPr>
            <a:spLocks noGrp="1"/>
          </p:cNvSpPr>
          <p:nvPr>
            <p:ph type="title"/>
          </p:nvPr>
        </p:nvSpPr>
        <p:spPr>
          <a:xfrm>
            <a:off x="4702629" y="121299"/>
            <a:ext cx="7389845" cy="848819"/>
          </a:xfrm>
        </p:spPr>
        <p:txBody>
          <a:bodyPr/>
          <a:lstStyle/>
          <a:p>
            <a:r>
              <a:rPr lang="en-US" sz="4000" dirty="0"/>
              <a:t>Jeremy Myers (NASA - MSFC)</a:t>
            </a:r>
          </a:p>
        </p:txBody>
      </p:sp>
      <p:sp>
        <p:nvSpPr>
          <p:cNvPr id="3" name="Slide Number Placeholder 2">
            <a:extLst>
              <a:ext uri="{FF2B5EF4-FFF2-40B4-BE49-F238E27FC236}">
                <a16:creationId xmlns:a16="http://schemas.microsoft.com/office/drawing/2014/main" id="{8A7452EB-FA58-4CE1-BC30-17F26C9BFB93}"/>
              </a:ext>
            </a:extLst>
          </p:cNvPr>
          <p:cNvSpPr>
            <a:spLocks noGrp="1"/>
          </p:cNvSpPr>
          <p:nvPr>
            <p:ph type="sldNum" sz="quarter" idx="4"/>
          </p:nvPr>
        </p:nvSpPr>
        <p:spPr/>
        <p:txBody>
          <a:bodyPr/>
          <a:lstStyle/>
          <a:p>
            <a:r>
              <a:rPr lang="en-US" altLang="en-US"/>
              <a:t>.</a:t>
            </a:r>
            <a:fld id="{C4961C3E-E491-4178-9B50-C7E0FC0B8D1C}" type="slidenum">
              <a:rPr lang="en-US" altLang="en-US" smtClean="0">
                <a:cs typeface="+mn-cs"/>
              </a:rPr>
              <a:pPr/>
              <a:t>2</a:t>
            </a:fld>
            <a:endParaRPr lang="en-US" altLang="en-US" dirty="0">
              <a:cs typeface="+mn-cs"/>
            </a:endParaRPr>
          </a:p>
        </p:txBody>
      </p:sp>
      <p:sp>
        <p:nvSpPr>
          <p:cNvPr id="4" name="Content Placeholder 3">
            <a:extLst>
              <a:ext uri="{FF2B5EF4-FFF2-40B4-BE49-F238E27FC236}">
                <a16:creationId xmlns:a16="http://schemas.microsoft.com/office/drawing/2014/main" id="{8F1E86A7-C337-47EB-8665-9E98E866CB3F}"/>
              </a:ext>
            </a:extLst>
          </p:cNvPr>
          <p:cNvSpPr>
            <a:spLocks noGrp="1"/>
          </p:cNvSpPr>
          <p:nvPr>
            <p:ph sz="quarter" idx="10"/>
          </p:nvPr>
        </p:nvSpPr>
        <p:spPr>
          <a:xfrm>
            <a:off x="0" y="811759"/>
            <a:ext cx="5835851" cy="5980923"/>
          </a:xfrm>
        </p:spPr>
        <p:txBody>
          <a:bodyPr/>
          <a:lstStyle/>
          <a:p>
            <a:r>
              <a:rPr lang="en-US" sz="1800" dirty="0"/>
              <a:t>Masters of Science in Mechanical Engineering - University of Tennessee (2001) </a:t>
            </a:r>
          </a:p>
          <a:p>
            <a:pPr lvl="1"/>
            <a:r>
              <a:rPr lang="en-US" b="1" dirty="0">
                <a:ea typeface="ＭＳ Ｐゴシック" pitchFamily="-108" charset="-128"/>
              </a:rPr>
              <a:t>Focus on Machine Design</a:t>
            </a:r>
          </a:p>
          <a:p>
            <a:pPr lvl="1"/>
            <a:r>
              <a:rPr lang="en-US" b="1" dirty="0">
                <a:ea typeface="ＭＳ Ｐゴシック" pitchFamily="-108" charset="-128"/>
              </a:rPr>
              <a:t>Minored in Education, Physics, Math</a:t>
            </a:r>
          </a:p>
          <a:p>
            <a:r>
              <a:rPr lang="en-US" sz="1800" dirty="0"/>
              <a:t>NASA – Marshall Space Flight Center (2001) </a:t>
            </a:r>
            <a:endParaRPr lang="en-US" sz="1800" b="0" dirty="0"/>
          </a:p>
          <a:p>
            <a:pPr lvl="1"/>
            <a:r>
              <a:rPr lang="en-US" b="1" dirty="0">
                <a:ea typeface="ＭＳ Ｐゴシック" pitchFamily="-108" charset="-128"/>
              </a:rPr>
              <a:t>20 years </a:t>
            </a:r>
            <a:r>
              <a:rPr lang="en-US" b="1">
                <a:ea typeface="ＭＳ Ｐゴシック" pitchFamily="-108" charset="-128"/>
              </a:rPr>
              <a:t>at NASA</a:t>
            </a:r>
            <a:endParaRPr lang="en-US" b="1" dirty="0">
              <a:ea typeface="ＭＳ Ｐゴシック" pitchFamily="-108" charset="-128"/>
            </a:endParaRPr>
          </a:p>
          <a:p>
            <a:pPr lvl="1"/>
            <a:r>
              <a:rPr lang="en-US" b="1" dirty="0">
                <a:ea typeface="ＭＳ Ｐゴシック" pitchFamily="-108" charset="-128"/>
              </a:rPr>
              <a:t>17 year career developing Launch Vehicle Camera Systems monitoring System Health</a:t>
            </a:r>
          </a:p>
          <a:p>
            <a:r>
              <a:rPr lang="en-US" sz="1800" dirty="0"/>
              <a:t>Graduate from ISU Interactive Space Program 2020 (ISP20)</a:t>
            </a:r>
          </a:p>
          <a:p>
            <a:endParaRPr lang="en-US" dirty="0"/>
          </a:p>
        </p:txBody>
      </p:sp>
      <p:pic>
        <p:nvPicPr>
          <p:cNvPr id="8" name="Picture 7">
            <a:extLst>
              <a:ext uri="{FF2B5EF4-FFF2-40B4-BE49-F238E27FC236}">
                <a16:creationId xmlns:a16="http://schemas.microsoft.com/office/drawing/2014/main" id="{B5EA97B1-35D7-478E-B450-EE330B0A795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538700" y="831054"/>
            <a:ext cx="6623460" cy="3521677"/>
          </a:xfrm>
          <a:prstGeom prst="rect">
            <a:avLst/>
          </a:prstGeom>
        </p:spPr>
      </p:pic>
      <p:pic>
        <p:nvPicPr>
          <p:cNvPr id="13" name="Picture 12">
            <a:extLst>
              <a:ext uri="{FF2B5EF4-FFF2-40B4-BE49-F238E27FC236}">
                <a16:creationId xmlns:a16="http://schemas.microsoft.com/office/drawing/2014/main" id="{C5E03953-B0AE-43F1-96D2-D5B0B86CCE9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3607744"/>
            <a:ext cx="7772399" cy="3250256"/>
          </a:xfrm>
          <a:prstGeom prst="rect">
            <a:avLst/>
          </a:prstGeom>
        </p:spPr>
      </p:pic>
      <p:pic>
        <p:nvPicPr>
          <p:cNvPr id="7" name="Picture 6">
            <a:extLst>
              <a:ext uri="{FF2B5EF4-FFF2-40B4-BE49-F238E27FC236}">
                <a16:creationId xmlns:a16="http://schemas.microsoft.com/office/drawing/2014/main" id="{679EEC02-5124-474C-B9CD-0290BFED0A1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78923" y="4729937"/>
            <a:ext cx="1976714" cy="1685538"/>
          </a:xfrm>
          <a:prstGeom prst="rect">
            <a:avLst/>
          </a:prstGeom>
        </p:spPr>
      </p:pic>
    </p:spTree>
    <p:extLst>
      <p:ext uri="{BB962C8B-B14F-4D97-AF65-F5344CB8AC3E}">
        <p14:creationId xmlns:p14="http://schemas.microsoft.com/office/powerpoint/2010/main" val="1850475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5D8E7-F1AF-4B4F-AEF1-F560EA07BA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456"/>
          </a:xfrm>
          <a:prstGeom prst="rect">
            <a:avLst/>
          </a:prstGeom>
        </p:spPr>
      </p:pic>
      <p:sp>
        <p:nvSpPr>
          <p:cNvPr id="4" name="Title 7">
            <a:extLst>
              <a:ext uri="{FF2B5EF4-FFF2-40B4-BE49-F238E27FC236}">
                <a16:creationId xmlns:a16="http://schemas.microsoft.com/office/drawing/2014/main" id="{1BA666FF-7EFA-493C-B198-97E8CB5F09C7}"/>
              </a:ext>
            </a:extLst>
          </p:cNvPr>
          <p:cNvSpPr txBox="1">
            <a:spLocks/>
          </p:cNvSpPr>
          <p:nvPr/>
        </p:nvSpPr>
        <p:spPr>
          <a:xfrm>
            <a:off x="4764195" y="2013107"/>
            <a:ext cx="5913438" cy="2044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latin typeface="+mn-lt"/>
                <a:ea typeface="ＭＳ Ｐゴシック" pitchFamily="-108" charset="-128"/>
              </a:rPr>
              <a:t>A History of Launch Vehicle Imagery Systems at NASA</a:t>
            </a:r>
          </a:p>
        </p:txBody>
      </p:sp>
    </p:spTree>
    <p:extLst>
      <p:ext uri="{BB962C8B-B14F-4D97-AF65-F5344CB8AC3E}">
        <p14:creationId xmlns:p14="http://schemas.microsoft.com/office/powerpoint/2010/main" val="1979549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a:extLst>
              <a:ext uri="{FF2B5EF4-FFF2-40B4-BE49-F238E27FC236}">
                <a16:creationId xmlns:a16="http://schemas.microsoft.com/office/drawing/2014/main" id="{12F12665-3BB4-4495-8335-121E1B6C037F}"/>
              </a:ext>
            </a:extLst>
          </p:cNvPr>
          <p:cNvSpPr>
            <a:spLocks noGrp="1"/>
          </p:cNvSpPr>
          <p:nvPr>
            <p:ph type="sldNum" sz="quarter" idx="10"/>
          </p:nvPr>
        </p:nvSpPr>
        <p:spPr>
          <a:xfrm>
            <a:off x="12786685" y="6705022"/>
            <a:ext cx="2423475" cy="15386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124D08-068A-4FB7-B954-A5038EEFD3C4}" type="slidenum">
              <a:rPr kumimoji="0" lang="en-US" altLang="en-US" sz="700" b="0" i="0" u="none" strike="noStrike" kern="1200" cap="none" spc="0" normalizeH="0" baseline="0" noProof="0">
                <a:ln>
                  <a:noFill/>
                </a:ln>
                <a:solidFill>
                  <a:srgbClr val="969696"/>
                </a:solidFill>
                <a:effectLst/>
                <a:uLnTx/>
                <a:uFillTx/>
                <a:latin typeface="Arial" panose="020B0604020202020204" pitchFamily="34"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700" b="0" i="0" u="none" strike="noStrike" kern="1200" cap="none" spc="0" normalizeH="0" baseline="0" noProof="0">
              <a:ln>
                <a:noFill/>
              </a:ln>
              <a:solidFill>
                <a:srgbClr val="969696"/>
              </a:solidFill>
              <a:effectLst/>
              <a:uLnTx/>
              <a:uFillTx/>
              <a:latin typeface="Arial" panose="020B0604020202020204" pitchFamily="34" charset="0"/>
              <a:ea typeface="ＭＳ Ｐゴシック" panose="020B0600070205080204" pitchFamily="34" charset="-128"/>
              <a:cs typeface="Arial" charset="0"/>
            </a:endParaRPr>
          </a:p>
        </p:txBody>
      </p:sp>
      <p:sp>
        <p:nvSpPr>
          <p:cNvPr id="15363" name="Date Placeholder 4">
            <a:extLst>
              <a:ext uri="{FF2B5EF4-FFF2-40B4-BE49-F238E27FC236}">
                <a16:creationId xmlns:a16="http://schemas.microsoft.com/office/drawing/2014/main" id="{51F849DD-E356-4460-A548-EF489465D421}"/>
              </a:ext>
            </a:extLst>
          </p:cNvPr>
          <p:cNvSpPr>
            <a:spLocks noGrp="1"/>
          </p:cNvSpPr>
          <p:nvPr>
            <p:ph type="dt" sz="quarter" idx="11"/>
          </p:nvPr>
        </p:nvSpPr>
        <p:spPr>
          <a:xfrm>
            <a:off x="0" y="6655163"/>
            <a:ext cx="1245849" cy="1529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700" b="0" i="0" u="none" strike="noStrike" kern="1200" cap="none" spc="0" normalizeH="0" baseline="0" noProof="0" dirty="0">
                <a:ln>
                  <a:noFill/>
                </a:ln>
                <a:solidFill>
                  <a:srgbClr val="969696"/>
                </a:solidFill>
                <a:effectLst/>
                <a:uLnTx/>
                <a:uFillTx/>
                <a:latin typeface="Arial" panose="020B0604020202020204" pitchFamily="34" charset="0"/>
                <a:ea typeface="ＭＳ Ｐゴシック" panose="020B0600070205080204" pitchFamily="34" charset="-128"/>
                <a:cs typeface="+mn-cs"/>
              </a:rPr>
              <a:t>National Aeronautics and Space Administration</a:t>
            </a:r>
          </a:p>
        </p:txBody>
      </p:sp>
      <p:sp>
        <p:nvSpPr>
          <p:cNvPr id="15364" name="Rectangle 2">
            <a:extLst>
              <a:ext uri="{FF2B5EF4-FFF2-40B4-BE49-F238E27FC236}">
                <a16:creationId xmlns:a16="http://schemas.microsoft.com/office/drawing/2014/main" id="{B22757C1-BEC2-4861-BAAC-142A33F38B49}"/>
              </a:ext>
            </a:extLst>
          </p:cNvPr>
          <p:cNvSpPr>
            <a:spLocks noGrp="1" noChangeArrowheads="1"/>
          </p:cNvSpPr>
          <p:nvPr>
            <p:ph type="title"/>
          </p:nvPr>
        </p:nvSpPr>
        <p:spPr>
          <a:xfrm>
            <a:off x="4338375" y="52303"/>
            <a:ext cx="11060205" cy="848819"/>
          </a:xfrm>
        </p:spPr>
        <p:txBody>
          <a:bodyPr/>
          <a:lstStyle/>
          <a:p>
            <a:pPr eaLnBrk="1" hangingPunct="1"/>
            <a:r>
              <a:rPr lang="en-US" altLang="en-US" sz="2800" dirty="0"/>
              <a:t>Overview</a:t>
            </a:r>
          </a:p>
        </p:txBody>
      </p:sp>
      <p:sp>
        <p:nvSpPr>
          <p:cNvPr id="15365" name="Rectangle 3">
            <a:extLst>
              <a:ext uri="{FF2B5EF4-FFF2-40B4-BE49-F238E27FC236}">
                <a16:creationId xmlns:a16="http://schemas.microsoft.com/office/drawing/2014/main" id="{71A7AC9C-191F-4203-8CE3-ED57578B9B52}"/>
              </a:ext>
            </a:extLst>
          </p:cNvPr>
          <p:cNvSpPr>
            <a:spLocks noGrp="1" noChangeArrowheads="1"/>
          </p:cNvSpPr>
          <p:nvPr>
            <p:ph type="body" idx="1"/>
          </p:nvPr>
        </p:nvSpPr>
        <p:spPr>
          <a:xfrm>
            <a:off x="253314" y="881064"/>
            <a:ext cx="9106929" cy="5637125"/>
          </a:xfrm>
        </p:spPr>
        <p:txBody>
          <a:bodyPr/>
          <a:lstStyle/>
          <a:p>
            <a:r>
              <a:rPr lang="en-US" altLang="en-US" sz="2800" dirty="0"/>
              <a:t>A Picture Is Worth a Thousand Sensors and a Video is Worth a Thousand Pictures</a:t>
            </a:r>
            <a:r>
              <a:rPr lang="en-US" altLang="en-US" sz="2000" dirty="0"/>
              <a:t>.</a:t>
            </a:r>
          </a:p>
          <a:p>
            <a:pPr eaLnBrk="1" hangingPunct="1">
              <a:lnSpc>
                <a:spcPct val="80000"/>
              </a:lnSpc>
              <a:buFont typeface="Symbol" panose="05050102010706020507" pitchFamily="18" charset="2"/>
              <a:buNone/>
            </a:pPr>
            <a:endParaRPr lang="en-US" altLang="en-US" sz="2000" dirty="0"/>
          </a:p>
          <a:p>
            <a:pPr eaLnBrk="1" hangingPunct="1">
              <a:lnSpc>
                <a:spcPct val="80000"/>
              </a:lnSpc>
            </a:pPr>
            <a:r>
              <a:rPr lang="en-US" altLang="en-US" sz="2000" dirty="0"/>
              <a:t>Importance of Imagery in the History of NASA</a:t>
            </a:r>
          </a:p>
          <a:p>
            <a:pPr eaLnBrk="1" hangingPunct="1">
              <a:lnSpc>
                <a:spcPct val="80000"/>
              </a:lnSpc>
            </a:pPr>
            <a:endParaRPr lang="en-US" altLang="en-US" sz="2000" dirty="0"/>
          </a:p>
          <a:p>
            <a:pPr eaLnBrk="1" hangingPunct="1">
              <a:lnSpc>
                <a:spcPct val="80000"/>
              </a:lnSpc>
            </a:pPr>
            <a:r>
              <a:rPr lang="en-US" altLang="en-US" sz="2000" dirty="0"/>
              <a:t>Ground Based Imagery and its Limitations</a:t>
            </a:r>
          </a:p>
          <a:p>
            <a:pPr eaLnBrk="1" hangingPunct="1">
              <a:lnSpc>
                <a:spcPct val="80000"/>
              </a:lnSpc>
            </a:pPr>
            <a:endParaRPr lang="en-US" altLang="en-US" sz="2000" dirty="0"/>
          </a:p>
          <a:p>
            <a:pPr eaLnBrk="1" hangingPunct="1">
              <a:lnSpc>
                <a:spcPct val="80000"/>
              </a:lnSpc>
            </a:pPr>
            <a:r>
              <a:rPr lang="en-US" altLang="en-US" sz="2000" dirty="0"/>
              <a:t>Onboard Imagery Systems in the History of NASA</a:t>
            </a:r>
          </a:p>
          <a:p>
            <a:pPr lvl="1">
              <a:lnSpc>
                <a:spcPct val="80000"/>
              </a:lnSpc>
            </a:pPr>
            <a:r>
              <a:rPr lang="en-US" altLang="en-US" sz="2000" dirty="0"/>
              <a:t>Apollo Program</a:t>
            </a:r>
          </a:p>
          <a:p>
            <a:pPr lvl="1">
              <a:lnSpc>
                <a:spcPct val="80000"/>
              </a:lnSpc>
            </a:pPr>
            <a:r>
              <a:rPr lang="en-US" altLang="en-US" sz="2000" dirty="0"/>
              <a:t>Shuttle Program</a:t>
            </a:r>
          </a:p>
          <a:p>
            <a:pPr lvl="2">
              <a:lnSpc>
                <a:spcPct val="80000"/>
              </a:lnSpc>
            </a:pPr>
            <a:r>
              <a:rPr lang="en-US" altLang="en-US" sz="2000" dirty="0"/>
              <a:t>Pre and Post Columbia Accident Onboard Assets</a:t>
            </a:r>
          </a:p>
          <a:p>
            <a:pPr lvl="1">
              <a:lnSpc>
                <a:spcPct val="80000"/>
              </a:lnSpc>
            </a:pPr>
            <a:r>
              <a:rPr lang="en-US" altLang="en-US" sz="2000" dirty="0"/>
              <a:t>Ares I-X Program </a:t>
            </a:r>
          </a:p>
          <a:p>
            <a:pPr lvl="1">
              <a:lnSpc>
                <a:spcPct val="80000"/>
              </a:lnSpc>
            </a:pPr>
            <a:r>
              <a:rPr lang="en-US" altLang="en-US" sz="2000" dirty="0"/>
              <a:t>SLS Program</a:t>
            </a:r>
          </a:p>
          <a:p>
            <a:pPr marL="190135" lvl="1" indent="-190135">
              <a:lnSpc>
                <a:spcPct val="80000"/>
              </a:lnSpc>
              <a:buSzPct val="100000"/>
              <a:buFont typeface="Wingdings" charset="2"/>
              <a:buChar char="u"/>
            </a:pPr>
            <a:endParaRPr lang="en-US" altLang="en-US" sz="2000" b="1" dirty="0">
              <a:ea typeface="ＭＳ Ｐゴシック" pitchFamily="-108" charset="-128"/>
            </a:endParaRPr>
          </a:p>
          <a:p>
            <a:pPr>
              <a:lnSpc>
                <a:spcPct val="80000"/>
              </a:lnSpc>
            </a:pPr>
            <a:r>
              <a:rPr lang="en-US" altLang="en-US" sz="2000" dirty="0"/>
              <a:t>Challenges to Developing Imagery Systems</a:t>
            </a:r>
          </a:p>
          <a:p>
            <a:pPr lvl="1">
              <a:lnSpc>
                <a:spcPct val="80000"/>
              </a:lnSpc>
            </a:pPr>
            <a:endParaRPr lang="en-US" altLang="en-US" sz="2075" dirty="0"/>
          </a:p>
          <a:p>
            <a:pPr>
              <a:lnSpc>
                <a:spcPct val="80000"/>
              </a:lnSpc>
            </a:pPr>
            <a:r>
              <a:rPr lang="en-US" altLang="en-US" sz="2000" dirty="0"/>
              <a:t>Requirement Development</a:t>
            </a:r>
          </a:p>
        </p:txBody>
      </p:sp>
      <p:pic>
        <p:nvPicPr>
          <p:cNvPr id="6" name="Picture 3" descr="D:\Documents and Settings\jdmyers1\Desktop\saturn-v-separation-thumb-450x402.jpg">
            <a:extLst>
              <a:ext uri="{FF2B5EF4-FFF2-40B4-BE49-F238E27FC236}">
                <a16:creationId xmlns:a16="http://schemas.microsoft.com/office/drawing/2014/main" id="{C2DC2569-634E-431D-A666-2DD28AC0FF4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25927" y="928109"/>
            <a:ext cx="1498600"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D:\Documents and Settings\jdmyers1\Desktop\h_apollo13_failure_03.jpg">
            <a:extLst>
              <a:ext uri="{FF2B5EF4-FFF2-40B4-BE49-F238E27FC236}">
                <a16:creationId xmlns:a16="http://schemas.microsoft.com/office/drawing/2014/main" id="{8727770F-846D-407F-9C12-F65E2FEFA5B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738627" y="2323520"/>
            <a:ext cx="1490662"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https://photo4.msfc.nasa.gov/missions/STS-055/fig1.gif">
            <a:extLst>
              <a:ext uri="{FF2B5EF4-FFF2-40B4-BE49-F238E27FC236}">
                <a16:creationId xmlns:a16="http://schemas.microsoft.com/office/drawing/2014/main" id="{B3D1CF87-2273-42A1-8F7B-29CED60E575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49740" y="3520496"/>
            <a:ext cx="1484313"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a:extLst>
              <a:ext uri="{FF2B5EF4-FFF2-40B4-BE49-F238E27FC236}">
                <a16:creationId xmlns:a16="http://schemas.microsoft.com/office/drawing/2014/main" id="{5D681483-EFBE-4D5C-834B-057B86C36A23}"/>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748153" y="4685721"/>
            <a:ext cx="1506537"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3" descr="movagaom">
            <a:extLst>
              <a:ext uri="{FF2B5EF4-FFF2-40B4-BE49-F238E27FC236}">
                <a16:creationId xmlns:a16="http://schemas.microsoft.com/office/drawing/2014/main" id="{E439DF02-B6EC-479E-B4E0-16B4E14901F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768790" y="5731884"/>
            <a:ext cx="1484313"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randomBa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3FC41BCB-BDF3-4438-B4B9-6E6CFB9177D4}"/>
              </a:ext>
            </a:extLst>
          </p:cNvPr>
          <p:cNvSpPr>
            <a:spLocks noGrp="1"/>
          </p:cNvSpPr>
          <p:nvPr>
            <p:ph type="title"/>
          </p:nvPr>
        </p:nvSpPr>
        <p:spPr>
          <a:xfrm>
            <a:off x="4429897" y="7"/>
            <a:ext cx="7762104" cy="848819"/>
          </a:xfrm>
        </p:spPr>
        <p:txBody>
          <a:bodyPr/>
          <a:lstStyle/>
          <a:p>
            <a:r>
              <a:rPr lang="en-US" altLang="en-US" sz="2800" dirty="0"/>
              <a:t>Use of Imagery at NASA</a:t>
            </a:r>
          </a:p>
        </p:txBody>
      </p:sp>
      <p:sp>
        <p:nvSpPr>
          <p:cNvPr id="17411" name="Slide Number Placeholder 3">
            <a:extLst>
              <a:ext uri="{FF2B5EF4-FFF2-40B4-BE49-F238E27FC236}">
                <a16:creationId xmlns:a16="http://schemas.microsoft.com/office/drawing/2014/main" id="{FD0B2DCE-2A4D-47F2-AA49-000CB26985FF}"/>
              </a:ext>
            </a:extLst>
          </p:cNvPr>
          <p:cNvSpPr>
            <a:spLocks noGrp="1"/>
          </p:cNvSpPr>
          <p:nvPr>
            <p:ph type="sldNum" sz="quarter" idx="10"/>
          </p:nvPr>
        </p:nvSpPr>
        <p:spPr>
          <a:xfrm>
            <a:off x="12786685" y="6705022"/>
            <a:ext cx="2423475" cy="15386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C4130D4-970A-4AE6-B5FC-2DDC8E5C8565}" type="slidenum">
              <a:rPr kumimoji="0" lang="en-US" altLang="en-US" sz="700" b="0" i="0" u="none" strike="noStrike" kern="1200" cap="none" spc="0" normalizeH="0" baseline="0" noProof="0">
                <a:ln>
                  <a:noFill/>
                </a:ln>
                <a:solidFill>
                  <a:srgbClr val="969696"/>
                </a:solidFill>
                <a:effectLst/>
                <a:uLnTx/>
                <a:uFillTx/>
                <a:latin typeface="Arial" panose="020B0604020202020204" pitchFamily="34"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700" b="0" i="0" u="none" strike="noStrike" kern="1200" cap="none" spc="0" normalizeH="0" baseline="0" noProof="0">
              <a:ln>
                <a:noFill/>
              </a:ln>
              <a:solidFill>
                <a:srgbClr val="969696"/>
              </a:solidFill>
              <a:effectLst/>
              <a:uLnTx/>
              <a:uFillTx/>
              <a:latin typeface="Arial" panose="020B0604020202020204" pitchFamily="34" charset="0"/>
              <a:ea typeface="ＭＳ Ｐゴシック" panose="020B0600070205080204" pitchFamily="34" charset="-128"/>
              <a:cs typeface="Arial" charset="0"/>
            </a:endParaRPr>
          </a:p>
        </p:txBody>
      </p:sp>
      <p:sp>
        <p:nvSpPr>
          <p:cNvPr id="17413" name="Text Box 4">
            <a:extLst>
              <a:ext uri="{FF2B5EF4-FFF2-40B4-BE49-F238E27FC236}">
                <a16:creationId xmlns:a16="http://schemas.microsoft.com/office/drawing/2014/main" id="{72FCE249-F64C-45C3-8D59-417D66809B31}"/>
              </a:ext>
            </a:extLst>
          </p:cNvPr>
          <p:cNvSpPr txBox="1">
            <a:spLocks noChangeArrowheads="1"/>
          </p:cNvSpPr>
          <p:nvPr/>
        </p:nvSpPr>
        <p:spPr bwMode="auto">
          <a:xfrm>
            <a:off x="3397609" y="1531411"/>
            <a:ext cx="8610600"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1084263" indent="-4763">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US" altLang="en-US" sz="2400" b="0" i="0" u="none" strike="noStrike" kern="1200" cap="none" spc="0" normalizeH="0" baseline="0" noProof="0" dirty="0">
                <a:ln>
                  <a:noFill/>
                </a:ln>
                <a:solidFill>
                  <a:srgbClr val="969696"/>
                </a:solidFill>
                <a:effectLst/>
                <a:uLnTx/>
                <a:uFillTx/>
                <a:latin typeface="Arial" panose="020B0604020202020204" pitchFamily="34"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Engineering:</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In many cases, imagery is the </a:t>
            </a:r>
            <a:r>
              <a:rPr kumimoji="0" lang="en-US" alt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only </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source of vital engineering data for assessing vehicle performance or anomalies.  A key to root cause analysis in every NASA disaster has been imagery.  </a:t>
            </a:r>
          </a:p>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US" alt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Situational Awareness:</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Imagery is used by Astronauts for real time onboard solutions (</a:t>
            </a:r>
            <a:r>
              <a:rPr kumimoji="0" lang="en-US" altLang="en-US" sz="2000" b="0" i="1"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e.g.</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procedure troubleshooting, stowage questions, etc.).</a:t>
            </a:r>
          </a:p>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US" alt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Safety:</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Many crew medical and vehicle contingency scenarios require imagery to efficiently communicate.</a:t>
            </a:r>
          </a:p>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n-US" alt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Public Outreach:</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Public and congressional support – the vast majority of which is achieved with imagery – funds our program.  NASA must protect its image for high tech innovation </a:t>
            </a:r>
            <a:r>
              <a:rPr kumimoji="0" lang="en-US" altLang="en-US" sz="2000" b="0" i="1"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and </a:t>
            </a: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be a good steward of public funding.</a:t>
            </a:r>
          </a:p>
          <a:p>
            <a:pPr marL="0" marR="0" lvl="0" indent="0" algn="l" defTabSz="914400" rtl="0" eaLnBrk="1" fontAlgn="auto" latinLnBrk="0" hangingPunct="1">
              <a:lnSpc>
                <a:spcPct val="100000"/>
              </a:lnSpc>
              <a:spcBef>
                <a:spcPct val="50000"/>
              </a:spcBef>
              <a:spcAft>
                <a:spcPts val="0"/>
              </a:spcAft>
              <a:buClrTx/>
              <a:buSzTx/>
              <a:buFontTx/>
              <a:buChar char="•"/>
              <a:tabLst/>
              <a:defRPr/>
            </a:pPr>
            <a:endPar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7" name="Content Placeholder 6">
            <a:extLst>
              <a:ext uri="{FF2B5EF4-FFF2-40B4-BE49-F238E27FC236}">
                <a16:creationId xmlns:a16="http://schemas.microsoft.com/office/drawing/2014/main" id="{E9273716-12D5-4A48-B667-0D4AD4B888CF}"/>
              </a:ext>
            </a:extLst>
          </p:cNvPr>
          <p:cNvPicPr>
            <a:picLocks noGrp="1" noChangeAspect="1"/>
          </p:cNvPicPr>
          <p:nvPr>
            <p:ph idx="1"/>
          </p:nvPr>
        </p:nvPicPr>
        <p:blipFill>
          <a:blip r:embed="rId2"/>
          <a:stretch>
            <a:fillRect/>
          </a:stretch>
        </p:blipFill>
        <p:spPr/>
      </p:pic>
      <p:pic>
        <p:nvPicPr>
          <p:cNvPr id="9" name="Picture 8">
            <a:extLst>
              <a:ext uri="{FF2B5EF4-FFF2-40B4-BE49-F238E27FC236}">
                <a16:creationId xmlns:a16="http://schemas.microsoft.com/office/drawing/2014/main" id="{B54C654F-8478-4942-9F3F-BD07B6759C2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8347" y="1325494"/>
            <a:ext cx="2798805" cy="4751173"/>
          </a:xfrm>
          <a:prstGeom prst="rect">
            <a:avLst/>
          </a:prstGeom>
        </p:spPr>
      </p:pic>
      <p:sp>
        <p:nvSpPr>
          <p:cNvPr id="8" name="Date Placeholder 4">
            <a:extLst>
              <a:ext uri="{FF2B5EF4-FFF2-40B4-BE49-F238E27FC236}">
                <a16:creationId xmlns:a16="http://schemas.microsoft.com/office/drawing/2014/main" id="{466E4775-5622-42EE-848E-BF6C81ABD902}"/>
              </a:ext>
            </a:extLst>
          </p:cNvPr>
          <p:cNvSpPr>
            <a:spLocks noGrp="1"/>
          </p:cNvSpPr>
          <p:nvPr>
            <p:ph type="dt" sz="quarter" idx="11"/>
          </p:nvPr>
        </p:nvSpPr>
        <p:spPr>
          <a:xfrm>
            <a:off x="133731" y="6632458"/>
            <a:ext cx="1245849" cy="1529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700" b="0" i="0" u="none" strike="noStrike" kern="1200" cap="none" spc="0" normalizeH="0" baseline="0" noProof="0" dirty="0">
                <a:ln>
                  <a:noFill/>
                </a:ln>
                <a:solidFill>
                  <a:srgbClr val="969696"/>
                </a:solidFill>
                <a:effectLst/>
                <a:uLnTx/>
                <a:uFillTx/>
                <a:latin typeface="Arial" panose="020B0604020202020204" pitchFamily="34" charset="0"/>
                <a:ea typeface="ＭＳ Ｐゴシック" panose="020B0600070205080204" pitchFamily="34" charset="-128"/>
                <a:cs typeface="+mn-cs"/>
              </a:rPr>
              <a:t>National Aeronautics and Space Administration</a:t>
            </a:r>
          </a:p>
        </p:txBody>
      </p:sp>
    </p:spTree>
  </p:cSld>
  <p:clrMapOvr>
    <a:masterClrMapping/>
  </p:clrMapOvr>
  <p:transition advClick="0">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97058A5E-AB4C-4E3C-BA78-B1CCFBDD3DEC}"/>
              </a:ext>
            </a:extLst>
          </p:cNvPr>
          <p:cNvSpPr>
            <a:spLocks noGrp="1"/>
          </p:cNvSpPr>
          <p:nvPr>
            <p:ph type="title"/>
          </p:nvPr>
        </p:nvSpPr>
        <p:spPr>
          <a:xfrm>
            <a:off x="4300151" y="7"/>
            <a:ext cx="7891850" cy="848819"/>
          </a:xfrm>
        </p:spPr>
        <p:txBody>
          <a:bodyPr/>
          <a:lstStyle/>
          <a:p>
            <a:r>
              <a:rPr lang="en-US" altLang="en-US" sz="2800" dirty="0"/>
              <a:t>Ground Based Imagery at NASA</a:t>
            </a:r>
          </a:p>
        </p:txBody>
      </p:sp>
      <p:sp>
        <p:nvSpPr>
          <p:cNvPr id="18435" name="Slide Number Placeholder 3">
            <a:extLst>
              <a:ext uri="{FF2B5EF4-FFF2-40B4-BE49-F238E27FC236}">
                <a16:creationId xmlns:a16="http://schemas.microsoft.com/office/drawing/2014/main" id="{BC7B79BB-2494-43E7-9B3A-18A55C7883ED}"/>
              </a:ext>
            </a:extLst>
          </p:cNvPr>
          <p:cNvSpPr>
            <a:spLocks noGrp="1"/>
          </p:cNvSpPr>
          <p:nvPr>
            <p:ph type="sldNum" sz="quarter" idx="10"/>
          </p:nvPr>
        </p:nvSpPr>
        <p:spPr>
          <a:xfrm>
            <a:off x="12786685" y="6705022"/>
            <a:ext cx="2423475" cy="15386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B90EE52-DE82-4F62-A427-85B91552BD3E}" type="slidenum">
              <a:rPr lang="en-US" altLang="en-US" sz="700"/>
              <a:pPr/>
              <a:t>6</a:t>
            </a:fld>
            <a:endParaRPr lang="en-US" altLang="en-US" sz="700"/>
          </a:p>
        </p:txBody>
      </p:sp>
      <p:pic>
        <p:nvPicPr>
          <p:cNvPr id="18437" name="Picture 4">
            <a:extLst>
              <a:ext uri="{FF2B5EF4-FFF2-40B4-BE49-F238E27FC236}">
                <a16:creationId xmlns:a16="http://schemas.microsoft.com/office/drawing/2014/main" id="{4BFFD4D6-6F8B-4ADE-9F94-430752A5880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73842" y="4506263"/>
            <a:ext cx="3206843" cy="213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2">
            <a:extLst>
              <a:ext uri="{FF2B5EF4-FFF2-40B4-BE49-F238E27FC236}">
                <a16:creationId xmlns:a16="http://schemas.microsoft.com/office/drawing/2014/main" id="{7A7420DB-E978-4651-80B3-9D70A23FF5F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16596" y="3657601"/>
            <a:ext cx="2867025"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Rectangle 3">
            <a:extLst>
              <a:ext uri="{FF2B5EF4-FFF2-40B4-BE49-F238E27FC236}">
                <a16:creationId xmlns:a16="http://schemas.microsoft.com/office/drawing/2014/main" id="{6AFC55C0-CEB0-4BF5-B017-FDE1BFA306CF}"/>
              </a:ext>
            </a:extLst>
          </p:cNvPr>
          <p:cNvSpPr txBox="1">
            <a:spLocks noChangeArrowheads="1"/>
          </p:cNvSpPr>
          <p:nvPr/>
        </p:nvSpPr>
        <p:spPr bwMode="auto">
          <a:xfrm>
            <a:off x="303956" y="1021012"/>
            <a:ext cx="8746614" cy="341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0375" indent="-230188">
              <a:defRPr sz="2400">
                <a:solidFill>
                  <a:schemeClr val="tx1"/>
                </a:solidFill>
                <a:latin typeface="Arial" panose="020B0604020202020204" pitchFamily="34" charset="0"/>
                <a:ea typeface="ＭＳ Ｐゴシック" panose="020B0600070205080204" pitchFamily="34" charset="-128"/>
              </a:defRPr>
            </a:lvl1pPr>
            <a:lvl2pPr marL="746125" indent="-1714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spcBef>
                <a:spcPct val="40000"/>
              </a:spcBef>
              <a:buClr>
                <a:srgbClr val="942923"/>
              </a:buClr>
              <a:buFont typeface="Arial" panose="020B0604020202020204" pitchFamily="34" charset="0"/>
              <a:buChar char="•"/>
            </a:pPr>
            <a:r>
              <a:rPr lang="en-US" altLang="en-US" sz="1800" b="1" dirty="0">
                <a:solidFill>
                  <a:schemeClr val="bg2"/>
                </a:solidFill>
              </a:rPr>
              <a:t>Multiple views provide variable coverage for a very dynamic event</a:t>
            </a:r>
          </a:p>
          <a:p>
            <a:pPr lvl="1" algn="l" eaLnBrk="1" hangingPunct="1">
              <a:buClr>
                <a:srgbClr val="060AB8"/>
              </a:buClr>
              <a:buFont typeface="Arial" panose="020B0604020202020204" pitchFamily="34" charset="0"/>
              <a:buChar char="•"/>
            </a:pPr>
            <a:r>
              <a:rPr lang="en-US" altLang="en-US" sz="1600" dirty="0">
                <a:solidFill>
                  <a:schemeClr val="bg2"/>
                </a:solidFill>
              </a:rPr>
              <a:t>Large FOV for contingency analysis</a:t>
            </a:r>
          </a:p>
          <a:p>
            <a:pPr algn="l" eaLnBrk="1" hangingPunct="1">
              <a:spcBef>
                <a:spcPct val="40000"/>
              </a:spcBef>
              <a:buClr>
                <a:srgbClr val="942923"/>
              </a:buClr>
              <a:buFont typeface="Arial" panose="020B0604020202020204" pitchFamily="34" charset="0"/>
              <a:buChar char="•"/>
            </a:pPr>
            <a:r>
              <a:rPr lang="en-US" altLang="en-US" sz="1800" b="1" dirty="0">
                <a:solidFill>
                  <a:schemeClr val="bg2"/>
                </a:solidFill>
              </a:rPr>
              <a:t>NASA has invested in infrastructure to support analysis from ground cameras.</a:t>
            </a:r>
          </a:p>
          <a:p>
            <a:pPr lvl="1" algn="l" eaLnBrk="1" hangingPunct="1">
              <a:buClr>
                <a:srgbClr val="060AB8"/>
              </a:buClr>
              <a:buFont typeface="Arial" panose="020B0604020202020204" pitchFamily="34" charset="0"/>
              <a:buChar char="•"/>
            </a:pPr>
            <a:r>
              <a:rPr lang="en-US" altLang="en-US" sz="1600" dirty="0">
                <a:solidFill>
                  <a:schemeClr val="bg2"/>
                </a:solidFill>
              </a:rPr>
              <a:t>Shuttle Program:</a:t>
            </a:r>
          </a:p>
          <a:p>
            <a:pPr lvl="2">
              <a:buClr>
                <a:srgbClr val="060AB8"/>
              </a:buClr>
              <a:buFont typeface="Arial" panose="020B0604020202020204" pitchFamily="34" charset="0"/>
              <a:buChar char="•"/>
            </a:pPr>
            <a:r>
              <a:rPr lang="en-US" altLang="en-US" sz="1600" dirty="0">
                <a:solidFill>
                  <a:schemeClr val="bg2"/>
                </a:solidFill>
              </a:rPr>
              <a:t>Conversion to HD digital for quick look after Columbia accident</a:t>
            </a:r>
          </a:p>
          <a:p>
            <a:pPr lvl="2">
              <a:buClr>
                <a:srgbClr val="060AB8"/>
              </a:buClr>
              <a:buFont typeface="Arial" panose="020B0604020202020204" pitchFamily="34" charset="0"/>
              <a:buChar char="•"/>
            </a:pPr>
            <a:r>
              <a:rPr lang="en-US" altLang="en-US" sz="1600" dirty="0">
                <a:solidFill>
                  <a:schemeClr val="bg2"/>
                </a:solidFill>
              </a:rPr>
              <a:t>Film is overnighted for development and then digitized </a:t>
            </a:r>
          </a:p>
          <a:p>
            <a:pPr lvl="2">
              <a:buClr>
                <a:srgbClr val="060AB8"/>
              </a:buClr>
              <a:buFont typeface="Arial" panose="020B0604020202020204" pitchFamily="34" charset="0"/>
              <a:buChar char="•"/>
            </a:pPr>
            <a:r>
              <a:rPr lang="en-US" altLang="en-US" sz="1600" dirty="0">
                <a:solidFill>
                  <a:schemeClr val="bg2"/>
                </a:solidFill>
              </a:rPr>
              <a:t>Three NASA field centers, MSFC, KSC, JSC are all tied together with high speed intranet and mirrored servers</a:t>
            </a:r>
          </a:p>
          <a:p>
            <a:pPr lvl="1">
              <a:buClr>
                <a:srgbClr val="060AB8"/>
              </a:buClr>
              <a:buFont typeface="Arial" panose="020B0604020202020204" pitchFamily="34" charset="0"/>
              <a:buChar char="•"/>
            </a:pPr>
            <a:r>
              <a:rPr lang="en-US" altLang="en-US" sz="1600" dirty="0">
                <a:solidFill>
                  <a:schemeClr val="bg2"/>
                </a:solidFill>
              </a:rPr>
              <a:t>SLS</a:t>
            </a:r>
          </a:p>
          <a:p>
            <a:pPr lvl="2">
              <a:buClr>
                <a:srgbClr val="060AB8"/>
              </a:buClr>
              <a:buFont typeface="Arial" panose="020B0604020202020204" pitchFamily="34" charset="0"/>
              <a:buChar char="•"/>
            </a:pPr>
            <a:r>
              <a:rPr lang="en-US" altLang="en-US" sz="1600" dirty="0">
                <a:solidFill>
                  <a:schemeClr val="bg2"/>
                </a:solidFill>
              </a:rPr>
              <a:t>Complete conversion to digital (High Speed, HD, 4K)</a:t>
            </a:r>
          </a:p>
          <a:p>
            <a:pPr algn="l" eaLnBrk="1" hangingPunct="1">
              <a:buClr>
                <a:srgbClr val="060AB8"/>
              </a:buClr>
              <a:buFont typeface="Arial" panose="020B0604020202020204" pitchFamily="34" charset="0"/>
              <a:buChar char="•"/>
            </a:pPr>
            <a:r>
              <a:rPr lang="en-US" altLang="en-US" sz="1800" b="1" dirty="0">
                <a:solidFill>
                  <a:schemeClr val="bg2"/>
                </a:solidFill>
              </a:rPr>
              <a:t>Technology is always improving leading to the desire for improved assets.  </a:t>
            </a:r>
            <a:endParaRPr lang="en-US" altLang="en-US" sz="1600" b="1" dirty="0">
              <a:solidFill>
                <a:schemeClr val="bg2"/>
              </a:solidFill>
            </a:endParaRPr>
          </a:p>
          <a:p>
            <a:pPr lvl="1" algn="l" eaLnBrk="1" hangingPunct="1">
              <a:buClr>
                <a:srgbClr val="060AB8"/>
              </a:buClr>
            </a:pPr>
            <a:endParaRPr lang="en-US" altLang="en-US" sz="1600" dirty="0"/>
          </a:p>
          <a:p>
            <a:pPr algn="l" eaLnBrk="1" hangingPunct="1">
              <a:buClr>
                <a:srgbClr val="060AB8"/>
              </a:buClr>
            </a:pPr>
            <a:endParaRPr lang="en-US" altLang="en-US" sz="1600" dirty="0"/>
          </a:p>
        </p:txBody>
      </p:sp>
      <p:pic>
        <p:nvPicPr>
          <p:cNvPr id="18440" name="Picture 4">
            <a:extLst>
              <a:ext uri="{FF2B5EF4-FFF2-40B4-BE49-F238E27FC236}">
                <a16:creationId xmlns:a16="http://schemas.microsoft.com/office/drawing/2014/main" id="{0827C192-24E4-4D2B-953E-0CF206381B2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216596" y="884239"/>
            <a:ext cx="2871788"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6" descr="Kennedy Space Center Florida Launch Pad 39B White room">
            <a:extLst>
              <a:ext uri="{FF2B5EF4-FFF2-40B4-BE49-F238E27FC236}">
                <a16:creationId xmlns:a16="http://schemas.microsoft.com/office/drawing/2014/main" id="{1A5008FD-CD2A-468B-BB10-2A7F2C7473A8}"/>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8379" y="4501909"/>
            <a:ext cx="2860478" cy="2141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Date Placeholder 4">
            <a:extLst>
              <a:ext uri="{FF2B5EF4-FFF2-40B4-BE49-F238E27FC236}">
                <a16:creationId xmlns:a16="http://schemas.microsoft.com/office/drawing/2014/main" id="{D27618FB-3CFA-4B09-BFF8-62D53C2EDA4B}"/>
              </a:ext>
            </a:extLst>
          </p:cNvPr>
          <p:cNvSpPr>
            <a:spLocks noGrp="1"/>
          </p:cNvSpPr>
          <p:nvPr>
            <p:ph type="dt" sz="quarter" idx="11"/>
          </p:nvPr>
        </p:nvSpPr>
        <p:spPr>
          <a:xfrm>
            <a:off x="108379" y="6668381"/>
            <a:ext cx="1245849" cy="1529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700" dirty="0"/>
              <a:t>National Aeronautics and Space Administration</a:t>
            </a:r>
          </a:p>
        </p:txBody>
      </p:sp>
    </p:spTree>
  </p:cSld>
  <p:clrMapOvr>
    <a:masterClrMapping/>
  </p:clrMapOvr>
  <p:transition advClick="0">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678B1A45-A15C-417B-85AB-4AD335E256E3}"/>
              </a:ext>
            </a:extLst>
          </p:cNvPr>
          <p:cNvSpPr>
            <a:spLocks noGrp="1"/>
          </p:cNvSpPr>
          <p:nvPr>
            <p:ph type="title"/>
          </p:nvPr>
        </p:nvSpPr>
        <p:spPr>
          <a:xfrm>
            <a:off x="4324864" y="145257"/>
            <a:ext cx="7809471" cy="609600"/>
          </a:xfrm>
        </p:spPr>
        <p:txBody>
          <a:bodyPr/>
          <a:lstStyle/>
          <a:p>
            <a:r>
              <a:rPr lang="en-US" altLang="en-US" sz="2800" dirty="0"/>
              <a:t>Samples of Tracking and Fixed Cameras</a:t>
            </a:r>
          </a:p>
        </p:txBody>
      </p:sp>
      <p:sp>
        <p:nvSpPr>
          <p:cNvPr id="19459" name="Slide Number Placeholder 3">
            <a:extLst>
              <a:ext uri="{FF2B5EF4-FFF2-40B4-BE49-F238E27FC236}">
                <a16:creationId xmlns:a16="http://schemas.microsoft.com/office/drawing/2014/main" id="{FAC3FAF5-3A2B-404F-BB75-15E4ED53A129}"/>
              </a:ext>
            </a:extLst>
          </p:cNvPr>
          <p:cNvSpPr>
            <a:spLocks noGrp="1"/>
          </p:cNvSpPr>
          <p:nvPr>
            <p:ph type="sldNum" sz="quarter" idx="10"/>
          </p:nvPr>
        </p:nvSpPr>
        <p:spPr>
          <a:xfrm>
            <a:off x="12786685" y="6705022"/>
            <a:ext cx="2423475" cy="15386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D38A471-4330-4DD2-BD38-19EA5F9FF6A1}" type="slidenum">
              <a:rPr lang="en-US" altLang="en-US" sz="700"/>
              <a:pPr/>
              <a:t>7</a:t>
            </a:fld>
            <a:endParaRPr lang="en-US" altLang="en-US" sz="700"/>
          </a:p>
        </p:txBody>
      </p:sp>
      <p:pic>
        <p:nvPicPr>
          <p:cNvPr id="19461" name="Picture 2">
            <a:extLst>
              <a:ext uri="{FF2B5EF4-FFF2-40B4-BE49-F238E27FC236}">
                <a16:creationId xmlns:a16="http://schemas.microsoft.com/office/drawing/2014/main" id="{7A4E5CD0-DAB5-4678-8A48-D4A93C0FBD4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10265" y="1238688"/>
            <a:ext cx="2032603" cy="206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3">
            <a:extLst>
              <a:ext uri="{FF2B5EF4-FFF2-40B4-BE49-F238E27FC236}">
                <a16:creationId xmlns:a16="http://schemas.microsoft.com/office/drawing/2014/main" id="{AFB0FC1B-3B81-4FCF-94FE-055B6EF00DD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65638" y="1244429"/>
            <a:ext cx="1157298" cy="2057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TextBox 8">
            <a:extLst>
              <a:ext uri="{FF2B5EF4-FFF2-40B4-BE49-F238E27FC236}">
                <a16:creationId xmlns:a16="http://schemas.microsoft.com/office/drawing/2014/main" id="{157E1F6F-1C80-4868-9C8E-44E6C933B6D7}"/>
              </a:ext>
            </a:extLst>
          </p:cNvPr>
          <p:cNvSpPr txBox="1">
            <a:spLocks noChangeArrowheads="1"/>
          </p:cNvSpPr>
          <p:nvPr/>
        </p:nvSpPr>
        <p:spPr bwMode="auto">
          <a:xfrm>
            <a:off x="322571" y="1784995"/>
            <a:ext cx="9413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2000" dirty="0"/>
              <a:t>Short </a:t>
            </a:r>
          </a:p>
          <a:p>
            <a:r>
              <a:rPr lang="en-US" altLang="en-US" sz="2000" dirty="0"/>
              <a:t>Range</a:t>
            </a:r>
          </a:p>
        </p:txBody>
      </p:sp>
      <p:sp>
        <p:nvSpPr>
          <p:cNvPr id="19464" name="TextBox 9">
            <a:extLst>
              <a:ext uri="{FF2B5EF4-FFF2-40B4-BE49-F238E27FC236}">
                <a16:creationId xmlns:a16="http://schemas.microsoft.com/office/drawing/2014/main" id="{1D79F132-718A-4A9A-A674-0DA4F8BFA43B}"/>
              </a:ext>
            </a:extLst>
          </p:cNvPr>
          <p:cNvSpPr txBox="1">
            <a:spLocks noChangeArrowheads="1"/>
          </p:cNvSpPr>
          <p:nvPr/>
        </p:nvSpPr>
        <p:spPr bwMode="auto">
          <a:xfrm>
            <a:off x="1958161" y="810108"/>
            <a:ext cx="2689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solidFill>
                  <a:schemeClr val="bg2"/>
                </a:solidFill>
              </a:rPr>
              <a:t>Tracking Cameras</a:t>
            </a:r>
          </a:p>
        </p:txBody>
      </p:sp>
      <p:sp>
        <p:nvSpPr>
          <p:cNvPr id="19465" name="TextBox 10">
            <a:extLst>
              <a:ext uri="{FF2B5EF4-FFF2-40B4-BE49-F238E27FC236}">
                <a16:creationId xmlns:a16="http://schemas.microsoft.com/office/drawing/2014/main" id="{6B1A1E5D-FE6D-4114-8658-367FEDECB9E3}"/>
              </a:ext>
            </a:extLst>
          </p:cNvPr>
          <p:cNvSpPr txBox="1">
            <a:spLocks noChangeArrowheads="1"/>
          </p:cNvSpPr>
          <p:nvPr/>
        </p:nvSpPr>
        <p:spPr bwMode="auto">
          <a:xfrm>
            <a:off x="7726363" y="839788"/>
            <a:ext cx="2273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solidFill>
                  <a:schemeClr val="bg2"/>
                </a:solidFill>
              </a:rPr>
              <a:t>Fixed Cameras</a:t>
            </a:r>
          </a:p>
        </p:txBody>
      </p:sp>
      <p:pic>
        <p:nvPicPr>
          <p:cNvPr id="19466" name="Picture 5">
            <a:extLst>
              <a:ext uri="{FF2B5EF4-FFF2-40B4-BE49-F238E27FC236}">
                <a16:creationId xmlns:a16="http://schemas.microsoft.com/office/drawing/2014/main" id="{EB28397B-F4C9-469B-BD1F-5AB0E6C4956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36506" y="3017037"/>
            <a:ext cx="2189163" cy="164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Picture 6">
            <a:extLst>
              <a:ext uri="{FF2B5EF4-FFF2-40B4-BE49-F238E27FC236}">
                <a16:creationId xmlns:a16="http://schemas.microsoft.com/office/drawing/2014/main" id="{0AE5AB8E-1E27-4802-9414-3EA7264DCFA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928204" y="2999938"/>
            <a:ext cx="2120635" cy="1657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8" name="Picture 7">
            <a:extLst>
              <a:ext uri="{FF2B5EF4-FFF2-40B4-BE49-F238E27FC236}">
                <a16:creationId xmlns:a16="http://schemas.microsoft.com/office/drawing/2014/main" id="{AA939A6D-0DF4-49BF-A9A3-FBBA34B4626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928203" y="1279636"/>
            <a:ext cx="2120635" cy="168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Picture 8">
            <a:extLst>
              <a:ext uri="{FF2B5EF4-FFF2-40B4-BE49-F238E27FC236}">
                <a16:creationId xmlns:a16="http://schemas.microsoft.com/office/drawing/2014/main" id="{64D051E1-3C14-43A7-8A61-7A0C7F697DCF}"/>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36505" y="1272071"/>
            <a:ext cx="2163001" cy="171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Picture 9">
            <a:extLst>
              <a:ext uri="{FF2B5EF4-FFF2-40B4-BE49-F238E27FC236}">
                <a16:creationId xmlns:a16="http://schemas.microsoft.com/office/drawing/2014/main" id="{BE5FB675-B211-48F3-A1FB-D0DC31100FD2}"/>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831224" y="4693271"/>
            <a:ext cx="2336877" cy="207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1" name="Picture 10">
            <a:extLst>
              <a:ext uri="{FF2B5EF4-FFF2-40B4-BE49-F238E27FC236}">
                <a16:creationId xmlns:a16="http://schemas.microsoft.com/office/drawing/2014/main" id="{C4FA60B6-A9A5-48C0-837B-5BDAFDC0A291}"/>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536506" y="4707883"/>
            <a:ext cx="2189163" cy="205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2" name="Picture 11">
            <a:extLst>
              <a:ext uri="{FF2B5EF4-FFF2-40B4-BE49-F238E27FC236}">
                <a16:creationId xmlns:a16="http://schemas.microsoft.com/office/drawing/2014/main" id="{B55582BC-CBD5-4481-A28A-00E580591426}"/>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379702" y="5080174"/>
            <a:ext cx="2847555" cy="1602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3" name="Picture 12">
            <a:extLst>
              <a:ext uri="{FF2B5EF4-FFF2-40B4-BE49-F238E27FC236}">
                <a16:creationId xmlns:a16="http://schemas.microsoft.com/office/drawing/2014/main" id="{3E0E791D-270B-4E94-91D9-1423E0F3E86D}"/>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324864" y="5088805"/>
            <a:ext cx="1573349" cy="1602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4" name="TextBox 19">
            <a:extLst>
              <a:ext uri="{FF2B5EF4-FFF2-40B4-BE49-F238E27FC236}">
                <a16:creationId xmlns:a16="http://schemas.microsoft.com/office/drawing/2014/main" id="{230A67E0-EDEB-4BDD-B989-5C6FBE0F57CF}"/>
              </a:ext>
            </a:extLst>
          </p:cNvPr>
          <p:cNvSpPr txBox="1">
            <a:spLocks noChangeArrowheads="1"/>
          </p:cNvSpPr>
          <p:nvPr/>
        </p:nvSpPr>
        <p:spPr bwMode="auto">
          <a:xfrm>
            <a:off x="322571" y="5438776"/>
            <a:ext cx="9413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2000" dirty="0"/>
              <a:t>Long </a:t>
            </a:r>
          </a:p>
          <a:p>
            <a:r>
              <a:rPr lang="en-US" altLang="en-US" sz="2000" dirty="0"/>
              <a:t>Range</a:t>
            </a:r>
          </a:p>
        </p:txBody>
      </p:sp>
      <p:pic>
        <p:nvPicPr>
          <p:cNvPr id="19475" name="Picture 13">
            <a:extLst>
              <a:ext uri="{FF2B5EF4-FFF2-40B4-BE49-F238E27FC236}">
                <a16:creationId xmlns:a16="http://schemas.microsoft.com/office/drawing/2014/main" id="{0E0853A6-44F6-44C7-93C4-55BBFE7A1307}"/>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340159" y="3412715"/>
            <a:ext cx="2828464" cy="1587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6" name="Picture 14">
            <a:extLst>
              <a:ext uri="{FF2B5EF4-FFF2-40B4-BE49-F238E27FC236}">
                <a16:creationId xmlns:a16="http://schemas.microsoft.com/office/drawing/2014/main" id="{44F9FC28-A172-4428-9512-21BA02C28BCC}"/>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4268160" y="3375833"/>
            <a:ext cx="1630053" cy="166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7" name="TextBox 22">
            <a:extLst>
              <a:ext uri="{FF2B5EF4-FFF2-40B4-BE49-F238E27FC236}">
                <a16:creationId xmlns:a16="http://schemas.microsoft.com/office/drawing/2014/main" id="{73C61C1D-6FA7-485C-A5DD-47701E1A226A}"/>
              </a:ext>
            </a:extLst>
          </p:cNvPr>
          <p:cNvSpPr txBox="1">
            <a:spLocks noChangeArrowheads="1"/>
          </p:cNvSpPr>
          <p:nvPr/>
        </p:nvSpPr>
        <p:spPr bwMode="auto">
          <a:xfrm>
            <a:off x="322571" y="3656956"/>
            <a:ext cx="9413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2000" dirty="0"/>
              <a:t>Mid </a:t>
            </a:r>
          </a:p>
          <a:p>
            <a:r>
              <a:rPr lang="en-US" altLang="en-US" sz="2000" dirty="0"/>
              <a:t>Range</a:t>
            </a:r>
          </a:p>
        </p:txBody>
      </p:sp>
      <p:sp>
        <p:nvSpPr>
          <p:cNvPr id="21" name="Date Placeholder 4">
            <a:extLst>
              <a:ext uri="{FF2B5EF4-FFF2-40B4-BE49-F238E27FC236}">
                <a16:creationId xmlns:a16="http://schemas.microsoft.com/office/drawing/2014/main" id="{D2C2DB37-670D-4BAE-81BB-CC22E2B90795}"/>
              </a:ext>
            </a:extLst>
          </p:cNvPr>
          <p:cNvSpPr>
            <a:spLocks noGrp="1"/>
          </p:cNvSpPr>
          <p:nvPr>
            <p:ph type="dt" sz="quarter" idx="11"/>
          </p:nvPr>
        </p:nvSpPr>
        <p:spPr>
          <a:xfrm>
            <a:off x="133731" y="6632458"/>
            <a:ext cx="1245849" cy="1529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700" dirty="0"/>
              <a:t>National Aeronautics and Space Administration</a:t>
            </a:r>
          </a:p>
        </p:txBody>
      </p:sp>
    </p:spTree>
  </p:cSld>
  <p:clrMapOvr>
    <a:masterClrMapping/>
  </p:clrMapOvr>
  <p:transition advClick="0">
    <p:randomBa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232AB035-579B-4804-847E-62CAA77F57E9}"/>
              </a:ext>
            </a:extLst>
          </p:cNvPr>
          <p:cNvSpPr>
            <a:spLocks noGrp="1"/>
          </p:cNvSpPr>
          <p:nvPr>
            <p:ph type="title"/>
          </p:nvPr>
        </p:nvSpPr>
        <p:spPr>
          <a:xfrm>
            <a:off x="4405184" y="7"/>
            <a:ext cx="7786817" cy="848819"/>
          </a:xfrm>
        </p:spPr>
        <p:txBody>
          <a:bodyPr/>
          <a:lstStyle/>
          <a:p>
            <a:r>
              <a:rPr lang="en-US" altLang="en-US" sz="2800" dirty="0"/>
              <a:t>Columbia Accident Impact</a:t>
            </a:r>
          </a:p>
        </p:txBody>
      </p:sp>
      <p:sp>
        <p:nvSpPr>
          <p:cNvPr id="32771" name="Content Placeholder 2">
            <a:extLst>
              <a:ext uri="{FF2B5EF4-FFF2-40B4-BE49-F238E27FC236}">
                <a16:creationId xmlns:a16="http://schemas.microsoft.com/office/drawing/2014/main" id="{317541AF-CD86-49F9-A342-747E4A082B19}"/>
              </a:ext>
            </a:extLst>
          </p:cNvPr>
          <p:cNvSpPr>
            <a:spLocks noGrp="1"/>
          </p:cNvSpPr>
          <p:nvPr>
            <p:ph idx="1"/>
          </p:nvPr>
        </p:nvSpPr>
        <p:spPr>
          <a:xfrm>
            <a:off x="452267" y="4911168"/>
            <a:ext cx="10595529" cy="1347317"/>
          </a:xfrm>
        </p:spPr>
        <p:txBody>
          <a:bodyPr/>
          <a:lstStyle/>
          <a:p>
            <a:r>
              <a:rPr lang="en-US" sz="1800" dirty="0"/>
              <a:t>Led modeling team to combine imagery and CAD models in the Columbia Investigation (2003)</a:t>
            </a:r>
          </a:p>
          <a:p>
            <a:r>
              <a:rPr lang="en-US" altLang="en-US" sz="1800" dirty="0"/>
              <a:t>Columbia Accident showed limitations of ground based imagery at altitude.  It also showed the challenge of Standard Speed Video.  (14 Frames of Video)</a:t>
            </a:r>
          </a:p>
          <a:p>
            <a:r>
              <a:rPr lang="en-US" altLang="en-US" sz="1800" dirty="0"/>
              <a:t>Investigation Board (CAIB) concluded there was a need for onboard high resolution cameras that monitor potential hazard areas.</a:t>
            </a:r>
          </a:p>
        </p:txBody>
      </p:sp>
      <p:sp>
        <p:nvSpPr>
          <p:cNvPr id="32772" name="Slide Number Placeholder 3">
            <a:extLst>
              <a:ext uri="{FF2B5EF4-FFF2-40B4-BE49-F238E27FC236}">
                <a16:creationId xmlns:a16="http://schemas.microsoft.com/office/drawing/2014/main" id="{5EBC8A97-1B2B-4391-AB77-BEB0FD184009}"/>
              </a:ext>
            </a:extLst>
          </p:cNvPr>
          <p:cNvSpPr>
            <a:spLocks noGrp="1"/>
          </p:cNvSpPr>
          <p:nvPr>
            <p:ph type="sldNum" sz="quarter" idx="10"/>
          </p:nvPr>
        </p:nvSpPr>
        <p:spPr>
          <a:xfrm>
            <a:off x="12786685" y="6705022"/>
            <a:ext cx="2423475" cy="15386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2E2EA9C0-1EF3-4D59-8583-868761D1D3E8}" type="slidenum">
              <a:rPr lang="en-US" altLang="en-US" sz="700"/>
              <a:pPr algn="r"/>
              <a:t>8</a:t>
            </a:fld>
            <a:endParaRPr lang="en-US" altLang="en-US" sz="700"/>
          </a:p>
        </p:txBody>
      </p:sp>
      <p:pic>
        <p:nvPicPr>
          <p:cNvPr id="32774" name="Picture 2">
            <a:extLst>
              <a:ext uri="{FF2B5EF4-FFF2-40B4-BE49-F238E27FC236}">
                <a16:creationId xmlns:a16="http://schemas.microsoft.com/office/drawing/2014/main" id="{8624EBCE-5873-4834-B3BB-96033BC1C26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2875" y="931620"/>
            <a:ext cx="4398617" cy="398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4">
            <a:extLst>
              <a:ext uri="{FF2B5EF4-FFF2-40B4-BE49-F238E27FC236}">
                <a16:creationId xmlns:a16="http://schemas.microsoft.com/office/drawing/2014/main" id="{9B21FF70-574B-49CB-88FF-AA16C3E31B7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43560" y="931620"/>
            <a:ext cx="5992169" cy="397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Date Placeholder 4">
            <a:extLst>
              <a:ext uri="{FF2B5EF4-FFF2-40B4-BE49-F238E27FC236}">
                <a16:creationId xmlns:a16="http://schemas.microsoft.com/office/drawing/2014/main" id="{985806D0-D74D-4F10-9338-AA53A0CAE8D1}"/>
              </a:ext>
            </a:extLst>
          </p:cNvPr>
          <p:cNvSpPr>
            <a:spLocks noGrp="1"/>
          </p:cNvSpPr>
          <p:nvPr>
            <p:ph type="dt" sz="quarter" idx="11"/>
          </p:nvPr>
        </p:nvSpPr>
        <p:spPr>
          <a:xfrm>
            <a:off x="133731" y="6632458"/>
            <a:ext cx="1245849" cy="1529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700" dirty="0"/>
              <a:t>National Aeronautics and Space Administration</a:t>
            </a:r>
          </a:p>
        </p:txBody>
      </p:sp>
    </p:spTree>
  </p:cSld>
  <p:clrMapOvr>
    <a:masterClrMapping/>
  </p:clrMapOvr>
  <p:transition advClick="0">
    <p:randomBa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Graphical user interface, website&#10;&#10;Description automatically generated">
            <a:extLst>
              <a:ext uri="{FF2B5EF4-FFF2-40B4-BE49-F238E27FC236}">
                <a16:creationId xmlns:a16="http://schemas.microsoft.com/office/drawing/2014/main" id="{337A7AAB-725C-4DCD-A95D-241BAF146A04}"/>
              </a:ext>
            </a:extLst>
          </p:cNvPr>
          <p:cNvPicPr>
            <a:picLocks noGrp="1" noChangeAspect="1"/>
          </p:cNvPicPr>
          <p:nvPr>
            <p:ph idx="1"/>
          </p:nvPr>
        </p:nvPicPr>
        <p:blipFill>
          <a:blip r:embed="rId2"/>
          <a:stretch>
            <a:fillRect/>
          </a:stretch>
        </p:blipFill>
        <p:spPr/>
      </p:pic>
      <p:sp>
        <p:nvSpPr>
          <p:cNvPr id="4" name="Slide Number Placeholder 3">
            <a:extLst>
              <a:ext uri="{FF2B5EF4-FFF2-40B4-BE49-F238E27FC236}">
                <a16:creationId xmlns:a16="http://schemas.microsoft.com/office/drawing/2014/main" id="{6C942319-A5CB-4719-9599-80F2BD63FCE4}"/>
              </a:ext>
            </a:extLst>
          </p:cNvPr>
          <p:cNvSpPr>
            <a:spLocks noGrp="1"/>
          </p:cNvSpPr>
          <p:nvPr>
            <p:ph type="sldNum" sz="quarter" idx="10"/>
          </p:nvPr>
        </p:nvSpPr>
        <p:spPr/>
        <p:txBody>
          <a:bodyPr/>
          <a:lstStyle/>
          <a:p>
            <a:fld id="{7DE2FEA9-1E40-4ADC-A95E-B1A2C3DFD1B1}" type="slidenum">
              <a:rPr lang="en-US" altLang="en-US" smtClean="0"/>
              <a:pPr/>
              <a:t>9</a:t>
            </a:fld>
            <a:endParaRPr lang="en-US" altLang="en-US"/>
          </a:p>
        </p:txBody>
      </p:sp>
      <p:sp>
        <p:nvSpPr>
          <p:cNvPr id="5" name="Date Placeholder 4">
            <a:extLst>
              <a:ext uri="{FF2B5EF4-FFF2-40B4-BE49-F238E27FC236}">
                <a16:creationId xmlns:a16="http://schemas.microsoft.com/office/drawing/2014/main" id="{14A91A10-C31C-4D60-BBA4-D66230044731}"/>
              </a:ext>
            </a:extLst>
          </p:cNvPr>
          <p:cNvSpPr>
            <a:spLocks noGrp="1"/>
          </p:cNvSpPr>
          <p:nvPr>
            <p:ph type="dt" sz="half" idx="11"/>
          </p:nvPr>
        </p:nvSpPr>
        <p:spPr/>
        <p:txBody>
          <a:bodyPr/>
          <a:lstStyle/>
          <a:p>
            <a:pPr>
              <a:defRPr/>
            </a:pPr>
            <a:r>
              <a:rPr lang="en-US"/>
              <a:t>National Aeronautics and Space Administration</a:t>
            </a:r>
          </a:p>
        </p:txBody>
      </p:sp>
      <p:pic>
        <p:nvPicPr>
          <p:cNvPr id="6" name="Picture 4">
            <a:extLst>
              <a:ext uri="{FF2B5EF4-FFF2-40B4-BE49-F238E27FC236}">
                <a16:creationId xmlns:a16="http://schemas.microsoft.com/office/drawing/2014/main" id="{899D1C50-74ED-4A40-B0A1-A8993D827BE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73601" y="1002425"/>
            <a:ext cx="5498532" cy="326561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C36A1D39-FF13-4873-90BD-CC15B6046F5C}"/>
              </a:ext>
            </a:extLst>
          </p:cNvPr>
          <p:cNvSpPr txBox="1">
            <a:spLocks/>
          </p:cNvSpPr>
          <p:nvPr/>
        </p:nvSpPr>
        <p:spPr bwMode="auto">
          <a:xfrm>
            <a:off x="4405184" y="7"/>
            <a:ext cx="7786817"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altLang="en-US" sz="2800" kern="0" dirty="0"/>
              <a:t>Example – Return to Flight</a:t>
            </a:r>
          </a:p>
        </p:txBody>
      </p:sp>
      <p:sp>
        <p:nvSpPr>
          <p:cNvPr id="8" name="TextBox 7">
            <a:extLst>
              <a:ext uri="{FF2B5EF4-FFF2-40B4-BE49-F238E27FC236}">
                <a16:creationId xmlns:a16="http://schemas.microsoft.com/office/drawing/2014/main" id="{1F72F7E7-EFB2-4242-853F-9B3446FD368B}"/>
              </a:ext>
            </a:extLst>
          </p:cNvPr>
          <p:cNvSpPr txBox="1"/>
          <p:nvPr/>
        </p:nvSpPr>
        <p:spPr>
          <a:xfrm>
            <a:off x="9149788" y="6412181"/>
            <a:ext cx="2929007" cy="369332"/>
          </a:xfrm>
          <a:prstGeom prst="rect">
            <a:avLst/>
          </a:prstGeom>
          <a:noFill/>
        </p:spPr>
        <p:txBody>
          <a:bodyPr wrap="none" rtlCol="0">
            <a:spAutoFit/>
          </a:bodyPr>
          <a:lstStyle/>
          <a:p>
            <a:r>
              <a:rPr lang="en-US" dirty="0"/>
              <a:t>Image J for Measurements</a:t>
            </a:r>
          </a:p>
        </p:txBody>
      </p:sp>
      <p:pic>
        <p:nvPicPr>
          <p:cNvPr id="3074" name="Picture 2" descr="First SLS launch now expected in second half of 2021 - SpaceNews">
            <a:extLst>
              <a:ext uri="{FF2B5EF4-FFF2-40B4-BE49-F238E27FC236}">
                <a16:creationId xmlns:a16="http://schemas.microsoft.com/office/drawing/2014/main" id="{C54229E0-CC4D-43BA-A9C7-3399E57367D1}"/>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9034040" y="1119187"/>
            <a:ext cx="2413322" cy="46196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F139C4E-94F6-46BE-A50E-30AB955E825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98023" y="4528011"/>
            <a:ext cx="1755063" cy="2060292"/>
          </a:xfrm>
          <a:prstGeom prst="rect">
            <a:avLst/>
          </a:prstGeom>
        </p:spPr>
      </p:pic>
      <p:pic>
        <p:nvPicPr>
          <p:cNvPr id="13" name="Picture 12">
            <a:extLst>
              <a:ext uri="{FF2B5EF4-FFF2-40B4-BE49-F238E27FC236}">
                <a16:creationId xmlns:a16="http://schemas.microsoft.com/office/drawing/2014/main" id="{A8088C23-766A-4FFE-84E5-B8008091DE8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1413" y="4670381"/>
            <a:ext cx="2674007" cy="1776713"/>
          </a:xfrm>
          <a:prstGeom prst="rect">
            <a:avLst/>
          </a:prstGeom>
        </p:spPr>
      </p:pic>
      <p:pic>
        <p:nvPicPr>
          <p:cNvPr id="15" name="Picture 14" descr="Graphical user interface, website&#10;&#10;Description automatically generated">
            <a:extLst>
              <a:ext uri="{FF2B5EF4-FFF2-40B4-BE49-F238E27FC236}">
                <a16:creationId xmlns:a16="http://schemas.microsoft.com/office/drawing/2014/main" id="{532B4773-F646-4253-AE4B-B5B8116EB0D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97185" y="4421638"/>
            <a:ext cx="2881823" cy="2273038"/>
          </a:xfrm>
          <a:prstGeom prst="rect">
            <a:avLst/>
          </a:prstGeom>
        </p:spPr>
      </p:pic>
    </p:spTree>
    <p:extLst>
      <p:ext uri="{BB962C8B-B14F-4D97-AF65-F5344CB8AC3E}">
        <p14:creationId xmlns:p14="http://schemas.microsoft.com/office/powerpoint/2010/main" val="1527349646"/>
      </p:ext>
    </p:extLst>
  </p:cSld>
  <p:clrMapOvr>
    <a:masterClrMapping/>
  </p:clrMapOvr>
  <p:transition advClick="0">
    <p:randomBa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a:extLst>
              <a:ext uri="{FF2B5EF4-FFF2-40B4-BE49-F238E27FC236}">
                <a16:creationId xmlns:a16="http://schemas.microsoft.com/office/drawing/2014/main" id="{15C9A3A5-6DFF-4C3B-A7DE-97BCE6CFA984}"/>
              </a:ext>
            </a:extLst>
          </p:cNvPr>
          <p:cNvSpPr>
            <a:spLocks noGrp="1" noChangeArrowheads="1"/>
          </p:cNvSpPr>
          <p:nvPr>
            <p:ph type="title"/>
          </p:nvPr>
        </p:nvSpPr>
        <p:spPr>
          <a:xfrm>
            <a:off x="4436368" y="36937"/>
            <a:ext cx="11060205" cy="848819"/>
          </a:xfrm>
        </p:spPr>
        <p:txBody>
          <a:bodyPr/>
          <a:lstStyle/>
          <a:p>
            <a:r>
              <a:rPr lang="en-US" altLang="en-US" sz="2800" dirty="0"/>
              <a:t>Challenges to Ground Based Imagery</a:t>
            </a:r>
          </a:p>
        </p:txBody>
      </p:sp>
      <p:sp>
        <p:nvSpPr>
          <p:cNvPr id="1028" name="Rectangle 3">
            <a:extLst>
              <a:ext uri="{FF2B5EF4-FFF2-40B4-BE49-F238E27FC236}">
                <a16:creationId xmlns:a16="http://schemas.microsoft.com/office/drawing/2014/main" id="{C2A76230-6329-4B8F-BB86-484E48439F26}"/>
              </a:ext>
            </a:extLst>
          </p:cNvPr>
          <p:cNvSpPr>
            <a:spLocks noGrp="1" noChangeArrowheads="1"/>
          </p:cNvSpPr>
          <p:nvPr>
            <p:ph type="body" idx="1"/>
          </p:nvPr>
        </p:nvSpPr>
        <p:spPr>
          <a:xfrm>
            <a:off x="1677987" y="920751"/>
            <a:ext cx="9931421" cy="5083175"/>
          </a:xfrm>
        </p:spPr>
        <p:txBody>
          <a:bodyPr/>
          <a:lstStyle/>
          <a:p>
            <a:r>
              <a:rPr lang="en-US" altLang="en-US" sz="2400" dirty="0"/>
              <a:t>Four Main Factors which limit resolution for ground cameras</a:t>
            </a:r>
          </a:p>
          <a:p>
            <a:pPr marL="0" indent="0">
              <a:buNone/>
            </a:pPr>
            <a:endParaRPr lang="en-US" altLang="en-US" sz="2400" dirty="0"/>
          </a:p>
          <a:p>
            <a:pPr lvl="3"/>
            <a:r>
              <a:rPr lang="en-US" altLang="en-US" sz="1200" dirty="0"/>
              <a:t>Pixel Size – size of photon receptor on sensor</a:t>
            </a:r>
          </a:p>
          <a:p>
            <a:pPr lvl="3"/>
            <a:endParaRPr lang="en-US" altLang="en-US" sz="1200" dirty="0"/>
          </a:p>
          <a:p>
            <a:pPr lvl="3"/>
            <a:r>
              <a:rPr lang="en-US" altLang="en-US" sz="1200" dirty="0"/>
              <a:t>Circle of Confusion – Lack of perfect focus  (small object far away) Depth of Field</a:t>
            </a:r>
          </a:p>
          <a:p>
            <a:pPr lvl="2"/>
            <a:endParaRPr lang="en-US" altLang="en-US" sz="1600" dirty="0"/>
          </a:p>
          <a:p>
            <a:pPr lvl="3"/>
            <a:endParaRPr lang="en-US" altLang="en-US" sz="1200" dirty="0"/>
          </a:p>
          <a:p>
            <a:pPr lvl="3"/>
            <a:endParaRPr lang="en-US" altLang="en-US" sz="1200" dirty="0"/>
          </a:p>
          <a:p>
            <a:pPr lvl="3"/>
            <a:endParaRPr lang="en-US" altLang="en-US" sz="1200" dirty="0"/>
          </a:p>
          <a:p>
            <a:pPr lvl="3"/>
            <a:endParaRPr lang="en-US" altLang="en-US" sz="1200" dirty="0"/>
          </a:p>
          <a:p>
            <a:pPr lvl="3"/>
            <a:endParaRPr lang="en-US" altLang="en-US" sz="1200" dirty="0"/>
          </a:p>
          <a:p>
            <a:pPr lvl="3"/>
            <a:r>
              <a:rPr lang="en-US" altLang="en-US" sz="1200" dirty="0"/>
              <a:t>Airy Disk Limit – Caused by light diffraction. Limit of resolving a point source. (At altitude shuttle becomes like a point source)	</a:t>
            </a:r>
          </a:p>
          <a:p>
            <a:pPr lvl="3"/>
            <a:endParaRPr lang="en-US" altLang="en-US" sz="1200" dirty="0"/>
          </a:p>
          <a:p>
            <a:pPr lvl="3"/>
            <a:endParaRPr lang="en-US" altLang="en-US" sz="1200" dirty="0"/>
          </a:p>
          <a:p>
            <a:pPr lvl="3"/>
            <a:endParaRPr lang="en-US" altLang="en-US" sz="1200" dirty="0"/>
          </a:p>
          <a:p>
            <a:pPr lvl="3"/>
            <a:endParaRPr lang="en-US" altLang="en-US" sz="1200" dirty="0"/>
          </a:p>
          <a:p>
            <a:pPr lvl="3"/>
            <a:endParaRPr lang="en-US" altLang="en-US" sz="1200" dirty="0"/>
          </a:p>
          <a:p>
            <a:pPr lvl="3"/>
            <a:endParaRPr lang="en-US" altLang="en-US" sz="1200" dirty="0"/>
          </a:p>
          <a:p>
            <a:pPr lvl="3"/>
            <a:endParaRPr lang="en-US" altLang="en-US" sz="1200" dirty="0"/>
          </a:p>
          <a:p>
            <a:pPr lvl="3"/>
            <a:r>
              <a:rPr lang="en-US" altLang="en-US" sz="1200" dirty="0"/>
              <a:t>Atmosphere Impact – Atmospheric Turbulence, Clouds, Fog, Humidity </a:t>
            </a:r>
          </a:p>
          <a:p>
            <a:endParaRPr lang="en-US" altLang="en-US" sz="2400" dirty="0"/>
          </a:p>
          <a:p>
            <a:endParaRPr lang="en-US" altLang="en-US" sz="2400" dirty="0"/>
          </a:p>
          <a:p>
            <a:endParaRPr lang="en-US" altLang="en-US" dirty="0"/>
          </a:p>
          <a:p>
            <a:endParaRPr lang="en-US" altLang="en-US" dirty="0"/>
          </a:p>
          <a:p>
            <a:pPr>
              <a:buFont typeface="Symbol" panose="05050102010706020507" pitchFamily="18" charset="2"/>
              <a:buNone/>
            </a:pPr>
            <a:endParaRPr lang="en-US" altLang="en-US" dirty="0"/>
          </a:p>
        </p:txBody>
      </p:sp>
      <p:graphicFrame>
        <p:nvGraphicFramePr>
          <p:cNvPr id="1026" name="Object 2">
            <a:extLst>
              <a:ext uri="{FF2B5EF4-FFF2-40B4-BE49-F238E27FC236}">
                <a16:creationId xmlns:a16="http://schemas.microsoft.com/office/drawing/2014/main" id="{C24FE3E3-A59B-4536-BCA0-E37AACF277AC}"/>
              </a:ext>
            </a:extLst>
          </p:cNvPr>
          <p:cNvGraphicFramePr>
            <a:graphicFrameLocks noChangeAspect="1"/>
          </p:cNvGraphicFramePr>
          <p:nvPr>
            <p:extLst>
              <p:ext uri="{D42A27DB-BD31-4B8C-83A1-F6EECF244321}">
                <p14:modId xmlns:p14="http://schemas.microsoft.com/office/powerpoint/2010/main" val="4000366765"/>
              </p:ext>
            </p:extLst>
          </p:nvPr>
        </p:nvGraphicFramePr>
        <p:xfrm>
          <a:off x="4132443" y="3620495"/>
          <a:ext cx="4048125" cy="1276350"/>
        </p:xfrm>
        <a:graphic>
          <a:graphicData uri="http://schemas.openxmlformats.org/presentationml/2006/ole">
            <mc:AlternateContent xmlns:mc="http://schemas.openxmlformats.org/markup-compatibility/2006">
              <mc:Choice xmlns:v="urn:schemas-microsoft-com:vml" Requires="v">
                <p:oleObj spid="_x0000_s2078" name="Bitmap Image" r:id="rId4" imgW="4048690" imgH="1276190" progId="Paint.Picture">
                  <p:embed/>
                </p:oleObj>
              </mc:Choice>
              <mc:Fallback>
                <p:oleObj name="Bitmap Image" r:id="rId4" imgW="4048690" imgH="1276190" progId="Paint.Picture">
                  <p:embed/>
                  <p:pic>
                    <p:nvPicPr>
                      <p:cNvPr id="1026" name="Object 2">
                        <a:extLst>
                          <a:ext uri="{FF2B5EF4-FFF2-40B4-BE49-F238E27FC236}">
                            <a16:creationId xmlns:a16="http://schemas.microsoft.com/office/drawing/2014/main" id="{C24FE3E3-A59B-4536-BCA0-E37AACF277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2443" y="3620495"/>
                        <a:ext cx="4048125"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9" name="Picture 4" descr="twinkle">
            <a:extLst>
              <a:ext uri="{FF2B5EF4-FFF2-40B4-BE49-F238E27FC236}">
                <a16:creationId xmlns:a16="http://schemas.microsoft.com/office/drawing/2014/main" id="{E8E32C08-DCF2-490F-969B-2694BC9D804F}"/>
              </a:ext>
            </a:extLst>
          </p:cNvPr>
          <p:cNvPicPr>
            <a:picLocks noChangeAspect="1" noChangeArrowheads="1" noCrop="1"/>
          </p:cNvPicPr>
          <p:nvPr/>
        </p:nvPicPr>
        <p:blipFill>
          <a:blip r:embed="rId6" cstate="email">
            <a:extLst>
              <a:ext uri="{28A0092B-C50C-407E-A947-70E740481C1C}">
                <a14:useLocalDpi xmlns:a14="http://schemas.microsoft.com/office/drawing/2010/main"/>
              </a:ext>
            </a:extLst>
          </a:blip>
          <a:srcRect/>
          <a:stretch>
            <a:fillRect/>
          </a:stretch>
        </p:blipFill>
        <p:spPr bwMode="auto">
          <a:xfrm>
            <a:off x="4483894" y="5216525"/>
            <a:ext cx="2946400" cy="152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3" descr="D:\Documents and Settings\jdmyers1\Desktop\tut_DOF_lensdiagram.png">
            <a:extLst>
              <a:ext uri="{FF2B5EF4-FFF2-40B4-BE49-F238E27FC236}">
                <a16:creationId xmlns:a16="http://schemas.microsoft.com/office/drawing/2014/main" id="{3F5BB51C-642A-4C8F-821D-702A5711149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436368" y="2276436"/>
            <a:ext cx="325596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randomBa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E1890188-9317-4FF8-9D00-556D5767F8E3}"/>
              </a:ext>
            </a:extLst>
          </p:cNvPr>
          <p:cNvSpPr>
            <a:spLocks noGrp="1"/>
          </p:cNvSpPr>
          <p:nvPr>
            <p:ph type="title"/>
          </p:nvPr>
        </p:nvSpPr>
        <p:spPr>
          <a:xfrm>
            <a:off x="4250724" y="7"/>
            <a:ext cx="7941277" cy="848819"/>
          </a:xfrm>
        </p:spPr>
        <p:txBody>
          <a:bodyPr/>
          <a:lstStyle/>
          <a:p>
            <a:r>
              <a:rPr lang="en-US" altLang="en-US" sz="2800" dirty="0"/>
              <a:t>Onboard Cameras of the Shuttle Program</a:t>
            </a:r>
          </a:p>
        </p:txBody>
      </p:sp>
      <p:sp>
        <p:nvSpPr>
          <p:cNvPr id="23555" name="Content Placeholder 2">
            <a:extLst>
              <a:ext uri="{FF2B5EF4-FFF2-40B4-BE49-F238E27FC236}">
                <a16:creationId xmlns:a16="http://schemas.microsoft.com/office/drawing/2014/main" id="{B02AAA65-5A4B-4334-A659-03BD59D1B31E}"/>
              </a:ext>
            </a:extLst>
          </p:cNvPr>
          <p:cNvSpPr>
            <a:spLocks noGrp="1"/>
          </p:cNvSpPr>
          <p:nvPr>
            <p:ph idx="1"/>
          </p:nvPr>
        </p:nvSpPr>
        <p:spPr>
          <a:xfrm>
            <a:off x="219505" y="1092461"/>
            <a:ext cx="5557279" cy="5368925"/>
          </a:xfrm>
        </p:spPr>
        <p:txBody>
          <a:bodyPr/>
          <a:lstStyle/>
          <a:p>
            <a:r>
              <a:rPr lang="en-US" altLang="en-US" sz="2000" dirty="0"/>
              <a:t>Original Shuttle Program Onboard Imagery was only to understand dynamics of Tank and Parachutes.</a:t>
            </a:r>
          </a:p>
          <a:p>
            <a:pPr lvl="1"/>
            <a:r>
              <a:rPr lang="en-US" altLang="en-US" sz="2000" dirty="0"/>
              <a:t>Umbilical Well Camera Took Film DSLR Images of External Tank as it fell away. </a:t>
            </a:r>
          </a:p>
          <a:p>
            <a:pPr lvl="1"/>
            <a:r>
              <a:rPr lang="en-US" altLang="en-US" sz="2000" dirty="0"/>
              <a:t>Film Cameras at 400 fps operated to watch parachutes deploy</a:t>
            </a:r>
          </a:p>
          <a:p>
            <a:r>
              <a:rPr lang="en-US" altLang="en-US" sz="2000" dirty="0"/>
              <a:t>External Tank (ET) Observation camera added later to understand “popcorn effect” on External Tank</a:t>
            </a:r>
          </a:p>
          <a:p>
            <a:pPr lvl="1"/>
            <a:r>
              <a:rPr lang="en-US" altLang="en-US" sz="2000" dirty="0"/>
              <a:t>Design used a standard tape recorder connected to NTSC cameras to switch between parachute and ET Observation Video</a:t>
            </a:r>
          </a:p>
        </p:txBody>
      </p:sp>
      <p:sp>
        <p:nvSpPr>
          <p:cNvPr id="23556" name="Slide Number Placeholder 3">
            <a:extLst>
              <a:ext uri="{FF2B5EF4-FFF2-40B4-BE49-F238E27FC236}">
                <a16:creationId xmlns:a16="http://schemas.microsoft.com/office/drawing/2014/main" id="{78EF92AA-2F71-46E6-A7A4-4BEA29439093}"/>
              </a:ext>
            </a:extLst>
          </p:cNvPr>
          <p:cNvSpPr>
            <a:spLocks noGrp="1"/>
          </p:cNvSpPr>
          <p:nvPr>
            <p:ph type="sldNum" sz="quarter" idx="10"/>
          </p:nvPr>
        </p:nvSpPr>
        <p:spPr>
          <a:xfrm>
            <a:off x="12786685" y="6705022"/>
            <a:ext cx="2423475" cy="15386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751A8A5-0066-487F-8FA4-3A660EF88EFF}" type="slidenum">
              <a:rPr lang="en-US" altLang="en-US" sz="700"/>
              <a:pPr/>
              <a:t>11</a:t>
            </a:fld>
            <a:endParaRPr lang="en-US" altLang="en-US" sz="700"/>
          </a:p>
        </p:txBody>
      </p:sp>
      <p:pic>
        <p:nvPicPr>
          <p:cNvPr id="23558" name="Picture 2">
            <a:extLst>
              <a:ext uri="{FF2B5EF4-FFF2-40B4-BE49-F238E27FC236}">
                <a16:creationId xmlns:a16="http://schemas.microsoft.com/office/drawing/2014/main" id="{F7E2D016-9136-4085-BFC5-541ED70450E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335530" y="4843150"/>
            <a:ext cx="2636963" cy="185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3">
            <a:extLst>
              <a:ext uri="{FF2B5EF4-FFF2-40B4-BE49-F238E27FC236}">
                <a16:creationId xmlns:a16="http://schemas.microsoft.com/office/drawing/2014/main" id="{FB5553B9-ED68-4FFC-8517-25CD392616C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35530" y="3026463"/>
            <a:ext cx="2636963" cy="1741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5" descr="https://photo4.msfc.nasa.gov/missions/STS-055/fig1.gif">
            <a:extLst>
              <a:ext uri="{FF2B5EF4-FFF2-40B4-BE49-F238E27FC236}">
                <a16:creationId xmlns:a16="http://schemas.microsoft.com/office/drawing/2014/main" id="{3404F282-7B83-48F2-8473-3B2602034F0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335530" y="974242"/>
            <a:ext cx="2636963" cy="198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a:extLst>
              <a:ext uri="{FF2B5EF4-FFF2-40B4-BE49-F238E27FC236}">
                <a16:creationId xmlns:a16="http://schemas.microsoft.com/office/drawing/2014/main" id="{349DD1FB-B28C-49E1-AADE-6F8F97B03312}"/>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776784" y="4821276"/>
            <a:ext cx="1539829" cy="1256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a:extLst>
              <a:ext uri="{FF2B5EF4-FFF2-40B4-BE49-F238E27FC236}">
                <a16:creationId xmlns:a16="http://schemas.microsoft.com/office/drawing/2014/main" id="{4421B2BD-888C-407F-B30C-08C500B68D83}"/>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31205" y="4837670"/>
            <a:ext cx="1589733" cy="124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9">
            <a:extLst>
              <a:ext uri="{FF2B5EF4-FFF2-40B4-BE49-F238E27FC236}">
                <a16:creationId xmlns:a16="http://schemas.microsoft.com/office/drawing/2014/main" id="{A9EEF21F-858E-4A17-925B-01DDDDD81FDC}"/>
              </a:ext>
            </a:extLst>
          </p:cNvPr>
          <p:cNvSpPr txBox="1">
            <a:spLocks noChangeArrowheads="1"/>
          </p:cNvSpPr>
          <p:nvPr/>
        </p:nvSpPr>
        <p:spPr bwMode="auto">
          <a:xfrm>
            <a:off x="6245846" y="6217698"/>
            <a:ext cx="32732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a:t>ET Observation Camera</a:t>
            </a:r>
          </a:p>
        </p:txBody>
      </p:sp>
      <p:pic>
        <p:nvPicPr>
          <p:cNvPr id="12" name="Picture 19" descr="665445021@27022007-3582">
            <a:extLst>
              <a:ext uri="{FF2B5EF4-FFF2-40B4-BE49-F238E27FC236}">
                <a16:creationId xmlns:a16="http://schemas.microsoft.com/office/drawing/2014/main" id="{80116CC7-09D8-4A68-B8C0-79D658F6A2A6}"/>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654402" y="3019464"/>
            <a:ext cx="1566960" cy="1418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C0C25E2A-27D8-46A7-8FFB-CDDEDF91C08A}"/>
              </a:ext>
            </a:extLst>
          </p:cNvPr>
          <p:cNvSpPr txBox="1">
            <a:spLocks noChangeArrowheads="1"/>
          </p:cNvSpPr>
          <p:nvPr/>
        </p:nvSpPr>
        <p:spPr bwMode="auto">
          <a:xfrm>
            <a:off x="6484588" y="4397541"/>
            <a:ext cx="19065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a:t>Parachute Camera</a:t>
            </a:r>
          </a:p>
        </p:txBody>
      </p:sp>
      <p:pic>
        <p:nvPicPr>
          <p:cNvPr id="14" name="Picture 4">
            <a:extLst>
              <a:ext uri="{FF2B5EF4-FFF2-40B4-BE49-F238E27FC236}">
                <a16:creationId xmlns:a16="http://schemas.microsoft.com/office/drawing/2014/main" id="{443082E1-9ACC-4ECC-AE80-B5113AE7C4EE}"/>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882447" y="1507188"/>
            <a:ext cx="1307741" cy="866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a:extLst>
              <a:ext uri="{FF2B5EF4-FFF2-40B4-BE49-F238E27FC236}">
                <a16:creationId xmlns:a16="http://schemas.microsoft.com/office/drawing/2014/main" id="{B90EABE1-99DF-4F36-8A23-42490B543494}"/>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776784" y="1280555"/>
            <a:ext cx="2003046" cy="1314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0">
            <a:extLst>
              <a:ext uri="{FF2B5EF4-FFF2-40B4-BE49-F238E27FC236}">
                <a16:creationId xmlns:a16="http://schemas.microsoft.com/office/drawing/2014/main" id="{DEA9E9A6-2BA7-4FE0-B5BF-6CF0692440E1}"/>
              </a:ext>
            </a:extLst>
          </p:cNvPr>
          <p:cNvSpPr txBox="1">
            <a:spLocks noChangeArrowheads="1"/>
          </p:cNvSpPr>
          <p:nvPr/>
        </p:nvSpPr>
        <p:spPr bwMode="auto">
          <a:xfrm>
            <a:off x="6281760" y="2617919"/>
            <a:ext cx="25487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a:t>Umbilical Well Camera</a:t>
            </a:r>
          </a:p>
        </p:txBody>
      </p:sp>
      <p:sp>
        <p:nvSpPr>
          <p:cNvPr id="18" name="Date Placeholder 4">
            <a:extLst>
              <a:ext uri="{FF2B5EF4-FFF2-40B4-BE49-F238E27FC236}">
                <a16:creationId xmlns:a16="http://schemas.microsoft.com/office/drawing/2014/main" id="{4A96688E-88DA-4607-A83E-5C26C2BDEEFA}"/>
              </a:ext>
            </a:extLst>
          </p:cNvPr>
          <p:cNvSpPr>
            <a:spLocks noGrp="1"/>
          </p:cNvSpPr>
          <p:nvPr>
            <p:ph type="dt" sz="quarter" idx="11"/>
          </p:nvPr>
        </p:nvSpPr>
        <p:spPr>
          <a:xfrm>
            <a:off x="133731" y="6632458"/>
            <a:ext cx="1245849" cy="1529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700" dirty="0"/>
              <a:t>National Aeronautics and Space Administration</a:t>
            </a:r>
          </a:p>
        </p:txBody>
      </p:sp>
    </p:spTree>
  </p:cSld>
  <p:clrMapOvr>
    <a:masterClrMapping/>
  </p:clrMapOvr>
  <p:transition advClick="0">
    <p:randomBa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22A7926F-56BC-4650-AD35-3B7DB834082A}"/>
              </a:ext>
            </a:extLst>
          </p:cNvPr>
          <p:cNvSpPr>
            <a:spLocks noGrp="1"/>
          </p:cNvSpPr>
          <p:nvPr>
            <p:ph type="title"/>
          </p:nvPr>
        </p:nvSpPr>
        <p:spPr>
          <a:xfrm>
            <a:off x="4392827" y="7"/>
            <a:ext cx="7799174" cy="848819"/>
          </a:xfrm>
        </p:spPr>
        <p:txBody>
          <a:bodyPr/>
          <a:lstStyle/>
          <a:p>
            <a:r>
              <a:rPr lang="en-US" altLang="en-US" sz="2800" dirty="0"/>
              <a:t>ELVIS Camera System</a:t>
            </a:r>
          </a:p>
        </p:txBody>
      </p:sp>
      <p:sp>
        <p:nvSpPr>
          <p:cNvPr id="26627" name="Content Placeholder 2">
            <a:extLst>
              <a:ext uri="{FF2B5EF4-FFF2-40B4-BE49-F238E27FC236}">
                <a16:creationId xmlns:a16="http://schemas.microsoft.com/office/drawing/2014/main" id="{8D38658F-0945-4733-8AED-4DC02145A38A}"/>
              </a:ext>
            </a:extLst>
          </p:cNvPr>
          <p:cNvSpPr>
            <a:spLocks noGrp="1"/>
          </p:cNvSpPr>
          <p:nvPr>
            <p:ph idx="1"/>
          </p:nvPr>
        </p:nvSpPr>
        <p:spPr/>
        <p:txBody>
          <a:bodyPr/>
          <a:lstStyle/>
          <a:p>
            <a:pPr lvl="1">
              <a:buFont typeface="Symbol" panose="05050102010706020507" pitchFamily="18" charset="2"/>
              <a:buNone/>
            </a:pPr>
            <a:endParaRPr lang="en-US" altLang="en-US" dirty="0"/>
          </a:p>
        </p:txBody>
      </p:sp>
      <p:sp>
        <p:nvSpPr>
          <p:cNvPr id="26628" name="Slide Number Placeholder 3">
            <a:extLst>
              <a:ext uri="{FF2B5EF4-FFF2-40B4-BE49-F238E27FC236}">
                <a16:creationId xmlns:a16="http://schemas.microsoft.com/office/drawing/2014/main" id="{B6EB6951-73C0-4358-BF3E-F9C9A87D90B1}"/>
              </a:ext>
            </a:extLst>
          </p:cNvPr>
          <p:cNvSpPr>
            <a:spLocks noGrp="1"/>
          </p:cNvSpPr>
          <p:nvPr>
            <p:ph type="sldNum" sz="quarter" idx="10"/>
          </p:nvPr>
        </p:nvSpPr>
        <p:spPr>
          <a:xfrm>
            <a:off x="12786685" y="6705022"/>
            <a:ext cx="2423475" cy="15386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24B0207-7E13-44A1-9477-19BBCD32ED5E}" type="slidenum">
              <a:rPr lang="en-US" altLang="en-US" sz="700"/>
              <a:pPr/>
              <a:t>12</a:t>
            </a:fld>
            <a:endParaRPr lang="en-US" altLang="en-US" sz="700"/>
          </a:p>
        </p:txBody>
      </p:sp>
      <p:pic>
        <p:nvPicPr>
          <p:cNvPr id="26630" name="Picture 2">
            <a:extLst>
              <a:ext uri="{FF2B5EF4-FFF2-40B4-BE49-F238E27FC236}">
                <a16:creationId xmlns:a16="http://schemas.microsoft.com/office/drawing/2014/main" id="{DCFDDABB-3450-4B57-BC41-A74C3348AF23}"/>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414405" y="1057921"/>
            <a:ext cx="4019979" cy="346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23" descr="movagaom">
            <a:extLst>
              <a:ext uri="{FF2B5EF4-FFF2-40B4-BE49-F238E27FC236}">
                <a16:creationId xmlns:a16="http://schemas.microsoft.com/office/drawing/2014/main" id="{E0407004-6343-4D04-BF82-D3522172D4F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84641" y="4759605"/>
            <a:ext cx="2272881" cy="149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6632" name="Straight Arrow Connector 12">
            <a:extLst>
              <a:ext uri="{FF2B5EF4-FFF2-40B4-BE49-F238E27FC236}">
                <a16:creationId xmlns:a16="http://schemas.microsoft.com/office/drawing/2014/main" id="{AC8BEF2A-A27F-4F9B-B1FF-F7E518B4CE3B}"/>
              </a:ext>
            </a:extLst>
          </p:cNvPr>
          <p:cNvCxnSpPr>
            <a:cxnSpLocks noChangeShapeType="1"/>
          </p:cNvCxnSpPr>
          <p:nvPr/>
        </p:nvCxnSpPr>
        <p:spPr bwMode="auto">
          <a:xfrm flipH="1" flipV="1">
            <a:off x="7368617" y="3396309"/>
            <a:ext cx="2251118" cy="189259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6633" name="Picture 7" descr="D:\Documents and Settings\alexanwm\Desktop\CDR Presentation\Latest Camera Views\ETA_ring_Right_IPS6.1mm_FL4.0mm_FOV74.65_X_1504.3_Y_30.82_Z_69.54_Y51_P19.2_R-30_text.tif">
            <a:extLst>
              <a:ext uri="{FF2B5EF4-FFF2-40B4-BE49-F238E27FC236}">
                <a16:creationId xmlns:a16="http://schemas.microsoft.com/office/drawing/2014/main" id="{26376189-D036-4A99-9D49-737849624E8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684641" y="994473"/>
            <a:ext cx="2269563" cy="1701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5" descr="D:\Documents and Settings\alexanwm\Desktop\CDR Presentation\Latest Camera Views\fwdskirt_Left_IPS8.0mm_FL12.mm_FOV36.8_Xb438.25_Yb_-20.60_Zb_71.867_Y-79_P-16_R-90_text.tif">
            <a:extLst>
              <a:ext uri="{FF2B5EF4-FFF2-40B4-BE49-F238E27FC236}">
                <a16:creationId xmlns:a16="http://schemas.microsoft.com/office/drawing/2014/main" id="{45AA311E-EC34-4008-8A64-F8CD5FA00C2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684641" y="2792264"/>
            <a:ext cx="2269563" cy="164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6635" name="Straight Arrow Connector 18">
            <a:extLst>
              <a:ext uri="{FF2B5EF4-FFF2-40B4-BE49-F238E27FC236}">
                <a16:creationId xmlns:a16="http://schemas.microsoft.com/office/drawing/2014/main" id="{FCEEB360-7F2B-4518-8224-CE6559AF5889}"/>
              </a:ext>
            </a:extLst>
          </p:cNvPr>
          <p:cNvCxnSpPr>
            <a:cxnSpLocks noChangeShapeType="1"/>
          </p:cNvCxnSpPr>
          <p:nvPr/>
        </p:nvCxnSpPr>
        <p:spPr bwMode="auto">
          <a:xfrm flipH="1">
            <a:off x="8135381" y="2174789"/>
            <a:ext cx="1466892" cy="72622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6636" name="Straight Arrow Connector 20">
            <a:extLst>
              <a:ext uri="{FF2B5EF4-FFF2-40B4-BE49-F238E27FC236}">
                <a16:creationId xmlns:a16="http://schemas.microsoft.com/office/drawing/2014/main" id="{658DEB85-05D4-4E84-B3D3-F297D0542885}"/>
              </a:ext>
            </a:extLst>
          </p:cNvPr>
          <p:cNvCxnSpPr>
            <a:cxnSpLocks noChangeShapeType="1"/>
          </p:cNvCxnSpPr>
          <p:nvPr/>
        </p:nvCxnSpPr>
        <p:spPr bwMode="auto">
          <a:xfrm flipH="1" flipV="1">
            <a:off x="8152842" y="3537596"/>
            <a:ext cx="1466893" cy="199841"/>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 name="Rectangle 1">
            <a:extLst>
              <a:ext uri="{FF2B5EF4-FFF2-40B4-BE49-F238E27FC236}">
                <a16:creationId xmlns:a16="http://schemas.microsoft.com/office/drawing/2014/main" id="{DBD98013-4865-481F-9AA6-DACF4AF6C77C}"/>
              </a:ext>
            </a:extLst>
          </p:cNvPr>
          <p:cNvSpPr/>
          <p:nvPr/>
        </p:nvSpPr>
        <p:spPr>
          <a:xfrm>
            <a:off x="-72082" y="1183105"/>
            <a:ext cx="6361671" cy="4708981"/>
          </a:xfrm>
          <a:prstGeom prst="rect">
            <a:avLst/>
          </a:prstGeom>
        </p:spPr>
        <p:txBody>
          <a:bodyPr wrap="square">
            <a:spAutoFit/>
          </a:bodyPr>
          <a:lstStyle/>
          <a:p>
            <a:pPr marL="800100" lvl="1" indent="-342900">
              <a:buFont typeface="Arial" panose="020B0604020202020204" pitchFamily="34" charset="0"/>
              <a:buChar char="•"/>
            </a:pPr>
            <a:r>
              <a:rPr lang="en-US" sz="2000" dirty="0">
                <a:solidFill>
                  <a:schemeClr val="bg2"/>
                </a:solidFill>
              </a:rPr>
              <a:t>Member of Enhanced Launch Vehicle Imagery System (ELVIS) design Team. (2005)</a:t>
            </a:r>
          </a:p>
          <a:p>
            <a:pPr marL="800100" lvl="1" indent="-342900">
              <a:buFont typeface="Arial" panose="020B0604020202020204" pitchFamily="34" charset="0"/>
              <a:buChar char="•"/>
            </a:pPr>
            <a:r>
              <a:rPr lang="en-US" altLang="en-US" sz="2000" b="1" dirty="0">
                <a:solidFill>
                  <a:schemeClr val="bg2"/>
                </a:solidFill>
                <a:ea typeface="ＭＳ Ｐゴシック" pitchFamily="-108" charset="-128"/>
              </a:rPr>
              <a:t>Enhanced Launch Vehicle Imaging System (ELVIS) was the programs answer to the CAIB Report.  Vehicle Based Upgrades:</a:t>
            </a:r>
          </a:p>
          <a:p>
            <a:pPr marL="800100" lvl="1" indent="-342900">
              <a:buFont typeface="Arial" panose="020B0604020202020204" pitchFamily="34" charset="0"/>
              <a:buChar char="•"/>
            </a:pPr>
            <a:r>
              <a:rPr lang="en-US" altLang="en-US" sz="2000" b="1" dirty="0">
                <a:solidFill>
                  <a:schemeClr val="bg2"/>
                </a:solidFill>
                <a:ea typeface="ＭＳ Ｐゴシック" pitchFamily="-108" charset="-128"/>
              </a:rPr>
              <a:t>Provided real time downlink from a camera on External Tank (ET)</a:t>
            </a:r>
          </a:p>
          <a:p>
            <a:pPr marL="800100" lvl="1" indent="-342900">
              <a:buFont typeface="Arial" panose="020B0604020202020204" pitchFamily="34" charset="0"/>
              <a:buChar char="•"/>
            </a:pPr>
            <a:r>
              <a:rPr lang="en-US" altLang="en-US" sz="2000" b="1" dirty="0">
                <a:solidFill>
                  <a:schemeClr val="bg2"/>
                </a:solidFill>
                <a:ea typeface="ＭＳ Ｐゴシック" pitchFamily="-108" charset="-128"/>
              </a:rPr>
              <a:t>Provided 2 new cameras on each Solid Rocket Booster which looked at overall vehicle health.  Particularly Shuttle wing leading edge.</a:t>
            </a:r>
          </a:p>
          <a:p>
            <a:pPr marL="800100" lvl="1" indent="-342900">
              <a:buFont typeface="Arial" panose="020B0604020202020204" pitchFamily="34" charset="0"/>
              <a:buChar char="•"/>
            </a:pPr>
            <a:r>
              <a:rPr lang="en-US" altLang="en-US" sz="2000" b="1" dirty="0">
                <a:solidFill>
                  <a:schemeClr val="bg2"/>
                </a:solidFill>
                <a:ea typeface="ＭＳ Ｐゴシック" pitchFamily="-108" charset="-128"/>
              </a:rPr>
              <a:t>Upgraded Umbilical Well Camera to be digital images which could be down linked.  This allows near real time monitor of ET health.  </a:t>
            </a:r>
          </a:p>
        </p:txBody>
      </p:sp>
      <p:sp>
        <p:nvSpPr>
          <p:cNvPr id="14" name="Date Placeholder 4">
            <a:extLst>
              <a:ext uri="{FF2B5EF4-FFF2-40B4-BE49-F238E27FC236}">
                <a16:creationId xmlns:a16="http://schemas.microsoft.com/office/drawing/2014/main" id="{236C21B7-B957-40D8-B7C6-9935EE9806F3}"/>
              </a:ext>
            </a:extLst>
          </p:cNvPr>
          <p:cNvSpPr>
            <a:spLocks noGrp="1"/>
          </p:cNvSpPr>
          <p:nvPr>
            <p:ph type="dt" sz="quarter" idx="11"/>
          </p:nvPr>
        </p:nvSpPr>
        <p:spPr>
          <a:xfrm>
            <a:off x="133731" y="6632458"/>
            <a:ext cx="1245849" cy="1529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700" dirty="0"/>
              <a:t>National Aeronautics and Space Administration</a:t>
            </a:r>
          </a:p>
        </p:txBody>
      </p:sp>
    </p:spTree>
  </p:cSld>
  <p:clrMapOvr>
    <a:masterClrMapping/>
  </p:clrMapOvr>
  <p:transition advClick="0">
    <p:randomBa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4" name="Picture 10">
            <a:extLst>
              <a:ext uri="{FF2B5EF4-FFF2-40B4-BE49-F238E27FC236}">
                <a16:creationId xmlns:a16="http://schemas.microsoft.com/office/drawing/2014/main" id="{9F475FD7-F011-49E6-9BB8-0670AF553DB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17067" y="4842600"/>
            <a:ext cx="1650347" cy="133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pic>
      <p:sp>
        <p:nvSpPr>
          <p:cNvPr id="2052" name="Title 1">
            <a:extLst>
              <a:ext uri="{FF2B5EF4-FFF2-40B4-BE49-F238E27FC236}">
                <a16:creationId xmlns:a16="http://schemas.microsoft.com/office/drawing/2014/main" id="{D4F4A605-7F3C-466B-9FAD-4D6308BE28DE}"/>
              </a:ext>
            </a:extLst>
          </p:cNvPr>
          <p:cNvSpPr>
            <a:spLocks noGrp="1"/>
          </p:cNvSpPr>
          <p:nvPr>
            <p:ph type="title"/>
          </p:nvPr>
        </p:nvSpPr>
        <p:spPr>
          <a:xfrm>
            <a:off x="4287795" y="7"/>
            <a:ext cx="7904206" cy="848819"/>
          </a:xfrm>
        </p:spPr>
        <p:txBody>
          <a:bodyPr/>
          <a:lstStyle/>
          <a:p>
            <a:r>
              <a:rPr lang="en-US" altLang="en-US" sz="2800" dirty="0"/>
              <a:t>ELVIS Camera Hardware</a:t>
            </a:r>
          </a:p>
        </p:txBody>
      </p:sp>
      <p:sp>
        <p:nvSpPr>
          <p:cNvPr id="2053" name="Slide Number Placeholder 3">
            <a:extLst>
              <a:ext uri="{FF2B5EF4-FFF2-40B4-BE49-F238E27FC236}">
                <a16:creationId xmlns:a16="http://schemas.microsoft.com/office/drawing/2014/main" id="{F45C4CF7-0980-4FE7-9AAA-7DA56085F7CB}"/>
              </a:ext>
            </a:extLst>
          </p:cNvPr>
          <p:cNvSpPr>
            <a:spLocks noGrp="1"/>
          </p:cNvSpPr>
          <p:nvPr>
            <p:ph type="sldNum" sz="quarter" idx="10"/>
          </p:nvPr>
        </p:nvSpPr>
        <p:spPr>
          <a:xfrm>
            <a:off x="12786685" y="6705022"/>
            <a:ext cx="2423475" cy="15386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CEE2C8B-5BBE-4E89-AB77-CBA422C50EDB}" type="slidenum">
              <a:rPr lang="en-US" altLang="en-US" sz="700"/>
              <a:pPr/>
              <a:t>13</a:t>
            </a:fld>
            <a:endParaRPr lang="en-US" altLang="en-US" sz="700"/>
          </a:p>
        </p:txBody>
      </p:sp>
      <p:pic>
        <p:nvPicPr>
          <p:cNvPr id="2055" name="Picture 3">
            <a:extLst>
              <a:ext uri="{FF2B5EF4-FFF2-40B4-BE49-F238E27FC236}">
                <a16:creationId xmlns:a16="http://schemas.microsoft.com/office/drawing/2014/main" id="{987498FE-F715-49B7-A5FA-9D0716833AA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1375" y="876343"/>
            <a:ext cx="3582929" cy="247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2">
            <a:extLst>
              <a:ext uri="{FF2B5EF4-FFF2-40B4-BE49-F238E27FC236}">
                <a16:creationId xmlns:a16="http://schemas.microsoft.com/office/drawing/2014/main" id="{DF84EEF7-ECD4-4885-BDA5-6C694864751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87597" y="2303551"/>
            <a:ext cx="2401624" cy="1803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57" name="Straight Arrow Connector 8">
            <a:extLst>
              <a:ext uri="{FF2B5EF4-FFF2-40B4-BE49-F238E27FC236}">
                <a16:creationId xmlns:a16="http://schemas.microsoft.com/office/drawing/2014/main" id="{0B28FFDD-CFDC-4151-BFD4-BCD9B0327889}"/>
              </a:ext>
            </a:extLst>
          </p:cNvPr>
          <p:cNvCxnSpPr>
            <a:cxnSpLocks noChangeShapeType="1"/>
          </p:cNvCxnSpPr>
          <p:nvPr/>
        </p:nvCxnSpPr>
        <p:spPr bwMode="auto">
          <a:xfrm>
            <a:off x="3311661" y="2238509"/>
            <a:ext cx="544068" cy="27724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058" name="Picture 4">
            <a:extLst>
              <a:ext uri="{FF2B5EF4-FFF2-40B4-BE49-F238E27FC236}">
                <a16:creationId xmlns:a16="http://schemas.microsoft.com/office/drawing/2014/main" id="{681B7D7F-B8F8-4BD6-A98B-C910A521C41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23016" y="3652085"/>
            <a:ext cx="2126348" cy="199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Picture 5">
            <a:extLst>
              <a:ext uri="{FF2B5EF4-FFF2-40B4-BE49-F238E27FC236}">
                <a16:creationId xmlns:a16="http://schemas.microsoft.com/office/drawing/2014/main" id="{23C0E1CD-9F35-45F0-94AE-62BC99A415A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023971" y="4481502"/>
            <a:ext cx="1779542" cy="1393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0" name="TextBox 11">
            <a:extLst>
              <a:ext uri="{FF2B5EF4-FFF2-40B4-BE49-F238E27FC236}">
                <a16:creationId xmlns:a16="http://schemas.microsoft.com/office/drawing/2014/main" id="{6652F1B0-C3B7-42DC-84A6-19291C2A829D}"/>
              </a:ext>
            </a:extLst>
          </p:cNvPr>
          <p:cNvSpPr txBox="1">
            <a:spLocks noChangeArrowheads="1"/>
          </p:cNvSpPr>
          <p:nvPr/>
        </p:nvSpPr>
        <p:spPr bwMode="auto">
          <a:xfrm>
            <a:off x="1646785" y="3833145"/>
            <a:ext cx="1621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a:t>Encoder</a:t>
            </a:r>
          </a:p>
        </p:txBody>
      </p:sp>
      <p:sp>
        <p:nvSpPr>
          <p:cNvPr id="2061" name="TextBox 12">
            <a:extLst>
              <a:ext uri="{FF2B5EF4-FFF2-40B4-BE49-F238E27FC236}">
                <a16:creationId xmlns:a16="http://schemas.microsoft.com/office/drawing/2014/main" id="{DB4DE596-2DE6-48D1-8AD3-8E6E1E4BB708}"/>
              </a:ext>
            </a:extLst>
          </p:cNvPr>
          <p:cNvSpPr txBox="1">
            <a:spLocks noChangeArrowheads="1"/>
          </p:cNvSpPr>
          <p:nvPr/>
        </p:nvSpPr>
        <p:spPr bwMode="auto">
          <a:xfrm>
            <a:off x="3884104" y="5585049"/>
            <a:ext cx="12940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a:t>Antenna</a:t>
            </a:r>
          </a:p>
        </p:txBody>
      </p:sp>
      <p:sp>
        <p:nvSpPr>
          <p:cNvPr id="2062" name="TextBox 13">
            <a:extLst>
              <a:ext uri="{FF2B5EF4-FFF2-40B4-BE49-F238E27FC236}">
                <a16:creationId xmlns:a16="http://schemas.microsoft.com/office/drawing/2014/main" id="{9DD83260-8312-4B63-BDA6-41B87A1DDB30}"/>
              </a:ext>
            </a:extLst>
          </p:cNvPr>
          <p:cNvSpPr txBox="1">
            <a:spLocks noChangeArrowheads="1"/>
          </p:cNvSpPr>
          <p:nvPr/>
        </p:nvSpPr>
        <p:spPr bwMode="auto">
          <a:xfrm>
            <a:off x="4505033" y="2700039"/>
            <a:ext cx="12463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a:solidFill>
                  <a:schemeClr val="bg2"/>
                </a:solidFill>
              </a:rPr>
              <a:t>Camera</a:t>
            </a:r>
          </a:p>
        </p:txBody>
      </p:sp>
      <p:sp>
        <p:nvSpPr>
          <p:cNvPr id="2063" name="TextBox 14">
            <a:extLst>
              <a:ext uri="{FF2B5EF4-FFF2-40B4-BE49-F238E27FC236}">
                <a16:creationId xmlns:a16="http://schemas.microsoft.com/office/drawing/2014/main" id="{9AD5C79F-98D7-426D-8E4F-E0DF5B80A9F2}"/>
              </a:ext>
            </a:extLst>
          </p:cNvPr>
          <p:cNvSpPr txBox="1">
            <a:spLocks noChangeArrowheads="1"/>
          </p:cNvSpPr>
          <p:nvPr/>
        </p:nvSpPr>
        <p:spPr bwMode="auto">
          <a:xfrm>
            <a:off x="417121" y="825376"/>
            <a:ext cx="25381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a:solidFill>
                  <a:schemeClr val="bg2"/>
                </a:solidFill>
              </a:rPr>
              <a:t>Mounting Location</a:t>
            </a:r>
          </a:p>
        </p:txBody>
      </p:sp>
      <p:graphicFrame>
        <p:nvGraphicFramePr>
          <p:cNvPr id="2050" name="Object 6">
            <a:extLst>
              <a:ext uri="{FF2B5EF4-FFF2-40B4-BE49-F238E27FC236}">
                <a16:creationId xmlns:a16="http://schemas.microsoft.com/office/drawing/2014/main" id="{7C2EEAD3-88BB-4806-8476-FF4DE17E5EA4}"/>
              </a:ext>
            </a:extLst>
          </p:cNvPr>
          <p:cNvGraphicFramePr>
            <a:graphicFrameLocks noChangeAspect="1"/>
          </p:cNvGraphicFramePr>
          <p:nvPr>
            <p:extLst>
              <p:ext uri="{D42A27DB-BD31-4B8C-83A1-F6EECF244321}">
                <p14:modId xmlns:p14="http://schemas.microsoft.com/office/powerpoint/2010/main" val="3173628364"/>
              </p:ext>
            </p:extLst>
          </p:nvPr>
        </p:nvGraphicFramePr>
        <p:xfrm>
          <a:off x="8689930" y="4344857"/>
          <a:ext cx="2887911" cy="1917831"/>
        </p:xfrm>
        <a:graphic>
          <a:graphicData uri="http://schemas.openxmlformats.org/presentationml/2006/ole">
            <mc:AlternateContent xmlns:mc="http://schemas.openxmlformats.org/markup-compatibility/2006">
              <mc:Choice xmlns:v="urn:schemas-microsoft-com:vml" Requires="v">
                <p:oleObj spid="_x0000_s1166" name="Photo Editor Photo" r:id="rId8" imgW="5733333" imgH="3809524" progId="MSPhotoEd.3">
                  <p:embed/>
                </p:oleObj>
              </mc:Choice>
              <mc:Fallback>
                <p:oleObj name="Photo Editor Photo" r:id="rId8" imgW="5733333" imgH="3809524" progId="MSPhotoEd.3">
                  <p:embed/>
                  <p:pic>
                    <p:nvPicPr>
                      <p:cNvPr id="2050" name="Object 6">
                        <a:extLst>
                          <a:ext uri="{FF2B5EF4-FFF2-40B4-BE49-F238E27FC236}">
                            <a16:creationId xmlns:a16="http://schemas.microsoft.com/office/drawing/2014/main" id="{7C2EEAD3-88BB-4806-8476-FF4DE17E5EA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89930" y="4344857"/>
                        <a:ext cx="2887911" cy="1917831"/>
                      </a:xfrm>
                      <a:prstGeom prst="rect">
                        <a:avLst/>
                      </a:prstGeom>
                      <a:noFill/>
                      <a:ln>
                        <a:noFill/>
                      </a:ln>
                      <a:effectLst/>
                    </p:spPr>
                  </p:pic>
                </p:oleObj>
              </mc:Fallback>
            </mc:AlternateContent>
          </a:graphicData>
        </a:graphic>
      </p:graphicFrame>
      <p:pic>
        <p:nvPicPr>
          <p:cNvPr id="2065" name="Picture 3" descr="D:\Documents and Settings\pankieok\My Documents\My Pictures\pyro - SSVR and fwd cam pictures\DSC00056.JPG">
            <a:extLst>
              <a:ext uri="{FF2B5EF4-FFF2-40B4-BE49-F238E27FC236}">
                <a16:creationId xmlns:a16="http://schemas.microsoft.com/office/drawing/2014/main" id="{37CD590A-7DD6-4840-9589-EE946864C281}"/>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599239" y="1348118"/>
            <a:ext cx="2249408" cy="127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51" name="Object 7">
            <a:extLst>
              <a:ext uri="{FF2B5EF4-FFF2-40B4-BE49-F238E27FC236}">
                <a16:creationId xmlns:a16="http://schemas.microsoft.com/office/drawing/2014/main" id="{8999FF82-842F-43F0-90D0-6CF0894604D5}"/>
              </a:ext>
            </a:extLst>
          </p:cNvPr>
          <p:cNvGraphicFramePr>
            <a:graphicFrameLocks noChangeAspect="1"/>
          </p:cNvGraphicFramePr>
          <p:nvPr>
            <p:extLst>
              <p:ext uri="{D42A27DB-BD31-4B8C-83A1-F6EECF244321}">
                <p14:modId xmlns:p14="http://schemas.microsoft.com/office/powerpoint/2010/main" val="69976015"/>
              </p:ext>
            </p:extLst>
          </p:nvPr>
        </p:nvGraphicFramePr>
        <p:xfrm>
          <a:off x="8615117" y="1103718"/>
          <a:ext cx="2962724" cy="1968461"/>
        </p:xfrm>
        <a:graphic>
          <a:graphicData uri="http://schemas.openxmlformats.org/presentationml/2006/ole">
            <mc:AlternateContent xmlns:mc="http://schemas.openxmlformats.org/markup-compatibility/2006">
              <mc:Choice xmlns:v="urn:schemas-microsoft-com:vml" Requires="v">
                <p:oleObj spid="_x0000_s1167" name="Photo Editor Photo" r:id="rId11" imgW="5733333" imgH="3809524" progId="MSPhotoEd.3">
                  <p:embed/>
                </p:oleObj>
              </mc:Choice>
              <mc:Fallback>
                <p:oleObj name="Photo Editor Photo" r:id="rId11" imgW="5733333" imgH="3809524" progId="MSPhotoEd.3">
                  <p:embed/>
                  <p:pic>
                    <p:nvPicPr>
                      <p:cNvPr id="2051" name="Object 7">
                        <a:extLst>
                          <a:ext uri="{FF2B5EF4-FFF2-40B4-BE49-F238E27FC236}">
                            <a16:creationId xmlns:a16="http://schemas.microsoft.com/office/drawing/2014/main" id="{8999FF82-842F-43F0-90D0-6CF0894604D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5117" y="1103718"/>
                        <a:ext cx="2962724" cy="1968461"/>
                      </a:xfrm>
                      <a:prstGeom prst="rect">
                        <a:avLst/>
                      </a:prstGeom>
                      <a:noFill/>
                      <a:ln>
                        <a:noFill/>
                      </a:ln>
                      <a:effectLst/>
                    </p:spPr>
                  </p:pic>
                </p:oleObj>
              </mc:Fallback>
            </mc:AlternateContent>
          </a:graphicData>
        </a:graphic>
      </p:graphicFrame>
      <p:pic>
        <p:nvPicPr>
          <p:cNvPr id="2066" name="Picture 4" descr="D:\Photos\SSVR\DSCN0022.JPG">
            <a:extLst>
              <a:ext uri="{FF2B5EF4-FFF2-40B4-BE49-F238E27FC236}">
                <a16:creationId xmlns:a16="http://schemas.microsoft.com/office/drawing/2014/main" id="{834F8115-A4EB-4664-B95A-B67B022F1988}"/>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872486" y="2922792"/>
            <a:ext cx="2264004" cy="1696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9" name="TextBox 24">
            <a:extLst>
              <a:ext uri="{FF2B5EF4-FFF2-40B4-BE49-F238E27FC236}">
                <a16:creationId xmlns:a16="http://schemas.microsoft.com/office/drawing/2014/main" id="{29BCF598-FF77-4471-8E9E-CB999B3BA619}"/>
              </a:ext>
            </a:extLst>
          </p:cNvPr>
          <p:cNvSpPr txBox="1">
            <a:spLocks noChangeArrowheads="1"/>
          </p:cNvSpPr>
          <p:nvPr/>
        </p:nvSpPr>
        <p:spPr bwMode="auto">
          <a:xfrm>
            <a:off x="8615117" y="1106807"/>
            <a:ext cx="16145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a:solidFill>
                  <a:schemeClr val="bg2"/>
                </a:solidFill>
              </a:rPr>
              <a:t>Forward Skirt</a:t>
            </a:r>
          </a:p>
          <a:p>
            <a:r>
              <a:rPr lang="en-US" altLang="en-US" sz="1600" dirty="0">
                <a:solidFill>
                  <a:schemeClr val="bg2"/>
                </a:solidFill>
              </a:rPr>
              <a:t>Camera</a:t>
            </a:r>
          </a:p>
        </p:txBody>
      </p:sp>
      <p:sp>
        <p:nvSpPr>
          <p:cNvPr id="2070" name="TextBox 25">
            <a:extLst>
              <a:ext uri="{FF2B5EF4-FFF2-40B4-BE49-F238E27FC236}">
                <a16:creationId xmlns:a16="http://schemas.microsoft.com/office/drawing/2014/main" id="{B666A062-7CD6-4F95-AC06-7C5C11C8EC8B}"/>
              </a:ext>
            </a:extLst>
          </p:cNvPr>
          <p:cNvSpPr txBox="1">
            <a:spLocks noChangeArrowheads="1"/>
          </p:cNvSpPr>
          <p:nvPr/>
        </p:nvSpPr>
        <p:spPr bwMode="auto">
          <a:xfrm>
            <a:off x="6690315" y="3495916"/>
            <a:ext cx="11821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a:solidFill>
                  <a:schemeClr val="bg2"/>
                </a:solidFill>
              </a:rPr>
              <a:t>Onboard</a:t>
            </a:r>
          </a:p>
          <a:p>
            <a:r>
              <a:rPr lang="en-US" altLang="en-US" sz="1600" dirty="0">
                <a:solidFill>
                  <a:schemeClr val="bg2"/>
                </a:solidFill>
              </a:rPr>
              <a:t>Recorder</a:t>
            </a:r>
          </a:p>
        </p:txBody>
      </p:sp>
      <p:sp>
        <p:nvSpPr>
          <p:cNvPr id="2071" name="TextBox 26">
            <a:extLst>
              <a:ext uri="{FF2B5EF4-FFF2-40B4-BE49-F238E27FC236}">
                <a16:creationId xmlns:a16="http://schemas.microsoft.com/office/drawing/2014/main" id="{0018F973-DBFD-4B91-AC1D-57243AE58CCB}"/>
              </a:ext>
            </a:extLst>
          </p:cNvPr>
          <p:cNvSpPr txBox="1">
            <a:spLocks noChangeArrowheads="1"/>
          </p:cNvSpPr>
          <p:nvPr/>
        </p:nvSpPr>
        <p:spPr bwMode="auto">
          <a:xfrm>
            <a:off x="7117067" y="4842600"/>
            <a:ext cx="20906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400" dirty="0">
                <a:solidFill>
                  <a:schemeClr val="bg2"/>
                </a:solidFill>
              </a:rPr>
              <a:t>ETA Ring Camera</a:t>
            </a:r>
          </a:p>
        </p:txBody>
      </p:sp>
      <p:sp>
        <p:nvSpPr>
          <p:cNvPr id="2072" name="TextBox 28">
            <a:extLst>
              <a:ext uri="{FF2B5EF4-FFF2-40B4-BE49-F238E27FC236}">
                <a16:creationId xmlns:a16="http://schemas.microsoft.com/office/drawing/2014/main" id="{5059E117-7357-4858-BEF5-B4F60443C8C2}"/>
              </a:ext>
            </a:extLst>
          </p:cNvPr>
          <p:cNvSpPr txBox="1">
            <a:spLocks noChangeArrowheads="1"/>
          </p:cNvSpPr>
          <p:nvPr/>
        </p:nvSpPr>
        <p:spPr bwMode="auto">
          <a:xfrm>
            <a:off x="1520828" y="6310460"/>
            <a:ext cx="19748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solidFill>
                  <a:schemeClr val="bg2"/>
                </a:solidFill>
              </a:rPr>
              <a:t>ET CAMERA</a:t>
            </a:r>
          </a:p>
        </p:txBody>
      </p:sp>
      <p:sp>
        <p:nvSpPr>
          <p:cNvPr id="2073" name="TextBox 29">
            <a:extLst>
              <a:ext uri="{FF2B5EF4-FFF2-40B4-BE49-F238E27FC236}">
                <a16:creationId xmlns:a16="http://schemas.microsoft.com/office/drawing/2014/main" id="{618A3A7E-DD8C-4E24-B725-2CA63A4D70BD}"/>
              </a:ext>
            </a:extLst>
          </p:cNvPr>
          <p:cNvSpPr txBox="1">
            <a:spLocks noChangeArrowheads="1"/>
          </p:cNvSpPr>
          <p:nvPr/>
        </p:nvSpPr>
        <p:spPr bwMode="auto">
          <a:xfrm>
            <a:off x="8162412" y="6319551"/>
            <a:ext cx="22209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solidFill>
                  <a:schemeClr val="bg2"/>
                </a:solidFill>
              </a:rPr>
              <a:t>SRB CAMERA</a:t>
            </a:r>
          </a:p>
        </p:txBody>
      </p:sp>
      <p:sp>
        <p:nvSpPr>
          <p:cNvPr id="24" name="Date Placeholder 4">
            <a:extLst>
              <a:ext uri="{FF2B5EF4-FFF2-40B4-BE49-F238E27FC236}">
                <a16:creationId xmlns:a16="http://schemas.microsoft.com/office/drawing/2014/main" id="{C94E1217-697A-4700-927C-5DBDC6EF487D}"/>
              </a:ext>
            </a:extLst>
          </p:cNvPr>
          <p:cNvSpPr>
            <a:spLocks noGrp="1"/>
          </p:cNvSpPr>
          <p:nvPr>
            <p:ph type="dt" sz="quarter" idx="11"/>
          </p:nvPr>
        </p:nvSpPr>
        <p:spPr>
          <a:xfrm>
            <a:off x="133731" y="6632458"/>
            <a:ext cx="1245849" cy="1529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700" dirty="0"/>
              <a:t>National Aeronautics and Space Administration</a:t>
            </a:r>
          </a:p>
        </p:txBody>
      </p:sp>
    </p:spTree>
  </p:cSld>
  <p:clrMapOvr>
    <a:masterClrMapping/>
  </p:clrMapOvr>
  <p:transition advClick="0">
    <p:randomBa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a:extLst>
              <a:ext uri="{FF2B5EF4-FFF2-40B4-BE49-F238E27FC236}">
                <a16:creationId xmlns:a16="http://schemas.microsoft.com/office/drawing/2014/main" id="{3D72606B-B385-4024-86EB-3DF1C378B448}"/>
              </a:ext>
            </a:extLst>
          </p:cNvPr>
          <p:cNvSpPr>
            <a:spLocks noGrp="1"/>
          </p:cNvSpPr>
          <p:nvPr>
            <p:ph type="sldNum" sz="quarter" idx="10"/>
          </p:nvPr>
        </p:nvSpPr>
        <p:spPr>
          <a:xfrm>
            <a:off x="12786685" y="6705022"/>
            <a:ext cx="2423475" cy="15386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6644B29-4F73-4033-9C1A-188C639A1F17}" type="slidenum">
              <a:rPr lang="en-US" altLang="en-US" sz="700"/>
              <a:pPr/>
              <a:t>14</a:t>
            </a:fld>
            <a:endParaRPr lang="en-US" altLang="en-US" sz="700"/>
          </a:p>
        </p:txBody>
      </p:sp>
      <p:sp>
        <p:nvSpPr>
          <p:cNvPr id="39939" name="Date Placeholder 4">
            <a:extLst>
              <a:ext uri="{FF2B5EF4-FFF2-40B4-BE49-F238E27FC236}">
                <a16:creationId xmlns:a16="http://schemas.microsoft.com/office/drawing/2014/main" id="{F585CC56-DF6A-4B44-9A19-49763DD8EBFA}"/>
              </a:ext>
            </a:extLst>
          </p:cNvPr>
          <p:cNvSpPr>
            <a:spLocks noGrp="1"/>
          </p:cNvSpPr>
          <p:nvPr>
            <p:ph type="dt" sz="quarter" idx="11"/>
          </p:nvPr>
        </p:nvSpPr>
        <p:spPr>
          <a:xfrm>
            <a:off x="133731" y="6632458"/>
            <a:ext cx="1245849" cy="1529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700" dirty="0"/>
              <a:t>National Aeronautics and Space Administration</a:t>
            </a:r>
          </a:p>
        </p:txBody>
      </p:sp>
      <p:pic>
        <p:nvPicPr>
          <p:cNvPr id="39941" name="Picture 3" descr="10">
            <a:extLst>
              <a:ext uri="{FF2B5EF4-FFF2-40B4-BE49-F238E27FC236}">
                <a16:creationId xmlns:a16="http://schemas.microsoft.com/office/drawing/2014/main" id="{C298CD32-5236-43DF-B721-3ECBCED9FB3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22755" y="4427366"/>
            <a:ext cx="208280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4">
            <a:extLst>
              <a:ext uri="{FF2B5EF4-FFF2-40B4-BE49-F238E27FC236}">
                <a16:creationId xmlns:a16="http://schemas.microsoft.com/office/drawing/2014/main" id="{07C3DC4F-B311-42B5-9FA1-7E9B9C0EC05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74843" y="1209504"/>
            <a:ext cx="4125912"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3" name="Oval 5">
            <a:extLst>
              <a:ext uri="{FF2B5EF4-FFF2-40B4-BE49-F238E27FC236}">
                <a16:creationId xmlns:a16="http://schemas.microsoft.com/office/drawing/2014/main" id="{65F4F809-3FAD-402D-A0FE-646C0472A70C}"/>
              </a:ext>
            </a:extLst>
          </p:cNvPr>
          <p:cNvSpPr>
            <a:spLocks noChangeArrowheads="1"/>
          </p:cNvSpPr>
          <p:nvPr/>
        </p:nvSpPr>
        <p:spPr bwMode="auto">
          <a:xfrm>
            <a:off x="3152818" y="1896891"/>
            <a:ext cx="1014412" cy="1009650"/>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9944" name="Text Box 6">
            <a:extLst>
              <a:ext uri="{FF2B5EF4-FFF2-40B4-BE49-F238E27FC236}">
                <a16:creationId xmlns:a16="http://schemas.microsoft.com/office/drawing/2014/main" id="{3BB8417D-B986-4D7D-9A1B-2F7E9828DD56}"/>
              </a:ext>
            </a:extLst>
          </p:cNvPr>
          <p:cNvSpPr txBox="1">
            <a:spLocks noChangeArrowheads="1"/>
          </p:cNvSpPr>
          <p:nvPr/>
        </p:nvSpPr>
        <p:spPr bwMode="auto">
          <a:xfrm>
            <a:off x="925555" y="1215854"/>
            <a:ext cx="14097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1200"/>
              <a:t>Bulkhead Camera Housing installed in Bulkhead</a:t>
            </a:r>
          </a:p>
        </p:txBody>
      </p:sp>
      <p:sp>
        <p:nvSpPr>
          <p:cNvPr id="39947" name="Text Box 9">
            <a:extLst>
              <a:ext uri="{FF2B5EF4-FFF2-40B4-BE49-F238E27FC236}">
                <a16:creationId xmlns:a16="http://schemas.microsoft.com/office/drawing/2014/main" id="{6D0C4ACC-91A4-4EBA-9012-3900BC75DAC2}"/>
              </a:ext>
            </a:extLst>
          </p:cNvPr>
          <p:cNvSpPr txBox="1">
            <a:spLocks noChangeArrowheads="1"/>
          </p:cNvSpPr>
          <p:nvPr/>
        </p:nvSpPr>
        <p:spPr bwMode="auto">
          <a:xfrm>
            <a:off x="585830" y="5876754"/>
            <a:ext cx="31384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1600"/>
              <a:t>HSPC installed in Bulkhead Camera Housing</a:t>
            </a:r>
          </a:p>
        </p:txBody>
      </p:sp>
      <p:sp>
        <p:nvSpPr>
          <p:cNvPr id="39948" name="Text Box 10">
            <a:extLst>
              <a:ext uri="{FF2B5EF4-FFF2-40B4-BE49-F238E27FC236}">
                <a16:creationId xmlns:a16="http://schemas.microsoft.com/office/drawing/2014/main" id="{54261F28-C148-43C0-8C41-715A567314EA}"/>
              </a:ext>
            </a:extLst>
          </p:cNvPr>
          <p:cNvSpPr txBox="1">
            <a:spLocks noChangeArrowheads="1"/>
          </p:cNvSpPr>
          <p:nvPr/>
        </p:nvSpPr>
        <p:spPr bwMode="auto">
          <a:xfrm>
            <a:off x="4373606" y="5902153"/>
            <a:ext cx="919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1400" dirty="0"/>
              <a:t>HSPC</a:t>
            </a:r>
          </a:p>
        </p:txBody>
      </p:sp>
      <p:pic>
        <p:nvPicPr>
          <p:cNvPr id="39950" name="Picture 3">
            <a:extLst>
              <a:ext uri="{FF2B5EF4-FFF2-40B4-BE49-F238E27FC236}">
                <a16:creationId xmlns:a16="http://schemas.microsoft.com/office/drawing/2014/main" id="{06691C66-5DF8-407E-BF46-0B6D7DE9C5C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379580" y="4008266"/>
            <a:ext cx="174783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1" name="Line 13">
            <a:extLst>
              <a:ext uri="{FF2B5EF4-FFF2-40B4-BE49-F238E27FC236}">
                <a16:creationId xmlns:a16="http://schemas.microsoft.com/office/drawing/2014/main" id="{11EC46D5-D6E6-4150-87A1-8982C852646F}"/>
              </a:ext>
            </a:extLst>
          </p:cNvPr>
          <p:cNvSpPr>
            <a:spLocks noChangeShapeType="1"/>
          </p:cNvSpPr>
          <p:nvPr/>
        </p:nvSpPr>
        <p:spPr bwMode="auto">
          <a:xfrm flipV="1">
            <a:off x="2665455" y="2398542"/>
            <a:ext cx="990600" cy="211137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39952" name="Picture 2">
            <a:extLst>
              <a:ext uri="{FF2B5EF4-FFF2-40B4-BE49-F238E27FC236}">
                <a16:creationId xmlns:a16="http://schemas.microsoft.com/office/drawing/2014/main" id="{31FA9E33-B457-4009-B553-55A65B129FEE}"/>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017461" y="1618628"/>
            <a:ext cx="1931987"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3" name="Line 15">
            <a:extLst>
              <a:ext uri="{FF2B5EF4-FFF2-40B4-BE49-F238E27FC236}">
                <a16:creationId xmlns:a16="http://schemas.microsoft.com/office/drawing/2014/main" id="{29A7036B-34B3-47DC-820E-70676CF1E704}"/>
              </a:ext>
            </a:extLst>
          </p:cNvPr>
          <p:cNvSpPr>
            <a:spLocks noChangeShapeType="1"/>
          </p:cNvSpPr>
          <p:nvPr/>
        </p:nvSpPr>
        <p:spPr bwMode="auto">
          <a:xfrm flipH="1" flipV="1">
            <a:off x="3678281" y="2385841"/>
            <a:ext cx="2727324" cy="127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54" name="Line 16">
            <a:extLst>
              <a:ext uri="{FF2B5EF4-FFF2-40B4-BE49-F238E27FC236}">
                <a16:creationId xmlns:a16="http://schemas.microsoft.com/office/drawing/2014/main" id="{32D3A4BC-3D52-43D4-A997-E077FBB29A5A}"/>
              </a:ext>
            </a:extLst>
          </p:cNvPr>
          <p:cNvSpPr>
            <a:spLocks noChangeShapeType="1"/>
          </p:cNvSpPr>
          <p:nvPr/>
        </p:nvSpPr>
        <p:spPr bwMode="auto">
          <a:xfrm flipH="1">
            <a:off x="2616244" y="4771853"/>
            <a:ext cx="1284287" cy="793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55" name="Line 17">
            <a:extLst>
              <a:ext uri="{FF2B5EF4-FFF2-40B4-BE49-F238E27FC236}">
                <a16:creationId xmlns:a16="http://schemas.microsoft.com/office/drawing/2014/main" id="{F3C7E692-0936-4421-8B12-62E2A9AE39E6}"/>
              </a:ext>
            </a:extLst>
          </p:cNvPr>
          <p:cNvSpPr>
            <a:spLocks noChangeShapeType="1"/>
          </p:cNvSpPr>
          <p:nvPr/>
        </p:nvSpPr>
        <p:spPr bwMode="auto">
          <a:xfrm flipV="1">
            <a:off x="5972219" y="3092278"/>
            <a:ext cx="1724025" cy="134143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56" name="Text Box 18">
            <a:extLst>
              <a:ext uri="{FF2B5EF4-FFF2-40B4-BE49-F238E27FC236}">
                <a16:creationId xmlns:a16="http://schemas.microsoft.com/office/drawing/2014/main" id="{93C3BFA6-834F-47E0-B707-AE80573AB322}"/>
              </a:ext>
            </a:extLst>
          </p:cNvPr>
          <p:cNvSpPr txBox="1">
            <a:spLocks noChangeArrowheads="1"/>
          </p:cNvSpPr>
          <p:nvPr/>
        </p:nvSpPr>
        <p:spPr bwMode="auto">
          <a:xfrm>
            <a:off x="4021265" y="3655842"/>
            <a:ext cx="313848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1600" dirty="0"/>
              <a:t>HSPC installed in Bulkhead Camera Housing</a:t>
            </a:r>
          </a:p>
        </p:txBody>
      </p:sp>
      <p:pic>
        <p:nvPicPr>
          <p:cNvPr id="39957" name="Picture 19" descr="665445021@27022007-3582">
            <a:extLst>
              <a:ext uri="{FF2B5EF4-FFF2-40B4-BE49-F238E27FC236}">
                <a16:creationId xmlns:a16="http://schemas.microsoft.com/office/drawing/2014/main" id="{12FA5B81-7B4D-47B8-8510-113579F2F766}"/>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382755" y="2233442"/>
            <a:ext cx="151130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8" name="Picture 20" descr="ares1-1-prelim-oml_v01">
            <a:extLst>
              <a:ext uri="{FF2B5EF4-FFF2-40B4-BE49-F238E27FC236}">
                <a16:creationId xmlns:a16="http://schemas.microsoft.com/office/drawing/2014/main" id="{F001EDDB-77E0-473E-B41C-4CC44E3AB1E5}"/>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47511" y="1098589"/>
            <a:ext cx="412750" cy="513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9" name="Line 21">
            <a:extLst>
              <a:ext uri="{FF2B5EF4-FFF2-40B4-BE49-F238E27FC236}">
                <a16:creationId xmlns:a16="http://schemas.microsoft.com/office/drawing/2014/main" id="{07C20CD0-BD42-45A2-9F92-8BBCFF2692D6}"/>
              </a:ext>
            </a:extLst>
          </p:cNvPr>
          <p:cNvSpPr>
            <a:spLocks noChangeShapeType="1"/>
          </p:cNvSpPr>
          <p:nvPr/>
        </p:nvSpPr>
        <p:spPr bwMode="auto">
          <a:xfrm flipH="1">
            <a:off x="349291" y="2730328"/>
            <a:ext cx="1611314" cy="95377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9960" name="Text Box 22">
            <a:extLst>
              <a:ext uri="{FF2B5EF4-FFF2-40B4-BE49-F238E27FC236}">
                <a16:creationId xmlns:a16="http://schemas.microsoft.com/office/drawing/2014/main" id="{21638B40-141C-4423-A8B5-B1BD3863E169}"/>
              </a:ext>
            </a:extLst>
          </p:cNvPr>
          <p:cNvSpPr txBox="1">
            <a:spLocks noChangeArrowheads="1"/>
          </p:cNvSpPr>
          <p:nvPr/>
        </p:nvSpPr>
        <p:spPr bwMode="auto">
          <a:xfrm>
            <a:off x="2372194" y="6177174"/>
            <a:ext cx="47468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2000" dirty="0"/>
              <a:t>Bulkhead Camera Housing is N</a:t>
            </a:r>
            <a:r>
              <a:rPr lang="en-US" altLang="en-US" sz="1200" dirty="0"/>
              <a:t>2</a:t>
            </a:r>
            <a:r>
              <a:rPr lang="en-US" altLang="en-US" sz="2000" dirty="0"/>
              <a:t> Purged</a:t>
            </a:r>
            <a:endParaRPr lang="en-US" altLang="en-US" dirty="0"/>
          </a:p>
        </p:txBody>
      </p:sp>
      <p:sp>
        <p:nvSpPr>
          <p:cNvPr id="27" name="Title 1">
            <a:extLst>
              <a:ext uri="{FF2B5EF4-FFF2-40B4-BE49-F238E27FC236}">
                <a16:creationId xmlns:a16="http://schemas.microsoft.com/office/drawing/2014/main" id="{ECB703E6-0D27-4D38-B5A0-1B37D35D283A}"/>
              </a:ext>
            </a:extLst>
          </p:cNvPr>
          <p:cNvSpPr txBox="1">
            <a:spLocks/>
          </p:cNvSpPr>
          <p:nvPr/>
        </p:nvSpPr>
        <p:spPr bwMode="auto">
          <a:xfrm>
            <a:off x="4287795" y="7"/>
            <a:ext cx="7904206"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altLang="en-US" sz="2800" kern="0" dirty="0"/>
              <a:t>Ares I-X High Speed </a:t>
            </a:r>
            <a:r>
              <a:rPr lang="en-US" altLang="en-US" sz="2800" kern="0" dirty="0" err="1"/>
              <a:t>Parchute</a:t>
            </a:r>
            <a:r>
              <a:rPr lang="en-US" altLang="en-US" sz="2800" kern="0" dirty="0"/>
              <a:t> Camera </a:t>
            </a:r>
          </a:p>
        </p:txBody>
      </p:sp>
      <p:pic>
        <p:nvPicPr>
          <p:cNvPr id="28" name="Picture 2" descr="asked4">
            <a:extLst>
              <a:ext uri="{FF2B5EF4-FFF2-40B4-BE49-F238E27FC236}">
                <a16:creationId xmlns:a16="http://schemas.microsoft.com/office/drawing/2014/main" id="{841D057C-877A-4A63-AC4C-13492DE75AA6}"/>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698654" y="3946354"/>
            <a:ext cx="3473364" cy="2196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Box 3">
            <a:extLst>
              <a:ext uri="{FF2B5EF4-FFF2-40B4-BE49-F238E27FC236}">
                <a16:creationId xmlns:a16="http://schemas.microsoft.com/office/drawing/2014/main" id="{153F3DAC-FBD3-475B-81AB-058BC79D9907}"/>
              </a:ext>
            </a:extLst>
          </p:cNvPr>
          <p:cNvSpPr txBox="1">
            <a:spLocks noChangeArrowheads="1"/>
          </p:cNvSpPr>
          <p:nvPr/>
        </p:nvSpPr>
        <p:spPr bwMode="auto">
          <a:xfrm>
            <a:off x="9725454" y="6269507"/>
            <a:ext cx="10342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t>9) Micro-Controller</a:t>
            </a:r>
          </a:p>
        </p:txBody>
      </p:sp>
      <p:sp>
        <p:nvSpPr>
          <p:cNvPr id="30" name="Line 4">
            <a:extLst>
              <a:ext uri="{FF2B5EF4-FFF2-40B4-BE49-F238E27FC236}">
                <a16:creationId xmlns:a16="http://schemas.microsoft.com/office/drawing/2014/main" id="{73079CAA-365A-4F88-8BE8-6698AFA8AA51}"/>
              </a:ext>
            </a:extLst>
          </p:cNvPr>
          <p:cNvSpPr>
            <a:spLocks noChangeShapeType="1"/>
          </p:cNvSpPr>
          <p:nvPr/>
        </p:nvSpPr>
        <p:spPr bwMode="auto">
          <a:xfrm flipV="1">
            <a:off x="8175668" y="4927428"/>
            <a:ext cx="25400" cy="1117600"/>
          </a:xfrm>
          <a:prstGeom prst="line">
            <a:avLst/>
          </a:prstGeom>
          <a:noFill/>
          <a:ln w="9525">
            <a:solidFill>
              <a:schemeClr val="tx1"/>
            </a:solidFill>
            <a:round/>
            <a:headEnd/>
            <a:tailEnd type="triangle" w="med" len="med"/>
          </a:ln>
          <a:effectLst/>
        </p:spPr>
        <p:txBody>
          <a:bodyPr/>
          <a:lstStyle/>
          <a:p>
            <a:pPr>
              <a:defRPr/>
            </a:pPr>
            <a:endParaRPr lang="en-US" sz="800">
              <a:effectLst>
                <a:outerShdw blurRad="38100" dist="38100" dir="2700000" algn="tl">
                  <a:srgbClr val="000000">
                    <a:alpha val="43137"/>
                  </a:srgbClr>
                </a:outerShdw>
              </a:effectLst>
              <a:latin typeface="Arial" charset="0"/>
              <a:ea typeface="ＭＳ Ｐゴシック" pitchFamily="-32" charset="-128"/>
            </a:endParaRPr>
          </a:p>
        </p:txBody>
      </p:sp>
      <p:sp>
        <p:nvSpPr>
          <p:cNvPr id="31" name="Text Box 5">
            <a:extLst>
              <a:ext uri="{FF2B5EF4-FFF2-40B4-BE49-F238E27FC236}">
                <a16:creationId xmlns:a16="http://schemas.microsoft.com/office/drawing/2014/main" id="{3FC5C30E-65D5-4077-A491-5B1D1B163522}"/>
              </a:ext>
            </a:extLst>
          </p:cNvPr>
          <p:cNvSpPr txBox="1">
            <a:spLocks noChangeArrowheads="1"/>
          </p:cNvSpPr>
          <p:nvPr/>
        </p:nvSpPr>
        <p:spPr bwMode="auto">
          <a:xfrm>
            <a:off x="8001334" y="6248528"/>
            <a:ext cx="6703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t>7) Camera</a:t>
            </a:r>
          </a:p>
        </p:txBody>
      </p:sp>
      <p:sp>
        <p:nvSpPr>
          <p:cNvPr id="32" name="Line 6">
            <a:extLst>
              <a:ext uri="{FF2B5EF4-FFF2-40B4-BE49-F238E27FC236}">
                <a16:creationId xmlns:a16="http://schemas.microsoft.com/office/drawing/2014/main" id="{E28DDFFF-09B9-4BA4-81FB-D4AC6EAB22BC}"/>
              </a:ext>
            </a:extLst>
          </p:cNvPr>
          <p:cNvSpPr>
            <a:spLocks noChangeShapeType="1"/>
          </p:cNvSpPr>
          <p:nvPr/>
        </p:nvSpPr>
        <p:spPr bwMode="auto">
          <a:xfrm flipV="1">
            <a:off x="8678082" y="5691015"/>
            <a:ext cx="143294" cy="557512"/>
          </a:xfrm>
          <a:prstGeom prst="line">
            <a:avLst/>
          </a:prstGeom>
          <a:noFill/>
          <a:ln w="9525">
            <a:solidFill>
              <a:schemeClr val="tx1"/>
            </a:solidFill>
            <a:round/>
            <a:headEnd/>
            <a:tailEnd type="triangle" w="med" len="med"/>
          </a:ln>
          <a:effectLst/>
        </p:spPr>
        <p:txBody>
          <a:bodyPr/>
          <a:lstStyle/>
          <a:p>
            <a:pPr>
              <a:defRPr/>
            </a:pPr>
            <a:endParaRPr lang="en-US" sz="800">
              <a:effectLst>
                <a:outerShdw blurRad="38100" dist="38100" dir="2700000" algn="tl">
                  <a:srgbClr val="000000">
                    <a:alpha val="43137"/>
                  </a:srgbClr>
                </a:outerShdw>
              </a:effectLst>
              <a:latin typeface="Arial" charset="0"/>
              <a:ea typeface="ＭＳ Ｐゴシック" pitchFamily="-32" charset="-128"/>
            </a:endParaRPr>
          </a:p>
        </p:txBody>
      </p:sp>
      <p:sp>
        <p:nvSpPr>
          <p:cNvPr id="33" name="Text Box 7">
            <a:extLst>
              <a:ext uri="{FF2B5EF4-FFF2-40B4-BE49-F238E27FC236}">
                <a16:creationId xmlns:a16="http://schemas.microsoft.com/office/drawing/2014/main" id="{018D455D-634D-42B1-B77B-5D9130721083}"/>
              </a:ext>
            </a:extLst>
          </p:cNvPr>
          <p:cNvSpPr txBox="1">
            <a:spLocks noChangeArrowheads="1"/>
          </p:cNvSpPr>
          <p:nvPr/>
        </p:nvSpPr>
        <p:spPr bwMode="auto">
          <a:xfrm>
            <a:off x="11514195" y="5166177"/>
            <a:ext cx="5453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t>5) Case</a:t>
            </a:r>
          </a:p>
        </p:txBody>
      </p:sp>
      <p:sp>
        <p:nvSpPr>
          <p:cNvPr id="34" name="Text Box 8">
            <a:extLst>
              <a:ext uri="{FF2B5EF4-FFF2-40B4-BE49-F238E27FC236}">
                <a16:creationId xmlns:a16="http://schemas.microsoft.com/office/drawing/2014/main" id="{1E879F86-7318-4F82-A021-5A692108838C}"/>
              </a:ext>
            </a:extLst>
          </p:cNvPr>
          <p:cNvSpPr txBox="1">
            <a:spLocks noChangeArrowheads="1"/>
          </p:cNvSpPr>
          <p:nvPr/>
        </p:nvSpPr>
        <p:spPr bwMode="auto">
          <a:xfrm>
            <a:off x="7269919" y="6237327"/>
            <a:ext cx="52931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t>8) Lens</a:t>
            </a:r>
          </a:p>
        </p:txBody>
      </p:sp>
      <p:sp>
        <p:nvSpPr>
          <p:cNvPr id="35" name="Line 9">
            <a:extLst>
              <a:ext uri="{FF2B5EF4-FFF2-40B4-BE49-F238E27FC236}">
                <a16:creationId xmlns:a16="http://schemas.microsoft.com/office/drawing/2014/main" id="{5D73AC61-D654-4632-90F0-FB72827C6A6D}"/>
              </a:ext>
            </a:extLst>
          </p:cNvPr>
          <p:cNvSpPr>
            <a:spLocks noChangeShapeType="1"/>
          </p:cNvSpPr>
          <p:nvPr/>
        </p:nvSpPr>
        <p:spPr bwMode="auto">
          <a:xfrm flipV="1">
            <a:off x="7571745" y="5691015"/>
            <a:ext cx="529311" cy="546312"/>
          </a:xfrm>
          <a:prstGeom prst="line">
            <a:avLst/>
          </a:prstGeom>
          <a:noFill/>
          <a:ln w="9525">
            <a:solidFill>
              <a:schemeClr val="tx1"/>
            </a:solidFill>
            <a:round/>
            <a:headEnd/>
            <a:tailEnd type="triangle" w="med" len="med"/>
          </a:ln>
          <a:effectLst/>
        </p:spPr>
        <p:txBody>
          <a:bodyPr/>
          <a:lstStyle/>
          <a:p>
            <a:pPr>
              <a:defRPr/>
            </a:pPr>
            <a:endParaRPr lang="en-US" sz="800">
              <a:effectLst>
                <a:outerShdw blurRad="38100" dist="38100" dir="2700000" algn="tl">
                  <a:srgbClr val="000000">
                    <a:alpha val="43137"/>
                  </a:srgbClr>
                </a:outerShdw>
              </a:effectLst>
              <a:latin typeface="Arial" charset="0"/>
              <a:ea typeface="ＭＳ Ｐゴシック" pitchFamily="-32" charset="-128"/>
            </a:endParaRPr>
          </a:p>
        </p:txBody>
      </p:sp>
      <p:sp>
        <p:nvSpPr>
          <p:cNvPr id="36" name="Line 10">
            <a:extLst>
              <a:ext uri="{FF2B5EF4-FFF2-40B4-BE49-F238E27FC236}">
                <a16:creationId xmlns:a16="http://schemas.microsoft.com/office/drawing/2014/main" id="{A0BFDB58-01B9-4EF0-9868-E27C39B49ADD}"/>
              </a:ext>
            </a:extLst>
          </p:cNvPr>
          <p:cNvSpPr>
            <a:spLocks noChangeShapeType="1"/>
          </p:cNvSpPr>
          <p:nvPr/>
        </p:nvSpPr>
        <p:spPr bwMode="auto">
          <a:xfrm flipV="1">
            <a:off x="9253861" y="6025977"/>
            <a:ext cx="111559" cy="289981"/>
          </a:xfrm>
          <a:prstGeom prst="line">
            <a:avLst/>
          </a:prstGeom>
          <a:noFill/>
          <a:ln w="9525">
            <a:solidFill>
              <a:schemeClr val="tx1"/>
            </a:solidFill>
            <a:round/>
            <a:headEnd/>
            <a:tailEnd type="triangle" w="med" len="med"/>
          </a:ln>
          <a:effectLst/>
        </p:spPr>
        <p:txBody>
          <a:bodyPr/>
          <a:lstStyle/>
          <a:p>
            <a:pPr>
              <a:defRPr/>
            </a:pPr>
            <a:endParaRPr lang="en-US" sz="800">
              <a:effectLst>
                <a:outerShdw blurRad="38100" dist="38100" dir="2700000" algn="tl">
                  <a:srgbClr val="000000">
                    <a:alpha val="43137"/>
                  </a:srgbClr>
                </a:outerShdw>
              </a:effectLst>
              <a:latin typeface="Arial" charset="0"/>
              <a:ea typeface="ＭＳ Ｐゴシック" pitchFamily="-32" charset="-128"/>
            </a:endParaRPr>
          </a:p>
        </p:txBody>
      </p:sp>
      <p:sp>
        <p:nvSpPr>
          <p:cNvPr id="37" name="Text Box 11">
            <a:extLst>
              <a:ext uri="{FF2B5EF4-FFF2-40B4-BE49-F238E27FC236}">
                <a16:creationId xmlns:a16="http://schemas.microsoft.com/office/drawing/2014/main" id="{7C3F153B-B1A0-4700-A4DD-50573A7F0166}"/>
              </a:ext>
            </a:extLst>
          </p:cNvPr>
          <p:cNvSpPr txBox="1">
            <a:spLocks noChangeArrowheads="1"/>
          </p:cNvSpPr>
          <p:nvPr/>
        </p:nvSpPr>
        <p:spPr bwMode="auto">
          <a:xfrm>
            <a:off x="10836875" y="2484965"/>
            <a:ext cx="12346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t>1) Test Connector/</a:t>
            </a:r>
          </a:p>
          <a:p>
            <a:pPr eaLnBrk="1" hangingPunct="1"/>
            <a:r>
              <a:rPr lang="en-US" altLang="en-US" sz="800" dirty="0"/>
              <a:t>Shorting Plug for Flight</a:t>
            </a:r>
          </a:p>
        </p:txBody>
      </p:sp>
      <p:sp>
        <p:nvSpPr>
          <p:cNvPr id="38" name="Line 12">
            <a:extLst>
              <a:ext uri="{FF2B5EF4-FFF2-40B4-BE49-F238E27FC236}">
                <a16:creationId xmlns:a16="http://schemas.microsoft.com/office/drawing/2014/main" id="{138056C0-AC49-45EA-9721-EDD202BCEC06}"/>
              </a:ext>
            </a:extLst>
          </p:cNvPr>
          <p:cNvSpPr>
            <a:spLocks noChangeShapeType="1"/>
          </p:cNvSpPr>
          <p:nvPr/>
        </p:nvSpPr>
        <p:spPr bwMode="auto">
          <a:xfrm flipH="1">
            <a:off x="10836875" y="2823519"/>
            <a:ext cx="306002" cy="1773195"/>
          </a:xfrm>
          <a:prstGeom prst="line">
            <a:avLst/>
          </a:prstGeom>
          <a:noFill/>
          <a:ln w="9525">
            <a:solidFill>
              <a:schemeClr val="tx1"/>
            </a:solidFill>
            <a:round/>
            <a:headEnd/>
            <a:tailEnd type="triangle" w="med" len="med"/>
          </a:ln>
          <a:effectLst/>
        </p:spPr>
        <p:txBody>
          <a:bodyPr/>
          <a:lstStyle/>
          <a:p>
            <a:pPr>
              <a:defRPr/>
            </a:pPr>
            <a:endParaRPr lang="en-US" sz="800">
              <a:effectLst>
                <a:outerShdw blurRad="38100" dist="38100" dir="2700000" algn="tl">
                  <a:srgbClr val="000000">
                    <a:alpha val="43137"/>
                  </a:srgbClr>
                </a:outerShdw>
              </a:effectLst>
              <a:latin typeface="Arial" charset="0"/>
              <a:ea typeface="ＭＳ Ｐゴシック" pitchFamily="-32" charset="-128"/>
            </a:endParaRPr>
          </a:p>
        </p:txBody>
      </p:sp>
      <p:sp>
        <p:nvSpPr>
          <p:cNvPr id="39" name="Text Box 13">
            <a:extLst>
              <a:ext uri="{FF2B5EF4-FFF2-40B4-BE49-F238E27FC236}">
                <a16:creationId xmlns:a16="http://schemas.microsoft.com/office/drawing/2014/main" id="{FB28F22F-3373-44D8-BD08-2E28E9D1EFA8}"/>
              </a:ext>
            </a:extLst>
          </p:cNvPr>
          <p:cNvSpPr txBox="1">
            <a:spLocks noChangeArrowheads="1"/>
          </p:cNvSpPr>
          <p:nvPr/>
        </p:nvSpPr>
        <p:spPr bwMode="auto">
          <a:xfrm>
            <a:off x="9604589" y="2349652"/>
            <a:ext cx="26924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t>6) Internal Battery</a:t>
            </a:r>
          </a:p>
        </p:txBody>
      </p:sp>
      <p:sp>
        <p:nvSpPr>
          <p:cNvPr id="40" name="Line 14">
            <a:extLst>
              <a:ext uri="{FF2B5EF4-FFF2-40B4-BE49-F238E27FC236}">
                <a16:creationId xmlns:a16="http://schemas.microsoft.com/office/drawing/2014/main" id="{37125F9E-E929-4F1D-8CB8-CA0707BF1494}"/>
              </a:ext>
            </a:extLst>
          </p:cNvPr>
          <p:cNvSpPr>
            <a:spLocks noChangeShapeType="1"/>
          </p:cNvSpPr>
          <p:nvPr/>
        </p:nvSpPr>
        <p:spPr bwMode="auto">
          <a:xfrm>
            <a:off x="9860177" y="2643000"/>
            <a:ext cx="48068" cy="1434730"/>
          </a:xfrm>
          <a:prstGeom prst="line">
            <a:avLst/>
          </a:prstGeom>
          <a:noFill/>
          <a:ln w="9525">
            <a:solidFill>
              <a:schemeClr val="tx1"/>
            </a:solidFill>
            <a:round/>
            <a:headEnd/>
            <a:tailEnd type="triangle" w="med" len="med"/>
          </a:ln>
          <a:effectLst/>
        </p:spPr>
        <p:txBody>
          <a:bodyPr/>
          <a:lstStyle/>
          <a:p>
            <a:pPr>
              <a:defRPr/>
            </a:pPr>
            <a:endParaRPr lang="en-US" sz="800">
              <a:effectLst>
                <a:outerShdw blurRad="38100" dist="38100" dir="2700000" algn="tl">
                  <a:srgbClr val="000000">
                    <a:alpha val="43137"/>
                  </a:srgbClr>
                </a:outerShdw>
              </a:effectLst>
              <a:latin typeface="Arial" charset="0"/>
              <a:ea typeface="ＭＳ Ｐゴシック" pitchFamily="-32" charset="-128"/>
            </a:endParaRPr>
          </a:p>
        </p:txBody>
      </p:sp>
      <p:sp>
        <p:nvSpPr>
          <p:cNvPr id="41" name="Line 18">
            <a:extLst>
              <a:ext uri="{FF2B5EF4-FFF2-40B4-BE49-F238E27FC236}">
                <a16:creationId xmlns:a16="http://schemas.microsoft.com/office/drawing/2014/main" id="{12E97F45-4CAA-495C-B336-198505757834}"/>
              </a:ext>
            </a:extLst>
          </p:cNvPr>
          <p:cNvSpPr>
            <a:spLocks noChangeShapeType="1"/>
          </p:cNvSpPr>
          <p:nvPr/>
        </p:nvSpPr>
        <p:spPr bwMode="auto">
          <a:xfrm flipH="1">
            <a:off x="8706087" y="3089216"/>
            <a:ext cx="225460" cy="1434730"/>
          </a:xfrm>
          <a:prstGeom prst="line">
            <a:avLst/>
          </a:prstGeom>
          <a:noFill/>
          <a:ln w="9525">
            <a:solidFill>
              <a:schemeClr val="tx1"/>
            </a:solidFill>
            <a:round/>
            <a:headEnd/>
            <a:tailEnd type="triangle" w="med" len="med"/>
          </a:ln>
          <a:effectLst/>
        </p:spPr>
        <p:txBody>
          <a:bodyPr/>
          <a:lstStyle/>
          <a:p>
            <a:pPr>
              <a:defRPr/>
            </a:pPr>
            <a:endParaRPr lang="en-US" sz="800">
              <a:effectLst>
                <a:outerShdw blurRad="38100" dist="38100" dir="2700000" algn="tl">
                  <a:srgbClr val="000000">
                    <a:alpha val="43137"/>
                  </a:srgbClr>
                </a:outerShdw>
              </a:effectLst>
              <a:latin typeface="Arial" charset="0"/>
              <a:ea typeface="ＭＳ Ｐゴシック" pitchFamily="-32" charset="-128"/>
            </a:endParaRPr>
          </a:p>
        </p:txBody>
      </p:sp>
      <p:sp>
        <p:nvSpPr>
          <p:cNvPr id="42" name="Text Box 19">
            <a:extLst>
              <a:ext uri="{FF2B5EF4-FFF2-40B4-BE49-F238E27FC236}">
                <a16:creationId xmlns:a16="http://schemas.microsoft.com/office/drawing/2014/main" id="{349D7166-6D0B-4E12-96A3-DB08ACE88A53}"/>
              </a:ext>
            </a:extLst>
          </p:cNvPr>
          <p:cNvSpPr txBox="1">
            <a:spLocks noChangeArrowheads="1"/>
          </p:cNvSpPr>
          <p:nvPr/>
        </p:nvSpPr>
        <p:spPr bwMode="auto">
          <a:xfrm>
            <a:off x="8624874" y="2905297"/>
            <a:ext cx="7040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t>2) G-switch</a:t>
            </a:r>
          </a:p>
        </p:txBody>
      </p:sp>
      <p:sp>
        <p:nvSpPr>
          <p:cNvPr id="43" name="Line 20">
            <a:extLst>
              <a:ext uri="{FF2B5EF4-FFF2-40B4-BE49-F238E27FC236}">
                <a16:creationId xmlns:a16="http://schemas.microsoft.com/office/drawing/2014/main" id="{2B2F935E-9941-44E3-8A93-8747C95D2CAD}"/>
              </a:ext>
            </a:extLst>
          </p:cNvPr>
          <p:cNvSpPr>
            <a:spLocks noChangeShapeType="1"/>
          </p:cNvSpPr>
          <p:nvPr/>
        </p:nvSpPr>
        <p:spPr bwMode="auto">
          <a:xfrm flipH="1">
            <a:off x="8156788" y="3468087"/>
            <a:ext cx="164931" cy="1170416"/>
          </a:xfrm>
          <a:prstGeom prst="line">
            <a:avLst/>
          </a:prstGeom>
          <a:noFill/>
          <a:ln w="9525">
            <a:solidFill>
              <a:schemeClr val="tx1"/>
            </a:solidFill>
            <a:round/>
            <a:headEnd/>
            <a:tailEnd type="triangle" w="med" len="med"/>
          </a:ln>
          <a:effectLst/>
        </p:spPr>
        <p:txBody>
          <a:bodyPr/>
          <a:lstStyle/>
          <a:p>
            <a:pPr>
              <a:defRPr/>
            </a:pPr>
            <a:endParaRPr lang="en-US" sz="800">
              <a:effectLst>
                <a:outerShdw blurRad="38100" dist="38100" dir="2700000" algn="tl">
                  <a:srgbClr val="000000">
                    <a:alpha val="43137"/>
                  </a:srgbClr>
                </a:outerShdw>
              </a:effectLst>
              <a:latin typeface="Arial" charset="0"/>
              <a:ea typeface="ＭＳ Ｐゴシック" pitchFamily="-32" charset="-128"/>
            </a:endParaRPr>
          </a:p>
        </p:txBody>
      </p:sp>
      <p:sp>
        <p:nvSpPr>
          <p:cNvPr id="44" name="Text Box 21">
            <a:extLst>
              <a:ext uri="{FF2B5EF4-FFF2-40B4-BE49-F238E27FC236}">
                <a16:creationId xmlns:a16="http://schemas.microsoft.com/office/drawing/2014/main" id="{16CE3199-AA5F-4B9E-80C2-1486044BDDCD}"/>
              </a:ext>
            </a:extLst>
          </p:cNvPr>
          <p:cNvSpPr txBox="1">
            <a:spLocks noChangeArrowheads="1"/>
          </p:cNvSpPr>
          <p:nvPr/>
        </p:nvSpPr>
        <p:spPr bwMode="auto">
          <a:xfrm>
            <a:off x="8016222" y="3252643"/>
            <a:ext cx="7809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t>3) Photo Cell</a:t>
            </a:r>
          </a:p>
        </p:txBody>
      </p:sp>
      <p:sp>
        <p:nvSpPr>
          <p:cNvPr id="46" name="Line 23">
            <a:extLst>
              <a:ext uri="{FF2B5EF4-FFF2-40B4-BE49-F238E27FC236}">
                <a16:creationId xmlns:a16="http://schemas.microsoft.com/office/drawing/2014/main" id="{B56E82E5-43C7-4990-91A5-E11A14D45006}"/>
              </a:ext>
            </a:extLst>
          </p:cNvPr>
          <p:cNvSpPr>
            <a:spLocks noChangeShapeType="1"/>
          </p:cNvSpPr>
          <p:nvPr/>
        </p:nvSpPr>
        <p:spPr bwMode="auto">
          <a:xfrm flipH="1" flipV="1">
            <a:off x="9894167" y="5691015"/>
            <a:ext cx="358344" cy="584200"/>
          </a:xfrm>
          <a:prstGeom prst="line">
            <a:avLst/>
          </a:prstGeom>
          <a:noFill/>
          <a:ln w="9525">
            <a:solidFill>
              <a:schemeClr val="tx1"/>
            </a:solidFill>
            <a:round/>
            <a:headEnd/>
            <a:tailEnd type="triangle" w="med" len="med"/>
          </a:ln>
          <a:effectLst/>
        </p:spPr>
        <p:txBody>
          <a:bodyPr/>
          <a:lstStyle/>
          <a:p>
            <a:pPr>
              <a:defRPr/>
            </a:pPr>
            <a:endParaRPr lang="en-US" sz="800">
              <a:effectLst>
                <a:outerShdw blurRad="38100" dist="38100" dir="2700000" algn="tl">
                  <a:srgbClr val="000000">
                    <a:alpha val="43137"/>
                  </a:srgbClr>
                </a:outerShdw>
              </a:effectLst>
              <a:latin typeface="Arial" charset="0"/>
              <a:ea typeface="ＭＳ Ｐゴシック" pitchFamily="-32" charset="-128"/>
            </a:endParaRPr>
          </a:p>
        </p:txBody>
      </p:sp>
      <p:sp>
        <p:nvSpPr>
          <p:cNvPr id="47" name="Text Box 24">
            <a:extLst>
              <a:ext uri="{FF2B5EF4-FFF2-40B4-BE49-F238E27FC236}">
                <a16:creationId xmlns:a16="http://schemas.microsoft.com/office/drawing/2014/main" id="{AE9139E5-4E72-4C9D-BF80-386C31C42595}"/>
              </a:ext>
            </a:extLst>
          </p:cNvPr>
          <p:cNvSpPr txBox="1">
            <a:spLocks noChangeArrowheads="1"/>
          </p:cNvSpPr>
          <p:nvPr/>
        </p:nvSpPr>
        <p:spPr bwMode="auto">
          <a:xfrm>
            <a:off x="8874168" y="6300737"/>
            <a:ext cx="78579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dirty="0"/>
              <a:t>4) Dampener</a:t>
            </a:r>
          </a:p>
        </p:txBody>
      </p:sp>
      <p:sp>
        <p:nvSpPr>
          <p:cNvPr id="48" name="Line 12">
            <a:extLst>
              <a:ext uri="{FF2B5EF4-FFF2-40B4-BE49-F238E27FC236}">
                <a16:creationId xmlns:a16="http://schemas.microsoft.com/office/drawing/2014/main" id="{A9B882AA-3095-4C19-A0DC-655433F0DF0A}"/>
              </a:ext>
            </a:extLst>
          </p:cNvPr>
          <p:cNvSpPr>
            <a:spLocks noChangeShapeType="1"/>
          </p:cNvSpPr>
          <p:nvPr/>
        </p:nvSpPr>
        <p:spPr bwMode="auto">
          <a:xfrm flipH="1" flipV="1">
            <a:off x="10530873" y="5275822"/>
            <a:ext cx="886084" cy="31405"/>
          </a:xfrm>
          <a:prstGeom prst="line">
            <a:avLst/>
          </a:prstGeom>
          <a:noFill/>
          <a:ln w="9525">
            <a:solidFill>
              <a:schemeClr val="tx1"/>
            </a:solidFill>
            <a:round/>
            <a:headEnd/>
            <a:tailEnd type="triangle" w="med" len="med"/>
          </a:ln>
          <a:effectLst/>
        </p:spPr>
        <p:txBody>
          <a:bodyPr/>
          <a:lstStyle/>
          <a:p>
            <a:pPr>
              <a:defRPr/>
            </a:pPr>
            <a:endParaRPr lang="en-US" sz="800">
              <a:effectLst>
                <a:outerShdw blurRad="38100" dist="38100" dir="2700000" algn="tl">
                  <a:srgbClr val="000000">
                    <a:alpha val="43137"/>
                  </a:srgbClr>
                </a:outerShdw>
              </a:effectLst>
              <a:latin typeface="Arial" charset="0"/>
              <a:ea typeface="ＭＳ Ｐゴシック" pitchFamily="-32" charset="-128"/>
            </a:endParaRPr>
          </a:p>
        </p:txBody>
      </p:sp>
      <p:sp>
        <p:nvSpPr>
          <p:cNvPr id="2" name="Rectangle 1">
            <a:extLst>
              <a:ext uri="{FF2B5EF4-FFF2-40B4-BE49-F238E27FC236}">
                <a16:creationId xmlns:a16="http://schemas.microsoft.com/office/drawing/2014/main" id="{CCA98B95-67F2-4BCC-8417-BE9D5953232E}"/>
              </a:ext>
            </a:extLst>
          </p:cNvPr>
          <p:cNvSpPr/>
          <p:nvPr/>
        </p:nvSpPr>
        <p:spPr>
          <a:xfrm>
            <a:off x="7026205" y="984139"/>
            <a:ext cx="5267509" cy="523220"/>
          </a:xfrm>
          <a:prstGeom prst="rect">
            <a:avLst/>
          </a:prstGeom>
        </p:spPr>
        <p:txBody>
          <a:bodyPr wrap="square">
            <a:spAutoFit/>
          </a:bodyPr>
          <a:lstStyle/>
          <a:p>
            <a:r>
              <a:rPr lang="en-US" sz="1400" dirty="0">
                <a:solidFill>
                  <a:schemeClr val="bg2"/>
                </a:solidFill>
              </a:rPr>
              <a:t>Developed High Speed Parachute Camera (HSPC) which captured the parachute failure on Ares I-X flight (2009)</a:t>
            </a:r>
          </a:p>
        </p:txBody>
      </p:sp>
    </p:spTree>
  </p:cSld>
  <p:clrMapOvr>
    <a:masterClrMapping/>
  </p:clrMapOvr>
  <p:transition advClick="0">
    <p:randomBa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78639" y="187098"/>
            <a:ext cx="6149563" cy="523220"/>
          </a:xfrm>
          <a:prstGeom prst="rect">
            <a:avLst/>
          </a:prstGeom>
          <a:noFill/>
        </p:spPr>
        <p:txBody>
          <a:bodyPr wrap="square" rtlCol="0">
            <a:spAutoFit/>
          </a:bodyPr>
          <a:lstStyle/>
          <a:p>
            <a:pPr algn="ctr"/>
            <a:r>
              <a:rPr lang="en-US" sz="2800" b="1" dirty="0">
                <a:solidFill>
                  <a:srgbClr val="FFFFFF"/>
                </a:solidFill>
                <a:ea typeface="ＭＳ Ｐゴシック" pitchFamily="-108" charset="-128"/>
              </a:rPr>
              <a:t>SLS Onboard Imagery System</a:t>
            </a:r>
          </a:p>
        </p:txBody>
      </p:sp>
      <p:pic>
        <p:nvPicPr>
          <p:cNvPr id="10" name="Picture 9"/>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7164" y="2941935"/>
            <a:ext cx="8262552" cy="3611916"/>
          </a:xfrm>
          <a:prstGeom prst="rect">
            <a:avLst/>
          </a:prstGeom>
        </p:spPr>
      </p:pic>
      <p:sp>
        <p:nvSpPr>
          <p:cNvPr id="6" name="TextBox 5"/>
          <p:cNvSpPr txBox="1"/>
          <p:nvPr/>
        </p:nvSpPr>
        <p:spPr>
          <a:xfrm>
            <a:off x="3487803" y="3663631"/>
            <a:ext cx="1992006" cy="300082"/>
          </a:xfrm>
          <a:prstGeom prst="rect">
            <a:avLst/>
          </a:prstGeom>
          <a:noFill/>
        </p:spPr>
        <p:txBody>
          <a:bodyPr wrap="square" rtlCol="0">
            <a:spAutoFit/>
          </a:bodyPr>
          <a:lstStyle/>
          <a:p>
            <a:r>
              <a:rPr lang="en-US" sz="1350" dirty="0"/>
              <a:t>Camera Control Unit</a:t>
            </a:r>
          </a:p>
        </p:txBody>
      </p:sp>
      <p:sp>
        <p:nvSpPr>
          <p:cNvPr id="7" name="TextBox 6"/>
          <p:cNvSpPr txBox="1"/>
          <p:nvPr/>
        </p:nvSpPr>
        <p:spPr>
          <a:xfrm>
            <a:off x="6716897" y="2903303"/>
            <a:ext cx="1992007" cy="507831"/>
          </a:xfrm>
          <a:prstGeom prst="rect">
            <a:avLst/>
          </a:prstGeom>
          <a:noFill/>
        </p:spPr>
        <p:txBody>
          <a:bodyPr wrap="square" rtlCol="0">
            <a:spAutoFit/>
          </a:bodyPr>
          <a:lstStyle/>
          <a:p>
            <a:r>
              <a:rPr lang="en-US" sz="1350" dirty="0"/>
              <a:t>Lighted Camera Assembly</a:t>
            </a:r>
          </a:p>
        </p:txBody>
      </p:sp>
      <p:sp>
        <p:nvSpPr>
          <p:cNvPr id="8" name="TextBox 7"/>
          <p:cNvSpPr txBox="1"/>
          <p:nvPr/>
        </p:nvSpPr>
        <p:spPr>
          <a:xfrm>
            <a:off x="459753" y="2941935"/>
            <a:ext cx="1992007" cy="507831"/>
          </a:xfrm>
          <a:prstGeom prst="rect">
            <a:avLst/>
          </a:prstGeom>
          <a:noFill/>
        </p:spPr>
        <p:txBody>
          <a:bodyPr wrap="square" rtlCol="0">
            <a:spAutoFit/>
          </a:bodyPr>
          <a:lstStyle/>
          <a:p>
            <a:r>
              <a:rPr lang="en-US" sz="1350" dirty="0"/>
              <a:t>Lighted Camera Assembly</a:t>
            </a:r>
          </a:p>
        </p:txBody>
      </p:sp>
      <p:sp>
        <p:nvSpPr>
          <p:cNvPr id="9" name="TextBox 8"/>
          <p:cNvSpPr txBox="1"/>
          <p:nvPr/>
        </p:nvSpPr>
        <p:spPr>
          <a:xfrm>
            <a:off x="3015605" y="6481917"/>
            <a:ext cx="3055645" cy="461665"/>
          </a:xfrm>
          <a:prstGeom prst="rect">
            <a:avLst/>
          </a:prstGeom>
          <a:noFill/>
        </p:spPr>
        <p:txBody>
          <a:bodyPr wrap="none" rtlCol="0">
            <a:spAutoFit/>
          </a:bodyPr>
          <a:lstStyle/>
          <a:p>
            <a:r>
              <a:rPr lang="en-US" dirty="0"/>
              <a:t>6 X Camera </a:t>
            </a:r>
            <a:r>
              <a:rPr lang="en-US" sz="2400" dirty="0"/>
              <a:t>Assemblies</a:t>
            </a:r>
            <a:endParaRPr lang="en-US" dirty="0"/>
          </a:p>
        </p:txBody>
      </p:sp>
      <p:pic>
        <p:nvPicPr>
          <p:cNvPr id="11" name="Picture 10">
            <a:extLst>
              <a:ext uri="{FF2B5EF4-FFF2-40B4-BE49-F238E27FC236}">
                <a16:creationId xmlns:a16="http://schemas.microsoft.com/office/drawing/2014/main" id="{C3C3B49B-3F56-4EA7-977F-2CA9259C4A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13608" y="994529"/>
            <a:ext cx="2864827" cy="1699217"/>
          </a:xfrm>
          <a:prstGeom prst="rect">
            <a:avLst/>
          </a:prstGeom>
        </p:spPr>
      </p:pic>
      <p:pic>
        <p:nvPicPr>
          <p:cNvPr id="12" name="Picture 11">
            <a:extLst>
              <a:ext uri="{FF2B5EF4-FFF2-40B4-BE49-F238E27FC236}">
                <a16:creationId xmlns:a16="http://schemas.microsoft.com/office/drawing/2014/main" id="{15A49671-594B-4998-B865-25559F40760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64420" y="980550"/>
            <a:ext cx="3101683" cy="1684386"/>
          </a:xfrm>
          <a:prstGeom prst="rect">
            <a:avLst/>
          </a:prstGeom>
        </p:spPr>
      </p:pic>
      <p:sp>
        <p:nvSpPr>
          <p:cNvPr id="2" name="Rectangle 1">
            <a:extLst>
              <a:ext uri="{FF2B5EF4-FFF2-40B4-BE49-F238E27FC236}">
                <a16:creationId xmlns:a16="http://schemas.microsoft.com/office/drawing/2014/main" id="{549F6EFE-ED22-4081-B4AA-55A8479DE243}"/>
              </a:ext>
            </a:extLst>
          </p:cNvPr>
          <p:cNvSpPr/>
          <p:nvPr/>
        </p:nvSpPr>
        <p:spPr>
          <a:xfrm>
            <a:off x="236896" y="2664936"/>
            <a:ext cx="3101683" cy="276999"/>
          </a:xfrm>
          <a:prstGeom prst="rect">
            <a:avLst/>
          </a:prstGeom>
        </p:spPr>
        <p:txBody>
          <a:bodyPr wrap="none">
            <a:spAutoFit/>
          </a:bodyPr>
          <a:lstStyle/>
          <a:p>
            <a:r>
              <a:rPr lang="en-US" sz="1200" dirty="0">
                <a:solidFill>
                  <a:schemeClr val="bg2"/>
                </a:solidFill>
              </a:rPr>
              <a:t>Fabrication and Quality Assurance Support</a:t>
            </a:r>
          </a:p>
        </p:txBody>
      </p:sp>
      <p:sp>
        <p:nvSpPr>
          <p:cNvPr id="13" name="Rectangle 12">
            <a:extLst>
              <a:ext uri="{FF2B5EF4-FFF2-40B4-BE49-F238E27FC236}">
                <a16:creationId xmlns:a16="http://schemas.microsoft.com/office/drawing/2014/main" id="{00018557-85BC-493C-9198-29068E9A23C2}"/>
              </a:ext>
            </a:extLst>
          </p:cNvPr>
          <p:cNvSpPr/>
          <p:nvPr/>
        </p:nvSpPr>
        <p:spPr>
          <a:xfrm>
            <a:off x="5077798" y="2645620"/>
            <a:ext cx="1168781" cy="276999"/>
          </a:xfrm>
          <a:prstGeom prst="rect">
            <a:avLst/>
          </a:prstGeom>
        </p:spPr>
        <p:txBody>
          <a:bodyPr wrap="none">
            <a:spAutoFit/>
          </a:bodyPr>
          <a:lstStyle/>
          <a:p>
            <a:r>
              <a:rPr lang="en-US" sz="1200" dirty="0">
                <a:solidFill>
                  <a:schemeClr val="bg2"/>
                </a:solidFill>
              </a:rPr>
              <a:t>Avionics Team</a:t>
            </a:r>
          </a:p>
        </p:txBody>
      </p:sp>
      <p:pic>
        <p:nvPicPr>
          <p:cNvPr id="14" name="Picture 13">
            <a:extLst>
              <a:ext uri="{FF2B5EF4-FFF2-40B4-BE49-F238E27FC236}">
                <a16:creationId xmlns:a16="http://schemas.microsoft.com/office/drawing/2014/main" id="{1BD55C03-0DFE-4B08-876D-F0421DCE1BA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500548" y="2916578"/>
            <a:ext cx="3595816" cy="2228967"/>
          </a:xfrm>
          <a:prstGeom prst="rect">
            <a:avLst/>
          </a:prstGeom>
        </p:spPr>
      </p:pic>
      <p:pic>
        <p:nvPicPr>
          <p:cNvPr id="15" name="Picture 14">
            <a:extLst>
              <a:ext uri="{FF2B5EF4-FFF2-40B4-BE49-F238E27FC236}">
                <a16:creationId xmlns:a16="http://schemas.microsoft.com/office/drawing/2014/main" id="{3A2D64AD-896D-46C0-9F72-B3A6D3B852C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852088" y="951252"/>
            <a:ext cx="4244276" cy="1875687"/>
          </a:xfrm>
          <a:prstGeom prst="rect">
            <a:avLst/>
          </a:prstGeom>
        </p:spPr>
      </p:pic>
      <p:sp>
        <p:nvSpPr>
          <p:cNvPr id="3" name="TextBox 2">
            <a:extLst>
              <a:ext uri="{FF2B5EF4-FFF2-40B4-BE49-F238E27FC236}">
                <a16:creationId xmlns:a16="http://schemas.microsoft.com/office/drawing/2014/main" id="{1B5EF6CE-1E2E-4A67-8134-CD5334BC7317}"/>
              </a:ext>
            </a:extLst>
          </p:cNvPr>
          <p:cNvSpPr txBox="1"/>
          <p:nvPr/>
        </p:nvSpPr>
        <p:spPr>
          <a:xfrm>
            <a:off x="8500548" y="5145545"/>
            <a:ext cx="3595816" cy="338554"/>
          </a:xfrm>
          <a:prstGeom prst="rect">
            <a:avLst/>
          </a:prstGeom>
          <a:noFill/>
        </p:spPr>
        <p:txBody>
          <a:bodyPr wrap="square" rtlCol="0">
            <a:spAutoFit/>
          </a:bodyPr>
          <a:lstStyle/>
          <a:p>
            <a:r>
              <a:rPr lang="en-US" sz="1600" dirty="0"/>
              <a:t>Enhanced Lighted Camera Assembly </a:t>
            </a:r>
          </a:p>
        </p:txBody>
      </p:sp>
      <p:sp>
        <p:nvSpPr>
          <p:cNvPr id="16" name="Date Placeholder 4">
            <a:extLst>
              <a:ext uri="{FF2B5EF4-FFF2-40B4-BE49-F238E27FC236}">
                <a16:creationId xmlns:a16="http://schemas.microsoft.com/office/drawing/2014/main" id="{CA45B67D-6AEB-449C-AA28-BE29B401C216}"/>
              </a:ext>
            </a:extLst>
          </p:cNvPr>
          <p:cNvSpPr txBox="1">
            <a:spLocks/>
          </p:cNvSpPr>
          <p:nvPr/>
        </p:nvSpPr>
        <p:spPr>
          <a:xfrm>
            <a:off x="133731" y="6595731"/>
            <a:ext cx="1245849" cy="15298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5pPr>
            <a:lvl6pPr marL="2514600" indent="-228600" algn="ctr" defTabSz="914400" rtl="0" eaLnBrk="0" fontAlgn="base" latinLnBrk="0"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6pPr>
            <a:lvl7pPr marL="2971800" indent="-228600" algn="ctr" defTabSz="914400" rtl="0" eaLnBrk="0" fontAlgn="base" latinLnBrk="0"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7pPr>
            <a:lvl8pPr marL="3429000" indent="-228600" algn="ctr" defTabSz="914400" rtl="0" eaLnBrk="0" fontAlgn="base" latinLnBrk="0"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8pPr>
            <a:lvl9pPr marL="3886200" indent="-228600" algn="ctr" defTabSz="914400" rtl="0" eaLnBrk="0" fontAlgn="base" latinLnBrk="0"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9pPr>
          </a:lstStyle>
          <a:p>
            <a:r>
              <a:rPr lang="en-US" altLang="en-US" sz="700"/>
              <a:t>National Aeronautics and Space Administration</a:t>
            </a:r>
            <a:endParaRPr lang="en-US" altLang="en-US" sz="700" dirty="0"/>
          </a:p>
        </p:txBody>
      </p:sp>
      <p:sp>
        <p:nvSpPr>
          <p:cNvPr id="4" name="Rectangle 3">
            <a:extLst>
              <a:ext uri="{FF2B5EF4-FFF2-40B4-BE49-F238E27FC236}">
                <a16:creationId xmlns:a16="http://schemas.microsoft.com/office/drawing/2014/main" id="{2982F3DB-74B9-4DA4-82DE-3851822BF0BC}"/>
              </a:ext>
            </a:extLst>
          </p:cNvPr>
          <p:cNvSpPr/>
          <p:nvPr/>
        </p:nvSpPr>
        <p:spPr>
          <a:xfrm>
            <a:off x="8459716" y="5466254"/>
            <a:ext cx="3732283" cy="1323439"/>
          </a:xfrm>
          <a:prstGeom prst="rect">
            <a:avLst/>
          </a:prstGeom>
        </p:spPr>
        <p:txBody>
          <a:bodyPr wrap="square">
            <a:spAutoFit/>
          </a:bodyPr>
          <a:lstStyle/>
          <a:p>
            <a:r>
              <a:rPr lang="en-US" sz="1600" kern="0" dirty="0">
                <a:solidFill>
                  <a:schemeClr val="bg2"/>
                </a:solidFill>
              </a:rPr>
              <a:t>Lead teams developing Imaging Systems for Space Launch System Flight Imaging Launch Monitoring Real Time System (FILMRS) (2013) &amp; Enhanced FILMRS (EFILMRS) (2018)</a:t>
            </a:r>
          </a:p>
        </p:txBody>
      </p:sp>
    </p:spTree>
    <p:extLst>
      <p:ext uri="{BB962C8B-B14F-4D97-AF65-F5344CB8AC3E}">
        <p14:creationId xmlns:p14="http://schemas.microsoft.com/office/powerpoint/2010/main" val="3760297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0931" y="7"/>
            <a:ext cx="10761070" cy="848819"/>
          </a:xfrm>
        </p:spPr>
        <p:txBody>
          <a:bodyPr/>
          <a:lstStyle/>
          <a:p>
            <a:r>
              <a:rPr lang="en-US" dirty="0"/>
              <a:t>			</a:t>
            </a:r>
            <a:r>
              <a:rPr lang="en-US" sz="2400" dirty="0"/>
              <a:t> Challenge of </a:t>
            </a:r>
            <a:r>
              <a:rPr lang="en-US" sz="2400" dirty="0" err="1"/>
              <a:t>Crit</a:t>
            </a:r>
            <a:r>
              <a:rPr lang="en-US" sz="2400" dirty="0"/>
              <a:t> 3 Modified COTS Design </a:t>
            </a:r>
          </a:p>
        </p:txBody>
      </p:sp>
      <p:sp>
        <p:nvSpPr>
          <p:cNvPr id="3" name="Date Placeholder 2"/>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16</a:t>
            </a:fld>
            <a:endParaRPr lang="en-US" dirty="0">
              <a:solidFill>
                <a:srgbClr val="000000"/>
              </a:solidFill>
            </a:endParaRPr>
          </a:p>
        </p:txBody>
      </p:sp>
      <p:sp>
        <p:nvSpPr>
          <p:cNvPr id="5" name="Text Placeholder 2"/>
          <p:cNvSpPr txBox="1">
            <a:spLocks/>
          </p:cNvSpPr>
          <p:nvPr/>
        </p:nvSpPr>
        <p:spPr bwMode="auto">
          <a:xfrm>
            <a:off x="404849" y="1003896"/>
            <a:ext cx="10909978" cy="56543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7338" indent="-285750" algn="l" rtl="0" eaLnBrk="1" fontAlgn="base" hangingPunct="1">
              <a:spcBef>
                <a:spcPct val="0"/>
              </a:spcBef>
              <a:spcAft>
                <a:spcPct val="0"/>
              </a:spcAft>
              <a:buClr>
                <a:srgbClr val="942923"/>
              </a:buClr>
              <a:buSzPct val="100000"/>
              <a:buFont typeface="Wingdings" charset="2"/>
              <a:buChar char="u"/>
              <a:defRPr sz="2000" b="1">
                <a:solidFill>
                  <a:schemeClr val="tx1"/>
                </a:solidFill>
                <a:latin typeface="Arial" pitchFamily="34" charset="0"/>
                <a:ea typeface="ヒラギノ角ゴ Pro W6"/>
                <a:cs typeface="+mn-cs"/>
              </a:defRPr>
            </a:lvl1pPr>
            <a:lvl2pPr marL="563563" indent="-114300" algn="l" rtl="0" eaLnBrk="1" fontAlgn="base" hangingPunct="1">
              <a:spcBef>
                <a:spcPct val="0"/>
              </a:spcBef>
              <a:spcAft>
                <a:spcPct val="0"/>
              </a:spcAft>
              <a:buClr>
                <a:srgbClr val="060AB8"/>
              </a:buClr>
              <a:buSzPct val="100000"/>
              <a:buFont typeface="Arial" charset="0"/>
              <a:buChar char="•"/>
              <a:defRPr>
                <a:solidFill>
                  <a:schemeClr val="tx1"/>
                </a:solidFill>
                <a:latin typeface="Arial" pitchFamily="34" charset="0"/>
                <a:ea typeface="ヒラギノ角ゴ Pro W3" pitchFamily="-64" charset="-128"/>
                <a:cs typeface="ヒラギノ角ゴ Pro W3"/>
              </a:defRPr>
            </a:lvl2pPr>
            <a:lvl3pPr marL="852488" indent="-174625" algn="l" rtl="0" eaLnBrk="1" fontAlgn="base" hangingPunct="1">
              <a:spcBef>
                <a:spcPct val="0"/>
              </a:spcBef>
              <a:spcAft>
                <a:spcPct val="0"/>
              </a:spcAft>
              <a:buClr>
                <a:srgbClr val="000000"/>
              </a:buClr>
              <a:buSzPct val="100000"/>
              <a:buFont typeface="Arial" charset="0"/>
              <a:buChar char="–"/>
              <a:defRPr sz="1600">
                <a:solidFill>
                  <a:schemeClr val="tx1"/>
                </a:solidFill>
                <a:latin typeface="Arial" pitchFamily="34" charset="0"/>
                <a:ea typeface="ヒラギノ角ゴ Pro W3" pitchFamily="-64" charset="-128"/>
                <a:cs typeface="ヒラギノ角ゴ Pro W3"/>
              </a:defRPr>
            </a:lvl3pPr>
            <a:lvl4pPr marL="1085850" indent="-119063" algn="l" rtl="0" eaLnBrk="1" fontAlgn="base" hangingPunct="1">
              <a:spcBef>
                <a:spcPct val="0"/>
              </a:spcBef>
              <a:spcAft>
                <a:spcPct val="0"/>
              </a:spcAft>
              <a:buClr>
                <a:srgbClr val="000000"/>
              </a:buClr>
              <a:buSzPct val="100000"/>
              <a:buChar char="•"/>
              <a:defRPr sz="1400">
                <a:solidFill>
                  <a:schemeClr val="tx1"/>
                </a:solidFill>
                <a:latin typeface="Arial" pitchFamily="34" charset="0"/>
                <a:ea typeface="ヒラギノ角ゴ Pro W3" pitchFamily="-64" charset="-128"/>
                <a:cs typeface="ヒラギノ角ゴ Pro W3"/>
              </a:defRPr>
            </a:lvl4pPr>
            <a:lvl5pPr marL="1430338" indent="-174625" algn="l" rtl="0" eaLnBrk="1" fontAlgn="base" hangingPunct="1">
              <a:spcBef>
                <a:spcPct val="0"/>
              </a:spcBef>
              <a:spcAft>
                <a:spcPct val="0"/>
              </a:spcAft>
              <a:buClr>
                <a:srgbClr val="000000"/>
              </a:buClr>
              <a:buSzPct val="100000"/>
              <a:buFont typeface="Arial" charset="0"/>
              <a:buChar char="–"/>
              <a:defRPr sz="1400">
                <a:solidFill>
                  <a:schemeClr val="tx1"/>
                </a:solidFill>
                <a:latin typeface="Arial" pitchFamily="34" charset="0"/>
                <a:ea typeface="ヒラギノ角ゴ Pro W3" pitchFamily="-64" charset="-128"/>
                <a:cs typeface="ヒラギノ角ゴ Pro W3"/>
              </a:defRPr>
            </a:lvl5pPr>
            <a:lvl6pPr marL="1887538" indent="-174625" algn="l" rtl="0" eaLnBrk="1" fontAlgn="base" hangingPunct="1">
              <a:spcBef>
                <a:spcPct val="0"/>
              </a:spcBef>
              <a:spcAft>
                <a:spcPct val="0"/>
              </a:spcAft>
              <a:buClr>
                <a:srgbClr val="000000"/>
              </a:buClr>
              <a:buSzPct val="100000"/>
              <a:buFont typeface="Arial" charset="0"/>
              <a:buChar char="–"/>
              <a:defRPr sz="1400">
                <a:solidFill>
                  <a:schemeClr val="tx1"/>
                </a:solidFill>
                <a:latin typeface="+mn-lt"/>
                <a:ea typeface="ヒラギノ角ゴ Pro W3" pitchFamily="-64" charset="-128"/>
              </a:defRPr>
            </a:lvl6pPr>
            <a:lvl7pPr marL="2344738" indent="-174625" algn="l" rtl="0" eaLnBrk="1" fontAlgn="base" hangingPunct="1">
              <a:spcBef>
                <a:spcPct val="0"/>
              </a:spcBef>
              <a:spcAft>
                <a:spcPct val="0"/>
              </a:spcAft>
              <a:buClr>
                <a:srgbClr val="000000"/>
              </a:buClr>
              <a:buSzPct val="100000"/>
              <a:buFont typeface="Arial" charset="0"/>
              <a:buChar char="–"/>
              <a:defRPr sz="1400">
                <a:solidFill>
                  <a:schemeClr val="tx1"/>
                </a:solidFill>
                <a:latin typeface="+mn-lt"/>
                <a:ea typeface="ヒラギノ角ゴ Pro W3" pitchFamily="-64" charset="-128"/>
              </a:defRPr>
            </a:lvl7pPr>
            <a:lvl8pPr marL="2801938" indent="-174625" algn="l" rtl="0" eaLnBrk="1" fontAlgn="base" hangingPunct="1">
              <a:spcBef>
                <a:spcPct val="0"/>
              </a:spcBef>
              <a:spcAft>
                <a:spcPct val="0"/>
              </a:spcAft>
              <a:buClr>
                <a:srgbClr val="000000"/>
              </a:buClr>
              <a:buSzPct val="100000"/>
              <a:buFont typeface="Arial" charset="0"/>
              <a:buChar char="–"/>
              <a:defRPr sz="1400">
                <a:solidFill>
                  <a:schemeClr val="tx1"/>
                </a:solidFill>
                <a:latin typeface="+mn-lt"/>
                <a:ea typeface="ヒラギノ角ゴ Pro W3" pitchFamily="-64" charset="-128"/>
              </a:defRPr>
            </a:lvl8pPr>
            <a:lvl9pPr marL="3259138" indent="-174625" algn="l" rtl="0" eaLnBrk="1" fontAlgn="base" hangingPunct="1">
              <a:spcBef>
                <a:spcPct val="0"/>
              </a:spcBef>
              <a:spcAft>
                <a:spcPct val="0"/>
              </a:spcAft>
              <a:buClr>
                <a:srgbClr val="000000"/>
              </a:buClr>
              <a:buSzPct val="100000"/>
              <a:buFont typeface="Arial" charset="0"/>
              <a:buChar char="–"/>
              <a:defRPr sz="1400">
                <a:solidFill>
                  <a:schemeClr val="tx1"/>
                </a:solidFill>
                <a:latin typeface="+mn-lt"/>
                <a:ea typeface="ヒラギノ角ゴ Pro W3" pitchFamily="-64" charset="-128"/>
              </a:defRPr>
            </a:lvl9pPr>
          </a:lstStyle>
          <a:p>
            <a:pPr lvl="1" indent="-285750">
              <a:buClr>
                <a:srgbClr val="942923"/>
              </a:buClr>
              <a:buFont typeface="Wingdings" charset="2"/>
              <a:buChar char="u"/>
            </a:pPr>
            <a:r>
              <a:rPr lang="en-US" b="1" kern="0" dirty="0">
                <a:solidFill>
                  <a:srgbClr val="000000"/>
                </a:solidFill>
              </a:rPr>
              <a:t>Challenge of Imagery Systems at the Program Level</a:t>
            </a:r>
          </a:p>
          <a:p>
            <a:pPr lvl="1"/>
            <a:r>
              <a:rPr lang="en-US" b="1" kern="0">
                <a:solidFill>
                  <a:srgbClr val="000000"/>
                </a:solidFill>
              </a:rPr>
              <a:t>“I </a:t>
            </a:r>
            <a:r>
              <a:rPr lang="en-US" b="1" kern="0" dirty="0">
                <a:solidFill>
                  <a:srgbClr val="000000"/>
                </a:solidFill>
              </a:rPr>
              <a:t>own a camera so I understand Imagery Requirements”</a:t>
            </a:r>
          </a:p>
          <a:p>
            <a:pPr lvl="2"/>
            <a:r>
              <a:rPr lang="en-US" b="1" kern="0" dirty="0">
                <a:solidFill>
                  <a:srgbClr val="000000"/>
                </a:solidFill>
              </a:rPr>
              <a:t>Oversimplification leads to systems that meet no ones needs.</a:t>
            </a:r>
          </a:p>
          <a:p>
            <a:pPr lvl="2"/>
            <a:r>
              <a:rPr lang="en-US" b="1" kern="0" dirty="0">
                <a:solidFill>
                  <a:srgbClr val="000000"/>
                </a:solidFill>
              </a:rPr>
              <a:t>True specifications and requirements extend beyond common knowledge</a:t>
            </a:r>
          </a:p>
          <a:p>
            <a:pPr lvl="2"/>
            <a:r>
              <a:rPr lang="en-US" b="1" kern="0" dirty="0">
                <a:solidFill>
                  <a:srgbClr val="000000"/>
                </a:solidFill>
              </a:rPr>
              <a:t>Not all COTS meet program needs</a:t>
            </a:r>
          </a:p>
          <a:p>
            <a:pPr lvl="2"/>
            <a:r>
              <a:rPr lang="en-US" b="1" kern="0" dirty="0">
                <a:solidFill>
                  <a:srgbClr val="000000"/>
                </a:solidFill>
              </a:rPr>
              <a:t>Spec Sheets are sales pitches</a:t>
            </a:r>
          </a:p>
          <a:p>
            <a:pPr lvl="2"/>
            <a:r>
              <a:rPr lang="en-US" b="1" kern="0" dirty="0">
                <a:solidFill>
                  <a:srgbClr val="000000"/>
                </a:solidFill>
              </a:rPr>
              <a:t>Rugged for commercial systems is not rugged for space systems</a:t>
            </a:r>
          </a:p>
          <a:p>
            <a:pPr lvl="1"/>
            <a:r>
              <a:rPr lang="en-US" b="1" kern="0" dirty="0">
                <a:solidFill>
                  <a:srgbClr val="000000"/>
                </a:solidFill>
              </a:rPr>
              <a:t>“You don’t need imagery to fly a rocket”</a:t>
            </a:r>
          </a:p>
          <a:p>
            <a:pPr lvl="2"/>
            <a:r>
              <a:rPr lang="en-US" b="1" kern="0" dirty="0">
                <a:solidFill>
                  <a:srgbClr val="000000"/>
                </a:solidFill>
              </a:rPr>
              <a:t>The CAIB report mandated that onboard imagery be a part of future programs</a:t>
            </a:r>
          </a:p>
          <a:p>
            <a:pPr lvl="2"/>
            <a:r>
              <a:rPr lang="en-US" b="1" kern="0" dirty="0">
                <a:solidFill>
                  <a:srgbClr val="000000"/>
                </a:solidFill>
              </a:rPr>
              <a:t>As a public agency it is imagery which often engages the public and lawmakers. </a:t>
            </a:r>
          </a:p>
          <a:p>
            <a:pPr lvl="1" indent="-285750">
              <a:buClr>
                <a:srgbClr val="942923"/>
              </a:buClr>
              <a:buFont typeface="Wingdings" charset="2"/>
              <a:buChar char="u"/>
            </a:pPr>
            <a:r>
              <a:rPr lang="en-US" b="1" kern="0" dirty="0">
                <a:solidFill>
                  <a:srgbClr val="000000"/>
                </a:solidFill>
              </a:rPr>
              <a:t>Challenge of Requirement Development for Modified COTS</a:t>
            </a:r>
          </a:p>
          <a:p>
            <a:pPr lvl="2"/>
            <a:r>
              <a:rPr lang="en-US" b="1" kern="0" dirty="0">
                <a:solidFill>
                  <a:srgbClr val="000000"/>
                </a:solidFill>
              </a:rPr>
              <a:t>Imagery state of the art is often changing.  Improvements in technology often go beyond nice to have as they better fit program needs</a:t>
            </a:r>
          </a:p>
          <a:p>
            <a:pPr lvl="3"/>
            <a:r>
              <a:rPr lang="en-US" b="1" kern="0" dirty="0">
                <a:solidFill>
                  <a:srgbClr val="000000"/>
                </a:solidFill>
              </a:rPr>
              <a:t>Bandwidth improvements lead to program reductions in cost</a:t>
            </a:r>
          </a:p>
          <a:p>
            <a:pPr lvl="3"/>
            <a:r>
              <a:rPr lang="en-US" b="1" kern="0" dirty="0">
                <a:solidFill>
                  <a:srgbClr val="000000"/>
                </a:solidFill>
              </a:rPr>
              <a:t>Imagery improvements lead to better engineering data</a:t>
            </a:r>
          </a:p>
          <a:p>
            <a:pPr lvl="3"/>
            <a:r>
              <a:rPr lang="en-US" b="1" kern="0" dirty="0">
                <a:solidFill>
                  <a:srgbClr val="000000"/>
                </a:solidFill>
              </a:rPr>
              <a:t>Public expects imagery to meet what they view as the current technology</a:t>
            </a:r>
          </a:p>
          <a:p>
            <a:pPr lvl="2"/>
            <a:r>
              <a:rPr lang="en-US" b="1" kern="0" dirty="0">
                <a:solidFill>
                  <a:srgbClr val="000000"/>
                </a:solidFill>
              </a:rPr>
              <a:t>The capability of COTS to meet environments with customization is often a limit to their use in space flight</a:t>
            </a:r>
          </a:p>
          <a:p>
            <a:pPr lvl="2"/>
            <a:r>
              <a:rPr lang="en-US" b="1" kern="0" dirty="0">
                <a:solidFill>
                  <a:srgbClr val="000000"/>
                </a:solidFill>
              </a:rPr>
              <a:t>The above items lead to an ebb and flow between hardware availability and program requirements.</a:t>
            </a:r>
          </a:p>
          <a:p>
            <a:pPr lvl="1" indent="-285750">
              <a:buClr>
                <a:srgbClr val="942923"/>
              </a:buClr>
              <a:buFont typeface="Wingdings" charset="2"/>
              <a:buChar char="u"/>
            </a:pPr>
            <a:endParaRPr lang="en-US" b="1" kern="0" dirty="0">
              <a:solidFill>
                <a:srgbClr val="000000"/>
              </a:solidFill>
            </a:endParaRPr>
          </a:p>
        </p:txBody>
      </p:sp>
    </p:spTree>
    <p:extLst>
      <p:ext uri="{BB962C8B-B14F-4D97-AF65-F5344CB8AC3E}">
        <p14:creationId xmlns:p14="http://schemas.microsoft.com/office/powerpoint/2010/main" val="223782303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0931" y="7"/>
            <a:ext cx="10761070" cy="848819"/>
          </a:xfrm>
        </p:spPr>
        <p:txBody>
          <a:bodyPr/>
          <a:lstStyle/>
          <a:p>
            <a:r>
              <a:rPr lang="en-US" dirty="0"/>
              <a:t>			</a:t>
            </a:r>
            <a:r>
              <a:rPr lang="en-US" sz="2400" dirty="0"/>
              <a:t> Challenge of </a:t>
            </a:r>
            <a:r>
              <a:rPr lang="en-US" sz="2400" dirty="0" err="1"/>
              <a:t>Crit</a:t>
            </a:r>
            <a:r>
              <a:rPr lang="en-US" sz="2400" dirty="0"/>
              <a:t> 3 Modified COTS Design </a:t>
            </a:r>
          </a:p>
        </p:txBody>
      </p:sp>
      <p:sp>
        <p:nvSpPr>
          <p:cNvPr id="3" name="Date Placeholder 2"/>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17</a:t>
            </a:fld>
            <a:endParaRPr lang="en-US" dirty="0">
              <a:solidFill>
                <a:srgbClr val="000000"/>
              </a:solidFill>
            </a:endParaRPr>
          </a:p>
        </p:txBody>
      </p:sp>
      <p:sp>
        <p:nvSpPr>
          <p:cNvPr id="5" name="Text Placeholder 2"/>
          <p:cNvSpPr txBox="1">
            <a:spLocks/>
          </p:cNvSpPr>
          <p:nvPr/>
        </p:nvSpPr>
        <p:spPr bwMode="auto">
          <a:xfrm>
            <a:off x="509551" y="1003896"/>
            <a:ext cx="10533051" cy="56543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7338" indent="-285750" algn="l" rtl="0" eaLnBrk="1" fontAlgn="base" hangingPunct="1">
              <a:spcBef>
                <a:spcPct val="0"/>
              </a:spcBef>
              <a:spcAft>
                <a:spcPct val="0"/>
              </a:spcAft>
              <a:buClr>
                <a:srgbClr val="942923"/>
              </a:buClr>
              <a:buSzPct val="100000"/>
              <a:buFont typeface="Wingdings" charset="2"/>
              <a:buChar char="u"/>
              <a:defRPr sz="2000" b="1">
                <a:solidFill>
                  <a:schemeClr val="tx1"/>
                </a:solidFill>
                <a:latin typeface="Arial" pitchFamily="34" charset="0"/>
                <a:ea typeface="ヒラギノ角ゴ Pro W6"/>
                <a:cs typeface="+mn-cs"/>
              </a:defRPr>
            </a:lvl1pPr>
            <a:lvl2pPr marL="563563" indent="-114300" algn="l" rtl="0" eaLnBrk="1" fontAlgn="base" hangingPunct="1">
              <a:spcBef>
                <a:spcPct val="0"/>
              </a:spcBef>
              <a:spcAft>
                <a:spcPct val="0"/>
              </a:spcAft>
              <a:buClr>
                <a:srgbClr val="060AB8"/>
              </a:buClr>
              <a:buSzPct val="100000"/>
              <a:buFont typeface="Arial" charset="0"/>
              <a:buChar char="•"/>
              <a:defRPr>
                <a:solidFill>
                  <a:schemeClr val="tx1"/>
                </a:solidFill>
                <a:latin typeface="Arial" pitchFamily="34" charset="0"/>
                <a:ea typeface="ヒラギノ角ゴ Pro W3" pitchFamily="-64" charset="-128"/>
                <a:cs typeface="ヒラギノ角ゴ Pro W3"/>
              </a:defRPr>
            </a:lvl2pPr>
            <a:lvl3pPr marL="852488" indent="-174625" algn="l" rtl="0" eaLnBrk="1" fontAlgn="base" hangingPunct="1">
              <a:spcBef>
                <a:spcPct val="0"/>
              </a:spcBef>
              <a:spcAft>
                <a:spcPct val="0"/>
              </a:spcAft>
              <a:buClr>
                <a:srgbClr val="000000"/>
              </a:buClr>
              <a:buSzPct val="100000"/>
              <a:buFont typeface="Arial" charset="0"/>
              <a:buChar char="–"/>
              <a:defRPr sz="1600">
                <a:solidFill>
                  <a:schemeClr val="tx1"/>
                </a:solidFill>
                <a:latin typeface="Arial" pitchFamily="34" charset="0"/>
                <a:ea typeface="ヒラギノ角ゴ Pro W3" pitchFamily="-64" charset="-128"/>
                <a:cs typeface="ヒラギノ角ゴ Pro W3"/>
              </a:defRPr>
            </a:lvl3pPr>
            <a:lvl4pPr marL="1085850" indent="-119063" algn="l" rtl="0" eaLnBrk="1" fontAlgn="base" hangingPunct="1">
              <a:spcBef>
                <a:spcPct val="0"/>
              </a:spcBef>
              <a:spcAft>
                <a:spcPct val="0"/>
              </a:spcAft>
              <a:buClr>
                <a:srgbClr val="000000"/>
              </a:buClr>
              <a:buSzPct val="100000"/>
              <a:buChar char="•"/>
              <a:defRPr sz="1400">
                <a:solidFill>
                  <a:schemeClr val="tx1"/>
                </a:solidFill>
                <a:latin typeface="Arial" pitchFamily="34" charset="0"/>
                <a:ea typeface="ヒラギノ角ゴ Pro W3" pitchFamily="-64" charset="-128"/>
                <a:cs typeface="ヒラギノ角ゴ Pro W3"/>
              </a:defRPr>
            </a:lvl4pPr>
            <a:lvl5pPr marL="1430338" indent="-174625" algn="l" rtl="0" eaLnBrk="1" fontAlgn="base" hangingPunct="1">
              <a:spcBef>
                <a:spcPct val="0"/>
              </a:spcBef>
              <a:spcAft>
                <a:spcPct val="0"/>
              </a:spcAft>
              <a:buClr>
                <a:srgbClr val="000000"/>
              </a:buClr>
              <a:buSzPct val="100000"/>
              <a:buFont typeface="Arial" charset="0"/>
              <a:buChar char="–"/>
              <a:defRPr sz="1400">
                <a:solidFill>
                  <a:schemeClr val="tx1"/>
                </a:solidFill>
                <a:latin typeface="Arial" pitchFamily="34" charset="0"/>
                <a:ea typeface="ヒラギノ角ゴ Pro W3" pitchFamily="-64" charset="-128"/>
                <a:cs typeface="ヒラギノ角ゴ Pro W3"/>
              </a:defRPr>
            </a:lvl5pPr>
            <a:lvl6pPr marL="1887538" indent="-174625" algn="l" rtl="0" eaLnBrk="1" fontAlgn="base" hangingPunct="1">
              <a:spcBef>
                <a:spcPct val="0"/>
              </a:spcBef>
              <a:spcAft>
                <a:spcPct val="0"/>
              </a:spcAft>
              <a:buClr>
                <a:srgbClr val="000000"/>
              </a:buClr>
              <a:buSzPct val="100000"/>
              <a:buFont typeface="Arial" charset="0"/>
              <a:buChar char="–"/>
              <a:defRPr sz="1400">
                <a:solidFill>
                  <a:schemeClr val="tx1"/>
                </a:solidFill>
                <a:latin typeface="+mn-lt"/>
                <a:ea typeface="ヒラギノ角ゴ Pro W3" pitchFamily="-64" charset="-128"/>
              </a:defRPr>
            </a:lvl6pPr>
            <a:lvl7pPr marL="2344738" indent="-174625" algn="l" rtl="0" eaLnBrk="1" fontAlgn="base" hangingPunct="1">
              <a:spcBef>
                <a:spcPct val="0"/>
              </a:spcBef>
              <a:spcAft>
                <a:spcPct val="0"/>
              </a:spcAft>
              <a:buClr>
                <a:srgbClr val="000000"/>
              </a:buClr>
              <a:buSzPct val="100000"/>
              <a:buFont typeface="Arial" charset="0"/>
              <a:buChar char="–"/>
              <a:defRPr sz="1400">
                <a:solidFill>
                  <a:schemeClr val="tx1"/>
                </a:solidFill>
                <a:latin typeface="+mn-lt"/>
                <a:ea typeface="ヒラギノ角ゴ Pro W3" pitchFamily="-64" charset="-128"/>
              </a:defRPr>
            </a:lvl7pPr>
            <a:lvl8pPr marL="2801938" indent="-174625" algn="l" rtl="0" eaLnBrk="1" fontAlgn="base" hangingPunct="1">
              <a:spcBef>
                <a:spcPct val="0"/>
              </a:spcBef>
              <a:spcAft>
                <a:spcPct val="0"/>
              </a:spcAft>
              <a:buClr>
                <a:srgbClr val="000000"/>
              </a:buClr>
              <a:buSzPct val="100000"/>
              <a:buFont typeface="Arial" charset="0"/>
              <a:buChar char="–"/>
              <a:defRPr sz="1400">
                <a:solidFill>
                  <a:schemeClr val="tx1"/>
                </a:solidFill>
                <a:latin typeface="+mn-lt"/>
                <a:ea typeface="ヒラギノ角ゴ Pro W3" pitchFamily="-64" charset="-128"/>
              </a:defRPr>
            </a:lvl8pPr>
            <a:lvl9pPr marL="3259138" indent="-174625" algn="l" rtl="0" eaLnBrk="1" fontAlgn="base" hangingPunct="1">
              <a:spcBef>
                <a:spcPct val="0"/>
              </a:spcBef>
              <a:spcAft>
                <a:spcPct val="0"/>
              </a:spcAft>
              <a:buClr>
                <a:srgbClr val="000000"/>
              </a:buClr>
              <a:buSzPct val="100000"/>
              <a:buFont typeface="Arial" charset="0"/>
              <a:buChar char="–"/>
              <a:defRPr sz="1400">
                <a:solidFill>
                  <a:schemeClr val="tx1"/>
                </a:solidFill>
                <a:latin typeface="+mn-lt"/>
                <a:ea typeface="ヒラギノ角ゴ Pro W3" pitchFamily="-64" charset="-128"/>
              </a:defRPr>
            </a:lvl9pPr>
          </a:lstStyle>
          <a:p>
            <a:pPr lvl="1" indent="-285750">
              <a:buClr>
                <a:srgbClr val="942923"/>
              </a:buClr>
              <a:buFont typeface="Wingdings" charset="2"/>
              <a:buChar char="u"/>
            </a:pPr>
            <a:r>
              <a:rPr lang="en-US" b="1" kern="0" dirty="0">
                <a:solidFill>
                  <a:srgbClr val="000000"/>
                </a:solidFill>
              </a:rPr>
              <a:t>Challenge of Low Cost </a:t>
            </a:r>
            <a:r>
              <a:rPr lang="en-US" b="1" kern="0" dirty="0" err="1">
                <a:solidFill>
                  <a:srgbClr val="000000"/>
                </a:solidFill>
              </a:rPr>
              <a:t>Crit</a:t>
            </a:r>
            <a:r>
              <a:rPr lang="en-US" b="1" kern="0" dirty="0">
                <a:solidFill>
                  <a:srgbClr val="000000"/>
                </a:solidFill>
              </a:rPr>
              <a:t> 3 Imagery System Contracts</a:t>
            </a:r>
          </a:p>
          <a:p>
            <a:pPr lvl="1"/>
            <a:r>
              <a:rPr lang="en-US" b="1" kern="0" dirty="0">
                <a:solidFill>
                  <a:srgbClr val="000000"/>
                </a:solidFill>
              </a:rPr>
              <a:t>Contracts do not work well with the ebb and flow of modified COTS requirements development </a:t>
            </a:r>
          </a:p>
          <a:p>
            <a:pPr lvl="2"/>
            <a:r>
              <a:rPr lang="en-US" b="1" kern="0" dirty="0">
                <a:solidFill>
                  <a:srgbClr val="000000"/>
                </a:solidFill>
              </a:rPr>
              <a:t>Often the contractual cycle time to support this ebb and flow will not allow the use of COTS</a:t>
            </a:r>
          </a:p>
          <a:p>
            <a:pPr lvl="1"/>
            <a:r>
              <a:rPr lang="en-US" b="1" kern="0" dirty="0">
                <a:solidFill>
                  <a:srgbClr val="000000"/>
                </a:solidFill>
              </a:rPr>
              <a:t>The amount of requirements to ensure a contract meets the intent of the program needs often leads to cost equivalent to a </a:t>
            </a:r>
            <a:r>
              <a:rPr lang="en-US" b="1" kern="0" dirty="0" err="1">
                <a:solidFill>
                  <a:srgbClr val="000000"/>
                </a:solidFill>
              </a:rPr>
              <a:t>Crit</a:t>
            </a:r>
            <a:r>
              <a:rPr lang="en-US" b="1" kern="0" dirty="0">
                <a:solidFill>
                  <a:srgbClr val="000000"/>
                </a:solidFill>
              </a:rPr>
              <a:t> 1 system</a:t>
            </a:r>
          </a:p>
          <a:p>
            <a:pPr lvl="1"/>
            <a:r>
              <a:rPr lang="en-US" b="1" kern="0" dirty="0">
                <a:solidFill>
                  <a:srgbClr val="000000"/>
                </a:solidFill>
              </a:rPr>
              <a:t>The intent of do no harm while meeting program needs (with manageable risk) is not a natural fit for contracts.</a:t>
            </a:r>
          </a:p>
          <a:p>
            <a:pPr lvl="1" indent="-285750">
              <a:buClr>
                <a:srgbClr val="942923"/>
              </a:buClr>
              <a:buFont typeface="Wingdings" charset="2"/>
              <a:buChar char="u"/>
            </a:pPr>
            <a:endParaRPr lang="en-US" b="1" kern="0" dirty="0">
              <a:solidFill>
                <a:srgbClr val="000000"/>
              </a:solidFill>
            </a:endParaRPr>
          </a:p>
          <a:p>
            <a:pPr lvl="1" indent="-285750">
              <a:buClr>
                <a:srgbClr val="942923"/>
              </a:buClr>
              <a:buFont typeface="Wingdings" charset="2"/>
              <a:buChar char="u"/>
            </a:pPr>
            <a:r>
              <a:rPr lang="en-US" b="1" kern="0" dirty="0">
                <a:solidFill>
                  <a:srgbClr val="000000"/>
                </a:solidFill>
              </a:rPr>
              <a:t>Challenge of Late Development of Level 2 Imagery Requirements</a:t>
            </a:r>
          </a:p>
          <a:p>
            <a:pPr lvl="1"/>
            <a:r>
              <a:rPr lang="en-US" b="1" kern="0" dirty="0">
                <a:solidFill>
                  <a:srgbClr val="000000"/>
                </a:solidFill>
              </a:rPr>
              <a:t>Imagery requirements often evolve late in the programs design cycle after the vehicles design is matured</a:t>
            </a:r>
          </a:p>
          <a:p>
            <a:pPr lvl="1"/>
            <a:r>
              <a:rPr lang="en-US" b="1" kern="0" dirty="0">
                <a:solidFill>
                  <a:srgbClr val="000000"/>
                </a:solidFill>
              </a:rPr>
              <a:t>These late requirement changes often lead to flux in requirements which can lead to many contract modifications.</a:t>
            </a:r>
          </a:p>
          <a:p>
            <a:pPr lvl="1"/>
            <a:r>
              <a:rPr lang="en-US" b="1" kern="0" dirty="0">
                <a:solidFill>
                  <a:srgbClr val="000000"/>
                </a:solidFill>
              </a:rPr>
              <a:t>Since Imagery is often nice to have, the program is often wanting a quick look at the possibility of meeting these requirements.</a:t>
            </a:r>
          </a:p>
          <a:p>
            <a:pPr lvl="1"/>
            <a:r>
              <a:rPr lang="en-US" b="1" kern="0" dirty="0">
                <a:solidFill>
                  <a:srgbClr val="000000"/>
                </a:solidFill>
              </a:rPr>
              <a:t>All of these items lead to great contract cost related to contract modifications or a decrease of scope in imagery requirements.</a:t>
            </a:r>
          </a:p>
          <a:p>
            <a:pPr lvl="1"/>
            <a:r>
              <a:rPr lang="en-US" b="1" kern="0" dirty="0">
                <a:solidFill>
                  <a:srgbClr val="000000"/>
                </a:solidFill>
              </a:rPr>
              <a:t>The end result is the program does not receive what they had wanted.  </a:t>
            </a:r>
          </a:p>
          <a:p>
            <a:pPr lvl="1" indent="-285750">
              <a:buClr>
                <a:srgbClr val="942923"/>
              </a:buClr>
              <a:buFont typeface="Wingdings" charset="2"/>
              <a:buChar char="u"/>
            </a:pPr>
            <a:endParaRPr lang="en-US" b="1" kern="0" dirty="0">
              <a:solidFill>
                <a:srgbClr val="000000"/>
              </a:solidFill>
            </a:endParaRPr>
          </a:p>
          <a:p>
            <a:pPr marL="1588" indent="0">
              <a:buNone/>
              <a:defRPr/>
            </a:pPr>
            <a:endParaRPr lang="en-US" kern="0" dirty="0">
              <a:solidFill>
                <a:srgbClr val="000000"/>
              </a:solidFill>
            </a:endParaRPr>
          </a:p>
        </p:txBody>
      </p:sp>
    </p:spTree>
    <p:extLst>
      <p:ext uri="{BB962C8B-B14F-4D97-AF65-F5344CB8AC3E}">
        <p14:creationId xmlns:p14="http://schemas.microsoft.com/office/powerpoint/2010/main" val="293782551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3848285E-055D-4B94-95A6-7462BD78DCF8}"/>
              </a:ext>
            </a:extLst>
          </p:cNvPr>
          <p:cNvSpPr>
            <a:spLocks noGrp="1" noChangeArrowheads="1"/>
          </p:cNvSpPr>
          <p:nvPr>
            <p:ph type="title"/>
          </p:nvPr>
        </p:nvSpPr>
        <p:spPr>
          <a:xfrm>
            <a:off x="4250913" y="7"/>
            <a:ext cx="7941088" cy="848819"/>
          </a:xfrm>
        </p:spPr>
        <p:txBody>
          <a:bodyPr/>
          <a:lstStyle/>
          <a:p>
            <a:r>
              <a:rPr lang="en-US" altLang="en-US" sz="2400" dirty="0"/>
              <a:t>Roadmap to Requirements</a:t>
            </a:r>
          </a:p>
        </p:txBody>
      </p:sp>
      <p:sp>
        <p:nvSpPr>
          <p:cNvPr id="197635" name="Text Box 3">
            <a:extLst>
              <a:ext uri="{FF2B5EF4-FFF2-40B4-BE49-F238E27FC236}">
                <a16:creationId xmlns:a16="http://schemas.microsoft.com/office/drawing/2014/main" id="{35156A5B-84E2-4652-8BE8-54C14D781464}"/>
              </a:ext>
            </a:extLst>
          </p:cNvPr>
          <p:cNvSpPr txBox="1">
            <a:spLocks noChangeArrowheads="1"/>
          </p:cNvSpPr>
          <p:nvPr/>
        </p:nvSpPr>
        <p:spPr bwMode="auto">
          <a:xfrm>
            <a:off x="1792154" y="1298310"/>
            <a:ext cx="3657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buFontTx/>
              <a:buNone/>
            </a:pPr>
            <a:endParaRPr lang="en-US" altLang="en-US">
              <a:latin typeface="Arial" panose="020B0604020202020204" pitchFamily="34" charset="0"/>
            </a:endParaRPr>
          </a:p>
        </p:txBody>
      </p:sp>
      <p:sp>
        <p:nvSpPr>
          <p:cNvPr id="197636" name="Text Box 4">
            <a:extLst>
              <a:ext uri="{FF2B5EF4-FFF2-40B4-BE49-F238E27FC236}">
                <a16:creationId xmlns:a16="http://schemas.microsoft.com/office/drawing/2014/main" id="{C6DF354A-D105-4D19-AFE9-0D47FE11798E}"/>
              </a:ext>
            </a:extLst>
          </p:cNvPr>
          <p:cNvSpPr txBox="1">
            <a:spLocks noChangeArrowheads="1"/>
          </p:cNvSpPr>
          <p:nvPr/>
        </p:nvSpPr>
        <p:spPr bwMode="auto">
          <a:xfrm>
            <a:off x="194571" y="1335189"/>
            <a:ext cx="4343400" cy="220060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buFontTx/>
              <a:buNone/>
            </a:pPr>
            <a:r>
              <a:rPr lang="en-US" altLang="en-US" dirty="0">
                <a:latin typeface="Arial" panose="020B0604020202020204" pitchFamily="34" charset="0"/>
              </a:rPr>
              <a:t>Acquire Stake Holder Needs</a:t>
            </a:r>
          </a:p>
          <a:p>
            <a:pPr eaLnBrk="1" hangingPunct="1">
              <a:spcBef>
                <a:spcPct val="0"/>
              </a:spcBef>
              <a:buFontTx/>
              <a:buNone/>
            </a:pPr>
            <a:r>
              <a:rPr lang="en-US" altLang="en-US" sz="1400" dirty="0">
                <a:latin typeface="Arial" panose="020B0604020202020204" pitchFamily="34" charset="0"/>
              </a:rPr>
              <a:t>	</a:t>
            </a:r>
            <a:r>
              <a:rPr lang="en-US" altLang="en-US" sz="1400" dirty="0">
                <a:solidFill>
                  <a:schemeClr val="bg2"/>
                </a:solidFill>
                <a:latin typeface="Arial" panose="020B0604020202020204" pitchFamily="34" charset="0"/>
              </a:rPr>
              <a:t>a) Debris trajectories</a:t>
            </a:r>
          </a:p>
          <a:p>
            <a:pPr eaLnBrk="1" hangingPunct="1">
              <a:spcBef>
                <a:spcPct val="0"/>
              </a:spcBef>
              <a:buFontTx/>
              <a:buNone/>
            </a:pPr>
            <a:r>
              <a:rPr lang="en-US" altLang="en-US" sz="1400" dirty="0">
                <a:solidFill>
                  <a:schemeClr val="bg2"/>
                </a:solidFill>
                <a:latin typeface="Arial" panose="020B0604020202020204" pitchFamily="34" charset="0"/>
              </a:rPr>
              <a:t>	b) Debris definition</a:t>
            </a:r>
          </a:p>
          <a:p>
            <a:pPr eaLnBrk="1" hangingPunct="1">
              <a:spcBef>
                <a:spcPct val="0"/>
              </a:spcBef>
              <a:buFontTx/>
              <a:buNone/>
            </a:pPr>
            <a:r>
              <a:rPr lang="en-US" altLang="en-US" sz="1400" dirty="0">
                <a:solidFill>
                  <a:schemeClr val="bg2"/>
                </a:solidFill>
                <a:latin typeface="Arial" panose="020B0604020202020204" pitchFamily="34" charset="0"/>
              </a:rPr>
              <a:t>	c) Debris sources</a:t>
            </a:r>
          </a:p>
          <a:p>
            <a:pPr eaLnBrk="1" hangingPunct="1">
              <a:spcBef>
                <a:spcPct val="0"/>
              </a:spcBef>
              <a:buFontTx/>
              <a:buNone/>
            </a:pPr>
            <a:r>
              <a:rPr lang="en-US" altLang="en-US" sz="1400" dirty="0">
                <a:solidFill>
                  <a:schemeClr val="bg2"/>
                </a:solidFill>
                <a:latin typeface="Arial" panose="020B0604020202020204" pitchFamily="34" charset="0"/>
              </a:rPr>
              <a:t>	d) Debris impact statistical information	e) Known Events - Imaging timelines</a:t>
            </a:r>
          </a:p>
          <a:p>
            <a:pPr eaLnBrk="1" hangingPunct="1">
              <a:spcBef>
                <a:spcPct val="0"/>
              </a:spcBef>
              <a:buFontTx/>
              <a:buNone/>
            </a:pPr>
            <a:r>
              <a:rPr lang="en-US" altLang="en-US" sz="1400" dirty="0">
                <a:solidFill>
                  <a:schemeClr val="bg2"/>
                </a:solidFill>
                <a:latin typeface="Arial" panose="020B0604020202020204" pitchFamily="34" charset="0"/>
              </a:rPr>
              <a:t>	f)  Trajectory Analysis</a:t>
            </a:r>
          </a:p>
          <a:p>
            <a:pPr eaLnBrk="1" hangingPunct="1">
              <a:spcBef>
                <a:spcPct val="0"/>
              </a:spcBef>
              <a:buFontTx/>
              <a:buNone/>
            </a:pPr>
            <a:r>
              <a:rPr lang="en-US" altLang="en-US" sz="1400" dirty="0">
                <a:latin typeface="Arial" panose="020B0604020202020204" pitchFamily="34" charset="0"/>
              </a:rPr>
              <a:t>		</a:t>
            </a:r>
          </a:p>
          <a:p>
            <a:pPr eaLnBrk="1" hangingPunct="1">
              <a:spcBef>
                <a:spcPct val="50000"/>
              </a:spcBef>
              <a:buFontTx/>
              <a:buNone/>
            </a:pPr>
            <a:endParaRPr lang="en-US" altLang="en-US" sz="1400" dirty="0">
              <a:latin typeface="Arial" panose="020B0604020202020204" pitchFamily="34" charset="0"/>
            </a:endParaRPr>
          </a:p>
        </p:txBody>
      </p:sp>
      <p:sp>
        <p:nvSpPr>
          <p:cNvPr id="197639" name="Text Box 7">
            <a:extLst>
              <a:ext uri="{FF2B5EF4-FFF2-40B4-BE49-F238E27FC236}">
                <a16:creationId xmlns:a16="http://schemas.microsoft.com/office/drawing/2014/main" id="{F02F00D2-5FA3-4AA4-9504-01A7F451CABD}"/>
              </a:ext>
            </a:extLst>
          </p:cNvPr>
          <p:cNvSpPr txBox="1">
            <a:spLocks noChangeArrowheads="1"/>
          </p:cNvSpPr>
          <p:nvPr/>
        </p:nvSpPr>
        <p:spPr bwMode="auto">
          <a:xfrm>
            <a:off x="4611554" y="1182953"/>
            <a:ext cx="3886200" cy="29622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buFontTx/>
              <a:buNone/>
            </a:pPr>
            <a:r>
              <a:rPr lang="en-US" altLang="en-US" dirty="0">
                <a:solidFill>
                  <a:schemeClr val="bg2"/>
                </a:solidFill>
                <a:latin typeface="Arial" panose="020B0604020202020204" pitchFamily="34" charset="0"/>
              </a:rPr>
              <a:t>Acquire DATA on Camera Systems and Camera Limits</a:t>
            </a:r>
          </a:p>
          <a:p>
            <a:pPr eaLnBrk="1" hangingPunct="1">
              <a:spcBef>
                <a:spcPct val="0"/>
              </a:spcBef>
              <a:buFontTx/>
              <a:buNone/>
            </a:pPr>
            <a:r>
              <a:rPr lang="en-US" altLang="en-US" sz="1600" dirty="0">
                <a:solidFill>
                  <a:schemeClr val="bg2"/>
                </a:solidFill>
                <a:latin typeface="Arial" panose="020B0604020202020204" pitchFamily="34" charset="0"/>
              </a:rPr>
              <a:t>	</a:t>
            </a:r>
            <a:r>
              <a:rPr lang="en-US" altLang="en-US" sz="1400" dirty="0">
                <a:solidFill>
                  <a:schemeClr val="bg2"/>
                </a:solidFill>
                <a:latin typeface="Arial" panose="020B0604020202020204" pitchFamily="34" charset="0"/>
              </a:rPr>
              <a:t>a)framerate</a:t>
            </a:r>
          </a:p>
          <a:p>
            <a:pPr eaLnBrk="1" hangingPunct="1">
              <a:spcBef>
                <a:spcPct val="0"/>
              </a:spcBef>
              <a:buFontTx/>
              <a:buNone/>
            </a:pPr>
            <a:r>
              <a:rPr lang="en-US" altLang="en-US" sz="1400" dirty="0">
                <a:solidFill>
                  <a:schemeClr val="bg2"/>
                </a:solidFill>
                <a:latin typeface="Arial" panose="020B0604020202020204" pitchFamily="34" charset="0"/>
              </a:rPr>
              <a:t>	b)resolution</a:t>
            </a:r>
          </a:p>
          <a:p>
            <a:pPr eaLnBrk="1" hangingPunct="1">
              <a:spcBef>
                <a:spcPct val="0"/>
              </a:spcBef>
              <a:buFontTx/>
              <a:buNone/>
            </a:pPr>
            <a:r>
              <a:rPr lang="en-US" altLang="en-US" sz="1400" dirty="0">
                <a:solidFill>
                  <a:schemeClr val="bg2"/>
                </a:solidFill>
                <a:latin typeface="Arial" panose="020B0604020202020204" pitchFamily="34" charset="0"/>
              </a:rPr>
              <a:t>	c)depth of field</a:t>
            </a:r>
          </a:p>
          <a:p>
            <a:pPr eaLnBrk="1" hangingPunct="1">
              <a:spcBef>
                <a:spcPct val="0"/>
              </a:spcBef>
              <a:buFontTx/>
              <a:buNone/>
            </a:pPr>
            <a:r>
              <a:rPr lang="en-US" altLang="en-US" sz="1400" dirty="0">
                <a:solidFill>
                  <a:schemeClr val="bg2"/>
                </a:solidFill>
                <a:latin typeface="Arial" panose="020B0604020202020204" pitchFamily="34" charset="0"/>
              </a:rPr>
              <a:t>	d)field of view</a:t>
            </a:r>
          </a:p>
          <a:p>
            <a:pPr eaLnBrk="1" hangingPunct="1">
              <a:spcBef>
                <a:spcPct val="0"/>
              </a:spcBef>
              <a:buFontTx/>
              <a:buNone/>
            </a:pPr>
            <a:r>
              <a:rPr lang="en-US" altLang="en-US" sz="1400" dirty="0">
                <a:solidFill>
                  <a:schemeClr val="bg2"/>
                </a:solidFill>
                <a:latin typeface="Arial" panose="020B0604020202020204" pitchFamily="34" charset="0"/>
              </a:rPr>
              <a:t>	e)light sensitivity</a:t>
            </a:r>
          </a:p>
          <a:p>
            <a:pPr eaLnBrk="1" hangingPunct="1">
              <a:spcBef>
                <a:spcPct val="0"/>
              </a:spcBef>
              <a:buFontTx/>
              <a:buNone/>
            </a:pPr>
            <a:r>
              <a:rPr lang="en-US" altLang="en-US" sz="1400" dirty="0">
                <a:solidFill>
                  <a:schemeClr val="bg2"/>
                </a:solidFill>
                <a:latin typeface="Arial" panose="020B0604020202020204" pitchFamily="34" charset="0"/>
              </a:rPr>
              <a:t>	f)bandwidth</a:t>
            </a:r>
          </a:p>
          <a:p>
            <a:pPr eaLnBrk="1" hangingPunct="1">
              <a:spcBef>
                <a:spcPct val="0"/>
              </a:spcBef>
              <a:buFontTx/>
              <a:buNone/>
            </a:pPr>
            <a:r>
              <a:rPr lang="en-US" altLang="en-US" sz="1400" dirty="0">
                <a:solidFill>
                  <a:schemeClr val="bg2"/>
                </a:solidFill>
                <a:latin typeface="Arial" panose="020B0604020202020204" pitchFamily="34" charset="0"/>
              </a:rPr>
              <a:t>	g)memory space</a:t>
            </a:r>
          </a:p>
          <a:p>
            <a:pPr eaLnBrk="1" hangingPunct="1">
              <a:spcBef>
                <a:spcPct val="0"/>
              </a:spcBef>
              <a:buFontTx/>
              <a:buNone/>
            </a:pPr>
            <a:r>
              <a:rPr lang="en-US" altLang="en-US" sz="1400" dirty="0">
                <a:solidFill>
                  <a:schemeClr val="bg2"/>
                </a:solidFill>
                <a:latin typeface="Arial" panose="020B0604020202020204" pitchFamily="34" charset="0"/>
              </a:rPr>
              <a:t>	h)size/weight </a:t>
            </a:r>
          </a:p>
          <a:p>
            <a:pPr eaLnBrk="1" hangingPunct="1">
              <a:spcBef>
                <a:spcPct val="0"/>
              </a:spcBef>
              <a:buFontTx/>
              <a:buNone/>
            </a:pPr>
            <a:r>
              <a:rPr lang="en-US" altLang="en-US" sz="1400" dirty="0">
                <a:solidFill>
                  <a:schemeClr val="bg2"/>
                </a:solidFill>
                <a:latin typeface="Arial" panose="020B0604020202020204" pitchFamily="34" charset="0"/>
              </a:rPr>
              <a:t>	i)camera locations</a:t>
            </a:r>
          </a:p>
          <a:p>
            <a:pPr eaLnBrk="1" hangingPunct="1">
              <a:spcBef>
                <a:spcPct val="0"/>
              </a:spcBef>
              <a:buFontTx/>
              <a:buNone/>
            </a:pPr>
            <a:r>
              <a:rPr lang="en-US" altLang="en-US" sz="1400" dirty="0">
                <a:solidFill>
                  <a:schemeClr val="bg2"/>
                </a:solidFill>
                <a:latin typeface="Arial" panose="020B0604020202020204" pitchFamily="34" charset="0"/>
              </a:rPr>
              <a:t>	j)camera view CAD models</a:t>
            </a:r>
            <a:endParaRPr lang="en-US" altLang="en-US" sz="1000" dirty="0">
              <a:solidFill>
                <a:schemeClr val="bg2"/>
              </a:solidFill>
              <a:latin typeface="Arial" panose="020B0604020202020204" pitchFamily="34" charset="0"/>
            </a:endParaRPr>
          </a:p>
          <a:p>
            <a:pPr eaLnBrk="1" hangingPunct="1">
              <a:spcBef>
                <a:spcPct val="0"/>
              </a:spcBef>
              <a:buFontTx/>
              <a:buNone/>
            </a:pPr>
            <a:endParaRPr lang="en-US" altLang="en-US" sz="1000" dirty="0">
              <a:latin typeface="Arial" panose="020B0604020202020204" pitchFamily="34" charset="0"/>
            </a:endParaRPr>
          </a:p>
        </p:txBody>
      </p:sp>
      <p:sp>
        <p:nvSpPr>
          <p:cNvPr id="197640" name="Line 8">
            <a:extLst>
              <a:ext uri="{FF2B5EF4-FFF2-40B4-BE49-F238E27FC236}">
                <a16:creationId xmlns:a16="http://schemas.microsoft.com/office/drawing/2014/main" id="{56C3C0BE-7636-4597-9BC7-3C3603934C36}"/>
              </a:ext>
            </a:extLst>
          </p:cNvPr>
          <p:cNvSpPr>
            <a:spLocks noChangeShapeType="1"/>
          </p:cNvSpPr>
          <p:nvPr/>
        </p:nvSpPr>
        <p:spPr bwMode="auto">
          <a:xfrm>
            <a:off x="3544754" y="1374509"/>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7642" name="Line 10">
            <a:extLst>
              <a:ext uri="{FF2B5EF4-FFF2-40B4-BE49-F238E27FC236}">
                <a16:creationId xmlns:a16="http://schemas.microsoft.com/office/drawing/2014/main" id="{6AB73DD0-A85F-4459-A881-FB74B9DF6DC8}"/>
              </a:ext>
            </a:extLst>
          </p:cNvPr>
          <p:cNvSpPr>
            <a:spLocks noChangeShapeType="1"/>
          </p:cNvSpPr>
          <p:nvPr/>
        </p:nvSpPr>
        <p:spPr bwMode="auto">
          <a:xfrm>
            <a:off x="6554654" y="4270109"/>
            <a:ext cx="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7644" name="Text Box 12">
            <a:extLst>
              <a:ext uri="{FF2B5EF4-FFF2-40B4-BE49-F238E27FC236}">
                <a16:creationId xmlns:a16="http://schemas.microsoft.com/office/drawing/2014/main" id="{A3793EED-06A3-4937-9366-E6C9BFE482FC}"/>
              </a:ext>
            </a:extLst>
          </p:cNvPr>
          <p:cNvSpPr txBox="1">
            <a:spLocks noChangeArrowheads="1"/>
          </p:cNvSpPr>
          <p:nvPr/>
        </p:nvSpPr>
        <p:spPr bwMode="auto">
          <a:xfrm>
            <a:off x="2477954" y="4422510"/>
            <a:ext cx="2133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buFontTx/>
              <a:buNone/>
            </a:pPr>
            <a:endParaRPr lang="en-US" altLang="en-US">
              <a:latin typeface="Arial" panose="020B0604020202020204" pitchFamily="34" charset="0"/>
            </a:endParaRPr>
          </a:p>
        </p:txBody>
      </p:sp>
      <p:sp>
        <p:nvSpPr>
          <p:cNvPr id="197647" name="Text Box 15">
            <a:extLst>
              <a:ext uri="{FF2B5EF4-FFF2-40B4-BE49-F238E27FC236}">
                <a16:creationId xmlns:a16="http://schemas.microsoft.com/office/drawing/2014/main" id="{4F38C6F5-89AA-4D6C-A58F-80AE65D8DD78}"/>
              </a:ext>
            </a:extLst>
          </p:cNvPr>
          <p:cNvSpPr txBox="1">
            <a:spLocks noChangeArrowheads="1"/>
          </p:cNvSpPr>
          <p:nvPr/>
        </p:nvSpPr>
        <p:spPr bwMode="auto">
          <a:xfrm>
            <a:off x="5221154" y="5673850"/>
            <a:ext cx="2667000" cy="3762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buFontTx/>
              <a:buNone/>
            </a:pPr>
            <a:r>
              <a:rPr lang="en-US" altLang="en-US" dirty="0">
                <a:latin typeface="Arial" panose="020B0604020202020204" pitchFamily="34" charset="0"/>
              </a:rPr>
              <a:t>Produce Requirements</a:t>
            </a:r>
          </a:p>
        </p:txBody>
      </p:sp>
      <p:sp>
        <p:nvSpPr>
          <p:cNvPr id="197648" name="Line 16">
            <a:extLst>
              <a:ext uri="{FF2B5EF4-FFF2-40B4-BE49-F238E27FC236}">
                <a16:creationId xmlns:a16="http://schemas.microsoft.com/office/drawing/2014/main" id="{A270A49E-68D5-4584-B704-37DC51216CF6}"/>
              </a:ext>
            </a:extLst>
          </p:cNvPr>
          <p:cNvSpPr>
            <a:spLocks noChangeShapeType="1"/>
          </p:cNvSpPr>
          <p:nvPr/>
        </p:nvSpPr>
        <p:spPr bwMode="auto">
          <a:xfrm>
            <a:off x="3316154" y="3660509"/>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7651" name="Line 19">
            <a:extLst>
              <a:ext uri="{FF2B5EF4-FFF2-40B4-BE49-F238E27FC236}">
                <a16:creationId xmlns:a16="http://schemas.microsoft.com/office/drawing/2014/main" id="{B40A4767-53DC-4FE6-B728-6BB36FF659B7}"/>
              </a:ext>
            </a:extLst>
          </p:cNvPr>
          <p:cNvSpPr>
            <a:spLocks noChangeShapeType="1"/>
          </p:cNvSpPr>
          <p:nvPr/>
        </p:nvSpPr>
        <p:spPr bwMode="auto">
          <a:xfrm>
            <a:off x="3468554" y="3660509"/>
            <a:ext cx="0" cy="6096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7652" name="Line 20">
            <a:extLst>
              <a:ext uri="{FF2B5EF4-FFF2-40B4-BE49-F238E27FC236}">
                <a16:creationId xmlns:a16="http://schemas.microsoft.com/office/drawing/2014/main" id="{3060D14B-AD63-490F-B6E3-5319E0189DB9}"/>
              </a:ext>
            </a:extLst>
          </p:cNvPr>
          <p:cNvSpPr>
            <a:spLocks noChangeShapeType="1"/>
          </p:cNvSpPr>
          <p:nvPr/>
        </p:nvSpPr>
        <p:spPr bwMode="auto">
          <a:xfrm flipV="1">
            <a:off x="1792154" y="4879709"/>
            <a:ext cx="1447800" cy="12192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7655" name="Text Box 23">
            <a:extLst>
              <a:ext uri="{FF2B5EF4-FFF2-40B4-BE49-F238E27FC236}">
                <a16:creationId xmlns:a16="http://schemas.microsoft.com/office/drawing/2014/main" id="{2B52AF41-984E-4571-8631-D16563DF4C39}"/>
              </a:ext>
            </a:extLst>
          </p:cNvPr>
          <p:cNvSpPr txBox="1">
            <a:spLocks noChangeArrowheads="1"/>
          </p:cNvSpPr>
          <p:nvPr/>
        </p:nvSpPr>
        <p:spPr bwMode="auto">
          <a:xfrm>
            <a:off x="8576570" y="1298310"/>
            <a:ext cx="3446448" cy="147732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buFontTx/>
              <a:buNone/>
            </a:pPr>
            <a:r>
              <a:rPr lang="en-US" altLang="en-US" dirty="0">
                <a:latin typeface="Arial" panose="020B0604020202020204" pitchFamily="34" charset="0"/>
              </a:rPr>
              <a:t>Program/Design Limitations</a:t>
            </a:r>
          </a:p>
          <a:p>
            <a:pPr eaLnBrk="1" hangingPunct="1">
              <a:spcBef>
                <a:spcPct val="0"/>
              </a:spcBef>
              <a:buFontTx/>
              <a:buNone/>
            </a:pPr>
            <a:r>
              <a:rPr lang="en-US" altLang="en-US" sz="1600" dirty="0">
                <a:latin typeface="Arial" panose="020B0604020202020204" pitchFamily="34" charset="0"/>
              </a:rPr>
              <a:t>	</a:t>
            </a:r>
            <a:r>
              <a:rPr lang="en-US" altLang="en-US" sz="1400" dirty="0">
                <a:latin typeface="Arial" panose="020B0604020202020204" pitchFamily="34" charset="0"/>
              </a:rPr>
              <a:t>a) Protuberance</a:t>
            </a:r>
          </a:p>
          <a:p>
            <a:pPr eaLnBrk="1" hangingPunct="1">
              <a:spcBef>
                <a:spcPct val="0"/>
              </a:spcBef>
              <a:buFontTx/>
              <a:buNone/>
            </a:pPr>
            <a:r>
              <a:rPr lang="en-US" altLang="en-US" sz="1400" dirty="0">
                <a:latin typeface="Arial" panose="020B0604020202020204" pitchFamily="34" charset="0"/>
              </a:rPr>
              <a:t>	b) Environments</a:t>
            </a:r>
          </a:p>
          <a:p>
            <a:pPr eaLnBrk="1" hangingPunct="1">
              <a:spcBef>
                <a:spcPct val="0"/>
              </a:spcBef>
              <a:buFontTx/>
              <a:buNone/>
            </a:pPr>
            <a:r>
              <a:rPr lang="en-US" altLang="en-US" sz="1400" dirty="0">
                <a:latin typeface="Arial" panose="020B0604020202020204" pitchFamily="34" charset="0"/>
              </a:rPr>
              <a:t>	c) minimize cost</a:t>
            </a:r>
          </a:p>
          <a:p>
            <a:pPr eaLnBrk="1" hangingPunct="1">
              <a:spcBef>
                <a:spcPct val="0"/>
              </a:spcBef>
              <a:buFontTx/>
              <a:buNone/>
            </a:pPr>
            <a:r>
              <a:rPr lang="en-US" altLang="en-US" sz="1400" dirty="0">
                <a:latin typeface="Arial" panose="020B0604020202020204" pitchFamily="34" charset="0"/>
              </a:rPr>
              <a:t>	d) schedule limitations</a:t>
            </a:r>
          </a:p>
          <a:p>
            <a:pPr eaLnBrk="1" hangingPunct="1">
              <a:spcBef>
                <a:spcPct val="0"/>
              </a:spcBef>
              <a:buFontTx/>
              <a:buNone/>
            </a:pPr>
            <a:r>
              <a:rPr lang="en-US" altLang="en-US" sz="1400" dirty="0">
                <a:latin typeface="Arial" panose="020B0604020202020204" pitchFamily="34" charset="0"/>
              </a:rPr>
              <a:t>	</a:t>
            </a:r>
            <a:endParaRPr lang="en-US" altLang="en-US" sz="1000" dirty="0">
              <a:latin typeface="Arial" panose="020B0604020202020204" pitchFamily="34" charset="0"/>
            </a:endParaRPr>
          </a:p>
        </p:txBody>
      </p:sp>
      <p:sp>
        <p:nvSpPr>
          <p:cNvPr id="15" name="Line 16">
            <a:extLst>
              <a:ext uri="{FF2B5EF4-FFF2-40B4-BE49-F238E27FC236}">
                <a16:creationId xmlns:a16="http://schemas.microsoft.com/office/drawing/2014/main" id="{C058EE3E-1DD9-4734-9F16-09DD21A5B5D8}"/>
              </a:ext>
            </a:extLst>
          </p:cNvPr>
          <p:cNvSpPr>
            <a:spLocks noChangeShapeType="1"/>
          </p:cNvSpPr>
          <p:nvPr/>
        </p:nvSpPr>
        <p:spPr bwMode="auto">
          <a:xfrm>
            <a:off x="8996835" y="3010192"/>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advClick="0">
    <p:randomBa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5D8E7-F1AF-4B4F-AEF1-F560EA07BA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456"/>
          </a:xfrm>
          <a:prstGeom prst="rect">
            <a:avLst/>
          </a:prstGeom>
        </p:spPr>
      </p:pic>
      <p:sp>
        <p:nvSpPr>
          <p:cNvPr id="5" name="Title 7">
            <a:extLst>
              <a:ext uri="{FF2B5EF4-FFF2-40B4-BE49-F238E27FC236}">
                <a16:creationId xmlns:a16="http://schemas.microsoft.com/office/drawing/2014/main" id="{85B6D719-1DD2-4B79-BF55-728589C0F1EC}"/>
              </a:ext>
            </a:extLst>
          </p:cNvPr>
          <p:cNvSpPr txBox="1">
            <a:spLocks/>
          </p:cNvSpPr>
          <p:nvPr/>
        </p:nvSpPr>
        <p:spPr>
          <a:xfrm>
            <a:off x="4764195" y="2013107"/>
            <a:ext cx="5913438" cy="2044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5"/>
                </a:solidFill>
                <a:latin typeface="+mn-lt"/>
                <a:ea typeface="ＭＳ Ｐゴシック" pitchFamily="-108" charset="-128"/>
              </a:rPr>
              <a:t>Understanding Imagery Systems</a:t>
            </a:r>
          </a:p>
        </p:txBody>
      </p:sp>
    </p:spTree>
    <p:extLst>
      <p:ext uri="{BB962C8B-B14F-4D97-AF65-F5344CB8AC3E}">
        <p14:creationId xmlns:p14="http://schemas.microsoft.com/office/powerpoint/2010/main" val="1696189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417895D-32F6-43D2-A49B-285E6F865FDB}"/>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B124CF4-13E8-4228-9CA8-F7E017F7D966}"/>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20</a:t>
            </a:fld>
            <a:endParaRPr lang="en-US" dirty="0">
              <a:solidFill>
                <a:srgbClr val="000000"/>
              </a:solidFill>
            </a:endParaRPr>
          </a:p>
        </p:txBody>
      </p:sp>
      <p:sp>
        <p:nvSpPr>
          <p:cNvPr id="6" name="Rectangle 5">
            <a:extLst>
              <a:ext uri="{FF2B5EF4-FFF2-40B4-BE49-F238E27FC236}">
                <a16:creationId xmlns:a16="http://schemas.microsoft.com/office/drawing/2014/main" id="{2C824CAB-3DFB-4C3C-BFF4-EB3E731E8010}"/>
              </a:ext>
            </a:extLst>
          </p:cNvPr>
          <p:cNvSpPr/>
          <p:nvPr/>
        </p:nvSpPr>
        <p:spPr>
          <a:xfrm>
            <a:off x="5259354" y="5611493"/>
            <a:ext cx="5160387" cy="1200329"/>
          </a:xfrm>
          <a:prstGeom prst="rect">
            <a:avLst/>
          </a:prstGeom>
        </p:spPr>
        <p:txBody>
          <a:bodyPr wrap="none">
            <a:spAutoFit/>
          </a:bodyPr>
          <a:lstStyle/>
          <a:p>
            <a:pPr algn="ctr"/>
            <a:r>
              <a:rPr lang="en-US" dirty="0"/>
              <a:t>Spring Experiment</a:t>
            </a:r>
          </a:p>
          <a:p>
            <a:pPr algn="ctr"/>
            <a:r>
              <a:rPr lang="en-US" dirty="0"/>
              <a:t>String Experiment for Electromagnetic spectrum</a:t>
            </a:r>
          </a:p>
          <a:p>
            <a:pPr algn="ctr"/>
            <a:r>
              <a:rPr lang="en-US" dirty="0"/>
              <a:t>What is the longest wavelength you can create?</a:t>
            </a:r>
          </a:p>
          <a:p>
            <a:pPr algn="ctr"/>
            <a:r>
              <a:rPr lang="en-US" dirty="0"/>
              <a:t>What is the shortest wavelength you can create?</a:t>
            </a:r>
          </a:p>
        </p:txBody>
      </p:sp>
      <p:pic>
        <p:nvPicPr>
          <p:cNvPr id="2050" name="Picture 2" descr="A diagram of an electric field shown as a sine wave with red arrows beneath the curves and a magnetic field shown as a sine wave with blue arrows perpendicular to the electric field. ">
            <a:extLst>
              <a:ext uri="{FF2B5EF4-FFF2-40B4-BE49-F238E27FC236}">
                <a16:creationId xmlns:a16="http://schemas.microsoft.com/office/drawing/2014/main" id="{27098C93-3DFC-4F73-8D15-4FCCD129DE8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32007" y="4167995"/>
            <a:ext cx="2089926" cy="16391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iagram showing frequency as the measurement of the number of wave crests that pass a given point in a second. Wavelength is measured as the distance between two crests.">
            <a:extLst>
              <a:ext uri="{FF2B5EF4-FFF2-40B4-BE49-F238E27FC236}">
                <a16:creationId xmlns:a16="http://schemas.microsoft.com/office/drawing/2014/main" id="{8CE0A5F7-B5D0-4560-9375-ADDEF4C7212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70398" y="2273868"/>
            <a:ext cx="2213144" cy="173579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44C05793-2A60-4792-B6C8-4CC5791E7431}"/>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800" kern="0" dirty="0"/>
              <a:t>UNDERSTANDING WAVES</a:t>
            </a:r>
          </a:p>
        </p:txBody>
      </p:sp>
      <p:sp>
        <p:nvSpPr>
          <p:cNvPr id="7" name="Rectangle 6">
            <a:extLst>
              <a:ext uri="{FF2B5EF4-FFF2-40B4-BE49-F238E27FC236}">
                <a16:creationId xmlns:a16="http://schemas.microsoft.com/office/drawing/2014/main" id="{742EEFC0-E7D4-434D-BEEA-3F43010EAC53}"/>
              </a:ext>
            </a:extLst>
          </p:cNvPr>
          <p:cNvSpPr/>
          <p:nvPr/>
        </p:nvSpPr>
        <p:spPr>
          <a:xfrm>
            <a:off x="4077506" y="2225366"/>
            <a:ext cx="6096000" cy="1969770"/>
          </a:xfrm>
          <a:prstGeom prst="rect">
            <a:avLst/>
          </a:prstGeom>
        </p:spPr>
        <p:txBody>
          <a:bodyPr>
            <a:spAutoFit/>
          </a:bodyPr>
          <a:lstStyle/>
          <a:p>
            <a:pPr algn="ctr"/>
            <a:r>
              <a:rPr lang="en-US" altLang="en-US" dirty="0">
                <a:solidFill>
                  <a:schemeClr val="bg2"/>
                </a:solidFill>
              </a:rPr>
              <a:t>velocity = </a:t>
            </a:r>
            <a:r>
              <a:rPr lang="el-GR" altLang="en-US" dirty="0">
                <a:solidFill>
                  <a:schemeClr val="bg2"/>
                </a:solidFill>
                <a:cs typeface="Arial" panose="020B0604020202020204" pitchFamily="34" charset="0"/>
              </a:rPr>
              <a:t>λν</a:t>
            </a:r>
            <a:endParaRPr lang="en-US" altLang="en-US" dirty="0">
              <a:solidFill>
                <a:schemeClr val="bg2"/>
              </a:solidFill>
              <a:cs typeface="Arial" panose="020B0604020202020204" pitchFamily="34" charset="0"/>
            </a:endParaRPr>
          </a:p>
          <a:p>
            <a:pPr algn="ctr"/>
            <a:endParaRPr lang="en-US" altLang="en-US" dirty="0">
              <a:solidFill>
                <a:schemeClr val="bg2"/>
              </a:solidFill>
              <a:cs typeface="Arial" panose="020B0604020202020204" pitchFamily="34" charset="0"/>
            </a:endParaRPr>
          </a:p>
          <a:p>
            <a:pPr algn="ctr"/>
            <a:r>
              <a:rPr lang="en-US" altLang="en-US" dirty="0">
                <a:solidFill>
                  <a:schemeClr val="bg2"/>
                </a:solidFill>
                <a:cs typeface="Arial" panose="020B0604020202020204" pitchFamily="34" charset="0"/>
              </a:rPr>
              <a:t>The </a:t>
            </a:r>
            <a:r>
              <a:rPr lang="en-US" altLang="en-US" u="sng" dirty="0">
                <a:solidFill>
                  <a:schemeClr val="bg2"/>
                </a:solidFill>
                <a:cs typeface="Arial" panose="020B0604020202020204" pitchFamily="34" charset="0"/>
              </a:rPr>
              <a:t>frequency</a:t>
            </a:r>
            <a:r>
              <a:rPr lang="en-US" altLang="en-US" dirty="0">
                <a:solidFill>
                  <a:schemeClr val="bg2"/>
                </a:solidFill>
                <a:cs typeface="Arial" panose="020B0604020202020204" pitchFamily="34" charset="0"/>
              </a:rPr>
              <a:t> (v) of a wave is the number of waves to cross a point in 1 second</a:t>
            </a:r>
            <a:r>
              <a:rPr lang="en-US" altLang="en-US" sz="1400" dirty="0">
                <a:solidFill>
                  <a:schemeClr val="bg2"/>
                </a:solidFill>
                <a:cs typeface="Arial" panose="020B0604020202020204" pitchFamily="34" charset="0"/>
              </a:rPr>
              <a:t> (units are Hertz – cycles/sec)</a:t>
            </a:r>
          </a:p>
          <a:p>
            <a:pPr algn="ctr"/>
            <a:endParaRPr lang="en-US" altLang="en-US" sz="1400" dirty="0">
              <a:solidFill>
                <a:schemeClr val="bg2"/>
              </a:solidFill>
              <a:cs typeface="Arial" panose="020B0604020202020204" pitchFamily="34" charset="0"/>
            </a:endParaRPr>
          </a:p>
          <a:p>
            <a:pPr algn="ctr"/>
            <a:r>
              <a:rPr lang="el-GR" altLang="en-US" dirty="0">
                <a:solidFill>
                  <a:schemeClr val="bg2"/>
                </a:solidFill>
                <a:cs typeface="Arial" panose="020B0604020202020204" pitchFamily="34" charset="0"/>
              </a:rPr>
              <a:t>λ</a:t>
            </a:r>
            <a:r>
              <a:rPr lang="en-US" altLang="en-US" dirty="0">
                <a:solidFill>
                  <a:schemeClr val="bg2"/>
                </a:solidFill>
                <a:cs typeface="Arial" panose="020B0604020202020204" pitchFamily="34" charset="0"/>
              </a:rPr>
              <a:t> is the </a:t>
            </a:r>
            <a:r>
              <a:rPr lang="en-US" altLang="en-US" u="sng" dirty="0">
                <a:solidFill>
                  <a:schemeClr val="bg2"/>
                </a:solidFill>
                <a:cs typeface="Arial" panose="020B0604020202020204" pitchFamily="34" charset="0"/>
              </a:rPr>
              <a:t>wavelength</a:t>
            </a:r>
            <a:r>
              <a:rPr lang="en-US" altLang="en-US" dirty="0">
                <a:solidFill>
                  <a:schemeClr val="bg2"/>
                </a:solidFill>
                <a:cs typeface="Arial" panose="020B0604020202020204" pitchFamily="34" charset="0"/>
              </a:rPr>
              <a:t>- the distance from crest to crest on a wave</a:t>
            </a:r>
          </a:p>
        </p:txBody>
      </p:sp>
      <p:pic>
        <p:nvPicPr>
          <p:cNvPr id="2054" name="Picture 6">
            <a:extLst>
              <a:ext uri="{FF2B5EF4-FFF2-40B4-BE49-F238E27FC236}">
                <a16:creationId xmlns:a16="http://schemas.microsoft.com/office/drawing/2014/main" id="{AE1BB48F-371C-46D3-A622-DE39C1F439E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47059" y="969809"/>
            <a:ext cx="4350881" cy="114573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663B393-EC42-4A05-92B3-65D498ECC881}"/>
              </a:ext>
            </a:extLst>
          </p:cNvPr>
          <p:cNvSpPr txBox="1"/>
          <p:nvPr/>
        </p:nvSpPr>
        <p:spPr>
          <a:xfrm>
            <a:off x="5006500" y="1577909"/>
            <a:ext cx="6562438" cy="369332"/>
          </a:xfrm>
          <a:prstGeom prst="rect">
            <a:avLst/>
          </a:prstGeom>
          <a:noFill/>
        </p:spPr>
        <p:txBody>
          <a:bodyPr wrap="none" rtlCol="0">
            <a:spAutoFit/>
          </a:bodyPr>
          <a:lstStyle/>
          <a:p>
            <a:r>
              <a:rPr lang="en-US" dirty="0"/>
              <a:t>Mechanical Waves – Requires medium through which to travel</a:t>
            </a:r>
          </a:p>
        </p:txBody>
      </p:sp>
      <p:sp>
        <p:nvSpPr>
          <p:cNvPr id="13" name="TextBox 12">
            <a:extLst>
              <a:ext uri="{FF2B5EF4-FFF2-40B4-BE49-F238E27FC236}">
                <a16:creationId xmlns:a16="http://schemas.microsoft.com/office/drawing/2014/main" id="{3E7A1D71-2A8D-400C-BAA7-067808F66A79}"/>
              </a:ext>
            </a:extLst>
          </p:cNvPr>
          <p:cNvSpPr txBox="1"/>
          <p:nvPr/>
        </p:nvSpPr>
        <p:spPr>
          <a:xfrm>
            <a:off x="4286141" y="4356761"/>
            <a:ext cx="7331879" cy="923330"/>
          </a:xfrm>
          <a:prstGeom prst="rect">
            <a:avLst/>
          </a:prstGeom>
          <a:noFill/>
        </p:spPr>
        <p:txBody>
          <a:bodyPr wrap="none" rtlCol="0">
            <a:spAutoFit/>
          </a:bodyPr>
          <a:lstStyle/>
          <a:p>
            <a:pPr algn="ctr"/>
            <a:r>
              <a:rPr lang="en-US" dirty="0"/>
              <a:t>Electromagnetic Waves – No medium required through which to travel</a:t>
            </a:r>
          </a:p>
          <a:p>
            <a:pPr algn="ctr"/>
            <a:r>
              <a:rPr lang="en-US" dirty="0"/>
              <a:t>All Electromagnetic Waves travel at the speed (velocity) of Light </a:t>
            </a:r>
          </a:p>
          <a:p>
            <a:pPr algn="ctr"/>
            <a:r>
              <a:rPr lang="en-US" dirty="0"/>
              <a:t>C = (3x10^8 M/s)</a:t>
            </a:r>
          </a:p>
        </p:txBody>
      </p:sp>
      <p:sp>
        <p:nvSpPr>
          <p:cNvPr id="14" name="TextBox 13">
            <a:extLst>
              <a:ext uri="{FF2B5EF4-FFF2-40B4-BE49-F238E27FC236}">
                <a16:creationId xmlns:a16="http://schemas.microsoft.com/office/drawing/2014/main" id="{AD2FD096-786B-440F-9B85-DCBC78705EDB}"/>
              </a:ext>
            </a:extLst>
          </p:cNvPr>
          <p:cNvSpPr txBox="1"/>
          <p:nvPr/>
        </p:nvSpPr>
        <p:spPr>
          <a:xfrm>
            <a:off x="5938074" y="957594"/>
            <a:ext cx="4549066" cy="369332"/>
          </a:xfrm>
          <a:prstGeom prst="rect">
            <a:avLst/>
          </a:prstGeom>
          <a:noFill/>
        </p:spPr>
        <p:txBody>
          <a:bodyPr wrap="none" rtlCol="0">
            <a:spAutoFit/>
          </a:bodyPr>
          <a:lstStyle/>
          <a:p>
            <a:r>
              <a:rPr lang="en-US" dirty="0"/>
              <a:t>Waves are ways that energy is transported</a:t>
            </a:r>
          </a:p>
        </p:txBody>
      </p:sp>
      <p:pic>
        <p:nvPicPr>
          <p:cNvPr id="15" name="Picture 2" descr="An illustration showing a jump rope with each end being held by a person. As the people move the jump rope up and down very fast – adding MORE energy – the more wave crests appear, thus shorter wavelengths. When the people move the jump rope up and down slower, there are fewer wave crests within the same distance, thus longer wavelengths.">
            <a:extLst>
              <a:ext uri="{FF2B5EF4-FFF2-40B4-BE49-F238E27FC236}">
                <a16:creationId xmlns:a16="http://schemas.microsoft.com/office/drawing/2014/main" id="{6652D9FA-1FC8-4440-9CD8-43AB13B3EDF2}"/>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0629079" y="5351834"/>
            <a:ext cx="1366507" cy="14296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Chart, line chart, scatter chart&#10;&#10;Description automatically generated">
            <a:extLst>
              <a:ext uri="{FF2B5EF4-FFF2-40B4-BE49-F238E27FC236}">
                <a16:creationId xmlns:a16="http://schemas.microsoft.com/office/drawing/2014/main" id="{5BFFBF4B-BCDA-4C04-B457-D1B82B4E88A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20169" y="1947241"/>
            <a:ext cx="1830253" cy="915127"/>
          </a:xfrm>
          <a:prstGeom prst="rect">
            <a:avLst/>
          </a:prstGeom>
        </p:spPr>
      </p:pic>
    </p:spTree>
    <p:extLst>
      <p:ext uri="{BB962C8B-B14F-4D97-AF65-F5344CB8AC3E}">
        <p14:creationId xmlns:p14="http://schemas.microsoft.com/office/powerpoint/2010/main" val="135575560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BC2A791-8C06-4882-B94C-072A3357F620}"/>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8D2DD862-82B4-42D9-9657-0D4610E460F2}"/>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21</a:t>
            </a:fld>
            <a:endParaRPr lang="en-US" dirty="0">
              <a:solidFill>
                <a:srgbClr val="000000"/>
              </a:solidFill>
            </a:endParaRPr>
          </a:p>
        </p:txBody>
      </p:sp>
      <p:pic>
        <p:nvPicPr>
          <p:cNvPr id="3074" name="Picture 2" descr="An illustration showing a jump rope with each end being held by a person. As the people move the jump rope up and down very fast – adding MORE energy – the more wave crests appear, thus shorter wavelengths. When the people move the jump rope up and down slower, there are fewer wave crests within the same distance, thus longer wavelengths.">
            <a:extLst>
              <a:ext uri="{FF2B5EF4-FFF2-40B4-BE49-F238E27FC236}">
                <a16:creationId xmlns:a16="http://schemas.microsoft.com/office/drawing/2014/main" id="{13A13605-5605-449B-8081-A29B113DD80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69103" y="1275887"/>
            <a:ext cx="242887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he propagation of two electromagnetic waves is shown in three dimensional planes. The first wave shows with the variation of two components E and B. E is a sine wave in one plane with small arrows showing the vibrations of particles in the plane. B is a sine wave in a plane perpendicular to the E wave. The B wave has arrows to show the vibrations of particles in the plane. The waves are shown intersecting each other at the junction of the planes because E and B are perpendicular to each other. The direction of propagation of wave is shown perpendicular to E and B waves. The energy carried is given as E sub u. The second wave shows with the variation of the components two E and two B, that is, E and B waves with double the amplitude of the first case. Two E is a sine wave in one plane with small arrows showing the vibrations of particles in the plane. Two B is a sine wave in a plane perpendicular to the two E wave. The two B wave has arrows to show the vibrations of particles in the plane. The waves are shown intersecting each other at the junction of the planes because two E and two B waves are perpendicular to each other. The direction of propagation of wave is shown perpendicular to two E and two B waves. The energy carried is given as four E sub u.">
            <a:extLst>
              <a:ext uri="{FF2B5EF4-FFF2-40B4-BE49-F238E27FC236}">
                <a16:creationId xmlns:a16="http://schemas.microsoft.com/office/drawing/2014/main" id="{A7FA2A97-61B4-4869-94AC-B15B96F0521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0" y="1149731"/>
            <a:ext cx="3922384" cy="21573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DC5D6C2-5876-48D9-9236-60491632631E}"/>
              </a:ext>
            </a:extLst>
          </p:cNvPr>
          <p:cNvSpPr txBox="1"/>
          <p:nvPr/>
        </p:nvSpPr>
        <p:spPr>
          <a:xfrm>
            <a:off x="1702705" y="3879238"/>
            <a:ext cx="9247717" cy="1415772"/>
          </a:xfrm>
          <a:prstGeom prst="rect">
            <a:avLst/>
          </a:prstGeom>
          <a:noFill/>
        </p:spPr>
        <p:txBody>
          <a:bodyPr wrap="square" rtlCol="0">
            <a:spAutoFit/>
          </a:bodyPr>
          <a:lstStyle/>
          <a:p>
            <a:pPr algn="ctr"/>
            <a:r>
              <a:rPr lang="en-US" sz="3200" dirty="0">
                <a:solidFill>
                  <a:schemeClr val="bg2"/>
                </a:solidFill>
              </a:rPr>
              <a:t>Energy is based on Amplitude and Frequency</a:t>
            </a:r>
          </a:p>
          <a:p>
            <a:pPr algn="ctr"/>
            <a:endParaRPr lang="en-US" dirty="0">
              <a:solidFill>
                <a:srgbClr val="FF0000"/>
              </a:solidFill>
            </a:endParaRPr>
          </a:p>
          <a:p>
            <a:pPr algn="ctr"/>
            <a:endParaRPr lang="en-US" dirty="0"/>
          </a:p>
          <a:p>
            <a:endParaRPr lang="en-US" dirty="0">
              <a:solidFill>
                <a:srgbClr val="FF0000"/>
              </a:solidFill>
            </a:endParaRPr>
          </a:p>
        </p:txBody>
      </p:sp>
      <p:sp>
        <p:nvSpPr>
          <p:cNvPr id="6" name="Rectangle 5">
            <a:extLst>
              <a:ext uri="{FF2B5EF4-FFF2-40B4-BE49-F238E27FC236}">
                <a16:creationId xmlns:a16="http://schemas.microsoft.com/office/drawing/2014/main" id="{4C0398C8-F0B1-4CF5-A6B6-140236BEA197}"/>
              </a:ext>
            </a:extLst>
          </p:cNvPr>
          <p:cNvSpPr/>
          <p:nvPr/>
        </p:nvSpPr>
        <p:spPr>
          <a:xfrm>
            <a:off x="8569637" y="6201542"/>
            <a:ext cx="3223959" cy="369332"/>
          </a:xfrm>
          <a:prstGeom prst="rect">
            <a:avLst/>
          </a:prstGeom>
        </p:spPr>
        <p:txBody>
          <a:bodyPr wrap="none">
            <a:spAutoFit/>
          </a:bodyPr>
          <a:lstStyle/>
          <a:p>
            <a:r>
              <a:rPr lang="en-US" dirty="0">
                <a:solidFill>
                  <a:schemeClr val="bg2"/>
                </a:solidFill>
                <a:hlinkClick r:id="rId4">
                  <a:extLst>
                    <a:ext uri="{A12FA001-AC4F-418D-AE19-62706E023703}">
                      <ahyp:hlinkClr xmlns:ahyp="http://schemas.microsoft.com/office/drawing/2018/hyperlinkcolor" val="tx"/>
                    </a:ext>
                  </a:extLst>
                </a:hlinkClick>
              </a:rPr>
              <a:t>https://science.nasa.gov/ems/</a:t>
            </a:r>
            <a:endParaRPr lang="en-US" dirty="0">
              <a:solidFill>
                <a:schemeClr val="bg2"/>
              </a:solidFill>
            </a:endParaRPr>
          </a:p>
        </p:txBody>
      </p:sp>
      <p:sp>
        <p:nvSpPr>
          <p:cNvPr id="9" name="Title 1">
            <a:extLst>
              <a:ext uri="{FF2B5EF4-FFF2-40B4-BE49-F238E27FC236}">
                <a16:creationId xmlns:a16="http://schemas.microsoft.com/office/drawing/2014/main" id="{9576D2A6-4418-42D9-92ED-C7A28EF5D5B7}"/>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800" kern="0" dirty="0"/>
              <a:t>UNDERSTANDING WAVES</a:t>
            </a:r>
          </a:p>
        </p:txBody>
      </p:sp>
    </p:spTree>
    <p:extLst>
      <p:ext uri="{BB962C8B-B14F-4D97-AF65-F5344CB8AC3E}">
        <p14:creationId xmlns:p14="http://schemas.microsoft.com/office/powerpoint/2010/main" val="218622329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E9676BF-B033-4B78-A1CD-1D6D4766DE02}"/>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C1531DB3-8923-4807-96D9-EDBD9B7E6933}"/>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22</a:t>
            </a:fld>
            <a:endParaRPr lang="en-US" dirty="0">
              <a:solidFill>
                <a:srgbClr val="000000"/>
              </a:solidFill>
            </a:endParaRPr>
          </a:p>
        </p:txBody>
      </p:sp>
      <p:sp>
        <p:nvSpPr>
          <p:cNvPr id="5" name="Title 1">
            <a:extLst>
              <a:ext uri="{FF2B5EF4-FFF2-40B4-BE49-F238E27FC236}">
                <a16:creationId xmlns:a16="http://schemas.microsoft.com/office/drawing/2014/main" id="{8EB60D0F-D0C1-4AE3-84D1-8CCF836C7B83}"/>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800" kern="0" dirty="0"/>
              <a:t>ELECTROMAGNETIC SPECTRUM</a:t>
            </a:r>
          </a:p>
        </p:txBody>
      </p:sp>
      <p:pic>
        <p:nvPicPr>
          <p:cNvPr id="7" name="Picture 6" descr="A picture containing timeline&#10;&#10;Description automatically generated">
            <a:hlinkClick r:id="rId2"/>
            <a:extLst>
              <a:ext uri="{FF2B5EF4-FFF2-40B4-BE49-F238E27FC236}">
                <a16:creationId xmlns:a16="http://schemas.microsoft.com/office/drawing/2014/main" id="{193F3327-B03E-4F53-841D-17A3CC11588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48826"/>
            <a:ext cx="12202512" cy="6009167"/>
          </a:xfrm>
          <a:prstGeom prst="rect">
            <a:avLst/>
          </a:prstGeom>
        </p:spPr>
      </p:pic>
      <p:sp>
        <p:nvSpPr>
          <p:cNvPr id="2" name="Rectangle 1">
            <a:extLst>
              <a:ext uri="{FF2B5EF4-FFF2-40B4-BE49-F238E27FC236}">
                <a16:creationId xmlns:a16="http://schemas.microsoft.com/office/drawing/2014/main" id="{A95548A4-2297-41FB-A41B-B4A80561439A}"/>
              </a:ext>
            </a:extLst>
          </p:cNvPr>
          <p:cNvSpPr/>
          <p:nvPr/>
        </p:nvSpPr>
        <p:spPr>
          <a:xfrm>
            <a:off x="0" y="958981"/>
            <a:ext cx="6977973" cy="830997"/>
          </a:xfrm>
          <a:prstGeom prst="rect">
            <a:avLst/>
          </a:prstGeom>
        </p:spPr>
        <p:txBody>
          <a:bodyPr wrap="square">
            <a:spAutoFit/>
          </a:bodyPr>
          <a:lstStyle/>
          <a:p>
            <a:pPr algn="ctr"/>
            <a:r>
              <a:rPr lang="en-US" sz="1600" dirty="0">
                <a:solidFill>
                  <a:schemeClr val="accent2"/>
                </a:solidFill>
              </a:rPr>
              <a:t>Radio and microwaves are usually described in terms of frequency (Hertz)</a:t>
            </a:r>
          </a:p>
          <a:p>
            <a:pPr algn="ctr"/>
            <a:r>
              <a:rPr lang="en-US" sz="1600" dirty="0">
                <a:solidFill>
                  <a:schemeClr val="accent2"/>
                </a:solidFill>
              </a:rPr>
              <a:t> Infrared and visible light in terms of wavelength (meters)</a:t>
            </a:r>
          </a:p>
          <a:p>
            <a:pPr algn="ctr"/>
            <a:r>
              <a:rPr lang="en-US" sz="1600" dirty="0">
                <a:solidFill>
                  <a:schemeClr val="accent2"/>
                </a:solidFill>
              </a:rPr>
              <a:t> X-rays and gamma rays in terms of energy (electron volts).</a:t>
            </a:r>
          </a:p>
        </p:txBody>
      </p:sp>
    </p:spTree>
    <p:extLst>
      <p:ext uri="{BB962C8B-B14F-4D97-AF65-F5344CB8AC3E}">
        <p14:creationId xmlns:p14="http://schemas.microsoft.com/office/powerpoint/2010/main" val="228456344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81F30D2-2972-44A7-90F0-62DD4291D700}"/>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E002235F-8D11-441E-84ED-D86CEFF064F7}"/>
              </a:ext>
            </a:extLst>
          </p:cNvPr>
          <p:cNvSpPr>
            <a:spLocks noGrp="1"/>
          </p:cNvSpPr>
          <p:nvPr>
            <p:ph type="sldNum" sz="quarter" idx="11"/>
          </p:nvPr>
        </p:nvSpPr>
        <p:spPr>
          <a:xfrm>
            <a:off x="9694240" y="6705021"/>
            <a:ext cx="2423475" cy="106801"/>
          </a:xfrm>
        </p:spPr>
        <p:txBody>
          <a:bodyPr/>
          <a:lstStyle/>
          <a:p>
            <a:pPr>
              <a:defRPr/>
            </a:pPr>
            <a:fld id="{0DD4ACDB-1FD0-44CF-8F47-A407740C8039}" type="slidenum">
              <a:rPr lang="en-US" smtClean="0">
                <a:solidFill>
                  <a:srgbClr val="000000"/>
                </a:solidFill>
              </a:rPr>
              <a:pPr>
                <a:defRPr/>
              </a:pPr>
              <a:t>23</a:t>
            </a:fld>
            <a:endParaRPr lang="en-US" dirty="0">
              <a:solidFill>
                <a:srgbClr val="000000"/>
              </a:solidFill>
            </a:endParaRPr>
          </a:p>
        </p:txBody>
      </p:sp>
      <p:sp>
        <p:nvSpPr>
          <p:cNvPr id="5" name="Title 1">
            <a:extLst>
              <a:ext uri="{FF2B5EF4-FFF2-40B4-BE49-F238E27FC236}">
                <a16:creationId xmlns:a16="http://schemas.microsoft.com/office/drawing/2014/main" id="{8908A77E-AFCF-4D54-9AB9-0B2A81AE3037}"/>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800" kern="0" dirty="0"/>
              <a:t>FOCUSING THE EM SPECTRUM</a:t>
            </a:r>
          </a:p>
        </p:txBody>
      </p:sp>
      <p:pic>
        <p:nvPicPr>
          <p:cNvPr id="5122" name="Picture 2" descr="See the source image">
            <a:extLst>
              <a:ext uri="{FF2B5EF4-FFF2-40B4-BE49-F238E27FC236}">
                <a16:creationId xmlns:a16="http://schemas.microsoft.com/office/drawing/2014/main" id="{9D6EA4CB-77D0-4D41-BA21-B22EAA6FE36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03767" y="917292"/>
            <a:ext cx="4637867" cy="309191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ERO : High-Energy Replicated Optics for a Hard-X-Ray Balloon Payload">
            <a:extLst>
              <a:ext uri="{FF2B5EF4-FFF2-40B4-BE49-F238E27FC236}">
                <a16:creationId xmlns:a16="http://schemas.microsoft.com/office/drawing/2014/main" id="{E0D20386-7A45-4A15-B97E-CB6688A6C9B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82787" y="4412850"/>
            <a:ext cx="1972622" cy="15044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95BD56F-C027-4A72-9C2C-D4C0AADD780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85213" y="4412850"/>
            <a:ext cx="2793927" cy="1501166"/>
          </a:xfrm>
          <a:prstGeom prst="rect">
            <a:avLst/>
          </a:prstGeom>
        </p:spPr>
      </p:pic>
      <p:sp>
        <p:nvSpPr>
          <p:cNvPr id="7" name="TextBox 6">
            <a:extLst>
              <a:ext uri="{FF2B5EF4-FFF2-40B4-BE49-F238E27FC236}">
                <a16:creationId xmlns:a16="http://schemas.microsoft.com/office/drawing/2014/main" id="{9FBACFD9-3907-4514-B6EE-C5C6222A57D8}"/>
              </a:ext>
            </a:extLst>
          </p:cNvPr>
          <p:cNvSpPr txBox="1"/>
          <p:nvPr/>
        </p:nvSpPr>
        <p:spPr>
          <a:xfrm>
            <a:off x="2650603" y="4077669"/>
            <a:ext cx="1548244" cy="369332"/>
          </a:xfrm>
          <a:prstGeom prst="rect">
            <a:avLst/>
          </a:prstGeom>
          <a:noFill/>
        </p:spPr>
        <p:txBody>
          <a:bodyPr wrap="none" rtlCol="0">
            <a:spAutoFit/>
          </a:bodyPr>
          <a:lstStyle/>
          <a:p>
            <a:r>
              <a:rPr lang="en-US" dirty="0"/>
              <a:t>Radio Waves</a:t>
            </a:r>
          </a:p>
        </p:txBody>
      </p:sp>
      <p:pic>
        <p:nvPicPr>
          <p:cNvPr id="5126" name="Picture 6" descr="HEROES (High Energy Replicated Optics to Explore the Sun) -2013-">
            <a:extLst>
              <a:ext uri="{FF2B5EF4-FFF2-40B4-BE49-F238E27FC236}">
                <a16:creationId xmlns:a16="http://schemas.microsoft.com/office/drawing/2014/main" id="{0C39A045-A730-46C2-B13D-4EB48556025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578966" y="1812529"/>
            <a:ext cx="3301932" cy="246540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ACE4D14-58A6-4290-BC44-F457840D914D}"/>
              </a:ext>
            </a:extLst>
          </p:cNvPr>
          <p:cNvSpPr txBox="1"/>
          <p:nvPr/>
        </p:nvSpPr>
        <p:spPr>
          <a:xfrm>
            <a:off x="8752957" y="1360157"/>
            <a:ext cx="941283" cy="369332"/>
          </a:xfrm>
          <a:prstGeom prst="rect">
            <a:avLst/>
          </a:prstGeom>
          <a:noFill/>
        </p:spPr>
        <p:txBody>
          <a:bodyPr wrap="none" rtlCol="0">
            <a:spAutoFit/>
          </a:bodyPr>
          <a:lstStyle/>
          <a:p>
            <a:r>
              <a:rPr lang="en-US" dirty="0"/>
              <a:t>X-Rays</a:t>
            </a:r>
          </a:p>
        </p:txBody>
      </p:sp>
      <p:sp>
        <p:nvSpPr>
          <p:cNvPr id="2" name="TextBox 1">
            <a:extLst>
              <a:ext uri="{FF2B5EF4-FFF2-40B4-BE49-F238E27FC236}">
                <a16:creationId xmlns:a16="http://schemas.microsoft.com/office/drawing/2014/main" id="{BC4681F9-5D15-4123-B2EF-91AFE19579A9}"/>
              </a:ext>
            </a:extLst>
          </p:cNvPr>
          <p:cNvSpPr txBox="1"/>
          <p:nvPr/>
        </p:nvSpPr>
        <p:spPr>
          <a:xfrm>
            <a:off x="1909823" y="4515467"/>
            <a:ext cx="3604385" cy="369332"/>
          </a:xfrm>
          <a:prstGeom prst="rect">
            <a:avLst/>
          </a:prstGeom>
          <a:noFill/>
        </p:spPr>
        <p:txBody>
          <a:bodyPr wrap="none" rtlCol="0">
            <a:spAutoFit/>
          </a:bodyPr>
          <a:lstStyle/>
          <a:p>
            <a:r>
              <a:rPr lang="en-US" dirty="0"/>
              <a:t>Arecibo Observatory, Puerto Rico</a:t>
            </a:r>
          </a:p>
        </p:txBody>
      </p:sp>
      <p:sp>
        <p:nvSpPr>
          <p:cNvPr id="12" name="TextBox 11">
            <a:extLst>
              <a:ext uri="{FF2B5EF4-FFF2-40B4-BE49-F238E27FC236}">
                <a16:creationId xmlns:a16="http://schemas.microsoft.com/office/drawing/2014/main" id="{1C8AE0F6-3DD6-4C1C-8AE2-A8973850B1E8}"/>
              </a:ext>
            </a:extLst>
          </p:cNvPr>
          <p:cNvSpPr txBox="1"/>
          <p:nvPr/>
        </p:nvSpPr>
        <p:spPr>
          <a:xfrm>
            <a:off x="7896442" y="917292"/>
            <a:ext cx="2654311" cy="369332"/>
          </a:xfrm>
          <a:prstGeom prst="rect">
            <a:avLst/>
          </a:prstGeom>
          <a:noFill/>
        </p:spPr>
        <p:txBody>
          <a:bodyPr wrap="square" rtlCol="0">
            <a:spAutoFit/>
          </a:bodyPr>
          <a:lstStyle/>
          <a:p>
            <a:r>
              <a:rPr lang="en-US" dirty="0"/>
              <a:t>NASA HEROS Project</a:t>
            </a:r>
          </a:p>
        </p:txBody>
      </p:sp>
      <p:sp>
        <p:nvSpPr>
          <p:cNvPr id="8" name="Rectangle 7">
            <a:extLst>
              <a:ext uri="{FF2B5EF4-FFF2-40B4-BE49-F238E27FC236}">
                <a16:creationId xmlns:a16="http://schemas.microsoft.com/office/drawing/2014/main" id="{90123569-EFB7-40D1-925A-41C3724B9F33}"/>
              </a:ext>
            </a:extLst>
          </p:cNvPr>
          <p:cNvSpPr/>
          <p:nvPr/>
        </p:nvSpPr>
        <p:spPr>
          <a:xfrm>
            <a:off x="5015695" y="6254845"/>
            <a:ext cx="7176305" cy="369332"/>
          </a:xfrm>
          <a:prstGeom prst="rect">
            <a:avLst/>
          </a:prstGeom>
        </p:spPr>
        <p:txBody>
          <a:bodyPr wrap="square">
            <a:spAutoFit/>
          </a:bodyPr>
          <a:lstStyle/>
          <a:p>
            <a:r>
              <a:rPr lang="en-US" dirty="0"/>
              <a:t>https://wwwastro.msfc.nasa.gov/research/hero/what_is_HERO.html</a:t>
            </a:r>
          </a:p>
        </p:txBody>
      </p:sp>
    </p:spTree>
    <p:extLst>
      <p:ext uri="{BB962C8B-B14F-4D97-AF65-F5344CB8AC3E}">
        <p14:creationId xmlns:p14="http://schemas.microsoft.com/office/powerpoint/2010/main" val="388836253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286C6-BF15-48FC-969D-CCDBC7B0385D}"/>
              </a:ext>
            </a:extLst>
          </p:cNvPr>
          <p:cNvSpPr>
            <a:spLocks noGrp="1"/>
          </p:cNvSpPr>
          <p:nvPr>
            <p:ph type="title"/>
          </p:nvPr>
        </p:nvSpPr>
        <p:spPr>
          <a:xfrm>
            <a:off x="4423719" y="7"/>
            <a:ext cx="7768282" cy="848819"/>
          </a:xfrm>
        </p:spPr>
        <p:txBody>
          <a:bodyPr/>
          <a:lstStyle/>
          <a:p>
            <a:r>
              <a:rPr lang="en-US" sz="2800" dirty="0"/>
              <a:t>LENSES &amp; OPTICS</a:t>
            </a:r>
          </a:p>
        </p:txBody>
      </p:sp>
      <p:sp>
        <p:nvSpPr>
          <p:cNvPr id="3" name="Date Placeholder 2">
            <a:extLst>
              <a:ext uri="{FF2B5EF4-FFF2-40B4-BE49-F238E27FC236}">
                <a16:creationId xmlns:a16="http://schemas.microsoft.com/office/drawing/2014/main" id="{BE60C32F-AACD-4A5E-B1F5-69AD89DA9ED3}"/>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A1DEC6EF-F2EA-4B2F-A0FC-FD271CA1F2B9}"/>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24</a:t>
            </a:fld>
            <a:endParaRPr lang="en-US" dirty="0">
              <a:solidFill>
                <a:srgbClr val="000000"/>
              </a:solidFill>
            </a:endParaRPr>
          </a:p>
        </p:txBody>
      </p:sp>
      <p:pic>
        <p:nvPicPr>
          <p:cNvPr id="2050" name="Picture 2" descr="Hubble Observatory - Optics - graphic">
            <a:extLst>
              <a:ext uri="{FF2B5EF4-FFF2-40B4-BE49-F238E27FC236}">
                <a16:creationId xmlns:a16="http://schemas.microsoft.com/office/drawing/2014/main" id="{C4D06D54-3918-4E63-B556-D91620BA3182}"/>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7530" t="130" r="-1" b="-130"/>
          <a:stretch/>
        </p:blipFill>
        <p:spPr bwMode="auto">
          <a:xfrm>
            <a:off x="8602" y="980703"/>
            <a:ext cx="7891221" cy="47650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5AA0EAE7-E4BB-4347-952F-CDD9432F0598}"/>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7637006" y="1983258"/>
            <a:ext cx="4203357" cy="3762495"/>
          </a:xfrm>
          <a:prstGeom prst="rect">
            <a:avLst/>
          </a:prstGeom>
          <a:noFill/>
          <a:ln>
            <a:noFill/>
          </a:ln>
        </p:spPr>
      </p:pic>
      <p:cxnSp>
        <p:nvCxnSpPr>
          <p:cNvPr id="8" name="Straight Connector 7">
            <a:extLst>
              <a:ext uri="{FF2B5EF4-FFF2-40B4-BE49-F238E27FC236}">
                <a16:creationId xmlns:a16="http://schemas.microsoft.com/office/drawing/2014/main" id="{5E701172-3B5E-42CD-92AD-8161847502B3}"/>
              </a:ext>
            </a:extLst>
          </p:cNvPr>
          <p:cNvCxnSpPr>
            <a:cxnSpLocks/>
          </p:cNvCxnSpPr>
          <p:nvPr/>
        </p:nvCxnSpPr>
        <p:spPr bwMode="auto">
          <a:xfrm flipH="1" flipV="1">
            <a:off x="7747687" y="2205681"/>
            <a:ext cx="1073146" cy="153223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1A1912AD-4667-467F-BA30-1F1868FE653F}"/>
              </a:ext>
            </a:extLst>
          </p:cNvPr>
          <p:cNvSpPr txBox="1"/>
          <p:nvPr/>
        </p:nvSpPr>
        <p:spPr>
          <a:xfrm>
            <a:off x="7349945" y="1836349"/>
            <a:ext cx="684803" cy="369332"/>
          </a:xfrm>
          <a:prstGeom prst="rect">
            <a:avLst/>
          </a:prstGeom>
          <a:noFill/>
        </p:spPr>
        <p:txBody>
          <a:bodyPr wrap="none" rtlCol="0">
            <a:spAutoFit/>
          </a:bodyPr>
          <a:lstStyle/>
          <a:p>
            <a:r>
              <a:rPr lang="en-US" dirty="0"/>
              <a:t>Lens</a:t>
            </a:r>
          </a:p>
        </p:txBody>
      </p:sp>
      <p:sp>
        <p:nvSpPr>
          <p:cNvPr id="12" name="TextBox 11">
            <a:extLst>
              <a:ext uri="{FF2B5EF4-FFF2-40B4-BE49-F238E27FC236}">
                <a16:creationId xmlns:a16="http://schemas.microsoft.com/office/drawing/2014/main" id="{A801C71B-4B5A-49F4-AAA3-863015F98FEB}"/>
              </a:ext>
            </a:extLst>
          </p:cNvPr>
          <p:cNvSpPr txBox="1"/>
          <p:nvPr/>
        </p:nvSpPr>
        <p:spPr>
          <a:xfrm>
            <a:off x="8923372" y="6177689"/>
            <a:ext cx="1928733" cy="369332"/>
          </a:xfrm>
          <a:prstGeom prst="rect">
            <a:avLst/>
          </a:prstGeom>
          <a:noFill/>
        </p:spPr>
        <p:txBody>
          <a:bodyPr wrap="none" rtlCol="0">
            <a:spAutoFit/>
          </a:bodyPr>
          <a:lstStyle/>
          <a:p>
            <a:r>
              <a:rPr lang="en-US" dirty="0"/>
              <a:t>Optical Elements</a:t>
            </a:r>
          </a:p>
        </p:txBody>
      </p:sp>
      <p:cxnSp>
        <p:nvCxnSpPr>
          <p:cNvPr id="13" name="Straight Connector 12">
            <a:extLst>
              <a:ext uri="{FF2B5EF4-FFF2-40B4-BE49-F238E27FC236}">
                <a16:creationId xmlns:a16="http://schemas.microsoft.com/office/drawing/2014/main" id="{0735E4C0-8FAD-4628-BAB4-1573C0FFDD96}"/>
              </a:ext>
            </a:extLst>
          </p:cNvPr>
          <p:cNvCxnSpPr>
            <a:cxnSpLocks/>
          </p:cNvCxnSpPr>
          <p:nvPr/>
        </p:nvCxnSpPr>
        <p:spPr bwMode="auto">
          <a:xfrm flipH="1" flipV="1">
            <a:off x="8452023" y="5010665"/>
            <a:ext cx="1241853" cy="1149325"/>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2052" name="Picture 4">
            <a:extLst>
              <a:ext uri="{FF2B5EF4-FFF2-40B4-BE49-F238E27FC236}">
                <a16:creationId xmlns:a16="http://schemas.microsoft.com/office/drawing/2014/main" id="{16D17278-3265-4947-ACC0-E12F7299921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160" y="5124511"/>
            <a:ext cx="2146877" cy="16873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ED98BE1-4B8D-40E2-B325-02872EDF4551}"/>
              </a:ext>
            </a:extLst>
          </p:cNvPr>
          <p:cNvSpPr txBox="1"/>
          <p:nvPr/>
        </p:nvSpPr>
        <p:spPr>
          <a:xfrm>
            <a:off x="4291138" y="5968166"/>
            <a:ext cx="2014398" cy="369332"/>
          </a:xfrm>
          <a:prstGeom prst="rect">
            <a:avLst/>
          </a:prstGeom>
          <a:noFill/>
        </p:spPr>
        <p:txBody>
          <a:bodyPr wrap="none" rtlCol="0">
            <a:spAutoFit/>
          </a:bodyPr>
          <a:lstStyle/>
          <a:p>
            <a:r>
              <a:rPr lang="en-US" dirty="0"/>
              <a:t>Hubble Telescope</a:t>
            </a:r>
          </a:p>
        </p:txBody>
      </p:sp>
    </p:spTree>
    <p:extLst>
      <p:ext uri="{BB962C8B-B14F-4D97-AF65-F5344CB8AC3E}">
        <p14:creationId xmlns:p14="http://schemas.microsoft.com/office/powerpoint/2010/main" val="21671684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286C6-BF15-48FC-969D-CCDBC7B0385D}"/>
              </a:ext>
            </a:extLst>
          </p:cNvPr>
          <p:cNvSpPr>
            <a:spLocks noGrp="1"/>
          </p:cNvSpPr>
          <p:nvPr>
            <p:ph type="title"/>
          </p:nvPr>
        </p:nvSpPr>
        <p:spPr>
          <a:xfrm>
            <a:off x="4423719" y="7"/>
            <a:ext cx="7768282" cy="848819"/>
          </a:xfrm>
        </p:spPr>
        <p:txBody>
          <a:bodyPr/>
          <a:lstStyle/>
          <a:p>
            <a:r>
              <a:rPr lang="en-US" sz="2800" dirty="0"/>
              <a:t>SENSORS &amp; DETECTORS</a:t>
            </a:r>
          </a:p>
        </p:txBody>
      </p:sp>
      <p:sp>
        <p:nvSpPr>
          <p:cNvPr id="3" name="Date Placeholder 2">
            <a:extLst>
              <a:ext uri="{FF2B5EF4-FFF2-40B4-BE49-F238E27FC236}">
                <a16:creationId xmlns:a16="http://schemas.microsoft.com/office/drawing/2014/main" id="{BE60C32F-AACD-4A5E-B1F5-69AD89DA9ED3}"/>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A1DEC6EF-F2EA-4B2F-A0FC-FD271CA1F2B9}"/>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25</a:t>
            </a:fld>
            <a:endParaRPr lang="en-US" dirty="0">
              <a:solidFill>
                <a:srgbClr val="000000"/>
              </a:solidFill>
            </a:endParaRPr>
          </a:p>
        </p:txBody>
      </p:sp>
      <p:pic>
        <p:nvPicPr>
          <p:cNvPr id="7" name="Picture 2" descr="Hubble Observatory - Instruments - graphic">
            <a:extLst>
              <a:ext uri="{FF2B5EF4-FFF2-40B4-BE49-F238E27FC236}">
                <a16:creationId xmlns:a16="http://schemas.microsoft.com/office/drawing/2014/main" id="{A686D939-CDCA-4109-B398-66390375916A}"/>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7457"/>
          <a:stretch/>
        </p:blipFill>
        <p:spPr bwMode="auto">
          <a:xfrm>
            <a:off x="11459" y="1322170"/>
            <a:ext cx="7897396" cy="47650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See the source image">
            <a:extLst>
              <a:ext uri="{FF2B5EF4-FFF2-40B4-BE49-F238E27FC236}">
                <a16:creationId xmlns:a16="http://schemas.microsoft.com/office/drawing/2014/main" id="{CE969831-3EE5-4148-B603-05B7AFCAF0CE}"/>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7908855" y="1970902"/>
            <a:ext cx="4203357" cy="3762495"/>
          </a:xfrm>
          <a:prstGeom prst="rect">
            <a:avLst/>
          </a:prstGeom>
          <a:noFill/>
          <a:ln>
            <a:noFill/>
          </a:ln>
        </p:spPr>
      </p:pic>
      <p:cxnSp>
        <p:nvCxnSpPr>
          <p:cNvPr id="6" name="Straight Connector 5">
            <a:extLst>
              <a:ext uri="{FF2B5EF4-FFF2-40B4-BE49-F238E27FC236}">
                <a16:creationId xmlns:a16="http://schemas.microsoft.com/office/drawing/2014/main" id="{808328BA-4520-4F94-84A8-DC4315A2911B}"/>
              </a:ext>
            </a:extLst>
          </p:cNvPr>
          <p:cNvCxnSpPr/>
          <p:nvPr/>
        </p:nvCxnSpPr>
        <p:spPr bwMode="auto">
          <a:xfrm flipV="1">
            <a:off x="10324070" y="4059195"/>
            <a:ext cx="339811" cy="1810264"/>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332DF7C3-F926-4BBE-9E40-38AAE386CCA1}"/>
              </a:ext>
            </a:extLst>
          </p:cNvPr>
          <p:cNvSpPr txBox="1"/>
          <p:nvPr/>
        </p:nvSpPr>
        <p:spPr>
          <a:xfrm>
            <a:off x="8952470" y="5896043"/>
            <a:ext cx="2864887" cy="646331"/>
          </a:xfrm>
          <a:prstGeom prst="rect">
            <a:avLst/>
          </a:prstGeom>
          <a:noFill/>
        </p:spPr>
        <p:txBody>
          <a:bodyPr wrap="none" rtlCol="0">
            <a:spAutoFit/>
          </a:bodyPr>
          <a:lstStyle/>
          <a:p>
            <a:r>
              <a:rPr lang="en-US" dirty="0"/>
              <a:t>CMOS Sensor Located in </a:t>
            </a:r>
          </a:p>
          <a:p>
            <a:r>
              <a:rPr lang="en-US" dirty="0"/>
              <a:t>Camera Body</a:t>
            </a:r>
          </a:p>
        </p:txBody>
      </p:sp>
    </p:spTree>
    <p:extLst>
      <p:ext uri="{BB962C8B-B14F-4D97-AF65-F5344CB8AC3E}">
        <p14:creationId xmlns:p14="http://schemas.microsoft.com/office/powerpoint/2010/main" val="114799114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29EE122-FA2C-4961-9AFD-45892E2BBBF8}"/>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F66DC2AF-4471-4379-86FA-AB4740BCA792}"/>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26</a:t>
            </a:fld>
            <a:endParaRPr lang="en-US" dirty="0">
              <a:solidFill>
                <a:srgbClr val="000000"/>
              </a:solidFill>
            </a:endParaRPr>
          </a:p>
        </p:txBody>
      </p:sp>
      <p:pic>
        <p:nvPicPr>
          <p:cNvPr id="6" name="Picture 5" descr="See the source image">
            <a:extLst>
              <a:ext uri="{FF2B5EF4-FFF2-40B4-BE49-F238E27FC236}">
                <a16:creationId xmlns:a16="http://schemas.microsoft.com/office/drawing/2014/main" id="{E1BDEC68-3F8D-4438-B5E2-29965AFBC25F}"/>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7908855" y="1970902"/>
            <a:ext cx="4203357" cy="3762495"/>
          </a:xfrm>
          <a:prstGeom prst="rect">
            <a:avLst/>
          </a:prstGeom>
          <a:noFill/>
          <a:ln>
            <a:noFill/>
          </a:ln>
        </p:spPr>
      </p:pic>
      <p:cxnSp>
        <p:nvCxnSpPr>
          <p:cNvPr id="8" name="Straight Connector 7">
            <a:extLst>
              <a:ext uri="{FF2B5EF4-FFF2-40B4-BE49-F238E27FC236}">
                <a16:creationId xmlns:a16="http://schemas.microsoft.com/office/drawing/2014/main" id="{0581AF1F-5CFA-4AED-87FE-1059C858DAB8}"/>
              </a:ext>
            </a:extLst>
          </p:cNvPr>
          <p:cNvCxnSpPr/>
          <p:nvPr/>
        </p:nvCxnSpPr>
        <p:spPr bwMode="auto">
          <a:xfrm flipH="1" flipV="1">
            <a:off x="7753865" y="1970902"/>
            <a:ext cx="821724" cy="1699055"/>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010DA173-9A9E-4E46-8CB4-8C02FB3FF590}"/>
              </a:ext>
            </a:extLst>
          </p:cNvPr>
          <p:cNvSpPr txBox="1"/>
          <p:nvPr/>
        </p:nvSpPr>
        <p:spPr>
          <a:xfrm>
            <a:off x="5709129" y="1401358"/>
            <a:ext cx="4621778" cy="369332"/>
          </a:xfrm>
          <a:prstGeom prst="rect">
            <a:avLst/>
          </a:prstGeom>
          <a:noFill/>
        </p:spPr>
        <p:txBody>
          <a:bodyPr wrap="none" rtlCol="0">
            <a:spAutoFit/>
          </a:bodyPr>
          <a:lstStyle/>
          <a:p>
            <a:r>
              <a:rPr lang="en-US" dirty="0"/>
              <a:t>Internal Battery – External charging source.</a:t>
            </a:r>
          </a:p>
        </p:txBody>
      </p:sp>
      <p:sp>
        <p:nvSpPr>
          <p:cNvPr id="10" name="Title 1">
            <a:extLst>
              <a:ext uri="{FF2B5EF4-FFF2-40B4-BE49-F238E27FC236}">
                <a16:creationId xmlns:a16="http://schemas.microsoft.com/office/drawing/2014/main" id="{F39DB6EC-8704-40DD-BCE8-B54B8903D877}"/>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800" kern="0" dirty="0"/>
              <a:t>POWER</a:t>
            </a:r>
          </a:p>
        </p:txBody>
      </p:sp>
      <p:pic>
        <p:nvPicPr>
          <p:cNvPr id="2" name="Picture 1">
            <a:extLst>
              <a:ext uri="{FF2B5EF4-FFF2-40B4-BE49-F238E27FC236}">
                <a16:creationId xmlns:a16="http://schemas.microsoft.com/office/drawing/2014/main" id="{14C75CB9-D4F9-4C54-9C5D-A0A3FDBAD68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420237" y="1770690"/>
            <a:ext cx="5673191" cy="4295896"/>
          </a:xfrm>
          <a:prstGeom prst="rect">
            <a:avLst/>
          </a:prstGeom>
        </p:spPr>
      </p:pic>
      <p:pic>
        <p:nvPicPr>
          <p:cNvPr id="4098" name="Picture 2">
            <a:extLst>
              <a:ext uri="{FF2B5EF4-FFF2-40B4-BE49-F238E27FC236}">
                <a16:creationId xmlns:a16="http://schemas.microsoft.com/office/drawing/2014/main" id="{F4C5192D-986B-43D1-AD16-CA1EF97A573D}"/>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9788" y="2968899"/>
            <a:ext cx="1683019" cy="3097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87109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29EE122-FA2C-4961-9AFD-45892E2BBBF8}"/>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F66DC2AF-4471-4379-86FA-AB4740BCA792}"/>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27</a:t>
            </a:fld>
            <a:endParaRPr lang="en-US" dirty="0">
              <a:solidFill>
                <a:srgbClr val="000000"/>
              </a:solidFill>
            </a:endParaRPr>
          </a:p>
        </p:txBody>
      </p:sp>
      <p:pic>
        <p:nvPicPr>
          <p:cNvPr id="6" name="Picture 5" descr="See the source image">
            <a:extLst>
              <a:ext uri="{FF2B5EF4-FFF2-40B4-BE49-F238E27FC236}">
                <a16:creationId xmlns:a16="http://schemas.microsoft.com/office/drawing/2014/main" id="{E1BDEC68-3F8D-4438-B5E2-29965AFBC25F}"/>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7908855" y="1970902"/>
            <a:ext cx="4203357" cy="3762495"/>
          </a:xfrm>
          <a:prstGeom prst="rect">
            <a:avLst/>
          </a:prstGeom>
          <a:noFill/>
          <a:ln>
            <a:noFill/>
          </a:ln>
        </p:spPr>
      </p:pic>
      <p:cxnSp>
        <p:nvCxnSpPr>
          <p:cNvPr id="8" name="Straight Connector 7">
            <a:extLst>
              <a:ext uri="{FF2B5EF4-FFF2-40B4-BE49-F238E27FC236}">
                <a16:creationId xmlns:a16="http://schemas.microsoft.com/office/drawing/2014/main" id="{0581AF1F-5CFA-4AED-87FE-1059C858DAB8}"/>
              </a:ext>
            </a:extLst>
          </p:cNvPr>
          <p:cNvCxnSpPr>
            <a:cxnSpLocks/>
          </p:cNvCxnSpPr>
          <p:nvPr/>
        </p:nvCxnSpPr>
        <p:spPr bwMode="auto">
          <a:xfrm flipV="1">
            <a:off x="11275541" y="4349578"/>
            <a:ext cx="506627" cy="1476633"/>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010DA173-9A9E-4E46-8CB4-8C02FB3FF590}"/>
              </a:ext>
            </a:extLst>
          </p:cNvPr>
          <p:cNvSpPr txBox="1"/>
          <p:nvPr/>
        </p:nvSpPr>
        <p:spPr>
          <a:xfrm>
            <a:off x="9080613" y="5849877"/>
            <a:ext cx="3031599" cy="369332"/>
          </a:xfrm>
          <a:prstGeom prst="rect">
            <a:avLst/>
          </a:prstGeom>
          <a:noFill/>
        </p:spPr>
        <p:txBody>
          <a:bodyPr wrap="none" rtlCol="0">
            <a:spAutoFit/>
          </a:bodyPr>
          <a:lstStyle/>
          <a:p>
            <a:r>
              <a:rPr lang="en-US" dirty="0"/>
              <a:t>Internal Storage – SD Card</a:t>
            </a:r>
          </a:p>
        </p:txBody>
      </p:sp>
      <p:sp>
        <p:nvSpPr>
          <p:cNvPr id="10" name="Title 1">
            <a:extLst>
              <a:ext uri="{FF2B5EF4-FFF2-40B4-BE49-F238E27FC236}">
                <a16:creationId xmlns:a16="http://schemas.microsoft.com/office/drawing/2014/main" id="{F39DB6EC-8704-40DD-BCE8-B54B8903D877}"/>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800" kern="0" dirty="0"/>
              <a:t>Data Transmission</a:t>
            </a:r>
          </a:p>
        </p:txBody>
      </p:sp>
      <p:pic>
        <p:nvPicPr>
          <p:cNvPr id="2" name="Picture 1">
            <a:extLst>
              <a:ext uri="{FF2B5EF4-FFF2-40B4-BE49-F238E27FC236}">
                <a16:creationId xmlns:a16="http://schemas.microsoft.com/office/drawing/2014/main" id="{B9B0A76A-2E7C-4E5C-9F77-69094D031A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887" y="1880547"/>
            <a:ext cx="6832935" cy="4193422"/>
          </a:xfrm>
          <a:prstGeom prst="rect">
            <a:avLst/>
          </a:prstGeom>
        </p:spPr>
      </p:pic>
      <p:cxnSp>
        <p:nvCxnSpPr>
          <p:cNvPr id="12" name="Straight Connector 11">
            <a:extLst>
              <a:ext uri="{FF2B5EF4-FFF2-40B4-BE49-F238E27FC236}">
                <a16:creationId xmlns:a16="http://schemas.microsoft.com/office/drawing/2014/main" id="{91C50E3A-EF14-4CD7-9EC6-80DAF73C4678}"/>
              </a:ext>
            </a:extLst>
          </p:cNvPr>
          <p:cNvCxnSpPr>
            <a:cxnSpLocks/>
          </p:cNvCxnSpPr>
          <p:nvPr/>
        </p:nvCxnSpPr>
        <p:spPr bwMode="auto">
          <a:xfrm flipH="1" flipV="1">
            <a:off x="8116330" y="1690816"/>
            <a:ext cx="428367" cy="1268627"/>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89061BF9-DC10-442B-9852-0A76944E8D05}"/>
              </a:ext>
            </a:extLst>
          </p:cNvPr>
          <p:cNvSpPr txBox="1"/>
          <p:nvPr/>
        </p:nvSpPr>
        <p:spPr>
          <a:xfrm>
            <a:off x="6993747" y="1309651"/>
            <a:ext cx="2245166" cy="369332"/>
          </a:xfrm>
          <a:prstGeom prst="rect">
            <a:avLst/>
          </a:prstGeom>
          <a:noFill/>
        </p:spPr>
        <p:txBody>
          <a:bodyPr wrap="none" rtlCol="0">
            <a:spAutoFit/>
          </a:bodyPr>
          <a:lstStyle/>
          <a:p>
            <a:r>
              <a:rPr lang="en-US" dirty="0"/>
              <a:t>Video HDMI Output </a:t>
            </a:r>
          </a:p>
        </p:txBody>
      </p:sp>
      <p:sp>
        <p:nvSpPr>
          <p:cNvPr id="15" name="TextBox 14">
            <a:extLst>
              <a:ext uri="{FF2B5EF4-FFF2-40B4-BE49-F238E27FC236}">
                <a16:creationId xmlns:a16="http://schemas.microsoft.com/office/drawing/2014/main" id="{909E94F8-6DFD-4C90-B3E5-F71FD8DA6F6B}"/>
              </a:ext>
            </a:extLst>
          </p:cNvPr>
          <p:cNvSpPr txBox="1"/>
          <p:nvPr/>
        </p:nvSpPr>
        <p:spPr>
          <a:xfrm>
            <a:off x="9238913" y="1124985"/>
            <a:ext cx="1967205" cy="369332"/>
          </a:xfrm>
          <a:prstGeom prst="rect">
            <a:avLst/>
          </a:prstGeom>
          <a:noFill/>
        </p:spPr>
        <p:txBody>
          <a:bodyPr wrap="none" rtlCol="0">
            <a:spAutoFit/>
          </a:bodyPr>
          <a:lstStyle/>
          <a:p>
            <a:r>
              <a:rPr lang="en-US" dirty="0"/>
              <a:t>Wi-fi &amp; Bluetooth</a:t>
            </a:r>
          </a:p>
        </p:txBody>
      </p:sp>
      <p:cxnSp>
        <p:nvCxnSpPr>
          <p:cNvPr id="16" name="Straight Connector 15">
            <a:extLst>
              <a:ext uri="{FF2B5EF4-FFF2-40B4-BE49-F238E27FC236}">
                <a16:creationId xmlns:a16="http://schemas.microsoft.com/office/drawing/2014/main" id="{3321E409-52D9-4B6F-91C9-2EDD39FF4421}"/>
              </a:ext>
            </a:extLst>
          </p:cNvPr>
          <p:cNvCxnSpPr>
            <a:cxnSpLocks/>
          </p:cNvCxnSpPr>
          <p:nvPr/>
        </p:nvCxnSpPr>
        <p:spPr bwMode="auto">
          <a:xfrm flipV="1">
            <a:off x="9238913" y="1494318"/>
            <a:ext cx="448784" cy="964677"/>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5" name="Picture 4">
            <a:hlinkClick r:id="rId4"/>
            <a:extLst>
              <a:ext uri="{FF2B5EF4-FFF2-40B4-BE49-F238E27FC236}">
                <a16:creationId xmlns:a16="http://schemas.microsoft.com/office/drawing/2014/main" id="{E81EC36A-AD72-4E4E-9FC1-871CF0BB616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992973" y="5000812"/>
            <a:ext cx="1973244" cy="1549741"/>
          </a:xfrm>
          <a:prstGeom prst="rect">
            <a:avLst/>
          </a:prstGeom>
        </p:spPr>
      </p:pic>
    </p:spTree>
    <p:extLst>
      <p:ext uri="{BB962C8B-B14F-4D97-AF65-F5344CB8AC3E}">
        <p14:creationId xmlns:p14="http://schemas.microsoft.com/office/powerpoint/2010/main" val="227767439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F5D2C51-7CC0-4DC2-A72C-931B1A1C334B}"/>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CD1D3E40-E6BC-4EE0-A2C7-FA7D5400BC40}"/>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28</a:t>
            </a:fld>
            <a:endParaRPr lang="en-US" dirty="0">
              <a:solidFill>
                <a:srgbClr val="000000"/>
              </a:solidFill>
            </a:endParaRPr>
          </a:p>
        </p:txBody>
      </p:sp>
      <p:pic>
        <p:nvPicPr>
          <p:cNvPr id="4098" name="Picture 2" descr="Observatory - Pointing Control | NASA">
            <a:extLst>
              <a:ext uri="{FF2B5EF4-FFF2-40B4-BE49-F238E27FC236}">
                <a16:creationId xmlns:a16="http://schemas.microsoft.com/office/drawing/2014/main" id="{62B3EB8B-933C-45D6-A191-2B0C0C63417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727128"/>
            <a:ext cx="6919784" cy="386383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6EBBC148-9FE6-4484-A8EC-1110D126E371}"/>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800" kern="0" dirty="0"/>
              <a:t>STABILIZATION</a:t>
            </a:r>
          </a:p>
        </p:txBody>
      </p:sp>
      <p:pic>
        <p:nvPicPr>
          <p:cNvPr id="7" name="Picture 6" descr="See the source image">
            <a:extLst>
              <a:ext uri="{FF2B5EF4-FFF2-40B4-BE49-F238E27FC236}">
                <a16:creationId xmlns:a16="http://schemas.microsoft.com/office/drawing/2014/main" id="{FF8B86B5-155F-4747-93D1-E3B7CE9E2203}"/>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7494903" y="1964723"/>
            <a:ext cx="4203357" cy="3762495"/>
          </a:xfrm>
          <a:prstGeom prst="rect">
            <a:avLst/>
          </a:prstGeom>
          <a:noFill/>
          <a:ln>
            <a:noFill/>
          </a:ln>
        </p:spPr>
      </p:pic>
      <p:sp>
        <p:nvSpPr>
          <p:cNvPr id="5" name="TextBox 4">
            <a:extLst>
              <a:ext uri="{FF2B5EF4-FFF2-40B4-BE49-F238E27FC236}">
                <a16:creationId xmlns:a16="http://schemas.microsoft.com/office/drawing/2014/main" id="{09110335-49D7-4FB2-A1FE-C77D127B15C6}"/>
              </a:ext>
            </a:extLst>
          </p:cNvPr>
          <p:cNvSpPr txBox="1"/>
          <p:nvPr/>
        </p:nvSpPr>
        <p:spPr>
          <a:xfrm>
            <a:off x="8482913" y="6031453"/>
            <a:ext cx="1992853" cy="369332"/>
          </a:xfrm>
          <a:prstGeom prst="rect">
            <a:avLst/>
          </a:prstGeom>
          <a:noFill/>
        </p:spPr>
        <p:txBody>
          <a:bodyPr wrap="none" rtlCol="0">
            <a:spAutoFit/>
          </a:bodyPr>
          <a:lstStyle/>
          <a:p>
            <a:r>
              <a:rPr lang="en-US" dirty="0"/>
              <a:t>Lens Stabilization</a:t>
            </a:r>
          </a:p>
        </p:txBody>
      </p:sp>
      <p:cxnSp>
        <p:nvCxnSpPr>
          <p:cNvPr id="9" name="Straight Connector 8">
            <a:extLst>
              <a:ext uri="{FF2B5EF4-FFF2-40B4-BE49-F238E27FC236}">
                <a16:creationId xmlns:a16="http://schemas.microsoft.com/office/drawing/2014/main" id="{19C9C0D8-C23F-4F2B-9573-A7137B8F77EA}"/>
              </a:ext>
            </a:extLst>
          </p:cNvPr>
          <p:cNvCxnSpPr/>
          <p:nvPr/>
        </p:nvCxnSpPr>
        <p:spPr bwMode="auto">
          <a:xfrm flipH="1" flipV="1">
            <a:off x="9193427" y="4936524"/>
            <a:ext cx="545258" cy="102561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A45FBAEB-2AB5-41E1-88B5-91E0C507C1CD}"/>
              </a:ext>
            </a:extLst>
          </p:cNvPr>
          <p:cNvSpPr txBox="1"/>
          <p:nvPr/>
        </p:nvSpPr>
        <p:spPr>
          <a:xfrm>
            <a:off x="6874679" y="1390345"/>
            <a:ext cx="2018501" cy="369332"/>
          </a:xfrm>
          <a:prstGeom prst="rect">
            <a:avLst/>
          </a:prstGeom>
          <a:noFill/>
        </p:spPr>
        <p:txBody>
          <a:bodyPr wrap="none" rtlCol="0">
            <a:spAutoFit/>
          </a:bodyPr>
          <a:lstStyle/>
          <a:p>
            <a:r>
              <a:rPr lang="en-US" dirty="0"/>
              <a:t>Body Stabilization</a:t>
            </a:r>
          </a:p>
        </p:txBody>
      </p:sp>
      <p:cxnSp>
        <p:nvCxnSpPr>
          <p:cNvPr id="12" name="Straight Connector 11">
            <a:extLst>
              <a:ext uri="{FF2B5EF4-FFF2-40B4-BE49-F238E27FC236}">
                <a16:creationId xmlns:a16="http://schemas.microsoft.com/office/drawing/2014/main" id="{8142B1D5-8B2F-4637-919D-91F815569261}"/>
              </a:ext>
            </a:extLst>
          </p:cNvPr>
          <p:cNvCxnSpPr>
            <a:cxnSpLocks/>
          </p:cNvCxnSpPr>
          <p:nvPr/>
        </p:nvCxnSpPr>
        <p:spPr bwMode="auto">
          <a:xfrm flipH="1" flipV="1">
            <a:off x="7809470" y="1727128"/>
            <a:ext cx="413952" cy="153699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04788550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C6935BE-B71B-4C58-9C36-BCE68DFF51A5}"/>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19AEF1BD-CFCE-40C5-BEAE-BFC17D231FCA}"/>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29</a:t>
            </a:fld>
            <a:endParaRPr lang="en-US" dirty="0">
              <a:solidFill>
                <a:srgbClr val="000000"/>
              </a:solidFill>
            </a:endParaRPr>
          </a:p>
        </p:txBody>
      </p:sp>
      <p:sp>
        <p:nvSpPr>
          <p:cNvPr id="5" name="Title 1">
            <a:extLst>
              <a:ext uri="{FF2B5EF4-FFF2-40B4-BE49-F238E27FC236}">
                <a16:creationId xmlns:a16="http://schemas.microsoft.com/office/drawing/2014/main" id="{D5759289-E9AE-4D2F-9C76-40FC51CB1F7F}"/>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800" kern="0" dirty="0"/>
              <a:t>STABILIZATION</a:t>
            </a:r>
          </a:p>
        </p:txBody>
      </p:sp>
      <p:pic>
        <p:nvPicPr>
          <p:cNvPr id="8" name="Picture 7">
            <a:hlinkClick r:id="rId2"/>
            <a:extLst>
              <a:ext uri="{FF2B5EF4-FFF2-40B4-BE49-F238E27FC236}">
                <a16:creationId xmlns:a16="http://schemas.microsoft.com/office/drawing/2014/main" id="{D60D5A1E-4F99-4115-ADDD-064EC44404F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2848" y="916603"/>
            <a:ext cx="10237574" cy="5720641"/>
          </a:xfrm>
          <a:prstGeom prst="rect">
            <a:avLst/>
          </a:prstGeom>
        </p:spPr>
      </p:pic>
    </p:spTree>
    <p:extLst>
      <p:ext uri="{BB962C8B-B14F-4D97-AF65-F5344CB8AC3E}">
        <p14:creationId xmlns:p14="http://schemas.microsoft.com/office/powerpoint/2010/main" val="52919488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F7E2530-F621-4AF8-BA93-DA38C00E7C7D}"/>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92D65B81-A981-4B4D-BCF2-4FCF13E808DD}"/>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30</a:t>
            </a:fld>
            <a:endParaRPr lang="en-US" dirty="0">
              <a:solidFill>
                <a:srgbClr val="000000"/>
              </a:solidFill>
            </a:endParaRPr>
          </a:p>
        </p:txBody>
      </p:sp>
      <p:sp>
        <p:nvSpPr>
          <p:cNvPr id="5" name="Title 1">
            <a:extLst>
              <a:ext uri="{FF2B5EF4-FFF2-40B4-BE49-F238E27FC236}">
                <a16:creationId xmlns:a16="http://schemas.microsoft.com/office/drawing/2014/main" id="{98A32F9E-9304-4FB4-A007-555B2E1D55E2}"/>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MECHANICAL STRUCTURE – OPTICAL BENCH</a:t>
            </a:r>
          </a:p>
        </p:txBody>
      </p:sp>
      <p:sp>
        <p:nvSpPr>
          <p:cNvPr id="6" name="Rectangle 5">
            <a:extLst>
              <a:ext uri="{FF2B5EF4-FFF2-40B4-BE49-F238E27FC236}">
                <a16:creationId xmlns:a16="http://schemas.microsoft.com/office/drawing/2014/main" id="{38CC3FE6-C2D3-4111-B732-A14745C75CBE}"/>
              </a:ext>
            </a:extLst>
          </p:cNvPr>
          <p:cNvSpPr/>
          <p:nvPr/>
        </p:nvSpPr>
        <p:spPr>
          <a:xfrm>
            <a:off x="5984296" y="6335689"/>
            <a:ext cx="5994013" cy="369332"/>
          </a:xfrm>
          <a:prstGeom prst="rect">
            <a:avLst/>
          </a:prstGeom>
        </p:spPr>
        <p:txBody>
          <a:bodyPr wrap="none">
            <a:spAutoFit/>
          </a:bodyPr>
          <a:lstStyle/>
          <a:p>
            <a:r>
              <a:rPr lang="en-US" dirty="0"/>
              <a:t>https://www.nasa.gov/mission_pages/hubble/observatory</a:t>
            </a:r>
          </a:p>
        </p:txBody>
      </p:sp>
      <p:pic>
        <p:nvPicPr>
          <p:cNvPr id="8194" name="Picture 2">
            <a:extLst>
              <a:ext uri="{FF2B5EF4-FFF2-40B4-BE49-F238E27FC236}">
                <a16:creationId xmlns:a16="http://schemas.microsoft.com/office/drawing/2014/main" id="{398D8CE9-03DD-430B-A2B7-51CA57A8D00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3556" y="1975840"/>
            <a:ext cx="5175068" cy="29063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F32F46B-1418-4489-84A8-F7C01DBCB8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92572" y="2020330"/>
            <a:ext cx="5194345" cy="3038088"/>
          </a:xfrm>
          <a:prstGeom prst="rect">
            <a:avLst/>
          </a:prstGeom>
        </p:spPr>
      </p:pic>
      <p:sp>
        <p:nvSpPr>
          <p:cNvPr id="2" name="TextBox 1">
            <a:extLst>
              <a:ext uri="{FF2B5EF4-FFF2-40B4-BE49-F238E27FC236}">
                <a16:creationId xmlns:a16="http://schemas.microsoft.com/office/drawing/2014/main" id="{0DFDA191-17BD-4003-A5D4-90E226754100}"/>
              </a:ext>
            </a:extLst>
          </p:cNvPr>
          <p:cNvSpPr txBox="1"/>
          <p:nvPr/>
        </p:nvSpPr>
        <p:spPr>
          <a:xfrm>
            <a:off x="1245854" y="5006051"/>
            <a:ext cx="3514808" cy="369332"/>
          </a:xfrm>
          <a:prstGeom prst="rect">
            <a:avLst/>
          </a:prstGeom>
          <a:noFill/>
        </p:spPr>
        <p:txBody>
          <a:bodyPr wrap="none" rtlCol="0">
            <a:spAutoFit/>
          </a:bodyPr>
          <a:lstStyle/>
          <a:p>
            <a:r>
              <a:rPr lang="en-US" dirty="0"/>
              <a:t>Hubble Telescope Optical Bench</a:t>
            </a:r>
          </a:p>
        </p:txBody>
      </p:sp>
    </p:spTree>
    <p:extLst>
      <p:ext uri="{BB962C8B-B14F-4D97-AF65-F5344CB8AC3E}">
        <p14:creationId xmlns:p14="http://schemas.microsoft.com/office/powerpoint/2010/main" val="330390250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5D8E7-F1AF-4B4F-AEF1-F560EA07BA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456"/>
          </a:xfrm>
          <a:prstGeom prst="rect">
            <a:avLst/>
          </a:prstGeom>
        </p:spPr>
      </p:pic>
      <p:sp>
        <p:nvSpPr>
          <p:cNvPr id="5" name="Title 7">
            <a:extLst>
              <a:ext uri="{FF2B5EF4-FFF2-40B4-BE49-F238E27FC236}">
                <a16:creationId xmlns:a16="http://schemas.microsoft.com/office/drawing/2014/main" id="{85B6D719-1DD2-4B79-BF55-728589C0F1EC}"/>
              </a:ext>
            </a:extLst>
          </p:cNvPr>
          <p:cNvSpPr txBox="1">
            <a:spLocks/>
          </p:cNvSpPr>
          <p:nvPr/>
        </p:nvSpPr>
        <p:spPr>
          <a:xfrm>
            <a:off x="4764195" y="2013107"/>
            <a:ext cx="5913438" cy="2044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5"/>
                </a:solidFill>
                <a:latin typeface="+mn-lt"/>
                <a:ea typeface="ＭＳ Ｐゴシック" pitchFamily="-108" charset="-128"/>
              </a:rPr>
              <a:t>The Science of Lenses</a:t>
            </a:r>
          </a:p>
        </p:txBody>
      </p:sp>
    </p:spTree>
    <p:extLst>
      <p:ext uri="{BB962C8B-B14F-4D97-AF65-F5344CB8AC3E}">
        <p14:creationId xmlns:p14="http://schemas.microsoft.com/office/powerpoint/2010/main" val="1297798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3BA5A-FF10-4B03-8BFB-F7C1C79C575A}"/>
              </a:ext>
            </a:extLst>
          </p:cNvPr>
          <p:cNvSpPr>
            <a:spLocks noGrp="1"/>
          </p:cNvSpPr>
          <p:nvPr>
            <p:ph type="title"/>
          </p:nvPr>
        </p:nvSpPr>
        <p:spPr/>
        <p:txBody>
          <a:bodyPr/>
          <a:lstStyle/>
          <a:p>
            <a:endParaRPr lang="en-US" dirty="0"/>
          </a:p>
        </p:txBody>
      </p:sp>
      <p:sp>
        <p:nvSpPr>
          <p:cNvPr id="3" name="Date Placeholder 2">
            <a:extLst>
              <a:ext uri="{FF2B5EF4-FFF2-40B4-BE49-F238E27FC236}">
                <a16:creationId xmlns:a16="http://schemas.microsoft.com/office/drawing/2014/main" id="{6834AE05-C497-4C57-A308-3AA09D056748}"/>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AAD8B7DC-2D6E-49D5-872B-80A3E66592CA}"/>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32</a:t>
            </a:fld>
            <a:endParaRPr lang="en-US" dirty="0">
              <a:solidFill>
                <a:srgbClr val="000000"/>
              </a:solidFill>
            </a:endParaRPr>
          </a:p>
        </p:txBody>
      </p:sp>
      <p:pic>
        <p:nvPicPr>
          <p:cNvPr id="5" name="Picture 4" descr="FG26_01">
            <a:extLst>
              <a:ext uri="{FF2B5EF4-FFF2-40B4-BE49-F238E27FC236}">
                <a16:creationId xmlns:a16="http://schemas.microsoft.com/office/drawing/2014/main" id="{9DB5AD18-2F22-4D9E-9EA3-7CDDD77FAAEC}"/>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19433" y="988282"/>
            <a:ext cx="1970903" cy="1952625"/>
          </a:xfrm>
          <a:prstGeom prst="rect">
            <a:avLst/>
          </a:prstGeom>
          <a:noFill/>
          <a:ln w="9525">
            <a:noFill/>
            <a:miter lim="800000"/>
            <a:headEnd/>
            <a:tailEnd/>
          </a:ln>
        </p:spPr>
      </p:pic>
      <p:pic>
        <p:nvPicPr>
          <p:cNvPr id="2050" name="Picture 2" descr="Radio waves collision versus waves in a pond collision - Physics Stack  Exchange">
            <a:extLst>
              <a:ext uri="{FF2B5EF4-FFF2-40B4-BE49-F238E27FC236}">
                <a16:creationId xmlns:a16="http://schemas.microsoft.com/office/drawing/2014/main" id="{26BCCFD3-AFB2-4777-A1E9-E81823C3DEE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83552" y="988282"/>
            <a:ext cx="4148627" cy="233542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1C8017F-618C-4C1E-A945-75A113B64C90}"/>
              </a:ext>
            </a:extLst>
          </p:cNvPr>
          <p:cNvSpPr txBox="1"/>
          <p:nvPr/>
        </p:nvSpPr>
        <p:spPr>
          <a:xfrm>
            <a:off x="7523976" y="1641428"/>
            <a:ext cx="4339650" cy="923330"/>
          </a:xfrm>
          <a:prstGeom prst="rect">
            <a:avLst/>
          </a:prstGeom>
          <a:noFill/>
        </p:spPr>
        <p:txBody>
          <a:bodyPr wrap="none" rtlCol="0">
            <a:spAutoFit/>
          </a:bodyPr>
          <a:lstStyle/>
          <a:p>
            <a:r>
              <a:rPr lang="en-US" dirty="0"/>
              <a:t>A wave front propagates from a source</a:t>
            </a:r>
          </a:p>
          <a:p>
            <a:endParaRPr lang="en-US" dirty="0"/>
          </a:p>
          <a:p>
            <a:r>
              <a:rPr lang="en-US" dirty="0"/>
              <a:t>Perpendicular to the wave front are rays </a:t>
            </a:r>
          </a:p>
        </p:txBody>
      </p:sp>
      <p:pic>
        <p:nvPicPr>
          <p:cNvPr id="8" name="Picture 7" descr="FG26_02">
            <a:extLst>
              <a:ext uri="{FF2B5EF4-FFF2-40B4-BE49-F238E27FC236}">
                <a16:creationId xmlns:a16="http://schemas.microsoft.com/office/drawing/2014/main" id="{BFA2D7EB-6BD2-401E-9C1D-E9E8085CE45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2929" y="3534292"/>
            <a:ext cx="5988909" cy="3039371"/>
          </a:xfrm>
          <a:prstGeom prst="rect">
            <a:avLst/>
          </a:prstGeom>
          <a:noFill/>
          <a:ln w="9525">
            <a:noFill/>
            <a:miter lim="800000"/>
            <a:headEnd/>
            <a:tailEnd/>
          </a:ln>
        </p:spPr>
      </p:pic>
      <p:sp>
        <p:nvSpPr>
          <p:cNvPr id="9" name="TextBox 8">
            <a:extLst>
              <a:ext uri="{FF2B5EF4-FFF2-40B4-BE49-F238E27FC236}">
                <a16:creationId xmlns:a16="http://schemas.microsoft.com/office/drawing/2014/main" id="{23E7C3E3-2A4C-424C-89E4-E2D9FC693052}"/>
              </a:ext>
            </a:extLst>
          </p:cNvPr>
          <p:cNvSpPr txBox="1"/>
          <p:nvPr/>
        </p:nvSpPr>
        <p:spPr>
          <a:xfrm>
            <a:off x="3337100" y="3626329"/>
            <a:ext cx="3477652" cy="1200329"/>
          </a:xfrm>
          <a:prstGeom prst="rect">
            <a:avLst/>
          </a:prstGeom>
          <a:noFill/>
        </p:spPr>
        <p:txBody>
          <a:bodyPr wrap="square" rtlCol="0">
            <a:spAutoFit/>
          </a:bodyPr>
          <a:lstStyle/>
          <a:p>
            <a:pPr algn="ctr"/>
            <a:r>
              <a:rPr lang="en-US" dirty="0"/>
              <a:t>As you travel further away from a source concurrent rays appear parallel. </a:t>
            </a:r>
          </a:p>
          <a:p>
            <a:r>
              <a:rPr lang="en-US" dirty="0"/>
              <a:t> </a:t>
            </a:r>
          </a:p>
        </p:txBody>
      </p:sp>
      <p:sp>
        <p:nvSpPr>
          <p:cNvPr id="10" name="Title 1">
            <a:extLst>
              <a:ext uri="{FF2B5EF4-FFF2-40B4-BE49-F238E27FC236}">
                <a16:creationId xmlns:a16="http://schemas.microsoft.com/office/drawing/2014/main" id="{8B398192-D6B2-4A8E-A06B-957FEC5FD50E}"/>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LENS MODELING</a:t>
            </a:r>
          </a:p>
        </p:txBody>
      </p:sp>
      <p:pic>
        <p:nvPicPr>
          <p:cNvPr id="11" name="Picture 10" descr="FG26_18">
            <a:extLst>
              <a:ext uri="{FF2B5EF4-FFF2-40B4-BE49-F238E27FC236}">
                <a16:creationId xmlns:a16="http://schemas.microsoft.com/office/drawing/2014/main" id="{0D5097A2-AEDE-49DE-88F5-5F315F813022}"/>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8571207" y="2732176"/>
            <a:ext cx="2135359" cy="1243432"/>
          </a:xfrm>
          <a:prstGeom prst="rect">
            <a:avLst/>
          </a:prstGeom>
          <a:noFill/>
          <a:ln w="9525">
            <a:noFill/>
            <a:miter lim="800000"/>
            <a:headEnd/>
            <a:tailEnd/>
          </a:ln>
        </p:spPr>
      </p:pic>
      <p:sp>
        <p:nvSpPr>
          <p:cNvPr id="7" name="TextBox 6">
            <a:extLst>
              <a:ext uri="{FF2B5EF4-FFF2-40B4-BE49-F238E27FC236}">
                <a16:creationId xmlns:a16="http://schemas.microsoft.com/office/drawing/2014/main" id="{FE346D1F-C948-4D83-B737-0832C4636089}"/>
              </a:ext>
            </a:extLst>
          </p:cNvPr>
          <p:cNvSpPr txBox="1"/>
          <p:nvPr/>
        </p:nvSpPr>
        <p:spPr>
          <a:xfrm>
            <a:off x="9212651" y="3975608"/>
            <a:ext cx="787395" cy="369332"/>
          </a:xfrm>
          <a:prstGeom prst="rect">
            <a:avLst/>
          </a:prstGeom>
          <a:noFill/>
        </p:spPr>
        <p:txBody>
          <a:bodyPr wrap="none" rtlCol="0">
            <a:spAutoFit/>
          </a:bodyPr>
          <a:lstStyle/>
          <a:p>
            <a:r>
              <a:rPr lang="en-US" dirty="0"/>
              <a:t>Mirror</a:t>
            </a:r>
          </a:p>
        </p:txBody>
      </p:sp>
      <p:pic>
        <p:nvPicPr>
          <p:cNvPr id="13" name="Picture 12" descr="FG26_35">
            <a:extLst>
              <a:ext uri="{FF2B5EF4-FFF2-40B4-BE49-F238E27FC236}">
                <a16:creationId xmlns:a16="http://schemas.microsoft.com/office/drawing/2014/main" id="{2D7E9E80-BBCF-4A2D-86AA-6B3FFB5FCC4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8519120" y="4467165"/>
            <a:ext cx="2439130" cy="1043847"/>
          </a:xfrm>
          <a:prstGeom prst="rect">
            <a:avLst/>
          </a:prstGeom>
          <a:noFill/>
          <a:ln w="9525">
            <a:noFill/>
            <a:miter lim="800000"/>
            <a:headEnd/>
            <a:tailEnd/>
          </a:ln>
        </p:spPr>
      </p:pic>
      <p:sp>
        <p:nvSpPr>
          <p:cNvPr id="14" name="TextBox 13">
            <a:extLst>
              <a:ext uri="{FF2B5EF4-FFF2-40B4-BE49-F238E27FC236}">
                <a16:creationId xmlns:a16="http://schemas.microsoft.com/office/drawing/2014/main" id="{4F1C24CD-10B7-457F-9F32-76FA5F0B94DF}"/>
              </a:ext>
            </a:extLst>
          </p:cNvPr>
          <p:cNvSpPr txBox="1"/>
          <p:nvPr/>
        </p:nvSpPr>
        <p:spPr>
          <a:xfrm>
            <a:off x="9352796" y="5641482"/>
            <a:ext cx="684803" cy="369332"/>
          </a:xfrm>
          <a:prstGeom prst="rect">
            <a:avLst/>
          </a:prstGeom>
          <a:noFill/>
        </p:spPr>
        <p:txBody>
          <a:bodyPr wrap="none" rtlCol="0">
            <a:spAutoFit/>
          </a:bodyPr>
          <a:lstStyle/>
          <a:p>
            <a:r>
              <a:rPr lang="en-US" dirty="0"/>
              <a:t>Lens</a:t>
            </a:r>
          </a:p>
        </p:txBody>
      </p:sp>
      <p:sp>
        <p:nvSpPr>
          <p:cNvPr id="12" name="TextBox 11">
            <a:extLst>
              <a:ext uri="{FF2B5EF4-FFF2-40B4-BE49-F238E27FC236}">
                <a16:creationId xmlns:a16="http://schemas.microsoft.com/office/drawing/2014/main" id="{6D2ED6DA-D3C9-42FE-8CBA-4C57AEA4E94D}"/>
              </a:ext>
            </a:extLst>
          </p:cNvPr>
          <p:cNvSpPr txBox="1"/>
          <p:nvPr/>
        </p:nvSpPr>
        <p:spPr>
          <a:xfrm>
            <a:off x="8462890" y="6173251"/>
            <a:ext cx="2351991" cy="369332"/>
          </a:xfrm>
          <a:prstGeom prst="rect">
            <a:avLst/>
          </a:prstGeom>
          <a:noFill/>
        </p:spPr>
        <p:txBody>
          <a:bodyPr wrap="none" rtlCol="0">
            <a:spAutoFit/>
          </a:bodyPr>
          <a:lstStyle/>
          <a:p>
            <a:r>
              <a:rPr lang="en-US" dirty="0"/>
              <a:t>Ray Tracing Diagram</a:t>
            </a:r>
          </a:p>
        </p:txBody>
      </p:sp>
    </p:spTree>
    <p:extLst>
      <p:ext uri="{BB962C8B-B14F-4D97-AF65-F5344CB8AC3E}">
        <p14:creationId xmlns:p14="http://schemas.microsoft.com/office/powerpoint/2010/main" val="342737562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0410F19-D6F2-4E2F-BAF9-C7A4B4806CAF}"/>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3DAB7251-A1EC-463E-A44A-211197DB6388}"/>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33</a:t>
            </a:fld>
            <a:endParaRPr lang="en-US" dirty="0">
              <a:solidFill>
                <a:srgbClr val="000000"/>
              </a:solidFill>
            </a:endParaRPr>
          </a:p>
        </p:txBody>
      </p:sp>
      <p:sp>
        <p:nvSpPr>
          <p:cNvPr id="5" name="Title 1">
            <a:extLst>
              <a:ext uri="{FF2B5EF4-FFF2-40B4-BE49-F238E27FC236}">
                <a16:creationId xmlns:a16="http://schemas.microsoft.com/office/drawing/2014/main" id="{5CCDC53B-0B77-48E0-A334-FF0F075725B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PIN HOLE CAMERA</a:t>
            </a:r>
          </a:p>
        </p:txBody>
      </p:sp>
      <p:sp>
        <p:nvSpPr>
          <p:cNvPr id="8" name="TextBox 7">
            <a:extLst>
              <a:ext uri="{FF2B5EF4-FFF2-40B4-BE49-F238E27FC236}">
                <a16:creationId xmlns:a16="http://schemas.microsoft.com/office/drawing/2014/main" id="{53CB07C2-412F-4058-BA48-4199BA5CF637}"/>
              </a:ext>
            </a:extLst>
          </p:cNvPr>
          <p:cNvSpPr txBox="1"/>
          <p:nvPr/>
        </p:nvSpPr>
        <p:spPr>
          <a:xfrm>
            <a:off x="5398595" y="6272304"/>
            <a:ext cx="1941557" cy="369332"/>
          </a:xfrm>
          <a:prstGeom prst="rect">
            <a:avLst/>
          </a:prstGeom>
          <a:noFill/>
        </p:spPr>
        <p:txBody>
          <a:bodyPr wrap="none" rtlCol="0">
            <a:spAutoFit/>
          </a:bodyPr>
          <a:lstStyle/>
          <a:p>
            <a:r>
              <a:rPr lang="en-US" dirty="0"/>
              <a:t>Camera Obscura</a:t>
            </a:r>
          </a:p>
        </p:txBody>
      </p:sp>
      <p:sp>
        <p:nvSpPr>
          <p:cNvPr id="9" name="Rectangle 8">
            <a:extLst>
              <a:ext uri="{FF2B5EF4-FFF2-40B4-BE49-F238E27FC236}">
                <a16:creationId xmlns:a16="http://schemas.microsoft.com/office/drawing/2014/main" id="{0F19639A-45AE-4AC1-B277-C3928465E3A8}"/>
              </a:ext>
            </a:extLst>
          </p:cNvPr>
          <p:cNvSpPr/>
          <p:nvPr/>
        </p:nvSpPr>
        <p:spPr>
          <a:xfrm>
            <a:off x="8190718" y="5941892"/>
            <a:ext cx="3877985" cy="646331"/>
          </a:xfrm>
          <a:prstGeom prst="rect">
            <a:avLst/>
          </a:prstGeom>
        </p:spPr>
        <p:txBody>
          <a:bodyPr wrap="none">
            <a:spAutoFit/>
          </a:bodyPr>
          <a:lstStyle/>
          <a:p>
            <a:pPr algn="ctr"/>
            <a:r>
              <a:rPr lang="en-US" dirty="0"/>
              <a:t>Pinhole Camera Experiment</a:t>
            </a:r>
          </a:p>
          <a:p>
            <a:pPr algn="ctr"/>
            <a:r>
              <a:rPr lang="en-US" dirty="0"/>
              <a:t>How are distance and height related</a:t>
            </a:r>
          </a:p>
        </p:txBody>
      </p:sp>
      <p:pic>
        <p:nvPicPr>
          <p:cNvPr id="9218" name="Picture 2" descr="See the source image">
            <a:extLst>
              <a:ext uri="{FF2B5EF4-FFF2-40B4-BE49-F238E27FC236}">
                <a16:creationId xmlns:a16="http://schemas.microsoft.com/office/drawing/2014/main" id="{20087A53-3B90-4B0E-BDAB-9189E445460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3144" y="965624"/>
            <a:ext cx="4372856" cy="226902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9" descr="33-3">
            <a:extLst>
              <a:ext uri="{FF2B5EF4-FFF2-40B4-BE49-F238E27FC236}">
                <a16:creationId xmlns:a16="http://schemas.microsoft.com/office/drawing/2014/main" id="{C2297D06-CE11-4576-AF0D-1A7F0F10570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09933" y="1599561"/>
            <a:ext cx="2459564" cy="819855"/>
          </a:xfrm>
          <a:prstGeom prst="rect">
            <a:avLst/>
          </a:prstGeom>
          <a:noFill/>
        </p:spPr>
      </p:pic>
      <p:sp>
        <p:nvSpPr>
          <p:cNvPr id="12" name="TextBox 11">
            <a:extLst>
              <a:ext uri="{FF2B5EF4-FFF2-40B4-BE49-F238E27FC236}">
                <a16:creationId xmlns:a16="http://schemas.microsoft.com/office/drawing/2014/main" id="{3CCD118C-B4AE-40D1-AA1D-6BF0C9C4C45D}"/>
              </a:ext>
            </a:extLst>
          </p:cNvPr>
          <p:cNvSpPr txBox="1"/>
          <p:nvPr/>
        </p:nvSpPr>
        <p:spPr>
          <a:xfrm>
            <a:off x="8095581" y="2419416"/>
            <a:ext cx="1544012" cy="369332"/>
          </a:xfrm>
          <a:prstGeom prst="rect">
            <a:avLst/>
          </a:prstGeom>
          <a:noFill/>
        </p:spPr>
        <p:txBody>
          <a:bodyPr wrap="none" rtlCol="0">
            <a:spAutoFit/>
          </a:bodyPr>
          <a:lstStyle/>
          <a:p>
            <a:r>
              <a:rPr lang="en-US" dirty="0"/>
              <a:t>Magnification</a:t>
            </a:r>
          </a:p>
        </p:txBody>
      </p:sp>
      <p:cxnSp>
        <p:nvCxnSpPr>
          <p:cNvPr id="15" name="Straight Connector 14">
            <a:extLst>
              <a:ext uri="{FF2B5EF4-FFF2-40B4-BE49-F238E27FC236}">
                <a16:creationId xmlns:a16="http://schemas.microsoft.com/office/drawing/2014/main" id="{51A9033E-F8B9-4AE0-A519-7E090BEDFB8D}"/>
              </a:ext>
            </a:extLst>
          </p:cNvPr>
          <p:cNvCxnSpPr/>
          <p:nvPr/>
        </p:nvCxnSpPr>
        <p:spPr bwMode="auto">
          <a:xfrm>
            <a:off x="5596642" y="2884091"/>
            <a:ext cx="772733" cy="0"/>
          </a:xfrm>
          <a:prstGeom prst="line">
            <a:avLst/>
          </a:prstGeom>
          <a:ln>
            <a:solidFill>
              <a:schemeClr val="bg2"/>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7" name="Straight Connector 16">
            <a:extLst>
              <a:ext uri="{FF2B5EF4-FFF2-40B4-BE49-F238E27FC236}">
                <a16:creationId xmlns:a16="http://schemas.microsoft.com/office/drawing/2014/main" id="{80C88CE3-00F0-4B49-A070-96C750F3D1DE}"/>
              </a:ext>
            </a:extLst>
          </p:cNvPr>
          <p:cNvCxnSpPr/>
          <p:nvPr/>
        </p:nvCxnSpPr>
        <p:spPr bwMode="auto">
          <a:xfrm>
            <a:off x="5596641" y="1761483"/>
            <a:ext cx="772733" cy="0"/>
          </a:xfrm>
          <a:prstGeom prst="line">
            <a:avLst/>
          </a:prstGeom>
          <a:ln>
            <a:solidFill>
              <a:schemeClr val="bg2"/>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18" name="Straight Connector 17">
            <a:extLst>
              <a:ext uri="{FF2B5EF4-FFF2-40B4-BE49-F238E27FC236}">
                <a16:creationId xmlns:a16="http://schemas.microsoft.com/office/drawing/2014/main" id="{334C9DCF-84AD-49B3-B179-0C8EBE010BA3}"/>
              </a:ext>
            </a:extLst>
          </p:cNvPr>
          <p:cNvCxnSpPr>
            <a:cxnSpLocks/>
          </p:cNvCxnSpPr>
          <p:nvPr/>
        </p:nvCxnSpPr>
        <p:spPr bwMode="auto">
          <a:xfrm flipV="1">
            <a:off x="6228423" y="1761484"/>
            <a:ext cx="0" cy="1122607"/>
          </a:xfrm>
          <a:prstGeom prst="line">
            <a:avLst/>
          </a:prstGeom>
          <a:ln>
            <a:solidFill>
              <a:schemeClr val="bg2"/>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2" name="Straight Connector 21">
            <a:extLst>
              <a:ext uri="{FF2B5EF4-FFF2-40B4-BE49-F238E27FC236}">
                <a16:creationId xmlns:a16="http://schemas.microsoft.com/office/drawing/2014/main" id="{8416AE3F-C5E0-4811-A5FA-FA37D0220E6F}"/>
              </a:ext>
            </a:extLst>
          </p:cNvPr>
          <p:cNvCxnSpPr>
            <a:cxnSpLocks/>
          </p:cNvCxnSpPr>
          <p:nvPr/>
        </p:nvCxnSpPr>
        <p:spPr bwMode="auto">
          <a:xfrm>
            <a:off x="1576286" y="2884091"/>
            <a:ext cx="857163" cy="0"/>
          </a:xfrm>
          <a:prstGeom prst="line">
            <a:avLst/>
          </a:prstGeom>
          <a:ln>
            <a:solidFill>
              <a:schemeClr val="bg2"/>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3" name="Straight Connector 22">
            <a:extLst>
              <a:ext uri="{FF2B5EF4-FFF2-40B4-BE49-F238E27FC236}">
                <a16:creationId xmlns:a16="http://schemas.microsoft.com/office/drawing/2014/main" id="{A9D824D1-2C92-4770-B4EA-DA9F2A4F4340}"/>
              </a:ext>
            </a:extLst>
          </p:cNvPr>
          <p:cNvCxnSpPr>
            <a:cxnSpLocks/>
          </p:cNvCxnSpPr>
          <p:nvPr/>
        </p:nvCxnSpPr>
        <p:spPr bwMode="auto">
          <a:xfrm>
            <a:off x="1576286" y="1604789"/>
            <a:ext cx="781320" cy="0"/>
          </a:xfrm>
          <a:prstGeom prst="line">
            <a:avLst/>
          </a:prstGeom>
          <a:ln>
            <a:solidFill>
              <a:schemeClr val="bg2"/>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24" name="Straight Connector 23">
            <a:extLst>
              <a:ext uri="{FF2B5EF4-FFF2-40B4-BE49-F238E27FC236}">
                <a16:creationId xmlns:a16="http://schemas.microsoft.com/office/drawing/2014/main" id="{47CE1BB7-3978-4682-BB46-BB038CE4E2E7}"/>
              </a:ext>
            </a:extLst>
          </p:cNvPr>
          <p:cNvCxnSpPr>
            <a:cxnSpLocks/>
          </p:cNvCxnSpPr>
          <p:nvPr/>
        </p:nvCxnSpPr>
        <p:spPr bwMode="auto">
          <a:xfrm flipV="1">
            <a:off x="1660716" y="1604790"/>
            <a:ext cx="0" cy="1279301"/>
          </a:xfrm>
          <a:prstGeom prst="line">
            <a:avLst/>
          </a:prstGeom>
          <a:ln>
            <a:solidFill>
              <a:schemeClr val="bg2"/>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27" name="TextBox 26">
            <a:extLst>
              <a:ext uri="{FF2B5EF4-FFF2-40B4-BE49-F238E27FC236}">
                <a16:creationId xmlns:a16="http://schemas.microsoft.com/office/drawing/2014/main" id="{47989BCC-1092-48E6-B726-B3E3C33EF203}"/>
              </a:ext>
            </a:extLst>
          </p:cNvPr>
          <p:cNvSpPr txBox="1"/>
          <p:nvPr/>
        </p:nvSpPr>
        <p:spPr>
          <a:xfrm>
            <a:off x="6427307" y="2090868"/>
            <a:ext cx="346570" cy="369332"/>
          </a:xfrm>
          <a:prstGeom prst="rect">
            <a:avLst/>
          </a:prstGeom>
          <a:noFill/>
        </p:spPr>
        <p:txBody>
          <a:bodyPr wrap="none" rtlCol="0">
            <a:spAutoFit/>
          </a:bodyPr>
          <a:lstStyle/>
          <a:p>
            <a:r>
              <a:rPr lang="en-US" dirty="0">
                <a:solidFill>
                  <a:schemeClr val="bg2"/>
                </a:solidFill>
              </a:rPr>
              <a:t>h</a:t>
            </a:r>
            <a:r>
              <a:rPr lang="en-US" baseline="-25000" dirty="0">
                <a:solidFill>
                  <a:schemeClr val="bg2"/>
                </a:solidFill>
              </a:rPr>
              <a:t>i</a:t>
            </a:r>
          </a:p>
        </p:txBody>
      </p:sp>
      <p:sp>
        <p:nvSpPr>
          <p:cNvPr id="29" name="TextBox 28">
            <a:extLst>
              <a:ext uri="{FF2B5EF4-FFF2-40B4-BE49-F238E27FC236}">
                <a16:creationId xmlns:a16="http://schemas.microsoft.com/office/drawing/2014/main" id="{D2B28C54-D934-46D3-9CFC-B16B2C8FBF9E}"/>
              </a:ext>
            </a:extLst>
          </p:cNvPr>
          <p:cNvSpPr txBox="1"/>
          <p:nvPr/>
        </p:nvSpPr>
        <p:spPr>
          <a:xfrm>
            <a:off x="1163360" y="2090868"/>
            <a:ext cx="397866" cy="369332"/>
          </a:xfrm>
          <a:prstGeom prst="rect">
            <a:avLst/>
          </a:prstGeom>
          <a:noFill/>
        </p:spPr>
        <p:txBody>
          <a:bodyPr wrap="none" rtlCol="0">
            <a:spAutoFit/>
          </a:bodyPr>
          <a:lstStyle/>
          <a:p>
            <a:r>
              <a:rPr lang="en-US" dirty="0">
                <a:solidFill>
                  <a:schemeClr val="bg2"/>
                </a:solidFill>
              </a:rPr>
              <a:t>h</a:t>
            </a:r>
            <a:r>
              <a:rPr lang="en-US" baseline="-25000" dirty="0">
                <a:solidFill>
                  <a:schemeClr val="bg2"/>
                </a:solidFill>
              </a:rPr>
              <a:t>o</a:t>
            </a:r>
          </a:p>
        </p:txBody>
      </p:sp>
      <p:cxnSp>
        <p:nvCxnSpPr>
          <p:cNvPr id="30" name="Straight Connector 29">
            <a:extLst>
              <a:ext uri="{FF2B5EF4-FFF2-40B4-BE49-F238E27FC236}">
                <a16:creationId xmlns:a16="http://schemas.microsoft.com/office/drawing/2014/main" id="{638D294D-960D-4D0E-9386-BBC00EAACF44}"/>
              </a:ext>
            </a:extLst>
          </p:cNvPr>
          <p:cNvCxnSpPr>
            <a:cxnSpLocks/>
          </p:cNvCxnSpPr>
          <p:nvPr/>
        </p:nvCxnSpPr>
        <p:spPr bwMode="auto">
          <a:xfrm flipV="1">
            <a:off x="2584624" y="2607196"/>
            <a:ext cx="0" cy="927278"/>
          </a:xfrm>
          <a:prstGeom prst="line">
            <a:avLst/>
          </a:prstGeom>
          <a:ln>
            <a:solidFill>
              <a:schemeClr val="bg2"/>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1" name="Straight Connector 30">
            <a:extLst>
              <a:ext uri="{FF2B5EF4-FFF2-40B4-BE49-F238E27FC236}">
                <a16:creationId xmlns:a16="http://schemas.microsoft.com/office/drawing/2014/main" id="{6F573553-938D-415E-B90E-6CA0F2028D1A}"/>
              </a:ext>
            </a:extLst>
          </p:cNvPr>
          <p:cNvCxnSpPr>
            <a:cxnSpLocks/>
          </p:cNvCxnSpPr>
          <p:nvPr/>
        </p:nvCxnSpPr>
        <p:spPr bwMode="auto">
          <a:xfrm flipV="1">
            <a:off x="4108624" y="2322790"/>
            <a:ext cx="0" cy="1211684"/>
          </a:xfrm>
          <a:prstGeom prst="line">
            <a:avLst/>
          </a:prstGeom>
          <a:ln>
            <a:solidFill>
              <a:schemeClr val="bg2"/>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3" name="Straight Connector 32">
            <a:extLst>
              <a:ext uri="{FF2B5EF4-FFF2-40B4-BE49-F238E27FC236}">
                <a16:creationId xmlns:a16="http://schemas.microsoft.com/office/drawing/2014/main" id="{D0EE0C17-9175-4C94-B8BB-FB8A8EA4CF2F}"/>
              </a:ext>
            </a:extLst>
          </p:cNvPr>
          <p:cNvCxnSpPr>
            <a:cxnSpLocks/>
          </p:cNvCxnSpPr>
          <p:nvPr/>
        </p:nvCxnSpPr>
        <p:spPr bwMode="auto">
          <a:xfrm flipV="1">
            <a:off x="5428709" y="2839016"/>
            <a:ext cx="0" cy="695458"/>
          </a:xfrm>
          <a:prstGeom prst="line">
            <a:avLst/>
          </a:prstGeom>
          <a:ln>
            <a:solidFill>
              <a:schemeClr val="bg2"/>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cxnSp>
        <p:nvCxnSpPr>
          <p:cNvPr id="38" name="Straight Connector 37">
            <a:extLst>
              <a:ext uri="{FF2B5EF4-FFF2-40B4-BE49-F238E27FC236}">
                <a16:creationId xmlns:a16="http://schemas.microsoft.com/office/drawing/2014/main" id="{8AD7410D-B2DC-4653-B210-537D9A5503AC}"/>
              </a:ext>
            </a:extLst>
          </p:cNvPr>
          <p:cNvCxnSpPr>
            <a:cxnSpLocks/>
          </p:cNvCxnSpPr>
          <p:nvPr/>
        </p:nvCxnSpPr>
        <p:spPr bwMode="auto">
          <a:xfrm>
            <a:off x="2584624" y="3384221"/>
            <a:ext cx="2844085" cy="0"/>
          </a:xfrm>
          <a:prstGeom prst="line">
            <a:avLst/>
          </a:prstGeom>
          <a:ln>
            <a:solidFill>
              <a:schemeClr val="bg2"/>
            </a:solidFill>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43" name="TextBox 42">
            <a:extLst>
              <a:ext uri="{FF2B5EF4-FFF2-40B4-BE49-F238E27FC236}">
                <a16:creationId xmlns:a16="http://schemas.microsoft.com/office/drawing/2014/main" id="{CACDFC08-22AC-43F1-90A6-D276872F9D0A}"/>
              </a:ext>
            </a:extLst>
          </p:cNvPr>
          <p:cNvSpPr txBox="1"/>
          <p:nvPr/>
        </p:nvSpPr>
        <p:spPr>
          <a:xfrm>
            <a:off x="3147691" y="3384359"/>
            <a:ext cx="397866" cy="369332"/>
          </a:xfrm>
          <a:prstGeom prst="rect">
            <a:avLst/>
          </a:prstGeom>
          <a:noFill/>
        </p:spPr>
        <p:txBody>
          <a:bodyPr wrap="none" rtlCol="0">
            <a:spAutoFit/>
          </a:bodyPr>
          <a:lstStyle/>
          <a:p>
            <a:r>
              <a:rPr lang="en-US" dirty="0">
                <a:solidFill>
                  <a:schemeClr val="bg2"/>
                </a:solidFill>
              </a:rPr>
              <a:t>d</a:t>
            </a:r>
            <a:r>
              <a:rPr lang="en-US" baseline="-25000" dirty="0">
                <a:solidFill>
                  <a:schemeClr val="bg2"/>
                </a:solidFill>
              </a:rPr>
              <a:t>o</a:t>
            </a:r>
          </a:p>
        </p:txBody>
      </p:sp>
      <p:sp>
        <p:nvSpPr>
          <p:cNvPr id="44" name="TextBox 43">
            <a:extLst>
              <a:ext uri="{FF2B5EF4-FFF2-40B4-BE49-F238E27FC236}">
                <a16:creationId xmlns:a16="http://schemas.microsoft.com/office/drawing/2014/main" id="{839DC5C7-D4A4-4751-B9A0-1398700D399A}"/>
              </a:ext>
            </a:extLst>
          </p:cNvPr>
          <p:cNvSpPr txBox="1"/>
          <p:nvPr/>
        </p:nvSpPr>
        <p:spPr>
          <a:xfrm>
            <a:off x="4623535" y="3435736"/>
            <a:ext cx="346570" cy="369332"/>
          </a:xfrm>
          <a:prstGeom prst="rect">
            <a:avLst/>
          </a:prstGeom>
          <a:noFill/>
        </p:spPr>
        <p:txBody>
          <a:bodyPr wrap="none" rtlCol="0">
            <a:spAutoFit/>
          </a:bodyPr>
          <a:lstStyle/>
          <a:p>
            <a:r>
              <a:rPr lang="en-US" dirty="0">
                <a:solidFill>
                  <a:schemeClr val="bg2"/>
                </a:solidFill>
              </a:rPr>
              <a:t>d</a:t>
            </a:r>
            <a:r>
              <a:rPr lang="en-US" baseline="-25000" dirty="0">
                <a:solidFill>
                  <a:schemeClr val="bg2"/>
                </a:solidFill>
              </a:rPr>
              <a:t>i</a:t>
            </a:r>
          </a:p>
        </p:txBody>
      </p:sp>
      <p:pic>
        <p:nvPicPr>
          <p:cNvPr id="48" name="Picture 47" descr="Screen shot 2015-09-09 at 8">
            <a:extLst>
              <a:ext uri="{FF2B5EF4-FFF2-40B4-BE49-F238E27FC236}">
                <a16:creationId xmlns:a16="http://schemas.microsoft.com/office/drawing/2014/main" id="{628CF594-071D-4EC9-A68C-C8D18D71E10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09597" y="3822009"/>
            <a:ext cx="3885984" cy="2412268"/>
          </a:xfrm>
          <a:prstGeom prst="rect">
            <a:avLst/>
          </a:prstGeom>
          <a:noFill/>
          <a:ln w="9525">
            <a:noFill/>
            <a:miter lim="800000"/>
            <a:headEnd/>
            <a:tailEnd/>
          </a:ln>
        </p:spPr>
      </p:pic>
    </p:spTree>
    <p:extLst>
      <p:ext uri="{BB962C8B-B14F-4D97-AF65-F5344CB8AC3E}">
        <p14:creationId xmlns:p14="http://schemas.microsoft.com/office/powerpoint/2010/main" val="31914024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0F2F7DB-1DF2-47B4-BACD-87D7DED26668}"/>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00C49C1C-9BFF-413F-A2A6-8FEF053D5330}"/>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34</a:t>
            </a:fld>
            <a:endParaRPr lang="en-US" dirty="0">
              <a:solidFill>
                <a:srgbClr val="000000"/>
              </a:solidFill>
            </a:endParaRPr>
          </a:p>
        </p:txBody>
      </p:sp>
      <p:sp>
        <p:nvSpPr>
          <p:cNvPr id="5" name="Title 1">
            <a:extLst>
              <a:ext uri="{FF2B5EF4-FFF2-40B4-BE49-F238E27FC236}">
                <a16:creationId xmlns:a16="http://schemas.microsoft.com/office/drawing/2014/main" id="{39F86214-3D6A-48C1-B13E-5A673CE653EC}"/>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THIN LENS EQUATION</a:t>
            </a:r>
          </a:p>
        </p:txBody>
      </p:sp>
      <p:sp>
        <p:nvSpPr>
          <p:cNvPr id="6" name="Rectangle 5">
            <a:extLst>
              <a:ext uri="{FF2B5EF4-FFF2-40B4-BE49-F238E27FC236}">
                <a16:creationId xmlns:a16="http://schemas.microsoft.com/office/drawing/2014/main" id="{ADA65AC0-29E3-472D-B92F-64F0DCE944D6}"/>
              </a:ext>
            </a:extLst>
          </p:cNvPr>
          <p:cNvSpPr/>
          <p:nvPr/>
        </p:nvSpPr>
        <p:spPr>
          <a:xfrm>
            <a:off x="1659038" y="918220"/>
            <a:ext cx="8873924" cy="369332"/>
          </a:xfrm>
          <a:prstGeom prst="rect">
            <a:avLst/>
          </a:prstGeom>
        </p:spPr>
        <p:txBody>
          <a:bodyPr wrap="square">
            <a:spAutoFit/>
          </a:bodyPr>
          <a:lstStyle/>
          <a:p>
            <a:r>
              <a:rPr lang="en-US" dirty="0">
                <a:solidFill>
                  <a:schemeClr val="accent2"/>
                </a:solidFill>
              </a:rPr>
              <a:t>Thin lenses are those whose thickness is small compared to their radius of curvature. </a:t>
            </a:r>
            <a:endParaRPr lang="en-US" dirty="0"/>
          </a:p>
        </p:txBody>
      </p:sp>
      <p:pic>
        <p:nvPicPr>
          <p:cNvPr id="7" name="Picture 9" descr="Figure_33_09">
            <a:extLst>
              <a:ext uri="{FF2B5EF4-FFF2-40B4-BE49-F238E27FC236}">
                <a16:creationId xmlns:a16="http://schemas.microsoft.com/office/drawing/2014/main" id="{98A2D7D5-1E88-41F5-BCAD-8D5313A1CC1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38762" y="1720968"/>
            <a:ext cx="5726075" cy="2783198"/>
          </a:xfrm>
          <a:prstGeom prst="rect">
            <a:avLst/>
          </a:prstGeom>
          <a:noFill/>
        </p:spPr>
      </p:pic>
      <p:pic>
        <p:nvPicPr>
          <p:cNvPr id="8" name="Picture 10" descr="33-2">
            <a:extLst>
              <a:ext uri="{FF2B5EF4-FFF2-40B4-BE49-F238E27FC236}">
                <a16:creationId xmlns:a16="http://schemas.microsoft.com/office/drawing/2014/main" id="{0B534B7D-6DDC-4EA9-B3A4-0088272074D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69595" y="4850559"/>
            <a:ext cx="2517308" cy="923330"/>
          </a:xfrm>
          <a:prstGeom prst="rect">
            <a:avLst/>
          </a:prstGeom>
          <a:noFill/>
        </p:spPr>
      </p:pic>
      <p:sp>
        <p:nvSpPr>
          <p:cNvPr id="10" name="TextBox 9">
            <a:extLst>
              <a:ext uri="{FF2B5EF4-FFF2-40B4-BE49-F238E27FC236}">
                <a16:creationId xmlns:a16="http://schemas.microsoft.com/office/drawing/2014/main" id="{0C9000C0-416C-492E-9A2A-D4F040DE41EA}"/>
              </a:ext>
            </a:extLst>
          </p:cNvPr>
          <p:cNvSpPr txBox="1"/>
          <p:nvPr/>
        </p:nvSpPr>
        <p:spPr>
          <a:xfrm>
            <a:off x="7901188" y="5116416"/>
            <a:ext cx="2172390" cy="369332"/>
          </a:xfrm>
          <a:prstGeom prst="rect">
            <a:avLst/>
          </a:prstGeom>
          <a:noFill/>
        </p:spPr>
        <p:txBody>
          <a:bodyPr wrap="none" rtlCol="0">
            <a:spAutoFit/>
          </a:bodyPr>
          <a:lstStyle/>
          <a:p>
            <a:r>
              <a:rPr lang="en-US" dirty="0">
                <a:solidFill>
                  <a:schemeClr val="bg2"/>
                </a:solidFill>
              </a:rPr>
              <a:t>Thin Lens Equation</a:t>
            </a:r>
          </a:p>
        </p:txBody>
      </p:sp>
      <p:sp>
        <p:nvSpPr>
          <p:cNvPr id="12" name="Rectangle 11">
            <a:extLst>
              <a:ext uri="{FF2B5EF4-FFF2-40B4-BE49-F238E27FC236}">
                <a16:creationId xmlns:a16="http://schemas.microsoft.com/office/drawing/2014/main" id="{96C3D956-ACE4-41C1-ADD7-CFE228DE1174}"/>
              </a:ext>
            </a:extLst>
          </p:cNvPr>
          <p:cNvSpPr/>
          <p:nvPr/>
        </p:nvSpPr>
        <p:spPr>
          <a:xfrm>
            <a:off x="5243843" y="6120282"/>
            <a:ext cx="1704314" cy="369332"/>
          </a:xfrm>
          <a:prstGeom prst="rect">
            <a:avLst/>
          </a:prstGeom>
        </p:spPr>
        <p:txBody>
          <a:bodyPr wrap="none">
            <a:spAutoFit/>
          </a:bodyPr>
          <a:lstStyle/>
          <a:p>
            <a:pPr algn="ctr"/>
            <a:r>
              <a:rPr lang="en-US" dirty="0">
                <a:solidFill>
                  <a:schemeClr val="bg2"/>
                </a:solidFill>
              </a:rPr>
              <a:t>f= focal Length</a:t>
            </a:r>
          </a:p>
        </p:txBody>
      </p:sp>
    </p:spTree>
    <p:extLst>
      <p:ext uri="{BB962C8B-B14F-4D97-AF65-F5344CB8AC3E}">
        <p14:creationId xmlns:p14="http://schemas.microsoft.com/office/powerpoint/2010/main" val="3553040340"/>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35</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FOCAL LENGTH</a:t>
            </a:r>
          </a:p>
        </p:txBody>
      </p:sp>
      <p:pic>
        <p:nvPicPr>
          <p:cNvPr id="7" name="Picture 6" descr="Graphical user interface, application&#10;&#10;Description automatically generated">
            <a:extLst>
              <a:ext uri="{FF2B5EF4-FFF2-40B4-BE49-F238E27FC236}">
                <a16:creationId xmlns:a16="http://schemas.microsoft.com/office/drawing/2014/main" id="{A440D7ED-BF0F-4481-8AF1-24042AEE0D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23538" y="998113"/>
            <a:ext cx="3737298" cy="5563478"/>
          </a:xfrm>
          <a:prstGeom prst="rect">
            <a:avLst/>
          </a:prstGeom>
        </p:spPr>
      </p:pic>
      <p:sp>
        <p:nvSpPr>
          <p:cNvPr id="8" name="TextBox 7">
            <a:extLst>
              <a:ext uri="{FF2B5EF4-FFF2-40B4-BE49-F238E27FC236}">
                <a16:creationId xmlns:a16="http://schemas.microsoft.com/office/drawing/2014/main" id="{6945C89A-2313-4CD7-9B0E-082055C49A01}"/>
              </a:ext>
            </a:extLst>
          </p:cNvPr>
          <p:cNvSpPr txBox="1"/>
          <p:nvPr/>
        </p:nvSpPr>
        <p:spPr>
          <a:xfrm>
            <a:off x="10670147" y="6550216"/>
            <a:ext cx="1215397" cy="307777"/>
          </a:xfrm>
          <a:prstGeom prst="rect">
            <a:avLst/>
          </a:prstGeom>
          <a:noFill/>
        </p:spPr>
        <p:txBody>
          <a:bodyPr wrap="none" rtlCol="0">
            <a:spAutoFit/>
          </a:bodyPr>
          <a:lstStyle/>
          <a:p>
            <a:r>
              <a:rPr lang="en-US" sz="1400" dirty="0">
                <a:solidFill>
                  <a:schemeClr val="bg2"/>
                </a:solidFill>
              </a:rPr>
              <a:t>©</a:t>
            </a:r>
            <a:r>
              <a:rPr lang="en-US" sz="1400" dirty="0" err="1">
                <a:solidFill>
                  <a:schemeClr val="bg2"/>
                </a:solidFill>
              </a:rPr>
              <a:t>CanonUSA</a:t>
            </a:r>
            <a:endParaRPr lang="en-US" sz="1400" dirty="0">
              <a:solidFill>
                <a:schemeClr val="bg2"/>
              </a:solidFill>
            </a:endParaRPr>
          </a:p>
        </p:txBody>
      </p:sp>
      <p:pic>
        <p:nvPicPr>
          <p:cNvPr id="10" name="Picture 9" descr="Diagram&#10;&#10;Description automatically generated">
            <a:extLst>
              <a:ext uri="{FF2B5EF4-FFF2-40B4-BE49-F238E27FC236}">
                <a16:creationId xmlns:a16="http://schemas.microsoft.com/office/drawing/2014/main" id="{F0CF9D2A-E7DD-42D7-8102-A6AEF68A72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91318" y="1188205"/>
            <a:ext cx="3189668" cy="4620462"/>
          </a:xfrm>
          <a:prstGeom prst="rect">
            <a:avLst/>
          </a:prstGeom>
        </p:spPr>
      </p:pic>
      <p:sp>
        <p:nvSpPr>
          <p:cNvPr id="6" name="Rectangle 5">
            <a:extLst>
              <a:ext uri="{FF2B5EF4-FFF2-40B4-BE49-F238E27FC236}">
                <a16:creationId xmlns:a16="http://schemas.microsoft.com/office/drawing/2014/main" id="{9573DB40-4CC6-4835-B0E7-EBB001FE1EED}"/>
              </a:ext>
            </a:extLst>
          </p:cNvPr>
          <p:cNvSpPr/>
          <p:nvPr/>
        </p:nvSpPr>
        <p:spPr>
          <a:xfrm>
            <a:off x="2569580" y="6605319"/>
            <a:ext cx="8501605" cy="261610"/>
          </a:xfrm>
          <a:prstGeom prst="rect">
            <a:avLst/>
          </a:prstGeom>
        </p:spPr>
        <p:txBody>
          <a:bodyPr wrap="square">
            <a:spAutoFit/>
          </a:bodyPr>
          <a:lstStyle/>
          <a:p>
            <a:r>
              <a:rPr lang="en-US" sz="1100" dirty="0">
                <a:solidFill>
                  <a:schemeClr val="bg2"/>
                </a:solidFill>
              </a:rPr>
              <a:t>https://www.edmundoptics.com/knowledge-center/application-notes/imaging/understanding-focal-length-and-field-of-view/</a:t>
            </a:r>
          </a:p>
        </p:txBody>
      </p:sp>
      <p:pic>
        <p:nvPicPr>
          <p:cNvPr id="15" name="Picture 14">
            <a:extLst>
              <a:ext uri="{FF2B5EF4-FFF2-40B4-BE49-F238E27FC236}">
                <a16:creationId xmlns:a16="http://schemas.microsoft.com/office/drawing/2014/main" id="{F884307F-9F78-4217-8C50-83245BA2BAF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13521" y="1187288"/>
            <a:ext cx="3273405" cy="1569848"/>
          </a:xfrm>
          <a:prstGeom prst="rect">
            <a:avLst/>
          </a:prstGeom>
        </p:spPr>
      </p:pic>
      <p:pic>
        <p:nvPicPr>
          <p:cNvPr id="16" name="Picture 15">
            <a:extLst>
              <a:ext uri="{FF2B5EF4-FFF2-40B4-BE49-F238E27FC236}">
                <a16:creationId xmlns:a16="http://schemas.microsoft.com/office/drawing/2014/main" id="{4F22AF36-D4EB-411F-B89F-CAAE66A676E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48719" y="3127438"/>
            <a:ext cx="1780800" cy="763200"/>
          </a:xfrm>
          <a:prstGeom prst="rect">
            <a:avLst/>
          </a:prstGeom>
        </p:spPr>
      </p:pic>
    </p:spTree>
    <p:extLst>
      <p:ext uri="{BB962C8B-B14F-4D97-AF65-F5344CB8AC3E}">
        <p14:creationId xmlns:p14="http://schemas.microsoft.com/office/powerpoint/2010/main" val="151167395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36</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APERTURE</a:t>
            </a:r>
          </a:p>
        </p:txBody>
      </p:sp>
      <p:pic>
        <p:nvPicPr>
          <p:cNvPr id="6" name="Picture 5">
            <a:extLst>
              <a:ext uri="{FF2B5EF4-FFF2-40B4-BE49-F238E27FC236}">
                <a16:creationId xmlns:a16="http://schemas.microsoft.com/office/drawing/2014/main" id="{D44BC308-1D78-4FBE-879D-FC32F2F2489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31981"/>
          <a:stretch/>
        </p:blipFill>
        <p:spPr>
          <a:xfrm>
            <a:off x="5003442" y="2927657"/>
            <a:ext cx="2225482" cy="606333"/>
          </a:xfrm>
          <a:prstGeom prst="rect">
            <a:avLst/>
          </a:prstGeom>
        </p:spPr>
      </p:pic>
      <p:sp>
        <p:nvSpPr>
          <p:cNvPr id="8" name="Rectangle 7">
            <a:extLst>
              <a:ext uri="{FF2B5EF4-FFF2-40B4-BE49-F238E27FC236}">
                <a16:creationId xmlns:a16="http://schemas.microsoft.com/office/drawing/2014/main" id="{A9708A22-3604-44F2-A5D5-63B6DF5D6569}"/>
              </a:ext>
            </a:extLst>
          </p:cNvPr>
          <p:cNvSpPr/>
          <p:nvPr/>
        </p:nvSpPr>
        <p:spPr>
          <a:xfrm>
            <a:off x="8594675" y="5941892"/>
            <a:ext cx="3070071" cy="646331"/>
          </a:xfrm>
          <a:prstGeom prst="rect">
            <a:avLst/>
          </a:prstGeom>
        </p:spPr>
        <p:txBody>
          <a:bodyPr wrap="none">
            <a:spAutoFit/>
          </a:bodyPr>
          <a:lstStyle/>
          <a:p>
            <a:pPr algn="ctr"/>
            <a:r>
              <a:rPr lang="en-US" dirty="0"/>
              <a:t>Pinhole Camera Experiment</a:t>
            </a:r>
          </a:p>
          <a:p>
            <a:pPr algn="ctr"/>
            <a:r>
              <a:rPr lang="en-US" dirty="0"/>
              <a:t>Make hole larger</a:t>
            </a:r>
          </a:p>
        </p:txBody>
      </p:sp>
      <p:pic>
        <p:nvPicPr>
          <p:cNvPr id="10" name="Picture 9">
            <a:extLst>
              <a:ext uri="{FF2B5EF4-FFF2-40B4-BE49-F238E27FC236}">
                <a16:creationId xmlns:a16="http://schemas.microsoft.com/office/drawing/2014/main" id="{C2A26D50-8BFC-440E-9887-496229268A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03200" y="3581599"/>
            <a:ext cx="4072810" cy="974804"/>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8B2A8D5-3909-41A4-9997-C09F7E26AC23}"/>
                  </a:ext>
                </a:extLst>
              </p:cNvPr>
              <p:cNvSpPr txBox="1"/>
              <p:nvPr/>
            </p:nvSpPr>
            <p:spPr>
              <a:xfrm>
                <a:off x="2365790" y="4744704"/>
                <a:ext cx="6874639" cy="685252"/>
              </a:xfrm>
              <a:prstGeom prst="rect">
                <a:avLst/>
              </a:prstGeom>
              <a:noFill/>
            </p:spPr>
            <p:txBody>
              <a:bodyPr wrap="none" rtlCol="0">
                <a:spAutoFit/>
              </a:bodyPr>
              <a:lstStyle/>
              <a:p>
                <a:pPr algn="ctr"/>
                <a:r>
                  <a:rPr lang="en-US" dirty="0"/>
                  <a:t>Double the area would allow for double the light.  This reduces to </a:t>
                </a:r>
              </a:p>
              <a:p>
                <a:pPr algn="ctr"/>
                <a14:m>
                  <m:oMath xmlns:m="http://schemas.openxmlformats.org/officeDocument/2006/math">
                    <m:r>
                      <a:rPr lang="en-US" sz="1600" i="1">
                        <a:latin typeface="Cambria Math" panose="02040503050406030204" pitchFamily="18" charset="0"/>
                      </a:rPr>
                      <m:t>𝑓</m:t>
                    </m:r>
                    <m:r>
                      <a:rPr lang="en-US" sz="1600" b="0" i="1" smtClean="0">
                        <a:latin typeface="Cambria Math" panose="02040503050406030204" pitchFamily="18" charset="0"/>
                      </a:rPr>
                      <m:t>𝑛𝑢𝑚𝑏𝑒𝑟𝑑𝑜𝑢𝑏𝑙𝑒𝑙𝑖𝑔h𝑡</m:t>
                    </m:r>
                  </m:oMath>
                </a14:m>
                <a:r>
                  <a:rPr lang="en-US" dirty="0"/>
                  <a:t> = </a:t>
                </a:r>
                <a14:m>
                  <m:oMath xmlns:m="http://schemas.openxmlformats.org/officeDocument/2006/math">
                    <m:r>
                      <a:rPr lang="en-US" b="0" i="1" smtClean="0">
                        <a:latin typeface="Cambria Math" panose="02040503050406030204" pitchFamily="18" charset="0"/>
                      </a:rPr>
                      <m:t>𝑓𝑛𝑢𝑚𝑏𝑒𝑟𝑐𝑢𝑟𝑟𝑒𝑛𝑡</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m:t>
                        </m:r>
                      </m:e>
                    </m:rad>
                  </m:oMath>
                </a14:m>
                <a:r>
                  <a:rPr lang="en-US" dirty="0"/>
                  <a:t> </a:t>
                </a:r>
              </a:p>
            </p:txBody>
          </p:sp>
        </mc:Choice>
        <mc:Fallback xmlns="">
          <p:sp>
            <p:nvSpPr>
              <p:cNvPr id="11" name="TextBox 10">
                <a:extLst>
                  <a:ext uri="{FF2B5EF4-FFF2-40B4-BE49-F238E27FC236}">
                    <a16:creationId xmlns:a16="http://schemas.microsoft.com/office/drawing/2014/main" id="{78B2A8D5-3909-41A4-9997-C09F7E26AC23}"/>
                  </a:ext>
                </a:extLst>
              </p:cNvPr>
              <p:cNvSpPr txBox="1">
                <a:spLocks noRot="1" noChangeAspect="1" noMove="1" noResize="1" noEditPoints="1" noAdjustHandles="1" noChangeArrowheads="1" noChangeShapeType="1" noTextEdit="1"/>
              </p:cNvSpPr>
              <p:nvPr/>
            </p:nvSpPr>
            <p:spPr>
              <a:xfrm>
                <a:off x="2365790" y="4744704"/>
                <a:ext cx="6874639" cy="685252"/>
              </a:xfrm>
              <a:prstGeom prst="rect">
                <a:avLst/>
              </a:prstGeom>
              <a:blipFill>
                <a:blip r:embed="rId4"/>
                <a:stretch>
                  <a:fillRect l="-266" t="-4425" r="-266" b="-11504"/>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6CB63A21-18D7-46AF-9794-8DD09947FA87}"/>
              </a:ext>
            </a:extLst>
          </p:cNvPr>
          <p:cNvSpPr txBox="1"/>
          <p:nvPr/>
        </p:nvSpPr>
        <p:spPr>
          <a:xfrm>
            <a:off x="2143614" y="2381509"/>
            <a:ext cx="7661072" cy="369332"/>
          </a:xfrm>
          <a:prstGeom prst="rect">
            <a:avLst/>
          </a:prstGeom>
          <a:noFill/>
        </p:spPr>
        <p:txBody>
          <a:bodyPr wrap="none" rtlCol="0">
            <a:spAutoFit/>
          </a:bodyPr>
          <a:lstStyle/>
          <a:p>
            <a:r>
              <a:rPr lang="en-US" dirty="0"/>
              <a:t>Aperture represents the amount of light allowed to enter through the lens.</a:t>
            </a:r>
          </a:p>
        </p:txBody>
      </p:sp>
      <p:pic>
        <p:nvPicPr>
          <p:cNvPr id="6152" name="Picture 8">
            <a:extLst>
              <a:ext uri="{FF2B5EF4-FFF2-40B4-BE49-F238E27FC236}">
                <a16:creationId xmlns:a16="http://schemas.microsoft.com/office/drawing/2014/main" id="{1D717676-3A20-4CBF-AA98-E987EB255092}"/>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062508" y="850025"/>
            <a:ext cx="5181599" cy="15376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a:extLst>
              <a:ext uri="{FF2B5EF4-FFF2-40B4-BE49-F238E27FC236}">
                <a16:creationId xmlns:a16="http://schemas.microsoft.com/office/drawing/2014/main" id="{191D9B84-8AAA-409A-AFFB-C653D1A42B03}"/>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6096000" y="847649"/>
            <a:ext cx="5295543" cy="150910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5991C38-6399-42FB-BF08-0BBC3ABEA311}"/>
              </a:ext>
            </a:extLst>
          </p:cNvPr>
          <p:cNvSpPr txBox="1"/>
          <p:nvPr/>
        </p:nvSpPr>
        <p:spPr>
          <a:xfrm>
            <a:off x="3603200" y="3003512"/>
            <a:ext cx="1396536" cy="369332"/>
          </a:xfrm>
          <a:prstGeom prst="rect">
            <a:avLst/>
          </a:prstGeom>
          <a:noFill/>
        </p:spPr>
        <p:txBody>
          <a:bodyPr wrap="none" rtlCol="0">
            <a:spAutoFit/>
          </a:bodyPr>
          <a:lstStyle/>
          <a:p>
            <a:r>
              <a:rPr lang="en-US" dirty="0">
                <a:solidFill>
                  <a:schemeClr val="bg2"/>
                </a:solidFill>
              </a:rPr>
              <a:t>N= </a:t>
            </a:r>
            <a:r>
              <a:rPr lang="en-US" dirty="0" err="1">
                <a:solidFill>
                  <a:schemeClr val="bg2"/>
                </a:solidFill>
              </a:rPr>
              <a:t>fnumber</a:t>
            </a:r>
            <a:endParaRPr lang="en-US" dirty="0">
              <a:solidFill>
                <a:schemeClr val="bg2"/>
              </a:solidFill>
            </a:endParaRPr>
          </a:p>
        </p:txBody>
      </p:sp>
    </p:spTree>
    <p:extLst>
      <p:ext uri="{BB962C8B-B14F-4D97-AF65-F5344CB8AC3E}">
        <p14:creationId xmlns:p14="http://schemas.microsoft.com/office/powerpoint/2010/main" val="17108071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37</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DEPTH OF FIELD</a:t>
            </a:r>
          </a:p>
        </p:txBody>
      </p:sp>
      <p:sp>
        <p:nvSpPr>
          <p:cNvPr id="7" name="Rectangle 6">
            <a:extLst>
              <a:ext uri="{FF2B5EF4-FFF2-40B4-BE49-F238E27FC236}">
                <a16:creationId xmlns:a16="http://schemas.microsoft.com/office/drawing/2014/main" id="{EF6E53F9-7C57-427A-99B0-E1E33CF6CE19}"/>
              </a:ext>
            </a:extLst>
          </p:cNvPr>
          <p:cNvSpPr/>
          <p:nvPr/>
        </p:nvSpPr>
        <p:spPr>
          <a:xfrm>
            <a:off x="8740715" y="6092729"/>
            <a:ext cx="3301032" cy="646331"/>
          </a:xfrm>
          <a:prstGeom prst="rect">
            <a:avLst/>
          </a:prstGeom>
        </p:spPr>
        <p:txBody>
          <a:bodyPr wrap="none">
            <a:spAutoFit/>
          </a:bodyPr>
          <a:lstStyle/>
          <a:p>
            <a:r>
              <a:rPr lang="en-US" dirty="0"/>
              <a:t>DOF Experiment </a:t>
            </a:r>
          </a:p>
          <a:p>
            <a:r>
              <a:rPr lang="en-US" dirty="0"/>
              <a:t>www.dofmaster.com/dofjs.html</a:t>
            </a:r>
          </a:p>
        </p:txBody>
      </p:sp>
      <p:sp>
        <p:nvSpPr>
          <p:cNvPr id="8" name="TextBox 7">
            <a:extLst>
              <a:ext uri="{FF2B5EF4-FFF2-40B4-BE49-F238E27FC236}">
                <a16:creationId xmlns:a16="http://schemas.microsoft.com/office/drawing/2014/main" id="{748D5458-DCBF-437C-ABAF-0EFD5619196E}"/>
              </a:ext>
            </a:extLst>
          </p:cNvPr>
          <p:cNvSpPr txBox="1"/>
          <p:nvPr/>
        </p:nvSpPr>
        <p:spPr>
          <a:xfrm>
            <a:off x="549002" y="6048525"/>
            <a:ext cx="4328961" cy="923330"/>
          </a:xfrm>
          <a:prstGeom prst="rect">
            <a:avLst/>
          </a:prstGeom>
          <a:noFill/>
        </p:spPr>
        <p:txBody>
          <a:bodyPr wrap="square" rtlCol="0">
            <a:spAutoFit/>
          </a:bodyPr>
          <a:lstStyle/>
          <a:p>
            <a:r>
              <a:rPr lang="en-US" dirty="0">
                <a:solidFill>
                  <a:schemeClr val="bg2"/>
                </a:solidFill>
              </a:rPr>
              <a:t>Hyperfocal distance a distance beyond which all objects are considered in focus</a:t>
            </a:r>
          </a:p>
          <a:p>
            <a:endParaRPr lang="en-US" dirty="0"/>
          </a:p>
        </p:txBody>
      </p:sp>
      <p:pic>
        <p:nvPicPr>
          <p:cNvPr id="11266" name="Picture 2">
            <a:extLst>
              <a:ext uri="{FF2B5EF4-FFF2-40B4-BE49-F238E27FC236}">
                <a16:creationId xmlns:a16="http://schemas.microsoft.com/office/drawing/2014/main" id="{C96E6B3B-0612-48A4-A389-AD316467325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87212" y="1010309"/>
            <a:ext cx="3620445" cy="268965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597F537E-6A78-459B-994F-CC2D5DAFAC1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61386" y="937552"/>
            <a:ext cx="3324850" cy="276377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E68F9E1-52ED-48C2-96D0-C051ECB484DA}"/>
              </a:ext>
            </a:extLst>
          </p:cNvPr>
          <p:cNvSpPr txBox="1"/>
          <p:nvPr/>
        </p:nvSpPr>
        <p:spPr>
          <a:xfrm>
            <a:off x="2260242" y="3804008"/>
            <a:ext cx="2133918" cy="369332"/>
          </a:xfrm>
          <a:prstGeom prst="rect">
            <a:avLst/>
          </a:prstGeom>
          <a:noFill/>
        </p:spPr>
        <p:txBody>
          <a:bodyPr wrap="none" rtlCol="0">
            <a:spAutoFit/>
          </a:bodyPr>
          <a:lstStyle/>
          <a:p>
            <a:r>
              <a:rPr lang="en-US" dirty="0">
                <a:solidFill>
                  <a:schemeClr val="bg2"/>
                </a:solidFill>
              </a:rPr>
              <a:t>Circle of Confusion</a:t>
            </a:r>
          </a:p>
        </p:txBody>
      </p:sp>
      <p:sp>
        <p:nvSpPr>
          <p:cNvPr id="15" name="TextBox 14">
            <a:extLst>
              <a:ext uri="{FF2B5EF4-FFF2-40B4-BE49-F238E27FC236}">
                <a16:creationId xmlns:a16="http://schemas.microsoft.com/office/drawing/2014/main" id="{A8499AD8-9110-4B74-A9F1-FAF4D922CBBD}"/>
              </a:ext>
            </a:extLst>
          </p:cNvPr>
          <p:cNvSpPr txBox="1"/>
          <p:nvPr/>
        </p:nvSpPr>
        <p:spPr>
          <a:xfrm>
            <a:off x="5005594" y="3699960"/>
            <a:ext cx="3900400" cy="646331"/>
          </a:xfrm>
          <a:prstGeom prst="rect">
            <a:avLst/>
          </a:prstGeom>
          <a:noFill/>
        </p:spPr>
        <p:txBody>
          <a:bodyPr wrap="square" rtlCol="0">
            <a:spAutoFit/>
          </a:bodyPr>
          <a:lstStyle/>
          <a:p>
            <a:r>
              <a:rPr lang="en-US" dirty="0">
                <a:solidFill>
                  <a:schemeClr val="bg2"/>
                </a:solidFill>
              </a:rPr>
              <a:t>An aperture (4) can help increase depth of field at the image plane (5)</a:t>
            </a:r>
          </a:p>
        </p:txBody>
      </p:sp>
      <p:pic>
        <p:nvPicPr>
          <p:cNvPr id="11" name="Picture 10">
            <a:extLst>
              <a:ext uri="{FF2B5EF4-FFF2-40B4-BE49-F238E27FC236}">
                <a16:creationId xmlns:a16="http://schemas.microsoft.com/office/drawing/2014/main" id="{F9ECEC68-9DA5-4E3B-91A2-8D8C084968F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12493" y="5070871"/>
            <a:ext cx="1731214" cy="710039"/>
          </a:xfrm>
          <a:prstGeom prst="rect">
            <a:avLst/>
          </a:prstGeom>
        </p:spPr>
      </p:pic>
      <p:pic>
        <p:nvPicPr>
          <p:cNvPr id="11272" name="Picture 8">
            <a:extLst>
              <a:ext uri="{FF2B5EF4-FFF2-40B4-BE49-F238E27FC236}">
                <a16:creationId xmlns:a16="http://schemas.microsoft.com/office/drawing/2014/main" id="{1337C3A2-2159-45B2-8434-1AF2C80EA03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939483" y="3963335"/>
            <a:ext cx="2102264" cy="1511859"/>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ED92F19D-D6CE-4068-8BDF-D1320AAB8B46}"/>
              </a:ext>
            </a:extLst>
          </p:cNvPr>
          <p:cNvSpPr/>
          <p:nvPr/>
        </p:nvSpPr>
        <p:spPr>
          <a:xfrm>
            <a:off x="6780337" y="4642429"/>
            <a:ext cx="2616960" cy="1477328"/>
          </a:xfrm>
          <a:prstGeom prst="rect">
            <a:avLst/>
          </a:prstGeom>
        </p:spPr>
        <p:txBody>
          <a:bodyPr wrap="square">
            <a:spAutoFit/>
          </a:bodyPr>
          <a:lstStyle/>
          <a:p>
            <a:r>
              <a:rPr lang="en-US" dirty="0">
                <a:solidFill>
                  <a:srgbClr val="202122"/>
                </a:solidFill>
                <a:latin typeface="Arial" panose="020B0604020202020204" pitchFamily="34" charset="0"/>
              </a:rPr>
              <a:t>circle of confusion (c)</a:t>
            </a:r>
          </a:p>
          <a:p>
            <a:r>
              <a:rPr lang="en-US" dirty="0">
                <a:solidFill>
                  <a:srgbClr val="202122"/>
                </a:solidFill>
                <a:latin typeface="Arial" panose="020B0604020202020204" pitchFamily="34" charset="0"/>
              </a:rPr>
              <a:t> focal length (f)</a:t>
            </a:r>
          </a:p>
          <a:p>
            <a:r>
              <a:rPr lang="en-US" dirty="0">
                <a:solidFill>
                  <a:srgbClr val="202122"/>
                </a:solidFill>
                <a:latin typeface="Arial" panose="020B0604020202020204" pitchFamily="34" charset="0"/>
              </a:rPr>
              <a:t>f-number (N)</a:t>
            </a:r>
          </a:p>
          <a:p>
            <a:r>
              <a:rPr lang="en-US" dirty="0">
                <a:solidFill>
                  <a:srgbClr val="202122"/>
                </a:solidFill>
                <a:latin typeface="Arial" panose="020B0604020202020204" pitchFamily="34" charset="0"/>
              </a:rPr>
              <a:t>distance to subject (u)</a:t>
            </a:r>
          </a:p>
          <a:p>
            <a:r>
              <a:rPr lang="en-US" dirty="0">
                <a:solidFill>
                  <a:srgbClr val="202122"/>
                </a:solidFill>
                <a:latin typeface="Arial" panose="020B0604020202020204" pitchFamily="34" charset="0"/>
              </a:rPr>
              <a:t>Aperture diameter (D)</a:t>
            </a:r>
            <a:endParaRPr lang="en-US" dirty="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8E3CB4D-65B4-4E91-B58D-963BF4FD6727}"/>
                  </a:ext>
                </a:extLst>
              </p:cNvPr>
              <p:cNvSpPr txBox="1"/>
              <p:nvPr/>
            </p:nvSpPr>
            <p:spPr>
              <a:xfrm>
                <a:off x="5748932" y="5111436"/>
                <a:ext cx="788934" cy="6043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m:t>
                      </m:r>
                      <m:f>
                        <m:fPr>
                          <m:ctrlPr>
                            <a:rPr lang="en-US" i="1" smtClean="0">
                              <a:solidFill>
                                <a:schemeClr val="bg2"/>
                              </a:solidFill>
                              <a:latin typeface="Cambria Math" panose="02040503050406030204" pitchFamily="18" charset="0"/>
                            </a:rPr>
                          </m:ctrlPr>
                        </m:fPr>
                        <m:num>
                          <m:r>
                            <a:rPr lang="en-US" b="0" i="1" smtClean="0">
                              <a:solidFill>
                                <a:schemeClr val="bg2"/>
                              </a:solidFill>
                              <a:latin typeface="Cambria Math" panose="02040503050406030204" pitchFamily="18" charset="0"/>
                            </a:rPr>
                            <m:t>2</m:t>
                          </m:r>
                          <m:sSup>
                            <m:sSupPr>
                              <m:ctrlPr>
                                <a:rPr lang="en-US" b="0" i="1" smtClean="0">
                                  <a:solidFill>
                                    <a:schemeClr val="bg2"/>
                                  </a:solidFill>
                                  <a:latin typeface="Cambria Math" panose="02040503050406030204" pitchFamily="18" charset="0"/>
                                </a:rPr>
                              </m:ctrlPr>
                            </m:sSupPr>
                            <m:e>
                              <m:r>
                                <a:rPr lang="en-US" b="0" i="1" smtClean="0">
                                  <a:solidFill>
                                    <a:schemeClr val="bg2"/>
                                  </a:solidFill>
                                  <a:latin typeface="Cambria Math" panose="02040503050406030204" pitchFamily="18" charset="0"/>
                                </a:rPr>
                                <m:t>𝑢</m:t>
                              </m:r>
                            </m:e>
                            <m:sup>
                              <m:r>
                                <a:rPr lang="en-US" b="0" i="1" smtClean="0">
                                  <a:solidFill>
                                    <a:schemeClr val="bg2"/>
                                  </a:solidFill>
                                  <a:latin typeface="Cambria Math" panose="02040503050406030204" pitchFamily="18" charset="0"/>
                                </a:rPr>
                                <m:t>2</m:t>
                              </m:r>
                            </m:sup>
                          </m:sSup>
                          <m:r>
                            <a:rPr lang="en-US" b="0" i="1" smtClean="0">
                              <a:solidFill>
                                <a:schemeClr val="bg2"/>
                              </a:solidFill>
                              <a:latin typeface="Cambria Math" panose="02040503050406030204" pitchFamily="18" charset="0"/>
                            </a:rPr>
                            <m:t>𝑐</m:t>
                          </m:r>
                        </m:num>
                        <m:den>
                          <m:r>
                            <a:rPr lang="en-US" b="0" i="1" smtClean="0">
                              <a:solidFill>
                                <a:schemeClr val="bg2"/>
                              </a:solidFill>
                              <a:latin typeface="Cambria Math" panose="02040503050406030204" pitchFamily="18" charset="0"/>
                            </a:rPr>
                            <m:t>𝑓𝐷</m:t>
                          </m:r>
                        </m:den>
                      </m:f>
                    </m:oMath>
                  </m:oMathPara>
                </a14:m>
                <a:endParaRPr lang="en-US" dirty="0"/>
              </a:p>
            </p:txBody>
          </p:sp>
        </mc:Choice>
        <mc:Fallback xmlns="">
          <p:sp>
            <p:nvSpPr>
              <p:cNvPr id="16" name="TextBox 15">
                <a:extLst>
                  <a:ext uri="{FF2B5EF4-FFF2-40B4-BE49-F238E27FC236}">
                    <a16:creationId xmlns:a16="http://schemas.microsoft.com/office/drawing/2014/main" id="{98E3CB4D-65B4-4E91-B58D-963BF4FD6727}"/>
                  </a:ext>
                </a:extLst>
              </p:cNvPr>
              <p:cNvSpPr txBox="1">
                <a:spLocks noRot="1" noChangeAspect="1" noMove="1" noResize="1" noEditPoints="1" noAdjustHandles="1" noChangeArrowheads="1" noChangeShapeType="1" noTextEdit="1"/>
              </p:cNvSpPr>
              <p:nvPr/>
            </p:nvSpPr>
            <p:spPr>
              <a:xfrm>
                <a:off x="5748932" y="5111436"/>
                <a:ext cx="788934" cy="604396"/>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5889789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38</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VIGNETTE</a:t>
            </a:r>
          </a:p>
        </p:txBody>
      </p:sp>
      <p:sp>
        <p:nvSpPr>
          <p:cNvPr id="2" name="TextBox 1">
            <a:extLst>
              <a:ext uri="{FF2B5EF4-FFF2-40B4-BE49-F238E27FC236}">
                <a16:creationId xmlns:a16="http://schemas.microsoft.com/office/drawing/2014/main" id="{31798DC4-E596-430F-8FA4-C034C3A45437}"/>
              </a:ext>
            </a:extLst>
          </p:cNvPr>
          <p:cNvSpPr txBox="1"/>
          <p:nvPr/>
        </p:nvSpPr>
        <p:spPr>
          <a:xfrm>
            <a:off x="2150772" y="975993"/>
            <a:ext cx="8387874" cy="1754326"/>
          </a:xfrm>
          <a:prstGeom prst="rect">
            <a:avLst/>
          </a:prstGeom>
          <a:noFill/>
        </p:spPr>
        <p:txBody>
          <a:bodyPr wrap="none" rtlCol="0">
            <a:spAutoFit/>
          </a:bodyPr>
          <a:lstStyle/>
          <a:p>
            <a:r>
              <a:rPr lang="en-US" dirty="0"/>
              <a:t>Mechanical </a:t>
            </a:r>
            <a:r>
              <a:rPr lang="en-US" dirty="0" err="1"/>
              <a:t>Vignetting</a:t>
            </a:r>
            <a:r>
              <a:rPr lang="en-US" dirty="0"/>
              <a:t> – Caused by mechanical structure in the path of light</a:t>
            </a:r>
          </a:p>
          <a:p>
            <a:endParaRPr lang="en-US" dirty="0"/>
          </a:p>
          <a:p>
            <a:r>
              <a:rPr lang="en-US" dirty="0"/>
              <a:t>Optical </a:t>
            </a:r>
            <a:r>
              <a:rPr lang="en-US" dirty="0" err="1"/>
              <a:t>Vignetting</a:t>
            </a:r>
            <a:r>
              <a:rPr lang="en-US" dirty="0"/>
              <a:t> – Determined by lens characteristics and the lens image circle</a:t>
            </a:r>
          </a:p>
          <a:p>
            <a:endParaRPr lang="en-US" dirty="0"/>
          </a:p>
          <a:p>
            <a:r>
              <a:rPr lang="en-US" dirty="0"/>
              <a:t>Natural </a:t>
            </a:r>
            <a:r>
              <a:rPr lang="en-US" dirty="0" err="1"/>
              <a:t>Vignetting</a:t>
            </a:r>
            <a:r>
              <a:rPr lang="en-US" dirty="0"/>
              <a:t> – Distance traveled by light at at edges of a sensor </a:t>
            </a:r>
          </a:p>
          <a:p>
            <a:endParaRPr lang="en-US" dirty="0"/>
          </a:p>
        </p:txBody>
      </p:sp>
      <p:pic>
        <p:nvPicPr>
          <p:cNvPr id="7" name="Picture 6">
            <a:extLst>
              <a:ext uri="{FF2B5EF4-FFF2-40B4-BE49-F238E27FC236}">
                <a16:creationId xmlns:a16="http://schemas.microsoft.com/office/drawing/2014/main" id="{BDB4024D-8F9D-4383-975C-16D536C0D8C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58626" y="2530701"/>
            <a:ext cx="4933767" cy="1990724"/>
          </a:xfrm>
          <a:prstGeom prst="rect">
            <a:avLst/>
          </a:prstGeom>
        </p:spPr>
      </p:pic>
      <p:pic>
        <p:nvPicPr>
          <p:cNvPr id="12294" name="Picture 6" descr="Lens optical format vs sensor size">
            <a:extLst>
              <a:ext uri="{FF2B5EF4-FFF2-40B4-BE49-F238E27FC236}">
                <a16:creationId xmlns:a16="http://schemas.microsoft.com/office/drawing/2014/main" id="{719A39F9-3E12-4B3E-9102-49BACC21705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423719" y="4614881"/>
            <a:ext cx="3233604" cy="15540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4316E55-32C1-4EA0-A513-6A8BFEBB9CDA}"/>
              </a:ext>
            </a:extLst>
          </p:cNvPr>
          <p:cNvSpPr txBox="1"/>
          <p:nvPr/>
        </p:nvSpPr>
        <p:spPr>
          <a:xfrm>
            <a:off x="6690575" y="5978373"/>
            <a:ext cx="652743" cy="230832"/>
          </a:xfrm>
          <a:prstGeom prst="rect">
            <a:avLst/>
          </a:prstGeom>
          <a:solidFill>
            <a:srgbClr val="FFFFFF"/>
          </a:solidFill>
        </p:spPr>
        <p:txBody>
          <a:bodyPr wrap="none" rtlCol="0">
            <a:spAutoFit/>
          </a:bodyPr>
          <a:lstStyle/>
          <a:p>
            <a:r>
              <a:rPr lang="en-US" sz="900" dirty="0">
                <a:solidFill>
                  <a:schemeClr val="bg2"/>
                </a:solidFill>
              </a:rPr>
              <a:t>Excellent</a:t>
            </a:r>
          </a:p>
        </p:txBody>
      </p:sp>
    </p:spTree>
    <p:extLst>
      <p:ext uri="{BB962C8B-B14F-4D97-AF65-F5344CB8AC3E}">
        <p14:creationId xmlns:p14="http://schemas.microsoft.com/office/powerpoint/2010/main" val="163648765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39</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CHROMATIC ABERATION</a:t>
            </a:r>
          </a:p>
        </p:txBody>
      </p:sp>
      <p:sp>
        <p:nvSpPr>
          <p:cNvPr id="2" name="TextBox 1">
            <a:extLst>
              <a:ext uri="{FF2B5EF4-FFF2-40B4-BE49-F238E27FC236}">
                <a16:creationId xmlns:a16="http://schemas.microsoft.com/office/drawing/2014/main" id="{B5C6AB4E-0B2C-4A4C-8CBC-2C27B7B6ACB9}"/>
              </a:ext>
            </a:extLst>
          </p:cNvPr>
          <p:cNvSpPr txBox="1"/>
          <p:nvPr/>
        </p:nvSpPr>
        <p:spPr>
          <a:xfrm>
            <a:off x="991674" y="972355"/>
            <a:ext cx="10380372" cy="1477328"/>
          </a:xfrm>
          <a:prstGeom prst="rect">
            <a:avLst/>
          </a:prstGeom>
          <a:noFill/>
        </p:spPr>
        <p:txBody>
          <a:bodyPr wrap="square" rtlCol="0">
            <a:spAutoFit/>
          </a:bodyPr>
          <a:lstStyle/>
          <a:p>
            <a:r>
              <a:rPr lang="en-US" dirty="0"/>
              <a:t>Transverse Chromatic Aberration – When various colors focus at various points in a vertical axis due 				to different wave lengths</a:t>
            </a:r>
          </a:p>
          <a:p>
            <a:endParaRPr lang="en-US" dirty="0"/>
          </a:p>
          <a:p>
            <a:r>
              <a:rPr lang="en-US" dirty="0"/>
              <a:t>Longitude Chromatic Aberration – When various colors focus at various points in a longitudinal axis 			            due to different wave lengths  </a:t>
            </a:r>
          </a:p>
        </p:txBody>
      </p:sp>
      <p:pic>
        <p:nvPicPr>
          <p:cNvPr id="7" name="Picture 6">
            <a:extLst>
              <a:ext uri="{FF2B5EF4-FFF2-40B4-BE49-F238E27FC236}">
                <a16:creationId xmlns:a16="http://schemas.microsoft.com/office/drawing/2014/main" id="{39BD692C-B751-4F3E-A778-2C0CDBB5424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07109" y="2573212"/>
            <a:ext cx="3829725" cy="3667525"/>
          </a:xfrm>
          <a:prstGeom prst="rect">
            <a:avLst/>
          </a:prstGeom>
        </p:spPr>
      </p:pic>
      <p:sp>
        <p:nvSpPr>
          <p:cNvPr id="9" name="TextBox 8">
            <a:extLst>
              <a:ext uri="{FF2B5EF4-FFF2-40B4-BE49-F238E27FC236}">
                <a16:creationId xmlns:a16="http://schemas.microsoft.com/office/drawing/2014/main" id="{CA0B4A9A-71CE-499B-826C-A4E5912ED8B0}"/>
              </a:ext>
            </a:extLst>
          </p:cNvPr>
          <p:cNvSpPr txBox="1"/>
          <p:nvPr/>
        </p:nvSpPr>
        <p:spPr>
          <a:xfrm>
            <a:off x="10444766" y="6504045"/>
            <a:ext cx="1582484" cy="307777"/>
          </a:xfrm>
          <a:prstGeom prst="rect">
            <a:avLst/>
          </a:prstGeom>
          <a:noFill/>
        </p:spPr>
        <p:txBody>
          <a:bodyPr wrap="none" rtlCol="0">
            <a:spAutoFit/>
          </a:bodyPr>
          <a:lstStyle/>
          <a:p>
            <a:r>
              <a:rPr lang="en-US" sz="1400" dirty="0">
                <a:solidFill>
                  <a:schemeClr val="bg2"/>
                </a:solidFill>
              </a:rPr>
              <a:t>©</a:t>
            </a:r>
            <a:r>
              <a:rPr lang="en-US" sz="1400" dirty="0" err="1">
                <a:solidFill>
                  <a:schemeClr val="bg2"/>
                </a:solidFill>
              </a:rPr>
              <a:t>EdmundsOptics</a:t>
            </a:r>
            <a:endParaRPr lang="en-US" sz="1400" dirty="0">
              <a:solidFill>
                <a:schemeClr val="bg2"/>
              </a:solidFill>
            </a:endParaRPr>
          </a:p>
        </p:txBody>
      </p:sp>
      <p:pic>
        <p:nvPicPr>
          <p:cNvPr id="2050" name="Picture 2">
            <a:extLst>
              <a:ext uri="{FF2B5EF4-FFF2-40B4-BE49-F238E27FC236}">
                <a16:creationId xmlns:a16="http://schemas.microsoft.com/office/drawing/2014/main" id="{D26C21E8-DC67-4CB9-87B6-3BFA534927F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95622" y="3012391"/>
            <a:ext cx="3318691" cy="2659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28006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5D8E7-F1AF-4B4F-AEF1-F560EA07BA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456"/>
          </a:xfrm>
          <a:prstGeom prst="rect">
            <a:avLst/>
          </a:prstGeom>
        </p:spPr>
      </p:pic>
      <p:sp>
        <p:nvSpPr>
          <p:cNvPr id="5" name="Title 7">
            <a:extLst>
              <a:ext uri="{FF2B5EF4-FFF2-40B4-BE49-F238E27FC236}">
                <a16:creationId xmlns:a16="http://schemas.microsoft.com/office/drawing/2014/main" id="{85B6D719-1DD2-4B79-BF55-728589C0F1EC}"/>
              </a:ext>
            </a:extLst>
          </p:cNvPr>
          <p:cNvSpPr txBox="1">
            <a:spLocks/>
          </p:cNvSpPr>
          <p:nvPr/>
        </p:nvSpPr>
        <p:spPr>
          <a:xfrm>
            <a:off x="4764195" y="2013107"/>
            <a:ext cx="5913438" cy="2044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5"/>
                </a:solidFill>
                <a:latin typeface="+mn-lt"/>
                <a:ea typeface="ＭＳ Ｐゴシック" pitchFamily="-108" charset="-128"/>
              </a:rPr>
              <a:t>The Science of Cameras</a:t>
            </a:r>
          </a:p>
        </p:txBody>
      </p:sp>
    </p:spTree>
    <p:extLst>
      <p:ext uri="{BB962C8B-B14F-4D97-AF65-F5344CB8AC3E}">
        <p14:creationId xmlns:p14="http://schemas.microsoft.com/office/powerpoint/2010/main" val="14553761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41</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Camera Sensor</a:t>
            </a:r>
          </a:p>
        </p:txBody>
      </p:sp>
      <p:pic>
        <p:nvPicPr>
          <p:cNvPr id="7" name="Picture 6">
            <a:extLst>
              <a:ext uri="{FF2B5EF4-FFF2-40B4-BE49-F238E27FC236}">
                <a16:creationId xmlns:a16="http://schemas.microsoft.com/office/drawing/2014/main" id="{2DC583CD-C6B8-40DE-951D-D7C4FB0B126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592195" y="977347"/>
            <a:ext cx="5603421" cy="3378592"/>
          </a:xfrm>
          <a:prstGeom prst="rect">
            <a:avLst/>
          </a:prstGeom>
        </p:spPr>
      </p:pic>
      <p:sp>
        <p:nvSpPr>
          <p:cNvPr id="10" name="TextBox 9">
            <a:extLst>
              <a:ext uri="{FF2B5EF4-FFF2-40B4-BE49-F238E27FC236}">
                <a16:creationId xmlns:a16="http://schemas.microsoft.com/office/drawing/2014/main" id="{51E25A89-5C61-475E-9CA3-75072E5FDF21}"/>
              </a:ext>
            </a:extLst>
          </p:cNvPr>
          <p:cNvSpPr txBox="1"/>
          <p:nvPr/>
        </p:nvSpPr>
        <p:spPr>
          <a:xfrm>
            <a:off x="1140768" y="977346"/>
            <a:ext cx="5358417" cy="2862322"/>
          </a:xfrm>
          <a:prstGeom prst="rect">
            <a:avLst/>
          </a:prstGeom>
          <a:noFill/>
        </p:spPr>
        <p:txBody>
          <a:bodyPr wrap="square" rtlCol="0">
            <a:spAutoFit/>
          </a:bodyPr>
          <a:lstStyle/>
          <a:p>
            <a:pPr marL="285750" indent="-285750">
              <a:buFont typeface="Arial" panose="020B0604020202020204" pitchFamily="34" charset="0"/>
              <a:buChar char="•"/>
            </a:pPr>
            <a:r>
              <a:rPr lang="en-US" dirty="0"/>
              <a:t>The Sensor converts light energy to an electrical signal</a:t>
            </a:r>
          </a:p>
          <a:p>
            <a:pPr marL="742950" lvl="1" indent="-285750">
              <a:buFont typeface="Arial" panose="020B0604020202020204" pitchFamily="34" charset="0"/>
              <a:buChar char="•"/>
            </a:pPr>
            <a:r>
              <a:rPr lang="en-US" dirty="0"/>
              <a:t>CCD – Charge Coupled Device </a:t>
            </a:r>
          </a:p>
          <a:p>
            <a:pPr marL="742950" lvl="1" indent="-285750">
              <a:buFont typeface="Arial" panose="020B0604020202020204" pitchFamily="34" charset="0"/>
              <a:buChar char="•"/>
            </a:pPr>
            <a:r>
              <a:rPr lang="en-US" dirty="0"/>
              <a:t>CMOS – Complementary Metal Oxide Semiconductor</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Sensor size determine the FOV of the camera</a:t>
            </a:r>
          </a:p>
          <a:p>
            <a:pPr marL="742950" lvl="1" indent="-285750">
              <a:buFont typeface="Arial" panose="020B0604020202020204" pitchFamily="34" charset="0"/>
              <a:buChar char="•"/>
            </a:pPr>
            <a:r>
              <a:rPr lang="en-US" dirty="0"/>
              <a:t>4:3 and 16:9 are typical aspect ratios</a:t>
            </a:r>
          </a:p>
          <a:p>
            <a:pPr marL="742950" lvl="1" indent="-285750">
              <a:buFont typeface="Arial" panose="020B0604020202020204" pitchFamily="34" charset="0"/>
              <a:buChar char="•"/>
            </a:pPr>
            <a:endParaRPr lang="en-US" dirty="0"/>
          </a:p>
          <a:p>
            <a:endParaRPr lang="en-US" dirty="0"/>
          </a:p>
        </p:txBody>
      </p:sp>
      <p:pic>
        <p:nvPicPr>
          <p:cNvPr id="8" name="Picture 7">
            <a:extLst>
              <a:ext uri="{FF2B5EF4-FFF2-40B4-BE49-F238E27FC236}">
                <a16:creationId xmlns:a16="http://schemas.microsoft.com/office/drawing/2014/main" id="{7DA3CAE9-B418-403F-9466-EA14BAF0E8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72749" y="4296077"/>
            <a:ext cx="6523977" cy="2515745"/>
          </a:xfrm>
          <a:prstGeom prst="rect">
            <a:avLst/>
          </a:prstGeom>
        </p:spPr>
      </p:pic>
      <p:pic>
        <p:nvPicPr>
          <p:cNvPr id="3080" name="Picture 8" descr="camera sensor sizes">
            <a:extLst>
              <a:ext uri="{FF2B5EF4-FFF2-40B4-BE49-F238E27FC236}">
                <a16:creationId xmlns:a16="http://schemas.microsoft.com/office/drawing/2014/main" id="{41FC207A-F0E7-4C1D-8CC5-DABFF69986C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5893" y="3750196"/>
            <a:ext cx="4261894" cy="260969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2C11A14-0BB1-4A58-8CD9-08B01A34F87A}"/>
              </a:ext>
            </a:extLst>
          </p:cNvPr>
          <p:cNvSpPr txBox="1"/>
          <p:nvPr/>
        </p:nvSpPr>
        <p:spPr>
          <a:xfrm>
            <a:off x="10444766" y="6504045"/>
            <a:ext cx="1582484" cy="307777"/>
          </a:xfrm>
          <a:prstGeom prst="rect">
            <a:avLst/>
          </a:prstGeom>
          <a:noFill/>
        </p:spPr>
        <p:txBody>
          <a:bodyPr wrap="none" rtlCol="0">
            <a:spAutoFit/>
          </a:bodyPr>
          <a:lstStyle/>
          <a:p>
            <a:r>
              <a:rPr lang="en-US" sz="1400" dirty="0">
                <a:solidFill>
                  <a:schemeClr val="bg2"/>
                </a:solidFill>
              </a:rPr>
              <a:t>©</a:t>
            </a:r>
            <a:r>
              <a:rPr lang="en-US" sz="1400" dirty="0" err="1">
                <a:solidFill>
                  <a:schemeClr val="bg2"/>
                </a:solidFill>
              </a:rPr>
              <a:t>EdmundsOptics</a:t>
            </a:r>
            <a:endParaRPr lang="en-US" sz="1400" dirty="0">
              <a:solidFill>
                <a:schemeClr val="bg2"/>
              </a:solidFill>
            </a:endParaRPr>
          </a:p>
        </p:txBody>
      </p:sp>
    </p:spTree>
    <p:extLst>
      <p:ext uri="{BB962C8B-B14F-4D97-AF65-F5344CB8AC3E}">
        <p14:creationId xmlns:p14="http://schemas.microsoft.com/office/powerpoint/2010/main" val="408165729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42</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Camera Sensors</a:t>
            </a:r>
          </a:p>
        </p:txBody>
      </p:sp>
      <p:pic>
        <p:nvPicPr>
          <p:cNvPr id="3074" name="Picture 2" descr="Single-Chip Color CCD Camera Sensor using Mosaic Filter to Filter Colors">
            <a:extLst>
              <a:ext uri="{FF2B5EF4-FFF2-40B4-BE49-F238E27FC236}">
                <a16:creationId xmlns:a16="http://schemas.microsoft.com/office/drawing/2014/main" id="{0AA774DC-BA52-4D67-8A69-8957F9CE3C5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487518" y="4165656"/>
            <a:ext cx="1961221" cy="185255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llustration of Camera Sensor Pixels with RGB Color and Infrared Blocking Filters">
            <a:extLst>
              <a:ext uri="{FF2B5EF4-FFF2-40B4-BE49-F238E27FC236}">
                <a16:creationId xmlns:a16="http://schemas.microsoft.com/office/drawing/2014/main" id="{520005BC-1B43-4468-B58E-779A52042CC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44626" y="1266640"/>
            <a:ext cx="4408227" cy="24812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916179-BB1F-47E2-B9F3-A5875C467231}"/>
              </a:ext>
            </a:extLst>
          </p:cNvPr>
          <p:cNvSpPr txBox="1"/>
          <p:nvPr/>
        </p:nvSpPr>
        <p:spPr>
          <a:xfrm>
            <a:off x="1488009" y="1076080"/>
            <a:ext cx="5358417" cy="2585323"/>
          </a:xfrm>
          <a:prstGeom prst="rect">
            <a:avLst/>
          </a:prstGeom>
          <a:noFill/>
        </p:spPr>
        <p:txBody>
          <a:bodyPr wrap="square" rtlCol="0">
            <a:spAutoFit/>
          </a:bodyPr>
          <a:lstStyle/>
          <a:p>
            <a:pPr marL="285750" indent="-285750">
              <a:buFont typeface="Arial" panose="020B0604020202020204" pitchFamily="34" charset="0"/>
              <a:buChar char="•"/>
            </a:pPr>
            <a:r>
              <a:rPr lang="en-US" dirty="0"/>
              <a:t>The number of pixels and pixel size determine resolution capability of the sensor.</a:t>
            </a:r>
          </a:p>
          <a:p>
            <a:pPr marL="285750" indent="-285750">
              <a:buFont typeface="Arial" panose="020B0604020202020204" pitchFamily="34" charset="0"/>
              <a:buChar char="•"/>
            </a:pPr>
            <a:r>
              <a:rPr lang="en-US" dirty="0"/>
              <a:t>A Bayer Pattern is used to create color images from a monochrome sensor. </a:t>
            </a:r>
          </a:p>
          <a:p>
            <a:pPr marL="742950" lvl="1" indent="-285750">
              <a:buFont typeface="Arial" panose="020B0604020202020204" pitchFamily="34" charset="0"/>
              <a:buChar char="•"/>
            </a:pPr>
            <a:r>
              <a:rPr lang="en-US" dirty="0"/>
              <a:t>Color filters limit the light hitting the sensor.  This is extrapolated across the entire scene </a:t>
            </a:r>
          </a:p>
          <a:p>
            <a:pPr marL="742950" lvl="1" indent="-285750">
              <a:buFont typeface="Arial" panose="020B0604020202020204" pitchFamily="34" charset="0"/>
              <a:buChar char="•"/>
            </a:pPr>
            <a:r>
              <a:rPr lang="en-US" dirty="0"/>
              <a:t>Three basic light colors RGB can produce all spectrums of light.</a:t>
            </a:r>
          </a:p>
          <a:p>
            <a:endParaRPr lang="en-US" dirty="0"/>
          </a:p>
        </p:txBody>
      </p:sp>
      <p:pic>
        <p:nvPicPr>
          <p:cNvPr id="6146" name="Picture 2" descr="RGB color model | HiSoUR - Hi So You Are">
            <a:extLst>
              <a:ext uri="{FF2B5EF4-FFF2-40B4-BE49-F238E27FC236}">
                <a16:creationId xmlns:a16="http://schemas.microsoft.com/office/drawing/2014/main" id="{EB14F508-68EB-43A7-9087-1BC4743A768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39541" y="3747842"/>
            <a:ext cx="2552218" cy="255221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A1E7167-0DCC-45D8-A5B8-2AF9B201AA32}"/>
              </a:ext>
            </a:extLst>
          </p:cNvPr>
          <p:cNvSpPr/>
          <p:nvPr/>
        </p:nvSpPr>
        <p:spPr>
          <a:xfrm>
            <a:off x="6219443" y="6300060"/>
            <a:ext cx="5942717" cy="369332"/>
          </a:xfrm>
          <a:prstGeom prst="rect">
            <a:avLst/>
          </a:prstGeom>
        </p:spPr>
        <p:txBody>
          <a:bodyPr wrap="none">
            <a:spAutoFit/>
          </a:bodyPr>
          <a:lstStyle/>
          <a:p>
            <a:r>
              <a:rPr lang="en-US" dirty="0"/>
              <a:t>https://www.edmundoptics.com/tools/imaginglenswizard/</a:t>
            </a:r>
          </a:p>
        </p:txBody>
      </p:sp>
      <p:sp>
        <p:nvSpPr>
          <p:cNvPr id="11" name="TextBox 10">
            <a:extLst>
              <a:ext uri="{FF2B5EF4-FFF2-40B4-BE49-F238E27FC236}">
                <a16:creationId xmlns:a16="http://schemas.microsoft.com/office/drawing/2014/main" id="{CA15864B-621E-44EF-9A52-EA80D6E7D400}"/>
              </a:ext>
            </a:extLst>
          </p:cNvPr>
          <p:cNvSpPr txBox="1"/>
          <p:nvPr/>
        </p:nvSpPr>
        <p:spPr>
          <a:xfrm>
            <a:off x="10386893" y="6018208"/>
            <a:ext cx="1582484" cy="307777"/>
          </a:xfrm>
          <a:prstGeom prst="rect">
            <a:avLst/>
          </a:prstGeom>
          <a:noFill/>
        </p:spPr>
        <p:txBody>
          <a:bodyPr wrap="none" rtlCol="0">
            <a:spAutoFit/>
          </a:bodyPr>
          <a:lstStyle/>
          <a:p>
            <a:r>
              <a:rPr lang="en-US" sz="1400" dirty="0">
                <a:solidFill>
                  <a:schemeClr val="bg2"/>
                </a:solidFill>
              </a:rPr>
              <a:t>©</a:t>
            </a:r>
            <a:r>
              <a:rPr lang="en-US" sz="1400" dirty="0" err="1">
                <a:solidFill>
                  <a:schemeClr val="bg2"/>
                </a:solidFill>
              </a:rPr>
              <a:t>EdmundsOptics</a:t>
            </a:r>
            <a:endParaRPr lang="en-US" sz="1400" dirty="0">
              <a:solidFill>
                <a:schemeClr val="bg2"/>
              </a:solidFill>
            </a:endParaRPr>
          </a:p>
        </p:txBody>
      </p:sp>
    </p:spTree>
    <p:extLst>
      <p:ext uri="{BB962C8B-B14F-4D97-AF65-F5344CB8AC3E}">
        <p14:creationId xmlns:p14="http://schemas.microsoft.com/office/powerpoint/2010/main" val="217452934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43</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Resolution Activity</a:t>
            </a:r>
          </a:p>
        </p:txBody>
      </p:sp>
      <p:sp>
        <p:nvSpPr>
          <p:cNvPr id="2" name="TextBox 1">
            <a:extLst>
              <a:ext uri="{FF2B5EF4-FFF2-40B4-BE49-F238E27FC236}">
                <a16:creationId xmlns:a16="http://schemas.microsoft.com/office/drawing/2014/main" id="{F96CE7DA-5B12-4678-917B-39235556847B}"/>
              </a:ext>
            </a:extLst>
          </p:cNvPr>
          <p:cNvSpPr txBox="1"/>
          <p:nvPr/>
        </p:nvSpPr>
        <p:spPr>
          <a:xfrm>
            <a:off x="2731272" y="3344868"/>
            <a:ext cx="9460728" cy="1754326"/>
          </a:xfrm>
          <a:prstGeom prst="rect">
            <a:avLst/>
          </a:prstGeom>
          <a:noFill/>
        </p:spPr>
        <p:txBody>
          <a:bodyPr wrap="square" rtlCol="0">
            <a:spAutoFit/>
          </a:bodyPr>
          <a:lstStyle/>
          <a:p>
            <a:r>
              <a:rPr lang="en-US" dirty="0"/>
              <a:t>Compare # of Pixels (Sensor Size), Focal Length, Distance</a:t>
            </a:r>
          </a:p>
          <a:p>
            <a:r>
              <a:rPr lang="en-US" dirty="0"/>
              <a:t>Activity to Resolve an item at various distances. Distance vs Resolution</a:t>
            </a:r>
          </a:p>
          <a:p>
            <a:r>
              <a:rPr lang="en-US" dirty="0"/>
              <a:t>Measure using Image J. and a resolution chart</a:t>
            </a:r>
          </a:p>
          <a:p>
            <a:endParaRPr lang="en-US" dirty="0"/>
          </a:p>
          <a:p>
            <a:r>
              <a:rPr lang="en-US" dirty="0"/>
              <a:t>Everyone can email their data to TA he will plots together, in the camera shoot out.</a:t>
            </a:r>
          </a:p>
          <a:p>
            <a:r>
              <a:rPr lang="en-US" dirty="0"/>
              <a:t>See that it is linear.  </a:t>
            </a:r>
          </a:p>
        </p:txBody>
      </p:sp>
      <p:sp>
        <p:nvSpPr>
          <p:cNvPr id="6" name="Rectangle 5">
            <a:extLst>
              <a:ext uri="{FF2B5EF4-FFF2-40B4-BE49-F238E27FC236}">
                <a16:creationId xmlns:a16="http://schemas.microsoft.com/office/drawing/2014/main" id="{29CFC7F9-657D-4BDF-8256-E699BAA3FD1B}"/>
              </a:ext>
            </a:extLst>
          </p:cNvPr>
          <p:cNvSpPr/>
          <p:nvPr/>
        </p:nvSpPr>
        <p:spPr>
          <a:xfrm>
            <a:off x="995422" y="6397244"/>
            <a:ext cx="12458218" cy="307777"/>
          </a:xfrm>
          <a:prstGeom prst="rect">
            <a:avLst/>
          </a:prstGeom>
        </p:spPr>
        <p:txBody>
          <a:bodyPr wrap="square">
            <a:spAutoFit/>
          </a:bodyPr>
          <a:lstStyle/>
          <a:p>
            <a:r>
              <a:rPr lang="en-US" sz="1400" dirty="0"/>
              <a:t>https://www.edmundoptics.com/knowledge-center/application-notes/imaging/camera-resolution-for-improved-imaging-system-performance/</a:t>
            </a:r>
          </a:p>
        </p:txBody>
      </p:sp>
      <p:sp>
        <p:nvSpPr>
          <p:cNvPr id="8" name="Rectangle 7">
            <a:extLst>
              <a:ext uri="{FF2B5EF4-FFF2-40B4-BE49-F238E27FC236}">
                <a16:creationId xmlns:a16="http://schemas.microsoft.com/office/drawing/2014/main" id="{A5EC4113-942D-45FC-902A-185D548E94AF}"/>
              </a:ext>
            </a:extLst>
          </p:cNvPr>
          <p:cNvSpPr/>
          <p:nvPr/>
        </p:nvSpPr>
        <p:spPr>
          <a:xfrm>
            <a:off x="902825" y="1067563"/>
            <a:ext cx="7853423" cy="1200329"/>
          </a:xfrm>
          <a:prstGeom prst="rect">
            <a:avLst/>
          </a:prstGeom>
        </p:spPr>
        <p:txBody>
          <a:bodyPr wrap="square">
            <a:spAutoFit/>
          </a:bodyPr>
          <a:lstStyle/>
          <a:p>
            <a:r>
              <a:rPr lang="en-US" dirty="0">
                <a:solidFill>
                  <a:srgbClr val="333333"/>
                </a:solidFill>
                <a:latin typeface="heebo"/>
              </a:rPr>
              <a:t>The absolute limiting resolution of a sensor is determined by its Nyquist limit. This is defined as being one half of the sampling frequency, the number of pixels/mm</a:t>
            </a:r>
          </a:p>
          <a:p>
            <a:endParaRPr lang="en-US" dirty="0">
              <a:solidFill>
                <a:srgbClr val="333333"/>
              </a:solidFill>
              <a:latin typeface="heebo"/>
            </a:endParaRPr>
          </a:p>
          <a:p>
            <a:endParaRPr lang="en-US" dirty="0">
              <a:solidFill>
                <a:srgbClr val="333333"/>
              </a:solidFill>
              <a:latin typeface="heebo"/>
            </a:endParaRPr>
          </a:p>
        </p:txBody>
      </p:sp>
      <p:pic>
        <p:nvPicPr>
          <p:cNvPr id="3076" name="Picture 4" descr="cycles per pixel">
            <a:extLst>
              <a:ext uri="{FF2B5EF4-FFF2-40B4-BE49-F238E27FC236}">
                <a16:creationId xmlns:a16="http://schemas.microsoft.com/office/drawing/2014/main" id="{34DCA919-A383-4D17-96CC-8292E6100C2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14230" y="1783621"/>
            <a:ext cx="2963540" cy="140601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8">
            <a:extLst>
              <a:ext uri="{FF2B5EF4-FFF2-40B4-BE49-F238E27FC236}">
                <a16:creationId xmlns:a16="http://schemas.microsoft.com/office/drawing/2014/main" id="{D95BFAFC-BFF1-4D30-971D-6BD168EC00C3}"/>
              </a:ext>
            </a:extLst>
          </p:cNvPr>
          <p:cNvGraphicFramePr>
            <a:graphicFrameLocks noGrp="1"/>
          </p:cNvGraphicFramePr>
          <p:nvPr>
            <p:extLst>
              <p:ext uri="{D42A27DB-BD31-4B8C-83A1-F6EECF244321}">
                <p14:modId xmlns:p14="http://schemas.microsoft.com/office/powerpoint/2010/main" val="2060051165"/>
              </p:ext>
            </p:extLst>
          </p:nvPr>
        </p:nvGraphicFramePr>
        <p:xfrm>
          <a:off x="10104904" y="1794220"/>
          <a:ext cx="1408012" cy="678180"/>
        </p:xfrm>
        <a:graphic>
          <a:graphicData uri="http://schemas.openxmlformats.org/drawingml/2006/table">
            <a:tbl>
              <a:tblPr/>
              <a:tblGrid>
                <a:gridCol w="222663">
                  <a:extLst>
                    <a:ext uri="{9D8B030D-6E8A-4147-A177-3AD203B41FA5}">
                      <a16:colId xmlns:a16="http://schemas.microsoft.com/office/drawing/2014/main" val="4105608804"/>
                    </a:ext>
                  </a:extLst>
                </a:gridCol>
                <a:gridCol w="1185349">
                  <a:extLst>
                    <a:ext uri="{9D8B030D-6E8A-4147-A177-3AD203B41FA5}">
                      <a16:colId xmlns:a16="http://schemas.microsoft.com/office/drawing/2014/main" val="1844615422"/>
                    </a:ext>
                  </a:extLst>
                </a:gridCol>
              </a:tblGrid>
              <a:tr h="186125">
                <a:tc>
                  <a:txBody>
                    <a:bodyPr/>
                    <a:lstStyle/>
                    <a:p>
                      <a:r>
                        <a:rPr lang="en-US" sz="1400">
                          <a:effectLst/>
                          <a:latin typeface="Arial" panose="020B0604020202020204" pitchFamily="34" charset="0"/>
                        </a:rPr>
                        <a:t>F</a:t>
                      </a:r>
                      <a:r>
                        <a:rPr lang="en-US" sz="1400" baseline="-25000">
                          <a:effectLst/>
                          <a:latin typeface="Arial" panose="020B0604020202020204" pitchFamily="34" charset="0"/>
                        </a:rPr>
                        <a:t>n</a:t>
                      </a:r>
                      <a:endParaRPr lang="en-US" sz="1400">
                        <a:effectLst/>
                        <a:latin typeface="Arial" panose="020B0604020202020204" pitchFamily="34" charset="0"/>
                      </a:endParaRPr>
                    </a:p>
                  </a:txBody>
                  <a:tcPr marL="9525" marR="9525" marT="9525" marB="9525" anchor="ctr">
                    <a:lnL>
                      <a:noFill/>
                    </a:lnL>
                    <a:lnR>
                      <a:noFill/>
                    </a:lnR>
                    <a:lnT>
                      <a:noFill/>
                    </a:lnT>
                    <a:lnB>
                      <a:noFill/>
                    </a:lnB>
                    <a:solidFill>
                      <a:srgbClr val="CEE7FF"/>
                    </a:solidFill>
                  </a:tcPr>
                </a:tc>
                <a:tc>
                  <a:txBody>
                    <a:bodyPr/>
                    <a:lstStyle/>
                    <a:p>
                      <a:r>
                        <a:rPr lang="en-US" sz="1400" dirty="0">
                          <a:effectLst/>
                          <a:latin typeface="Arial" panose="020B0604020202020204" pitchFamily="34" charset="0"/>
                        </a:rPr>
                        <a:t>Nyquist Frequency</a:t>
                      </a:r>
                    </a:p>
                  </a:txBody>
                  <a:tcPr marL="9525" marR="9525" marT="9525" marB="9525" anchor="ctr">
                    <a:lnL>
                      <a:noFill/>
                    </a:lnL>
                    <a:lnR>
                      <a:noFill/>
                    </a:lnR>
                    <a:lnT>
                      <a:noFill/>
                    </a:lnT>
                    <a:lnB>
                      <a:noFill/>
                    </a:lnB>
                    <a:solidFill>
                      <a:srgbClr val="CEE7FF"/>
                    </a:solidFill>
                  </a:tcPr>
                </a:tc>
                <a:extLst>
                  <a:ext uri="{0D108BD9-81ED-4DB2-BD59-A6C34878D82A}">
                    <a16:rowId xmlns:a16="http://schemas.microsoft.com/office/drawing/2014/main" val="3455913033"/>
                  </a:ext>
                </a:extLst>
              </a:tr>
              <a:tr h="186125">
                <a:tc>
                  <a:txBody>
                    <a:bodyPr/>
                    <a:lstStyle/>
                    <a:p>
                      <a:r>
                        <a:rPr lang="en-US" sz="1400">
                          <a:effectLst/>
                          <a:latin typeface="Arial" panose="020B0604020202020204" pitchFamily="34" charset="0"/>
                        </a:rPr>
                        <a:t>D</a:t>
                      </a:r>
                    </a:p>
                  </a:txBody>
                  <a:tcPr marL="9525" marR="9525" marT="9525" marB="9525" anchor="ctr">
                    <a:lnL>
                      <a:noFill/>
                    </a:lnL>
                    <a:lnR>
                      <a:noFill/>
                    </a:lnR>
                    <a:lnT>
                      <a:noFill/>
                    </a:lnT>
                    <a:lnB>
                      <a:noFill/>
                    </a:lnB>
                    <a:solidFill>
                      <a:srgbClr val="CEE7FF"/>
                    </a:solidFill>
                  </a:tcPr>
                </a:tc>
                <a:tc>
                  <a:txBody>
                    <a:bodyPr/>
                    <a:lstStyle/>
                    <a:p>
                      <a:r>
                        <a:rPr lang="en-US" sz="1400" dirty="0">
                          <a:effectLst/>
                          <a:latin typeface="Arial" panose="020B0604020202020204" pitchFamily="34" charset="0"/>
                        </a:rPr>
                        <a:t>Size of Pixel</a:t>
                      </a:r>
                    </a:p>
                  </a:txBody>
                  <a:tcPr marL="9525" marR="9525" marT="9525" marB="9525" anchor="ctr">
                    <a:lnL>
                      <a:noFill/>
                    </a:lnL>
                    <a:lnR>
                      <a:noFill/>
                    </a:lnR>
                    <a:lnT>
                      <a:noFill/>
                    </a:lnT>
                    <a:lnB>
                      <a:noFill/>
                    </a:lnB>
                    <a:solidFill>
                      <a:srgbClr val="CEE7FF"/>
                    </a:solidFill>
                  </a:tcPr>
                </a:tc>
                <a:extLst>
                  <a:ext uri="{0D108BD9-81ED-4DB2-BD59-A6C34878D82A}">
                    <a16:rowId xmlns:a16="http://schemas.microsoft.com/office/drawing/2014/main" val="3787051996"/>
                  </a:ext>
                </a:extLst>
              </a:tr>
            </a:tbl>
          </a:graphicData>
        </a:graphic>
      </p:graphicFrame>
      <p:pic>
        <p:nvPicPr>
          <p:cNvPr id="3077" name="Picture 5">
            <a:extLst>
              <a:ext uri="{FF2B5EF4-FFF2-40B4-BE49-F238E27FC236}">
                <a16:creationId xmlns:a16="http://schemas.microsoft.com/office/drawing/2014/main" id="{E4CFC25B-C4E0-4A34-8173-36A189B0881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27506" y="1163470"/>
            <a:ext cx="762808" cy="389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4720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44</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SHUTTER SPEED</a:t>
            </a:r>
          </a:p>
        </p:txBody>
      </p:sp>
      <p:sp>
        <p:nvSpPr>
          <p:cNvPr id="2" name="TextBox 1">
            <a:extLst>
              <a:ext uri="{FF2B5EF4-FFF2-40B4-BE49-F238E27FC236}">
                <a16:creationId xmlns:a16="http://schemas.microsoft.com/office/drawing/2014/main" id="{C9D7167C-4D25-4741-BB91-F5C219C911C7}"/>
              </a:ext>
            </a:extLst>
          </p:cNvPr>
          <p:cNvSpPr txBox="1"/>
          <p:nvPr/>
        </p:nvSpPr>
        <p:spPr>
          <a:xfrm>
            <a:off x="1527858" y="1226916"/>
            <a:ext cx="9516451" cy="2031325"/>
          </a:xfrm>
          <a:prstGeom prst="rect">
            <a:avLst/>
          </a:prstGeom>
          <a:noFill/>
        </p:spPr>
        <p:txBody>
          <a:bodyPr wrap="none" rtlCol="0">
            <a:spAutoFit/>
          </a:bodyPr>
          <a:lstStyle/>
          <a:p>
            <a:r>
              <a:rPr lang="en-US" dirty="0"/>
              <a:t>Shutter speed is the exposure time of the sensor.  This controls the amount of incident light.</a:t>
            </a:r>
          </a:p>
          <a:p>
            <a:endParaRPr lang="en-US" dirty="0"/>
          </a:p>
          <a:p>
            <a:r>
              <a:rPr lang="en-US" dirty="0"/>
              <a:t>Mechanical shutters perform this action by mechanically blocking light from the sensor</a:t>
            </a:r>
          </a:p>
          <a:p>
            <a:endParaRPr lang="en-US" dirty="0"/>
          </a:p>
          <a:p>
            <a:r>
              <a:rPr lang="en-US" dirty="0"/>
              <a:t>Electronic shutters perform this action based on the readout of each pixel. </a:t>
            </a:r>
          </a:p>
          <a:p>
            <a:r>
              <a:rPr lang="en-US" dirty="0"/>
              <a:t>	Global Shutter – The entire image is captured at once (CCD)</a:t>
            </a:r>
          </a:p>
          <a:p>
            <a:r>
              <a:rPr lang="en-US" dirty="0"/>
              <a:t>	Rolling Shutter – The read out of the image is line by line. (CMOS)</a:t>
            </a:r>
          </a:p>
        </p:txBody>
      </p:sp>
      <p:pic>
        <p:nvPicPr>
          <p:cNvPr id="6" name="Picture 5">
            <a:extLst>
              <a:ext uri="{FF2B5EF4-FFF2-40B4-BE49-F238E27FC236}">
                <a16:creationId xmlns:a16="http://schemas.microsoft.com/office/drawing/2014/main" id="{3B63F86C-BEBE-4439-97F9-A1DA7C7D2E4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96772" y="3258241"/>
            <a:ext cx="10153650" cy="2216553"/>
          </a:xfrm>
          <a:prstGeom prst="rect">
            <a:avLst/>
          </a:prstGeom>
        </p:spPr>
      </p:pic>
      <p:sp>
        <p:nvSpPr>
          <p:cNvPr id="7" name="TextBox 6">
            <a:extLst>
              <a:ext uri="{FF2B5EF4-FFF2-40B4-BE49-F238E27FC236}">
                <a16:creationId xmlns:a16="http://schemas.microsoft.com/office/drawing/2014/main" id="{8AFA2D25-9EFF-4EB0-9246-469F14D0D200}"/>
              </a:ext>
            </a:extLst>
          </p:cNvPr>
          <p:cNvSpPr txBox="1"/>
          <p:nvPr/>
        </p:nvSpPr>
        <p:spPr>
          <a:xfrm>
            <a:off x="821803" y="5694744"/>
            <a:ext cx="9187130" cy="369332"/>
          </a:xfrm>
          <a:prstGeom prst="rect">
            <a:avLst/>
          </a:prstGeom>
          <a:noFill/>
        </p:spPr>
        <p:txBody>
          <a:bodyPr wrap="none" rtlCol="0">
            <a:spAutoFit/>
          </a:bodyPr>
          <a:lstStyle/>
          <a:p>
            <a:r>
              <a:rPr lang="en-US" dirty="0"/>
              <a:t>Short Shutter Speed vs Long Shutter Speed                  Global Shutter vs Rolling Shutter </a:t>
            </a:r>
          </a:p>
        </p:txBody>
      </p:sp>
    </p:spTree>
    <p:extLst>
      <p:ext uri="{BB962C8B-B14F-4D97-AF65-F5344CB8AC3E}">
        <p14:creationId xmlns:p14="http://schemas.microsoft.com/office/powerpoint/2010/main" val="220522246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45</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SENSETIVITY</a:t>
            </a:r>
          </a:p>
        </p:txBody>
      </p:sp>
      <p:sp>
        <p:nvSpPr>
          <p:cNvPr id="2" name="TextBox 1">
            <a:extLst>
              <a:ext uri="{FF2B5EF4-FFF2-40B4-BE49-F238E27FC236}">
                <a16:creationId xmlns:a16="http://schemas.microsoft.com/office/drawing/2014/main" id="{B978117D-8399-4A36-95C9-022A82926678}"/>
              </a:ext>
            </a:extLst>
          </p:cNvPr>
          <p:cNvSpPr txBox="1"/>
          <p:nvPr/>
        </p:nvSpPr>
        <p:spPr>
          <a:xfrm>
            <a:off x="1020148" y="890888"/>
            <a:ext cx="6769614" cy="2585323"/>
          </a:xfrm>
          <a:prstGeom prst="rect">
            <a:avLst/>
          </a:prstGeom>
          <a:noFill/>
        </p:spPr>
        <p:txBody>
          <a:bodyPr wrap="square" rtlCol="0">
            <a:spAutoFit/>
          </a:bodyPr>
          <a:lstStyle/>
          <a:p>
            <a:r>
              <a:rPr lang="en-US" dirty="0"/>
              <a:t>Bit Depth represents the amount of data collected for each pixel</a:t>
            </a:r>
          </a:p>
          <a:p>
            <a:endParaRPr lang="en-US" dirty="0"/>
          </a:p>
          <a:p>
            <a:r>
              <a:rPr lang="en-US" dirty="0"/>
              <a:t>Dynamic Range is the ratio to the min and max luminance that can be captures  </a:t>
            </a:r>
          </a:p>
          <a:p>
            <a:endParaRPr lang="en-US" dirty="0"/>
          </a:p>
          <a:p>
            <a:r>
              <a:rPr lang="en-US" dirty="0"/>
              <a:t>ISO described films sensitivity to light.  In digital cameras it amplifies the signal, therefore decreasing the light required. </a:t>
            </a:r>
          </a:p>
          <a:p>
            <a:r>
              <a:rPr lang="en-US" dirty="0"/>
              <a:t>	Increased ISO (gain) increases noise</a:t>
            </a:r>
          </a:p>
          <a:p>
            <a:r>
              <a:rPr lang="en-US" dirty="0"/>
              <a:t>	Increased ISO (gain) decreases dynamic range</a:t>
            </a:r>
          </a:p>
        </p:txBody>
      </p:sp>
      <p:pic>
        <p:nvPicPr>
          <p:cNvPr id="9218" name="Picture 2" descr="What is Bit Depth? - YouTube">
            <a:extLst>
              <a:ext uri="{FF2B5EF4-FFF2-40B4-BE49-F238E27FC236}">
                <a16:creationId xmlns:a16="http://schemas.microsoft.com/office/drawing/2014/main" id="{6BA4FA3F-6D69-417F-8AFC-632C67DC7D1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789761" y="890888"/>
            <a:ext cx="4234405" cy="238185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A Billion Reasons To Switch To 10-Bit Colour Depth Video Recording –  Découvrir et explorer - Nikon Middle East FZE">
            <a:extLst>
              <a:ext uri="{FF2B5EF4-FFF2-40B4-BE49-F238E27FC236}">
                <a16:creationId xmlns:a16="http://schemas.microsoft.com/office/drawing/2014/main" id="{A2C87B8A-1AE3-43E5-A0CA-5A9411FB44A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870066" y="3314803"/>
            <a:ext cx="2207147" cy="94912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Understanding HDR: cameras and displays - GSMArena.com news">
            <a:extLst>
              <a:ext uri="{FF2B5EF4-FFF2-40B4-BE49-F238E27FC236}">
                <a16:creationId xmlns:a16="http://schemas.microsoft.com/office/drawing/2014/main" id="{FA1CEDFA-EEA6-48A7-82EF-9B87194F6C9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19955" y="4392592"/>
            <a:ext cx="3907367" cy="202882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A420435-4202-49AB-942E-943E8329F1B6}"/>
              </a:ext>
            </a:extLst>
          </p:cNvPr>
          <p:cNvSpPr txBox="1"/>
          <p:nvPr/>
        </p:nvSpPr>
        <p:spPr>
          <a:xfrm>
            <a:off x="9992753" y="6504045"/>
            <a:ext cx="1934569" cy="307777"/>
          </a:xfrm>
          <a:prstGeom prst="rect">
            <a:avLst/>
          </a:prstGeom>
          <a:noFill/>
        </p:spPr>
        <p:txBody>
          <a:bodyPr wrap="none" rtlCol="0">
            <a:spAutoFit/>
          </a:bodyPr>
          <a:lstStyle/>
          <a:p>
            <a:r>
              <a:rPr lang="en-US" sz="1400" dirty="0">
                <a:solidFill>
                  <a:schemeClr val="bg2"/>
                </a:solidFill>
              </a:rPr>
              <a:t>©</a:t>
            </a:r>
            <a:r>
              <a:rPr lang="en-US" sz="1400" dirty="0" err="1">
                <a:solidFill>
                  <a:schemeClr val="bg2"/>
                </a:solidFill>
              </a:rPr>
              <a:t>KarlTaylorEducation</a:t>
            </a:r>
            <a:endParaRPr lang="en-US" sz="1400" dirty="0">
              <a:solidFill>
                <a:schemeClr val="bg2"/>
              </a:solidFill>
            </a:endParaRPr>
          </a:p>
        </p:txBody>
      </p:sp>
      <p:pic>
        <p:nvPicPr>
          <p:cNvPr id="9224" name="Picture 8" descr="200 ISO, 6400 ISO and 25600 ISO comparison image">
            <a:extLst>
              <a:ext uri="{FF2B5EF4-FFF2-40B4-BE49-F238E27FC236}">
                <a16:creationId xmlns:a16="http://schemas.microsoft.com/office/drawing/2014/main" id="{C799C9E3-11A1-4BE7-801D-F5EFB41BB668}"/>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341"/>
          <a:stretch/>
        </p:blipFill>
        <p:spPr bwMode="auto">
          <a:xfrm>
            <a:off x="1020148" y="3936041"/>
            <a:ext cx="5993863" cy="2309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53102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46</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Exposure Activity</a:t>
            </a:r>
          </a:p>
        </p:txBody>
      </p:sp>
      <p:sp>
        <p:nvSpPr>
          <p:cNvPr id="2" name="TextBox 1">
            <a:extLst>
              <a:ext uri="{FF2B5EF4-FFF2-40B4-BE49-F238E27FC236}">
                <a16:creationId xmlns:a16="http://schemas.microsoft.com/office/drawing/2014/main" id="{F96CE7DA-5B12-4678-917B-39235556847B}"/>
              </a:ext>
            </a:extLst>
          </p:cNvPr>
          <p:cNvSpPr txBox="1"/>
          <p:nvPr/>
        </p:nvSpPr>
        <p:spPr>
          <a:xfrm>
            <a:off x="3536065" y="5163075"/>
            <a:ext cx="4896092" cy="646331"/>
          </a:xfrm>
          <a:prstGeom prst="rect">
            <a:avLst/>
          </a:prstGeom>
          <a:noFill/>
        </p:spPr>
        <p:txBody>
          <a:bodyPr wrap="square" rtlCol="0">
            <a:spAutoFit/>
          </a:bodyPr>
          <a:lstStyle/>
          <a:p>
            <a:pPr algn="ctr"/>
            <a:r>
              <a:rPr lang="en-US" dirty="0"/>
              <a:t>Can you expose an image appropriately? </a:t>
            </a:r>
          </a:p>
          <a:p>
            <a:pPr algn="ctr"/>
            <a:r>
              <a:rPr lang="en-US" dirty="0"/>
              <a:t>CONTEST!</a:t>
            </a:r>
          </a:p>
        </p:txBody>
      </p:sp>
      <p:sp>
        <p:nvSpPr>
          <p:cNvPr id="6" name="Rectangle 5">
            <a:extLst>
              <a:ext uri="{FF2B5EF4-FFF2-40B4-BE49-F238E27FC236}">
                <a16:creationId xmlns:a16="http://schemas.microsoft.com/office/drawing/2014/main" id="{FED4A140-4E35-4D54-A3C5-91AD87C5B0DF}"/>
              </a:ext>
            </a:extLst>
          </p:cNvPr>
          <p:cNvSpPr/>
          <p:nvPr/>
        </p:nvSpPr>
        <p:spPr>
          <a:xfrm>
            <a:off x="7833047" y="6216449"/>
            <a:ext cx="4185826" cy="369332"/>
          </a:xfrm>
          <a:prstGeom prst="rect">
            <a:avLst/>
          </a:prstGeom>
        </p:spPr>
        <p:txBody>
          <a:bodyPr wrap="none">
            <a:spAutoFit/>
          </a:bodyPr>
          <a:lstStyle/>
          <a:p>
            <a:r>
              <a:rPr lang="en-US" dirty="0"/>
              <a:t>http://www.canonoutsideofauto.ca/play/</a:t>
            </a:r>
          </a:p>
        </p:txBody>
      </p:sp>
      <p:pic>
        <p:nvPicPr>
          <p:cNvPr id="8194" name="Picture 2" descr="ISO, Aperture &amp;amp; Shutter Speed | A Cheat Sheet For Beginners">
            <a:extLst>
              <a:ext uri="{FF2B5EF4-FFF2-40B4-BE49-F238E27FC236}">
                <a16:creationId xmlns:a16="http://schemas.microsoft.com/office/drawing/2014/main" id="{0FF1DA02-A865-43CE-8D91-CEC6951A251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34411" y="1048594"/>
            <a:ext cx="7168406" cy="352544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8A9BFE2-53ED-45AC-87A1-C31437557284}"/>
              </a:ext>
            </a:extLst>
          </p:cNvPr>
          <p:cNvSpPr txBox="1"/>
          <p:nvPr/>
        </p:nvSpPr>
        <p:spPr>
          <a:xfrm>
            <a:off x="2618125" y="4683891"/>
            <a:ext cx="6955750" cy="369332"/>
          </a:xfrm>
          <a:prstGeom prst="rect">
            <a:avLst/>
          </a:prstGeom>
          <a:noFill/>
        </p:spPr>
        <p:txBody>
          <a:bodyPr wrap="none" rtlCol="0">
            <a:spAutoFit/>
          </a:bodyPr>
          <a:lstStyle/>
          <a:p>
            <a:r>
              <a:rPr lang="en-US" dirty="0"/>
              <a:t>DARKER                                                                        BRIGHTER</a:t>
            </a:r>
          </a:p>
        </p:txBody>
      </p:sp>
      <p:cxnSp>
        <p:nvCxnSpPr>
          <p:cNvPr id="9" name="Straight Arrow Connector 8">
            <a:extLst>
              <a:ext uri="{FF2B5EF4-FFF2-40B4-BE49-F238E27FC236}">
                <a16:creationId xmlns:a16="http://schemas.microsoft.com/office/drawing/2014/main" id="{37FA44F8-E762-4A69-B647-52219A5119EE}"/>
              </a:ext>
            </a:extLst>
          </p:cNvPr>
          <p:cNvCxnSpPr/>
          <p:nvPr/>
        </p:nvCxnSpPr>
        <p:spPr bwMode="auto">
          <a:xfrm>
            <a:off x="3779134" y="4872942"/>
            <a:ext cx="4218972"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264973020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2E91F-8D3E-4900-B5D7-0C4EEDAD9463}"/>
              </a:ext>
            </a:extLst>
          </p:cNvPr>
          <p:cNvSpPr>
            <a:spLocks noGrp="1"/>
          </p:cNvSpPr>
          <p:nvPr>
            <p:ph type="title"/>
          </p:nvPr>
        </p:nvSpPr>
        <p:spPr/>
        <p:txBody>
          <a:bodyPr>
            <a:normAutofit/>
          </a:bodyPr>
          <a:lstStyle/>
          <a:p>
            <a:br>
              <a:rPr lang="en-US" dirty="0"/>
            </a:br>
            <a:endParaRPr lang="en-US" dirty="0"/>
          </a:p>
        </p:txBody>
      </p:sp>
      <p:sp>
        <p:nvSpPr>
          <p:cNvPr id="4" name="Slide Number Placeholder 3">
            <a:extLst>
              <a:ext uri="{FF2B5EF4-FFF2-40B4-BE49-F238E27FC236}">
                <a16:creationId xmlns:a16="http://schemas.microsoft.com/office/drawing/2014/main" id="{5F3DA866-B676-4E2D-8AAA-A6ACAB19FAA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25252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3903946-CD24-4CA8-AD84-56A2650084F8}"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p:txBody>
      </p:sp>
      <p:grpSp>
        <p:nvGrpSpPr>
          <p:cNvPr id="30" name="Group 29"/>
          <p:cNvGrpSpPr/>
          <p:nvPr/>
        </p:nvGrpSpPr>
        <p:grpSpPr>
          <a:xfrm>
            <a:off x="1718978" y="1359578"/>
            <a:ext cx="8499403" cy="4515516"/>
            <a:chOff x="1600200" y="1904248"/>
            <a:chExt cx="8499403" cy="4515516"/>
          </a:xfrm>
        </p:grpSpPr>
        <p:pic>
          <p:nvPicPr>
            <p:cNvPr id="31" name="Picture 30"/>
            <p:cNvPicPr/>
            <p:nvPr/>
          </p:nvPicPr>
          <p:blipFill>
            <a:blip r:embed="rId2" cstate="email">
              <a:extLst>
                <a:ext uri="{28A0092B-C50C-407E-A947-70E740481C1C}">
                  <a14:useLocalDpi xmlns:a14="http://schemas.microsoft.com/office/drawing/2010/main"/>
                </a:ext>
              </a:extLst>
            </a:blip>
            <a:stretch>
              <a:fillRect/>
            </a:stretch>
          </p:blipFill>
          <p:spPr>
            <a:xfrm>
              <a:off x="1600200" y="1908205"/>
              <a:ext cx="2412599" cy="1451895"/>
            </a:xfrm>
            <a:prstGeom prst="rect">
              <a:avLst/>
            </a:prstGeom>
          </p:spPr>
        </p:pic>
        <p:pic>
          <p:nvPicPr>
            <p:cNvPr id="32" name="Picture 31" descr="http://store.imatest.com/media/catalog/product/cache/2/image/550x350/9df78eab33525d08d6e5fb8d27136e95/1/5/15739_resized.png"/>
            <p:cNvPicPr/>
            <p:nvPr/>
          </p:nvPicPr>
          <p:blipFill>
            <a:blip r:embed="rId3" cstate="email">
              <a:extLst>
                <a:ext uri="{28A0092B-C50C-407E-A947-70E740481C1C}">
                  <a14:useLocalDpi xmlns:a14="http://schemas.microsoft.com/office/drawing/2010/main"/>
                </a:ext>
              </a:extLst>
            </a:blip>
            <a:srcRect/>
            <a:stretch>
              <a:fillRect/>
            </a:stretch>
          </p:blipFill>
          <p:spPr bwMode="auto">
            <a:xfrm>
              <a:off x="7632468" y="1904248"/>
              <a:ext cx="2467135" cy="1435606"/>
            </a:xfrm>
            <a:prstGeom prst="rect">
              <a:avLst/>
            </a:prstGeom>
            <a:noFill/>
            <a:ln>
              <a:noFill/>
            </a:ln>
          </p:spPr>
        </p:pic>
        <p:pic>
          <p:nvPicPr>
            <p:cNvPr id="33" name="Picture 32" descr="Image result for video camera CamAlign chart"/>
            <p:cNvPicPr/>
            <p:nvPr/>
          </p:nvPicPr>
          <p:blipFill>
            <a:blip r:embed="rId4" cstate="email">
              <a:extLst>
                <a:ext uri="{28A0092B-C50C-407E-A947-70E740481C1C}">
                  <a14:useLocalDpi xmlns:a14="http://schemas.microsoft.com/office/drawing/2010/main"/>
                </a:ext>
              </a:extLst>
            </a:blip>
            <a:srcRect/>
            <a:stretch>
              <a:fillRect/>
            </a:stretch>
          </p:blipFill>
          <p:spPr bwMode="auto">
            <a:xfrm>
              <a:off x="1676400" y="4472244"/>
              <a:ext cx="2347393" cy="1471355"/>
            </a:xfrm>
            <a:prstGeom prst="rect">
              <a:avLst/>
            </a:prstGeom>
            <a:noFill/>
            <a:ln>
              <a:noFill/>
            </a:ln>
          </p:spPr>
        </p:pic>
        <p:pic>
          <p:nvPicPr>
            <p:cNvPr id="34" name="Picture 33" descr="Image result for video camera color charts"/>
            <p:cNvPicPr/>
            <p:nvPr/>
          </p:nvPicPr>
          <p:blipFill>
            <a:blip r:embed="rId5" cstate="email">
              <a:extLst>
                <a:ext uri="{28A0092B-C50C-407E-A947-70E740481C1C}">
                  <a14:useLocalDpi xmlns:a14="http://schemas.microsoft.com/office/drawing/2010/main"/>
                </a:ext>
              </a:extLst>
            </a:blip>
            <a:srcRect/>
            <a:stretch>
              <a:fillRect/>
            </a:stretch>
          </p:blipFill>
          <p:spPr bwMode="auto">
            <a:xfrm>
              <a:off x="4724401" y="1907591"/>
              <a:ext cx="2323371" cy="1449371"/>
            </a:xfrm>
            <a:prstGeom prst="rect">
              <a:avLst/>
            </a:prstGeom>
            <a:noFill/>
            <a:ln>
              <a:noFill/>
            </a:ln>
          </p:spPr>
        </p:pic>
        <p:pic>
          <p:nvPicPr>
            <p:cNvPr id="35" name="Picture 34"/>
            <p:cNvPicPr/>
            <p:nvPr/>
          </p:nvPicPr>
          <p:blipFill>
            <a:blip r:embed="rId6" cstate="email">
              <a:extLst>
                <a:ext uri="{28A0092B-C50C-407E-A947-70E740481C1C}">
                  <a14:useLocalDpi xmlns:a14="http://schemas.microsoft.com/office/drawing/2010/main"/>
                </a:ext>
              </a:extLst>
            </a:blip>
            <a:stretch>
              <a:fillRect/>
            </a:stretch>
          </p:blipFill>
          <p:spPr>
            <a:xfrm>
              <a:off x="4724400" y="4472247"/>
              <a:ext cx="2258166" cy="1471354"/>
            </a:xfrm>
            <a:prstGeom prst="rect">
              <a:avLst/>
            </a:prstGeom>
          </p:spPr>
        </p:pic>
        <p:pic>
          <p:nvPicPr>
            <p:cNvPr id="36" name="Picture 3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543801" y="4378673"/>
              <a:ext cx="2473035" cy="1564928"/>
            </a:xfrm>
            <a:prstGeom prst="rect">
              <a:avLst/>
            </a:prstGeom>
          </p:spPr>
        </p:pic>
        <p:sp>
          <p:nvSpPr>
            <p:cNvPr id="37" name="TextBox 36"/>
            <p:cNvSpPr txBox="1"/>
            <p:nvPr/>
          </p:nvSpPr>
          <p:spPr>
            <a:xfrm>
              <a:off x="1849566" y="3443442"/>
              <a:ext cx="1990931" cy="646331"/>
            </a:xfrm>
            <a:prstGeom prst="rect">
              <a:avLst/>
            </a:prstGeom>
            <a:noFill/>
          </p:spPr>
          <p:txBody>
            <a:bodyPr wrap="none" rtlCol="0">
              <a:spAutoFit/>
            </a:bodyPr>
            <a:lstStyle/>
            <a:p>
              <a:pPr algn="ctr"/>
              <a:r>
                <a:rPr lang="en-US" dirty="0">
                  <a:solidFill>
                    <a:prstClr val="black"/>
                  </a:solidFill>
                  <a:latin typeface="Calibri" panose="020F0502020204030204"/>
                </a:rPr>
                <a:t>Spatial Frequency /</a:t>
              </a:r>
            </a:p>
            <a:p>
              <a:pPr algn="ctr"/>
              <a:r>
                <a:rPr lang="en-US" dirty="0">
                  <a:solidFill>
                    <a:prstClr val="black"/>
                  </a:solidFill>
                  <a:latin typeface="Calibri" panose="020F0502020204030204"/>
                </a:rPr>
                <a:t>Color Aberration</a:t>
              </a:r>
            </a:p>
          </p:txBody>
        </p:sp>
        <p:sp>
          <p:nvSpPr>
            <p:cNvPr id="38" name="TextBox 37"/>
            <p:cNvSpPr txBox="1"/>
            <p:nvPr/>
          </p:nvSpPr>
          <p:spPr>
            <a:xfrm>
              <a:off x="4947789" y="3513313"/>
              <a:ext cx="1876604" cy="369332"/>
            </a:xfrm>
            <a:prstGeom prst="rect">
              <a:avLst/>
            </a:prstGeom>
            <a:noFill/>
          </p:spPr>
          <p:txBody>
            <a:bodyPr wrap="none" rtlCol="0">
              <a:spAutoFit/>
            </a:bodyPr>
            <a:lstStyle/>
            <a:p>
              <a:pPr algn="ctr"/>
              <a:r>
                <a:rPr lang="en-US" dirty="0">
                  <a:solidFill>
                    <a:prstClr val="black"/>
                  </a:solidFill>
                  <a:latin typeface="Calibri" panose="020F0502020204030204"/>
                </a:rPr>
                <a:t>Color / Resolution</a:t>
              </a:r>
            </a:p>
          </p:txBody>
        </p:sp>
        <p:sp>
          <p:nvSpPr>
            <p:cNvPr id="39" name="TextBox 38"/>
            <p:cNvSpPr txBox="1"/>
            <p:nvPr/>
          </p:nvSpPr>
          <p:spPr>
            <a:xfrm>
              <a:off x="8631984" y="3513313"/>
              <a:ext cx="713657" cy="369332"/>
            </a:xfrm>
            <a:prstGeom prst="rect">
              <a:avLst/>
            </a:prstGeom>
            <a:noFill/>
          </p:spPr>
          <p:txBody>
            <a:bodyPr wrap="none" rtlCol="0">
              <a:spAutoFit/>
            </a:bodyPr>
            <a:lstStyle/>
            <a:p>
              <a:pPr algn="ctr"/>
              <a:r>
                <a:rPr lang="en-US" dirty="0">
                  <a:solidFill>
                    <a:prstClr val="black"/>
                  </a:solidFill>
                  <a:latin typeface="Calibri" panose="020F0502020204030204"/>
                </a:rPr>
                <a:t>Noise</a:t>
              </a:r>
            </a:p>
          </p:txBody>
        </p:sp>
        <p:sp>
          <p:nvSpPr>
            <p:cNvPr id="40" name="TextBox 39"/>
            <p:cNvSpPr txBox="1"/>
            <p:nvPr/>
          </p:nvSpPr>
          <p:spPr>
            <a:xfrm>
              <a:off x="2286207" y="6050432"/>
              <a:ext cx="1180901" cy="369332"/>
            </a:xfrm>
            <a:prstGeom prst="rect">
              <a:avLst/>
            </a:prstGeom>
            <a:noFill/>
          </p:spPr>
          <p:txBody>
            <a:bodyPr wrap="none" rtlCol="0">
              <a:spAutoFit/>
            </a:bodyPr>
            <a:lstStyle/>
            <a:p>
              <a:pPr algn="ctr"/>
              <a:r>
                <a:rPr lang="en-US" dirty="0">
                  <a:solidFill>
                    <a:prstClr val="black"/>
                  </a:solidFill>
                  <a:latin typeface="Calibri" panose="020F0502020204030204"/>
                </a:rPr>
                <a:t>Resolution</a:t>
              </a:r>
            </a:p>
          </p:txBody>
        </p:sp>
        <p:sp>
          <p:nvSpPr>
            <p:cNvPr id="41" name="TextBox 40"/>
            <p:cNvSpPr txBox="1"/>
            <p:nvPr/>
          </p:nvSpPr>
          <p:spPr>
            <a:xfrm>
              <a:off x="5327277" y="5987018"/>
              <a:ext cx="1117615" cy="369332"/>
            </a:xfrm>
            <a:prstGeom prst="rect">
              <a:avLst/>
            </a:prstGeom>
            <a:noFill/>
          </p:spPr>
          <p:txBody>
            <a:bodyPr wrap="none" rtlCol="0">
              <a:spAutoFit/>
            </a:bodyPr>
            <a:lstStyle/>
            <a:p>
              <a:pPr algn="ctr"/>
              <a:r>
                <a:rPr lang="en-US" dirty="0">
                  <a:solidFill>
                    <a:prstClr val="black"/>
                  </a:solidFill>
                  <a:latin typeface="Calibri" panose="020F0502020204030204"/>
                </a:rPr>
                <a:t>Distortion</a:t>
              </a:r>
            </a:p>
          </p:txBody>
        </p:sp>
        <p:sp>
          <p:nvSpPr>
            <p:cNvPr id="42" name="TextBox 41"/>
            <p:cNvSpPr txBox="1"/>
            <p:nvPr/>
          </p:nvSpPr>
          <p:spPr>
            <a:xfrm>
              <a:off x="8077966" y="5987574"/>
              <a:ext cx="1576137" cy="369332"/>
            </a:xfrm>
            <a:prstGeom prst="rect">
              <a:avLst/>
            </a:prstGeom>
            <a:noFill/>
          </p:spPr>
          <p:txBody>
            <a:bodyPr wrap="none" rtlCol="0">
              <a:spAutoFit/>
            </a:bodyPr>
            <a:lstStyle/>
            <a:p>
              <a:pPr algn="ctr"/>
              <a:r>
                <a:rPr lang="en-US" dirty="0">
                  <a:solidFill>
                    <a:prstClr val="black"/>
                  </a:solidFill>
                  <a:latin typeface="Calibri" panose="020F0502020204030204"/>
                </a:rPr>
                <a:t>Color Accuracy</a:t>
              </a:r>
            </a:p>
          </p:txBody>
        </p:sp>
      </p:grpSp>
      <p:sp>
        <p:nvSpPr>
          <p:cNvPr id="44" name="Title 1">
            <a:extLst>
              <a:ext uri="{FF2B5EF4-FFF2-40B4-BE49-F238E27FC236}">
                <a16:creationId xmlns:a16="http://schemas.microsoft.com/office/drawing/2014/main" id="{80B2E91F-8D3E-4900-B5D7-0C4EEDAD9463}"/>
              </a:ext>
            </a:extLst>
          </p:cNvPr>
          <p:cNvSpPr txBox="1">
            <a:spLocks/>
          </p:cNvSpPr>
          <p:nvPr/>
        </p:nvSpPr>
        <p:spPr>
          <a:xfrm>
            <a:off x="4354717" y="-13852"/>
            <a:ext cx="7422524" cy="8921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rgbClr val="252525"/>
                </a:solidFill>
                <a:latin typeface="Arial" panose="020B0604020202020204" pitchFamily="34" charset="0"/>
                <a:ea typeface="+mj-ea"/>
                <a:cs typeface="Arial" panose="020B0604020202020204" pitchFamily="34" charset="0"/>
              </a:defRPr>
            </a:lvl1pPr>
          </a:lstStyle>
          <a:p>
            <a:r>
              <a:rPr lang="en-US" sz="2400" kern="0" dirty="0">
                <a:solidFill>
                  <a:srgbClr val="FFFFFF"/>
                </a:solidFill>
                <a:latin typeface="+mn-lt"/>
                <a:ea typeface="ＭＳ Ｐゴシック" pitchFamily="-108" charset="-128"/>
              </a:rPr>
              <a:t>Camera and Lens Characteristics Test Charts</a:t>
            </a:r>
          </a:p>
        </p:txBody>
      </p:sp>
    </p:spTree>
    <p:extLst>
      <p:ext uri="{BB962C8B-B14F-4D97-AF65-F5344CB8AC3E}">
        <p14:creationId xmlns:p14="http://schemas.microsoft.com/office/powerpoint/2010/main" val="3946829485"/>
      </p:ext>
    </p:extLst>
  </p:cSld>
  <p:clrMapOvr>
    <a:masterClrMapping/>
  </p:clrMapOvr>
  <p:transition advClick="0">
    <p:randomBa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15B9B5-D6BF-47B6-AD7C-60552B4C912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3171B92-844F-408A-9D98-5F1F49A4CC1B}"/>
              </a:ext>
            </a:extLst>
          </p:cNvPr>
          <p:cNvSpPr>
            <a:spLocks noGrp="1"/>
          </p:cNvSpPr>
          <p:nvPr>
            <p:ph type="sldNum" sz="quarter" idx="10"/>
          </p:nvPr>
        </p:nvSpPr>
        <p:spPr/>
        <p:txBody>
          <a:bodyPr/>
          <a:lstStyle/>
          <a:p>
            <a:fld id="{7DE2FEA9-1E40-4ADC-A95E-B1A2C3DFD1B1}" type="slidenum">
              <a:rPr lang="en-US" altLang="en-US" smtClean="0"/>
              <a:pPr/>
              <a:t>48</a:t>
            </a:fld>
            <a:endParaRPr lang="en-US" altLang="en-US"/>
          </a:p>
        </p:txBody>
      </p:sp>
      <p:sp>
        <p:nvSpPr>
          <p:cNvPr id="5" name="Date Placeholder 4">
            <a:extLst>
              <a:ext uri="{FF2B5EF4-FFF2-40B4-BE49-F238E27FC236}">
                <a16:creationId xmlns:a16="http://schemas.microsoft.com/office/drawing/2014/main" id="{BAE0F649-AC28-485F-B8D1-685D89D90421}"/>
              </a:ext>
            </a:extLst>
          </p:cNvPr>
          <p:cNvSpPr>
            <a:spLocks noGrp="1"/>
          </p:cNvSpPr>
          <p:nvPr>
            <p:ph type="dt" sz="half" idx="11"/>
          </p:nvPr>
        </p:nvSpPr>
        <p:spPr/>
        <p:txBody>
          <a:bodyPr/>
          <a:lstStyle/>
          <a:p>
            <a:pPr>
              <a:defRPr/>
            </a:pPr>
            <a:r>
              <a:rPr lang="en-US"/>
              <a:t>National Aeronautics and Space Administration</a:t>
            </a:r>
          </a:p>
        </p:txBody>
      </p:sp>
      <p:sp>
        <p:nvSpPr>
          <p:cNvPr id="6" name="Title 1">
            <a:extLst>
              <a:ext uri="{FF2B5EF4-FFF2-40B4-BE49-F238E27FC236}">
                <a16:creationId xmlns:a16="http://schemas.microsoft.com/office/drawing/2014/main" id="{F9FA132D-5E9E-45C3-A397-6D27D591EE22}"/>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Lunar Simulator</a:t>
            </a:r>
          </a:p>
        </p:txBody>
      </p:sp>
      <p:pic>
        <p:nvPicPr>
          <p:cNvPr id="4098" name="Picture 2">
            <a:hlinkClick r:id="rId2"/>
            <a:extLst>
              <a:ext uri="{FF2B5EF4-FFF2-40B4-BE49-F238E27FC236}">
                <a16:creationId xmlns:a16="http://schemas.microsoft.com/office/drawing/2014/main" id="{76A77549-136B-4FA9-977F-F7E199C0169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275" y="677117"/>
            <a:ext cx="12187725" cy="622139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8C1B657-0773-4DD5-88EC-C492AA736C5B}"/>
              </a:ext>
            </a:extLst>
          </p:cNvPr>
          <p:cNvSpPr txBox="1"/>
          <p:nvPr/>
        </p:nvSpPr>
        <p:spPr>
          <a:xfrm>
            <a:off x="9879254" y="6180883"/>
            <a:ext cx="3140336" cy="369332"/>
          </a:xfrm>
          <a:prstGeom prst="rect">
            <a:avLst/>
          </a:prstGeom>
          <a:noFill/>
        </p:spPr>
        <p:txBody>
          <a:bodyPr wrap="square" rtlCol="0">
            <a:spAutoFit/>
          </a:bodyPr>
          <a:lstStyle/>
          <a:p>
            <a:r>
              <a:rPr lang="en-US" dirty="0"/>
              <a:t>Lunar Test Setup.</a:t>
            </a:r>
          </a:p>
        </p:txBody>
      </p:sp>
    </p:spTree>
    <p:extLst>
      <p:ext uri="{BB962C8B-B14F-4D97-AF65-F5344CB8AC3E}">
        <p14:creationId xmlns:p14="http://schemas.microsoft.com/office/powerpoint/2010/main" val="2603698504"/>
      </p:ext>
    </p:extLst>
  </p:cSld>
  <p:clrMapOvr>
    <a:masterClrMapping/>
  </p:clrMapOvr>
  <p:transition advClick="0">
    <p:randomBa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5D8E7-F1AF-4B4F-AEF1-F560EA07BA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456"/>
          </a:xfrm>
          <a:prstGeom prst="rect">
            <a:avLst/>
          </a:prstGeom>
        </p:spPr>
      </p:pic>
      <p:sp>
        <p:nvSpPr>
          <p:cNvPr id="5" name="Title 7">
            <a:extLst>
              <a:ext uri="{FF2B5EF4-FFF2-40B4-BE49-F238E27FC236}">
                <a16:creationId xmlns:a16="http://schemas.microsoft.com/office/drawing/2014/main" id="{85B6D719-1DD2-4B79-BF55-728589C0F1EC}"/>
              </a:ext>
            </a:extLst>
          </p:cNvPr>
          <p:cNvSpPr txBox="1">
            <a:spLocks/>
          </p:cNvSpPr>
          <p:nvPr/>
        </p:nvSpPr>
        <p:spPr>
          <a:xfrm>
            <a:off x="4764195" y="2013107"/>
            <a:ext cx="5913438" cy="2044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5"/>
                </a:solidFill>
                <a:latin typeface="+mn-lt"/>
                <a:ea typeface="ＭＳ Ｐゴシック" pitchFamily="-108" charset="-128"/>
              </a:rPr>
              <a:t>System Level Considerations</a:t>
            </a:r>
          </a:p>
        </p:txBody>
      </p:sp>
    </p:spTree>
    <p:extLst>
      <p:ext uri="{BB962C8B-B14F-4D97-AF65-F5344CB8AC3E}">
        <p14:creationId xmlns:p14="http://schemas.microsoft.com/office/powerpoint/2010/main" val="33891470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50</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HUMAN FACTORS</a:t>
            </a:r>
          </a:p>
        </p:txBody>
      </p:sp>
      <p:pic>
        <p:nvPicPr>
          <p:cNvPr id="7" name="Picture 6" descr="A picture containing ground, night&#10;&#10;Description automatically generated">
            <a:hlinkClick r:id="rId2"/>
            <a:extLst>
              <a:ext uri="{FF2B5EF4-FFF2-40B4-BE49-F238E27FC236}">
                <a16:creationId xmlns:a16="http://schemas.microsoft.com/office/drawing/2014/main" id="{7BFB773A-06AD-4876-AF45-5444DF21E1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1413" y="656502"/>
            <a:ext cx="11024886" cy="6201498"/>
          </a:xfrm>
          <a:prstGeom prst="rect">
            <a:avLst/>
          </a:prstGeom>
        </p:spPr>
      </p:pic>
      <p:sp>
        <p:nvSpPr>
          <p:cNvPr id="6" name="TextBox 5">
            <a:extLst>
              <a:ext uri="{FF2B5EF4-FFF2-40B4-BE49-F238E27FC236}">
                <a16:creationId xmlns:a16="http://schemas.microsoft.com/office/drawing/2014/main" id="{61FCE7FA-D6A8-4737-A055-25536326FEE6}"/>
              </a:ext>
            </a:extLst>
          </p:cNvPr>
          <p:cNvSpPr txBox="1"/>
          <p:nvPr/>
        </p:nvSpPr>
        <p:spPr>
          <a:xfrm>
            <a:off x="8004155" y="6095594"/>
            <a:ext cx="3140336" cy="646331"/>
          </a:xfrm>
          <a:prstGeom prst="rect">
            <a:avLst/>
          </a:prstGeom>
          <a:noFill/>
        </p:spPr>
        <p:txBody>
          <a:bodyPr wrap="square" rtlCol="0">
            <a:spAutoFit/>
          </a:bodyPr>
          <a:lstStyle/>
          <a:p>
            <a:r>
              <a:rPr lang="en-US" dirty="0"/>
              <a:t>Wear Gloves and try using camera on lunar simulator.</a:t>
            </a:r>
          </a:p>
        </p:txBody>
      </p:sp>
    </p:spTree>
    <p:extLst>
      <p:ext uri="{BB962C8B-B14F-4D97-AF65-F5344CB8AC3E}">
        <p14:creationId xmlns:p14="http://schemas.microsoft.com/office/powerpoint/2010/main" val="2125042787"/>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51</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END USER OF DATA</a:t>
            </a:r>
          </a:p>
        </p:txBody>
      </p:sp>
      <p:pic>
        <p:nvPicPr>
          <p:cNvPr id="7" name="Picture 6" descr="A picture containing person&#10;&#10;Description automatically generated">
            <a:extLst>
              <a:ext uri="{FF2B5EF4-FFF2-40B4-BE49-F238E27FC236}">
                <a16:creationId xmlns:a16="http://schemas.microsoft.com/office/drawing/2014/main" id="{F16BCD4C-C2AB-4076-8064-1CFA907D342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9761" y="973182"/>
            <a:ext cx="4690110" cy="4690110"/>
          </a:xfrm>
          <a:prstGeom prst="rect">
            <a:avLst/>
          </a:prstGeom>
        </p:spPr>
      </p:pic>
      <p:sp>
        <p:nvSpPr>
          <p:cNvPr id="8" name="TextBox 7">
            <a:extLst>
              <a:ext uri="{FF2B5EF4-FFF2-40B4-BE49-F238E27FC236}">
                <a16:creationId xmlns:a16="http://schemas.microsoft.com/office/drawing/2014/main" id="{7849256B-5C48-4D43-AD0D-998D6D2CFACD}"/>
              </a:ext>
            </a:extLst>
          </p:cNvPr>
          <p:cNvSpPr txBox="1"/>
          <p:nvPr/>
        </p:nvSpPr>
        <p:spPr>
          <a:xfrm>
            <a:off x="3156986" y="5700152"/>
            <a:ext cx="4352602" cy="369332"/>
          </a:xfrm>
          <a:prstGeom prst="rect">
            <a:avLst/>
          </a:prstGeom>
          <a:noFill/>
        </p:spPr>
        <p:txBody>
          <a:bodyPr wrap="none" rtlCol="0">
            <a:spAutoFit/>
          </a:bodyPr>
          <a:lstStyle/>
          <a:p>
            <a:r>
              <a:rPr lang="en-US" dirty="0"/>
              <a:t>Donald R. Pettit (PH.D.) NASA Astronaut</a:t>
            </a:r>
          </a:p>
        </p:txBody>
      </p:sp>
      <p:pic>
        <p:nvPicPr>
          <p:cNvPr id="10242" name="Picture 2">
            <a:extLst>
              <a:ext uri="{FF2B5EF4-FFF2-40B4-BE49-F238E27FC236}">
                <a16:creationId xmlns:a16="http://schemas.microsoft.com/office/drawing/2014/main" id="{4FF5F1DD-E086-4424-B265-A3B394EFD0B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99763" y="973182"/>
            <a:ext cx="7084019" cy="469010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47EC1F2-8E7E-4E8D-8670-24BE7F836950}"/>
              </a:ext>
            </a:extLst>
          </p:cNvPr>
          <p:cNvSpPr/>
          <p:nvPr/>
        </p:nvSpPr>
        <p:spPr>
          <a:xfrm>
            <a:off x="4833257" y="6361026"/>
            <a:ext cx="7840732" cy="369332"/>
          </a:xfrm>
          <a:prstGeom prst="rect">
            <a:avLst/>
          </a:prstGeom>
        </p:spPr>
        <p:txBody>
          <a:bodyPr wrap="square">
            <a:spAutoFit/>
          </a:bodyPr>
          <a:lstStyle/>
          <a:p>
            <a:r>
              <a:rPr lang="en-US" dirty="0"/>
              <a:t>https://www.nasa.gov/astronauts/biographies/donald-r-pettit/biography</a:t>
            </a:r>
          </a:p>
        </p:txBody>
      </p:sp>
    </p:spTree>
    <p:extLst>
      <p:ext uri="{BB962C8B-B14F-4D97-AF65-F5344CB8AC3E}">
        <p14:creationId xmlns:p14="http://schemas.microsoft.com/office/powerpoint/2010/main" val="181388026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5D8E7-F1AF-4B4F-AEF1-F560EA07BA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456"/>
          </a:xfrm>
          <a:prstGeom prst="rect">
            <a:avLst/>
          </a:prstGeom>
        </p:spPr>
      </p:pic>
      <p:sp>
        <p:nvSpPr>
          <p:cNvPr id="5" name="Title 7">
            <a:extLst>
              <a:ext uri="{FF2B5EF4-FFF2-40B4-BE49-F238E27FC236}">
                <a16:creationId xmlns:a16="http://schemas.microsoft.com/office/drawing/2014/main" id="{85B6D719-1DD2-4B79-BF55-728589C0F1EC}"/>
              </a:ext>
            </a:extLst>
          </p:cNvPr>
          <p:cNvSpPr txBox="1">
            <a:spLocks/>
          </p:cNvSpPr>
          <p:nvPr/>
        </p:nvSpPr>
        <p:spPr>
          <a:xfrm>
            <a:off x="4764195" y="2013107"/>
            <a:ext cx="5913438" cy="2044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5"/>
                </a:solidFill>
                <a:latin typeface="+mn-lt"/>
                <a:ea typeface="ＭＳ Ｐゴシック" pitchFamily="-108" charset="-128"/>
              </a:rPr>
              <a:t>Imagery System Budgets</a:t>
            </a:r>
          </a:p>
        </p:txBody>
      </p:sp>
    </p:spTree>
    <p:extLst>
      <p:ext uri="{BB962C8B-B14F-4D97-AF65-F5344CB8AC3E}">
        <p14:creationId xmlns:p14="http://schemas.microsoft.com/office/powerpoint/2010/main" val="38228098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53</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COST &amp; SCHEDULE</a:t>
            </a:r>
          </a:p>
        </p:txBody>
      </p:sp>
      <p:sp>
        <p:nvSpPr>
          <p:cNvPr id="2" name="Rectangle 1">
            <a:extLst>
              <a:ext uri="{FF2B5EF4-FFF2-40B4-BE49-F238E27FC236}">
                <a16:creationId xmlns:a16="http://schemas.microsoft.com/office/drawing/2014/main" id="{B97A61C6-36AB-4BA3-97AC-C10FC05402D9}"/>
              </a:ext>
            </a:extLst>
          </p:cNvPr>
          <p:cNvSpPr/>
          <p:nvPr/>
        </p:nvSpPr>
        <p:spPr>
          <a:xfrm>
            <a:off x="5499463" y="6389089"/>
            <a:ext cx="6786154" cy="369332"/>
          </a:xfrm>
          <a:prstGeom prst="rect">
            <a:avLst/>
          </a:prstGeom>
        </p:spPr>
        <p:txBody>
          <a:bodyPr wrap="square">
            <a:spAutoFit/>
          </a:bodyPr>
          <a:lstStyle/>
          <a:p>
            <a:r>
              <a:rPr lang="en-US" dirty="0"/>
              <a:t>https://www.nasa.gov/offices/ipce/ipao/cost-schedule/index.html</a:t>
            </a:r>
          </a:p>
        </p:txBody>
      </p:sp>
      <p:sp>
        <p:nvSpPr>
          <p:cNvPr id="6" name="TextBox 5">
            <a:extLst>
              <a:ext uri="{FF2B5EF4-FFF2-40B4-BE49-F238E27FC236}">
                <a16:creationId xmlns:a16="http://schemas.microsoft.com/office/drawing/2014/main" id="{690D44EC-2D52-4B9D-9AA6-F2C82637417B}"/>
              </a:ext>
            </a:extLst>
          </p:cNvPr>
          <p:cNvSpPr txBox="1"/>
          <p:nvPr/>
        </p:nvSpPr>
        <p:spPr>
          <a:xfrm>
            <a:off x="405940" y="1503273"/>
            <a:ext cx="8425543" cy="397031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2"/>
                </a:solidFill>
              </a:rPr>
              <a:t>A budget must be created for any limited resource</a:t>
            </a:r>
          </a:p>
          <a:p>
            <a:pPr marL="285750" indent="-285750">
              <a:buFont typeface="Arial" panose="020B0604020202020204" pitchFamily="34" charset="0"/>
              <a:buChar char="•"/>
            </a:pPr>
            <a:endParaRPr lang="en-US" dirty="0">
              <a:solidFill>
                <a:schemeClr val="bg2"/>
              </a:solidFill>
            </a:endParaRPr>
          </a:p>
          <a:p>
            <a:pPr marL="742950" lvl="1" indent="-285750">
              <a:buFont typeface="Arial" panose="020B0604020202020204" pitchFamily="34" charset="0"/>
              <a:buChar char="•"/>
            </a:pPr>
            <a:r>
              <a:rPr lang="en-US" dirty="0">
                <a:solidFill>
                  <a:schemeClr val="bg2"/>
                </a:solidFill>
              </a:rPr>
              <a:t>A project has a limited amount of money and time. </a:t>
            </a:r>
          </a:p>
          <a:p>
            <a:pPr marL="742950" lvl="1" indent="-285750">
              <a:buFont typeface="Arial" panose="020B0604020202020204" pitchFamily="34" charset="0"/>
              <a:buChar char="•"/>
            </a:pPr>
            <a:endParaRPr lang="en-US" dirty="0">
              <a:solidFill>
                <a:schemeClr val="bg2"/>
              </a:solidFill>
            </a:endParaRPr>
          </a:p>
          <a:p>
            <a:pPr marL="742950" lvl="1" indent="-285750">
              <a:buFont typeface="Arial" panose="020B0604020202020204" pitchFamily="34" charset="0"/>
              <a:buChar char="•"/>
            </a:pPr>
            <a:r>
              <a:rPr lang="en-US" dirty="0">
                <a:solidFill>
                  <a:schemeClr val="bg2"/>
                </a:solidFill>
              </a:rPr>
              <a:t>Cost and Schedule are managed from a project standpoint. </a:t>
            </a:r>
          </a:p>
          <a:p>
            <a:pPr marL="742950" lvl="1" indent="-285750">
              <a:buFont typeface="Arial" panose="020B0604020202020204" pitchFamily="34" charset="0"/>
              <a:buChar char="•"/>
            </a:pPr>
            <a:endParaRPr lang="en-US" dirty="0">
              <a:solidFill>
                <a:schemeClr val="bg2"/>
              </a:solidFill>
            </a:endParaRPr>
          </a:p>
          <a:p>
            <a:pPr marL="742950" lvl="1" indent="-285750">
              <a:buFont typeface="Arial" panose="020B0604020202020204" pitchFamily="34" charset="0"/>
              <a:buChar char="•"/>
            </a:pPr>
            <a:r>
              <a:rPr lang="en-US" dirty="0">
                <a:solidFill>
                  <a:schemeClr val="bg2"/>
                </a:solidFill>
              </a:rPr>
              <a:t>Engineering and Science will influence the project but cost and schedule always drives the final product.  The goal is to prevent:</a:t>
            </a:r>
          </a:p>
          <a:p>
            <a:pPr marL="742950" lvl="1" indent="-285750">
              <a:buFont typeface="Arial" panose="020B0604020202020204" pitchFamily="34" charset="0"/>
              <a:buChar char="•"/>
            </a:pPr>
            <a:endParaRPr lang="en-US" dirty="0">
              <a:solidFill>
                <a:schemeClr val="bg2"/>
              </a:solidFill>
            </a:endParaRPr>
          </a:p>
          <a:p>
            <a:pPr marL="1200150" lvl="2" indent="-285750">
              <a:buFont typeface="Arial" panose="020B0604020202020204" pitchFamily="34" charset="0"/>
              <a:buChar char="•"/>
            </a:pPr>
            <a:r>
              <a:rPr lang="en-US" dirty="0">
                <a:solidFill>
                  <a:schemeClr val="bg2"/>
                </a:solidFill>
              </a:rPr>
              <a:t>“If we spend just a little more money, we could…</a:t>
            </a:r>
          </a:p>
          <a:p>
            <a:pPr marL="1200150" lvl="2" indent="-285750">
              <a:buFont typeface="Arial" panose="020B0604020202020204" pitchFamily="34" charset="0"/>
              <a:buChar char="•"/>
            </a:pPr>
            <a:r>
              <a:rPr lang="en-US" dirty="0">
                <a:solidFill>
                  <a:schemeClr val="bg2"/>
                </a:solidFill>
              </a:rPr>
              <a:t>“If we refine this design, it will only take a few more months…</a:t>
            </a:r>
          </a:p>
          <a:p>
            <a:pPr marL="1200150" lvl="2" indent="-285750">
              <a:buFont typeface="Arial" panose="020B0604020202020204" pitchFamily="34" charset="0"/>
              <a:buChar char="•"/>
            </a:pPr>
            <a:r>
              <a:rPr lang="en-US" dirty="0">
                <a:solidFill>
                  <a:schemeClr val="bg2"/>
                </a:solidFill>
              </a:rPr>
              <a:t>“If we refine this design, it could be perfect…</a:t>
            </a:r>
          </a:p>
          <a:p>
            <a:pPr marL="742950" lvl="1" indent="-285750">
              <a:buFont typeface="Arial" panose="020B0604020202020204" pitchFamily="34" charset="0"/>
              <a:buChar char="•"/>
            </a:pPr>
            <a:endParaRPr lang="en-US" dirty="0">
              <a:solidFill>
                <a:schemeClr val="bg2"/>
              </a:solidFill>
            </a:endParaRPr>
          </a:p>
          <a:p>
            <a:endParaRPr lang="en-US" dirty="0"/>
          </a:p>
        </p:txBody>
      </p:sp>
      <p:pic>
        <p:nvPicPr>
          <p:cNvPr id="12290" name="Picture 2" descr="A look at a meeting between Patricia and Quinn after today&amp;#39;s loss.:  detroitlions">
            <a:extLst>
              <a:ext uri="{FF2B5EF4-FFF2-40B4-BE49-F238E27FC236}">
                <a16:creationId xmlns:a16="http://schemas.microsoft.com/office/drawing/2014/main" id="{3E972483-DD53-43DA-842B-15DFDB0942E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634547" y="1503273"/>
            <a:ext cx="3383915" cy="472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68538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54</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DATA</a:t>
            </a:r>
          </a:p>
        </p:txBody>
      </p:sp>
      <p:sp>
        <p:nvSpPr>
          <p:cNvPr id="6" name="TextBox 5">
            <a:extLst>
              <a:ext uri="{FF2B5EF4-FFF2-40B4-BE49-F238E27FC236}">
                <a16:creationId xmlns:a16="http://schemas.microsoft.com/office/drawing/2014/main" id="{690D44EC-2D52-4B9D-9AA6-F2C82637417B}"/>
              </a:ext>
            </a:extLst>
          </p:cNvPr>
          <p:cNvSpPr txBox="1"/>
          <p:nvPr/>
        </p:nvSpPr>
        <p:spPr>
          <a:xfrm>
            <a:off x="1407481" y="963644"/>
            <a:ext cx="10184565" cy="646330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2"/>
                </a:solidFill>
              </a:rPr>
              <a:t>A budget must be created for any limited resource</a:t>
            </a:r>
          </a:p>
          <a:p>
            <a:pPr marL="285750" indent="-285750">
              <a:buFont typeface="Arial" panose="020B0604020202020204" pitchFamily="34" charset="0"/>
              <a:buChar char="•"/>
            </a:pPr>
            <a:endParaRPr lang="en-US" dirty="0">
              <a:solidFill>
                <a:schemeClr val="bg2"/>
              </a:solidFill>
            </a:endParaRPr>
          </a:p>
          <a:p>
            <a:pPr marL="742950" lvl="1" indent="-285750">
              <a:buFont typeface="Arial" panose="020B0604020202020204" pitchFamily="34" charset="0"/>
              <a:buChar char="•"/>
            </a:pPr>
            <a:r>
              <a:rPr lang="en-US" dirty="0">
                <a:solidFill>
                  <a:schemeClr val="bg2"/>
                </a:solidFill>
              </a:rPr>
              <a:t>Any project has a limited amount of data that can be downloaded and or analyzed. </a:t>
            </a:r>
          </a:p>
          <a:p>
            <a:pPr marL="742950" lvl="1" indent="-285750">
              <a:buFont typeface="Arial" panose="020B0604020202020204" pitchFamily="34" charset="0"/>
              <a:buChar char="•"/>
            </a:pPr>
            <a:r>
              <a:rPr lang="en-US" dirty="0">
                <a:solidFill>
                  <a:schemeClr val="bg2"/>
                </a:solidFill>
              </a:rPr>
              <a:t>Data quality and quantity must closely be considered by the project.</a:t>
            </a:r>
          </a:p>
          <a:p>
            <a:pPr marL="742950" lvl="1" indent="-285750">
              <a:buFont typeface="Arial" panose="020B0604020202020204" pitchFamily="34" charset="0"/>
              <a:buChar char="•"/>
            </a:pPr>
            <a:r>
              <a:rPr lang="en-US" dirty="0">
                <a:solidFill>
                  <a:schemeClr val="bg2"/>
                </a:solidFill>
              </a:rPr>
              <a:t>Scientists and Engineers often prefer large amounts of data.</a:t>
            </a:r>
          </a:p>
          <a:p>
            <a:pPr marL="742950" lvl="1" indent="-285750">
              <a:buFont typeface="Arial" panose="020B0604020202020204" pitchFamily="34" charset="0"/>
              <a:buChar char="•"/>
            </a:pPr>
            <a:r>
              <a:rPr lang="en-US" dirty="0">
                <a:solidFill>
                  <a:schemeClr val="bg2"/>
                </a:solidFill>
              </a:rPr>
              <a:t>Projects recognize data is limited and must be budgeted.</a:t>
            </a:r>
          </a:p>
          <a:p>
            <a:pPr marL="742950" lvl="1" indent="-285750">
              <a:buFont typeface="Arial" panose="020B0604020202020204" pitchFamily="34" charset="0"/>
              <a:buChar char="•"/>
            </a:pPr>
            <a:r>
              <a:rPr lang="en-US" dirty="0">
                <a:solidFill>
                  <a:schemeClr val="bg2"/>
                </a:solidFill>
              </a:rPr>
              <a:t>Lossless compression is the ideal solution, but still results in large data files.</a:t>
            </a:r>
          </a:p>
          <a:p>
            <a:pPr marL="742950" lvl="1" indent="-285750">
              <a:buFont typeface="Arial" panose="020B0604020202020204" pitchFamily="34" charset="0"/>
              <a:buChar char="•"/>
            </a:pPr>
            <a:r>
              <a:rPr lang="en-US" dirty="0">
                <a:solidFill>
                  <a:schemeClr val="bg2"/>
                </a:solidFill>
              </a:rPr>
              <a:t>Compression examples:</a:t>
            </a:r>
          </a:p>
          <a:p>
            <a:pPr marL="285750"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Still Images</a:t>
            </a:r>
          </a:p>
          <a:p>
            <a:pPr marL="742950" lvl="1" indent="-285750">
              <a:buFont typeface="Arial" panose="020B0604020202020204" pitchFamily="34" charset="0"/>
              <a:buChar char="•"/>
            </a:pPr>
            <a:r>
              <a:rPr lang="en-US" dirty="0">
                <a:solidFill>
                  <a:schemeClr val="bg2"/>
                </a:solidFill>
              </a:rPr>
              <a:t>PNG</a:t>
            </a:r>
          </a:p>
          <a:p>
            <a:pPr marL="742950" lvl="1" indent="-285750">
              <a:buFont typeface="Arial" panose="020B0604020202020204" pitchFamily="34" charset="0"/>
              <a:buChar char="•"/>
            </a:pPr>
            <a:r>
              <a:rPr lang="en-US" dirty="0">
                <a:solidFill>
                  <a:schemeClr val="bg2"/>
                </a:solidFill>
              </a:rPr>
              <a:t>JPEG</a:t>
            </a:r>
          </a:p>
          <a:p>
            <a:pPr marL="742950" lvl="1" indent="-285750">
              <a:buFont typeface="Arial" panose="020B0604020202020204" pitchFamily="34" charset="0"/>
              <a:buChar char="•"/>
            </a:pPr>
            <a:r>
              <a:rPr lang="en-US" dirty="0">
                <a:solidFill>
                  <a:schemeClr val="bg2"/>
                </a:solidFill>
              </a:rPr>
              <a:t>JPEG2000</a:t>
            </a:r>
          </a:p>
          <a:p>
            <a:pPr marL="742950" lvl="1" indent="-285750">
              <a:buFont typeface="Arial" panose="020B0604020202020204" pitchFamily="34" charset="0"/>
              <a:buChar char="•"/>
            </a:pPr>
            <a:r>
              <a:rPr lang="en-US" dirty="0">
                <a:solidFill>
                  <a:schemeClr val="bg2"/>
                </a:solidFill>
              </a:rPr>
              <a:t>TIFF</a:t>
            </a:r>
          </a:p>
          <a:p>
            <a:pPr marL="742950" lvl="1" indent="-285750">
              <a:buFont typeface="Arial" panose="020B0604020202020204" pitchFamily="34" charset="0"/>
              <a:buChar char="•"/>
            </a:pPr>
            <a:r>
              <a:rPr lang="en-US" dirty="0">
                <a:solidFill>
                  <a:schemeClr val="bg2"/>
                </a:solidFill>
              </a:rPr>
              <a:t>RAW</a:t>
            </a:r>
          </a:p>
          <a:p>
            <a:pPr marL="742950" lvl="1" indent="-285750">
              <a:buFont typeface="Arial" panose="020B0604020202020204" pitchFamily="34" charset="0"/>
              <a:buChar char="•"/>
            </a:pPr>
            <a:endParaRPr lang="en-US" dirty="0">
              <a:solidFill>
                <a:schemeClr val="bg2"/>
              </a:solidFill>
            </a:endParaRPr>
          </a:p>
          <a:p>
            <a:pPr marL="285750" indent="-285750">
              <a:buFont typeface="Arial" panose="020B0604020202020204" pitchFamily="34" charset="0"/>
              <a:buChar char="•"/>
            </a:pPr>
            <a:r>
              <a:rPr lang="en-US" dirty="0">
                <a:solidFill>
                  <a:schemeClr val="bg2"/>
                </a:solidFill>
              </a:rPr>
              <a:t>Video Codecs</a:t>
            </a:r>
          </a:p>
          <a:p>
            <a:pPr marL="742950" lvl="1" indent="-285750">
              <a:buFont typeface="Arial" panose="020B0604020202020204" pitchFamily="34" charset="0"/>
              <a:buChar char="•"/>
            </a:pPr>
            <a:r>
              <a:rPr lang="en-US" dirty="0">
                <a:solidFill>
                  <a:schemeClr val="bg2"/>
                </a:solidFill>
              </a:rPr>
              <a:t>MPEG-1</a:t>
            </a:r>
          </a:p>
          <a:p>
            <a:pPr marL="742950" lvl="1" indent="-285750">
              <a:buFont typeface="Arial" panose="020B0604020202020204" pitchFamily="34" charset="0"/>
              <a:buChar char="•"/>
            </a:pPr>
            <a:r>
              <a:rPr lang="en-US" dirty="0">
                <a:solidFill>
                  <a:schemeClr val="bg2"/>
                </a:solidFill>
              </a:rPr>
              <a:t>MPEG-2</a:t>
            </a:r>
          </a:p>
          <a:p>
            <a:pPr marL="742950" lvl="1" indent="-285750">
              <a:buFont typeface="Arial" panose="020B0604020202020204" pitchFamily="34" charset="0"/>
              <a:buChar char="•"/>
            </a:pPr>
            <a:r>
              <a:rPr lang="en-US" dirty="0">
                <a:solidFill>
                  <a:schemeClr val="bg2"/>
                </a:solidFill>
              </a:rPr>
              <a:t>H.264</a:t>
            </a:r>
          </a:p>
          <a:p>
            <a:pPr marL="742950" lvl="1" indent="-285750">
              <a:buFont typeface="Arial" panose="020B0604020202020204" pitchFamily="34" charset="0"/>
              <a:buChar char="•"/>
            </a:pPr>
            <a:r>
              <a:rPr lang="en-US" dirty="0">
                <a:solidFill>
                  <a:schemeClr val="bg2"/>
                </a:solidFill>
              </a:rPr>
              <a:t>H.265</a:t>
            </a:r>
          </a:p>
          <a:p>
            <a:pPr marL="742950" lvl="1" indent="-285750">
              <a:buFont typeface="Arial" panose="020B0604020202020204" pitchFamily="34" charset="0"/>
              <a:buChar char="•"/>
            </a:pPr>
            <a:endParaRPr lang="en-US" dirty="0"/>
          </a:p>
          <a:p>
            <a:endParaRPr lang="en-US" dirty="0"/>
          </a:p>
        </p:txBody>
      </p:sp>
      <p:pic>
        <p:nvPicPr>
          <p:cNvPr id="13314" name="Picture 2" descr="Most Hilarious Jokes &amp;amp; Videos on Statistics and Data Science">
            <a:extLst>
              <a:ext uri="{FF2B5EF4-FFF2-40B4-BE49-F238E27FC236}">
                <a16:creationId xmlns:a16="http://schemas.microsoft.com/office/drawing/2014/main" id="{150B4C39-1778-412D-AE87-4F5B0521B25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78086" y="3599446"/>
            <a:ext cx="7376498" cy="2294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12914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2E91F-8D3E-4900-B5D7-0C4EEDAD9463}"/>
              </a:ext>
            </a:extLst>
          </p:cNvPr>
          <p:cNvSpPr>
            <a:spLocks noGrp="1"/>
          </p:cNvSpPr>
          <p:nvPr>
            <p:ph type="title"/>
          </p:nvPr>
        </p:nvSpPr>
        <p:spPr/>
        <p:txBody>
          <a:bodyPr/>
          <a:lstStyle/>
          <a:p>
            <a:r>
              <a:rPr lang="en-US" dirty="0"/>
              <a:t>H.264 versus H.265 Compression</a:t>
            </a:r>
          </a:p>
        </p:txBody>
      </p:sp>
      <p:sp>
        <p:nvSpPr>
          <p:cNvPr id="4" name="Slide Number Placeholder 3">
            <a:extLst>
              <a:ext uri="{FF2B5EF4-FFF2-40B4-BE49-F238E27FC236}">
                <a16:creationId xmlns:a16="http://schemas.microsoft.com/office/drawing/2014/main" id="{5F3DA866-B676-4E2D-8AAA-A6ACAB19FAA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25252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903946-CD24-4CA8-AD84-56A2650084F8}" type="slidenum">
              <a:rPr lang="en-US" smtClean="0"/>
              <a:pPr/>
              <a:t>55</a:t>
            </a:fld>
            <a:endParaRPr lang="en-US" dirty="0"/>
          </a:p>
        </p:txBody>
      </p:sp>
      <p:sp>
        <p:nvSpPr>
          <p:cNvPr id="5" name="Footer Placeholder 4">
            <a:extLst>
              <a:ext uri="{FF2B5EF4-FFF2-40B4-BE49-F238E27FC236}">
                <a16:creationId xmlns:a16="http://schemas.microsoft.com/office/drawing/2014/main" id="{3497B2F9-F553-445E-9DE1-C4AE863106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25252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EFILMRS CDR</a:t>
            </a:r>
            <a:endParaRPr lang="en-US" dirty="0"/>
          </a:p>
        </p:txBody>
      </p:sp>
      <p:grpSp>
        <p:nvGrpSpPr>
          <p:cNvPr id="6" name="Group 5"/>
          <p:cNvGrpSpPr/>
          <p:nvPr/>
        </p:nvGrpSpPr>
        <p:grpSpPr>
          <a:xfrm>
            <a:off x="1657350" y="897596"/>
            <a:ext cx="8934450" cy="5643710"/>
            <a:chOff x="1657350" y="897596"/>
            <a:chExt cx="8934450" cy="5643710"/>
          </a:xfrm>
        </p:grpSpPr>
        <p:pic>
          <p:nvPicPr>
            <p:cNvPr id="7" name="Picture 6"/>
            <p:cNvPicPr>
              <a:picLocks noChangeAspect="1"/>
            </p:cNvPicPr>
            <p:nvPr/>
          </p:nvPicPr>
          <p:blipFill>
            <a:blip r:embed="rId2"/>
            <a:stretch>
              <a:fillRect/>
            </a:stretch>
          </p:blipFill>
          <p:spPr>
            <a:xfrm>
              <a:off x="1657350" y="3408946"/>
              <a:ext cx="8934450" cy="2895600"/>
            </a:xfrm>
            <a:prstGeom prst="rect">
              <a:avLst/>
            </a:prstGeom>
          </p:spPr>
        </p:pic>
        <p:sp>
          <p:nvSpPr>
            <p:cNvPr id="8" name="TextBox 7"/>
            <p:cNvSpPr txBox="1"/>
            <p:nvPr/>
          </p:nvSpPr>
          <p:spPr>
            <a:xfrm>
              <a:off x="2011942" y="897596"/>
              <a:ext cx="7914090" cy="2308324"/>
            </a:xfrm>
            <a:prstGeom prst="rect">
              <a:avLst/>
            </a:prstGeom>
            <a:noFill/>
          </p:spPr>
          <p:txBody>
            <a:bodyPr wrap="none" rtlCol="0">
              <a:spAutoFit/>
            </a:bodyPr>
            <a:lstStyle/>
            <a:p>
              <a:pPr marL="285750" indent="-285750">
                <a:buFont typeface="Arial" panose="020B0604020202020204" pitchFamily="34" charset="0"/>
                <a:buChar char="•"/>
              </a:pPr>
              <a:r>
                <a:rPr lang="en-US" dirty="0">
                  <a:solidFill>
                    <a:prstClr val="black"/>
                  </a:solidFill>
                  <a:latin typeface="Calibri" panose="020F0502020204030204"/>
                </a:rPr>
                <a:t>Both codecs compare different parts for redundancy in the video frame</a:t>
              </a:r>
            </a:p>
            <a:p>
              <a:r>
                <a:rPr lang="en-US" dirty="0">
                  <a:solidFill>
                    <a:prstClr val="black"/>
                  </a:solidFill>
                  <a:latin typeface="Calibri" panose="020F0502020204030204"/>
                </a:rPr>
                <a:t>          and motion prediction.  H.265 allows for 33 directions of motion over</a:t>
              </a:r>
            </a:p>
            <a:p>
              <a:r>
                <a:rPr lang="en-US" dirty="0">
                  <a:solidFill>
                    <a:prstClr val="black"/>
                  </a:solidFill>
                  <a:latin typeface="Calibri" panose="020F0502020204030204"/>
                </a:rPr>
                <a:t>          H.264 nine directions.</a:t>
              </a:r>
            </a:p>
            <a:p>
              <a:pPr marL="285750" indent="-285750">
                <a:buFont typeface="Arial" panose="020B0604020202020204" pitchFamily="34" charset="0"/>
                <a:buChar char="•"/>
              </a:pPr>
              <a:r>
                <a:rPr lang="en-US" dirty="0">
                  <a:solidFill>
                    <a:prstClr val="black"/>
                  </a:solidFill>
                  <a:latin typeface="Calibri" panose="020F0502020204030204"/>
                </a:rPr>
                <a:t>H.265 nearly doubles the compression of H.264 while maintaining video quality</a:t>
              </a:r>
            </a:p>
            <a:p>
              <a:pPr marL="285750" indent="-285750">
                <a:buFont typeface="Arial" panose="020B0604020202020204" pitchFamily="34" charset="0"/>
                <a:buChar char="•"/>
              </a:pPr>
              <a:r>
                <a:rPr lang="en-US" dirty="0">
                  <a:solidFill>
                    <a:prstClr val="black"/>
                  </a:solidFill>
                  <a:latin typeface="Calibri" panose="020F0502020204030204"/>
                </a:rPr>
                <a:t>H.264 allows for only 16 x 16 pixel macroblocks, while H.265 can have</a:t>
              </a:r>
            </a:p>
            <a:p>
              <a:r>
                <a:rPr lang="en-US" dirty="0">
                  <a:solidFill>
                    <a:prstClr val="black"/>
                  </a:solidFill>
                  <a:latin typeface="Calibri" panose="020F0502020204030204"/>
                </a:rPr>
                <a:t>          from 4 x 4 to 64 x 64 pixel macroblocks.</a:t>
              </a:r>
            </a:p>
            <a:p>
              <a:pPr marL="285750" indent="-285750">
                <a:buFont typeface="Arial" panose="020B0604020202020204" pitchFamily="34" charset="0"/>
                <a:buChar char="•"/>
              </a:pPr>
              <a:r>
                <a:rPr lang="en-US" dirty="0">
                  <a:solidFill>
                    <a:prstClr val="black"/>
                  </a:solidFill>
                  <a:latin typeface="Calibri" panose="020F0502020204030204"/>
                </a:rPr>
                <a:t>H.265 also has an improved </a:t>
              </a:r>
              <a:r>
                <a:rPr lang="en-US" dirty="0" err="1">
                  <a:solidFill>
                    <a:prstClr val="black"/>
                  </a:solidFill>
                  <a:latin typeface="Calibri" panose="020F0502020204030204"/>
                </a:rPr>
                <a:t>deblocking</a:t>
              </a:r>
              <a:r>
                <a:rPr lang="en-US" dirty="0">
                  <a:solidFill>
                    <a:prstClr val="black"/>
                  </a:solidFill>
                  <a:latin typeface="Calibri" panose="020F0502020204030204"/>
                </a:rPr>
                <a:t> filter and sample adaptive offset</a:t>
              </a:r>
            </a:p>
            <a:p>
              <a:r>
                <a:rPr lang="en-US" dirty="0">
                  <a:solidFill>
                    <a:prstClr val="black"/>
                  </a:solidFill>
                  <a:latin typeface="Calibri" panose="020F0502020204030204"/>
                </a:rPr>
                <a:t>          to reduce video artifacts.</a:t>
              </a:r>
            </a:p>
          </p:txBody>
        </p:sp>
        <p:sp>
          <p:nvSpPr>
            <p:cNvPr id="9" name="TextBox 8"/>
            <p:cNvSpPr txBox="1"/>
            <p:nvPr/>
          </p:nvSpPr>
          <p:spPr>
            <a:xfrm>
              <a:off x="3429000" y="6168336"/>
              <a:ext cx="737702" cy="369332"/>
            </a:xfrm>
            <a:prstGeom prst="rect">
              <a:avLst/>
            </a:prstGeom>
            <a:noFill/>
          </p:spPr>
          <p:txBody>
            <a:bodyPr wrap="none" rtlCol="0">
              <a:spAutoFit/>
            </a:bodyPr>
            <a:lstStyle/>
            <a:p>
              <a:r>
                <a:rPr lang="en-US" dirty="0"/>
                <a:t>H.264</a:t>
              </a:r>
            </a:p>
          </p:txBody>
        </p:sp>
        <p:sp>
          <p:nvSpPr>
            <p:cNvPr id="10" name="TextBox 9"/>
            <p:cNvSpPr txBox="1"/>
            <p:nvPr/>
          </p:nvSpPr>
          <p:spPr>
            <a:xfrm>
              <a:off x="8077200" y="6171974"/>
              <a:ext cx="737702" cy="369332"/>
            </a:xfrm>
            <a:prstGeom prst="rect">
              <a:avLst/>
            </a:prstGeom>
            <a:noFill/>
          </p:spPr>
          <p:txBody>
            <a:bodyPr wrap="none" rtlCol="0">
              <a:spAutoFit/>
            </a:bodyPr>
            <a:lstStyle/>
            <a:p>
              <a:r>
                <a:rPr lang="en-US" dirty="0"/>
                <a:t>H.265</a:t>
              </a:r>
            </a:p>
          </p:txBody>
        </p:sp>
      </p:grpSp>
    </p:spTree>
    <p:extLst>
      <p:ext uri="{BB962C8B-B14F-4D97-AF65-F5344CB8AC3E}">
        <p14:creationId xmlns:p14="http://schemas.microsoft.com/office/powerpoint/2010/main" val="2847779555"/>
      </p:ext>
    </p:extLst>
  </p:cSld>
  <p:clrMapOvr>
    <a:masterClrMapping/>
  </p:clrMapOvr>
  <p:transition advClick="0">
    <p:randomBa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2E91F-8D3E-4900-B5D7-0C4EEDAD9463}"/>
              </a:ext>
            </a:extLst>
          </p:cNvPr>
          <p:cNvSpPr>
            <a:spLocks noGrp="1"/>
          </p:cNvSpPr>
          <p:nvPr>
            <p:ph type="title"/>
          </p:nvPr>
        </p:nvSpPr>
        <p:spPr/>
        <p:txBody>
          <a:bodyPr/>
          <a:lstStyle/>
          <a:p>
            <a:r>
              <a:rPr lang="en-US" dirty="0"/>
              <a:t>Complex Video Reference</a:t>
            </a:r>
          </a:p>
        </p:txBody>
      </p:sp>
      <p:sp>
        <p:nvSpPr>
          <p:cNvPr id="4" name="Slide Number Placeholder 3">
            <a:extLst>
              <a:ext uri="{FF2B5EF4-FFF2-40B4-BE49-F238E27FC236}">
                <a16:creationId xmlns:a16="http://schemas.microsoft.com/office/drawing/2014/main" id="{5F3DA866-B676-4E2D-8AAA-A6ACAB19FAA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25252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903946-CD24-4CA8-AD84-56A2650084F8}" type="slidenum">
              <a:rPr lang="en-US" smtClean="0"/>
              <a:pPr/>
              <a:t>56</a:t>
            </a:fld>
            <a:endParaRPr lang="en-US" dirty="0"/>
          </a:p>
        </p:txBody>
      </p:sp>
      <p:sp>
        <p:nvSpPr>
          <p:cNvPr id="5" name="Footer Placeholder 4">
            <a:extLst>
              <a:ext uri="{FF2B5EF4-FFF2-40B4-BE49-F238E27FC236}">
                <a16:creationId xmlns:a16="http://schemas.microsoft.com/office/drawing/2014/main" id="{3497B2F9-F553-445E-9DE1-C4AE863106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25252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EFILMRS CDR</a:t>
            </a:r>
            <a:endParaRPr lang="en-US" dirty="0"/>
          </a:p>
        </p:txBody>
      </p:sp>
      <p:pic>
        <p:nvPicPr>
          <p:cNvPr id="16" name="Picture 1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86144" y="1111190"/>
            <a:ext cx="9143998" cy="5143495"/>
          </a:xfrm>
          <a:prstGeom prst="rect">
            <a:avLst/>
          </a:prstGeom>
        </p:spPr>
      </p:pic>
    </p:spTree>
    <p:extLst>
      <p:ext uri="{BB962C8B-B14F-4D97-AF65-F5344CB8AC3E}">
        <p14:creationId xmlns:p14="http://schemas.microsoft.com/office/powerpoint/2010/main" val="1977198379"/>
      </p:ext>
    </p:extLst>
  </p:cSld>
  <p:clrMapOvr>
    <a:masterClrMapping/>
  </p:clrMapOvr>
  <p:transition advClick="0">
    <p:randomBa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2E91F-8D3E-4900-B5D7-0C4EEDAD9463}"/>
              </a:ext>
            </a:extLst>
          </p:cNvPr>
          <p:cNvSpPr>
            <a:spLocks noGrp="1"/>
          </p:cNvSpPr>
          <p:nvPr>
            <p:ph type="title"/>
          </p:nvPr>
        </p:nvSpPr>
        <p:spPr/>
        <p:txBody>
          <a:bodyPr/>
          <a:lstStyle/>
          <a:p>
            <a:r>
              <a:rPr lang="en-US" dirty="0"/>
              <a:t>Complex Video PQR 6.98 – 2 Mbps</a:t>
            </a:r>
          </a:p>
        </p:txBody>
      </p:sp>
      <p:sp>
        <p:nvSpPr>
          <p:cNvPr id="4" name="Slide Number Placeholder 3">
            <a:extLst>
              <a:ext uri="{FF2B5EF4-FFF2-40B4-BE49-F238E27FC236}">
                <a16:creationId xmlns:a16="http://schemas.microsoft.com/office/drawing/2014/main" id="{5F3DA866-B676-4E2D-8AAA-A6ACAB19FAA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25252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903946-CD24-4CA8-AD84-56A2650084F8}" type="slidenum">
              <a:rPr lang="en-US" smtClean="0"/>
              <a:pPr/>
              <a:t>57</a:t>
            </a:fld>
            <a:endParaRPr lang="en-US" dirty="0"/>
          </a:p>
        </p:txBody>
      </p:sp>
      <p:sp>
        <p:nvSpPr>
          <p:cNvPr id="5" name="Footer Placeholder 4">
            <a:extLst>
              <a:ext uri="{FF2B5EF4-FFF2-40B4-BE49-F238E27FC236}">
                <a16:creationId xmlns:a16="http://schemas.microsoft.com/office/drawing/2014/main" id="{3497B2F9-F553-445E-9DE1-C4AE863106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25252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EFILMRS CDR</a:t>
            </a:r>
            <a:endParaRPr lang="en-US" dirty="0"/>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86144" y="1111191"/>
            <a:ext cx="9144000" cy="5143500"/>
          </a:xfrm>
          <a:prstGeom prst="rect">
            <a:avLst/>
          </a:prstGeom>
        </p:spPr>
      </p:pic>
    </p:spTree>
    <p:extLst>
      <p:ext uri="{BB962C8B-B14F-4D97-AF65-F5344CB8AC3E}">
        <p14:creationId xmlns:p14="http://schemas.microsoft.com/office/powerpoint/2010/main" val="2239401320"/>
      </p:ext>
    </p:extLst>
  </p:cSld>
  <p:clrMapOvr>
    <a:masterClrMapping/>
  </p:clrMapOvr>
  <p:transition advClick="0">
    <p:randomBa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86144" y="1111190"/>
            <a:ext cx="9144000" cy="5143495"/>
          </a:xfrm>
          <a:prstGeom prst="rect">
            <a:avLst/>
          </a:prstGeom>
        </p:spPr>
      </p:pic>
      <p:sp>
        <p:nvSpPr>
          <p:cNvPr id="2" name="Title 1">
            <a:extLst>
              <a:ext uri="{FF2B5EF4-FFF2-40B4-BE49-F238E27FC236}">
                <a16:creationId xmlns:a16="http://schemas.microsoft.com/office/drawing/2014/main" id="{80B2E91F-8D3E-4900-B5D7-0C4EEDAD9463}"/>
              </a:ext>
            </a:extLst>
          </p:cNvPr>
          <p:cNvSpPr>
            <a:spLocks noGrp="1"/>
          </p:cNvSpPr>
          <p:nvPr>
            <p:ph type="title"/>
          </p:nvPr>
        </p:nvSpPr>
        <p:spPr/>
        <p:txBody>
          <a:bodyPr/>
          <a:lstStyle/>
          <a:p>
            <a:r>
              <a:rPr lang="en-US" dirty="0"/>
              <a:t>Complex Video PQR 3.11 – 8 Mbps</a:t>
            </a:r>
          </a:p>
        </p:txBody>
      </p:sp>
      <p:sp>
        <p:nvSpPr>
          <p:cNvPr id="4" name="Slide Number Placeholder 3">
            <a:extLst>
              <a:ext uri="{FF2B5EF4-FFF2-40B4-BE49-F238E27FC236}">
                <a16:creationId xmlns:a16="http://schemas.microsoft.com/office/drawing/2014/main" id="{5F3DA866-B676-4E2D-8AAA-A6ACAB19FAA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25252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903946-CD24-4CA8-AD84-56A2650084F8}" type="slidenum">
              <a:rPr lang="en-US" smtClean="0"/>
              <a:pPr/>
              <a:t>58</a:t>
            </a:fld>
            <a:endParaRPr lang="en-US" dirty="0"/>
          </a:p>
        </p:txBody>
      </p:sp>
      <p:sp>
        <p:nvSpPr>
          <p:cNvPr id="5" name="Footer Placeholder 4">
            <a:extLst>
              <a:ext uri="{FF2B5EF4-FFF2-40B4-BE49-F238E27FC236}">
                <a16:creationId xmlns:a16="http://schemas.microsoft.com/office/drawing/2014/main" id="{3497B2F9-F553-445E-9DE1-C4AE863106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25252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EFILMRS CDR</a:t>
            </a:r>
            <a:endParaRPr lang="en-US" dirty="0"/>
          </a:p>
        </p:txBody>
      </p:sp>
    </p:spTree>
    <p:extLst>
      <p:ext uri="{BB962C8B-B14F-4D97-AF65-F5344CB8AC3E}">
        <p14:creationId xmlns:p14="http://schemas.microsoft.com/office/powerpoint/2010/main" val="2263231069"/>
      </p:ext>
    </p:extLst>
  </p:cSld>
  <p:clrMapOvr>
    <a:masterClrMapping/>
  </p:clrMapOvr>
  <p:transition advClick="0">
    <p:randomBa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3DA866-B676-4E2D-8AAA-A6ACAB19FAAA}"/>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252525"/>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903946-CD24-4CA8-AD84-56A2650084F8}" type="slidenum">
              <a:rPr lang="en-US" smtClean="0"/>
              <a:pPr/>
              <a:t>59</a:t>
            </a:fld>
            <a:endParaRPr lang="en-US" dirty="0"/>
          </a:p>
        </p:txBody>
      </p:sp>
      <p:sp>
        <p:nvSpPr>
          <p:cNvPr id="12" name="Title 1">
            <a:extLst>
              <a:ext uri="{FF2B5EF4-FFF2-40B4-BE49-F238E27FC236}">
                <a16:creationId xmlns:a16="http://schemas.microsoft.com/office/drawing/2014/main" id="{FD7F9D44-EE88-483E-83E0-4B0A745A0D2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POWER &amp; MASS</a:t>
            </a:r>
          </a:p>
        </p:txBody>
      </p:sp>
      <p:sp>
        <p:nvSpPr>
          <p:cNvPr id="13" name="TextBox 12">
            <a:extLst>
              <a:ext uri="{FF2B5EF4-FFF2-40B4-BE49-F238E27FC236}">
                <a16:creationId xmlns:a16="http://schemas.microsoft.com/office/drawing/2014/main" id="{EC18F367-EEE0-49A3-B99F-681287CAC213}"/>
              </a:ext>
            </a:extLst>
          </p:cNvPr>
          <p:cNvSpPr txBox="1"/>
          <p:nvPr/>
        </p:nvSpPr>
        <p:spPr>
          <a:xfrm>
            <a:off x="1407481" y="963644"/>
            <a:ext cx="10184565" cy="147732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2"/>
                </a:solidFill>
              </a:rPr>
              <a:t>A budget must be created for any limited resource</a:t>
            </a:r>
          </a:p>
          <a:p>
            <a:pPr marL="285750" indent="-285750">
              <a:buFont typeface="Arial" panose="020B0604020202020204" pitchFamily="34" charset="0"/>
              <a:buChar char="•"/>
            </a:pPr>
            <a:endParaRPr lang="en-US" dirty="0">
              <a:solidFill>
                <a:schemeClr val="bg2"/>
              </a:solidFill>
            </a:endParaRPr>
          </a:p>
          <a:p>
            <a:pPr marL="742950" lvl="1" indent="-285750">
              <a:buFont typeface="Arial" panose="020B0604020202020204" pitchFamily="34" charset="0"/>
              <a:buChar char="•"/>
            </a:pPr>
            <a:r>
              <a:rPr lang="en-US" dirty="0">
                <a:solidFill>
                  <a:schemeClr val="bg2"/>
                </a:solidFill>
              </a:rPr>
              <a:t>Power: All Energy is a limited resource.  A method must be developed to manage. </a:t>
            </a:r>
          </a:p>
          <a:p>
            <a:pPr marL="742950" lvl="1" indent="-285750">
              <a:buFont typeface="Arial" panose="020B0604020202020204" pitchFamily="34" charset="0"/>
              <a:buChar char="•"/>
            </a:pPr>
            <a:r>
              <a:rPr lang="en-US" dirty="0">
                <a:solidFill>
                  <a:schemeClr val="bg2"/>
                </a:solidFill>
              </a:rPr>
              <a:t>Mass: Distance mass is carried often relates to orders of magnitude of cost.</a:t>
            </a:r>
          </a:p>
          <a:p>
            <a:endParaRPr lang="en-US" dirty="0"/>
          </a:p>
        </p:txBody>
      </p:sp>
      <p:pic>
        <p:nvPicPr>
          <p:cNvPr id="3074" name="Picture 2" descr="Nasa menu suggests Mars astronauts may to be too fat to get out of capsule  on arrival | Daily Mail Online">
            <a:extLst>
              <a:ext uri="{FF2B5EF4-FFF2-40B4-BE49-F238E27FC236}">
                <a16:creationId xmlns:a16="http://schemas.microsoft.com/office/drawing/2014/main" id="{9599B389-E56A-4A68-9741-084FEBF0924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53555" y="2555790"/>
            <a:ext cx="3149897" cy="3423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881501"/>
      </p:ext>
    </p:extLst>
  </p:cSld>
  <p:clrMapOvr>
    <a:masterClrMapping/>
  </p:clrMapOvr>
  <p:transition advClick="0">
    <p:randomBa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5D8E7-F1AF-4B4F-AEF1-F560EA07BA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456"/>
          </a:xfrm>
          <a:prstGeom prst="rect">
            <a:avLst/>
          </a:prstGeom>
        </p:spPr>
      </p:pic>
      <p:sp>
        <p:nvSpPr>
          <p:cNvPr id="5" name="Title 7">
            <a:extLst>
              <a:ext uri="{FF2B5EF4-FFF2-40B4-BE49-F238E27FC236}">
                <a16:creationId xmlns:a16="http://schemas.microsoft.com/office/drawing/2014/main" id="{85B6D719-1DD2-4B79-BF55-728589C0F1EC}"/>
              </a:ext>
            </a:extLst>
          </p:cNvPr>
          <p:cNvSpPr txBox="1">
            <a:spLocks/>
          </p:cNvSpPr>
          <p:nvPr/>
        </p:nvSpPr>
        <p:spPr>
          <a:xfrm>
            <a:off x="4764195" y="2013107"/>
            <a:ext cx="5913438" cy="2044700"/>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5"/>
                </a:solidFill>
                <a:latin typeface="+mn-lt"/>
                <a:ea typeface="ＭＳ Ｐゴシック" pitchFamily="-108" charset="-128"/>
              </a:rPr>
              <a:t>Requirements Development for a Lunar Based Imagery Systems</a:t>
            </a:r>
          </a:p>
        </p:txBody>
      </p:sp>
    </p:spTree>
    <p:extLst>
      <p:ext uri="{BB962C8B-B14F-4D97-AF65-F5344CB8AC3E}">
        <p14:creationId xmlns:p14="http://schemas.microsoft.com/office/powerpoint/2010/main" val="26062694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607AB6E-854B-49DF-9EFF-5079AA495855}"/>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F1F92B3E-06B6-4F51-B8B9-4F3620B8641F}"/>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61</a:t>
            </a:fld>
            <a:endParaRPr lang="en-US" dirty="0">
              <a:solidFill>
                <a:srgbClr val="000000"/>
              </a:solidFill>
            </a:endParaRPr>
          </a:p>
        </p:txBody>
      </p:sp>
      <p:sp>
        <p:nvSpPr>
          <p:cNvPr id="5" name="Title 1">
            <a:extLst>
              <a:ext uri="{FF2B5EF4-FFF2-40B4-BE49-F238E27FC236}">
                <a16:creationId xmlns:a16="http://schemas.microsoft.com/office/drawing/2014/main" id="{632FEE49-4F9C-4735-87C5-F69C1F9633A3}"/>
              </a:ext>
            </a:extLst>
          </p:cNvPr>
          <p:cNvSpPr txBox="1">
            <a:spLocks/>
          </p:cNvSpPr>
          <p:nvPr/>
        </p:nvSpPr>
        <p:spPr bwMode="auto">
          <a:xfrm>
            <a:off x="4559011" y="106345"/>
            <a:ext cx="5179674" cy="57944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ARTEMIS PROGRAM</a:t>
            </a:r>
          </a:p>
        </p:txBody>
      </p:sp>
      <p:pic>
        <p:nvPicPr>
          <p:cNvPr id="8194" name="Picture 2">
            <a:hlinkClick r:id="rId2"/>
            <a:extLst>
              <a:ext uri="{FF2B5EF4-FFF2-40B4-BE49-F238E27FC236}">
                <a16:creationId xmlns:a16="http://schemas.microsoft.com/office/drawing/2014/main" id="{01E12606-A505-40D7-A921-D29AB0B205D3}"/>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26571" y="685800"/>
            <a:ext cx="11661004"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20574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F22C15D-7344-4A8B-BDFB-7592EBF4B9D6}"/>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54357191-AD3B-4B9D-AA52-09C31FC9E220}"/>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62</a:t>
            </a:fld>
            <a:endParaRPr lang="en-US" dirty="0">
              <a:solidFill>
                <a:srgbClr val="000000"/>
              </a:solidFill>
            </a:endParaRPr>
          </a:p>
        </p:txBody>
      </p:sp>
      <p:pic>
        <p:nvPicPr>
          <p:cNvPr id="5" name="Picture 4">
            <a:extLst>
              <a:ext uri="{FF2B5EF4-FFF2-40B4-BE49-F238E27FC236}">
                <a16:creationId xmlns:a16="http://schemas.microsoft.com/office/drawing/2014/main" id="{82FF01C8-67D9-4DAF-B9BE-0618F7A0682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848825"/>
            <a:ext cx="6725077" cy="3341209"/>
          </a:xfrm>
          <a:prstGeom prst="rect">
            <a:avLst/>
          </a:prstGeom>
        </p:spPr>
      </p:pic>
      <p:pic>
        <p:nvPicPr>
          <p:cNvPr id="7" name="Picture 6">
            <a:hlinkClick r:id="rId3"/>
            <a:extLst>
              <a:ext uri="{FF2B5EF4-FFF2-40B4-BE49-F238E27FC236}">
                <a16:creationId xmlns:a16="http://schemas.microsoft.com/office/drawing/2014/main" id="{8D58C659-7E7A-445A-B8A1-C61778D380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21124" y="2925613"/>
            <a:ext cx="6670876" cy="3932388"/>
          </a:xfrm>
          <a:prstGeom prst="rect">
            <a:avLst/>
          </a:prstGeom>
        </p:spPr>
      </p:pic>
      <p:sp>
        <p:nvSpPr>
          <p:cNvPr id="8" name="Title 1">
            <a:extLst>
              <a:ext uri="{FF2B5EF4-FFF2-40B4-BE49-F238E27FC236}">
                <a16:creationId xmlns:a16="http://schemas.microsoft.com/office/drawing/2014/main" id="{BAE6E47F-DF8B-461A-96FD-A073E193A532}"/>
              </a:ext>
            </a:extLst>
          </p:cNvPr>
          <p:cNvSpPr txBox="1">
            <a:spLocks/>
          </p:cNvSpPr>
          <p:nvPr/>
        </p:nvSpPr>
        <p:spPr bwMode="auto">
          <a:xfrm>
            <a:off x="4423719" y="7"/>
            <a:ext cx="7768282"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GATEWAY</a:t>
            </a:r>
          </a:p>
        </p:txBody>
      </p:sp>
      <p:sp>
        <p:nvSpPr>
          <p:cNvPr id="9" name="Rectangle 8">
            <a:extLst>
              <a:ext uri="{FF2B5EF4-FFF2-40B4-BE49-F238E27FC236}">
                <a16:creationId xmlns:a16="http://schemas.microsoft.com/office/drawing/2014/main" id="{E31CB400-EDC2-4596-88E1-B10357E0ADF1}"/>
              </a:ext>
            </a:extLst>
          </p:cNvPr>
          <p:cNvSpPr/>
          <p:nvPr/>
        </p:nvSpPr>
        <p:spPr>
          <a:xfrm>
            <a:off x="6956385" y="1225742"/>
            <a:ext cx="5098648" cy="1477328"/>
          </a:xfrm>
          <a:prstGeom prst="rect">
            <a:avLst/>
          </a:prstGeom>
        </p:spPr>
        <p:txBody>
          <a:bodyPr wrap="square">
            <a:spAutoFit/>
          </a:bodyPr>
          <a:lstStyle/>
          <a:p>
            <a:r>
              <a:rPr lang="en-US" dirty="0">
                <a:solidFill>
                  <a:srgbClr val="333333"/>
                </a:solidFill>
                <a:latin typeface="Helvetica Neue"/>
              </a:rPr>
              <a:t>The Gateway will be an outpost orbiting the Moon that provides vital support for a sustainable, long-term human return to the lunar surface, as well as a staging point for deep space exploration. </a:t>
            </a:r>
            <a:endParaRPr lang="en-US" dirty="0"/>
          </a:p>
        </p:txBody>
      </p:sp>
      <p:pic>
        <p:nvPicPr>
          <p:cNvPr id="3074" name="Picture 2">
            <a:extLst>
              <a:ext uri="{FF2B5EF4-FFF2-40B4-BE49-F238E27FC236}">
                <a16:creationId xmlns:a16="http://schemas.microsoft.com/office/drawing/2014/main" id="{B0B1B940-4284-422A-8B6F-FBA2D4BC20C3}"/>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97713" y="4224817"/>
            <a:ext cx="4346854" cy="2533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9327517"/>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F22C15D-7344-4A8B-BDFB-7592EBF4B9D6}"/>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54357191-AD3B-4B9D-AA52-09C31FC9E220}"/>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63</a:t>
            </a:fld>
            <a:endParaRPr lang="en-US" dirty="0">
              <a:solidFill>
                <a:srgbClr val="000000"/>
              </a:solidFill>
            </a:endParaRPr>
          </a:p>
        </p:txBody>
      </p:sp>
      <p:sp>
        <p:nvSpPr>
          <p:cNvPr id="8" name="Title 1">
            <a:extLst>
              <a:ext uri="{FF2B5EF4-FFF2-40B4-BE49-F238E27FC236}">
                <a16:creationId xmlns:a16="http://schemas.microsoft.com/office/drawing/2014/main" id="{BAE6E47F-DF8B-461A-96FD-A073E193A532}"/>
              </a:ext>
            </a:extLst>
          </p:cNvPr>
          <p:cNvSpPr txBox="1">
            <a:spLocks/>
          </p:cNvSpPr>
          <p:nvPr/>
        </p:nvSpPr>
        <p:spPr bwMode="auto">
          <a:xfrm>
            <a:off x="4423719" y="7"/>
            <a:ext cx="7768282"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HUMAN LANDER SYSTEM (HLS)</a:t>
            </a:r>
          </a:p>
        </p:txBody>
      </p:sp>
      <p:sp>
        <p:nvSpPr>
          <p:cNvPr id="2" name="Rectangle 1">
            <a:extLst>
              <a:ext uri="{FF2B5EF4-FFF2-40B4-BE49-F238E27FC236}">
                <a16:creationId xmlns:a16="http://schemas.microsoft.com/office/drawing/2014/main" id="{453B0983-59D3-4705-9A03-193EA414DD44}"/>
              </a:ext>
            </a:extLst>
          </p:cNvPr>
          <p:cNvSpPr/>
          <p:nvPr/>
        </p:nvSpPr>
        <p:spPr>
          <a:xfrm>
            <a:off x="5851004" y="1398009"/>
            <a:ext cx="5388014" cy="923330"/>
          </a:xfrm>
          <a:prstGeom prst="rect">
            <a:avLst/>
          </a:prstGeom>
        </p:spPr>
        <p:txBody>
          <a:bodyPr wrap="square">
            <a:spAutoFit/>
          </a:bodyPr>
          <a:lstStyle/>
          <a:p>
            <a:r>
              <a:rPr lang="en-US" dirty="0">
                <a:solidFill>
                  <a:srgbClr val="333333"/>
                </a:solidFill>
                <a:latin typeface="Helvetica Neue"/>
              </a:rPr>
              <a:t>The Human Lander System is being competed among commercial partners.  The HLS will transfer crew safely to and from the moon surface. </a:t>
            </a:r>
            <a:endParaRPr lang="en-US" dirty="0"/>
          </a:p>
        </p:txBody>
      </p:sp>
      <p:pic>
        <p:nvPicPr>
          <p:cNvPr id="2050" name="Picture 2">
            <a:hlinkClick r:id="rId2"/>
            <a:extLst>
              <a:ext uri="{FF2B5EF4-FFF2-40B4-BE49-F238E27FC236}">
                <a16:creationId xmlns:a16="http://schemas.microsoft.com/office/drawing/2014/main" id="{40B9354F-4D21-4961-8171-8638857E2AC4}"/>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 y="682906"/>
            <a:ext cx="4452933" cy="617509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ASA wants private moon landers from 3 companies. Here&amp;#39;s how they&amp;#39;ll work.  | Space">
            <a:hlinkClick r:id="rId2"/>
            <a:extLst>
              <a:ext uri="{FF2B5EF4-FFF2-40B4-BE49-F238E27FC236}">
                <a16:creationId xmlns:a16="http://schemas.microsoft.com/office/drawing/2014/main" id="{5BF098B3-0828-4EC8-9F37-37FAFF4C653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48177" y="2870522"/>
            <a:ext cx="6718139" cy="3778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999436"/>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873E5A-1D44-4B39-8A6D-54CE9A6591F0}"/>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B9438CA8-9CAA-4921-9218-561D684EC3DC}"/>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64</a:t>
            </a:fld>
            <a:endParaRPr lang="en-US" dirty="0">
              <a:solidFill>
                <a:srgbClr val="000000"/>
              </a:solidFill>
            </a:endParaRPr>
          </a:p>
        </p:txBody>
      </p:sp>
      <p:sp>
        <p:nvSpPr>
          <p:cNvPr id="5" name="Title 1">
            <a:extLst>
              <a:ext uri="{FF2B5EF4-FFF2-40B4-BE49-F238E27FC236}">
                <a16:creationId xmlns:a16="http://schemas.microsoft.com/office/drawing/2014/main" id="{F439F3FD-E32D-4EA2-A9BD-80295537E98B}"/>
              </a:ext>
            </a:extLst>
          </p:cNvPr>
          <p:cNvSpPr txBox="1">
            <a:spLocks/>
          </p:cNvSpPr>
          <p:nvPr/>
        </p:nvSpPr>
        <p:spPr bwMode="auto">
          <a:xfrm>
            <a:off x="4307972" y="0"/>
            <a:ext cx="7768282"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Intravehicular Activity - IVA</a:t>
            </a:r>
          </a:p>
        </p:txBody>
      </p:sp>
      <p:pic>
        <p:nvPicPr>
          <p:cNvPr id="9" name="Picture 8">
            <a:extLst>
              <a:ext uri="{FF2B5EF4-FFF2-40B4-BE49-F238E27FC236}">
                <a16:creationId xmlns:a16="http://schemas.microsoft.com/office/drawing/2014/main" id="{4B8F3FDE-7DE6-48A5-A9B3-51D8B1C8B6D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65088" y="4057786"/>
            <a:ext cx="3928687" cy="2610676"/>
          </a:xfrm>
          <a:prstGeom prst="rect">
            <a:avLst/>
          </a:prstGeom>
        </p:spPr>
      </p:pic>
      <p:pic>
        <p:nvPicPr>
          <p:cNvPr id="11" name="Picture 10" descr="A picture containing indoor, cluttered, office, messy&#10;&#10;Description automatically generated">
            <a:extLst>
              <a:ext uri="{FF2B5EF4-FFF2-40B4-BE49-F238E27FC236}">
                <a16:creationId xmlns:a16="http://schemas.microsoft.com/office/drawing/2014/main" id="{160E931A-6EFF-4D0C-9A58-88CC8B42738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073850" y="4733084"/>
            <a:ext cx="2579360" cy="1697135"/>
          </a:xfrm>
          <a:prstGeom prst="rect">
            <a:avLst/>
          </a:prstGeom>
        </p:spPr>
      </p:pic>
      <p:pic>
        <p:nvPicPr>
          <p:cNvPr id="17" name="Picture 16" descr="A picture containing indoor, cluttered&#10;&#10;Description automatically generated">
            <a:extLst>
              <a:ext uri="{FF2B5EF4-FFF2-40B4-BE49-F238E27FC236}">
                <a16:creationId xmlns:a16="http://schemas.microsoft.com/office/drawing/2014/main" id="{8F38CB47-23FA-4FB6-AB7B-CE91B452BA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16311" y="1774198"/>
            <a:ext cx="2590935" cy="3898980"/>
          </a:xfrm>
          <a:prstGeom prst="rect">
            <a:avLst/>
          </a:prstGeom>
        </p:spPr>
      </p:pic>
      <p:pic>
        <p:nvPicPr>
          <p:cNvPr id="19" name="Picture 18" descr="A picture containing person, person, standing, posing&#10;&#10;Description automatically generated">
            <a:extLst>
              <a:ext uri="{FF2B5EF4-FFF2-40B4-BE49-F238E27FC236}">
                <a16:creationId xmlns:a16="http://schemas.microsoft.com/office/drawing/2014/main" id="{385413E4-42CE-4CD9-A5FA-F4F9FA3E7FE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20564" y="911885"/>
            <a:ext cx="4550871" cy="3024127"/>
          </a:xfrm>
          <a:prstGeom prst="rect">
            <a:avLst/>
          </a:prstGeom>
        </p:spPr>
      </p:pic>
      <p:pic>
        <p:nvPicPr>
          <p:cNvPr id="23" name="Picture 22">
            <a:extLst>
              <a:ext uri="{FF2B5EF4-FFF2-40B4-BE49-F238E27FC236}">
                <a16:creationId xmlns:a16="http://schemas.microsoft.com/office/drawing/2014/main" id="{97D5BCDD-F0A2-48C3-80E7-29DD2FF090E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24463" y="1276348"/>
            <a:ext cx="3137705" cy="3137705"/>
          </a:xfrm>
          <a:prstGeom prst="rect">
            <a:avLst/>
          </a:prstGeom>
        </p:spPr>
      </p:pic>
    </p:spTree>
    <p:extLst>
      <p:ext uri="{BB962C8B-B14F-4D97-AF65-F5344CB8AC3E}">
        <p14:creationId xmlns:p14="http://schemas.microsoft.com/office/powerpoint/2010/main" val="139413499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F22C15D-7344-4A8B-BDFB-7592EBF4B9D6}"/>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54357191-AD3B-4B9D-AA52-09C31FC9E220}"/>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65</a:t>
            </a:fld>
            <a:endParaRPr lang="en-US" dirty="0">
              <a:solidFill>
                <a:srgbClr val="000000"/>
              </a:solidFill>
            </a:endParaRPr>
          </a:p>
        </p:txBody>
      </p:sp>
      <p:sp>
        <p:nvSpPr>
          <p:cNvPr id="8" name="Title 1">
            <a:extLst>
              <a:ext uri="{FF2B5EF4-FFF2-40B4-BE49-F238E27FC236}">
                <a16:creationId xmlns:a16="http://schemas.microsoft.com/office/drawing/2014/main" id="{BAE6E47F-DF8B-461A-96FD-A073E193A532}"/>
              </a:ext>
            </a:extLst>
          </p:cNvPr>
          <p:cNvSpPr txBox="1">
            <a:spLocks/>
          </p:cNvSpPr>
          <p:nvPr/>
        </p:nvSpPr>
        <p:spPr bwMode="auto">
          <a:xfrm>
            <a:off x="4307972" y="0"/>
            <a:ext cx="7768282" cy="848819"/>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Extravehicular Activity - EVA</a:t>
            </a:r>
          </a:p>
        </p:txBody>
      </p:sp>
      <p:pic>
        <p:nvPicPr>
          <p:cNvPr id="6" name="Picture 5">
            <a:extLst>
              <a:ext uri="{FF2B5EF4-FFF2-40B4-BE49-F238E27FC236}">
                <a16:creationId xmlns:a16="http://schemas.microsoft.com/office/drawing/2014/main" id="{6C937BD9-0492-48D8-8713-788F213EA2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5053" y="1051174"/>
            <a:ext cx="8188546" cy="5445175"/>
          </a:xfrm>
          <a:prstGeom prst="rect">
            <a:avLst/>
          </a:prstGeom>
        </p:spPr>
      </p:pic>
      <p:pic>
        <p:nvPicPr>
          <p:cNvPr id="5122" name="Picture 2">
            <a:extLst>
              <a:ext uri="{FF2B5EF4-FFF2-40B4-BE49-F238E27FC236}">
                <a16:creationId xmlns:a16="http://schemas.microsoft.com/office/drawing/2014/main" id="{9973ECFD-F45E-4C89-8F93-57B52D9B991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13164" y="2034870"/>
            <a:ext cx="4063090" cy="348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704399"/>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DF69BC9-235A-4EE6-B772-43188468CADA}"/>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D40C6EC5-F0D2-4D50-A71F-45544C3CB0CE}"/>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66</a:t>
            </a:fld>
            <a:endParaRPr lang="en-US" dirty="0">
              <a:solidFill>
                <a:srgbClr val="000000"/>
              </a:solidFill>
            </a:endParaRPr>
          </a:p>
        </p:txBody>
      </p:sp>
      <p:sp>
        <p:nvSpPr>
          <p:cNvPr id="5" name="Title 1">
            <a:extLst>
              <a:ext uri="{FF2B5EF4-FFF2-40B4-BE49-F238E27FC236}">
                <a16:creationId xmlns:a16="http://schemas.microsoft.com/office/drawing/2014/main" id="{E850A1F5-44CA-481A-9ED9-4EBFDE86A8AB}"/>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The Apollo Lunar Cameras</a:t>
            </a:r>
          </a:p>
        </p:txBody>
      </p:sp>
      <p:pic>
        <p:nvPicPr>
          <p:cNvPr id="6146" name="Picture 2">
            <a:hlinkClick r:id="rId2"/>
            <a:extLst>
              <a:ext uri="{FF2B5EF4-FFF2-40B4-BE49-F238E27FC236}">
                <a16:creationId xmlns:a16="http://schemas.microsoft.com/office/drawing/2014/main" id="{E74D8FF8-C299-4DF1-B841-46EE39012FE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43019" y="940297"/>
            <a:ext cx="5298457" cy="529845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0A912A0F-7F5C-4B98-BFC4-AF465F4E771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73860" y="4053146"/>
            <a:ext cx="4052324" cy="227436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The Hassy Used On Moon Landing Was Just Sold For $758,489 - DIY Photography">
            <a:extLst>
              <a:ext uri="{FF2B5EF4-FFF2-40B4-BE49-F238E27FC236}">
                <a16:creationId xmlns:a16="http://schemas.microsoft.com/office/drawing/2014/main" id="{D1F9A5FC-572E-41A9-BF69-0277CDEDD06B}"/>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517159" y="891251"/>
            <a:ext cx="3578841" cy="311947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ow NASA Chose The Camera That Went To The Moon : NPR">
            <a:extLst>
              <a:ext uri="{FF2B5EF4-FFF2-40B4-BE49-F238E27FC236}">
                <a16:creationId xmlns:a16="http://schemas.microsoft.com/office/drawing/2014/main" id="{3F6AFCE7-57EE-4F2F-8A45-D449FC4083EF}"/>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50524" y="2450986"/>
            <a:ext cx="2646672" cy="178736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A72F5E1-ABFF-4E1C-9663-DCF6B72813F0}"/>
              </a:ext>
            </a:extLst>
          </p:cNvPr>
          <p:cNvPicPr>
            <a:picLocks noChangeAspect="1"/>
          </p:cNvPicPr>
          <p:nvPr/>
        </p:nvPicPr>
        <p:blipFill>
          <a:blip r:embed="rId7"/>
          <a:stretch>
            <a:fillRect/>
          </a:stretch>
        </p:blipFill>
        <p:spPr>
          <a:xfrm>
            <a:off x="9865722" y="1088911"/>
            <a:ext cx="1905000" cy="1362075"/>
          </a:xfrm>
          <a:prstGeom prst="rect">
            <a:avLst/>
          </a:prstGeom>
        </p:spPr>
      </p:pic>
      <p:sp>
        <p:nvSpPr>
          <p:cNvPr id="6" name="TextBox 5">
            <a:extLst>
              <a:ext uri="{FF2B5EF4-FFF2-40B4-BE49-F238E27FC236}">
                <a16:creationId xmlns:a16="http://schemas.microsoft.com/office/drawing/2014/main" id="{10EFE550-B841-42EB-9B34-0775F471DFDE}"/>
              </a:ext>
            </a:extLst>
          </p:cNvPr>
          <p:cNvSpPr txBox="1"/>
          <p:nvPr/>
        </p:nvSpPr>
        <p:spPr>
          <a:xfrm>
            <a:off x="7778187" y="6330225"/>
            <a:ext cx="3574761" cy="369332"/>
          </a:xfrm>
          <a:prstGeom prst="rect">
            <a:avLst/>
          </a:prstGeom>
          <a:noFill/>
        </p:spPr>
        <p:txBody>
          <a:bodyPr wrap="none" rtlCol="0">
            <a:spAutoFit/>
          </a:bodyPr>
          <a:lstStyle/>
          <a:p>
            <a:r>
              <a:rPr lang="en-US" dirty="0"/>
              <a:t>Westinghouse Apollo TV Camera</a:t>
            </a:r>
          </a:p>
        </p:txBody>
      </p:sp>
      <p:sp>
        <p:nvSpPr>
          <p:cNvPr id="7" name="Rectangle 6">
            <a:extLst>
              <a:ext uri="{FF2B5EF4-FFF2-40B4-BE49-F238E27FC236}">
                <a16:creationId xmlns:a16="http://schemas.microsoft.com/office/drawing/2014/main" id="{F58C1746-06BF-41E8-8A37-D9A67A03CACD}"/>
              </a:ext>
            </a:extLst>
          </p:cNvPr>
          <p:cNvSpPr/>
          <p:nvPr/>
        </p:nvSpPr>
        <p:spPr>
          <a:xfrm>
            <a:off x="1746808" y="6412181"/>
            <a:ext cx="3813865" cy="369332"/>
          </a:xfrm>
          <a:prstGeom prst="rect">
            <a:avLst/>
          </a:prstGeom>
        </p:spPr>
        <p:txBody>
          <a:bodyPr wrap="none">
            <a:spAutoFit/>
          </a:bodyPr>
          <a:lstStyle/>
          <a:p>
            <a:r>
              <a:rPr lang="en-US" dirty="0"/>
              <a:t>70-mm Hasselblad Electric Camera</a:t>
            </a:r>
          </a:p>
        </p:txBody>
      </p:sp>
    </p:spTree>
    <p:extLst>
      <p:ext uri="{BB962C8B-B14F-4D97-AF65-F5344CB8AC3E}">
        <p14:creationId xmlns:p14="http://schemas.microsoft.com/office/powerpoint/2010/main" val="2105162046"/>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D30AF3B-6DDA-4C37-B8A1-4C8C746A150C}"/>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B1E566BE-32D3-4BCA-8636-E6F64FD2305D}"/>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67</a:t>
            </a:fld>
            <a:endParaRPr lang="en-US" dirty="0">
              <a:solidFill>
                <a:srgbClr val="000000"/>
              </a:solidFill>
            </a:endParaRPr>
          </a:p>
        </p:txBody>
      </p:sp>
      <p:sp>
        <p:nvSpPr>
          <p:cNvPr id="5" name="Title 1">
            <a:extLst>
              <a:ext uri="{FF2B5EF4-FFF2-40B4-BE49-F238E27FC236}">
                <a16:creationId xmlns:a16="http://schemas.microsoft.com/office/drawing/2014/main" id="{813EC6D7-BEF9-47D9-9A62-A69290E72650}"/>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REQUIREMENT DEVELOPMENT</a:t>
            </a:r>
          </a:p>
        </p:txBody>
      </p:sp>
      <p:sp>
        <p:nvSpPr>
          <p:cNvPr id="2" name="TextBox 1">
            <a:extLst>
              <a:ext uri="{FF2B5EF4-FFF2-40B4-BE49-F238E27FC236}">
                <a16:creationId xmlns:a16="http://schemas.microsoft.com/office/drawing/2014/main" id="{CB06E5AC-64F7-4ED5-BDCA-D8AF6D338BD9}"/>
              </a:ext>
            </a:extLst>
          </p:cNvPr>
          <p:cNvSpPr txBox="1"/>
          <p:nvPr/>
        </p:nvSpPr>
        <p:spPr>
          <a:xfrm>
            <a:off x="1245854" y="1099695"/>
            <a:ext cx="7528492" cy="369332"/>
          </a:xfrm>
          <a:prstGeom prst="rect">
            <a:avLst/>
          </a:prstGeom>
          <a:noFill/>
        </p:spPr>
        <p:txBody>
          <a:bodyPr wrap="square" rtlCol="0">
            <a:spAutoFit/>
          </a:bodyPr>
          <a:lstStyle/>
          <a:p>
            <a:r>
              <a:rPr lang="en-US" dirty="0"/>
              <a:t>DEVELOP YOUR REQUIREMENTS FOR YOUR LUNAR CAMERA</a:t>
            </a:r>
          </a:p>
        </p:txBody>
      </p:sp>
      <p:pic>
        <p:nvPicPr>
          <p:cNvPr id="7170" name="Picture 2" descr="Requirements Engineering: Documentation of Requirements | SoftwareONE Blog">
            <a:extLst>
              <a:ext uri="{FF2B5EF4-FFF2-40B4-BE49-F238E27FC236}">
                <a16:creationId xmlns:a16="http://schemas.microsoft.com/office/drawing/2014/main" id="{0E363A7D-ADE5-4FAE-BB73-9170F89D17D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05599" y="1867824"/>
            <a:ext cx="5434428" cy="291304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B47A58-9068-4554-B36F-B6F5A7C054F2}"/>
              </a:ext>
            </a:extLst>
          </p:cNvPr>
          <p:cNvSpPr txBox="1"/>
          <p:nvPr/>
        </p:nvSpPr>
        <p:spPr>
          <a:xfrm>
            <a:off x="1574893" y="4948177"/>
            <a:ext cx="7105471" cy="1200329"/>
          </a:xfrm>
          <a:prstGeom prst="rect">
            <a:avLst/>
          </a:prstGeom>
          <a:noFill/>
        </p:spPr>
        <p:txBody>
          <a:bodyPr wrap="none" rtlCol="0">
            <a:spAutoFit/>
          </a:bodyPr>
          <a:lstStyle/>
          <a:p>
            <a:r>
              <a:rPr lang="en-US" dirty="0"/>
              <a:t>Example:</a:t>
            </a:r>
          </a:p>
          <a:p>
            <a:endParaRPr lang="en-US" dirty="0"/>
          </a:p>
          <a:p>
            <a:r>
              <a:rPr lang="en-US" dirty="0"/>
              <a:t>Bad:  The Camera should make people know the moon is awesome</a:t>
            </a:r>
          </a:p>
          <a:p>
            <a:r>
              <a:rPr lang="en-US" dirty="0"/>
              <a:t>Good: The Camera should capture video in 4K. </a:t>
            </a:r>
          </a:p>
        </p:txBody>
      </p:sp>
      <p:sp>
        <p:nvSpPr>
          <p:cNvPr id="8" name="TextBox 7">
            <a:extLst>
              <a:ext uri="{FF2B5EF4-FFF2-40B4-BE49-F238E27FC236}">
                <a16:creationId xmlns:a16="http://schemas.microsoft.com/office/drawing/2014/main" id="{CF305D21-A7D1-458C-B113-53B4C92B0984}"/>
              </a:ext>
            </a:extLst>
          </p:cNvPr>
          <p:cNvSpPr txBox="1"/>
          <p:nvPr/>
        </p:nvSpPr>
        <p:spPr>
          <a:xfrm>
            <a:off x="8764500" y="1225689"/>
            <a:ext cx="3336831" cy="5078313"/>
          </a:xfrm>
          <a:prstGeom prst="rect">
            <a:avLst/>
          </a:prstGeom>
          <a:noFill/>
          <a:ln w="28575">
            <a:solidFill>
              <a:schemeClr val="tx1"/>
            </a:solidFill>
          </a:ln>
        </p:spPr>
        <p:txBody>
          <a:bodyPr wrap="square" rtlCol="0">
            <a:spAutoFit/>
          </a:bodyPr>
          <a:lstStyle/>
          <a:p>
            <a:r>
              <a:rPr lang="en-US" dirty="0"/>
              <a:t>Lens</a:t>
            </a:r>
          </a:p>
          <a:p>
            <a:r>
              <a:rPr lang="en-US" dirty="0"/>
              <a:t>	-Field of View</a:t>
            </a:r>
          </a:p>
          <a:p>
            <a:r>
              <a:rPr lang="en-US" dirty="0"/>
              <a:t>	           -Focal Length</a:t>
            </a:r>
          </a:p>
          <a:p>
            <a:r>
              <a:rPr lang="en-US" dirty="0"/>
              <a:t>	-Aperture</a:t>
            </a:r>
          </a:p>
          <a:p>
            <a:r>
              <a:rPr lang="en-US" dirty="0"/>
              <a:t>	          -Depth of Field</a:t>
            </a:r>
          </a:p>
          <a:p>
            <a:r>
              <a:rPr lang="en-US" dirty="0"/>
              <a:t>	-Vignette</a:t>
            </a:r>
          </a:p>
          <a:p>
            <a:r>
              <a:rPr lang="en-US" dirty="0"/>
              <a:t>	-Chromatic Aberration</a:t>
            </a:r>
          </a:p>
          <a:p>
            <a:r>
              <a:rPr lang="en-US" dirty="0"/>
              <a:t>Camera</a:t>
            </a:r>
          </a:p>
          <a:p>
            <a:r>
              <a:rPr lang="en-US" dirty="0"/>
              <a:t>	-Resolution</a:t>
            </a:r>
          </a:p>
          <a:p>
            <a:r>
              <a:rPr lang="en-US" dirty="0"/>
              <a:t>	-Shutter Speed</a:t>
            </a:r>
          </a:p>
          <a:p>
            <a:r>
              <a:rPr lang="en-US" dirty="0"/>
              <a:t>	-Sensitivity</a:t>
            </a:r>
          </a:p>
          <a:p>
            <a:r>
              <a:rPr lang="en-US" dirty="0"/>
              <a:t>	-Human Factors</a:t>
            </a:r>
          </a:p>
          <a:p>
            <a:r>
              <a:rPr lang="en-US" dirty="0"/>
              <a:t>Budget	</a:t>
            </a:r>
          </a:p>
          <a:p>
            <a:r>
              <a:rPr lang="en-US" dirty="0"/>
              <a:t>	-Mass</a:t>
            </a:r>
          </a:p>
          <a:p>
            <a:r>
              <a:rPr lang="en-US" dirty="0"/>
              <a:t>	-Power</a:t>
            </a:r>
          </a:p>
          <a:p>
            <a:r>
              <a:rPr lang="en-US" dirty="0"/>
              <a:t>	-Data</a:t>
            </a:r>
          </a:p>
          <a:p>
            <a:r>
              <a:rPr lang="en-US" dirty="0"/>
              <a:t>	-Cost</a:t>
            </a:r>
          </a:p>
          <a:p>
            <a:r>
              <a:rPr lang="en-US" dirty="0"/>
              <a:t>	-Schedule</a:t>
            </a:r>
          </a:p>
        </p:txBody>
      </p:sp>
    </p:spTree>
    <p:extLst>
      <p:ext uri="{BB962C8B-B14F-4D97-AF65-F5344CB8AC3E}">
        <p14:creationId xmlns:p14="http://schemas.microsoft.com/office/powerpoint/2010/main" val="2392973802"/>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5D8E7-F1AF-4B4F-AEF1-F560EA07BA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7456"/>
          </a:xfrm>
          <a:prstGeom prst="rect">
            <a:avLst/>
          </a:prstGeom>
        </p:spPr>
      </p:pic>
      <p:sp>
        <p:nvSpPr>
          <p:cNvPr id="5" name="Title 7">
            <a:extLst>
              <a:ext uri="{FF2B5EF4-FFF2-40B4-BE49-F238E27FC236}">
                <a16:creationId xmlns:a16="http://schemas.microsoft.com/office/drawing/2014/main" id="{85B6D719-1DD2-4B79-BF55-728589C0F1EC}"/>
              </a:ext>
            </a:extLst>
          </p:cNvPr>
          <p:cNvSpPr txBox="1">
            <a:spLocks/>
          </p:cNvSpPr>
          <p:nvPr/>
        </p:nvSpPr>
        <p:spPr>
          <a:xfrm>
            <a:off x="4764195" y="2013107"/>
            <a:ext cx="5913438" cy="2044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5"/>
                </a:solidFill>
                <a:latin typeface="+mn-lt"/>
                <a:ea typeface="ＭＳ Ｐゴシック" pitchFamily="-108" charset="-128"/>
              </a:rPr>
              <a:t>Market Search Based on Developed Requirements</a:t>
            </a:r>
          </a:p>
        </p:txBody>
      </p:sp>
    </p:spTree>
    <p:extLst>
      <p:ext uri="{BB962C8B-B14F-4D97-AF65-F5344CB8AC3E}">
        <p14:creationId xmlns:p14="http://schemas.microsoft.com/office/powerpoint/2010/main" val="15882585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52DB52D-0372-48F6-ADFA-9BC3BEBE8E00}"/>
              </a:ext>
            </a:extLst>
          </p:cNvPr>
          <p:cNvSpPr>
            <a:spLocks noGrp="1"/>
          </p:cNvSpPr>
          <p:nvPr>
            <p:ph type="dt" sz="quarter" idx="10"/>
          </p:nvPr>
        </p:nvSpPr>
        <p:spPr/>
        <p:txBody>
          <a:bodyPr/>
          <a:lstStyle/>
          <a:p>
            <a:pPr>
              <a:defRPr/>
            </a:pPr>
            <a:fld id="{840E59A3-52E5-4747-9589-22DD019C24CF}" type="datetime1">
              <a:rPr lang="en-US" smtClean="0"/>
              <a:pPr>
                <a:defRPr/>
              </a:pPr>
              <a:t>10/8/2021</a:t>
            </a:fld>
            <a:endParaRPr lang="en-US" dirty="0"/>
          </a:p>
        </p:txBody>
      </p:sp>
      <p:sp>
        <p:nvSpPr>
          <p:cNvPr id="4" name="Slide Number Placeholder 3">
            <a:extLst>
              <a:ext uri="{FF2B5EF4-FFF2-40B4-BE49-F238E27FC236}">
                <a16:creationId xmlns:a16="http://schemas.microsoft.com/office/drawing/2014/main" id="{B6C8443D-0E82-40E4-96C2-7F938AE0E41B}"/>
              </a:ext>
            </a:extLst>
          </p:cNvPr>
          <p:cNvSpPr>
            <a:spLocks noGrp="1"/>
          </p:cNvSpPr>
          <p:nvPr>
            <p:ph type="sldNum" sz="quarter" idx="11"/>
          </p:nvPr>
        </p:nvSpPr>
        <p:spPr/>
        <p:txBody>
          <a:bodyPr/>
          <a:lstStyle/>
          <a:p>
            <a:pPr>
              <a:defRPr/>
            </a:pPr>
            <a:fld id="{0DD4ACDB-1FD0-44CF-8F47-A407740C8039}" type="slidenum">
              <a:rPr lang="en-US" smtClean="0">
                <a:solidFill>
                  <a:srgbClr val="000000"/>
                </a:solidFill>
              </a:rPr>
              <a:pPr>
                <a:defRPr/>
              </a:pPr>
              <a:t>69</a:t>
            </a:fld>
            <a:endParaRPr lang="en-US" dirty="0">
              <a:solidFill>
                <a:srgbClr val="000000"/>
              </a:solidFill>
            </a:endParaRPr>
          </a:p>
        </p:txBody>
      </p:sp>
      <p:pic>
        <p:nvPicPr>
          <p:cNvPr id="9218" name="Picture 2" descr="4k Off Duty Astronaut Walking Stock Footage Video (100% Royalty-free)  25745264 | Shutterstock">
            <a:extLst>
              <a:ext uri="{FF2B5EF4-FFF2-40B4-BE49-F238E27FC236}">
                <a16:creationId xmlns:a16="http://schemas.microsoft.com/office/drawing/2014/main" id="{001608AD-E331-476E-B222-FE98CE39195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874537" y="685471"/>
            <a:ext cx="6276159" cy="337251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1A598571-0D37-413E-AED7-BEF3A96F8795}"/>
              </a:ext>
            </a:extLst>
          </p:cNvPr>
          <p:cNvSpPr txBox="1">
            <a:spLocks/>
          </p:cNvSpPr>
          <p:nvPr/>
        </p:nvSpPr>
        <p:spPr bwMode="auto">
          <a:xfrm>
            <a:off x="4423719" y="7"/>
            <a:ext cx="7768282" cy="848819"/>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1575"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463" b="1">
                <a:solidFill>
                  <a:srgbClr val="EAEAEA"/>
                </a:solidFill>
                <a:latin typeface="Arial Narrow" charset="0"/>
                <a:ea typeface="ＭＳ Ｐゴシック" pitchFamily="-108" charset="-128"/>
                <a:cs typeface="ＭＳ Ｐゴシック" pitchFamily="-108" charset="-128"/>
              </a:defRPr>
            </a:lvl5pPr>
            <a:lvl6pPr marL="230706" algn="l" defTabSz="514282" rtl="0" eaLnBrk="1" fontAlgn="base" hangingPunct="1">
              <a:spcBef>
                <a:spcPct val="0"/>
              </a:spcBef>
              <a:spcAft>
                <a:spcPct val="0"/>
              </a:spcAft>
              <a:defRPr sz="1800">
                <a:solidFill>
                  <a:srgbClr val="939BA8"/>
                </a:solidFill>
                <a:latin typeface="Arial" pitchFamily="-108" charset="0"/>
              </a:defRPr>
            </a:lvl6pPr>
            <a:lvl7pPr marL="461413" algn="l" defTabSz="514282" rtl="0" eaLnBrk="1" fontAlgn="base" hangingPunct="1">
              <a:spcBef>
                <a:spcPct val="0"/>
              </a:spcBef>
              <a:spcAft>
                <a:spcPct val="0"/>
              </a:spcAft>
              <a:defRPr sz="1800">
                <a:solidFill>
                  <a:srgbClr val="939BA8"/>
                </a:solidFill>
                <a:latin typeface="Arial" pitchFamily="-108" charset="0"/>
              </a:defRPr>
            </a:lvl7pPr>
            <a:lvl8pPr marL="692119" algn="l" defTabSz="514282" rtl="0" eaLnBrk="1" fontAlgn="base" hangingPunct="1">
              <a:spcBef>
                <a:spcPct val="0"/>
              </a:spcBef>
              <a:spcAft>
                <a:spcPct val="0"/>
              </a:spcAft>
              <a:defRPr sz="1800">
                <a:solidFill>
                  <a:srgbClr val="939BA8"/>
                </a:solidFill>
                <a:latin typeface="Arial" pitchFamily="-108" charset="0"/>
              </a:defRPr>
            </a:lvl8pPr>
            <a:lvl9pPr marL="922825" algn="l" defTabSz="514282" rtl="0" eaLnBrk="1" fontAlgn="base" hangingPunct="1">
              <a:spcBef>
                <a:spcPct val="0"/>
              </a:spcBef>
              <a:spcAft>
                <a:spcPct val="0"/>
              </a:spcAft>
              <a:defRPr sz="1800">
                <a:solidFill>
                  <a:srgbClr val="939BA8"/>
                </a:solidFill>
                <a:latin typeface="Arial" pitchFamily="-108" charset="0"/>
              </a:defRPr>
            </a:lvl9pPr>
          </a:lstStyle>
          <a:p>
            <a:r>
              <a:rPr lang="en-US" sz="2400" kern="0" dirty="0"/>
              <a:t>MARKET SEARCH</a:t>
            </a:r>
          </a:p>
        </p:txBody>
      </p:sp>
      <p:sp>
        <p:nvSpPr>
          <p:cNvPr id="6" name="TextBox 5">
            <a:extLst>
              <a:ext uri="{FF2B5EF4-FFF2-40B4-BE49-F238E27FC236}">
                <a16:creationId xmlns:a16="http://schemas.microsoft.com/office/drawing/2014/main" id="{5389DF1A-E3B4-4AD0-B0ED-B3CA29D0B5D6}"/>
              </a:ext>
            </a:extLst>
          </p:cNvPr>
          <p:cNvSpPr txBox="1"/>
          <p:nvPr/>
        </p:nvSpPr>
        <p:spPr>
          <a:xfrm>
            <a:off x="5537326" y="5389208"/>
            <a:ext cx="2005677" cy="646331"/>
          </a:xfrm>
          <a:prstGeom prst="rect">
            <a:avLst/>
          </a:prstGeom>
          <a:noFill/>
        </p:spPr>
        <p:txBody>
          <a:bodyPr wrap="none" rtlCol="0">
            <a:spAutoFit/>
          </a:bodyPr>
          <a:lstStyle/>
          <a:p>
            <a:r>
              <a:rPr lang="en-US" dirty="0">
                <a:solidFill>
                  <a:schemeClr val="bg2"/>
                </a:solidFill>
              </a:rPr>
              <a:t>Market Search to </a:t>
            </a:r>
          </a:p>
          <a:p>
            <a:r>
              <a:rPr lang="en-US" dirty="0">
                <a:solidFill>
                  <a:schemeClr val="bg2"/>
                </a:solidFill>
              </a:rPr>
              <a:t>Qualify 3 items</a:t>
            </a:r>
          </a:p>
        </p:txBody>
      </p:sp>
      <p:pic>
        <p:nvPicPr>
          <p:cNvPr id="5" name="Picture 4" descr="A picture containing indoor, electronics, several&#10;&#10;Description automatically generated">
            <a:extLst>
              <a:ext uri="{FF2B5EF4-FFF2-40B4-BE49-F238E27FC236}">
                <a16:creationId xmlns:a16="http://schemas.microsoft.com/office/drawing/2014/main" id="{9EC133CE-4DA8-49C5-ACFC-BC4DFB2D0F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75898" y="4057981"/>
            <a:ext cx="3916101" cy="2800012"/>
          </a:xfrm>
          <a:prstGeom prst="rect">
            <a:avLst/>
          </a:prstGeom>
        </p:spPr>
      </p:pic>
      <p:pic>
        <p:nvPicPr>
          <p:cNvPr id="8" name="Picture 7">
            <a:extLst>
              <a:ext uri="{FF2B5EF4-FFF2-40B4-BE49-F238E27FC236}">
                <a16:creationId xmlns:a16="http://schemas.microsoft.com/office/drawing/2014/main" id="{AE0ADB5F-B1FF-4F82-A11A-E8F54C545A6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466" y="4044579"/>
            <a:ext cx="5098965" cy="2813422"/>
          </a:xfrm>
          <a:prstGeom prst="rect">
            <a:avLst/>
          </a:prstGeom>
        </p:spPr>
      </p:pic>
    </p:spTree>
    <p:extLst>
      <p:ext uri="{BB962C8B-B14F-4D97-AF65-F5344CB8AC3E}">
        <p14:creationId xmlns:p14="http://schemas.microsoft.com/office/powerpoint/2010/main" val="2823454397"/>
      </p:ext>
    </p:extLst>
  </p:cSld>
  <p:clrMapOvr>
    <a:masterClrMapping/>
  </p:clrMapOvr>
  <p:transition/>
</p:sld>
</file>

<file path=ppt/theme/theme1.xml><?xml version="1.0" encoding="utf-8"?>
<a:theme xmlns:a="http://schemas.openxmlformats.org/drawingml/2006/main" name="ASD Orion Presentation Template">
  <a:themeElements>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fontScheme name="BUR Overview 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R Overview 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R Overview Templat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R Overview Templat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R Overview Templat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R Overview Templat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R Overview Templat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R Overview Templat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R Overview 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R Overview Templat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R Overview Templat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R Overview Templat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R Overview Templat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8141_SLS Feb 2012_Safety_Meeting_Final_SCobb">
  <a:themeElements>
    <a:clrScheme name="Custom 2">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4921</TotalTime>
  <Words>3274</Words>
  <Application>Microsoft Office PowerPoint</Application>
  <PresentationFormat>Widescreen</PresentationFormat>
  <Paragraphs>578</Paragraphs>
  <Slides>69</Slides>
  <Notes>4</Notes>
  <HiddenSlides>0</HiddenSlides>
  <MMClips>0</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2</vt:i4>
      </vt:variant>
      <vt:variant>
        <vt:lpstr>Slide Titles</vt:lpstr>
      </vt:variant>
      <vt:variant>
        <vt:i4>69</vt:i4>
      </vt:variant>
    </vt:vector>
  </HeadingPairs>
  <TitlesOfParts>
    <vt:vector size="86" baseType="lpstr">
      <vt:lpstr>Arial</vt:lpstr>
      <vt:lpstr>Arial Narrow</vt:lpstr>
      <vt:lpstr>Calibri</vt:lpstr>
      <vt:lpstr>Calibri Light</vt:lpstr>
      <vt:lpstr>Cambria Math</vt:lpstr>
      <vt:lpstr>Century Gothic</vt:lpstr>
      <vt:lpstr>heebo</vt:lpstr>
      <vt:lpstr>Helvetica Neue</vt:lpstr>
      <vt:lpstr>Lucida Grande</vt:lpstr>
      <vt:lpstr>LucidaGrande</vt:lpstr>
      <vt:lpstr>Symbol</vt:lpstr>
      <vt:lpstr>Wingdings</vt:lpstr>
      <vt:lpstr>ASD Orion Presentation Template</vt:lpstr>
      <vt:lpstr>1_8141_SLS Feb 2012_Safety_Meeting_Final_SCobb</vt:lpstr>
      <vt:lpstr>Office Theme</vt:lpstr>
      <vt:lpstr>Bitmap Image</vt:lpstr>
      <vt:lpstr>Photo Editor Photo</vt:lpstr>
      <vt:lpstr>Imagery Systems for Lunar Exploration Part 1 – Down Selecting an Imagery System The Science and the requirements</vt:lpstr>
      <vt:lpstr>Jeremy Myers (NASA - MSFC)</vt:lpstr>
      <vt:lpstr>PowerPoint Presentation</vt:lpstr>
      <vt:lpstr>Overview</vt:lpstr>
      <vt:lpstr>Use of Imagery at NASA</vt:lpstr>
      <vt:lpstr>Ground Based Imagery at NASA</vt:lpstr>
      <vt:lpstr>Samples of Tracking and Fixed Cameras</vt:lpstr>
      <vt:lpstr>Columbia Accident Impact</vt:lpstr>
      <vt:lpstr>PowerPoint Presentation</vt:lpstr>
      <vt:lpstr>Challenges to Ground Based Imagery</vt:lpstr>
      <vt:lpstr>Onboard Cameras of the Shuttle Program</vt:lpstr>
      <vt:lpstr>ELVIS Camera System</vt:lpstr>
      <vt:lpstr>ELVIS Camera Hardware</vt:lpstr>
      <vt:lpstr>PowerPoint Presentation</vt:lpstr>
      <vt:lpstr>PowerPoint Presentation</vt:lpstr>
      <vt:lpstr>    Challenge of Crit 3 Modified COTS Design </vt:lpstr>
      <vt:lpstr>    Challenge of Crit 3 Modified COTS Design </vt:lpstr>
      <vt:lpstr>Roadmap to Requirements</vt:lpstr>
      <vt:lpstr>PowerPoint Presentation</vt:lpstr>
      <vt:lpstr>PowerPoint Presentation</vt:lpstr>
      <vt:lpstr>PowerPoint Presentation</vt:lpstr>
      <vt:lpstr>PowerPoint Presentation</vt:lpstr>
      <vt:lpstr>PowerPoint Presentation</vt:lpstr>
      <vt:lpstr>LENSES &amp; OPTICS</vt:lpstr>
      <vt:lpstr>SENSORS &amp; DETECTORS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H.264 versus H.265 Compression</vt:lpstr>
      <vt:lpstr>Complex Video Reference</vt:lpstr>
      <vt:lpstr>Complex Video PQR 6.98 – 2 Mbps</vt:lpstr>
      <vt:lpstr>Complex Video PQR 3.11 – 8 Mbps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Myers, Jeremy D. (MSFC-ES34)</dc:creator>
  <cp:lastModifiedBy>Myers, Jeremy D. (MSFC-ES34)</cp:lastModifiedBy>
  <cp:revision>200</cp:revision>
  <dcterms:created xsi:type="dcterms:W3CDTF">2019-05-10T12:28:23Z</dcterms:created>
  <dcterms:modified xsi:type="dcterms:W3CDTF">2021-10-08T19:29:21Z</dcterms:modified>
</cp:coreProperties>
</file>