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24" r:id="rId4"/>
  </p:sldMasterIdLst>
  <p:notesMasterIdLst>
    <p:notesMasterId r:id="rId21"/>
  </p:notesMasterIdLst>
  <p:handoutMasterIdLst>
    <p:handoutMasterId r:id="rId22"/>
  </p:handoutMasterIdLst>
  <p:sldIdLst>
    <p:sldId id="405" r:id="rId5"/>
    <p:sldId id="402" r:id="rId6"/>
    <p:sldId id="552" r:id="rId7"/>
    <p:sldId id="595" r:id="rId8"/>
    <p:sldId id="600" r:id="rId9"/>
    <p:sldId id="589" r:id="rId10"/>
    <p:sldId id="560" r:id="rId11"/>
    <p:sldId id="567" r:id="rId12"/>
    <p:sldId id="413" r:id="rId13"/>
    <p:sldId id="260" r:id="rId14"/>
    <p:sldId id="588" r:id="rId15"/>
    <p:sldId id="415" r:id="rId16"/>
    <p:sldId id="591" r:id="rId17"/>
    <p:sldId id="597" r:id="rId18"/>
    <p:sldId id="598" r:id="rId19"/>
    <p:sldId id="459" r:id="rId2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p15:guide id="1" orient="horz" pos="2952" userDrawn="1">
          <p15:clr>
            <a:srgbClr val="A4A3A4"/>
          </p15:clr>
        </p15:guide>
        <p15:guide id="2" pos="3840" userDrawn="1">
          <p15:clr>
            <a:srgbClr val="A4A3A4"/>
          </p15:clr>
        </p15:guide>
        <p15:guide id="4" pos="7552" userDrawn="1">
          <p15:clr>
            <a:srgbClr val="A4A3A4"/>
          </p15:clr>
        </p15:guide>
        <p15:guide id="5" orient="horz" pos="4104" userDrawn="1">
          <p15:clr>
            <a:srgbClr val="A4A3A4"/>
          </p15:clr>
        </p15:guide>
        <p15:guide id="6" orient="horz" pos="4176" userDrawn="1">
          <p15:clr>
            <a:srgbClr val="A4A3A4"/>
          </p15:clr>
        </p15:guide>
        <p15:guide id="7" pos="128" userDrawn="1">
          <p15:clr>
            <a:srgbClr val="A4A3A4"/>
          </p15:clr>
        </p15:guide>
        <p15:guide id="9" orient="horz" pos="1128" userDrawn="1">
          <p15:clr>
            <a:srgbClr val="A4A3A4"/>
          </p15:clr>
        </p15:guide>
        <p15:guide id="10" orient="horz" pos="2832" userDrawn="1">
          <p15:clr>
            <a:srgbClr val="A4A3A4"/>
          </p15:clr>
        </p15:guide>
        <p15:guide id="11" pos="6624" userDrawn="1">
          <p15:clr>
            <a:srgbClr val="A4A3A4"/>
          </p15:clr>
        </p15:guide>
        <p15:guide id="12" pos="4064" userDrawn="1">
          <p15:clr>
            <a:srgbClr val="A4A3A4"/>
          </p15:clr>
        </p15:guide>
        <p15:guide id="13" pos="4128" userDrawn="1">
          <p15:clr>
            <a:srgbClr val="A4A3A4"/>
          </p15:clr>
        </p15:guide>
        <p15:guide id="14" pos="4224" userDrawn="1">
          <p15:clr>
            <a:srgbClr val="A4A3A4"/>
          </p15:clr>
        </p15:guide>
        <p15:guide id="15" orient="horz" pos="3024" userDrawn="1">
          <p15:clr>
            <a:srgbClr val="A4A3A4"/>
          </p15:clr>
        </p15:guide>
        <p15:guide id="16" pos="6688" userDrawn="1">
          <p15:clr>
            <a:srgbClr val="A4A3A4"/>
          </p15:clr>
        </p15:guide>
        <p15:guide id="17" pos="68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ng, iok M. (LARC-D312)[NATIONAL INSTITUTE OF AEROSPACE]" initials="wA" lastIdx="1" clrIdx="0">
    <p:extLst>
      <p:ext uri="{19B8F6BF-5375-455C-9EA6-DF929625EA0E}">
        <p15:presenceInfo xmlns:p15="http://schemas.microsoft.com/office/powerpoint/2012/main" userId="S::imwong@ndc.nasa.gov::ea026068-7662-4efc-8c20-531f7430d4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63BE7B"/>
    <a:srgbClr val="92D2A3"/>
    <a:srgbClr val="FFE697"/>
    <a:srgbClr val="FAB2B5"/>
    <a:srgbClr val="2D8B75"/>
    <a:srgbClr val="3333CC"/>
    <a:srgbClr val="92BBFA"/>
    <a:srgbClr val="FF33CC"/>
    <a:srgbClr val="4BACC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9533" autoAdjust="0"/>
  </p:normalViewPr>
  <p:slideViewPr>
    <p:cSldViewPr snapToGrid="0">
      <p:cViewPr varScale="1">
        <p:scale>
          <a:sx n="112" d="100"/>
          <a:sy n="112" d="100"/>
        </p:scale>
        <p:origin x="115" y="365"/>
      </p:cViewPr>
      <p:guideLst>
        <p:guide orient="horz" pos="2952"/>
        <p:guide pos="3840"/>
        <p:guide pos="7552"/>
        <p:guide orient="horz" pos="4104"/>
        <p:guide orient="horz" pos="4176"/>
        <p:guide pos="128"/>
        <p:guide orient="horz" pos="1128"/>
        <p:guide orient="horz" pos="2832"/>
        <p:guide pos="6624"/>
        <p:guide pos="4064"/>
        <p:guide pos="4128"/>
        <p:guide pos="4224"/>
        <p:guide orient="horz" pos="3024"/>
        <p:guide pos="6688"/>
        <p:guide pos="684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277E75D-796E-544A-918E-932386311232}" type="datetimeFigureOut">
              <a:rPr lang="en-US"/>
              <a:pPr>
                <a:defRPr/>
              </a:pPr>
              <a:t>10/18/2021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EB6B351-6F3D-EC46-A184-8530CFA3CBE7}" type="slidenum">
              <a:rPr lang="en-US"/>
              <a:pPr>
                <a:defRPr/>
              </a:pPr>
              <a:t>‹#›</a:t>
            </a:fld>
            <a:endParaRPr lang="en-US"/>
          </a:p>
        </p:txBody>
      </p:sp>
    </p:spTree>
    <p:extLst>
      <p:ext uri="{BB962C8B-B14F-4D97-AF65-F5344CB8AC3E}">
        <p14:creationId xmlns:p14="http://schemas.microsoft.com/office/powerpoint/2010/main" val="2906643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4DFE72E3-EEB0-5E49-804D-DD1262D95E69}" type="datetimeFigureOut">
              <a:rPr lang="en-US" altLang="x-none"/>
              <a:pPr>
                <a:defRPr/>
              </a:pPr>
              <a:t>10/18/2021</a:t>
            </a:fld>
            <a:endParaRPr lang="en-US" altLang="x-non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83AEBCAE-0345-1F4B-AF5B-AFC84B023E8C}" type="slidenum">
              <a:rPr lang="en-US" altLang="x-none"/>
              <a:pPr>
                <a:defRPr/>
              </a:pPr>
              <a:t>‹#›</a:t>
            </a:fld>
            <a:endParaRPr lang="en-US" altLang="x-none"/>
          </a:p>
        </p:txBody>
      </p:sp>
    </p:spTree>
    <p:extLst>
      <p:ext uri="{BB962C8B-B14F-4D97-AF65-F5344CB8AC3E}">
        <p14:creationId xmlns:p14="http://schemas.microsoft.com/office/powerpoint/2010/main" val="37946341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indent="0">
              <a:buFont typeface="Arial" panose="020B0604020202020204" pitchFamily="34" charset="0"/>
              <a:buNone/>
            </a:pPr>
            <a:r>
              <a:rPr lang="en-US" sz="1400" dirty="0"/>
              <a:t>Presentation Focus:</a:t>
            </a:r>
          </a:p>
          <a:p>
            <a:pPr marL="171450" indent="-171450">
              <a:buFont typeface="Arial" panose="020B0604020202020204" pitchFamily="34" charset="0"/>
              <a:buChar char="•"/>
            </a:pPr>
            <a:r>
              <a:rPr lang="en-US" sz="1400" dirty="0"/>
              <a:t>Introduce game-changing Lunar Safe Haven concept</a:t>
            </a:r>
          </a:p>
          <a:p>
            <a:pPr marL="171450" indent="-171450">
              <a:buFont typeface="Arial" panose="020B0604020202020204" pitchFamily="34" charset="0"/>
              <a:buChar char="•"/>
            </a:pPr>
            <a:r>
              <a:rPr lang="en-US" sz="1400" dirty="0"/>
              <a:t>Explain that a rigorous/structured systems analysis method was implemented by LSH Seedling Study</a:t>
            </a:r>
          </a:p>
          <a:p>
            <a:pPr marL="742950" lvl="1" indent="-285750">
              <a:buFont typeface="Arial" panose="020B0604020202020204" pitchFamily="34" charset="0"/>
              <a:buChar char="•"/>
            </a:pPr>
            <a:r>
              <a:rPr lang="en-US" sz="1400" dirty="0"/>
              <a:t>Not just someone coming with one bright idea to advocate for </a:t>
            </a:r>
          </a:p>
          <a:p>
            <a:pPr marL="285750" lvl="0" indent="-285750">
              <a:buFont typeface="Arial" panose="020B0604020202020204" pitchFamily="34" charset="0"/>
              <a:buChar char="•"/>
            </a:pPr>
            <a:r>
              <a:rPr lang="en-US" sz="1400" dirty="0"/>
              <a:t>Provide an </a:t>
            </a:r>
            <a:r>
              <a:rPr lang="en-US" sz="1400" dirty="0">
                <a:solidFill>
                  <a:srgbClr val="FF0000"/>
                </a:solidFill>
              </a:rPr>
              <a:t>overview of the many concepts possible (instead of the single baseline) </a:t>
            </a:r>
            <a:r>
              <a:rPr lang="en-US" sz="1400" dirty="0"/>
              <a:t>and decision analysis framework that can be used by NASA and others to:</a:t>
            </a:r>
          </a:p>
          <a:p>
            <a:pPr marL="742950" lvl="1" indent="-285750">
              <a:buFont typeface="Arial" panose="020B0604020202020204" pitchFamily="34" charset="0"/>
              <a:buChar char="•"/>
            </a:pPr>
            <a:r>
              <a:rPr lang="en-US" sz="1400" dirty="0"/>
              <a:t>Provide path for technology development</a:t>
            </a:r>
          </a:p>
          <a:p>
            <a:pPr marL="742950" lvl="1" indent="-285750">
              <a:buFont typeface="Arial" panose="020B0604020202020204" pitchFamily="34" charset="0"/>
              <a:buChar char="•"/>
            </a:pPr>
            <a:r>
              <a:rPr lang="en-US" sz="1400" dirty="0"/>
              <a:t>Compare concepts further in the future</a:t>
            </a:r>
          </a:p>
          <a:p>
            <a:pPr marL="285750" indent="-285750">
              <a:buFont typeface="Arial" panose="020B0604020202020204" pitchFamily="34" charset="0"/>
              <a:buChar char="•"/>
            </a:pPr>
            <a:r>
              <a:rPr lang="en-US" sz="1400" dirty="0"/>
              <a:t>Notes to self:</a:t>
            </a:r>
          </a:p>
          <a:p>
            <a:pPr marL="742950" lvl="1" indent="-285750">
              <a:buFont typeface="Arial" panose="020B0604020202020204" pitchFamily="34" charset="0"/>
              <a:buChar char="•"/>
            </a:pPr>
            <a:r>
              <a:rPr lang="en-US" sz="1400" dirty="0"/>
              <a:t>Better to describe the multiple best</a:t>
            </a:r>
          </a:p>
          <a:p>
            <a:pPr marL="742950" lvl="1" indent="-285750">
              <a:buFont typeface="Arial" panose="020B0604020202020204" pitchFamily="34" charset="0"/>
              <a:buChar char="•"/>
            </a:pPr>
            <a:r>
              <a:rPr lang="en-US" sz="1400" dirty="0"/>
              <a:t>Could be seen as a single concept that can evolve over time</a:t>
            </a:r>
          </a:p>
          <a:p>
            <a:pPr marL="1200150" lvl="2" indent="-285750">
              <a:buFont typeface="Arial" panose="020B0604020202020204" pitchFamily="34" charset="0"/>
              <a:buChar char="•"/>
            </a:pPr>
            <a:r>
              <a:rPr lang="en-US" sz="1400" dirty="0"/>
              <a:t>Time dependence based on tech dev</a:t>
            </a:r>
          </a:p>
          <a:p>
            <a:pPr marL="1200150" lvl="2" indent="-285750">
              <a:buFont typeface="Arial" panose="020B0604020202020204" pitchFamily="34" charset="0"/>
              <a:buChar char="•"/>
            </a:pPr>
            <a:r>
              <a:rPr lang="en-US" sz="1400" dirty="0"/>
              <a:t>Generations of the </a:t>
            </a:r>
            <a:r>
              <a:rPr lang="en-US" sz="1400" dirty="0" err="1"/>
              <a:t>SoS</a:t>
            </a:r>
            <a:r>
              <a:rPr lang="en-US" sz="1400" dirty="0"/>
              <a:t>, rather than a single static system</a:t>
            </a:r>
          </a:p>
          <a:p>
            <a:pPr marL="742950" lvl="1" indent="-285750">
              <a:buFont typeface="Arial" panose="020B0604020202020204" pitchFamily="34" charset="0"/>
              <a:buChar char="•"/>
            </a:pPr>
            <a:r>
              <a:rPr lang="en-US" sz="1400" dirty="0"/>
              <a:t>DART hat: speak of it in glowing terms, but not place to evangelize</a:t>
            </a:r>
          </a:p>
          <a:p>
            <a:pPr marL="742950" lvl="1" indent="-285750">
              <a:buFont typeface="Arial" panose="020B0604020202020204" pitchFamily="34" charset="0"/>
              <a:buChar char="•"/>
            </a:pPr>
            <a:r>
              <a:rPr lang="en-US" sz="1400" dirty="0"/>
              <a:t>ST wanted BLUF too…</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41DDCF2-9B85-7E48-A229-6803093FC2E2}" type="slidenum">
              <a:rPr lang="en-US" smtClean="0"/>
              <a:t>1</a:t>
            </a:fld>
            <a:endParaRPr lang="en-US"/>
          </a:p>
        </p:txBody>
      </p:sp>
    </p:spTree>
    <p:extLst>
      <p:ext uri="{BB962C8B-B14F-4D97-AF65-F5344CB8AC3E}">
        <p14:creationId xmlns:p14="http://schemas.microsoft.com/office/powerpoint/2010/main" val="1857772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3AEBCAE-0345-1F4B-AF5B-AFC84B023E8C}" type="slidenum">
              <a:rPr lang="en-US" altLang="x-none" smtClean="0"/>
              <a:pPr>
                <a:defRPr/>
              </a:pPr>
              <a:t>2</a:t>
            </a:fld>
            <a:endParaRPr lang="en-US" altLang="x-none" dirty="0"/>
          </a:p>
        </p:txBody>
      </p:sp>
    </p:spTree>
    <p:extLst>
      <p:ext uri="{BB962C8B-B14F-4D97-AF65-F5344CB8AC3E}">
        <p14:creationId xmlns:p14="http://schemas.microsoft.com/office/powerpoint/2010/main" val="744275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28600" indent="-228600">
              <a:buAutoNum type="arabicPeriod"/>
            </a:pPr>
            <a:r>
              <a:rPr lang="en-US" dirty="0"/>
              <a:t>The Need is here</a:t>
            </a:r>
          </a:p>
          <a:p>
            <a:pPr marL="228600" indent="-228600">
              <a:buAutoNum type="arabicPeriod"/>
            </a:pPr>
            <a:r>
              <a:rPr lang="en-US" dirty="0"/>
              <a:t>The Capability is here</a:t>
            </a:r>
          </a:p>
          <a:p>
            <a:pPr marL="171450" indent="-171450">
              <a:buFont typeface="Wingdings" panose="05000000000000000000" pitchFamily="2" charset="2"/>
              <a:buChar char="à"/>
            </a:pPr>
            <a:r>
              <a:rPr lang="en-US" dirty="0">
                <a:sym typeface="Wingdings" panose="05000000000000000000" pitchFamily="2" charset="2"/>
              </a:rPr>
              <a:t>Wonderful convergence!</a:t>
            </a:r>
          </a:p>
          <a:p>
            <a:pPr marL="171450" indent="-171450">
              <a:buFont typeface="Wingdings" panose="05000000000000000000" pitchFamily="2" charset="2"/>
              <a:buChar char="à"/>
            </a:pPr>
            <a:endParaRPr lang="en-US" dirty="0">
              <a:sym typeface="Wingdings" panose="05000000000000000000" pitchFamily="2" charset="2"/>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strike="noStrike" dirty="0"/>
              <a:t>Because of the 3 system groups, the Lunar Safe Haven Seedling Study has examined NASA activities </a:t>
            </a:r>
            <a:r>
              <a:rPr lang="en-US" sz="1200" b="1" strike="noStrike" dirty="0"/>
              <a:t>in site preparation, excavation, regolith transfer, surface construction/assembly/deployment, autonomy, robotic servicing/repair, advanced manufacturing, and in situ resource utilization (ISRU) </a:t>
            </a:r>
            <a:r>
              <a:rPr lang="en-US" sz="1200" strike="noStrike" dirty="0"/>
              <a:t>for identifying the best approaches for implementing a safe haven shelter</a:t>
            </a:r>
          </a:p>
          <a:p>
            <a:pPr marL="171450" indent="-171450">
              <a:buFont typeface="Arial" panose="020B0604020202020204" pitchFamily="34" charset="0"/>
              <a:buChar char="•"/>
            </a:pPr>
            <a:r>
              <a:rPr lang="en-US" dirty="0"/>
              <a:t>The Lunar Safe Haven concept is “game changing” because it provides:</a:t>
            </a:r>
          </a:p>
          <a:p>
            <a:pPr marL="1085850" lvl="2" indent="-171450">
              <a:buFont typeface="Arial" panose="020B0604020202020204" pitchFamily="34" charset="0"/>
              <a:buChar char="•"/>
            </a:pPr>
            <a:r>
              <a:rPr lang="en-US" dirty="0"/>
              <a:t>Protective shielding for crew to a degree that cannot be done via delivery from Earth, given constraints/costs of landing systems</a:t>
            </a:r>
          </a:p>
          <a:p>
            <a:pPr marL="1543050" lvl="3" indent="-171450">
              <a:buFont typeface="Arial" panose="020B0604020202020204" pitchFamily="34" charset="0"/>
              <a:buChar char="•"/>
            </a:pPr>
            <a:r>
              <a:rPr lang="en-US" b="1" dirty="0"/>
              <a:t>Reasonably achievable </a:t>
            </a:r>
            <a:r>
              <a:rPr lang="en-US" dirty="0"/>
              <a:t>using recently developed/matured technologies!</a:t>
            </a:r>
          </a:p>
          <a:p>
            <a:pPr marL="1085850" lvl="2" indent="-171450">
              <a:buFont typeface="Arial" panose="020B0604020202020204" pitchFamily="34" charset="0"/>
              <a:buChar char="•"/>
            </a:pPr>
            <a:r>
              <a:rPr lang="en-US" dirty="0"/>
              <a:t>Protection </a:t>
            </a:r>
            <a:r>
              <a:rPr lang="en-US" b="1" dirty="0"/>
              <a:t>with access</a:t>
            </a:r>
            <a:r>
              <a:rPr lang="en-US" dirty="0"/>
              <a:t>, which directly burying habitats wouldn’t allow</a:t>
            </a:r>
          </a:p>
          <a:p>
            <a:pPr marL="1085850" lvl="2" indent="-171450">
              <a:buFont typeface="Arial" panose="020B0604020202020204" pitchFamily="34" charset="0"/>
              <a:buChar char="•"/>
            </a:pPr>
            <a:r>
              <a:rPr lang="en-US" dirty="0"/>
              <a:t>Shielding for electronics that can be a game-changer for autonomy, avionics, and communications—e.g., by </a:t>
            </a:r>
            <a:r>
              <a:rPr lang="en-US" b="1" dirty="0"/>
              <a:t>extending their lifetime </a:t>
            </a:r>
            <a:r>
              <a:rPr lang="en-US" dirty="0"/>
              <a:t>and reducing rad-hardening and thermal control requirements </a:t>
            </a:r>
          </a:p>
          <a:p>
            <a:pPr marL="1085850" lvl="2" indent="-171450">
              <a:buFont typeface="Arial" panose="020B0604020202020204" pitchFamily="34" charset="0"/>
              <a:buChar char="•"/>
            </a:pPr>
            <a:r>
              <a:rPr lang="en-US" dirty="0"/>
              <a:t>Protective shelter for mobile assets and potentially an area for servicing, both of which </a:t>
            </a:r>
            <a:r>
              <a:rPr lang="en-US" b="1" dirty="0"/>
              <a:t>will extend their lifetime</a:t>
            </a:r>
          </a:p>
          <a:p>
            <a:pPr marL="1085850" lvl="2" indent="-171450">
              <a:buFont typeface="Arial" panose="020B0604020202020204" pitchFamily="34" charset="0"/>
              <a:buChar char="•"/>
            </a:pPr>
            <a:r>
              <a:rPr lang="en-US" b="1" dirty="0"/>
              <a:t>Scalability</a:t>
            </a:r>
            <a:r>
              <a:rPr lang="en-US" dirty="0"/>
              <a:t>, since various sizes of safe haven shelters are possible</a:t>
            </a:r>
          </a:p>
          <a:p>
            <a:pPr marL="1085850" lvl="2" indent="-171450">
              <a:buFont typeface="Arial" panose="020B0604020202020204" pitchFamily="34" charset="0"/>
              <a:buChar char="•"/>
            </a:pPr>
            <a:r>
              <a:rPr lang="en-US" b="1" dirty="0"/>
              <a:t>Evolvability</a:t>
            </a:r>
            <a:r>
              <a:rPr lang="en-US" dirty="0"/>
              <a:t>, since the safe haven concept is able to change and respond to new scenarios over time</a:t>
            </a:r>
          </a:p>
          <a:p>
            <a:pPr marL="171450" indent="-171450">
              <a:buFont typeface="Arial" panose="020B0604020202020204" pitchFamily="34" charset="0"/>
              <a:buChar char="•"/>
            </a:pPr>
            <a:r>
              <a:rPr lang="en-US" dirty="0"/>
              <a:t>The Lunar Safe Haven Study is leveraging the substantial work of the Artemis program, such as the progress in habitat and rover development</a:t>
            </a:r>
          </a:p>
          <a:p>
            <a:pPr marL="1085850" lvl="2" indent="-171450">
              <a:buFont typeface="Arial" panose="020B0604020202020204" pitchFamily="34" charset="0"/>
              <a:buChar char="•"/>
            </a:pPr>
            <a:r>
              <a:rPr lang="en-US" dirty="0"/>
              <a:t>We are choosing to define “Lunar Safe Haven” to mean a continuous strategy for protection of crew and exploration systems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strike="noStrike" dirty="0"/>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3</a:t>
            </a:fld>
            <a:endParaRPr lang="en-US" altLang="x-none"/>
          </a:p>
        </p:txBody>
      </p:sp>
    </p:spTree>
    <p:extLst>
      <p:ext uri="{BB962C8B-B14F-4D97-AF65-F5344CB8AC3E}">
        <p14:creationId xmlns:p14="http://schemas.microsoft.com/office/powerpoint/2010/main" val="442903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6</a:t>
            </a:fld>
            <a:endParaRPr lang="en-US" altLang="x-none"/>
          </a:p>
        </p:txBody>
      </p:sp>
    </p:spTree>
    <p:extLst>
      <p:ext uri="{BB962C8B-B14F-4D97-AF65-F5344CB8AC3E}">
        <p14:creationId xmlns:p14="http://schemas.microsoft.com/office/powerpoint/2010/main" val="2555576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shown here includes both quantitative attributes (e.g., effective dose), which can be precisely calculated using appropriate models) and qualitative, subjective attributes (e.g., evolvability), which must be determined subjectively by the team. </a:t>
            </a:r>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11</a:t>
            </a:fld>
            <a:endParaRPr lang="en-US" altLang="x-none"/>
          </a:p>
        </p:txBody>
      </p:sp>
    </p:spTree>
    <p:extLst>
      <p:ext uri="{BB962C8B-B14F-4D97-AF65-F5344CB8AC3E}">
        <p14:creationId xmlns:p14="http://schemas.microsoft.com/office/powerpoint/2010/main" val="620647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14</a:t>
            </a:fld>
            <a:endParaRPr lang="en-US" altLang="x-none"/>
          </a:p>
        </p:txBody>
      </p:sp>
    </p:spTree>
    <p:extLst>
      <p:ext uri="{BB962C8B-B14F-4D97-AF65-F5344CB8AC3E}">
        <p14:creationId xmlns:p14="http://schemas.microsoft.com/office/powerpoint/2010/main" val="2481916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Evolve from Class II </a:t>
            </a:r>
            <a:r>
              <a:rPr lang="en-US" dirty="0">
                <a:sym typeface="Wingdings" panose="05000000000000000000" pitchFamily="2" charset="2"/>
              </a:rPr>
              <a:t> Class III </a:t>
            </a:r>
          </a:p>
          <a:p>
            <a:endParaRPr lang="en-US" dirty="0">
              <a:sym typeface="Wingdings" panose="05000000000000000000" pitchFamily="2" charset="2"/>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Emphasize that ALL concepts have a mid level of autonomy, except in a few select concepts where we varied that</a:t>
            </a:r>
          </a:p>
          <a:p>
            <a:endParaRPr lang="en-US" dirty="0"/>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15</a:t>
            </a:fld>
            <a:endParaRPr lang="en-US" altLang="x-none"/>
          </a:p>
        </p:txBody>
      </p:sp>
    </p:spTree>
    <p:extLst>
      <p:ext uri="{BB962C8B-B14F-4D97-AF65-F5344CB8AC3E}">
        <p14:creationId xmlns:p14="http://schemas.microsoft.com/office/powerpoint/2010/main" val="1664449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We trained a large number of people to be smart on lunar excavation &amp; construction</a:t>
            </a:r>
          </a:p>
        </p:txBody>
      </p:sp>
      <p:sp>
        <p:nvSpPr>
          <p:cNvPr id="4" name="Slide Number Placeholder 3"/>
          <p:cNvSpPr>
            <a:spLocks noGrp="1"/>
          </p:cNvSpPr>
          <p:nvPr>
            <p:ph type="sldNum" sz="quarter" idx="5"/>
          </p:nvPr>
        </p:nvSpPr>
        <p:spPr/>
        <p:txBody>
          <a:bodyPr/>
          <a:lstStyle/>
          <a:p>
            <a:pPr>
              <a:defRPr/>
            </a:pPr>
            <a:fld id="{83AEBCAE-0345-1F4B-AF5B-AFC84B023E8C}" type="slidenum">
              <a:rPr lang="en-US" altLang="x-none" smtClean="0"/>
              <a:pPr>
                <a:defRPr/>
              </a:pPr>
              <a:t>16</a:t>
            </a:fld>
            <a:endParaRPr lang="en-US" altLang="x-none"/>
          </a:p>
        </p:txBody>
      </p:sp>
    </p:spTree>
    <p:extLst>
      <p:ext uri="{BB962C8B-B14F-4D97-AF65-F5344CB8AC3E}">
        <p14:creationId xmlns:p14="http://schemas.microsoft.com/office/powerpoint/2010/main" val="3645697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sz="3200" b="1" i="0" baseline="0">
                <a:solidFill>
                  <a:schemeClr val="bg1"/>
                </a:solidFill>
                <a:latin typeface="Arial Bold"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sz="2400" baseline="0">
                <a:solidFill>
                  <a:schemeClr val="bg1"/>
                </a:solidFill>
                <a:latin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solidFill>
                  <a:schemeClr val="bg1">
                    <a:lumMod val="95000"/>
                    <a:lumOff val="5000"/>
                  </a:schemeClr>
                </a:solidFill>
                <a:latin typeface="Arial" charset="0"/>
              </a:rPr>
              <a:pPr>
                <a:defRPr/>
              </a:pPr>
              <a:t>‹#›</a:t>
            </a:fld>
            <a:endParaRPr lang="uk-UA" sz="1200">
              <a:solidFill>
                <a:schemeClr val="bg1">
                  <a:lumMod val="95000"/>
                  <a:lumOff val="5000"/>
                </a:scheme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tx1"/>
        </a:solidFill>
        <a:effectLst/>
      </p:bgPr>
    </p:bg>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solidFill>
                  <a:schemeClr val="bg1">
                    <a:lumMod val="95000"/>
                    <a:lumOff val="5000"/>
                  </a:schemeClr>
                </a:solidFill>
                <a:latin typeface="Arial" charset="0"/>
              </a:rPr>
              <a:pPr>
                <a:defRPr/>
              </a:pPr>
              <a:t>‹#›</a:t>
            </a:fld>
            <a:endParaRPr lang="uk-UA" sz="1200">
              <a:solidFill>
                <a:schemeClr val="bg1">
                  <a:lumMod val="95000"/>
                  <a:lumOff val="5000"/>
                </a:schemeClr>
              </a:solidFill>
            </a:endParaRPr>
          </a:p>
        </p:txBody>
      </p:sp>
      <p:pic>
        <p:nvPicPr>
          <p:cNvPr id="7" name="Picture 6">
            <a:extLst>
              <a:ext uri="{FF2B5EF4-FFF2-40B4-BE49-F238E27FC236}">
                <a16:creationId xmlns:a16="http://schemas.microsoft.com/office/drawing/2014/main" id="{DC87455A-0C9A-0148-A2A9-A89B164394C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28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4067" y="0"/>
            <a:ext cx="9144000" cy="1066800"/>
          </a:xfrm>
          <a:prstGeom prst="rect">
            <a:avLst/>
          </a:prstGeom>
        </p:spPr>
        <p:txBody>
          <a:bodyPr anchor="ctr"/>
          <a:lstStyle>
            <a:lvl1pPr>
              <a:defRPr sz="3600" baseline="0">
                <a:solidFill>
                  <a:schemeClr val="tx1">
                    <a:lumMod val="85000"/>
                  </a:schemeClr>
                </a:solidFill>
                <a:latin typeface="Arial Bold" charset="0"/>
              </a:defRPr>
            </a:lvl1pPr>
          </a:lstStyle>
          <a:p>
            <a:r>
              <a:rPr lang="en-US"/>
              <a:t>Click to edit Master title style</a:t>
            </a:r>
          </a:p>
        </p:txBody>
      </p:sp>
      <p:sp>
        <p:nvSpPr>
          <p:cNvPr id="3" name="Content Placeholder 2"/>
          <p:cNvSpPr>
            <a:spLocks noGrp="1"/>
          </p:cNvSpPr>
          <p:nvPr>
            <p:ph idx="1"/>
          </p:nvPr>
        </p:nvSpPr>
        <p:spPr>
          <a:xfrm>
            <a:off x="609600" y="1600200"/>
            <a:ext cx="10972800" cy="1664558"/>
          </a:xfrm>
          <a:prstGeom prst="rect">
            <a:avLst/>
          </a:prstGeom>
        </p:spPr>
        <p:txBody>
          <a:bodyPr>
            <a:noAutofit/>
          </a:bodyPr>
          <a:lstStyle>
            <a:lvl1pPr marL="285750" indent="-285750">
              <a:lnSpc>
                <a:spcPct val="95000"/>
              </a:lnSpc>
              <a:spcBef>
                <a:spcPts val="1000"/>
              </a:spcBef>
              <a:buFont typeface="Arial" panose="020B0604020202020204" pitchFamily="34" charset="0"/>
              <a:buChar char="•"/>
              <a:tabLst/>
              <a:defRPr sz="1800" b="1" i="0" baseline="0">
                <a:solidFill>
                  <a:schemeClr val="bg1"/>
                </a:solidFill>
                <a:latin typeface="arial" charset="0"/>
              </a:defRPr>
            </a:lvl1pPr>
            <a:lvl2pPr marL="279400" indent="-165100">
              <a:lnSpc>
                <a:spcPct val="95000"/>
              </a:lnSpc>
              <a:spcBef>
                <a:spcPts val="500"/>
              </a:spcBef>
              <a:buFont typeface="Arial" charset="0"/>
              <a:buChar char="•"/>
              <a:tabLst/>
              <a:defRPr sz="1800" baseline="0">
                <a:solidFill>
                  <a:schemeClr val="bg1"/>
                </a:solidFill>
                <a:latin typeface="arial" charset="0"/>
              </a:defRPr>
            </a:lvl2pPr>
            <a:lvl3pPr marL="571500" indent="-228600">
              <a:lnSpc>
                <a:spcPct val="95000"/>
              </a:lnSpc>
              <a:spcBef>
                <a:spcPts val="500"/>
              </a:spcBef>
              <a:buFont typeface=".AppleSystemUIFont" charset="-120"/>
              <a:buChar char="‒"/>
              <a:tabLst/>
              <a:defRPr sz="1800" baseline="0">
                <a:solidFill>
                  <a:schemeClr val="bg1"/>
                </a:solidFill>
                <a:latin typeface="arial" charset="0"/>
              </a:defRPr>
            </a:lvl3pPr>
            <a:lvl4pPr>
              <a:lnSpc>
                <a:spcPct val="95000"/>
              </a:lnSpc>
              <a:spcBef>
                <a:spcPts val="500"/>
              </a:spcBef>
              <a:defRPr sz="1800" baseline="0">
                <a:solidFill>
                  <a:schemeClr val="bg1"/>
                </a:solidFill>
                <a:latin typeface="arial" charset="0"/>
              </a:defRPr>
            </a:lvl4pPr>
            <a:lvl5pPr>
              <a:lnSpc>
                <a:spcPct val="95000"/>
              </a:lnSpc>
              <a:spcBef>
                <a:spcPts val="500"/>
              </a:spcBef>
              <a:defRPr sz="1800" baseline="0">
                <a:solidFill>
                  <a:schemeClr val="bg1"/>
                </a:solidFill>
                <a:latin typeface="arial" charset="0"/>
              </a:defRPr>
            </a:lvl5pPr>
            <a:lvl6pPr>
              <a:defRPr>
                <a:solidFill>
                  <a:schemeClr val="bg1"/>
                </a:solidFill>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4"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a:p>
        </p:txBody>
      </p:sp>
    </p:spTree>
  </p:cSld>
  <p:clrMapOvr>
    <a:masterClrMapping/>
  </p:clrMapOvr>
  <p:extLst>
    <p:ext uri="{DCECCB84-F9BA-43D5-87BE-67443E8EF086}">
      <p15:sldGuideLst xmlns:p15="http://schemas.microsoft.com/office/powerpoint/2012/main">
        <p15:guide id="1" orient="horz" pos="816" userDrawn="1">
          <p15:clr>
            <a:srgbClr val="FBAE40"/>
          </p15:clr>
        </p15:guide>
        <p15:guide id="2" pos="3840" userDrawn="1">
          <p15:clr>
            <a:srgbClr val="FBAE40"/>
          </p15:clr>
        </p15:guide>
        <p15:guide id="3" pos="67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173788"/>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a:p>
        </p:txBody>
      </p:sp>
      <p:sp>
        <p:nvSpPr>
          <p:cNvPr id="6" name="Footer Placeholder 4"/>
          <p:cNvSpPr>
            <a:spLocks noGrp="1"/>
          </p:cNvSpPr>
          <p:nvPr>
            <p:ph type="ftr" sz="quarter" idx="11"/>
          </p:nvPr>
        </p:nvSpPr>
        <p:spPr>
          <a:xfrm>
            <a:off x="4064000" y="616192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1200" smtClean="0">
                <a:latin typeface="+mj-lt"/>
              </a:rPr>
              <a:pPr>
                <a:defRPr/>
              </a:pPr>
              <a:t>‹#›</a:t>
            </a:fld>
            <a:endParaRPr lang="uk-UA" sz="2400" dirty="0">
              <a:latin typeface="+mj-l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09600" y="6126164"/>
            <a:ext cx="2844800" cy="365125"/>
          </a:xfrm>
          <a:prstGeom prst="rect">
            <a:avLst/>
          </a:prstGeom>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solidFill>
                  <a:prstClr val="black"/>
                </a:solidFill>
                <a:latin typeface="Calibri"/>
                <a:ea typeface=""/>
              </a:defRPr>
            </a:lvl1pPr>
          </a:lstStyle>
          <a:p>
            <a:pPr>
              <a:defRPr/>
            </a:pPr>
            <a:endParaRPr lang="en-US"/>
          </a:p>
        </p:txBody>
      </p:sp>
      <p:sp>
        <p:nvSpPr>
          <p:cNvPr id="8" name="Footer Placeholder 4"/>
          <p:cNvSpPr>
            <a:spLocks noGrp="1"/>
          </p:cNvSpPr>
          <p:nvPr>
            <p:ph type="ftr" sz="quarter" idx="11"/>
          </p:nvPr>
        </p:nvSpPr>
        <p:spPr>
          <a:xfrm>
            <a:off x="4165600" y="6126164"/>
            <a:ext cx="3860800" cy="365125"/>
          </a:xfrm>
          <a:prstGeom prst="rect">
            <a:avLst/>
          </a:prstGeom>
        </p:spPr>
        <p:txBody>
          <a:bodyPr/>
          <a:lstStyle>
            <a:lvl1pPr eaLnBrk="1" fontAlgn="auto" hangingPunct="1">
              <a:spcBef>
                <a:spcPts val="0"/>
              </a:spcBef>
              <a:spcAft>
                <a:spcPts val="0"/>
              </a:spcAft>
              <a:defRPr>
                <a:solidFill>
                  <a:prstClr val="black"/>
                </a:solidFill>
                <a:latin typeface="Calibri"/>
                <a:ea typeface="ＭＳ Ｐゴシック" charset="-128"/>
                <a:cs typeface="ＭＳ Ｐゴシック" charset="-128"/>
              </a:defRPr>
            </a:lvl1pPr>
          </a:lstStyle>
          <a:p>
            <a:pPr>
              <a:defRPr/>
            </a:pPr>
            <a:endParaRPr lang="en-US"/>
          </a:p>
        </p:txBody>
      </p:sp>
      <p:sp>
        <p:nvSpPr>
          <p:cNvPr id="10"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
        <p:nvSpPr>
          <p:cNvPr id="2" name="Title 1"/>
          <p:cNvSpPr>
            <a:spLocks noGrp="1"/>
          </p:cNvSpPr>
          <p:nvPr>
            <p:ph type="title"/>
          </p:nvPr>
        </p:nvSpPr>
        <p:spPr>
          <a:xfrm>
            <a:off x="1625600" y="0"/>
            <a:ext cx="9144000" cy="1066800"/>
          </a:xfrm>
          <a:prstGeom prst="rect">
            <a:avLst/>
          </a:prstGeom>
        </p:spPr>
        <p:txBody>
          <a:bodyPr anchor="ctr"/>
          <a:lstStyle>
            <a:lvl1pPr>
              <a:defRPr lang="en-US" sz="3600" baseline="0">
                <a:solidFill>
                  <a:schemeClr val="bg1">
                    <a:lumMod val="85000"/>
                  </a:schemeClr>
                </a:solidFill>
                <a:latin typeface="Arial Bold" charset="0"/>
              </a:defRPr>
            </a:lvl1pPr>
          </a:lstStyle>
          <a:p>
            <a:pPr lvl="0"/>
            <a:r>
              <a:rPr lang="en-US" dirty="0"/>
              <a:t>Click to edit Master title style</a:t>
            </a:r>
          </a:p>
        </p:txBody>
      </p:sp>
      <p:sp>
        <p:nvSpPr>
          <p:cNvPr id="4" name="TextBox 3"/>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FY18</a:t>
            </a:r>
            <a:r>
              <a:rPr lang="en-US" sz="800" baseline="0">
                <a:solidFill>
                  <a:schemeClr val="bg1"/>
                </a:solidFill>
              </a:rPr>
              <a:t> Mid Year Review</a:t>
            </a:r>
            <a:endParaRPr lang="en-US" sz="800">
              <a:solidFill>
                <a:schemeClr val="bg1"/>
              </a:solidFill>
            </a:endParaRPr>
          </a:p>
        </p:txBody>
      </p:sp>
    </p:spTree>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81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5"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1445127"/>
            <a:ext cx="4011084" cy="872288"/>
          </a:xfrm>
          <a:prstGeom prst="rect">
            <a:avLst/>
          </a:prstGeom>
        </p:spPr>
        <p:txBody>
          <a:bodyPr anchor="b"/>
          <a:lstStyle>
            <a:lvl1pPr algn="l">
              <a:defRPr sz="2000" b="1">
                <a:solidFill>
                  <a:schemeClr val="bg1"/>
                </a:solidFill>
              </a:defRPr>
            </a:lvl1pPr>
          </a:lstStyle>
          <a:p>
            <a:r>
              <a:rPr lang="en-US"/>
              <a:t>Click to edit Master title style</a:t>
            </a:r>
          </a:p>
        </p:txBody>
      </p:sp>
      <p:sp>
        <p:nvSpPr>
          <p:cNvPr id="3" name="Content Placeholder 2"/>
          <p:cNvSpPr>
            <a:spLocks noGrp="1"/>
          </p:cNvSpPr>
          <p:nvPr>
            <p:ph idx="1"/>
          </p:nvPr>
        </p:nvSpPr>
        <p:spPr>
          <a:xfrm>
            <a:off x="4766733" y="1445127"/>
            <a:ext cx="6815667" cy="4393616"/>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99" y="2500560"/>
            <a:ext cx="4011084" cy="3521328"/>
          </a:xfrm>
          <a:prstGeom prst="rect">
            <a:avLst/>
          </a:prstGeo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1200" baseline="0" smtClean="0">
                <a:solidFill>
                  <a:schemeClr val="bg1"/>
                </a:solidFill>
                <a:latin typeface="Calibri"/>
                <a:ea typeface=""/>
              </a:defRPr>
            </a:lvl1pPr>
          </a:lstStyle>
          <a:p>
            <a:pPr>
              <a:defRPr/>
            </a:pPr>
            <a:fld id="{E8CC769F-ADCB-2641-BD2F-4076D1C41918}" type="slidenum">
              <a:rPr lang="uk-UA" sz="800" smtClean="0">
                <a:latin typeface="Arial" charset="0"/>
              </a:rPr>
              <a:pPr>
                <a:defRPr/>
              </a:pPr>
              <a:t>‹#›</a:t>
            </a:fld>
            <a:endParaRPr lang="uk-UA"/>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FY18</a:t>
            </a:r>
            <a:r>
              <a:rPr lang="en-US" sz="800" baseline="0">
                <a:solidFill>
                  <a:schemeClr val="bg1"/>
                </a:solidFill>
              </a:rPr>
              <a:t> Mid Year Review</a:t>
            </a:r>
            <a:endParaRPr lang="en-US" sz="800">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a:solidFill>
            <a:schemeClr val="tx1"/>
          </a:solidFill>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1548063"/>
            <a:ext cx="7315200" cy="3179512"/>
          </a:xfrm>
          <a:prstGeom prst="rect">
            <a:avLst/>
          </a:prstGeom>
          <a:solidFill>
            <a:schemeClr val="tx1"/>
          </a:solidFill>
        </p:spPr>
        <p:txBody>
          <a:bodyPr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a:solidFill>
            <a:schemeClr val="tx1"/>
          </a:solidFill>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9" name="TextBox 8"/>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FY18</a:t>
            </a:r>
            <a:r>
              <a:rPr lang="en-US" sz="800" baseline="0">
                <a:solidFill>
                  <a:schemeClr val="bg1"/>
                </a:solidFill>
              </a:rPr>
              <a:t> Mid Year Review</a:t>
            </a:r>
            <a:endParaRPr lang="en-US" sz="800">
              <a:solidFill>
                <a:schemeClr val="bg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a:t>
            </a:fld>
            <a:endParaRPr lang="uk-UA" sz="1200"/>
          </a:p>
        </p:txBody>
      </p:sp>
      <p:sp>
        <p:nvSpPr>
          <p:cNvPr id="8" name="TextBox 7"/>
          <p:cNvSpPr txBox="1"/>
          <p:nvPr userDrawn="1"/>
        </p:nvSpPr>
        <p:spPr>
          <a:xfrm>
            <a:off x="1" y="6629400"/>
            <a:ext cx="2834105" cy="215444"/>
          </a:xfrm>
          <a:prstGeom prst="rect">
            <a:avLst/>
          </a:prstGeom>
          <a:noFill/>
        </p:spPr>
        <p:txBody>
          <a:bodyPr wrap="square" rtlCol="0">
            <a:spAutoFit/>
          </a:bodyPr>
          <a:lstStyle/>
          <a:p>
            <a:r>
              <a:rPr lang="en-US" sz="800">
                <a:solidFill>
                  <a:schemeClr val="bg1"/>
                </a:solidFill>
              </a:rPr>
              <a:t>GCD FY18</a:t>
            </a:r>
            <a:r>
              <a:rPr lang="en-US" sz="800" baseline="0">
                <a:solidFill>
                  <a:schemeClr val="bg1"/>
                </a:solidFill>
              </a:rPr>
              <a:t> Mid Year Review</a:t>
            </a:r>
            <a:endParaRPr lang="en-US" sz="80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Banner OCT template.jp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1"/>
            <a:ext cx="121920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11" y="-1"/>
            <a:ext cx="12192000" cy="1127125"/>
          </a:xfrm>
          <a:prstGeom prst="rect">
            <a:avLst/>
          </a:prstGeom>
        </p:spPr>
      </p:pic>
    </p:spTree>
    <p:extLst>
      <p:ext uri="{BB962C8B-B14F-4D97-AF65-F5344CB8AC3E}">
        <p14:creationId xmlns:p14="http://schemas.microsoft.com/office/powerpoint/2010/main" val="840372861"/>
      </p:ext>
    </p:extLst>
  </p:cSld>
  <p:clrMap bg1="dk1" tx1="lt1" bg2="dk2" tx2="lt2" accent1="accent1" accent2="accent2" accent3="accent3" accent4="accent4" accent5="accent5" accent6="accent6" hlink="hlink" folHlink="folHlink"/>
  <p:sldLayoutIdLst>
    <p:sldLayoutId id="2147484425" r:id="rId1"/>
    <p:sldLayoutId id="2147484426"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2.wdp"/><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png"/><Relationship Id="rId17" Type="http://schemas.microsoft.com/office/2007/relationships/hdphoto" Target="../media/hdphoto4.wdp"/><Relationship Id="rId2" Type="http://schemas.openxmlformats.org/officeDocument/2006/relationships/notesSlide" Target="../notesSlides/notesSlide4.xml"/><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s://www.flickr.com/photos/adafruit/49967570578/" TargetMode="External"/><Relationship Id="rId11" Type="http://schemas.openxmlformats.org/officeDocument/2006/relationships/image" Target="../media/image20.png"/><Relationship Id="rId5" Type="http://schemas.openxmlformats.org/officeDocument/2006/relationships/image" Target="../media/image15.jpg"/><Relationship Id="rId15" Type="http://schemas.microsoft.com/office/2007/relationships/hdphoto" Target="../media/hdphoto3.wdp"/><Relationship Id="rId10" Type="http://schemas.openxmlformats.org/officeDocument/2006/relationships/image" Target="../media/image19.jpeg"/><Relationship Id="rId4" Type="http://schemas.openxmlformats.org/officeDocument/2006/relationships/image" Target="../media/image14.jpg"/><Relationship Id="rId9" Type="http://schemas.openxmlformats.org/officeDocument/2006/relationships/image" Target="../media/image18.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9.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27.tm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32011" y="5498838"/>
            <a:ext cx="11908107" cy="400110"/>
          </a:xfrm>
          <a:prstGeom prst="rect">
            <a:avLst/>
          </a:prstGeom>
          <a:noFill/>
        </p:spPr>
        <p:txBody>
          <a:bodyPr wrap="square" rtlCol="0" anchor="ctr" anchorCtr="0">
            <a:spAutoFit/>
          </a:bodyPr>
          <a:lstStyle/>
          <a:p>
            <a:pPr>
              <a:lnSpc>
                <a:spcPts val="2400"/>
              </a:lnSpc>
            </a:pPr>
            <a:r>
              <a:rPr lang="en-US" sz="2100" b="1" dirty="0">
                <a:solidFill>
                  <a:prstClr val="white"/>
                </a:solidFill>
                <a:latin typeface="Helvetica Neue" charset="0"/>
                <a:ea typeface="Helvetica Neue" charset="0"/>
                <a:cs typeface="Helvetica Neue" charset="0"/>
              </a:rPr>
              <a:t>Protecting Crew and Surface Systems with a </a:t>
            </a:r>
            <a:r>
              <a:rPr lang="en-US" sz="2100" b="1">
                <a:solidFill>
                  <a:prstClr val="white"/>
                </a:solidFill>
                <a:latin typeface="Helvetica Neue" charset="0"/>
                <a:ea typeface="Helvetica Neue" charset="0"/>
                <a:cs typeface="Helvetica Neue" charset="0"/>
              </a:rPr>
              <a:t>Long-Duration Lunar Safe Haven</a:t>
            </a:r>
            <a:endParaRPr lang="en-US" sz="2100" b="1" dirty="0">
              <a:solidFill>
                <a:prstClr val="white"/>
              </a:solidFill>
              <a:latin typeface="Helvetica Neue" charset="0"/>
              <a:ea typeface="Helvetica Neue" charset="0"/>
              <a:cs typeface="Helvetica Neue" charset="0"/>
            </a:endParaRPr>
          </a:p>
        </p:txBody>
      </p:sp>
      <p:sp>
        <p:nvSpPr>
          <p:cNvPr id="12" name="TextBox 11"/>
          <p:cNvSpPr txBox="1"/>
          <p:nvPr/>
        </p:nvSpPr>
        <p:spPr>
          <a:xfrm>
            <a:off x="234287" y="5864993"/>
            <a:ext cx="9653516" cy="738664"/>
          </a:xfrm>
          <a:prstGeom prst="rect">
            <a:avLst/>
          </a:prstGeom>
          <a:noFill/>
        </p:spPr>
        <p:txBody>
          <a:bodyPr wrap="square" rtlCol="0" anchor="ctr" anchorCtr="0">
            <a:spAutoFit/>
          </a:bodyPr>
          <a:lstStyle/>
          <a:p>
            <a:r>
              <a:rPr lang="en-US" sz="1400" b="1" dirty="0">
                <a:solidFill>
                  <a:srgbClr val="00B0F0"/>
                </a:solidFill>
                <a:latin typeface="Helvetica Neue" charset="0"/>
                <a:ea typeface="Helvetica Neue" charset="0"/>
                <a:cs typeface="Helvetica Neue" charset="0"/>
              </a:rPr>
              <a:t>Melanie Grande </a:t>
            </a:r>
            <a:r>
              <a:rPr lang="en-US" sz="1400" b="1" dirty="0">
                <a:solidFill>
                  <a:prstClr val="white"/>
                </a:solidFill>
                <a:latin typeface="Helvetica Neue" charset="0"/>
                <a:ea typeface="Helvetica Neue" charset="0"/>
                <a:cs typeface="Helvetica Neue" charset="0"/>
              </a:rPr>
              <a:t>(Team Lead), Dr. Bob Moses (PI), Pat Cosgrove, Rob Mueller, Tracie Prater, Alex Blanchard</a:t>
            </a:r>
          </a:p>
          <a:p>
            <a:r>
              <a:rPr lang="en-US" sz="1400" b="1" dirty="0">
                <a:solidFill>
                  <a:prstClr val="white"/>
                </a:solidFill>
                <a:latin typeface="Helvetica Neue" charset="0"/>
                <a:ea typeface="Helvetica Neue" charset="0"/>
                <a:cs typeface="Helvetica Neue" charset="0"/>
              </a:rPr>
              <a:t>November 10, 2021</a:t>
            </a:r>
          </a:p>
          <a:p>
            <a:r>
              <a:rPr lang="en-US" sz="1400" b="1" dirty="0">
                <a:solidFill>
                  <a:prstClr val="white"/>
                </a:solidFill>
                <a:latin typeface="Helvetica Neue" charset="0"/>
                <a:ea typeface="Helvetica Neue" charset="0"/>
                <a:cs typeface="Helvetica Neue" charset="0"/>
              </a:rPr>
              <a:t>STMD Game Changing Developments (GCD) Program</a:t>
            </a:r>
          </a:p>
        </p:txBody>
      </p:sp>
      <p:sp>
        <p:nvSpPr>
          <p:cNvPr id="15" name="TextBox 14">
            <a:extLst>
              <a:ext uri="{FF2B5EF4-FFF2-40B4-BE49-F238E27FC236}">
                <a16:creationId xmlns:a16="http://schemas.microsoft.com/office/drawing/2014/main" id="{001D1107-378E-C242-851F-911BFCAAC7C0}"/>
              </a:ext>
            </a:extLst>
          </p:cNvPr>
          <p:cNvSpPr txBox="1"/>
          <p:nvPr/>
        </p:nvSpPr>
        <p:spPr>
          <a:xfrm>
            <a:off x="7180289" y="5047938"/>
            <a:ext cx="184731" cy="369332"/>
          </a:xfrm>
          <a:prstGeom prst="rect">
            <a:avLst/>
          </a:prstGeom>
          <a:noFill/>
        </p:spPr>
        <p:txBody>
          <a:bodyPr wrap="none" rtlCol="0">
            <a:spAutoFit/>
          </a:bodyPr>
          <a:lstStyle/>
          <a:p>
            <a:endParaRPr lang="en-US"/>
          </a:p>
        </p:txBody>
      </p:sp>
      <p:pic>
        <p:nvPicPr>
          <p:cNvPr id="16" name="Picture 15">
            <a:extLst>
              <a:ext uri="{FF2B5EF4-FFF2-40B4-BE49-F238E27FC236}">
                <a16:creationId xmlns:a16="http://schemas.microsoft.com/office/drawing/2014/main" id="{0413D909-16B3-4B9F-8171-7BD1C1B2BBE4}"/>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486697" y="2847192"/>
            <a:ext cx="1371600" cy="1371600"/>
          </a:xfrm>
          <a:prstGeom prst="ellipse">
            <a:avLst/>
          </a:prstGeom>
        </p:spPr>
      </p:pic>
      <p:pic>
        <p:nvPicPr>
          <p:cNvPr id="21" name="Picture 20">
            <a:extLst>
              <a:ext uri="{FF2B5EF4-FFF2-40B4-BE49-F238E27FC236}">
                <a16:creationId xmlns:a16="http://schemas.microsoft.com/office/drawing/2014/main" id="{1CAAD900-E3C8-4A9A-B797-5231957783E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681662" y="829127"/>
            <a:ext cx="1268038" cy="1271016"/>
          </a:xfrm>
          <a:prstGeom prst="ellipse">
            <a:avLst/>
          </a:prstGeom>
          <a:ln>
            <a:solidFill>
              <a:schemeClr val="bg1"/>
            </a:solidFill>
          </a:ln>
        </p:spPr>
      </p:pic>
      <p:pic>
        <p:nvPicPr>
          <p:cNvPr id="22" name="Picture 21">
            <a:extLst>
              <a:ext uri="{FF2B5EF4-FFF2-40B4-BE49-F238E27FC236}">
                <a16:creationId xmlns:a16="http://schemas.microsoft.com/office/drawing/2014/main" id="{776214BD-6770-400B-AAF9-5F4D5D5B09A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443036" y="3263357"/>
            <a:ext cx="1645920" cy="1645920"/>
          </a:xfrm>
          <a:prstGeom prst="ellipse">
            <a:avLst/>
          </a:prstGeom>
          <a:ln>
            <a:solidFill>
              <a:schemeClr val="bg1"/>
            </a:solidFill>
          </a:ln>
        </p:spPr>
      </p:pic>
      <p:pic>
        <p:nvPicPr>
          <p:cNvPr id="23" name="Picture 22">
            <a:extLst>
              <a:ext uri="{FF2B5EF4-FFF2-40B4-BE49-F238E27FC236}">
                <a16:creationId xmlns:a16="http://schemas.microsoft.com/office/drawing/2014/main" id="{D257C5B9-1A7E-4019-93B6-5B285B71763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215"/>
          <a:stretch/>
        </p:blipFill>
        <p:spPr>
          <a:xfrm>
            <a:off x="5814040" y="3984344"/>
            <a:ext cx="1014985" cy="1014984"/>
          </a:xfrm>
          <a:prstGeom prst="ellipse">
            <a:avLst/>
          </a:prstGeom>
          <a:ln>
            <a:solidFill>
              <a:schemeClr val="bg1"/>
            </a:solidFill>
          </a:ln>
        </p:spPr>
      </p:pic>
      <p:pic>
        <p:nvPicPr>
          <p:cNvPr id="13" name="Picture 12" descr="A picture containing old, tent, stone&#10;&#10;Description automatically generated">
            <a:extLst>
              <a:ext uri="{FF2B5EF4-FFF2-40B4-BE49-F238E27FC236}">
                <a16:creationId xmlns:a16="http://schemas.microsoft.com/office/drawing/2014/main" id="{3E7945A7-BF7A-4936-85D5-FCB96762FCAE}"/>
              </a:ext>
            </a:extLst>
          </p:cNvPr>
          <p:cNvPicPr>
            <a:picLocks noChangeAspect="1"/>
          </p:cNvPicPr>
          <p:nvPr/>
        </p:nvPicPr>
        <p:blipFill rotWithShape="1">
          <a:blip r:embed="rId7">
            <a:extLst>
              <a:ext uri="{28A0092B-C50C-407E-A947-70E740481C1C}">
                <a14:useLocalDpi xmlns:a14="http://schemas.microsoft.com/office/drawing/2010/main" val="0"/>
              </a:ext>
            </a:extLst>
          </a:blip>
          <a:srcRect l="17165" r="25640"/>
          <a:stretch/>
        </p:blipFill>
        <p:spPr>
          <a:xfrm>
            <a:off x="5242561" y="862914"/>
            <a:ext cx="2231407" cy="2194560"/>
          </a:xfrm>
          <a:prstGeom prst="ellipse">
            <a:avLst/>
          </a:prstGeom>
        </p:spPr>
      </p:pic>
      <p:pic>
        <p:nvPicPr>
          <p:cNvPr id="14" name="Picture 13" descr="A picture containing old&#10;&#10;Description automatically generated">
            <a:extLst>
              <a:ext uri="{FF2B5EF4-FFF2-40B4-BE49-F238E27FC236}">
                <a16:creationId xmlns:a16="http://schemas.microsoft.com/office/drawing/2014/main" id="{BC1641D2-D701-4304-B59F-518697A2D719}"/>
              </a:ext>
            </a:extLst>
          </p:cNvPr>
          <p:cNvPicPr>
            <a:picLocks noChangeAspect="1"/>
          </p:cNvPicPr>
          <p:nvPr/>
        </p:nvPicPr>
        <p:blipFill rotWithShape="1">
          <a:blip r:embed="rId8">
            <a:extLst>
              <a:ext uri="{28A0092B-C50C-407E-A947-70E740481C1C}">
                <a14:useLocalDpi xmlns:a14="http://schemas.microsoft.com/office/drawing/2010/main" val="0"/>
              </a:ext>
            </a:extLst>
          </a:blip>
          <a:srcRect l="23489" r="20350"/>
          <a:stretch/>
        </p:blipFill>
        <p:spPr>
          <a:xfrm>
            <a:off x="8700466" y="1439327"/>
            <a:ext cx="1554480" cy="1556893"/>
          </a:xfrm>
          <a:prstGeom prst="ellipse">
            <a:avLst/>
          </a:prstGeom>
        </p:spPr>
      </p:pic>
    </p:spTree>
    <p:extLst>
      <p:ext uri="{BB962C8B-B14F-4D97-AF65-F5344CB8AC3E}">
        <p14:creationId xmlns:p14="http://schemas.microsoft.com/office/powerpoint/2010/main" val="1483620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 y="1221338"/>
            <a:ext cx="11410950" cy="5401479"/>
          </a:xfrm>
          <a:prstGeom prst="rect">
            <a:avLst/>
          </a:prstGeom>
          <a:noFill/>
        </p:spPr>
        <p:txBody>
          <a:bodyPr wrap="square" rtlCol="0">
            <a:spAutoFit/>
          </a:bodyPr>
          <a:lstStyle/>
          <a:p>
            <a:r>
              <a:rPr lang="en-US" sz="1500" b="1" u="sng" dirty="0"/>
              <a:t>Environmental </a:t>
            </a:r>
          </a:p>
          <a:p>
            <a:r>
              <a:rPr lang="en-US" sz="1500" b="1" dirty="0"/>
              <a:t>A1. Minimize radiation exposure to crew.</a:t>
            </a:r>
          </a:p>
          <a:p>
            <a:endParaRPr lang="en-US" sz="1500" b="1" dirty="0"/>
          </a:p>
          <a:p>
            <a:r>
              <a:rPr lang="en-US" sz="1500" b="1" dirty="0"/>
              <a:t>A2. Maximize energy absorption capability of the shelter from impacts for crew and other exploration systems, including impacts from micrometeoroids, the movements of external assets (e.g., mobility systems), and any resulting ejecta. </a:t>
            </a:r>
          </a:p>
          <a:p>
            <a:endParaRPr lang="en-US" sz="1500" b="1" dirty="0"/>
          </a:p>
          <a:p>
            <a:r>
              <a:rPr lang="en-US" sz="1500" b="1" dirty="0"/>
              <a:t>A3.  Minimize accumulation of dust (fine and coarse) on LSH establishment and maintenance systems. </a:t>
            </a:r>
          </a:p>
          <a:p>
            <a:endParaRPr lang="en-US" sz="1500" b="1" dirty="0"/>
          </a:p>
          <a:p>
            <a:r>
              <a:rPr lang="en-US" sz="1500" b="1" u="sng" dirty="0"/>
              <a:t>Operational</a:t>
            </a:r>
          </a:p>
          <a:p>
            <a:r>
              <a:rPr lang="en-US" sz="1500" b="1" dirty="0"/>
              <a:t>B1. Maximize use of indigenous materials in construction and maintenance. </a:t>
            </a:r>
          </a:p>
          <a:p>
            <a:endParaRPr lang="en-US" sz="1500" b="1" dirty="0"/>
          </a:p>
          <a:p>
            <a:r>
              <a:rPr lang="en-US" sz="1500" b="1" dirty="0"/>
              <a:t>B2. Minimize need for crew involvement during establishment and maintenance of the LSH.   </a:t>
            </a:r>
          </a:p>
          <a:p>
            <a:pPr fontAlgn="base"/>
            <a:endParaRPr lang="en-US" sz="1500" b="1" dirty="0"/>
          </a:p>
          <a:p>
            <a:r>
              <a:rPr lang="en-US" sz="1500" b="1" dirty="0"/>
              <a:t>B3. Maximize evolvability of the LSH establishment and maintenance concept.   </a:t>
            </a:r>
          </a:p>
          <a:p>
            <a:endParaRPr lang="en-US" sz="1500" b="1" dirty="0"/>
          </a:p>
          <a:p>
            <a:r>
              <a:rPr lang="en-US" sz="1500" b="1" dirty="0"/>
              <a:t>B4. Balance resiliency and robustness of LSH concept as a whole. </a:t>
            </a:r>
          </a:p>
          <a:p>
            <a:pPr fontAlgn="base"/>
            <a:endParaRPr lang="en-US" sz="1500" b="1" dirty="0"/>
          </a:p>
          <a:p>
            <a:pPr fontAlgn="base"/>
            <a:r>
              <a:rPr lang="en-US" sz="1500" b="1" dirty="0"/>
              <a:t>B5. Maximizes available storage for exploration systems, science equipment, consumables, and contingency spares.  </a:t>
            </a:r>
          </a:p>
          <a:p>
            <a:pPr fontAlgn="base"/>
            <a:endParaRPr lang="en-US" sz="1500" b="1" dirty="0"/>
          </a:p>
          <a:p>
            <a:pPr fontAlgn="base"/>
            <a:r>
              <a:rPr lang="en-US" sz="1500" b="1" u="sng" dirty="0"/>
              <a:t>Programmatic</a:t>
            </a:r>
          </a:p>
          <a:p>
            <a:r>
              <a:rPr lang="en-US" sz="1500" b="1" dirty="0"/>
              <a:t>C1. Minimize investment costs.   </a:t>
            </a:r>
          </a:p>
          <a:p>
            <a:endParaRPr lang="en-US" sz="1500" b="1" dirty="0"/>
          </a:p>
          <a:p>
            <a:r>
              <a:rPr lang="en-US" sz="1500" b="1" dirty="0"/>
              <a:t>C2. Maximize Mars extensibility.   </a:t>
            </a:r>
          </a:p>
        </p:txBody>
      </p:sp>
      <p:sp>
        <p:nvSpPr>
          <p:cNvPr id="2" name="Title 1"/>
          <p:cNvSpPr>
            <a:spLocks noGrp="1"/>
          </p:cNvSpPr>
          <p:nvPr>
            <p:ph type="title"/>
          </p:nvPr>
        </p:nvSpPr>
        <p:spPr/>
        <p:txBody>
          <a:bodyPr/>
          <a:lstStyle/>
          <a:p>
            <a:r>
              <a:rPr lang="en-US" dirty="0"/>
              <a:t>LSH Objectives</a:t>
            </a:r>
          </a:p>
        </p:txBody>
      </p:sp>
      <p:sp>
        <p:nvSpPr>
          <p:cNvPr id="7" name="Slide Number Placeholder 1">
            <a:extLst>
              <a:ext uri="{FF2B5EF4-FFF2-40B4-BE49-F238E27FC236}">
                <a16:creationId xmlns:a16="http://schemas.microsoft.com/office/drawing/2014/main" id="{9D6C0DDD-FB94-45F4-895F-8AB364EF991B}"/>
              </a:ext>
            </a:extLst>
          </p:cNvPr>
          <p:cNvSpPr>
            <a:spLocks noGrp="1"/>
          </p:cNvSpPr>
          <p:nvPr>
            <p:ph type="sldNum" sz="quarter" idx="10"/>
          </p:nvPr>
        </p:nvSpPr>
        <p:spPr>
          <a:xfrm>
            <a:off x="11789664" y="6629400"/>
            <a:ext cx="402336" cy="228600"/>
          </a:xfrm>
        </p:spPr>
        <p:txBody>
          <a:bodyPr/>
          <a:lstStyle/>
          <a:p>
            <a:pPr>
              <a:defRPr/>
            </a:pPr>
            <a:fld id="{75D13D49-2B6F-174C-9E1E-1013A06E5C50}" type="slidenum">
              <a:rPr lang="uk-UA" sz="1200" smtClean="0">
                <a:latin typeface="+mj-lt"/>
              </a:rPr>
              <a:pPr>
                <a:defRPr/>
              </a:pPr>
              <a:t>10</a:t>
            </a:fld>
            <a:endParaRPr lang="uk-UA" sz="1200" dirty="0">
              <a:latin typeface="+mj-lt"/>
            </a:endParaRPr>
          </a:p>
        </p:txBody>
      </p:sp>
    </p:spTree>
    <p:extLst>
      <p:ext uri="{BB962C8B-B14F-4D97-AF65-F5344CB8AC3E}">
        <p14:creationId xmlns:p14="http://schemas.microsoft.com/office/powerpoint/2010/main" val="10430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E92FCE-024C-435E-832F-82C96C8866B3}"/>
              </a:ext>
            </a:extLst>
          </p:cNvPr>
          <p:cNvSpPr>
            <a:spLocks noGrp="1"/>
          </p:cNvSpPr>
          <p:nvPr>
            <p:ph type="sldNum" sz="quarter" idx="10"/>
          </p:nvPr>
        </p:nvSpPr>
        <p:spPr/>
        <p:txBody>
          <a:bodyPr/>
          <a:lstStyle/>
          <a:p>
            <a:pPr>
              <a:defRPr/>
            </a:pPr>
            <a:fld id="{75D13D49-2B6F-174C-9E1E-1013A06E5C50}" type="slidenum">
              <a:rPr lang="uk-UA" sz="1200" smtClean="0">
                <a:latin typeface="+mj-lt"/>
              </a:rPr>
              <a:pPr>
                <a:defRPr/>
              </a:pPr>
              <a:t>11</a:t>
            </a:fld>
            <a:endParaRPr lang="uk-UA" sz="1200" dirty="0">
              <a:latin typeface="+mj-lt"/>
            </a:endParaRPr>
          </a:p>
        </p:txBody>
      </p:sp>
      <p:sp>
        <p:nvSpPr>
          <p:cNvPr id="3" name="Title 2">
            <a:extLst>
              <a:ext uri="{FF2B5EF4-FFF2-40B4-BE49-F238E27FC236}">
                <a16:creationId xmlns:a16="http://schemas.microsoft.com/office/drawing/2014/main" id="{668CC1D6-5AFB-4D25-B3FB-93D54D05946F}"/>
              </a:ext>
            </a:extLst>
          </p:cNvPr>
          <p:cNvSpPr>
            <a:spLocks noGrp="1"/>
          </p:cNvSpPr>
          <p:nvPr>
            <p:ph type="title"/>
          </p:nvPr>
        </p:nvSpPr>
        <p:spPr/>
        <p:txBody>
          <a:bodyPr/>
          <a:lstStyle/>
          <a:p>
            <a:r>
              <a:rPr lang="en-US" dirty="0"/>
              <a:t>LSH Decision Attributes</a:t>
            </a:r>
          </a:p>
        </p:txBody>
      </p:sp>
      <p:graphicFrame>
        <p:nvGraphicFramePr>
          <p:cNvPr id="4" name="Table 6">
            <a:extLst>
              <a:ext uri="{FF2B5EF4-FFF2-40B4-BE49-F238E27FC236}">
                <a16:creationId xmlns:a16="http://schemas.microsoft.com/office/drawing/2014/main" id="{480420B5-8E36-447B-96E1-C9713A852185}"/>
              </a:ext>
            </a:extLst>
          </p:cNvPr>
          <p:cNvGraphicFramePr>
            <a:graphicFrameLocks/>
          </p:cNvGraphicFramePr>
          <p:nvPr>
            <p:extLst>
              <p:ext uri="{D42A27DB-BD31-4B8C-83A1-F6EECF244321}">
                <p14:modId xmlns:p14="http://schemas.microsoft.com/office/powerpoint/2010/main" val="2388805261"/>
              </p:ext>
            </p:extLst>
          </p:nvPr>
        </p:nvGraphicFramePr>
        <p:xfrm>
          <a:off x="579020" y="1320491"/>
          <a:ext cx="5050221" cy="4084320"/>
        </p:xfrm>
        <a:graphic>
          <a:graphicData uri="http://schemas.openxmlformats.org/drawingml/2006/table">
            <a:tbl>
              <a:tblPr firstRow="1" bandRow="1"/>
              <a:tblGrid>
                <a:gridCol w="1849821">
                  <a:extLst>
                    <a:ext uri="{9D8B030D-6E8A-4147-A177-3AD203B41FA5}">
                      <a16:colId xmlns:a16="http://schemas.microsoft.com/office/drawing/2014/main" val="3958247680"/>
                    </a:ext>
                  </a:extLst>
                </a:gridCol>
                <a:gridCol w="3200400">
                  <a:extLst>
                    <a:ext uri="{9D8B030D-6E8A-4147-A177-3AD203B41FA5}">
                      <a16:colId xmlns:a16="http://schemas.microsoft.com/office/drawing/2014/main" val="3351195966"/>
                    </a:ext>
                  </a:extLst>
                </a:gridCol>
              </a:tblGrid>
              <a:tr h="268623">
                <a:tc>
                  <a:txBody>
                    <a:bodyPr/>
                    <a:lstStyle/>
                    <a:p>
                      <a:pPr algn="ctr"/>
                      <a:r>
                        <a:rPr lang="en-US" sz="1400" b="1" dirty="0">
                          <a:solidFill>
                            <a:schemeClr val="bg1"/>
                          </a:solidFill>
                          <a:latin typeface="+mj-lt"/>
                        </a:rPr>
                        <a:t>Category</a:t>
                      </a:r>
                    </a:p>
                  </a:txBody>
                  <a:tcPr anchor="ctr">
                    <a:lnL w="12700" cap="flat" cmpd="sng" algn="ctr">
                      <a:solidFill>
                        <a:schemeClr val="tx1"/>
                      </a:solidFill>
                      <a:prstDash val="solid"/>
                      <a:round/>
                      <a:headEnd type="none" w="med" len="med"/>
                      <a:tailEnd type="none" w="med" len="med"/>
                    </a:lnL>
                    <a:lnR>
                      <a:noFill/>
                    </a:lnR>
                    <a:lnT w="6350" cap="flat" cmpd="sng" algn="ctr">
                      <a:solidFill>
                        <a:sysClr val="windowText" lastClr="000000"/>
                      </a:solidFill>
                      <a:prstDash val="solid"/>
                      <a:miter lim="800000"/>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457200" rtl="0" eaLnBrk="1" latinLnBrk="0" hangingPunct="1">
                        <a:defRPr sz="1800" b="1" kern="1200">
                          <a:solidFill>
                            <a:schemeClr val="bg1"/>
                          </a:solidFill>
                          <a:latin typeface="Calibri" panose="020F0502020204030204"/>
                        </a:defRPr>
                      </a:lvl1pPr>
                      <a:lvl2pPr marL="457200" algn="l" defTabSz="457200" rtl="0" eaLnBrk="1" latinLnBrk="0" hangingPunct="1">
                        <a:defRPr sz="1800" b="1" kern="1200">
                          <a:solidFill>
                            <a:schemeClr val="bg1"/>
                          </a:solidFill>
                          <a:latin typeface="Calibri" panose="020F0502020204030204"/>
                        </a:defRPr>
                      </a:lvl2pPr>
                      <a:lvl3pPr marL="914400" algn="l" defTabSz="457200" rtl="0" eaLnBrk="1" latinLnBrk="0" hangingPunct="1">
                        <a:defRPr sz="1800" b="1" kern="1200">
                          <a:solidFill>
                            <a:schemeClr val="bg1"/>
                          </a:solidFill>
                          <a:latin typeface="Calibri" panose="020F0502020204030204"/>
                        </a:defRPr>
                      </a:lvl3pPr>
                      <a:lvl4pPr marL="1371600" algn="l" defTabSz="457200" rtl="0" eaLnBrk="1" latinLnBrk="0" hangingPunct="1">
                        <a:defRPr sz="1800" b="1" kern="1200">
                          <a:solidFill>
                            <a:schemeClr val="bg1"/>
                          </a:solidFill>
                          <a:latin typeface="Calibri" panose="020F0502020204030204"/>
                        </a:defRPr>
                      </a:lvl4pPr>
                      <a:lvl5pPr marL="1828800" algn="l" defTabSz="457200" rtl="0" eaLnBrk="1" latinLnBrk="0" hangingPunct="1">
                        <a:defRPr sz="1800" b="1" kern="1200">
                          <a:solidFill>
                            <a:schemeClr val="bg1"/>
                          </a:solidFill>
                          <a:latin typeface="Calibri" panose="020F0502020204030204"/>
                        </a:defRPr>
                      </a:lvl5pPr>
                      <a:lvl6pPr marL="2286000" algn="l" defTabSz="457200" rtl="0" eaLnBrk="1" latinLnBrk="0" hangingPunct="1">
                        <a:defRPr sz="1800" b="1" kern="1200">
                          <a:solidFill>
                            <a:schemeClr val="bg1"/>
                          </a:solidFill>
                          <a:latin typeface="Calibri" panose="020F0502020204030204"/>
                        </a:defRPr>
                      </a:lvl6pPr>
                      <a:lvl7pPr marL="2743200" algn="l" defTabSz="457200" rtl="0" eaLnBrk="1" latinLnBrk="0" hangingPunct="1">
                        <a:defRPr sz="1800" b="1" kern="1200">
                          <a:solidFill>
                            <a:schemeClr val="bg1"/>
                          </a:solidFill>
                          <a:latin typeface="Calibri" panose="020F0502020204030204"/>
                        </a:defRPr>
                      </a:lvl7pPr>
                      <a:lvl8pPr marL="3200400" algn="l" defTabSz="457200" rtl="0" eaLnBrk="1" latinLnBrk="0" hangingPunct="1">
                        <a:defRPr sz="1800" b="1" kern="1200">
                          <a:solidFill>
                            <a:schemeClr val="bg1"/>
                          </a:solidFill>
                          <a:latin typeface="Calibri" panose="020F0502020204030204"/>
                        </a:defRPr>
                      </a:lvl8pPr>
                      <a:lvl9pPr marL="3657600" algn="l" defTabSz="457200" rtl="0" eaLnBrk="1" latinLnBrk="0" hangingPunct="1">
                        <a:defRPr sz="1800" b="1" kern="1200">
                          <a:solidFill>
                            <a:schemeClr val="bg1"/>
                          </a:solidFill>
                          <a:latin typeface="Calibri" panose="020F0502020204030204"/>
                        </a:defRPr>
                      </a:lvl9pPr>
                    </a:lstStyle>
                    <a:p>
                      <a:pPr algn="ctr"/>
                      <a:r>
                        <a:rPr lang="en-US" sz="1400" dirty="0">
                          <a:latin typeface="+mj-lt"/>
                        </a:rPr>
                        <a:t>LSH Attributes</a:t>
                      </a:r>
                    </a:p>
                  </a:txBody>
                  <a:tcPr anchor="ct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199376727"/>
                  </a:ext>
                </a:extLst>
              </a:tr>
              <a:tr h="268623">
                <a:tc rowSpan="6">
                  <a:txBody>
                    <a:bodyPr/>
                    <a:lstStyle/>
                    <a:p>
                      <a:r>
                        <a:rPr lang="en-US" sz="1400" dirty="0">
                          <a:latin typeface="+mj-lt"/>
                        </a:rPr>
                        <a:t>Environmental</a:t>
                      </a:r>
                    </a:p>
                  </a:txBody>
                  <a:tcPr>
                    <a:lnL w="12700" cap="flat" cmpd="sng" algn="ctr">
                      <a:solidFill>
                        <a:schemeClr val="tx1"/>
                      </a:solidFill>
                      <a:prstDash val="solid"/>
                      <a:round/>
                      <a:headEnd type="none" w="med" len="med"/>
                      <a:tailEnd type="none" w="med" len="med"/>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Effective dose to crew from background</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760534733"/>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Acute dose to crew during SPEs</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796976663"/>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Micrometeoroid (MM) Impact Protection Probability</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57213613"/>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Sensitivity of Damage Detection Systems</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941527813"/>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Protection against impact from external assets</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626939331"/>
                  </a:ext>
                </a:extLst>
              </a:tr>
              <a:tr h="268623">
                <a:tc vMerge="1">
                  <a:txBody>
                    <a:bodyPr/>
                    <a:lstStyle/>
                    <a:p>
                      <a:endParaRPr lang="en-US" sz="1400" dirty="0">
                        <a:solidFill>
                          <a:schemeClr val="tx1"/>
                        </a:solidFill>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solidFill>
                            <a:schemeClr val="tx1"/>
                          </a:solidFill>
                          <a:latin typeface="+mj-lt"/>
                        </a:rPr>
                        <a:t>Architectural Dust Mitigation</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8183680"/>
                  </a:ext>
                </a:extLst>
              </a:tr>
              <a:tr h="268623">
                <a:tc rowSpan="5">
                  <a:txBody>
                    <a:bodyPr/>
                    <a:lstStyle/>
                    <a:p>
                      <a:r>
                        <a:rPr lang="en-US" sz="1400" dirty="0">
                          <a:latin typeface="+mj-lt"/>
                        </a:rPr>
                        <a:t>Operational</a:t>
                      </a:r>
                    </a:p>
                  </a:txBody>
                  <a:tcPr>
                    <a:lnL w="12700" cap="flat" cmpd="sng" algn="ctr">
                      <a:solidFill>
                        <a:schemeClr val="tx1"/>
                      </a:solidFill>
                      <a:prstDash val="solid"/>
                      <a:round/>
                      <a:headEnd type="none" w="med" len="med"/>
                      <a:tailEnd type="none" w="med" len="med"/>
                    </a:lnL>
                    <a:lnR>
                      <a:noFill/>
                    </a:lnR>
                    <a:lnT w="6350" cap="flat" cmpd="sng" algn="ctr">
                      <a:solidFill>
                        <a:sysClr val="windowText" lastClr="000000"/>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Lunar Surface System Mass Reduction </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230982100"/>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Maintenance Need from Crew</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136119124"/>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Training Need for Crew</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191422206"/>
                  </a:ext>
                </a:extLst>
              </a:tr>
              <a:tr h="26862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Degree of Autonomy</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460954164"/>
                  </a:ext>
                </a:extLst>
              </a:tr>
              <a:tr h="268623">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Crew Situational Awareness</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0373370"/>
                  </a:ext>
                </a:extLst>
              </a:tr>
            </a:tbl>
          </a:graphicData>
        </a:graphic>
      </p:graphicFrame>
      <p:graphicFrame>
        <p:nvGraphicFramePr>
          <p:cNvPr id="5" name="Table 6">
            <a:extLst>
              <a:ext uri="{FF2B5EF4-FFF2-40B4-BE49-F238E27FC236}">
                <a16:creationId xmlns:a16="http://schemas.microsoft.com/office/drawing/2014/main" id="{5FCFDDFE-03EB-498C-A5FF-CFED4F85B0EF}"/>
              </a:ext>
            </a:extLst>
          </p:cNvPr>
          <p:cNvGraphicFramePr>
            <a:graphicFrameLocks/>
          </p:cNvGraphicFramePr>
          <p:nvPr>
            <p:extLst>
              <p:ext uri="{D42A27DB-BD31-4B8C-83A1-F6EECF244321}">
                <p14:modId xmlns:p14="http://schemas.microsoft.com/office/powerpoint/2010/main" val="252191456"/>
              </p:ext>
            </p:extLst>
          </p:nvPr>
        </p:nvGraphicFramePr>
        <p:xfrm>
          <a:off x="6096000" y="1320491"/>
          <a:ext cx="5050221" cy="3870960"/>
        </p:xfrm>
        <a:graphic>
          <a:graphicData uri="http://schemas.openxmlformats.org/drawingml/2006/table">
            <a:tbl>
              <a:tblPr firstRow="1" bandRow="1"/>
              <a:tblGrid>
                <a:gridCol w="1849821">
                  <a:extLst>
                    <a:ext uri="{9D8B030D-6E8A-4147-A177-3AD203B41FA5}">
                      <a16:colId xmlns:a16="http://schemas.microsoft.com/office/drawing/2014/main" val="1836231045"/>
                    </a:ext>
                  </a:extLst>
                </a:gridCol>
                <a:gridCol w="3200400">
                  <a:extLst>
                    <a:ext uri="{9D8B030D-6E8A-4147-A177-3AD203B41FA5}">
                      <a16:colId xmlns:a16="http://schemas.microsoft.com/office/drawing/2014/main" val="3351195966"/>
                    </a:ext>
                  </a:extLst>
                </a:gridCol>
              </a:tblGrid>
              <a:tr h="268623">
                <a:tc>
                  <a:txBody>
                    <a:bodyPr/>
                    <a:lstStyle/>
                    <a:p>
                      <a:pPr algn="ctr"/>
                      <a:r>
                        <a:rPr lang="en-US" sz="1400" b="1" dirty="0">
                          <a:solidFill>
                            <a:schemeClr val="bg1"/>
                          </a:solidFill>
                          <a:latin typeface="+mj-lt"/>
                        </a:rPr>
                        <a:t>Category</a:t>
                      </a:r>
                    </a:p>
                  </a:txBody>
                  <a:tcPr anchor="ctr">
                    <a:lnL w="12700" cap="flat" cmpd="sng" algn="ctr">
                      <a:solidFill>
                        <a:schemeClr val="tx1"/>
                      </a:solidFill>
                      <a:prstDash val="solid"/>
                      <a:round/>
                      <a:headEnd type="none" w="med" len="med"/>
                      <a:tailEnd type="none" w="med" len="med"/>
                    </a:lnL>
                    <a:lnR>
                      <a:noFill/>
                    </a:lnR>
                    <a:lnT w="6350" cap="flat" cmpd="sng" algn="ctr">
                      <a:solidFill>
                        <a:sysClr val="windowText" lastClr="000000"/>
                      </a:solidFill>
                      <a:prstDash val="solid"/>
                      <a:miter lim="800000"/>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L="0" algn="l" defTabSz="457200" rtl="0" eaLnBrk="1" latinLnBrk="0" hangingPunct="1">
                        <a:defRPr sz="1800" b="1" kern="1200">
                          <a:solidFill>
                            <a:schemeClr val="bg1"/>
                          </a:solidFill>
                          <a:latin typeface="Calibri" panose="020F0502020204030204"/>
                        </a:defRPr>
                      </a:lvl1pPr>
                      <a:lvl2pPr marL="457200" algn="l" defTabSz="457200" rtl="0" eaLnBrk="1" latinLnBrk="0" hangingPunct="1">
                        <a:defRPr sz="1800" b="1" kern="1200">
                          <a:solidFill>
                            <a:schemeClr val="bg1"/>
                          </a:solidFill>
                          <a:latin typeface="Calibri" panose="020F0502020204030204"/>
                        </a:defRPr>
                      </a:lvl2pPr>
                      <a:lvl3pPr marL="914400" algn="l" defTabSz="457200" rtl="0" eaLnBrk="1" latinLnBrk="0" hangingPunct="1">
                        <a:defRPr sz="1800" b="1" kern="1200">
                          <a:solidFill>
                            <a:schemeClr val="bg1"/>
                          </a:solidFill>
                          <a:latin typeface="Calibri" panose="020F0502020204030204"/>
                        </a:defRPr>
                      </a:lvl3pPr>
                      <a:lvl4pPr marL="1371600" algn="l" defTabSz="457200" rtl="0" eaLnBrk="1" latinLnBrk="0" hangingPunct="1">
                        <a:defRPr sz="1800" b="1" kern="1200">
                          <a:solidFill>
                            <a:schemeClr val="bg1"/>
                          </a:solidFill>
                          <a:latin typeface="Calibri" panose="020F0502020204030204"/>
                        </a:defRPr>
                      </a:lvl4pPr>
                      <a:lvl5pPr marL="1828800" algn="l" defTabSz="457200" rtl="0" eaLnBrk="1" latinLnBrk="0" hangingPunct="1">
                        <a:defRPr sz="1800" b="1" kern="1200">
                          <a:solidFill>
                            <a:schemeClr val="bg1"/>
                          </a:solidFill>
                          <a:latin typeface="Calibri" panose="020F0502020204030204"/>
                        </a:defRPr>
                      </a:lvl5pPr>
                      <a:lvl6pPr marL="2286000" algn="l" defTabSz="457200" rtl="0" eaLnBrk="1" latinLnBrk="0" hangingPunct="1">
                        <a:defRPr sz="1800" b="1" kern="1200">
                          <a:solidFill>
                            <a:schemeClr val="bg1"/>
                          </a:solidFill>
                          <a:latin typeface="Calibri" panose="020F0502020204030204"/>
                        </a:defRPr>
                      </a:lvl6pPr>
                      <a:lvl7pPr marL="2743200" algn="l" defTabSz="457200" rtl="0" eaLnBrk="1" latinLnBrk="0" hangingPunct="1">
                        <a:defRPr sz="1800" b="1" kern="1200">
                          <a:solidFill>
                            <a:schemeClr val="bg1"/>
                          </a:solidFill>
                          <a:latin typeface="Calibri" panose="020F0502020204030204"/>
                        </a:defRPr>
                      </a:lvl7pPr>
                      <a:lvl8pPr marL="3200400" algn="l" defTabSz="457200" rtl="0" eaLnBrk="1" latinLnBrk="0" hangingPunct="1">
                        <a:defRPr sz="1800" b="1" kern="1200">
                          <a:solidFill>
                            <a:schemeClr val="bg1"/>
                          </a:solidFill>
                          <a:latin typeface="Calibri" panose="020F0502020204030204"/>
                        </a:defRPr>
                      </a:lvl8pPr>
                      <a:lvl9pPr marL="3657600" algn="l" defTabSz="457200" rtl="0" eaLnBrk="1" latinLnBrk="0" hangingPunct="1">
                        <a:defRPr sz="1800" b="1" kern="1200">
                          <a:solidFill>
                            <a:schemeClr val="bg1"/>
                          </a:solidFill>
                          <a:latin typeface="Calibri" panose="020F0502020204030204"/>
                        </a:defRPr>
                      </a:lvl9pPr>
                    </a:lstStyle>
                    <a:p>
                      <a:pPr algn="ctr"/>
                      <a:r>
                        <a:rPr lang="en-US" sz="1400" dirty="0">
                          <a:latin typeface="+mj-lt"/>
                        </a:rPr>
                        <a:t>LSH Attributes cont’d</a:t>
                      </a:r>
                    </a:p>
                  </a:txBody>
                  <a:tcPr anchor="ct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199376727"/>
                  </a:ext>
                </a:extLst>
              </a:tr>
              <a:tr h="268623">
                <a:tc rowSpan="6">
                  <a:txBody>
                    <a:bodyPr/>
                    <a:lstStyle/>
                    <a:p>
                      <a:r>
                        <a:rPr lang="en-US" sz="1400" dirty="0">
                          <a:latin typeface="+mj-lt"/>
                        </a:rPr>
                        <a:t>Operational (cont’d)</a:t>
                      </a:r>
                    </a:p>
                  </a:txBody>
                  <a:tcPr>
                    <a:lnL w="12700" cap="flat" cmpd="sng" algn="ctr">
                      <a:solidFill>
                        <a:schemeClr val="tx1"/>
                      </a:solidFill>
                      <a:prstDash val="solid"/>
                      <a:round/>
                      <a:headEnd type="none" w="med" len="med"/>
                      <a:tailEnd type="none" w="med" len="med"/>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Evolvability Composite Score</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309693085"/>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Fault/Degradation Identification</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760534733"/>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Resiliency</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57213613"/>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Complexity</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8183680"/>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Long Term Utility</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194697606"/>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Space Management</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230982100"/>
                  </a:ext>
                </a:extLst>
              </a:tr>
              <a:tr h="268623">
                <a:tc rowSpan="5">
                  <a:txBody>
                    <a:bodyPr/>
                    <a:lstStyle/>
                    <a:p>
                      <a:pPr lvl="0" algn="l">
                        <a:lnSpc>
                          <a:spcPct val="100000"/>
                        </a:lnSpc>
                        <a:spcBef>
                          <a:spcPts val="0"/>
                        </a:spcBef>
                        <a:spcAft>
                          <a:spcPts val="0"/>
                        </a:spcAft>
                        <a:buNone/>
                      </a:pPr>
                      <a:r>
                        <a:rPr lang="en-US" sz="1400" b="0" i="0" u="none" strike="noStrike" noProof="0" dirty="0">
                          <a:latin typeface="+mj-lt"/>
                        </a:rPr>
                        <a:t>Programmatic</a:t>
                      </a:r>
                    </a:p>
                  </a:txBody>
                  <a:tcPr>
                    <a:lnL w="12700" cap="flat" cmpd="sng" algn="ctr">
                      <a:solidFill>
                        <a:schemeClr val="tx1"/>
                      </a:solidFill>
                      <a:prstDash val="solid"/>
                      <a:round/>
                      <a:headEnd type="none" w="med" len="med"/>
                      <a:tailEnd type="none" w="med" len="med"/>
                    </a:lnL>
                    <a:lnR>
                      <a:noFill/>
                    </a:lnR>
                    <a:lnT w="6350" cap="flat" cmpd="sng" algn="ctr">
                      <a:solidFill>
                        <a:sysClr val="windowText" lastClr="000000"/>
                      </a:solidFill>
                      <a:prstDash val="solid"/>
                      <a:miter lim="800000"/>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lvl="0" algn="l">
                        <a:lnSpc>
                          <a:spcPct val="100000"/>
                        </a:lnSpc>
                        <a:spcBef>
                          <a:spcPts val="0"/>
                        </a:spcBef>
                        <a:spcAft>
                          <a:spcPts val="0"/>
                        </a:spcAft>
                        <a:buNone/>
                      </a:pPr>
                      <a:r>
                        <a:rPr lang="en-US" sz="1400" b="0" i="0" u="none" strike="noStrike" noProof="0" dirty="0">
                          <a:latin typeface="+mj-lt"/>
                        </a:rPr>
                        <a:t>Total Lunar Safe Haven Architecture Investment</a:t>
                      </a:r>
                      <a:endParaRPr lang="en-US" sz="2000" b="0" i="0" u="none" strike="noStrike" noProof="0" dirty="0">
                        <a:latin typeface="+mj-lt"/>
                      </a:endParaRP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434583540"/>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Technology Maturation Investment</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573476197"/>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Regolith as a Shielding Material</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223011420"/>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Autonomous Emplacement</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10659704"/>
                  </a:ext>
                </a:extLst>
              </a:tr>
              <a:tr h="268623">
                <a:tc vMerge="1">
                  <a:txBody>
                    <a:bodyPr/>
                    <a:lstStyle/>
                    <a:p>
                      <a:endParaRPr lang="en-US" sz="1400" dirty="0">
                        <a:latin typeface="+mj-lt"/>
                      </a:endParaRPr>
                    </a:p>
                  </a:txBody>
                  <a:tcPr>
                    <a:lnL w="6350" cap="flat" cmpd="sng" algn="ctr">
                      <a:solidFill>
                        <a:sysClr val="windowText" lastClr="000000"/>
                      </a:solidFill>
                      <a:prstDash val="solid"/>
                      <a:miter lim="800000"/>
                    </a:lnL>
                    <a:lnR>
                      <a:noFill/>
                    </a:lnR>
                    <a:lnT w="6350" cap="flat" cmpd="sng" algn="ctr">
                      <a:solidFill>
                        <a:sysClr val="windowText" lastClr="000000"/>
                      </a:solidFill>
                      <a:prstDash val="solid"/>
                      <a:miter lim="800000"/>
                      <a:headEnd type="none" w="med" len="med"/>
                      <a:tailEnd type="none" w="med" len="med"/>
                    </a:lnT>
                    <a:lnB w="6350" cap="flat" cmpd="sng" algn="ctr">
                      <a:solidFill>
                        <a:sysClr val="windowText" lastClr="000000"/>
                      </a:solidFill>
                      <a:prstDash val="solid"/>
                      <a:miter lim="800000"/>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r>
                        <a:rPr lang="en-US" sz="1400" dirty="0">
                          <a:latin typeface="+mj-lt"/>
                        </a:rPr>
                        <a:t>Scalability for Mars</a:t>
                      </a:r>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0879797"/>
                  </a:ext>
                </a:extLst>
              </a:tr>
            </a:tbl>
          </a:graphicData>
        </a:graphic>
      </p:graphicFrame>
    </p:spTree>
    <p:extLst>
      <p:ext uri="{BB962C8B-B14F-4D97-AF65-F5344CB8AC3E}">
        <p14:creationId xmlns:p14="http://schemas.microsoft.com/office/powerpoint/2010/main" val="1342266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52D24-65E8-43BC-958A-4036AD8404AA}"/>
              </a:ext>
            </a:extLst>
          </p:cNvPr>
          <p:cNvSpPr>
            <a:spLocks noGrp="1"/>
          </p:cNvSpPr>
          <p:nvPr>
            <p:ph type="title"/>
          </p:nvPr>
        </p:nvSpPr>
        <p:spPr/>
        <p:txBody>
          <a:bodyPr/>
          <a:lstStyle/>
          <a:p>
            <a:r>
              <a:rPr lang="en-US" dirty="0"/>
              <a:t>LSH Decision Attributes Results</a:t>
            </a:r>
          </a:p>
        </p:txBody>
      </p:sp>
      <p:sp>
        <p:nvSpPr>
          <p:cNvPr id="3" name="Content Placeholder 2">
            <a:extLst>
              <a:ext uri="{FF2B5EF4-FFF2-40B4-BE49-F238E27FC236}">
                <a16:creationId xmlns:a16="http://schemas.microsoft.com/office/drawing/2014/main" id="{BC029684-8946-496F-9466-2303B74B861A}"/>
              </a:ext>
            </a:extLst>
          </p:cNvPr>
          <p:cNvSpPr>
            <a:spLocks noGrp="1"/>
          </p:cNvSpPr>
          <p:nvPr>
            <p:ph idx="1"/>
          </p:nvPr>
        </p:nvSpPr>
        <p:spPr>
          <a:xfrm>
            <a:off x="146936" y="1579728"/>
            <a:ext cx="6417638" cy="5049672"/>
          </a:xfrm>
        </p:spPr>
        <p:txBody>
          <a:bodyPr>
            <a:normAutofit fontScale="85000" lnSpcReduction="10000"/>
          </a:bodyPr>
          <a:lstStyle/>
          <a:p>
            <a:pPr>
              <a:lnSpc>
                <a:spcPct val="110000"/>
              </a:lnSpc>
            </a:pPr>
            <a:r>
              <a:rPr lang="en-US" dirty="0"/>
              <a:t>Sub-teams approached different sets of concepts, defined additional details, and evaluated the decision attributes</a:t>
            </a:r>
          </a:p>
          <a:p>
            <a:pPr>
              <a:lnSpc>
                <a:spcPct val="110000"/>
              </a:lnSpc>
              <a:spcBef>
                <a:spcPts val="1800"/>
              </a:spcBef>
            </a:pPr>
            <a:r>
              <a:rPr lang="en-US" dirty="0"/>
              <a:t>Each attribute was evaluated on a scale from -2 to +2</a:t>
            </a:r>
          </a:p>
          <a:p>
            <a:pPr lvl="2">
              <a:lnSpc>
                <a:spcPct val="110000"/>
              </a:lnSpc>
            </a:pPr>
            <a:r>
              <a:rPr lang="en-US" dirty="0"/>
              <a:t>Most attributes were defined where the </a:t>
            </a:r>
            <a:r>
              <a:rPr lang="en-US" u="sng" dirty="0"/>
              <a:t>Baseline Concept’s score = 0</a:t>
            </a:r>
            <a:r>
              <a:rPr lang="en-US" dirty="0"/>
              <a:t>, and the other concepts are evaluated </a:t>
            </a:r>
            <a:r>
              <a:rPr lang="en-US" u="sng" dirty="0"/>
              <a:t>in comparison to the baseline</a:t>
            </a:r>
            <a:r>
              <a:rPr lang="en-US" dirty="0"/>
              <a:t> (i.e., better = +2, worse = -2)</a:t>
            </a:r>
          </a:p>
          <a:p>
            <a:pPr lvl="2">
              <a:lnSpc>
                <a:spcPct val="110000"/>
              </a:lnSpc>
            </a:pPr>
            <a:r>
              <a:rPr lang="en-US" i="1" dirty="0"/>
              <a:t>Note</a:t>
            </a:r>
            <a:r>
              <a:rPr lang="en-US" dirty="0"/>
              <a:t>: “Evolvability” was defined with 3 scenarios, where each scenario scored from -2 to +2, resulting in max score of +6</a:t>
            </a:r>
          </a:p>
          <a:p>
            <a:pPr>
              <a:lnSpc>
                <a:spcPct val="110000"/>
              </a:lnSpc>
              <a:spcBef>
                <a:spcPts val="1800"/>
              </a:spcBef>
            </a:pPr>
            <a:r>
              <a:rPr lang="en-US" dirty="0"/>
              <a:t>The “Ideal” column shows the maximum possible scores for each attribute, for reference</a:t>
            </a:r>
          </a:p>
          <a:p>
            <a:pPr lvl="2">
              <a:lnSpc>
                <a:spcPct val="110000"/>
              </a:lnSpc>
            </a:pPr>
            <a:r>
              <a:rPr lang="en-US" dirty="0"/>
              <a:t>A perfectly “ideal” concept may not be possible, but the maximum scores are a generally good indicator of where concepts might be able to be improved in future studies</a:t>
            </a:r>
          </a:p>
          <a:p>
            <a:pPr>
              <a:lnSpc>
                <a:spcPct val="110000"/>
              </a:lnSpc>
              <a:spcBef>
                <a:spcPts val="1800"/>
              </a:spcBef>
            </a:pPr>
            <a:r>
              <a:rPr lang="en-US" dirty="0"/>
              <a:t>Steering Team’s priorities for attributes were used to develop swing weights to get a weighted sum of scores</a:t>
            </a:r>
          </a:p>
          <a:p>
            <a:pPr lvl="2">
              <a:lnSpc>
                <a:spcPct val="110000"/>
              </a:lnSpc>
            </a:pPr>
            <a:r>
              <a:rPr lang="en-US" dirty="0"/>
              <a:t>Weighted sums of the scores and the raw scores are guiding the down-select of the concepts </a:t>
            </a:r>
            <a:r>
              <a:rPr lang="en-US" i="1" dirty="0"/>
              <a:t>(Still in progress)</a:t>
            </a:r>
          </a:p>
        </p:txBody>
      </p:sp>
      <p:sp>
        <p:nvSpPr>
          <p:cNvPr id="5" name="Slide Number Placeholder 4">
            <a:extLst>
              <a:ext uri="{FF2B5EF4-FFF2-40B4-BE49-F238E27FC236}">
                <a16:creationId xmlns:a16="http://schemas.microsoft.com/office/drawing/2014/main" id="{83133D66-C658-4A8C-8AD7-359B49F85B0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104E34-1B8A-46D3-BEA5-503558AEDA99}" type="slidenum">
              <a:rPr lang="en-US" smtClean="0"/>
              <a:pPr/>
              <a:t>12</a:t>
            </a:fld>
            <a:endParaRPr lang="en-US"/>
          </a:p>
        </p:txBody>
      </p:sp>
      <p:sp>
        <p:nvSpPr>
          <p:cNvPr id="6" name="Slide Number Placeholder 1">
            <a:extLst>
              <a:ext uri="{FF2B5EF4-FFF2-40B4-BE49-F238E27FC236}">
                <a16:creationId xmlns:a16="http://schemas.microsoft.com/office/drawing/2014/main" id="{0A8B2AE8-02EF-45B9-A683-999BFD57EC2F}"/>
              </a:ext>
            </a:extLst>
          </p:cNvPr>
          <p:cNvSpPr>
            <a:spLocks noGrp="1"/>
          </p:cNvSpPr>
          <p:nvPr>
            <p:ph type="sldNum" sz="quarter" idx="10"/>
          </p:nvPr>
        </p:nvSpPr>
        <p:spPr>
          <a:xfrm>
            <a:off x="11789664" y="6629400"/>
            <a:ext cx="402336" cy="228600"/>
          </a:xfrm>
        </p:spPr>
        <p:txBody>
          <a:bodyPr/>
          <a:lstStyle/>
          <a:p>
            <a:pPr>
              <a:defRPr/>
            </a:pPr>
            <a:fld id="{75D13D49-2B6F-174C-9E1E-1013A06E5C50}" type="slidenum">
              <a:rPr lang="uk-UA" smtClean="0"/>
              <a:pPr>
                <a:defRPr/>
              </a:pPr>
              <a:t>12</a:t>
            </a:fld>
            <a:endParaRPr lang="uk-UA"/>
          </a:p>
        </p:txBody>
      </p:sp>
      <p:graphicFrame>
        <p:nvGraphicFramePr>
          <p:cNvPr id="7" name="Table 6">
            <a:extLst>
              <a:ext uri="{FF2B5EF4-FFF2-40B4-BE49-F238E27FC236}">
                <a16:creationId xmlns:a16="http://schemas.microsoft.com/office/drawing/2014/main" id="{F811F12E-829B-4859-B68D-EA2328BFE9AB}"/>
              </a:ext>
            </a:extLst>
          </p:cNvPr>
          <p:cNvGraphicFramePr>
            <a:graphicFrameLocks noGrp="1"/>
          </p:cNvGraphicFramePr>
          <p:nvPr>
            <p:extLst>
              <p:ext uri="{D42A27DB-BD31-4B8C-83A1-F6EECF244321}">
                <p14:modId xmlns:p14="http://schemas.microsoft.com/office/powerpoint/2010/main" val="3739022171"/>
              </p:ext>
            </p:extLst>
          </p:nvPr>
        </p:nvGraphicFramePr>
        <p:xfrm>
          <a:off x="6622324" y="2377917"/>
          <a:ext cx="5422741" cy="2411873"/>
        </p:xfrm>
        <a:graphic>
          <a:graphicData uri="http://schemas.openxmlformats.org/drawingml/2006/table">
            <a:tbl>
              <a:tblPr/>
              <a:tblGrid>
                <a:gridCol w="548640">
                  <a:extLst>
                    <a:ext uri="{9D8B030D-6E8A-4147-A177-3AD203B41FA5}">
                      <a16:colId xmlns:a16="http://schemas.microsoft.com/office/drawing/2014/main" val="2668430742"/>
                    </a:ext>
                  </a:extLst>
                </a:gridCol>
                <a:gridCol w="1371600">
                  <a:extLst>
                    <a:ext uri="{9D8B030D-6E8A-4147-A177-3AD203B41FA5}">
                      <a16:colId xmlns:a16="http://schemas.microsoft.com/office/drawing/2014/main" val="112732199"/>
                    </a:ext>
                  </a:extLst>
                </a:gridCol>
                <a:gridCol w="667760">
                  <a:extLst>
                    <a:ext uri="{9D8B030D-6E8A-4147-A177-3AD203B41FA5}">
                      <a16:colId xmlns:a16="http://schemas.microsoft.com/office/drawing/2014/main" val="2001965337"/>
                    </a:ext>
                  </a:extLst>
                </a:gridCol>
                <a:gridCol w="667760">
                  <a:extLst>
                    <a:ext uri="{9D8B030D-6E8A-4147-A177-3AD203B41FA5}">
                      <a16:colId xmlns:a16="http://schemas.microsoft.com/office/drawing/2014/main" val="276697606"/>
                    </a:ext>
                  </a:extLst>
                </a:gridCol>
                <a:gridCol w="667760">
                  <a:extLst>
                    <a:ext uri="{9D8B030D-6E8A-4147-A177-3AD203B41FA5}">
                      <a16:colId xmlns:a16="http://schemas.microsoft.com/office/drawing/2014/main" val="4174915762"/>
                    </a:ext>
                  </a:extLst>
                </a:gridCol>
                <a:gridCol w="667760">
                  <a:extLst>
                    <a:ext uri="{9D8B030D-6E8A-4147-A177-3AD203B41FA5}">
                      <a16:colId xmlns:a16="http://schemas.microsoft.com/office/drawing/2014/main" val="3673536652"/>
                    </a:ext>
                  </a:extLst>
                </a:gridCol>
                <a:gridCol w="163701">
                  <a:extLst>
                    <a:ext uri="{9D8B030D-6E8A-4147-A177-3AD203B41FA5}">
                      <a16:colId xmlns:a16="http://schemas.microsoft.com/office/drawing/2014/main" val="1576266747"/>
                    </a:ext>
                  </a:extLst>
                </a:gridCol>
                <a:gridCol w="667760">
                  <a:extLst>
                    <a:ext uri="{9D8B030D-6E8A-4147-A177-3AD203B41FA5}">
                      <a16:colId xmlns:a16="http://schemas.microsoft.com/office/drawing/2014/main" val="579017152"/>
                    </a:ext>
                  </a:extLst>
                </a:gridCol>
              </a:tblGrid>
              <a:tr h="164814">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Concept Alternative #: </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rowSpan="2">
                  <a:txBody>
                    <a:bodyPr/>
                    <a:lstStyle/>
                    <a:p>
                      <a:pPr algn="ctr" rtl="0" fontAlgn="ctr"/>
                      <a:r>
                        <a:rPr lang="en-US" sz="1100" b="1" i="0" u="none" strike="noStrike" dirty="0">
                          <a:solidFill>
                            <a:sysClr val="windowText" lastClr="000000"/>
                          </a:solidFill>
                          <a:effectLst/>
                          <a:latin typeface="Calibri" panose="020F0502020204030204" pitchFamily="34" charset="0"/>
                        </a:rPr>
                        <a:t>Swing Weight</a:t>
                      </a:r>
                    </a:p>
                  </a:txBody>
                  <a:tcPr marL="5168" marR="5168" marT="51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1.1A</a:t>
                      </a:r>
                    </a:p>
                  </a:txBody>
                  <a:tcPr marL="5168" marR="5168" marT="51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2.1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2.2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1279131509"/>
                  </a:ext>
                </a:extLst>
              </a:tr>
              <a:tr h="484585">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Descriptive Concept Name:</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vMerge="1">
                  <a:txBody>
                    <a:bodyPr/>
                    <a:lstStyle/>
                    <a:p>
                      <a:pPr algn="ctr" rtl="0" fontAlgn="ctr"/>
                      <a:endParaRPr lang="en-US" sz="1100" b="1" i="0" u="none" strike="noStrike" dirty="0">
                        <a:solidFill>
                          <a:sysClr val="windowText" lastClr="000000"/>
                        </a:solidFill>
                        <a:effectLst/>
                        <a:latin typeface="Calibri" panose="020F0502020204030204" pitchFamily="34" charset="0"/>
                      </a:endParaRPr>
                    </a:p>
                  </a:txBody>
                  <a:tcPr marL="5168" marR="5168" marT="51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Baseline</a:t>
                      </a:r>
                    </a:p>
                  </a:txBody>
                  <a:tcPr marL="5168" marR="5168" marT="51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Scavenged from Landers</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Inflatable Beams</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"Ideal"</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781353639"/>
                  </a:ext>
                </a:extLst>
              </a:tr>
              <a:tr h="194013">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000000"/>
                          </a:solidFill>
                          <a:effectLst/>
                          <a:latin typeface="Calibri" panose="020F0502020204030204" pitchFamily="34" charset="0"/>
                        </a:rPr>
                        <a:t>Category</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000000"/>
                          </a:solidFill>
                          <a:effectLst/>
                          <a:latin typeface="Calibri" panose="020F0502020204030204" pitchFamily="34" charset="0"/>
                        </a:rPr>
                        <a:t>Attribute</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rtl="0" fontAlgn="ctr"/>
                      <a:r>
                        <a:rPr lang="en-US" sz="1100" b="1" i="0" u="none" strike="noStrike" dirty="0">
                          <a:solidFill>
                            <a:srgbClr val="000000"/>
                          </a:solidFill>
                          <a:effectLst/>
                          <a:latin typeface="Calibri" panose="020F0502020204030204" pitchFamily="34" charset="0"/>
                        </a:rPr>
                        <a:t>Value</a:t>
                      </a:r>
                    </a:p>
                  </a:txBody>
                  <a:tcPr marL="5168" marR="5168" marT="51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Value</a:t>
                      </a:r>
                      <a:endParaRPr lang="en-US" sz="1100" b="1" i="0" u="none" strike="noStrike" dirty="0">
                        <a:solidFill>
                          <a:srgbClr val="000000"/>
                        </a:solidFill>
                        <a:effectLst/>
                        <a:latin typeface="Calibri" panose="020F0502020204030204" pitchFamily="34" charset="0"/>
                      </a:endParaRPr>
                    </a:p>
                  </a:txBody>
                  <a:tcPr marL="5168" marR="5168" marT="51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Value</a:t>
                      </a:r>
                      <a:endParaRPr lang="en-US" sz="1100" b="0" i="0" u="none" strike="noStrike" dirty="0">
                        <a:solidFill>
                          <a:srgbClr val="000000"/>
                        </a:solidFill>
                        <a:effectLst/>
                        <a:latin typeface="Arial" panose="020B0604020202020204" pitchFamily="34" charset="0"/>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Value</a:t>
                      </a:r>
                      <a:endParaRPr lang="en-US" sz="1100" b="0" i="0" u="none" strike="noStrike" dirty="0">
                        <a:solidFill>
                          <a:srgbClr val="000000"/>
                        </a:solidFill>
                        <a:effectLst/>
                        <a:latin typeface="Arial" panose="020B0604020202020204" pitchFamily="34" charset="0"/>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000000"/>
                          </a:solidFill>
                          <a:effectLst/>
                          <a:latin typeface="Calibri" panose="020F0502020204030204" pitchFamily="34" charset="0"/>
                        </a:rPr>
                        <a:t>Value</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4285452186"/>
                  </a:ext>
                </a:extLst>
              </a:tr>
              <a:tr h="32469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A.</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Effective dose to crew from background</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100" b="0" i="0" u="none" strike="noStrike" dirty="0">
                          <a:solidFill>
                            <a:srgbClr val="000000"/>
                          </a:solidFill>
                          <a:effectLst/>
                          <a:latin typeface="Calibri" panose="020F0502020204030204" pitchFamily="34" charset="0"/>
                        </a:rPr>
                        <a:t>0.08</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457595286"/>
                  </a:ext>
                </a:extLst>
              </a:tr>
              <a:tr h="32469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B.</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Lunar Surface System Mass Reduction </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100" b="0" i="0" u="none" strike="noStrike" dirty="0">
                          <a:solidFill>
                            <a:srgbClr val="000000"/>
                          </a:solidFill>
                          <a:effectLst/>
                          <a:latin typeface="Calibri" panose="020F0502020204030204" pitchFamily="34" charset="0"/>
                        </a:rPr>
                        <a:t>0.09</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859055956"/>
                  </a:ext>
                </a:extLst>
              </a:tr>
              <a:tr h="324699">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C.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Total Lunar Safe Haven Architecture Investment</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100" b="0" i="0" u="none" strike="noStrike" dirty="0">
                          <a:solidFill>
                            <a:srgbClr val="000000"/>
                          </a:solidFill>
                          <a:effectLst/>
                          <a:latin typeface="Calibri" panose="020F0502020204030204" pitchFamily="34" charset="0"/>
                        </a:rPr>
                        <a:t>0.10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125883856"/>
                  </a:ext>
                </a:extLst>
              </a:tr>
              <a:tr h="16594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b"/>
                      <a:r>
                        <a:rPr lang="en-US" sz="1100" b="1" i="0" u="sng" strike="noStrike" dirty="0">
                          <a:solidFill>
                            <a:srgbClr val="000000"/>
                          </a:solidFill>
                          <a:effectLst/>
                          <a:latin typeface="Calibri" panose="020F0502020204030204" pitchFamily="34" charset="0"/>
                        </a:rPr>
                        <a:t>Un-Weighted Sum:</a:t>
                      </a:r>
                    </a:p>
                  </a:txBody>
                  <a:tcPr marL="5168" marR="5168" marT="516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10</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8</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92D2A3"/>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1</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36</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682476"/>
                  </a:ext>
                </a:extLst>
              </a:tr>
              <a:tr h="165941">
                <a:tc>
                  <a:txBody>
                    <a:body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fontAlgn="b"/>
                      <a:r>
                        <a:rPr lang="en-US" sz="1100" b="1" i="0" u="sng" strike="noStrike" dirty="0">
                          <a:solidFill>
                            <a:srgbClr val="000000"/>
                          </a:solidFill>
                          <a:effectLst/>
                          <a:latin typeface="Calibri" panose="020F0502020204030204" pitchFamily="34" charset="0"/>
                        </a:rPr>
                        <a:t>Weighted Sum:</a:t>
                      </a:r>
                    </a:p>
                  </a:txBody>
                  <a:tcPr marL="5168" marR="5168" marT="5168" marB="0"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6350" marR="6350" marT="635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100" b="1" i="0" u="none" strike="noStrike" dirty="0">
                          <a:solidFill>
                            <a:srgbClr val="000000"/>
                          </a:solidFill>
                          <a:effectLst/>
                          <a:latin typeface="Calibri" panose="020F0502020204030204" pitchFamily="34" charset="0"/>
                        </a:rPr>
                        <a:t>0.37</a:t>
                      </a:r>
                    </a:p>
                  </a:txBody>
                  <a:tcPr marL="6350" marR="6350" marT="635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63BE7B"/>
                    </a:solidFill>
                  </a:tcPr>
                </a:tc>
                <a:tc>
                  <a:txBody>
                    <a:bodyPr/>
                    <a:lstStyle/>
                    <a:p>
                      <a:pPr algn="ctr" fontAlgn="ctr"/>
                      <a:r>
                        <a:rPr lang="en-US" sz="1100" b="1" i="0" u="none" strike="noStrike" dirty="0">
                          <a:solidFill>
                            <a:srgbClr val="000000"/>
                          </a:solidFill>
                          <a:effectLst/>
                          <a:latin typeface="Calibri" panose="020F0502020204030204" pitchFamily="34" charset="0"/>
                        </a:rPr>
                        <a:t>0.33</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92D2A3"/>
                    </a:solidFill>
                  </a:tcPr>
                </a:tc>
                <a:tc>
                  <a:txBody>
                    <a:bodyPr/>
                    <a:lstStyle/>
                    <a:p>
                      <a:pPr algn="ctr" fontAlgn="ctr"/>
                      <a:r>
                        <a:rPr lang="en-US" sz="1100" b="1" i="0" u="none" strike="noStrike" dirty="0">
                          <a:solidFill>
                            <a:srgbClr val="000000"/>
                          </a:solidFill>
                          <a:effectLst/>
                          <a:latin typeface="Calibri" panose="020F0502020204030204" pitchFamily="34" charset="0"/>
                        </a:rPr>
                        <a:t>-0.27</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tx1"/>
                    </a:solidFill>
                  </a:tcPr>
                </a:tc>
                <a:tc>
                  <a:txBody>
                    <a:bodyPr/>
                    <a:lstStyle/>
                    <a:p>
                      <a:pPr algn="ctr" fontAlgn="ctr"/>
                      <a:r>
                        <a:rPr lang="en-US" sz="1100" b="1" i="0" u="none" strike="noStrike" dirty="0">
                          <a:solidFill>
                            <a:srgbClr val="000000"/>
                          </a:solidFill>
                          <a:effectLst/>
                          <a:latin typeface="Calibri" panose="020F0502020204030204" pitchFamily="34" charset="0"/>
                        </a:rPr>
                        <a:t>1.638</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76412947"/>
                  </a:ext>
                </a:extLst>
              </a:tr>
            </a:tbl>
          </a:graphicData>
        </a:graphic>
      </p:graphicFrame>
      <p:grpSp>
        <p:nvGrpSpPr>
          <p:cNvPr id="10" name="Group 9">
            <a:extLst>
              <a:ext uri="{FF2B5EF4-FFF2-40B4-BE49-F238E27FC236}">
                <a16:creationId xmlns:a16="http://schemas.microsoft.com/office/drawing/2014/main" id="{4FD3900E-70C8-4597-B9EF-291BF37F28D1}"/>
              </a:ext>
            </a:extLst>
          </p:cNvPr>
          <p:cNvGrpSpPr/>
          <p:nvPr/>
        </p:nvGrpSpPr>
        <p:grpSpPr>
          <a:xfrm>
            <a:off x="6477184" y="2962793"/>
            <a:ext cx="4775395" cy="1445434"/>
            <a:chOff x="6477184" y="2962793"/>
            <a:chExt cx="4775395" cy="1445434"/>
          </a:xfrm>
        </p:grpSpPr>
        <p:sp>
          <p:nvSpPr>
            <p:cNvPr id="8" name="Rectangle: Rounded Corners 7">
              <a:extLst>
                <a:ext uri="{FF2B5EF4-FFF2-40B4-BE49-F238E27FC236}">
                  <a16:creationId xmlns:a16="http://schemas.microsoft.com/office/drawing/2014/main" id="{3BFBE365-CE6A-4EEC-A843-8CC4E058CFEA}"/>
                </a:ext>
              </a:extLst>
            </p:cNvPr>
            <p:cNvSpPr/>
            <p:nvPr/>
          </p:nvSpPr>
          <p:spPr>
            <a:xfrm>
              <a:off x="9205415" y="3275462"/>
              <a:ext cx="2047164" cy="1132765"/>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8375EC69-B077-413E-9DCC-715CC7414D4A}"/>
                </a:ext>
              </a:extLst>
            </p:cNvPr>
            <p:cNvSpPr/>
            <p:nvPr/>
          </p:nvSpPr>
          <p:spPr>
            <a:xfrm rot="838878">
              <a:off x="6477184" y="2962793"/>
              <a:ext cx="2748138" cy="172184"/>
            </a:xfrm>
            <a:prstGeom prst="righ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FBE6EE8-A0BD-406F-8FB8-5742815FC356}"/>
              </a:ext>
            </a:extLst>
          </p:cNvPr>
          <p:cNvGrpSpPr/>
          <p:nvPr/>
        </p:nvGrpSpPr>
        <p:grpSpPr>
          <a:xfrm>
            <a:off x="11379749" y="1661589"/>
            <a:ext cx="665315" cy="2796997"/>
            <a:chOff x="9205415" y="2605407"/>
            <a:chExt cx="665315" cy="2796997"/>
          </a:xfrm>
        </p:grpSpPr>
        <p:sp>
          <p:nvSpPr>
            <p:cNvPr id="12" name="Rectangle: Rounded Corners 11">
              <a:extLst>
                <a:ext uri="{FF2B5EF4-FFF2-40B4-BE49-F238E27FC236}">
                  <a16:creationId xmlns:a16="http://schemas.microsoft.com/office/drawing/2014/main" id="{26638E63-D071-4FEA-BCE5-5F61BA5E757A}"/>
                </a:ext>
              </a:extLst>
            </p:cNvPr>
            <p:cNvSpPr/>
            <p:nvPr/>
          </p:nvSpPr>
          <p:spPr>
            <a:xfrm>
              <a:off x="9205415" y="3275462"/>
              <a:ext cx="665315" cy="2126942"/>
            </a:xfrm>
            <a:prstGeom prst="round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8A4A312D-4FA9-4DBD-813E-5816F7CDF6FC}"/>
                </a:ext>
              </a:extLst>
            </p:cNvPr>
            <p:cNvSpPr/>
            <p:nvPr/>
          </p:nvSpPr>
          <p:spPr>
            <a:xfrm rot="5400000">
              <a:off x="9206529" y="2773590"/>
              <a:ext cx="576983" cy="240618"/>
            </a:xfrm>
            <a:prstGeom prst="right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08F8C0BC-D1F1-4E32-B2E3-7BB8ED7B191D}"/>
              </a:ext>
            </a:extLst>
          </p:cNvPr>
          <p:cNvGrpSpPr/>
          <p:nvPr/>
        </p:nvGrpSpPr>
        <p:grpSpPr>
          <a:xfrm>
            <a:off x="6359837" y="2320441"/>
            <a:ext cx="5635611" cy="3041277"/>
            <a:chOff x="7025152" y="3275462"/>
            <a:chExt cx="5635611" cy="3041277"/>
          </a:xfrm>
        </p:grpSpPr>
        <p:sp>
          <p:nvSpPr>
            <p:cNvPr id="15" name="Rectangle: Rounded Corners 14">
              <a:extLst>
                <a:ext uri="{FF2B5EF4-FFF2-40B4-BE49-F238E27FC236}">
                  <a16:creationId xmlns:a16="http://schemas.microsoft.com/office/drawing/2014/main" id="{3E72E888-8781-4153-AD7C-5289C11B4F38}"/>
                </a:ext>
              </a:extLst>
            </p:cNvPr>
            <p:cNvSpPr/>
            <p:nvPr/>
          </p:nvSpPr>
          <p:spPr>
            <a:xfrm>
              <a:off x="9205415" y="3275462"/>
              <a:ext cx="665315" cy="2126942"/>
            </a:xfrm>
            <a:prstGeom prst="roundRect">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D3FC555D-5C56-45FF-9D6C-E0D1EDDB08D4}"/>
                </a:ext>
              </a:extLst>
            </p:cNvPr>
            <p:cNvSpPr/>
            <p:nvPr/>
          </p:nvSpPr>
          <p:spPr>
            <a:xfrm rot="20263759">
              <a:off x="7025152" y="6155858"/>
              <a:ext cx="1718947" cy="160881"/>
            </a:xfrm>
            <a:prstGeom prst="rightArrow">
              <a:avLst/>
            </a:prstGeom>
            <a:solidFill>
              <a:srgbClr val="7030A0"/>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7893D7A-E963-4723-8A2A-0EFEAAF0C31A}"/>
                </a:ext>
              </a:extLst>
            </p:cNvPr>
            <p:cNvSpPr/>
            <p:nvPr/>
          </p:nvSpPr>
          <p:spPr>
            <a:xfrm>
              <a:off x="7773950" y="5557916"/>
              <a:ext cx="4886813" cy="228600"/>
            </a:xfrm>
            <a:prstGeom prst="roundRect">
              <a:avLst/>
            </a:prstGeom>
            <a:no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F25FCC9D-6551-401A-BBA4-48FB4A9AD42C}"/>
              </a:ext>
            </a:extLst>
          </p:cNvPr>
          <p:cNvSpPr txBox="1"/>
          <p:nvPr/>
        </p:nvSpPr>
        <p:spPr>
          <a:xfrm>
            <a:off x="8627592" y="1964345"/>
            <a:ext cx="2410047" cy="338554"/>
          </a:xfrm>
          <a:prstGeom prst="rect">
            <a:avLst/>
          </a:prstGeom>
          <a:noFill/>
        </p:spPr>
        <p:txBody>
          <a:bodyPr wrap="square" rtlCol="0">
            <a:spAutoFit/>
          </a:bodyPr>
          <a:lstStyle/>
          <a:p>
            <a:pPr algn="ctr"/>
            <a:r>
              <a:rPr lang="en-US" sz="1600" b="1" i="1" dirty="0">
                <a:solidFill>
                  <a:srgbClr val="FF0000"/>
                </a:solidFill>
              </a:rPr>
              <a:t>Sample Table</a:t>
            </a:r>
          </a:p>
        </p:txBody>
      </p:sp>
    </p:spTree>
    <p:custDataLst>
      <p:tags r:id="rId1"/>
    </p:custDataLst>
    <p:extLst>
      <p:ext uri="{BB962C8B-B14F-4D97-AF65-F5344CB8AC3E}">
        <p14:creationId xmlns:p14="http://schemas.microsoft.com/office/powerpoint/2010/main" val="274278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BC855D-8A55-45FB-9FD5-EDEDDF8E0E60}"/>
              </a:ext>
            </a:extLst>
          </p:cNvPr>
          <p:cNvSpPr>
            <a:spLocks noGrp="1"/>
          </p:cNvSpPr>
          <p:nvPr>
            <p:ph type="sldNum" sz="quarter" idx="10"/>
          </p:nvPr>
        </p:nvSpPr>
        <p:spPr/>
        <p:txBody>
          <a:bodyPr/>
          <a:lstStyle/>
          <a:p>
            <a:pPr>
              <a:defRPr/>
            </a:pPr>
            <a:fld id="{E8CC769F-ADCB-2641-BD2F-4076D1C41918}" type="slidenum">
              <a:rPr lang="uk-UA" sz="1200" smtClean="0">
                <a:latin typeface="+mj-lt"/>
              </a:rPr>
              <a:pPr>
                <a:defRPr/>
              </a:pPr>
              <a:t>13</a:t>
            </a:fld>
            <a:endParaRPr lang="uk-UA" sz="1200" dirty="0">
              <a:latin typeface="+mj-lt"/>
            </a:endParaRPr>
          </a:p>
        </p:txBody>
      </p:sp>
      <p:sp>
        <p:nvSpPr>
          <p:cNvPr id="2" name="Title 1">
            <a:extLst>
              <a:ext uri="{FF2B5EF4-FFF2-40B4-BE49-F238E27FC236}">
                <a16:creationId xmlns:a16="http://schemas.microsoft.com/office/drawing/2014/main" id="{664DC679-4178-45B4-A194-234D73A64034}"/>
              </a:ext>
            </a:extLst>
          </p:cNvPr>
          <p:cNvSpPr>
            <a:spLocks noGrp="1"/>
          </p:cNvSpPr>
          <p:nvPr>
            <p:ph type="title"/>
          </p:nvPr>
        </p:nvSpPr>
        <p:spPr/>
        <p:txBody>
          <a:bodyPr/>
          <a:lstStyle/>
          <a:p>
            <a:r>
              <a:rPr lang="en-US" sz="2000" dirty="0"/>
              <a:t>SAMPLE: Concepts 2.1-2.4 – Change Shelter Structure Material</a:t>
            </a:r>
            <a:br>
              <a:rPr lang="en-US" dirty="0"/>
            </a:br>
            <a:r>
              <a:rPr lang="en-US" sz="4400" dirty="0"/>
              <a:t>Impact on Decision Attributes</a:t>
            </a:r>
            <a:endParaRPr lang="en-US" dirty="0"/>
          </a:p>
        </p:txBody>
      </p:sp>
      <p:graphicFrame>
        <p:nvGraphicFramePr>
          <p:cNvPr id="6" name="Table 5">
            <a:extLst>
              <a:ext uri="{FF2B5EF4-FFF2-40B4-BE49-F238E27FC236}">
                <a16:creationId xmlns:a16="http://schemas.microsoft.com/office/drawing/2014/main" id="{FE94BD35-FBF7-4B8F-A86E-206BA0A15D5B}"/>
              </a:ext>
            </a:extLst>
          </p:cNvPr>
          <p:cNvGraphicFramePr>
            <a:graphicFrameLocks noGrp="1"/>
          </p:cNvGraphicFramePr>
          <p:nvPr>
            <p:extLst>
              <p:ext uri="{D42A27DB-BD31-4B8C-83A1-F6EECF244321}">
                <p14:modId xmlns:p14="http://schemas.microsoft.com/office/powerpoint/2010/main" val="3135046491"/>
              </p:ext>
            </p:extLst>
          </p:nvPr>
        </p:nvGraphicFramePr>
        <p:xfrm>
          <a:off x="119825" y="1217356"/>
          <a:ext cx="7859249" cy="5530823"/>
        </p:xfrm>
        <a:graphic>
          <a:graphicData uri="http://schemas.openxmlformats.org/drawingml/2006/table">
            <a:tbl>
              <a:tblPr/>
              <a:tblGrid>
                <a:gridCol w="1085669">
                  <a:extLst>
                    <a:ext uri="{9D8B030D-6E8A-4147-A177-3AD203B41FA5}">
                      <a16:colId xmlns:a16="http://schemas.microsoft.com/office/drawing/2014/main" val="2668430742"/>
                    </a:ext>
                  </a:extLst>
                </a:gridCol>
                <a:gridCol w="1837286">
                  <a:extLst>
                    <a:ext uri="{9D8B030D-6E8A-4147-A177-3AD203B41FA5}">
                      <a16:colId xmlns:a16="http://schemas.microsoft.com/office/drawing/2014/main" val="112732199"/>
                    </a:ext>
                  </a:extLst>
                </a:gridCol>
                <a:gridCol w="681324">
                  <a:extLst>
                    <a:ext uri="{9D8B030D-6E8A-4147-A177-3AD203B41FA5}">
                      <a16:colId xmlns:a16="http://schemas.microsoft.com/office/drawing/2014/main" val="1926917213"/>
                    </a:ext>
                  </a:extLst>
                </a:gridCol>
                <a:gridCol w="681324">
                  <a:extLst>
                    <a:ext uri="{9D8B030D-6E8A-4147-A177-3AD203B41FA5}">
                      <a16:colId xmlns:a16="http://schemas.microsoft.com/office/drawing/2014/main" val="276697606"/>
                    </a:ext>
                  </a:extLst>
                </a:gridCol>
                <a:gridCol w="681324">
                  <a:extLst>
                    <a:ext uri="{9D8B030D-6E8A-4147-A177-3AD203B41FA5}">
                      <a16:colId xmlns:a16="http://schemas.microsoft.com/office/drawing/2014/main" val="4174915762"/>
                    </a:ext>
                  </a:extLst>
                </a:gridCol>
                <a:gridCol w="681324">
                  <a:extLst>
                    <a:ext uri="{9D8B030D-6E8A-4147-A177-3AD203B41FA5}">
                      <a16:colId xmlns:a16="http://schemas.microsoft.com/office/drawing/2014/main" val="3673536652"/>
                    </a:ext>
                  </a:extLst>
                </a:gridCol>
                <a:gridCol w="681324">
                  <a:extLst>
                    <a:ext uri="{9D8B030D-6E8A-4147-A177-3AD203B41FA5}">
                      <a16:colId xmlns:a16="http://schemas.microsoft.com/office/drawing/2014/main" val="2549812716"/>
                    </a:ext>
                  </a:extLst>
                </a:gridCol>
                <a:gridCol w="681324">
                  <a:extLst>
                    <a:ext uri="{9D8B030D-6E8A-4147-A177-3AD203B41FA5}">
                      <a16:colId xmlns:a16="http://schemas.microsoft.com/office/drawing/2014/main" val="3498084670"/>
                    </a:ext>
                  </a:extLst>
                </a:gridCol>
                <a:gridCol w="167026">
                  <a:extLst>
                    <a:ext uri="{9D8B030D-6E8A-4147-A177-3AD203B41FA5}">
                      <a16:colId xmlns:a16="http://schemas.microsoft.com/office/drawing/2014/main" val="1576266747"/>
                    </a:ext>
                  </a:extLst>
                </a:gridCol>
                <a:gridCol w="681324">
                  <a:extLst>
                    <a:ext uri="{9D8B030D-6E8A-4147-A177-3AD203B41FA5}">
                      <a16:colId xmlns:a16="http://schemas.microsoft.com/office/drawing/2014/main" val="579017152"/>
                    </a:ext>
                  </a:extLst>
                </a:gridCol>
              </a:tblGrid>
              <a:tr h="15991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Concept Alternative #: </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rowSpan="2">
                  <a:txBody>
                    <a:bodyPr/>
                    <a:lstStyle/>
                    <a:p>
                      <a:pPr algn="ctr" rtl="0" fontAlgn="ctr"/>
                      <a:r>
                        <a:rPr lang="en-US" sz="1100" b="1" i="0" u="none" strike="noStrike" dirty="0">
                          <a:solidFill>
                            <a:schemeClr val="tx1"/>
                          </a:solidFill>
                          <a:effectLst/>
                          <a:latin typeface="Calibri" panose="020F0502020204030204" pitchFamily="34" charset="0"/>
                        </a:rPr>
                        <a:t>Swing Weight</a:t>
                      </a:r>
                    </a:p>
                  </a:txBody>
                  <a:tcPr marL="5168" marR="5168" marT="51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1.1A</a:t>
                      </a:r>
                    </a:p>
                  </a:txBody>
                  <a:tcPr marL="5168" marR="5168" marT="51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2.1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2.2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2.3</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2.4</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1279131509"/>
                  </a:ext>
                </a:extLst>
              </a:tr>
              <a:tr h="470188">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Descriptive Concept Name:</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vMerge="1">
                  <a:txBody>
                    <a:bodyPr/>
                    <a:lstStyle/>
                    <a:p>
                      <a:pPr algn="ctr" rtl="0" fontAlgn="ctr"/>
                      <a:endParaRPr lang="en-US" sz="1100" b="1" i="0" u="none" strike="noStrike" dirty="0">
                        <a:solidFill>
                          <a:schemeClr val="tx1"/>
                        </a:solidFill>
                        <a:effectLst/>
                        <a:latin typeface="Calibri" panose="020F0502020204030204" pitchFamily="34" charset="0"/>
                      </a:endParaRPr>
                    </a:p>
                  </a:txBody>
                  <a:tcPr marL="5168" marR="5168" marT="51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Baseline</a:t>
                      </a:r>
                    </a:p>
                  </a:txBody>
                  <a:tcPr marL="5168" marR="5168" marT="51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Scavenged from Landers</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Inflatable Beams</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3D Printed Cement Structure</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FFFFFF"/>
                          </a:solidFill>
                          <a:effectLst/>
                          <a:latin typeface="Calibri" panose="020F0502020204030204" pitchFamily="34" charset="0"/>
                        </a:rPr>
                        <a:t>Sintered Regolith Structure</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FFFFFF"/>
                          </a:solidFill>
                          <a:effectLst/>
                          <a:latin typeface="Calibri" panose="020F0502020204030204" pitchFamily="34" charset="0"/>
                        </a:rPr>
                        <a:t>"Ideal"</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781353639"/>
                  </a:ext>
                </a:extLst>
              </a:tr>
              <a:tr h="17954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000000"/>
                          </a:solidFill>
                          <a:effectLst/>
                          <a:latin typeface="Calibri" panose="020F0502020204030204" pitchFamily="34" charset="0"/>
                        </a:rPr>
                        <a:t>Category</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000000"/>
                          </a:solidFill>
                          <a:effectLst/>
                          <a:latin typeface="Calibri" panose="020F0502020204030204" pitchFamily="34" charset="0"/>
                        </a:rPr>
                        <a:t>Attribute</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rtl="0" fontAlgn="ctr"/>
                      <a:r>
                        <a:rPr lang="en-US" sz="1100" b="1" i="0" u="none" strike="noStrike" dirty="0">
                          <a:solidFill>
                            <a:srgbClr val="000000"/>
                          </a:solidFill>
                          <a:effectLst/>
                          <a:latin typeface="Calibri" panose="020F0502020204030204" pitchFamily="34" charset="0"/>
                        </a:rPr>
                        <a:t>Value</a:t>
                      </a:r>
                    </a:p>
                  </a:txBody>
                  <a:tcPr marL="5168" marR="5168" marT="516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Value</a:t>
                      </a:r>
                      <a:endParaRPr lang="en-US" sz="1100" b="1" i="0" u="none" strike="noStrike" dirty="0">
                        <a:solidFill>
                          <a:srgbClr val="000000"/>
                        </a:solidFill>
                        <a:effectLst/>
                        <a:latin typeface="Calibri" panose="020F0502020204030204" pitchFamily="34" charset="0"/>
                      </a:endParaRPr>
                    </a:p>
                  </a:txBody>
                  <a:tcPr marL="5168" marR="5168" marT="516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Value</a:t>
                      </a:r>
                      <a:endParaRPr lang="en-US" sz="1100" b="0" i="0" u="none" strike="noStrike" dirty="0">
                        <a:solidFill>
                          <a:srgbClr val="000000"/>
                        </a:solidFill>
                        <a:effectLst/>
                        <a:latin typeface="Arial" panose="020B0604020202020204" pitchFamily="34" charset="0"/>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kumimoji="0" lang="en-US" sz="11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Value</a:t>
                      </a:r>
                      <a:endParaRPr lang="en-US" sz="1100" b="0" i="0" u="none" strike="noStrike" dirty="0">
                        <a:solidFill>
                          <a:srgbClr val="000000"/>
                        </a:solidFill>
                        <a:effectLst/>
                        <a:latin typeface="Arial" panose="020B0604020202020204" pitchFamily="34" charset="0"/>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Value</a:t>
                      </a:r>
                      <a:endParaRPr lang="en-US" sz="1100" b="1" i="0" u="none" strike="noStrike" dirty="0">
                        <a:solidFill>
                          <a:srgbClr val="000000"/>
                        </a:solidFill>
                        <a:effectLst/>
                        <a:latin typeface="Calibri" panose="020F0502020204030204" pitchFamily="34" charset="0"/>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000000"/>
                          </a:solidFill>
                          <a:effectLst/>
                          <a:latin typeface="Calibri" panose="020F0502020204030204" pitchFamily="34" charset="0"/>
                        </a:rPr>
                        <a:t>Value</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none" strike="noStrike">
                          <a:solidFill>
                            <a:srgbClr val="000000"/>
                          </a:solidFill>
                          <a:effectLst/>
                          <a:latin typeface="Calibri" panose="020F0502020204030204" pitchFamily="34" charset="0"/>
                        </a:rPr>
                        <a:t>Value</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4285452186"/>
                  </a:ext>
                </a:extLst>
              </a:tr>
              <a:tr h="315053">
                <a:tc rowSpan="6">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A. Environmental</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Effective dose to crew from background</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Calibri" panose="020F0502020204030204" pitchFamily="34" charset="0"/>
                        </a:rPr>
                        <a:t>0.08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457595286"/>
                  </a:ext>
                </a:extLst>
              </a:tr>
              <a:tr h="233802">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Acute dose to crew during SPEs</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011707257"/>
                  </a:ext>
                </a:extLst>
              </a:tr>
              <a:tr h="348708">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Micrometeoroid (MM) Impact Protection Probability</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236913784"/>
                  </a:ext>
                </a:extLst>
              </a:tr>
              <a:tr h="315053">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Sensitivity of Damage Detection Systems</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80139999"/>
                  </a:ext>
                </a:extLst>
              </a:tr>
              <a:tr h="315053">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Protection against impact from external assets</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511688757"/>
                  </a:ext>
                </a:extLst>
              </a:tr>
              <a:tr h="233802">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Architectural Dust Mitigation</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274139627"/>
                  </a:ext>
                </a:extLst>
              </a:tr>
              <a:tr h="315053">
                <a:tc rowSpan="6">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B. Operational</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Lunar Surface System Mass Reduction </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Calibri" panose="020F0502020204030204" pitchFamily="34" charset="0"/>
                        </a:rPr>
                        <a:t>0.10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696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0 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859055956"/>
                  </a:ext>
                </a:extLst>
              </a:tr>
              <a:tr h="176290">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Training Need</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696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 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0 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41343701"/>
                  </a:ext>
                </a:extLst>
              </a:tr>
              <a:tr h="233802">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Evolvability Composite Score</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-3</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696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-3</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696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6</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1" i="0" u="sng" strike="noStrike">
                          <a:solidFill>
                            <a:srgbClr val="000000"/>
                          </a:solidFill>
                          <a:effectLst/>
                          <a:latin typeface="Calibri" panose="020F0502020204030204" pitchFamily="34" charset="0"/>
                        </a:rPr>
                        <a:t>6</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961234698"/>
                  </a:ext>
                </a:extLst>
              </a:tr>
              <a:tr h="176290">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Complexity</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696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935435127"/>
                  </a:ext>
                </a:extLst>
              </a:tr>
              <a:tr h="176290">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Long Term Utility</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895111583"/>
                  </a:ext>
                </a:extLst>
              </a:tr>
              <a:tr h="176290">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Space Management</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378845069"/>
                  </a:ext>
                </a:extLst>
              </a:tr>
              <a:tr h="315053">
                <a:tc rowSpan="4">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C. Programmatic</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Total Lunar Safe Haven Architecture Investment</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Calibri" panose="020F0502020204030204" pitchFamily="34" charset="0"/>
                        </a:rPr>
                        <a:t>0.10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0</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CFCF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696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125883856"/>
                  </a:ext>
                </a:extLst>
              </a:tr>
              <a:tr h="315053">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a:solidFill>
                            <a:srgbClr val="000000"/>
                          </a:solidFill>
                          <a:effectLst/>
                          <a:latin typeface="Calibri" panose="020F0502020204030204" pitchFamily="34" charset="0"/>
                        </a:rPr>
                        <a:t>Technology Maturation Investment</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0</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8696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764675605"/>
                  </a:ext>
                </a:extLst>
              </a:tr>
              <a:tr h="233802">
                <a:tc vMerge="1">
                  <a:txBody>
                    <a:bodyPr/>
                    <a:lstStyle/>
                    <a:p>
                      <a:endParaRPr lang="en-US"/>
                    </a:p>
                  </a:txBody>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rtl="0" fontAlgn="ctr"/>
                      <a:r>
                        <a:rPr lang="en-US" sz="1100" b="0" i="0" u="none" strike="noStrike" dirty="0">
                          <a:solidFill>
                            <a:srgbClr val="000000"/>
                          </a:solidFill>
                          <a:effectLst/>
                          <a:latin typeface="Calibri" panose="020F0502020204030204" pitchFamily="34" charset="0"/>
                        </a:rPr>
                        <a:t>Regolith as a Shielding Material</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a:solidFill>
                            <a:srgbClr val="000000"/>
                          </a:solidFill>
                          <a:effectLst/>
                          <a:latin typeface="Calibri" panose="020F0502020204030204" pitchFamily="34" charset="0"/>
                        </a:rPr>
                        <a:t>0.03</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0" i="0" u="none" strike="noStrike">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 </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US" sz="1100" b="0" i="0" u="none" strike="noStrike">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949909692"/>
                  </a:ext>
                </a:extLst>
              </a:tr>
              <a:tr h="233802">
                <a:tc vMerge="1">
                  <a:txBody>
                    <a:bodyPr/>
                    <a:lstStyle/>
                    <a:p>
                      <a:pPr algn="ctr" rtl="0" fontAlgn="ctr"/>
                      <a:endParaRPr lang="en-US" sz="1100" b="0" i="0" u="none" strike="noStrike" dirty="0">
                        <a:solidFill>
                          <a:srgbClr val="000000"/>
                        </a:solidFill>
                        <a:effectLst/>
                        <a:latin typeface="Calibri" panose="020F0502020204030204" pitchFamily="34" charset="0"/>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1100" b="0" i="0" u="none" strike="noStrike" dirty="0">
                          <a:solidFill>
                            <a:srgbClr val="000000"/>
                          </a:solidFill>
                          <a:effectLst/>
                          <a:latin typeface="Calibri" panose="020F0502020204030204" pitchFamily="34" charset="0"/>
                        </a:rPr>
                        <a:t>Autonomous Emplacement</a:t>
                      </a:r>
                    </a:p>
                  </a:txBody>
                  <a:tcPr marL="5168" marR="5168" marT="516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200" b="0" i="0" u="none" strike="noStrike" dirty="0">
                          <a:solidFill>
                            <a:srgbClr val="000000"/>
                          </a:solidFill>
                          <a:effectLst/>
                          <a:latin typeface="Calibri" panose="020F0502020204030204" pitchFamily="34" charset="0"/>
                        </a:rPr>
                        <a:t>0.05</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697"/>
                    </a:solidFill>
                  </a:tcPr>
                </a:tc>
                <a:tc>
                  <a:txBody>
                    <a:bodyPr/>
                    <a:lstStyle/>
                    <a:p>
                      <a:pPr algn="ctr" rtl="0" fontAlgn="ctr"/>
                      <a:r>
                        <a:rPr lang="en-US" sz="1100" b="0" i="0" u="none" strike="noStrike" dirty="0">
                          <a:solidFill>
                            <a:srgbClr val="000000"/>
                          </a:solidFill>
                          <a:effectLst/>
                          <a:latin typeface="Calibri" panose="020F0502020204030204" pitchFamily="34" charset="0"/>
                        </a:rPr>
                        <a:t>1</a:t>
                      </a:r>
                    </a:p>
                  </a:txBody>
                  <a:tcPr marL="6350" marR="6350" marT="635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p>
                      <a:pPr algn="ctr" fontAlgn="ctr"/>
                      <a:r>
                        <a:rPr lang="en-US" sz="1100" b="0" i="0" u="none" strike="noStrike" dirty="0">
                          <a:solidFill>
                            <a:srgbClr val="000000"/>
                          </a:solidFill>
                          <a:effectLst/>
                          <a:latin typeface="Calibri" panose="020F0502020204030204" pitchFamily="34" charset="0"/>
                        </a:rPr>
                        <a:t>1</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0DDBD"/>
                    </a:solidFill>
                  </a:tcPr>
                </a:tc>
                <a:tc>
                  <a:txBody>
                    <a:bodyPr/>
                    <a:lstStyle/>
                    <a:p>
                      <a:pPr algn="ctr" rtl="0" fontAlgn="ctr"/>
                      <a:endParaRPr lang="en-US" sz="1100" b="0" i="0" u="none" strike="noStrike" dirty="0">
                        <a:solidFill>
                          <a:srgbClr val="000000"/>
                        </a:solidFill>
                        <a:effectLst/>
                        <a:latin typeface="Calibri" panose="020F0502020204030204" pitchFamily="34" charset="0"/>
                      </a:endParaRP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rtl="0" fontAlgn="ctr"/>
                      <a:r>
                        <a:rPr lang="en-US" sz="1100" b="0" i="0" u="none" strike="noStrike" dirty="0">
                          <a:solidFill>
                            <a:srgbClr val="000000"/>
                          </a:solidFill>
                          <a:effectLst/>
                          <a:latin typeface="Calibri" panose="020F0502020204030204" pitchFamily="34" charset="0"/>
                        </a:rPr>
                        <a:t>2</a:t>
                      </a:r>
                    </a:p>
                  </a:txBody>
                  <a:tcPr marL="5168" marR="5168" marT="516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71765399"/>
                  </a:ext>
                </a:extLst>
              </a:tr>
              <a:tr h="16101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b"/>
                      <a:r>
                        <a:rPr lang="en-US" sz="1100" b="1" i="0" u="sng" strike="noStrike" dirty="0">
                          <a:solidFill>
                            <a:srgbClr val="000000"/>
                          </a:solidFill>
                          <a:effectLst/>
                          <a:latin typeface="Calibri" panose="020F0502020204030204" pitchFamily="34" charset="0"/>
                        </a:rPr>
                        <a:t>Un-Weighted Sum:</a:t>
                      </a:r>
                    </a:p>
                  </a:txBody>
                  <a:tcPr marL="5168" marR="5168" marT="516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10</a:t>
                      </a:r>
                    </a:p>
                  </a:txBody>
                  <a:tcPr marL="6350" marR="6350" marT="6350"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8</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92D2A3"/>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1</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-3</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AB2B5"/>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13</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BE7B"/>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ctr"/>
                      <a:r>
                        <a:rPr lang="en-US" sz="1100" b="1" i="0" u="none" strike="noStrike" dirty="0">
                          <a:solidFill>
                            <a:srgbClr val="000000"/>
                          </a:solidFill>
                          <a:effectLst/>
                          <a:latin typeface="Calibri" panose="020F0502020204030204" pitchFamily="34" charset="0"/>
                        </a:rPr>
                        <a:t>36</a:t>
                      </a:r>
                    </a:p>
                  </a:txBody>
                  <a:tcPr marL="5168" marR="5168" marT="5168" marB="0" anchor="ctr">
                    <a:lnL>
                      <a:noFill/>
                    </a:lnL>
                    <a:lnR>
                      <a:noFill/>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682476"/>
                  </a:ext>
                </a:extLst>
              </a:tr>
              <a:tr h="161011">
                <a:tc>
                  <a:txBody>
                    <a:body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fontAlgn="b"/>
                      <a:r>
                        <a:rPr lang="en-US" sz="1100" b="1" i="0" u="sng" strike="noStrike" dirty="0">
                          <a:solidFill>
                            <a:srgbClr val="000000"/>
                          </a:solidFill>
                          <a:effectLst/>
                          <a:latin typeface="Calibri" panose="020F0502020204030204" pitchFamily="34" charset="0"/>
                        </a:rPr>
                        <a:t>Weighted Sum:</a:t>
                      </a:r>
                    </a:p>
                  </a:txBody>
                  <a:tcPr marL="5168" marR="5168" marT="5168" marB="0"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endParaRPr lang="en-US" sz="1100" b="1" i="0" u="none" strike="noStrike" dirty="0">
                        <a:solidFill>
                          <a:srgbClr val="000000"/>
                        </a:solidFill>
                        <a:effectLst/>
                        <a:latin typeface="Calibri" panose="020F0502020204030204" pitchFamily="34" charset="0"/>
                      </a:endParaRPr>
                    </a:p>
                  </a:txBody>
                  <a:tcPr marL="6350" marR="6350" marT="635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100" b="1" i="0" u="none" strike="noStrike" dirty="0">
                          <a:solidFill>
                            <a:srgbClr val="000000"/>
                          </a:solidFill>
                          <a:effectLst/>
                          <a:latin typeface="Calibri" panose="020F0502020204030204" pitchFamily="34" charset="0"/>
                        </a:rPr>
                        <a:t>0.37</a:t>
                      </a:r>
                    </a:p>
                  </a:txBody>
                  <a:tcPr marL="6350" marR="6350" marT="635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63BE7B"/>
                    </a:solidFill>
                  </a:tcPr>
                </a:tc>
                <a:tc>
                  <a:txBody>
                    <a:bodyPr/>
                    <a:lstStyle/>
                    <a:p>
                      <a:pPr algn="ctr" fontAlgn="ctr"/>
                      <a:r>
                        <a:rPr lang="en-US" sz="1100" b="1" i="0" u="none" strike="noStrike" dirty="0">
                          <a:solidFill>
                            <a:srgbClr val="000000"/>
                          </a:solidFill>
                          <a:effectLst/>
                          <a:latin typeface="Calibri" panose="020F0502020204030204" pitchFamily="34" charset="0"/>
                        </a:rPr>
                        <a:t>0.33</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92D2A3"/>
                    </a:solidFill>
                  </a:tcPr>
                </a:tc>
                <a:tc>
                  <a:txBody>
                    <a:bodyPr/>
                    <a:lstStyle/>
                    <a:p>
                      <a:pPr algn="ctr" fontAlgn="ctr"/>
                      <a:r>
                        <a:rPr lang="en-US" sz="1100" b="1" i="0" u="none" strike="noStrike" dirty="0">
                          <a:solidFill>
                            <a:srgbClr val="000000"/>
                          </a:solidFill>
                          <a:effectLst/>
                          <a:latin typeface="Calibri" panose="020F0502020204030204" pitchFamily="34" charset="0"/>
                        </a:rPr>
                        <a:t>-0.27</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sz="1100" b="1" i="0" u="none" strike="noStrike" dirty="0">
                          <a:solidFill>
                            <a:srgbClr val="000000"/>
                          </a:solidFill>
                          <a:effectLst/>
                          <a:latin typeface="Calibri" panose="020F0502020204030204" pitchFamily="34" charset="0"/>
                        </a:rPr>
                        <a:t>-0.63</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AB2B5"/>
                    </a:solidFill>
                  </a:tcPr>
                </a:tc>
                <a:tc>
                  <a:txBody>
                    <a:bodyPr/>
                    <a:lstStyle/>
                    <a:p>
                      <a:pPr algn="ctr" fontAlgn="ctr"/>
                      <a:r>
                        <a:rPr lang="en-US" sz="1100" b="1" i="0" u="none" strike="noStrike" dirty="0">
                          <a:solidFill>
                            <a:srgbClr val="000000"/>
                          </a:solidFill>
                          <a:effectLst/>
                          <a:latin typeface="Calibri" panose="020F0502020204030204" pitchFamily="34" charset="0"/>
                        </a:rPr>
                        <a:t>0.57</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63BE7B"/>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5168" marR="5168" marT="5168" marB="0" anchor="b">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tx1"/>
                    </a:solidFill>
                  </a:tcPr>
                </a:tc>
                <a:tc>
                  <a:txBody>
                    <a:bodyPr/>
                    <a:lstStyle/>
                    <a:p>
                      <a:pPr algn="ctr" fontAlgn="ctr"/>
                      <a:r>
                        <a:rPr lang="en-US" sz="1100" b="1" i="0" u="none" strike="noStrike" dirty="0">
                          <a:solidFill>
                            <a:srgbClr val="000000"/>
                          </a:solidFill>
                          <a:effectLst/>
                          <a:latin typeface="Calibri" panose="020F0502020204030204" pitchFamily="34" charset="0"/>
                        </a:rPr>
                        <a:t>1.638</a:t>
                      </a:r>
                    </a:p>
                  </a:txBody>
                  <a:tcPr marL="5168" marR="5168" marT="5168"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76412947"/>
                  </a:ext>
                </a:extLst>
              </a:tr>
            </a:tbl>
          </a:graphicData>
        </a:graphic>
      </p:graphicFrame>
      <p:sp>
        <p:nvSpPr>
          <p:cNvPr id="7" name="Rectangle: Rounded Corners 6">
            <a:extLst>
              <a:ext uri="{FF2B5EF4-FFF2-40B4-BE49-F238E27FC236}">
                <a16:creationId xmlns:a16="http://schemas.microsoft.com/office/drawing/2014/main" id="{AD367526-6080-4B71-9915-A874E4CA6DB3}"/>
              </a:ext>
            </a:extLst>
          </p:cNvPr>
          <p:cNvSpPr/>
          <p:nvPr/>
        </p:nvSpPr>
        <p:spPr>
          <a:xfrm>
            <a:off x="8097213" y="2228308"/>
            <a:ext cx="3999071" cy="3622516"/>
          </a:xfrm>
          <a:prstGeom prst="roundRect">
            <a:avLst>
              <a:gd name="adj" fmla="val 9323"/>
            </a:avLst>
          </a:prstGeom>
          <a:solidFill>
            <a:srgbClr val="4472C4">
              <a:lumMod val="60000"/>
              <a:lumOff val="40000"/>
            </a:srgbClr>
          </a:solidFill>
          <a:ln w="190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The attributes allowed the team to:</a:t>
            </a:r>
          </a:p>
          <a:p>
            <a:pPr marL="285750" marR="0" lvl="0" indent="-28575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b="1" i="1" u="none" strike="noStrike" kern="0" cap="none" spc="0" normalizeH="0" baseline="0" noProof="0" dirty="0">
                <a:ln>
                  <a:noFill/>
                </a:ln>
                <a:solidFill>
                  <a:prstClr val="black"/>
                </a:solidFill>
                <a:effectLst/>
                <a:uLnTx/>
                <a:uFillTx/>
                <a:latin typeface="Calibri" panose="020F0502020204030204"/>
                <a:ea typeface="+mn-ea"/>
                <a:cs typeface="+mn-cs"/>
              </a:rPr>
              <a:t>Both think through and quantify </a:t>
            </a: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the benefits, costs, and risks that together represent value to stakeholders</a:t>
            </a:r>
          </a:p>
          <a:p>
            <a:pPr marL="285750" marR="0" lvl="0" indent="-28575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Understand concepts have both pros and cons</a:t>
            </a:r>
          </a:p>
          <a:p>
            <a:pPr marL="285750" marR="0" lvl="0" indent="-28575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b="1" i="0" u="none" strike="noStrike" kern="0" cap="none" spc="0" normalizeH="0" baseline="0" noProof="0" dirty="0">
                <a:ln>
                  <a:noFill/>
                </a:ln>
                <a:solidFill>
                  <a:prstClr val="black"/>
                </a:solidFill>
                <a:effectLst/>
                <a:uLnTx/>
                <a:uFillTx/>
                <a:latin typeface="Calibri" panose="020F0502020204030204"/>
                <a:ea typeface="+mn-ea"/>
                <a:cs typeface="+mn-cs"/>
              </a:rPr>
              <a:t>Get an overall score (sum) to compare concepts</a:t>
            </a:r>
          </a:p>
        </p:txBody>
      </p:sp>
      <p:sp>
        <p:nvSpPr>
          <p:cNvPr id="8" name="Rectangle: Rounded Corners 7">
            <a:extLst>
              <a:ext uri="{FF2B5EF4-FFF2-40B4-BE49-F238E27FC236}">
                <a16:creationId xmlns:a16="http://schemas.microsoft.com/office/drawing/2014/main" id="{73C53D62-48A4-4396-835D-3E6D7E4B50BB}"/>
              </a:ext>
            </a:extLst>
          </p:cNvPr>
          <p:cNvSpPr/>
          <p:nvPr/>
        </p:nvSpPr>
        <p:spPr>
          <a:xfrm>
            <a:off x="3698681" y="1170665"/>
            <a:ext cx="716066" cy="5620357"/>
          </a:xfrm>
          <a:prstGeom prst="round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C655828-533D-445B-BFC0-4C0017186C89}"/>
              </a:ext>
            </a:extLst>
          </p:cNvPr>
          <p:cNvSpPr txBox="1"/>
          <p:nvPr/>
        </p:nvSpPr>
        <p:spPr>
          <a:xfrm>
            <a:off x="8124531" y="1198216"/>
            <a:ext cx="3866301" cy="584775"/>
          </a:xfrm>
          <a:prstGeom prst="rect">
            <a:avLst/>
          </a:prstGeom>
          <a:noFill/>
          <a:ln w="28575">
            <a:solidFill>
              <a:srgbClr val="00B0F0"/>
            </a:solidFill>
          </a:ln>
        </p:spPr>
        <p:txBody>
          <a:bodyPr wrap="square" rtlCol="0">
            <a:spAutoFit/>
          </a:bodyPr>
          <a:lstStyle/>
          <a:p>
            <a:r>
              <a:rPr lang="en-US" sz="1600" dirty="0"/>
              <a:t>The Concept 1.1A/Baseline will be discussed further on the next slide.</a:t>
            </a:r>
          </a:p>
        </p:txBody>
      </p:sp>
    </p:spTree>
    <p:custDataLst>
      <p:tags r:id="rId1"/>
    </p:custDataLst>
    <p:extLst>
      <p:ext uri="{BB962C8B-B14F-4D97-AF65-F5344CB8AC3E}">
        <p14:creationId xmlns:p14="http://schemas.microsoft.com/office/powerpoint/2010/main" val="2440785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45914-C1FC-4DE1-B105-5CF7AB635257}"/>
              </a:ext>
            </a:extLst>
          </p:cNvPr>
          <p:cNvSpPr>
            <a:spLocks noGrp="1"/>
          </p:cNvSpPr>
          <p:nvPr>
            <p:ph type="title"/>
          </p:nvPr>
        </p:nvSpPr>
        <p:spPr/>
        <p:txBody>
          <a:bodyPr/>
          <a:lstStyle/>
          <a:p>
            <a:r>
              <a:rPr lang="en-US" dirty="0"/>
              <a:t>LSH Recommendation</a:t>
            </a:r>
          </a:p>
        </p:txBody>
      </p:sp>
      <p:pic>
        <p:nvPicPr>
          <p:cNvPr id="6" name="Content Placeholder 5">
            <a:extLst>
              <a:ext uri="{FF2B5EF4-FFF2-40B4-BE49-F238E27FC236}">
                <a16:creationId xmlns:a16="http://schemas.microsoft.com/office/drawing/2014/main" id="{390BD2BE-5825-4476-9917-2E4705A0C2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4784834"/>
            <a:ext cx="2960512" cy="1665288"/>
          </a:xfrm>
        </p:spPr>
      </p:pic>
      <p:sp>
        <p:nvSpPr>
          <p:cNvPr id="2" name="Slide Number Placeholder 1">
            <a:extLst>
              <a:ext uri="{FF2B5EF4-FFF2-40B4-BE49-F238E27FC236}">
                <a16:creationId xmlns:a16="http://schemas.microsoft.com/office/drawing/2014/main" id="{C1D8F7BA-7C13-4AD3-9B0C-F6C1D11A4945}"/>
              </a:ext>
            </a:extLst>
          </p:cNvPr>
          <p:cNvSpPr>
            <a:spLocks noGrp="1"/>
          </p:cNvSpPr>
          <p:nvPr>
            <p:ph type="sldNum" sz="quarter" idx="10"/>
          </p:nvPr>
        </p:nvSpPr>
        <p:spPr/>
        <p:txBody>
          <a:bodyPr/>
          <a:lstStyle/>
          <a:p>
            <a:pPr>
              <a:defRPr/>
            </a:pPr>
            <a:fld id="{75D13D49-2B6F-174C-9E1E-1013A06E5C50}" type="slidenum">
              <a:rPr lang="uk-UA" smtClean="0"/>
              <a:pPr>
                <a:defRPr/>
              </a:pPr>
              <a:t>14</a:t>
            </a:fld>
            <a:endParaRPr lang="uk-UA" dirty="0"/>
          </a:p>
        </p:txBody>
      </p:sp>
      <p:pic>
        <p:nvPicPr>
          <p:cNvPr id="8" name="Picture 7" descr="A picture containing old, tent, stone&#10;&#10;Description automatically generated">
            <a:extLst>
              <a:ext uri="{FF2B5EF4-FFF2-40B4-BE49-F238E27FC236}">
                <a16:creationId xmlns:a16="http://schemas.microsoft.com/office/drawing/2014/main" id="{9EA5F779-17EC-4E25-AD19-8261EFFF9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47696"/>
            <a:ext cx="6017400" cy="3384788"/>
          </a:xfrm>
          <a:prstGeom prst="rect">
            <a:avLst/>
          </a:prstGeom>
        </p:spPr>
      </p:pic>
      <p:pic>
        <p:nvPicPr>
          <p:cNvPr id="10" name="Picture 9" descr="A picture containing old&#10;&#10;Description automatically generated">
            <a:extLst>
              <a:ext uri="{FF2B5EF4-FFF2-40B4-BE49-F238E27FC236}">
                <a16:creationId xmlns:a16="http://schemas.microsoft.com/office/drawing/2014/main" id="{378ECABF-4A3D-4F30-9F27-F5DF2D030C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7381" y="4770486"/>
            <a:ext cx="2986019" cy="1679636"/>
          </a:xfrm>
          <a:prstGeom prst="rect">
            <a:avLst/>
          </a:prstGeom>
        </p:spPr>
      </p:pic>
      <p:sp>
        <p:nvSpPr>
          <p:cNvPr id="11" name="TextBox 10">
            <a:extLst>
              <a:ext uri="{FF2B5EF4-FFF2-40B4-BE49-F238E27FC236}">
                <a16:creationId xmlns:a16="http://schemas.microsoft.com/office/drawing/2014/main" id="{74762B23-2418-404E-A153-E95444A1A066}"/>
              </a:ext>
            </a:extLst>
          </p:cNvPr>
          <p:cNvSpPr txBox="1"/>
          <p:nvPr/>
        </p:nvSpPr>
        <p:spPr>
          <a:xfrm>
            <a:off x="6096000" y="6490900"/>
            <a:ext cx="2488449" cy="276999"/>
          </a:xfrm>
          <a:prstGeom prst="rect">
            <a:avLst/>
          </a:prstGeom>
          <a:noFill/>
        </p:spPr>
        <p:txBody>
          <a:bodyPr wrap="square" rtlCol="0">
            <a:spAutoFit/>
          </a:bodyPr>
          <a:lstStyle/>
          <a:p>
            <a:r>
              <a:rPr lang="en-US" sz="1200" dirty="0">
                <a:solidFill>
                  <a:schemeClr val="bg1">
                    <a:lumMod val="50000"/>
                    <a:lumOff val="50000"/>
                  </a:schemeClr>
                </a:solidFill>
              </a:rPr>
              <a:t>Images Source: NASA/LaRC</a:t>
            </a:r>
          </a:p>
        </p:txBody>
      </p:sp>
      <p:sp>
        <p:nvSpPr>
          <p:cNvPr id="12" name="Content Placeholder 2">
            <a:extLst>
              <a:ext uri="{FF2B5EF4-FFF2-40B4-BE49-F238E27FC236}">
                <a16:creationId xmlns:a16="http://schemas.microsoft.com/office/drawing/2014/main" id="{63C1F505-2F02-4440-A59A-1680E066759D}"/>
              </a:ext>
            </a:extLst>
          </p:cNvPr>
          <p:cNvSpPr txBox="1">
            <a:spLocks/>
          </p:cNvSpPr>
          <p:nvPr/>
        </p:nvSpPr>
        <p:spPr>
          <a:xfrm>
            <a:off x="146936" y="1579728"/>
            <a:ext cx="5949064" cy="5049672"/>
          </a:xfrm>
          <a:prstGeom prst="rect">
            <a:avLst/>
          </a:prstGeom>
        </p:spPr>
        <p:txBody>
          <a:bodyPr>
            <a:normAutofit fontScale="92500" lnSpcReduction="10000"/>
          </a:bodyPr>
          <a:lstStyle>
            <a:lvl1pPr marL="285750" indent="-285750" algn="l" defTabSz="457200" rtl="0" eaLnBrk="0" fontAlgn="base" hangingPunct="0">
              <a:lnSpc>
                <a:spcPct val="95000"/>
              </a:lnSpc>
              <a:spcBef>
                <a:spcPts val="1000"/>
              </a:spcBef>
              <a:spcAft>
                <a:spcPct val="0"/>
              </a:spcAft>
              <a:buFont typeface="Arial" panose="020B0604020202020204" pitchFamily="34" charset="0"/>
              <a:buChar char="•"/>
              <a:tabLst/>
              <a:defRPr sz="1800" b="1" i="0" kern="1200" baseline="0">
                <a:solidFill>
                  <a:schemeClr val="bg1"/>
                </a:solidFill>
                <a:latin typeface="arial" charset="0"/>
                <a:ea typeface="ＭＳ Ｐゴシック" charset="-128"/>
                <a:cs typeface="ＭＳ Ｐゴシック" charset="-128"/>
              </a:defRPr>
            </a:lvl1pPr>
            <a:lvl2pPr marL="279400" indent="-165100" algn="l" defTabSz="457200" rtl="0" eaLnBrk="0" fontAlgn="base" hangingPunct="0">
              <a:lnSpc>
                <a:spcPct val="95000"/>
              </a:lnSpc>
              <a:spcBef>
                <a:spcPts val="500"/>
              </a:spcBef>
              <a:spcAft>
                <a:spcPct val="0"/>
              </a:spcAft>
              <a:buFont typeface="Arial" charset="0"/>
              <a:buChar char="•"/>
              <a:tabLst/>
              <a:defRPr sz="1800" kern="1200" baseline="0">
                <a:solidFill>
                  <a:schemeClr val="bg1"/>
                </a:solidFill>
                <a:latin typeface="arial" charset="0"/>
                <a:ea typeface="ＭＳ Ｐゴシック" charset="-128"/>
                <a:cs typeface="+mn-cs"/>
              </a:defRPr>
            </a:lvl2pPr>
            <a:lvl3pPr marL="571500" indent="-228600" algn="l" defTabSz="457200" rtl="0" eaLnBrk="0" fontAlgn="base" hangingPunct="0">
              <a:lnSpc>
                <a:spcPct val="95000"/>
              </a:lnSpc>
              <a:spcBef>
                <a:spcPts val="500"/>
              </a:spcBef>
              <a:spcAft>
                <a:spcPct val="0"/>
              </a:spcAft>
              <a:buFont typeface=".AppleSystemUIFont" charset="-120"/>
              <a:buChar char="‒"/>
              <a:tabLst/>
              <a:defRPr sz="1800" kern="1200" baseline="0">
                <a:solidFill>
                  <a:schemeClr val="bg1"/>
                </a:solidFill>
                <a:latin typeface="arial" charset="0"/>
                <a:ea typeface="ＭＳ Ｐゴシック" charset="-128"/>
                <a:cs typeface="+mn-cs"/>
              </a:defRPr>
            </a:lvl3pPr>
            <a:lvl4pPr marL="1600200" indent="-228600" algn="l" defTabSz="457200" rtl="0" eaLnBrk="0" fontAlgn="base" hangingPunct="0">
              <a:lnSpc>
                <a:spcPct val="95000"/>
              </a:lnSpc>
              <a:spcBef>
                <a:spcPts val="500"/>
              </a:spcBef>
              <a:spcAft>
                <a:spcPct val="0"/>
              </a:spcAft>
              <a:buFont typeface="Arial" charset="0"/>
              <a:buChar char="–"/>
              <a:defRPr sz="1800" kern="1200" baseline="0">
                <a:solidFill>
                  <a:schemeClr val="bg1"/>
                </a:solidFill>
                <a:latin typeface="arial" charset="0"/>
                <a:ea typeface="ＭＳ Ｐゴシック" charset="-128"/>
                <a:cs typeface="+mn-cs"/>
              </a:defRPr>
            </a:lvl4pPr>
            <a:lvl5pPr marL="2057400" indent="-228600" algn="l" defTabSz="457200" rtl="0" eaLnBrk="0" fontAlgn="base" hangingPunct="0">
              <a:lnSpc>
                <a:spcPct val="95000"/>
              </a:lnSpc>
              <a:spcBef>
                <a:spcPts val="500"/>
              </a:spcBef>
              <a:spcAft>
                <a:spcPct val="0"/>
              </a:spcAft>
              <a:buFont typeface="Arial" charset="0"/>
              <a:buChar char="»"/>
              <a:defRPr sz="1800" kern="1200" baseline="0">
                <a:solidFill>
                  <a:schemeClr val="bg1"/>
                </a:solidFill>
                <a:latin typeface="arial"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bg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dirty="0"/>
              <a:t>Most LSH concepts reflected significant value for NASA stakeholders, but a concept needed to be down-selected that leverages the </a:t>
            </a:r>
            <a:r>
              <a:rPr lang="en-US" u="sng" dirty="0"/>
              <a:t>most existing or high-TRL systems</a:t>
            </a:r>
            <a:r>
              <a:rPr lang="en-US" dirty="0"/>
              <a:t> to support lunar operations in the late 2020s/early 2030s</a:t>
            </a:r>
          </a:p>
          <a:p>
            <a:pPr>
              <a:lnSpc>
                <a:spcPct val="110000"/>
              </a:lnSpc>
            </a:pPr>
            <a:r>
              <a:rPr lang="en-US" dirty="0"/>
              <a:t>The LSH Seedling Study recommends the Baseline Concept (1.1A) since it is high-value and high-TRL </a:t>
            </a:r>
          </a:p>
          <a:p>
            <a:pPr lvl="2">
              <a:lnSpc>
                <a:spcPct val="110000"/>
              </a:lnSpc>
            </a:pPr>
            <a:r>
              <a:rPr lang="en-US" dirty="0"/>
              <a:t>Metallic or composite structure delivered from Earth, assembled on lunar surface</a:t>
            </a:r>
          </a:p>
          <a:p>
            <a:pPr lvl="2">
              <a:lnSpc>
                <a:spcPct val="110000"/>
              </a:lnSpc>
            </a:pPr>
            <a:r>
              <a:rPr lang="en-US" dirty="0"/>
              <a:t>Simple structure is covered in bulk regolith </a:t>
            </a:r>
            <a:r>
              <a:rPr lang="en-US" i="1" dirty="0">
                <a:solidFill>
                  <a:srgbClr val="0070C0"/>
                </a:solidFill>
              </a:rPr>
              <a:t>(example geometry shown in images, not final structural design!)</a:t>
            </a:r>
          </a:p>
          <a:p>
            <a:pPr lvl="2">
              <a:lnSpc>
                <a:spcPct val="110000"/>
              </a:lnSpc>
            </a:pPr>
            <a:r>
              <a:rPr lang="en-US" dirty="0"/>
              <a:t>Low- to Mid-level of autonomy</a:t>
            </a:r>
          </a:p>
          <a:p>
            <a:pPr lvl="2">
              <a:lnSpc>
                <a:spcPct val="110000"/>
              </a:lnSpc>
            </a:pPr>
            <a:r>
              <a:rPr lang="en-US" dirty="0"/>
              <a:t>Existing construction &amp; maintenance systems, incl. LSMS, RASSOR, Chariot, LANCE, and A-PUFFER</a:t>
            </a:r>
          </a:p>
          <a:p>
            <a:pPr lvl="1">
              <a:lnSpc>
                <a:spcPct val="110000"/>
              </a:lnSpc>
            </a:pPr>
            <a:r>
              <a:rPr lang="en-US" b="1" dirty="0"/>
              <a:t>Two other of the top-scoring concepts are recommended as evolvability pathways</a:t>
            </a:r>
          </a:p>
        </p:txBody>
      </p:sp>
    </p:spTree>
    <p:extLst>
      <p:ext uri="{BB962C8B-B14F-4D97-AF65-F5344CB8AC3E}">
        <p14:creationId xmlns:p14="http://schemas.microsoft.com/office/powerpoint/2010/main" val="299041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98BE-D82E-40B8-81A1-5F0A23E73851}"/>
              </a:ext>
            </a:extLst>
          </p:cNvPr>
          <p:cNvSpPr>
            <a:spLocks noGrp="1"/>
          </p:cNvSpPr>
          <p:nvPr>
            <p:ph type="title"/>
          </p:nvPr>
        </p:nvSpPr>
        <p:spPr>
          <a:xfrm>
            <a:off x="954405" y="0"/>
            <a:ext cx="10283190" cy="1143000"/>
          </a:xfrm>
        </p:spPr>
        <p:txBody>
          <a:bodyPr/>
          <a:lstStyle/>
          <a:p>
            <a:r>
              <a:rPr lang="en-US" sz="3600" dirty="0">
                <a:solidFill>
                  <a:schemeClr val="tx1">
                    <a:lumMod val="85000"/>
                  </a:schemeClr>
                </a:solidFill>
                <a:latin typeface="Arial Bold" charset="0"/>
              </a:rPr>
              <a:t>Evolvability of the LSH is Recommended Across Two Pathways</a:t>
            </a:r>
          </a:p>
        </p:txBody>
      </p:sp>
      <p:sp>
        <p:nvSpPr>
          <p:cNvPr id="3" name="Content Placeholder 2">
            <a:extLst>
              <a:ext uri="{FF2B5EF4-FFF2-40B4-BE49-F238E27FC236}">
                <a16:creationId xmlns:a16="http://schemas.microsoft.com/office/drawing/2014/main" id="{9F4FCE94-1384-4E96-BAF1-472D2262797A}"/>
              </a:ext>
            </a:extLst>
          </p:cNvPr>
          <p:cNvSpPr>
            <a:spLocks noGrp="1"/>
          </p:cNvSpPr>
          <p:nvPr>
            <p:ph sz="half" idx="1"/>
          </p:nvPr>
        </p:nvSpPr>
        <p:spPr>
          <a:xfrm>
            <a:off x="396240" y="1249681"/>
            <a:ext cx="5598160" cy="4876484"/>
          </a:xfrm>
        </p:spPr>
        <p:txBody>
          <a:bodyPr/>
          <a:lstStyle/>
          <a:p>
            <a:pPr marL="0" lvl="2" indent="0">
              <a:lnSpc>
                <a:spcPct val="110000"/>
              </a:lnSpc>
              <a:spcBef>
                <a:spcPts val="0"/>
              </a:spcBef>
              <a:buNone/>
            </a:pPr>
            <a:r>
              <a:rPr lang="en-US" b="1" dirty="0">
                <a:latin typeface="arial" charset="0"/>
              </a:rPr>
              <a:t>Construction Pathway: </a:t>
            </a:r>
          </a:p>
          <a:p>
            <a:pPr marL="0" lvl="2" indent="0">
              <a:lnSpc>
                <a:spcPct val="110000"/>
              </a:lnSpc>
              <a:spcBef>
                <a:spcPts val="0"/>
              </a:spcBef>
              <a:buNone/>
            </a:pPr>
            <a:r>
              <a:rPr lang="en-US" b="1" dirty="0">
                <a:latin typeface="arial" charset="0"/>
              </a:rPr>
              <a:t>Sintered Regolith Structure </a:t>
            </a:r>
          </a:p>
          <a:p>
            <a:pPr marL="342900" lvl="2" indent="-342900">
              <a:lnSpc>
                <a:spcPct val="110000"/>
              </a:lnSpc>
              <a:spcBef>
                <a:spcPts val="600"/>
              </a:spcBef>
            </a:pPr>
            <a:r>
              <a:rPr lang="en-US" sz="1600" dirty="0">
                <a:latin typeface="arial" charset="0"/>
              </a:rPr>
              <a:t>LSH Concept 2.4</a:t>
            </a:r>
          </a:p>
          <a:p>
            <a:pPr marL="342900" lvl="2" indent="-342900">
              <a:lnSpc>
                <a:spcPct val="110000"/>
              </a:lnSpc>
              <a:spcBef>
                <a:spcPts val="600"/>
              </a:spcBef>
            </a:pPr>
            <a:r>
              <a:rPr lang="en-US" sz="1600" dirty="0">
                <a:latin typeface="arial" charset="0"/>
              </a:rPr>
              <a:t>Sintering represents a high-value concept that maximizes use of ISRU, reduces the mass delivered from Earth, and is evolvable to many mission scenarios </a:t>
            </a:r>
          </a:p>
          <a:p>
            <a:pPr marL="342900" lvl="2" indent="-342900">
              <a:lnSpc>
                <a:spcPct val="110000"/>
              </a:lnSpc>
              <a:spcBef>
                <a:spcPts val="600"/>
              </a:spcBef>
            </a:pPr>
            <a:r>
              <a:rPr lang="en-US" sz="1600" dirty="0">
                <a:latin typeface="arial" charset="0"/>
              </a:rPr>
              <a:t>Sintering is currently low-TRL, so continued technology investment and demonstrations are needed </a:t>
            </a:r>
          </a:p>
          <a:p>
            <a:pPr marL="342900" lvl="2" indent="-342900">
              <a:lnSpc>
                <a:spcPct val="110000"/>
              </a:lnSpc>
              <a:spcBef>
                <a:spcPts val="600"/>
              </a:spcBef>
            </a:pPr>
            <a:r>
              <a:rPr lang="en-US" sz="1600" dirty="0">
                <a:latin typeface="arial" charset="0"/>
              </a:rPr>
              <a:t>Remaining challenges also includes power availability</a:t>
            </a:r>
          </a:p>
        </p:txBody>
      </p:sp>
      <p:sp>
        <p:nvSpPr>
          <p:cNvPr id="11" name="Content Placeholder 10">
            <a:extLst>
              <a:ext uri="{FF2B5EF4-FFF2-40B4-BE49-F238E27FC236}">
                <a16:creationId xmlns:a16="http://schemas.microsoft.com/office/drawing/2014/main" id="{4D055D73-ED28-4ECD-AC36-BB15BB09F0FA}"/>
              </a:ext>
            </a:extLst>
          </p:cNvPr>
          <p:cNvSpPr>
            <a:spLocks noGrp="1"/>
          </p:cNvSpPr>
          <p:nvPr>
            <p:ph sz="half" idx="2"/>
          </p:nvPr>
        </p:nvSpPr>
        <p:spPr>
          <a:xfrm>
            <a:off x="6197600" y="1249681"/>
            <a:ext cx="5727700" cy="4876484"/>
          </a:xfrm>
        </p:spPr>
        <p:txBody>
          <a:bodyPr/>
          <a:lstStyle/>
          <a:p>
            <a:pPr marL="0" indent="0">
              <a:lnSpc>
                <a:spcPct val="110000"/>
              </a:lnSpc>
              <a:spcBef>
                <a:spcPts val="1000"/>
              </a:spcBef>
              <a:buNone/>
            </a:pPr>
            <a:r>
              <a:rPr lang="en-US" sz="2000" b="1" dirty="0">
                <a:latin typeface="arial" charset="0"/>
              </a:rPr>
              <a:t>Autonomy Pathway: </a:t>
            </a:r>
          </a:p>
          <a:p>
            <a:pPr marL="0" indent="0">
              <a:lnSpc>
                <a:spcPct val="110000"/>
              </a:lnSpc>
              <a:spcBef>
                <a:spcPts val="0"/>
              </a:spcBef>
              <a:buNone/>
            </a:pPr>
            <a:r>
              <a:rPr lang="en-US" sz="2000" b="1" dirty="0">
                <a:latin typeface="arial" charset="0"/>
              </a:rPr>
              <a:t>Advanced Levels of Autonomy</a:t>
            </a:r>
          </a:p>
          <a:p>
            <a:pPr>
              <a:spcBef>
                <a:spcPts val="600"/>
              </a:spcBef>
            </a:pPr>
            <a:r>
              <a:rPr lang="en-US" sz="1600" dirty="0">
                <a:latin typeface="arial" charset="0"/>
              </a:rPr>
              <a:t>LSH Concept 4.2</a:t>
            </a:r>
          </a:p>
          <a:p>
            <a:pPr>
              <a:spcBef>
                <a:spcPts val="600"/>
              </a:spcBef>
            </a:pPr>
            <a:r>
              <a:rPr lang="en-US" sz="1600" dirty="0">
                <a:latin typeface="arial" charset="0"/>
              </a:rPr>
              <a:t>LSH results showed that concepts with increasingly higher levels of autonomy have very high value (amongst top-scoring concepts)</a:t>
            </a:r>
          </a:p>
          <a:p>
            <a:pPr>
              <a:spcBef>
                <a:spcPts val="600"/>
              </a:spcBef>
            </a:pPr>
            <a:r>
              <a:rPr lang="en-US" sz="1600" dirty="0">
                <a:latin typeface="arial" charset="0"/>
              </a:rPr>
              <a:t>Advance capability over time through technology investment, demonstrations, and validation on the surface</a:t>
            </a:r>
          </a:p>
          <a:p>
            <a:pPr>
              <a:spcBef>
                <a:spcPts val="600"/>
              </a:spcBef>
            </a:pPr>
            <a:r>
              <a:rPr lang="en-US" sz="1600" dirty="0">
                <a:latin typeface="arial" charset="0"/>
              </a:rPr>
              <a:t>Autonomy is required for crewed Mars missions and should be validated on the lunar surface</a:t>
            </a:r>
          </a:p>
          <a:p>
            <a:pPr marL="0" indent="0">
              <a:lnSpc>
                <a:spcPct val="110000"/>
              </a:lnSpc>
              <a:spcBef>
                <a:spcPts val="1000"/>
              </a:spcBef>
              <a:buNone/>
            </a:pPr>
            <a:endParaRPr lang="en-US" sz="1800" b="1" dirty="0">
              <a:latin typeface="arial" charset="0"/>
            </a:endParaRPr>
          </a:p>
        </p:txBody>
      </p:sp>
      <p:grpSp>
        <p:nvGrpSpPr>
          <p:cNvPr id="13" name="Group 12">
            <a:extLst>
              <a:ext uri="{FF2B5EF4-FFF2-40B4-BE49-F238E27FC236}">
                <a16:creationId xmlns:a16="http://schemas.microsoft.com/office/drawing/2014/main" id="{0A3EA195-A369-4FFB-963D-3F5625980A4A}"/>
              </a:ext>
            </a:extLst>
          </p:cNvPr>
          <p:cNvGrpSpPr/>
          <p:nvPr/>
        </p:nvGrpSpPr>
        <p:grpSpPr>
          <a:xfrm>
            <a:off x="168357" y="4468238"/>
            <a:ext cx="5875762" cy="1764608"/>
            <a:chOff x="4176152" y="4572000"/>
            <a:chExt cx="7406248" cy="2057400"/>
          </a:xfrm>
        </p:grpSpPr>
        <p:pic>
          <p:nvPicPr>
            <p:cNvPr id="6" name="Picture 5">
              <a:extLst>
                <a:ext uri="{FF2B5EF4-FFF2-40B4-BE49-F238E27FC236}">
                  <a16:creationId xmlns:a16="http://schemas.microsoft.com/office/drawing/2014/main" id="{80AD0B91-4E42-49E7-BF71-D18F2CCD2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152" y="4572000"/>
              <a:ext cx="3657600" cy="2057400"/>
            </a:xfrm>
            <a:prstGeom prst="rect">
              <a:avLst/>
            </a:prstGeom>
          </p:spPr>
        </p:pic>
        <p:pic>
          <p:nvPicPr>
            <p:cNvPr id="8" name="Picture 7">
              <a:extLst>
                <a:ext uri="{FF2B5EF4-FFF2-40B4-BE49-F238E27FC236}">
                  <a16:creationId xmlns:a16="http://schemas.microsoft.com/office/drawing/2014/main" id="{3CF387E7-F229-47C3-9C5F-C3008895E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4572000"/>
              <a:ext cx="3657600" cy="2057400"/>
            </a:xfrm>
            <a:prstGeom prst="rect">
              <a:avLst/>
            </a:prstGeom>
          </p:spPr>
        </p:pic>
      </p:grpSp>
      <p:sp>
        <p:nvSpPr>
          <p:cNvPr id="14" name="TextBox 13">
            <a:extLst>
              <a:ext uri="{FF2B5EF4-FFF2-40B4-BE49-F238E27FC236}">
                <a16:creationId xmlns:a16="http://schemas.microsoft.com/office/drawing/2014/main" id="{E50B868F-96DF-4796-96D5-362046E2314C}"/>
              </a:ext>
            </a:extLst>
          </p:cNvPr>
          <p:cNvSpPr txBox="1"/>
          <p:nvPr/>
        </p:nvSpPr>
        <p:spPr>
          <a:xfrm>
            <a:off x="168357" y="6232846"/>
            <a:ext cx="248844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50000"/>
                    <a:lumOff val="50000"/>
                  </a:prstClr>
                </a:solidFill>
                <a:effectLst/>
                <a:uLnTx/>
                <a:uFillTx/>
              </a:rPr>
              <a:t>Images Source: NASA/LaRC</a:t>
            </a:r>
          </a:p>
        </p:txBody>
      </p:sp>
    </p:spTree>
    <p:extLst>
      <p:ext uri="{BB962C8B-B14F-4D97-AF65-F5344CB8AC3E}">
        <p14:creationId xmlns:p14="http://schemas.microsoft.com/office/powerpoint/2010/main" val="3762806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1071-0EC5-4846-BA31-88AA77FE9AE9}"/>
              </a:ext>
            </a:extLst>
          </p:cNvPr>
          <p:cNvSpPr>
            <a:spLocks noGrp="1"/>
          </p:cNvSpPr>
          <p:nvPr>
            <p:ph type="title"/>
          </p:nvPr>
        </p:nvSpPr>
        <p:spPr/>
        <p:txBody>
          <a:bodyPr/>
          <a:lstStyle/>
          <a:p>
            <a:r>
              <a:rPr lang="en-US" dirty="0"/>
              <a:t>Lunar Safe Haven Study Takeaways</a:t>
            </a:r>
          </a:p>
        </p:txBody>
      </p:sp>
      <p:sp>
        <p:nvSpPr>
          <p:cNvPr id="3" name="Content Placeholder 2">
            <a:extLst>
              <a:ext uri="{FF2B5EF4-FFF2-40B4-BE49-F238E27FC236}">
                <a16:creationId xmlns:a16="http://schemas.microsoft.com/office/drawing/2014/main" id="{6805B81A-4721-42BF-B48E-2E0F8662AA07}"/>
              </a:ext>
            </a:extLst>
          </p:cNvPr>
          <p:cNvSpPr>
            <a:spLocks noGrp="1"/>
          </p:cNvSpPr>
          <p:nvPr>
            <p:ph idx="1"/>
          </p:nvPr>
        </p:nvSpPr>
        <p:spPr>
          <a:xfrm>
            <a:off x="609600" y="1600199"/>
            <a:ext cx="10972800" cy="4949758"/>
          </a:xfrm>
        </p:spPr>
        <p:txBody>
          <a:bodyPr>
            <a:normAutofit/>
          </a:bodyPr>
          <a:lstStyle/>
          <a:p>
            <a:pPr marL="514350" indent="-514350">
              <a:buFont typeface="+mj-lt"/>
              <a:buAutoNum type="arabicPeriod"/>
            </a:pPr>
            <a:r>
              <a:rPr lang="en-US" sz="1600" dirty="0"/>
              <a:t>Lunar Safe Haven offers a remedy for crew health hazards including GCR and SPE radiation effects that mission architectures have been unable to provide to date (ref: AIAA-2018-5360)</a:t>
            </a:r>
          </a:p>
          <a:p>
            <a:pPr marL="514350" indent="-514350">
              <a:buFont typeface="+mj-lt"/>
              <a:buAutoNum type="arabicPeriod"/>
            </a:pPr>
            <a:r>
              <a:rPr lang="en-US" sz="1600" dirty="0"/>
              <a:t>We have evaluated both near-term and far-term concepts from an architecture level using rigorous systems analysis and mission planning using NASA’s Artemis plan as the framework</a:t>
            </a:r>
          </a:p>
          <a:p>
            <a:pPr lvl="2"/>
            <a:r>
              <a:rPr lang="en-US" sz="1600" dirty="0"/>
              <a:t>The LSH Study’s selected reference concept and decision framework are tools that NASA and others can use to assess/compare future ideas</a:t>
            </a:r>
          </a:p>
          <a:p>
            <a:pPr marL="514350" indent="-514350">
              <a:buFont typeface="+mj-lt"/>
              <a:buAutoNum type="arabicPeriod"/>
            </a:pPr>
            <a:r>
              <a:rPr lang="en-US" sz="1600" dirty="0"/>
              <a:t>We have examined cross-cutting capabilities in excavation, construction,  ISRU, and autonomy</a:t>
            </a:r>
          </a:p>
          <a:p>
            <a:pPr lvl="2"/>
            <a:r>
              <a:rPr lang="en-US" sz="1600" dirty="0"/>
              <a:t>Architecture was designed to utilize ISRU to varying degrees</a:t>
            </a:r>
          </a:p>
          <a:p>
            <a:pPr marL="514350" indent="-514350">
              <a:buFont typeface="+mj-lt"/>
              <a:buAutoNum type="arabicPeriod"/>
            </a:pPr>
            <a:r>
              <a:rPr lang="en-US" sz="1600" dirty="0"/>
              <a:t>Lunar surface excavation, construction, and ISRU capabilities and current and planned equipment concepts suggest that implementing the GCR shielding necessary for long crew stays on the Moon and Mars is </a:t>
            </a:r>
            <a:r>
              <a:rPr lang="en-US" sz="1600" u="sng" dirty="0"/>
              <a:t>reasonably achievable</a:t>
            </a:r>
            <a:r>
              <a:rPr lang="en-US" sz="1600" dirty="0"/>
              <a:t> </a:t>
            </a:r>
          </a:p>
          <a:p>
            <a:pPr lvl="2"/>
            <a:r>
              <a:rPr lang="en-US" sz="1600" dirty="0"/>
              <a:t>We evaluated the TRLs and capability levels required for the construction concepts proposed</a:t>
            </a:r>
          </a:p>
          <a:p>
            <a:pPr lvl="2"/>
            <a:r>
              <a:rPr lang="en-US" sz="1600" dirty="0"/>
              <a:t>We identified recommendations and requirements for future concepts and mission planning, for example: 3–7 m of regolith thickness is recommended for radiation protection, which will require approx. 3–3.5 t of construction equipment delivered to surface (not including excavation/ISRU equipment nor added structural mass)</a:t>
            </a:r>
          </a:p>
          <a:p>
            <a:pPr marL="514350" indent="-514350">
              <a:buFont typeface="+mj-lt"/>
              <a:buAutoNum type="arabicPeriod"/>
            </a:pPr>
            <a:r>
              <a:rPr lang="en-US" sz="1600" dirty="0"/>
              <a:t>The multi-center collaboration during the Study resulted in skills development and a build-up of interest/excitement in lunar construction</a:t>
            </a:r>
          </a:p>
        </p:txBody>
      </p:sp>
      <p:sp>
        <p:nvSpPr>
          <p:cNvPr id="4" name="Slide Number Placeholder 3">
            <a:extLst>
              <a:ext uri="{FF2B5EF4-FFF2-40B4-BE49-F238E27FC236}">
                <a16:creationId xmlns:a16="http://schemas.microsoft.com/office/drawing/2014/main" id="{AC59C9D4-61EF-4B0C-8F8F-6B7483B74127}"/>
              </a:ext>
            </a:extLst>
          </p:cNvPr>
          <p:cNvSpPr>
            <a:spLocks noGrp="1"/>
          </p:cNvSpPr>
          <p:nvPr>
            <p:ph type="sldNum" sz="quarter" idx="12"/>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1">
            <a:extLst>
              <a:ext uri="{FF2B5EF4-FFF2-40B4-BE49-F238E27FC236}">
                <a16:creationId xmlns:a16="http://schemas.microsoft.com/office/drawing/2014/main" id="{10691E5F-DB53-4E36-9C4C-1C22A1BF5230}"/>
              </a:ext>
            </a:extLst>
          </p:cNvPr>
          <p:cNvSpPr>
            <a:spLocks noGrp="1"/>
          </p:cNvSpPr>
          <p:nvPr>
            <p:ph type="sldNum" sz="quarter" idx="10"/>
          </p:nvPr>
        </p:nvSpPr>
        <p:spPr>
          <a:xfrm>
            <a:off x="11789664" y="6629400"/>
            <a:ext cx="402336" cy="228600"/>
          </a:xfrm>
        </p:spPr>
        <p:txBody>
          <a:bodyPr/>
          <a:lstStyle/>
          <a:p>
            <a:pPr>
              <a:defRPr/>
            </a:pPr>
            <a:fld id="{75D13D49-2B6F-174C-9E1E-1013A06E5C50}" type="slidenum">
              <a:rPr lang="uk-UA" smtClean="0"/>
              <a:pPr>
                <a:defRPr/>
              </a:pPr>
              <a:t>16</a:t>
            </a:fld>
            <a:endParaRPr lang="uk-UA" dirty="0"/>
          </a:p>
        </p:txBody>
      </p:sp>
    </p:spTree>
    <p:extLst>
      <p:ext uri="{BB962C8B-B14F-4D97-AF65-F5344CB8AC3E}">
        <p14:creationId xmlns:p14="http://schemas.microsoft.com/office/powerpoint/2010/main" val="1684118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0B28937-2FAA-4E13-8A4C-7100AEECFE49}"/>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radius="18"/>
                    </a14:imgEffect>
                  </a14:imgLayer>
                </a14:imgProps>
              </a:ext>
              <a:ext uri="{28A0092B-C50C-407E-A947-70E740481C1C}">
                <a14:useLocalDpi xmlns:a14="http://schemas.microsoft.com/office/drawing/2010/main" val="0"/>
              </a:ext>
            </a:extLst>
          </a:blip>
          <a:srcRect t="10150" b="3981"/>
          <a:stretch/>
        </p:blipFill>
        <p:spPr>
          <a:xfrm>
            <a:off x="0" y="968996"/>
            <a:ext cx="12192000" cy="5889009"/>
          </a:xfrm>
          <a:prstGeom prst="rect">
            <a:avLst/>
          </a:prstGeom>
        </p:spPr>
      </p:pic>
      <p:sp>
        <p:nvSpPr>
          <p:cNvPr id="7" name="Slide Number Placeholder 6"/>
          <p:cNvSpPr>
            <a:spLocks noGrp="1"/>
          </p:cNvSpPr>
          <p:nvPr>
            <p:ph type="sldNum" sz="quarter" idx="10"/>
          </p:nvPr>
        </p:nvSpPr>
        <p:spPr/>
        <p:txBody>
          <a:bodyPr/>
          <a:lstStyle/>
          <a:p>
            <a:pPr>
              <a:defRPr/>
            </a:pPr>
            <a:fld id="{75D13D49-2B6F-174C-9E1E-1013A06E5C50}" type="slidenum">
              <a:rPr lang="uk-UA" smtClean="0"/>
              <a:pPr>
                <a:defRPr/>
              </a:pPr>
              <a:t>2</a:t>
            </a:fld>
            <a:endParaRPr lang="uk-UA" dirty="0"/>
          </a:p>
        </p:txBody>
      </p:sp>
      <p:sp>
        <p:nvSpPr>
          <p:cNvPr id="8" name="Title 1"/>
          <p:cNvSpPr>
            <a:spLocks noGrp="1"/>
          </p:cNvSpPr>
          <p:nvPr>
            <p:ph type="title"/>
          </p:nvPr>
        </p:nvSpPr>
        <p:spPr>
          <a:xfrm>
            <a:off x="572219" y="54089"/>
            <a:ext cx="11047562" cy="934139"/>
          </a:xfrm>
        </p:spPr>
        <p:txBody>
          <a:bodyPr/>
          <a:lstStyle/>
          <a:p>
            <a:r>
              <a:rPr lang="en-US" sz="2800" b="1" dirty="0">
                <a:solidFill>
                  <a:srgbClr val="71DAFF"/>
                </a:solidFill>
              </a:rPr>
              <a:t>Lunar Safe Haven (LSH) Seedling Study Overview</a:t>
            </a:r>
            <a:endParaRPr lang="en-US" sz="2800" dirty="0">
              <a:solidFill>
                <a:srgbClr val="71DAFF"/>
              </a:solidFill>
            </a:endParaRPr>
          </a:p>
        </p:txBody>
      </p:sp>
      <p:cxnSp>
        <p:nvCxnSpPr>
          <p:cNvPr id="6" name="Straight Connector 5">
            <a:extLst>
              <a:ext uri="{FF2B5EF4-FFF2-40B4-BE49-F238E27FC236}">
                <a16:creationId xmlns:a16="http://schemas.microsoft.com/office/drawing/2014/main" id="{7D6F7936-BF5B-1542-8E69-7F9E6B942AEF}"/>
              </a:ext>
            </a:extLst>
          </p:cNvPr>
          <p:cNvCxnSpPr>
            <a:cxnSpLocks/>
          </p:cNvCxnSpPr>
          <p:nvPr/>
        </p:nvCxnSpPr>
        <p:spPr>
          <a:xfrm>
            <a:off x="0" y="963937"/>
            <a:ext cx="12192000" cy="0"/>
          </a:xfrm>
          <a:prstGeom prst="line">
            <a:avLst/>
          </a:prstGeom>
          <a:ln w="38100">
            <a:solidFill>
              <a:srgbClr val="71DAFF"/>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E5849C2-5FA8-D446-9224-920E1646B2B4}"/>
              </a:ext>
            </a:extLst>
          </p:cNvPr>
          <p:cNvSpPr txBox="1"/>
          <p:nvPr/>
        </p:nvSpPr>
        <p:spPr>
          <a:xfrm>
            <a:off x="251001" y="1788242"/>
            <a:ext cx="4839613" cy="2123658"/>
          </a:xfrm>
          <a:prstGeom prst="rect">
            <a:avLst/>
          </a:prstGeom>
          <a:solidFill>
            <a:srgbClr val="00B0F0">
              <a:alpha val="40000"/>
            </a:srgbClr>
          </a:solidFill>
          <a:effectLst>
            <a:outerShdw blurRad="50800" dist="38100" dir="2700000" algn="tl" rotWithShape="0">
              <a:prstClr val="black">
                <a:alpha val="85000"/>
              </a:prstClr>
            </a:outerShdw>
          </a:effectLst>
        </p:spPr>
        <p:txBody>
          <a:bodyPr wrap="square" rtlCol="0">
            <a:spAutoFit/>
          </a:bodyPr>
          <a:lstStyle/>
          <a:p>
            <a:r>
              <a:rPr lang="en-US" b="1" dirty="0">
                <a:solidFill>
                  <a:schemeClr val="bg1"/>
                </a:solidFill>
              </a:rPr>
              <a:t>Deliverables: </a:t>
            </a:r>
            <a:endParaRPr lang="en-US" dirty="0">
              <a:solidFill>
                <a:schemeClr val="bg1"/>
              </a:solidFill>
            </a:endParaRPr>
          </a:p>
          <a:p>
            <a:pPr marL="342900" indent="-342900">
              <a:buFont typeface="+mj-lt"/>
              <a:buAutoNum type="arabicPeriod"/>
            </a:pPr>
            <a:r>
              <a:rPr lang="en-US" dirty="0">
                <a:solidFill>
                  <a:schemeClr val="bg1"/>
                </a:solidFill>
              </a:rPr>
              <a:t>Level Zero lunar construction requirements for a safe haven shelter</a:t>
            </a:r>
          </a:p>
          <a:p>
            <a:pPr marL="342900" indent="-342900">
              <a:buFont typeface="+mj-lt"/>
              <a:buAutoNum type="arabicPeriod"/>
            </a:pPr>
            <a:endParaRPr lang="en-US" sz="1200" dirty="0">
              <a:solidFill>
                <a:schemeClr val="bg1"/>
              </a:solidFill>
            </a:endParaRPr>
          </a:p>
          <a:p>
            <a:pPr marL="342900" indent="-342900">
              <a:buFont typeface="+mj-lt"/>
              <a:buAutoNum type="arabicPeriod"/>
            </a:pPr>
            <a:r>
              <a:rPr lang="en-US" dirty="0">
                <a:solidFill>
                  <a:schemeClr val="bg1"/>
                </a:solidFill>
              </a:rPr>
              <a:t>Trade Study of several concepts and identify current mission assets that could be used or leveraged</a:t>
            </a:r>
          </a:p>
          <a:p>
            <a:pPr marL="342900" indent="-342900">
              <a:buFont typeface="+mj-lt"/>
              <a:buAutoNum type="arabicPeriod"/>
            </a:pPr>
            <a:endParaRPr lang="en-US" sz="1200" dirty="0">
              <a:solidFill>
                <a:schemeClr val="bg1"/>
              </a:solidFill>
            </a:endParaRPr>
          </a:p>
        </p:txBody>
      </p:sp>
      <p:sp>
        <p:nvSpPr>
          <p:cNvPr id="16" name="TextBox 15">
            <a:extLst>
              <a:ext uri="{FF2B5EF4-FFF2-40B4-BE49-F238E27FC236}">
                <a16:creationId xmlns:a16="http://schemas.microsoft.com/office/drawing/2014/main" id="{39AABE90-A9B7-8D46-B73C-0DFA8D5CE436}"/>
              </a:ext>
            </a:extLst>
          </p:cNvPr>
          <p:cNvSpPr txBox="1"/>
          <p:nvPr/>
        </p:nvSpPr>
        <p:spPr>
          <a:xfrm>
            <a:off x="72556" y="996574"/>
            <a:ext cx="12046888"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a:solidFill>
                  <a:srgbClr val="71DAFF"/>
                </a:solidFill>
                <a:effectLst>
                  <a:innerShdw blurRad="63500" dist="50800" dir="18900000">
                    <a:prstClr val="black">
                      <a:alpha val="50000"/>
                    </a:prstClr>
                  </a:innerShdw>
                </a:effectLst>
              </a:rPr>
              <a:t>Objective: Ensuring astronauts and their equipment are safe on the lunar surface</a:t>
            </a:r>
          </a:p>
        </p:txBody>
      </p:sp>
      <p:sp>
        <p:nvSpPr>
          <p:cNvPr id="4" name="TextBox 3">
            <a:extLst>
              <a:ext uri="{FF2B5EF4-FFF2-40B4-BE49-F238E27FC236}">
                <a16:creationId xmlns:a16="http://schemas.microsoft.com/office/drawing/2014/main" id="{81BB5206-11AB-514A-99FD-BFC38DA5E286}"/>
              </a:ext>
            </a:extLst>
          </p:cNvPr>
          <p:cNvSpPr txBox="1"/>
          <p:nvPr/>
        </p:nvSpPr>
        <p:spPr>
          <a:xfrm>
            <a:off x="5194678" y="1788242"/>
            <a:ext cx="6732895" cy="4739759"/>
          </a:xfrm>
          <a:prstGeom prst="rect">
            <a:avLst/>
          </a:prstGeom>
          <a:solidFill>
            <a:srgbClr val="00B0F0">
              <a:alpha val="40000"/>
            </a:srgbClr>
          </a:solidFill>
          <a:effectLst>
            <a:outerShdw blurRad="50800" dist="38100" dir="2700000" algn="tl" rotWithShape="0">
              <a:prstClr val="black">
                <a:alpha val="85000"/>
              </a:prstClr>
            </a:outerShdw>
          </a:effectLst>
        </p:spPr>
        <p:txBody>
          <a:bodyPr wrap="square" rtlCol="0">
            <a:spAutoFit/>
          </a:bodyPr>
          <a:lstStyle/>
          <a:p>
            <a:pPr>
              <a:spcAft>
                <a:spcPts val="600"/>
              </a:spcAft>
            </a:pPr>
            <a:r>
              <a:rPr lang="en-US" sz="2000" b="1" dirty="0">
                <a:solidFill>
                  <a:schemeClr val="bg1"/>
                </a:solidFill>
              </a:rPr>
              <a:t>Outcomes:</a:t>
            </a:r>
            <a:endParaRPr lang="en-US" sz="2000" dirty="0">
              <a:solidFill>
                <a:schemeClr val="bg1"/>
              </a:solidFill>
            </a:endParaRPr>
          </a:p>
          <a:p>
            <a:pPr marL="342900" indent="-342900">
              <a:spcAft>
                <a:spcPts val="600"/>
              </a:spcAft>
              <a:buFont typeface="+mj-lt"/>
              <a:buAutoNum type="arabicPeriod"/>
            </a:pPr>
            <a:r>
              <a:rPr lang="en-US" dirty="0">
                <a:solidFill>
                  <a:schemeClr val="bg1"/>
                </a:solidFill>
              </a:rPr>
              <a:t>The Lunar Safe Haven (LSH) Seedling Study has identified and evaluated high-value concepts that can be achieved in either the near-term (higher-TRLs) or long-term (lower-TRLs)</a:t>
            </a:r>
          </a:p>
          <a:p>
            <a:pPr marL="342900" indent="-342900">
              <a:spcAft>
                <a:spcPts val="600"/>
              </a:spcAft>
              <a:buFont typeface="+mj-lt"/>
              <a:buAutoNum type="arabicPeriod"/>
            </a:pPr>
            <a:r>
              <a:rPr lang="en-US" dirty="0">
                <a:solidFill>
                  <a:schemeClr val="bg1"/>
                </a:solidFill>
              </a:rPr>
              <a:t>NASA and others can use the final recommended LSH concept and the decision analysis framework to:</a:t>
            </a:r>
          </a:p>
          <a:p>
            <a:pPr marL="800100" lvl="1" indent="-342900">
              <a:spcAft>
                <a:spcPts val="600"/>
              </a:spcAft>
              <a:buFont typeface="+mj-lt"/>
              <a:buAutoNum type="alphaLcParenR"/>
            </a:pPr>
            <a:r>
              <a:rPr lang="en-US" dirty="0">
                <a:solidFill>
                  <a:schemeClr val="bg1"/>
                </a:solidFill>
              </a:rPr>
              <a:t>Provide a path to future technology investments, and promote synergy with existing and proposed programs</a:t>
            </a:r>
          </a:p>
          <a:p>
            <a:pPr marL="800100" lvl="1" indent="-342900">
              <a:spcAft>
                <a:spcPts val="600"/>
              </a:spcAft>
              <a:buFont typeface="+mj-lt"/>
              <a:buAutoNum type="alphaLcParenR"/>
            </a:pPr>
            <a:r>
              <a:rPr lang="en-US" dirty="0">
                <a:solidFill>
                  <a:schemeClr val="bg1"/>
                </a:solidFill>
              </a:rPr>
              <a:t>Compare future concepts</a:t>
            </a:r>
          </a:p>
          <a:p>
            <a:pPr marL="342900" indent="-342900">
              <a:spcAft>
                <a:spcPts val="600"/>
              </a:spcAft>
              <a:buFont typeface="+mj-lt"/>
              <a:buAutoNum type="arabicPeriod"/>
            </a:pPr>
            <a:r>
              <a:rPr lang="en-US" dirty="0">
                <a:solidFill>
                  <a:schemeClr val="bg1"/>
                </a:solidFill>
              </a:rPr>
              <a:t>Recommendations by the LSH Seedling Study are based on contributions from a multi-center team (LaRC, MSFC, and KSC)</a:t>
            </a:r>
          </a:p>
          <a:p>
            <a:pPr marL="342900" indent="-342900">
              <a:spcAft>
                <a:spcPts val="600"/>
              </a:spcAft>
              <a:buFont typeface="+mj-lt"/>
              <a:buAutoNum type="arabicPeriod"/>
            </a:pPr>
            <a:r>
              <a:rPr lang="en-US" dirty="0">
                <a:solidFill>
                  <a:schemeClr val="bg1"/>
                </a:solidFill>
              </a:rPr>
              <a:t>Data has been collected from other NASA projects, OGA’s, industry, and academia on concept options and state of technology maturity</a:t>
            </a:r>
          </a:p>
        </p:txBody>
      </p:sp>
    </p:spTree>
    <p:extLst>
      <p:ext uri="{BB962C8B-B14F-4D97-AF65-F5344CB8AC3E}">
        <p14:creationId xmlns:p14="http://schemas.microsoft.com/office/powerpoint/2010/main" val="2616734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753F7-EA22-4969-82C4-A129B31A4D90}"/>
              </a:ext>
            </a:extLst>
          </p:cNvPr>
          <p:cNvSpPr>
            <a:spLocks noGrp="1"/>
          </p:cNvSpPr>
          <p:nvPr>
            <p:ph type="title"/>
          </p:nvPr>
        </p:nvSpPr>
        <p:spPr>
          <a:xfrm>
            <a:off x="1625600" y="0"/>
            <a:ext cx="9261856" cy="1066800"/>
          </a:xfrm>
        </p:spPr>
        <p:txBody>
          <a:bodyPr/>
          <a:lstStyle/>
          <a:p>
            <a:r>
              <a:rPr lang="en-US" dirty="0"/>
              <a:t>Background</a:t>
            </a:r>
          </a:p>
        </p:txBody>
      </p:sp>
      <p:sp>
        <p:nvSpPr>
          <p:cNvPr id="10" name="TextBox 9">
            <a:extLst>
              <a:ext uri="{FF2B5EF4-FFF2-40B4-BE49-F238E27FC236}">
                <a16:creationId xmlns:a16="http://schemas.microsoft.com/office/drawing/2014/main" id="{E0C1F17F-4F6E-4F1F-9032-AA7C286587F3}"/>
              </a:ext>
            </a:extLst>
          </p:cNvPr>
          <p:cNvSpPr txBox="1"/>
          <p:nvPr/>
        </p:nvSpPr>
        <p:spPr>
          <a:xfrm>
            <a:off x="119825" y="1152315"/>
            <a:ext cx="11914331" cy="397955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b="1" dirty="0"/>
              <a:t>In order to enable sustainable presence (~10 years) on the Moon, we must provide better protection for crew and surface systems from radiation, thermal extremes, and micrometeoroids (MM)</a:t>
            </a:r>
          </a:p>
          <a:p>
            <a:pPr marL="285750" indent="-285750">
              <a:spcAft>
                <a:spcPts val="600"/>
              </a:spcAft>
              <a:buFont typeface="Arial" panose="020B0604020202020204" pitchFamily="34" charset="0"/>
              <a:buChar char="•"/>
            </a:pPr>
            <a:r>
              <a:rPr lang="en-US" sz="1600" b="1" dirty="0"/>
              <a:t>The Lunar Safe Haven is a game changing concept including a protective shelter, site preparation/construction/ assembly systems, and maintenance systems</a:t>
            </a:r>
          </a:p>
          <a:p>
            <a:pPr marL="457200" lvl="2" indent="-171450" defTabSz="457200">
              <a:lnSpc>
                <a:spcPct val="110000"/>
              </a:lnSpc>
              <a:spcBef>
                <a:spcPts val="0"/>
              </a:spcBef>
              <a:spcAft>
                <a:spcPts val="600"/>
              </a:spcAft>
              <a:buFont typeface=".AppleSystemUIFont" charset="-120"/>
              <a:buChar char="‒"/>
            </a:pPr>
            <a:r>
              <a:rPr lang="en-US" sz="1600" dirty="0">
                <a:latin typeface="Arial"/>
                <a:ea typeface="ＭＳ Ｐゴシック" charset="-128"/>
              </a:rPr>
              <a:t>With recent technology advancements, it is now </a:t>
            </a:r>
            <a:r>
              <a:rPr lang="en-US" sz="1600" b="1" dirty="0">
                <a:latin typeface="Arial"/>
                <a:ea typeface="ＭＳ Ｐゴシック" charset="-128"/>
              </a:rPr>
              <a:t>reasonably achievable </a:t>
            </a:r>
            <a:r>
              <a:rPr lang="en-US" sz="1600" dirty="0">
                <a:latin typeface="Arial"/>
                <a:ea typeface="ＭＳ Ｐゴシック" charset="-128"/>
              </a:rPr>
              <a:t>using in situ resource utilization (ISRU) and autonomous robotics</a:t>
            </a:r>
          </a:p>
          <a:p>
            <a:pPr marL="457200" lvl="2" indent="-171450" defTabSz="457200">
              <a:lnSpc>
                <a:spcPct val="110000"/>
              </a:lnSpc>
              <a:spcBef>
                <a:spcPts val="0"/>
              </a:spcBef>
              <a:spcAft>
                <a:spcPts val="600"/>
              </a:spcAft>
              <a:buFont typeface=".AppleSystemUIFont" charset="-120"/>
              <a:buChar char="‒"/>
            </a:pPr>
            <a:r>
              <a:rPr lang="en-US" sz="1600" b="1" dirty="0">
                <a:latin typeface="Arial"/>
                <a:ea typeface="ＭＳ Ｐゴシック" charset="-128"/>
              </a:rPr>
              <a:t>Protection for crew with access </a:t>
            </a:r>
            <a:r>
              <a:rPr lang="en-US" sz="1600" dirty="0">
                <a:latin typeface="Arial"/>
                <a:ea typeface="ＭＳ Ｐゴシック" charset="-128"/>
              </a:rPr>
              <a:t>is possible to a level that mission architectures have been unable to provide to date</a:t>
            </a:r>
          </a:p>
          <a:p>
            <a:pPr marL="457200" lvl="2" indent="-171450" defTabSz="457200">
              <a:lnSpc>
                <a:spcPct val="110000"/>
              </a:lnSpc>
              <a:spcBef>
                <a:spcPts val="0"/>
              </a:spcBef>
              <a:spcAft>
                <a:spcPts val="600"/>
              </a:spcAft>
              <a:buFont typeface=".AppleSystemUIFont" charset="-120"/>
              <a:buChar char="‒"/>
            </a:pPr>
            <a:r>
              <a:rPr lang="en-US" sz="1600" b="1" dirty="0">
                <a:latin typeface="Arial"/>
                <a:ea typeface="ＭＳ Ｐゴシック" charset="-128"/>
              </a:rPr>
              <a:t>Protection for surface systems </a:t>
            </a:r>
            <a:r>
              <a:rPr lang="en-US" sz="1600" dirty="0">
                <a:latin typeface="Arial"/>
                <a:ea typeface="ＭＳ Ｐゴシック" charset="-128"/>
              </a:rPr>
              <a:t>extends their lifetime, provides an area for servicing/maintenance, and potentially reduces rad-hardening and thermal control requirements</a:t>
            </a:r>
          </a:p>
          <a:p>
            <a:pPr marL="457200" lvl="2" indent="-171450" defTabSz="457200">
              <a:lnSpc>
                <a:spcPct val="110000"/>
              </a:lnSpc>
              <a:spcBef>
                <a:spcPts val="0"/>
              </a:spcBef>
              <a:spcAft>
                <a:spcPts val="600"/>
              </a:spcAft>
              <a:buFont typeface=".AppleSystemUIFont" charset="-120"/>
              <a:buChar char="‒"/>
            </a:pPr>
            <a:r>
              <a:rPr lang="en-US" sz="1600" dirty="0">
                <a:latin typeface="Arial"/>
                <a:ea typeface="ＭＳ Ｐゴシック" charset="-128"/>
              </a:rPr>
              <a:t>The LSH concept is </a:t>
            </a:r>
            <a:r>
              <a:rPr lang="en-US" sz="1600" b="1" dirty="0">
                <a:latin typeface="Arial"/>
                <a:ea typeface="ＭＳ Ｐゴシック" charset="-128"/>
              </a:rPr>
              <a:t>scalable and evolvable</a:t>
            </a:r>
            <a:r>
              <a:rPr lang="en-US" sz="1600" dirty="0">
                <a:latin typeface="Arial"/>
                <a:ea typeface="ＭＳ Ｐゴシック" charset="-128"/>
              </a:rPr>
              <a:t>, able to respond to various mission scenarios</a:t>
            </a:r>
          </a:p>
          <a:p>
            <a:pPr marL="285750" indent="-285750">
              <a:spcAft>
                <a:spcPts val="600"/>
              </a:spcAft>
              <a:buFont typeface="Arial" panose="020B0604020202020204" pitchFamily="34" charset="0"/>
              <a:buChar char="•"/>
            </a:pPr>
            <a:r>
              <a:rPr lang="en-US" sz="1600" b="1" dirty="0"/>
              <a:t>The Lunar Safe Haven Study is leveraging the substantial work of the Artemis program, such as the progress in habitat and rover development</a:t>
            </a:r>
          </a:p>
          <a:p>
            <a:pPr marL="285750" indent="-285750">
              <a:spcAft>
                <a:spcPts val="600"/>
              </a:spcAft>
              <a:buFont typeface="Arial" panose="020B0604020202020204" pitchFamily="34" charset="0"/>
              <a:buChar char="•"/>
            </a:pPr>
            <a:endParaRPr lang="en-US" sz="1600" dirty="0"/>
          </a:p>
        </p:txBody>
      </p:sp>
      <p:sp>
        <p:nvSpPr>
          <p:cNvPr id="11" name="Slide Number Placeholder 1">
            <a:extLst>
              <a:ext uri="{FF2B5EF4-FFF2-40B4-BE49-F238E27FC236}">
                <a16:creationId xmlns:a16="http://schemas.microsoft.com/office/drawing/2014/main" id="{A1448713-9DAA-42F5-8392-0F38ED04FDDF}"/>
              </a:ext>
            </a:extLst>
          </p:cNvPr>
          <p:cNvSpPr>
            <a:spLocks noGrp="1"/>
          </p:cNvSpPr>
          <p:nvPr>
            <p:ph type="sldNum" sz="quarter" idx="10"/>
          </p:nvPr>
        </p:nvSpPr>
        <p:spPr>
          <a:xfrm>
            <a:off x="11789664" y="6629400"/>
            <a:ext cx="402336" cy="228600"/>
          </a:xfrm>
        </p:spPr>
        <p:txBody>
          <a:bodyPr/>
          <a:lstStyle/>
          <a:p>
            <a:pPr>
              <a:defRPr/>
            </a:pPr>
            <a:fld id="{75D13D49-2B6F-174C-9E1E-1013A06E5C50}" type="slidenum">
              <a:rPr lang="uk-UA" sz="1200" smtClean="0">
                <a:latin typeface="+mj-lt"/>
              </a:rPr>
              <a:pPr>
                <a:defRPr/>
              </a:pPr>
              <a:t>3</a:t>
            </a:fld>
            <a:endParaRPr lang="uk-UA" sz="1200" dirty="0">
              <a:latin typeface="+mj-lt"/>
            </a:endParaRPr>
          </a:p>
        </p:txBody>
      </p:sp>
      <p:sp>
        <p:nvSpPr>
          <p:cNvPr id="24" name="TextBox 23">
            <a:extLst>
              <a:ext uri="{FF2B5EF4-FFF2-40B4-BE49-F238E27FC236}">
                <a16:creationId xmlns:a16="http://schemas.microsoft.com/office/drawing/2014/main" id="{F9844E10-7835-4BEA-98F8-2AE07018A386}"/>
              </a:ext>
            </a:extLst>
          </p:cNvPr>
          <p:cNvSpPr txBox="1"/>
          <p:nvPr/>
        </p:nvSpPr>
        <p:spPr>
          <a:xfrm>
            <a:off x="202870" y="6571495"/>
            <a:ext cx="2488449" cy="276999"/>
          </a:xfrm>
          <a:prstGeom prst="rect">
            <a:avLst/>
          </a:prstGeom>
          <a:noFill/>
        </p:spPr>
        <p:txBody>
          <a:bodyPr wrap="square" rtlCol="0">
            <a:spAutoFit/>
          </a:bodyPr>
          <a:lstStyle/>
          <a:p>
            <a:r>
              <a:rPr lang="en-US" sz="1200" dirty="0">
                <a:solidFill>
                  <a:schemeClr val="tx1">
                    <a:lumMod val="50000"/>
                    <a:lumOff val="50000"/>
                  </a:schemeClr>
                </a:solidFill>
              </a:rPr>
              <a:t>Images Source: NASA/LaRC</a:t>
            </a:r>
          </a:p>
        </p:txBody>
      </p:sp>
      <p:grpSp>
        <p:nvGrpSpPr>
          <p:cNvPr id="33" name="Group 32">
            <a:extLst>
              <a:ext uri="{FF2B5EF4-FFF2-40B4-BE49-F238E27FC236}">
                <a16:creationId xmlns:a16="http://schemas.microsoft.com/office/drawing/2014/main" id="{C1E5FAB1-07A1-44A8-951B-6F4FF1750CE4}"/>
              </a:ext>
            </a:extLst>
          </p:cNvPr>
          <p:cNvGrpSpPr>
            <a:grpSpLocks noChangeAspect="1"/>
          </p:cNvGrpSpPr>
          <p:nvPr/>
        </p:nvGrpSpPr>
        <p:grpSpPr>
          <a:xfrm>
            <a:off x="206367" y="4823460"/>
            <a:ext cx="11779266" cy="1713836"/>
            <a:chOff x="497845" y="4559906"/>
            <a:chExt cx="10605449" cy="1543050"/>
          </a:xfrm>
        </p:grpSpPr>
        <p:pic>
          <p:nvPicPr>
            <p:cNvPr id="26" name="Picture 25" descr="A picture containing old, tent, stone&#10;&#10;Description automatically generated">
              <a:extLst>
                <a:ext uri="{FF2B5EF4-FFF2-40B4-BE49-F238E27FC236}">
                  <a16:creationId xmlns:a16="http://schemas.microsoft.com/office/drawing/2014/main" id="{52768FD9-8C66-4BB5-9A55-6AB2704D2C4B}"/>
                </a:ext>
              </a:extLst>
            </p:cNvPr>
            <p:cNvPicPr>
              <a:picLocks noChangeAspect="1"/>
            </p:cNvPicPr>
            <p:nvPr/>
          </p:nvPicPr>
          <p:blipFill rotWithShape="1">
            <a:blip r:embed="rId3">
              <a:extLst>
                <a:ext uri="{28A0092B-C50C-407E-A947-70E740481C1C}">
                  <a14:useLocalDpi xmlns:a14="http://schemas.microsoft.com/office/drawing/2010/main" val="0"/>
                </a:ext>
              </a:extLst>
            </a:blip>
            <a:srcRect l="8484"/>
            <a:stretch/>
          </p:blipFill>
          <p:spPr>
            <a:xfrm>
              <a:off x="497845" y="4559906"/>
              <a:ext cx="2510467" cy="1543050"/>
            </a:xfrm>
            <a:prstGeom prst="rect">
              <a:avLst/>
            </a:prstGeom>
          </p:spPr>
        </p:pic>
        <p:pic>
          <p:nvPicPr>
            <p:cNvPr id="28" name="Picture 27" descr="A picture containing outdoor, old, stone&#10;&#10;Description automatically generated">
              <a:extLst>
                <a:ext uri="{FF2B5EF4-FFF2-40B4-BE49-F238E27FC236}">
                  <a16:creationId xmlns:a16="http://schemas.microsoft.com/office/drawing/2014/main" id="{CBB837E3-1E09-4EA7-9747-867680202ACF}"/>
                </a:ext>
              </a:extLst>
            </p:cNvPr>
            <p:cNvPicPr>
              <a:picLocks noChangeAspect="1"/>
            </p:cNvPicPr>
            <p:nvPr/>
          </p:nvPicPr>
          <p:blipFill rotWithShape="1">
            <a:blip r:embed="rId4">
              <a:extLst>
                <a:ext uri="{28A0092B-C50C-407E-A947-70E740481C1C}">
                  <a14:useLocalDpi xmlns:a14="http://schemas.microsoft.com/office/drawing/2010/main" val="0"/>
                </a:ext>
              </a:extLst>
            </a:blip>
            <a:srcRect l="5657"/>
            <a:stretch/>
          </p:blipFill>
          <p:spPr>
            <a:xfrm>
              <a:off x="3118617" y="4559906"/>
              <a:ext cx="2588023" cy="1543050"/>
            </a:xfrm>
            <a:prstGeom prst="rect">
              <a:avLst/>
            </a:prstGeom>
          </p:spPr>
        </p:pic>
        <p:pic>
          <p:nvPicPr>
            <p:cNvPr id="30" name="Picture 29" descr="A picture containing umbrella, accessory&#10;&#10;Description automatically generated">
              <a:extLst>
                <a:ext uri="{FF2B5EF4-FFF2-40B4-BE49-F238E27FC236}">
                  <a16:creationId xmlns:a16="http://schemas.microsoft.com/office/drawing/2014/main" id="{6B0F63D5-B43D-497D-BF70-497E54304300}"/>
                </a:ext>
              </a:extLst>
            </p:cNvPr>
            <p:cNvPicPr>
              <a:picLocks noChangeAspect="1"/>
            </p:cNvPicPr>
            <p:nvPr/>
          </p:nvPicPr>
          <p:blipFill rotWithShape="1">
            <a:blip r:embed="rId5">
              <a:extLst>
                <a:ext uri="{28A0092B-C50C-407E-A947-70E740481C1C}">
                  <a14:useLocalDpi xmlns:a14="http://schemas.microsoft.com/office/drawing/2010/main" val="0"/>
                </a:ext>
              </a:extLst>
            </a:blip>
            <a:srcRect l="5657"/>
            <a:stretch/>
          </p:blipFill>
          <p:spPr>
            <a:xfrm>
              <a:off x="5816944" y="4559906"/>
              <a:ext cx="2588023" cy="1543050"/>
            </a:xfrm>
            <a:prstGeom prst="rect">
              <a:avLst/>
            </a:prstGeom>
          </p:spPr>
        </p:pic>
        <p:pic>
          <p:nvPicPr>
            <p:cNvPr id="32" name="Picture 31" descr="A picture containing old&#10;&#10;Description automatically generated">
              <a:extLst>
                <a:ext uri="{FF2B5EF4-FFF2-40B4-BE49-F238E27FC236}">
                  <a16:creationId xmlns:a16="http://schemas.microsoft.com/office/drawing/2014/main" id="{BDEFD522-1C1A-4A96-AF12-76BE67F6C67A}"/>
                </a:ext>
              </a:extLst>
            </p:cNvPr>
            <p:cNvPicPr>
              <a:picLocks noChangeAspect="1"/>
            </p:cNvPicPr>
            <p:nvPr/>
          </p:nvPicPr>
          <p:blipFill rotWithShape="1">
            <a:blip r:embed="rId6">
              <a:extLst>
                <a:ext uri="{28A0092B-C50C-407E-A947-70E740481C1C}">
                  <a14:useLocalDpi xmlns:a14="http://schemas.microsoft.com/office/drawing/2010/main" val="0"/>
                </a:ext>
              </a:extLst>
            </a:blip>
            <a:srcRect l="5657"/>
            <a:stretch/>
          </p:blipFill>
          <p:spPr>
            <a:xfrm>
              <a:off x="8515271" y="4559906"/>
              <a:ext cx="2588023" cy="1543050"/>
            </a:xfrm>
            <a:prstGeom prst="rect">
              <a:avLst/>
            </a:prstGeom>
          </p:spPr>
        </p:pic>
      </p:grpSp>
    </p:spTree>
    <p:extLst>
      <p:ext uri="{BB962C8B-B14F-4D97-AF65-F5344CB8AC3E}">
        <p14:creationId xmlns:p14="http://schemas.microsoft.com/office/powerpoint/2010/main" val="1430250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58E4-8386-4E42-B11C-70A27BEA8724}"/>
              </a:ext>
            </a:extLst>
          </p:cNvPr>
          <p:cNvSpPr>
            <a:spLocks noGrp="1"/>
          </p:cNvSpPr>
          <p:nvPr>
            <p:ph type="title"/>
          </p:nvPr>
        </p:nvSpPr>
        <p:spPr/>
        <p:txBody>
          <a:bodyPr/>
          <a:lstStyle/>
          <a:p>
            <a:r>
              <a:rPr lang="en-US" dirty="0"/>
              <a:t>Requirements, Assumptions, and Common Features</a:t>
            </a:r>
          </a:p>
        </p:txBody>
      </p:sp>
      <p:sp>
        <p:nvSpPr>
          <p:cNvPr id="3" name="Content Placeholder 2">
            <a:extLst>
              <a:ext uri="{FF2B5EF4-FFF2-40B4-BE49-F238E27FC236}">
                <a16:creationId xmlns:a16="http://schemas.microsoft.com/office/drawing/2014/main" id="{E51C421D-E208-4249-A321-D46252BF80E4}"/>
              </a:ext>
            </a:extLst>
          </p:cNvPr>
          <p:cNvSpPr>
            <a:spLocks noGrp="1"/>
          </p:cNvSpPr>
          <p:nvPr>
            <p:ph idx="1"/>
          </p:nvPr>
        </p:nvSpPr>
        <p:spPr>
          <a:xfrm>
            <a:off x="609600" y="1600200"/>
            <a:ext cx="11386782" cy="5029200"/>
          </a:xfrm>
        </p:spPr>
        <p:txBody>
          <a:bodyPr/>
          <a:lstStyle/>
          <a:p>
            <a:r>
              <a:rPr lang="en-US" dirty="0"/>
              <a:t>Level Zero Requirements were developed by the LSH team to be synergistic with the NASA Artemis Plan and guide the trade study from a high level, including principles such as:</a:t>
            </a:r>
          </a:p>
          <a:p>
            <a:pPr lvl="2"/>
            <a:r>
              <a:rPr lang="en-US" dirty="0"/>
              <a:t>Protection is needed for crew and surface systems from radiation, micrometeoroid strikes, and the thermal environment on the lunar surface</a:t>
            </a:r>
          </a:p>
          <a:p>
            <a:pPr lvl="2"/>
            <a:r>
              <a:rPr lang="en-US" dirty="0"/>
              <a:t>Construction/assembly of a shelter needs to leverage as much as possible existing or high-TRL systems to support the activity in the late 2020s/early 2030s</a:t>
            </a:r>
          </a:p>
          <a:p>
            <a:r>
              <a:rPr lang="en-US" dirty="0"/>
              <a:t>Based on the Level Zero Requirements, the team developed more in-depth Ground Rules &amp; Assumptions (GR&amp;A)</a:t>
            </a:r>
          </a:p>
          <a:p>
            <a:pPr lvl="2"/>
            <a:r>
              <a:rPr lang="en-US" dirty="0"/>
              <a:t>GR&amp;A assumed limited systems/infrastructure would be already present at Artemis Base Camp (ABC) for use in LSH operations</a:t>
            </a:r>
          </a:p>
          <a:p>
            <a:r>
              <a:rPr lang="en-US" dirty="0"/>
              <a:t>Next, several parameters were described for the baseline design that were constant across all concept alternatives:</a:t>
            </a:r>
          </a:p>
          <a:p>
            <a:pPr lvl="2"/>
            <a:r>
              <a:rPr lang="en-US" b="1" dirty="0"/>
              <a:t>Site Preparation: </a:t>
            </a:r>
            <a:r>
              <a:rPr lang="en-US" dirty="0"/>
              <a:t>Small rovers should be used for soil analysis, resource assessment, and site mapping</a:t>
            </a:r>
          </a:p>
          <a:p>
            <a:pPr lvl="2"/>
            <a:r>
              <a:rPr lang="en-US" b="1" dirty="0"/>
              <a:t>Power: </a:t>
            </a:r>
            <a:r>
              <a:rPr lang="en-US" dirty="0"/>
              <a:t>LSH systems must drive to and connect to the Artemis Base Camp (ABC) surface power source, such as via wireless charging</a:t>
            </a:r>
          </a:p>
        </p:txBody>
      </p:sp>
      <p:sp>
        <p:nvSpPr>
          <p:cNvPr id="4" name="Slide Number Placeholder 3">
            <a:extLst>
              <a:ext uri="{FF2B5EF4-FFF2-40B4-BE49-F238E27FC236}">
                <a16:creationId xmlns:a16="http://schemas.microsoft.com/office/drawing/2014/main" id="{F3C33720-D205-43A3-8C85-312637F335D0}"/>
              </a:ext>
            </a:extLst>
          </p:cNvPr>
          <p:cNvSpPr>
            <a:spLocks noGrp="1"/>
          </p:cNvSpPr>
          <p:nvPr>
            <p:ph type="sldNum" sz="quarter" idx="10"/>
          </p:nvPr>
        </p:nvSpPr>
        <p:spPr/>
        <p:txBody>
          <a:bodyPr/>
          <a:lstStyle/>
          <a:p>
            <a:pPr>
              <a:defRPr/>
            </a:pPr>
            <a:fld id="{E8CC769F-ADCB-2641-BD2F-4076D1C41918}" type="slidenum">
              <a:rPr lang="uk-UA" sz="800" smtClean="0">
                <a:latin typeface="Arial" charset="0"/>
              </a:rPr>
              <a:pPr>
                <a:defRPr/>
              </a:pPr>
              <a:t>4</a:t>
            </a:fld>
            <a:endParaRPr lang="uk-UA"/>
          </a:p>
        </p:txBody>
      </p:sp>
    </p:spTree>
    <p:extLst>
      <p:ext uri="{BB962C8B-B14F-4D97-AF65-F5344CB8AC3E}">
        <p14:creationId xmlns:p14="http://schemas.microsoft.com/office/powerpoint/2010/main" val="1381121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03CE3-5F9B-4BBE-B32C-30DFF76376D7}"/>
              </a:ext>
            </a:extLst>
          </p:cNvPr>
          <p:cNvSpPr>
            <a:spLocks noGrp="1"/>
          </p:cNvSpPr>
          <p:nvPr>
            <p:ph type="title"/>
          </p:nvPr>
        </p:nvSpPr>
        <p:spPr/>
        <p:txBody>
          <a:bodyPr/>
          <a:lstStyle/>
          <a:p>
            <a:r>
              <a:rPr lang="en-US" dirty="0"/>
              <a:t>Overview of Modeling and Takeaways</a:t>
            </a:r>
          </a:p>
        </p:txBody>
      </p:sp>
      <p:sp>
        <p:nvSpPr>
          <p:cNvPr id="3" name="Content Placeholder 2">
            <a:extLst>
              <a:ext uri="{FF2B5EF4-FFF2-40B4-BE49-F238E27FC236}">
                <a16:creationId xmlns:a16="http://schemas.microsoft.com/office/drawing/2014/main" id="{E3397D9A-B77D-4839-8D57-29EE1F5CB304}"/>
              </a:ext>
            </a:extLst>
          </p:cNvPr>
          <p:cNvSpPr>
            <a:spLocks noGrp="1"/>
          </p:cNvSpPr>
          <p:nvPr>
            <p:ph idx="1"/>
          </p:nvPr>
        </p:nvSpPr>
        <p:spPr>
          <a:xfrm>
            <a:off x="609600" y="1232171"/>
            <a:ext cx="11369040" cy="5265906"/>
          </a:xfrm>
        </p:spPr>
        <p:txBody>
          <a:bodyPr/>
          <a:lstStyle/>
          <a:p>
            <a:r>
              <a:rPr lang="en-US" sz="1600" dirty="0"/>
              <a:t>The Lunar Safe Haven study included initial environmental effects modeling as well as substantial input from SMEs to develop ground rules and requirements for protection of crew and surface systems</a:t>
            </a:r>
          </a:p>
          <a:p>
            <a:r>
              <a:rPr lang="en-US" sz="1600" dirty="0"/>
              <a:t>While specific Artemis requirements for radiation dosage have not been defined, substantial NASA experience in space environmental effects and crew health can guide recommendations for radiation protection</a:t>
            </a:r>
          </a:p>
          <a:p>
            <a:pPr lvl="2"/>
            <a:r>
              <a:rPr lang="en-US" sz="1600" b="1" dirty="0"/>
              <a:t>Galactic Cosmic Rays (GCR) </a:t>
            </a:r>
            <a:r>
              <a:rPr lang="en-US" sz="1600" dirty="0"/>
              <a:t>are a constant background source of radiation that impact long-term crew health </a:t>
            </a:r>
            <a:endParaRPr lang="en-US" sz="1600" dirty="0">
              <a:sym typeface="Wingdings" panose="05000000000000000000" pitchFamily="2" charset="2"/>
            </a:endParaRPr>
          </a:p>
          <a:p>
            <a:pPr lvl="3"/>
            <a:r>
              <a:rPr lang="en-US" sz="1600" b="1" dirty="0">
                <a:sym typeface="Wingdings" panose="05000000000000000000" pitchFamily="2" charset="2"/>
              </a:rPr>
              <a:t>Threshold</a:t>
            </a:r>
            <a:r>
              <a:rPr lang="en-US" sz="1600" dirty="0">
                <a:sym typeface="Wingdings" panose="05000000000000000000" pitchFamily="2" charset="2"/>
              </a:rPr>
              <a:t>: Moderately low level of effective dose, &lt;0.25 mSv/day </a:t>
            </a:r>
            <a:r>
              <a:rPr lang="en-US" sz="1600" dirty="0">
                <a:solidFill>
                  <a:srgbClr val="00B0F0"/>
                </a:solidFill>
                <a:sym typeface="Wingdings" panose="05000000000000000000" pitchFamily="2" charset="2"/>
              </a:rPr>
              <a:t>(equivalent to 3 m regolith covering)</a:t>
            </a:r>
          </a:p>
          <a:p>
            <a:pPr lvl="3"/>
            <a:r>
              <a:rPr lang="en-US" sz="1600" b="1" dirty="0">
                <a:sym typeface="Wingdings" panose="05000000000000000000" pitchFamily="2" charset="2"/>
              </a:rPr>
              <a:t>Goal</a:t>
            </a:r>
            <a:r>
              <a:rPr lang="en-US" sz="1600" dirty="0">
                <a:sym typeface="Wingdings" panose="05000000000000000000" pitchFamily="2" charset="2"/>
              </a:rPr>
              <a:t>: Earth-equivalent effective dose, &lt;0.015 mSv/day </a:t>
            </a:r>
            <a:r>
              <a:rPr lang="en-US" sz="1600" dirty="0">
                <a:solidFill>
                  <a:srgbClr val="00B0F0"/>
                </a:solidFill>
                <a:sym typeface="Wingdings" panose="05000000000000000000" pitchFamily="2" charset="2"/>
              </a:rPr>
              <a:t>(equivalent to 7 m regolith covering)</a:t>
            </a:r>
          </a:p>
          <a:p>
            <a:pPr lvl="2"/>
            <a:r>
              <a:rPr lang="en-US" sz="1600" b="1" dirty="0">
                <a:sym typeface="Wingdings" panose="05000000000000000000" pitchFamily="2" charset="2"/>
              </a:rPr>
              <a:t>Solar Particle Events (SPEs) </a:t>
            </a:r>
            <a:r>
              <a:rPr lang="en-US" sz="1600" dirty="0">
                <a:sym typeface="Wingdings" panose="05000000000000000000" pitchFamily="2" charset="2"/>
              </a:rPr>
              <a:t>can cause acute radiation sickness and must be protected against</a:t>
            </a:r>
          </a:p>
          <a:p>
            <a:pPr lvl="3"/>
            <a:r>
              <a:rPr lang="en-US" sz="1600" b="1" dirty="0">
                <a:sym typeface="Wingdings" panose="05000000000000000000" pitchFamily="2" charset="2"/>
              </a:rPr>
              <a:t>Threshold</a:t>
            </a:r>
            <a:r>
              <a:rPr lang="en-US" sz="1600" dirty="0">
                <a:sym typeface="Wingdings" panose="05000000000000000000" pitchFamily="2" charset="2"/>
              </a:rPr>
              <a:t>: </a:t>
            </a:r>
            <a:r>
              <a:rPr lang="en-US" sz="1600" dirty="0"/>
              <a:t>(Dose is 150 – 250 </a:t>
            </a:r>
            <a:r>
              <a:rPr lang="en-US" sz="1600" dirty="0" err="1"/>
              <a:t>mGy</a:t>
            </a:r>
            <a:r>
              <a:rPr lang="en-US" sz="1600" dirty="0"/>
              <a:t>-Eq AND shelter requires no setup) </a:t>
            </a:r>
            <a:r>
              <a:rPr lang="en-US" sz="1600" b="1" dirty="0"/>
              <a:t>OR</a:t>
            </a:r>
            <a:r>
              <a:rPr lang="en-US" sz="1600" dirty="0"/>
              <a:t> (Dose is 50 – 150 </a:t>
            </a:r>
            <a:r>
              <a:rPr lang="en-US" sz="1600" dirty="0" err="1"/>
              <a:t>mGy</a:t>
            </a:r>
            <a:r>
              <a:rPr lang="en-US" sz="1600" dirty="0"/>
              <a:t>-Eq AND shelter requires 1-30 minutes setup)</a:t>
            </a:r>
          </a:p>
          <a:p>
            <a:pPr lvl="3"/>
            <a:r>
              <a:rPr lang="en-US" sz="1600" b="1" dirty="0"/>
              <a:t>Goal</a:t>
            </a:r>
            <a:r>
              <a:rPr lang="en-US" sz="1600" dirty="0"/>
              <a:t>: Dose is less than 50 </a:t>
            </a:r>
            <a:r>
              <a:rPr lang="en-US" sz="1600" dirty="0" err="1"/>
              <a:t>mGy</a:t>
            </a:r>
            <a:r>
              <a:rPr lang="en-US" sz="1600" dirty="0"/>
              <a:t>-Eq during SPEs AND shelter requires no set-up time</a:t>
            </a:r>
          </a:p>
          <a:p>
            <a:r>
              <a:rPr lang="en-US" sz="1600" dirty="0"/>
              <a:t>Micrometeoroid impacts at the lunar south pole will mostly be fine-grained particles (mass </a:t>
            </a:r>
            <a:r>
              <a:rPr lang="en-US" sz="1600" dirty="0">
                <a:latin typeface="Calibri"/>
                <a:cs typeface="Calibri"/>
              </a:rPr>
              <a:t>10</a:t>
            </a:r>
            <a:r>
              <a:rPr lang="en-US" sz="1600" baseline="30000" dirty="0">
                <a:latin typeface="Calibri"/>
                <a:cs typeface="Calibri"/>
              </a:rPr>
              <a:t>-6 </a:t>
            </a:r>
            <a:r>
              <a:rPr lang="en-US" sz="1600" dirty="0"/>
              <a:t>to </a:t>
            </a:r>
            <a:r>
              <a:rPr lang="en-US" sz="1600" dirty="0">
                <a:latin typeface="Calibri"/>
                <a:cs typeface="Calibri"/>
              </a:rPr>
              <a:t>10</a:t>
            </a:r>
            <a:r>
              <a:rPr lang="en-US" sz="1600" baseline="30000" dirty="0">
                <a:latin typeface="Calibri"/>
                <a:cs typeface="Calibri"/>
              </a:rPr>
              <a:t>-4</a:t>
            </a:r>
            <a:r>
              <a:rPr lang="en-US" sz="1600" dirty="0">
                <a:latin typeface="Calibri"/>
                <a:cs typeface="Calibri"/>
              </a:rPr>
              <a:t> g)</a:t>
            </a:r>
            <a:r>
              <a:rPr lang="en-US" sz="1600" dirty="0"/>
              <a:t>, resulting in regolith on the order of 100 cm</a:t>
            </a:r>
            <a:r>
              <a:rPr lang="en-US" sz="1600" baseline="30000" dirty="0"/>
              <a:t>3</a:t>
            </a:r>
            <a:r>
              <a:rPr lang="en-US" sz="1600" dirty="0"/>
              <a:t> lost from the LSH shelter protective shield over 10 years</a:t>
            </a:r>
          </a:p>
          <a:p>
            <a:pPr lvl="2"/>
            <a:r>
              <a:rPr lang="en-US" sz="1600" dirty="0"/>
              <a:t>Further analysis is needed to account for meteor showers</a:t>
            </a:r>
          </a:p>
          <a:p>
            <a:r>
              <a:rPr lang="en-US" sz="1600" dirty="0"/>
              <a:t>From an initial look at the thermal environment, the</a:t>
            </a:r>
            <a:r>
              <a:rPr lang="en-US" sz="1600" dirty="0">
                <a:latin typeface="Arial" panose="020B0604020202020204" pitchFamily="34" charset="0"/>
                <a:cs typeface="Arial" panose="020B0604020202020204" pitchFamily="34" charset="0"/>
              </a:rPr>
              <a:t> LSH will protect assets from thermal swings, but the habitat will be essentially put in a man-made permanently shadowed region, which stays cold through the lunar day and night cycle</a:t>
            </a:r>
          </a:p>
          <a:p>
            <a:pPr lvl="2"/>
            <a:r>
              <a:rPr lang="en-US" sz="1600" dirty="0">
                <a:latin typeface="Arial" panose="020B0604020202020204" pitchFamily="34" charset="0"/>
                <a:cs typeface="Arial" panose="020B0604020202020204" pitchFamily="34" charset="0"/>
              </a:rPr>
              <a:t>Extra power may be required to keep systems warm enough to function</a:t>
            </a:r>
          </a:p>
        </p:txBody>
      </p:sp>
      <p:sp>
        <p:nvSpPr>
          <p:cNvPr id="4" name="Slide Number Placeholder 3">
            <a:extLst>
              <a:ext uri="{FF2B5EF4-FFF2-40B4-BE49-F238E27FC236}">
                <a16:creationId xmlns:a16="http://schemas.microsoft.com/office/drawing/2014/main" id="{35C95DE5-BFC6-4DE8-9318-E6EDA32AF38F}"/>
              </a:ext>
            </a:extLst>
          </p:cNvPr>
          <p:cNvSpPr>
            <a:spLocks noGrp="1"/>
          </p:cNvSpPr>
          <p:nvPr>
            <p:ph type="sldNum" sz="quarter" idx="10"/>
          </p:nvPr>
        </p:nvSpPr>
        <p:spPr/>
        <p:txBody>
          <a:bodyPr/>
          <a:lstStyle/>
          <a:p>
            <a:pPr>
              <a:defRPr/>
            </a:pPr>
            <a:fld id="{E8CC769F-ADCB-2641-BD2F-4076D1C41918}" type="slidenum">
              <a:rPr lang="uk-UA" sz="800" smtClean="0">
                <a:latin typeface="Arial" charset="0"/>
              </a:rPr>
              <a:pPr>
                <a:defRPr/>
              </a:pPr>
              <a:t>5</a:t>
            </a:fld>
            <a:endParaRPr lang="uk-UA"/>
          </a:p>
        </p:txBody>
      </p:sp>
    </p:spTree>
    <p:extLst>
      <p:ext uri="{BB962C8B-B14F-4D97-AF65-F5344CB8AC3E}">
        <p14:creationId xmlns:p14="http://schemas.microsoft.com/office/powerpoint/2010/main" val="597211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171320-4146-44E3-8AAF-90977D0AB47C}"/>
              </a:ext>
            </a:extLst>
          </p:cNvPr>
          <p:cNvSpPr>
            <a:spLocks noGrp="1"/>
          </p:cNvSpPr>
          <p:nvPr>
            <p:ph type="title"/>
          </p:nvPr>
        </p:nvSpPr>
        <p:spPr/>
        <p:txBody>
          <a:bodyPr/>
          <a:lstStyle/>
          <a:p>
            <a:r>
              <a:rPr lang="en-US" dirty="0"/>
              <a:t>Concept Generation Overview</a:t>
            </a:r>
          </a:p>
        </p:txBody>
      </p:sp>
      <p:sp>
        <p:nvSpPr>
          <p:cNvPr id="4" name="Content Placeholder 3">
            <a:extLst>
              <a:ext uri="{FF2B5EF4-FFF2-40B4-BE49-F238E27FC236}">
                <a16:creationId xmlns:a16="http://schemas.microsoft.com/office/drawing/2014/main" id="{7B752C8A-D36F-4302-9A6D-BAC0E4D88F41}"/>
              </a:ext>
            </a:extLst>
          </p:cNvPr>
          <p:cNvSpPr>
            <a:spLocks noGrp="1"/>
          </p:cNvSpPr>
          <p:nvPr>
            <p:ph idx="1"/>
          </p:nvPr>
        </p:nvSpPr>
        <p:spPr>
          <a:xfrm>
            <a:off x="609599" y="1187943"/>
            <a:ext cx="11139529" cy="2906665"/>
          </a:xfrm>
        </p:spPr>
        <p:txBody>
          <a:bodyPr/>
          <a:lstStyle/>
          <a:p>
            <a:r>
              <a:rPr lang="en-US" dirty="0"/>
              <a:t>Concept Generation was the next step after outlining the scope via the LSH’s GR&amp;A and common features</a:t>
            </a:r>
            <a:endParaRPr lang="en-US" sz="1600" dirty="0"/>
          </a:p>
          <a:p>
            <a:r>
              <a:rPr lang="en-US" dirty="0"/>
              <a:t>Each LSH concept includes 3 system groups:</a:t>
            </a:r>
          </a:p>
          <a:p>
            <a:pPr lvl="2"/>
            <a:r>
              <a:rPr lang="en-US" sz="1600" dirty="0"/>
              <a:t>Physical shelter design</a:t>
            </a:r>
          </a:p>
          <a:p>
            <a:pPr lvl="2"/>
            <a:r>
              <a:rPr lang="en-US" sz="1600" dirty="0"/>
              <a:t>Establishment Systems (Site Preparation/Excavation + Construction/Assembly/Deployment)</a:t>
            </a:r>
          </a:p>
          <a:p>
            <a:pPr lvl="2"/>
            <a:r>
              <a:rPr lang="en-US" sz="1600" dirty="0"/>
              <a:t>Maintenance Systems</a:t>
            </a:r>
          </a:p>
          <a:p>
            <a:r>
              <a:rPr lang="en-US" dirty="0"/>
              <a:t>A single “Baseline” concept was established to which other alternatives could be compared and the </a:t>
            </a:r>
            <a:r>
              <a:rPr lang="en-US" u="sng" dirty="0"/>
              <a:t>impact of changes could be evaluated</a:t>
            </a:r>
          </a:p>
          <a:p>
            <a:pPr lvl="2"/>
            <a:r>
              <a:rPr lang="en-US" sz="1600" dirty="0"/>
              <a:t>The Baseline does NOT necessarily represent our preferred option, but it does represent a reasonable solution </a:t>
            </a:r>
          </a:p>
          <a:p>
            <a:pPr lvl="1"/>
            <a:endParaRPr lang="en-US" sz="1600" dirty="0"/>
          </a:p>
        </p:txBody>
      </p:sp>
      <p:sp>
        <p:nvSpPr>
          <p:cNvPr id="2" name="Slide Number Placeholder 1">
            <a:extLst>
              <a:ext uri="{FF2B5EF4-FFF2-40B4-BE49-F238E27FC236}">
                <a16:creationId xmlns:a16="http://schemas.microsoft.com/office/drawing/2014/main" id="{D7F5170C-A336-4E9A-9AB5-7FCBDEB4DAE5}"/>
              </a:ext>
            </a:extLst>
          </p:cNvPr>
          <p:cNvSpPr>
            <a:spLocks noGrp="1"/>
          </p:cNvSpPr>
          <p:nvPr>
            <p:ph type="sldNum" sz="quarter" idx="10"/>
          </p:nvPr>
        </p:nvSpPr>
        <p:spPr/>
        <p:txBody>
          <a:bodyPr/>
          <a:lstStyle/>
          <a:p>
            <a:pPr>
              <a:defRPr/>
            </a:pPr>
            <a:fld id="{75D13D49-2B6F-174C-9E1E-1013A06E5C50}" type="slidenum">
              <a:rPr lang="uk-UA" smtClean="0"/>
              <a:pPr>
                <a:defRPr/>
              </a:pPr>
              <a:t>6</a:t>
            </a:fld>
            <a:endParaRPr lang="uk-UA"/>
          </a:p>
        </p:txBody>
      </p:sp>
      <p:sp>
        <p:nvSpPr>
          <p:cNvPr id="32" name="TextBox 31">
            <a:extLst>
              <a:ext uri="{FF2B5EF4-FFF2-40B4-BE49-F238E27FC236}">
                <a16:creationId xmlns:a16="http://schemas.microsoft.com/office/drawing/2014/main" id="{724F55F5-4600-4B35-BE94-7E65E4F4731F}"/>
              </a:ext>
            </a:extLst>
          </p:cNvPr>
          <p:cNvSpPr txBox="1"/>
          <p:nvPr/>
        </p:nvSpPr>
        <p:spPr>
          <a:xfrm>
            <a:off x="395756" y="4151436"/>
            <a:ext cx="3528656" cy="338554"/>
          </a:xfrm>
          <a:prstGeom prst="rect">
            <a:avLst/>
          </a:prstGeom>
          <a:noFill/>
        </p:spPr>
        <p:txBody>
          <a:bodyPr wrap="square" rtlCol="0">
            <a:spAutoFit/>
          </a:bodyPr>
          <a:lstStyle/>
          <a:p>
            <a:pPr algn="ctr" eaLnBrk="1" fontAlgn="auto" hangingPunct="1">
              <a:spcBef>
                <a:spcPts val="0"/>
              </a:spcBef>
              <a:spcAft>
                <a:spcPts val="0"/>
              </a:spcAft>
            </a:pPr>
            <a:r>
              <a:rPr lang="en-US" sz="1600" b="1" dirty="0">
                <a:solidFill>
                  <a:prstClr val="black"/>
                </a:solidFill>
                <a:latin typeface="Calibri" panose="020F0502020204030204"/>
                <a:ea typeface="+mn-ea"/>
              </a:rPr>
              <a:t>Physical Shelter Design (Baseline)</a:t>
            </a:r>
          </a:p>
        </p:txBody>
      </p:sp>
      <p:sp>
        <p:nvSpPr>
          <p:cNvPr id="34" name="TextBox 33">
            <a:extLst>
              <a:ext uri="{FF2B5EF4-FFF2-40B4-BE49-F238E27FC236}">
                <a16:creationId xmlns:a16="http://schemas.microsoft.com/office/drawing/2014/main" id="{7DF43FB9-459C-4010-ADC0-96A10A1ED199}"/>
              </a:ext>
            </a:extLst>
          </p:cNvPr>
          <p:cNvSpPr txBox="1"/>
          <p:nvPr/>
        </p:nvSpPr>
        <p:spPr>
          <a:xfrm>
            <a:off x="4190547" y="4144733"/>
            <a:ext cx="4144115" cy="338554"/>
          </a:xfrm>
          <a:prstGeom prst="rect">
            <a:avLst/>
          </a:prstGeom>
          <a:noFill/>
        </p:spPr>
        <p:txBody>
          <a:bodyPr wrap="square" rtlCol="0">
            <a:spAutoFit/>
          </a:bodyPr>
          <a:lstStyle/>
          <a:p>
            <a:pPr algn="ctr" eaLnBrk="1" fontAlgn="auto" hangingPunct="1">
              <a:spcBef>
                <a:spcPts val="0"/>
              </a:spcBef>
              <a:spcAft>
                <a:spcPts val="0"/>
              </a:spcAft>
            </a:pPr>
            <a:r>
              <a:rPr lang="en-US" sz="1600" b="1" dirty="0">
                <a:solidFill>
                  <a:prstClr val="black"/>
                </a:solidFill>
                <a:latin typeface="Calibri" panose="020F0502020204030204"/>
                <a:ea typeface="+mn-ea"/>
              </a:rPr>
              <a:t>Establishment Systems </a:t>
            </a:r>
            <a:r>
              <a:rPr lang="en-US" sz="1600" b="1" dirty="0">
                <a:solidFill>
                  <a:prstClr val="black"/>
                </a:solidFill>
                <a:latin typeface="Calibri" panose="020F0502020204030204"/>
              </a:rPr>
              <a:t>(Baseline)</a:t>
            </a:r>
            <a:endParaRPr lang="en-US" sz="1600" b="1" dirty="0">
              <a:solidFill>
                <a:prstClr val="black"/>
              </a:solidFill>
              <a:latin typeface="Calibri" panose="020F0502020204030204"/>
              <a:ea typeface="+mn-ea"/>
            </a:endParaRPr>
          </a:p>
        </p:txBody>
      </p:sp>
      <p:sp>
        <p:nvSpPr>
          <p:cNvPr id="35" name="Rectangle 34">
            <a:extLst>
              <a:ext uri="{FF2B5EF4-FFF2-40B4-BE49-F238E27FC236}">
                <a16:creationId xmlns:a16="http://schemas.microsoft.com/office/drawing/2014/main" id="{F507C4DA-2FD2-4B63-AD1D-DDC168BD7AF3}"/>
              </a:ext>
            </a:extLst>
          </p:cNvPr>
          <p:cNvSpPr/>
          <p:nvPr/>
        </p:nvSpPr>
        <p:spPr>
          <a:xfrm>
            <a:off x="8581022" y="4528314"/>
            <a:ext cx="3322260" cy="2142928"/>
          </a:xfrm>
          <a:prstGeom prst="rect">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7ACB96EA-AFD3-4BBE-8BD0-D78EFE37343E}"/>
              </a:ext>
            </a:extLst>
          </p:cNvPr>
          <p:cNvGrpSpPr/>
          <p:nvPr/>
        </p:nvGrpSpPr>
        <p:grpSpPr>
          <a:xfrm>
            <a:off x="8570138" y="4582255"/>
            <a:ext cx="1792699" cy="963945"/>
            <a:chOff x="503126" y="4814024"/>
            <a:chExt cx="2834619" cy="1482328"/>
          </a:xfrm>
        </p:grpSpPr>
        <p:pic>
          <p:nvPicPr>
            <p:cNvPr id="37" name="Picture 36" descr="A picture containing sky, scale, device&#10;&#10;Description automatically generated">
              <a:extLst>
                <a:ext uri="{FF2B5EF4-FFF2-40B4-BE49-F238E27FC236}">
                  <a16:creationId xmlns:a16="http://schemas.microsoft.com/office/drawing/2014/main" id="{73425C34-53D9-432D-BFB4-35A1ECC7E338}"/>
                </a:ext>
              </a:extLst>
            </p:cNvPr>
            <p:cNvPicPr>
              <a:picLocks noChangeAspect="1"/>
            </p:cNvPicPr>
            <p:nvPr/>
          </p:nvPicPr>
          <p:blipFill>
            <a:blip r:embed="rId3"/>
            <a:stretch>
              <a:fillRect/>
            </a:stretch>
          </p:blipFill>
          <p:spPr>
            <a:xfrm flipH="1">
              <a:off x="1330348" y="4814024"/>
              <a:ext cx="1180174" cy="1105401"/>
            </a:xfrm>
            <a:prstGeom prst="rect">
              <a:avLst/>
            </a:prstGeom>
          </p:spPr>
        </p:pic>
        <p:sp>
          <p:nvSpPr>
            <p:cNvPr id="39" name="TextBox 38">
              <a:extLst>
                <a:ext uri="{FF2B5EF4-FFF2-40B4-BE49-F238E27FC236}">
                  <a16:creationId xmlns:a16="http://schemas.microsoft.com/office/drawing/2014/main" id="{0BF76666-6F2A-4DF2-A07C-88F1CE96E77D}"/>
                </a:ext>
              </a:extLst>
            </p:cNvPr>
            <p:cNvSpPr txBox="1"/>
            <p:nvPr/>
          </p:nvSpPr>
          <p:spPr>
            <a:xfrm>
              <a:off x="503126" y="5894055"/>
              <a:ext cx="2834619" cy="402297"/>
            </a:xfrm>
            <a:prstGeom prst="rect">
              <a:avLst/>
            </a:prstGeom>
            <a:noFill/>
          </p:spPr>
          <p:txBody>
            <a:bodyPr wrap="square" rtlCol="0">
              <a:spAutoFit/>
            </a:bodyPr>
            <a:lstStyle/>
            <a:p>
              <a:pPr algn="ctr" eaLnBrk="1" fontAlgn="auto" hangingPunct="1">
                <a:spcBef>
                  <a:spcPts val="0"/>
                </a:spcBef>
                <a:spcAft>
                  <a:spcPts val="0"/>
                </a:spcAft>
              </a:pPr>
              <a:r>
                <a:rPr lang="en-US" sz="1100" dirty="0">
                  <a:solidFill>
                    <a:prstClr val="black"/>
                  </a:solidFill>
                  <a:latin typeface="Calibri" panose="020F0502020204030204"/>
                  <a:ea typeface="+mn-ea"/>
                </a:rPr>
                <a:t>Dual Purpose systems</a:t>
              </a:r>
            </a:p>
          </p:txBody>
        </p:sp>
      </p:grpSp>
      <p:grpSp>
        <p:nvGrpSpPr>
          <p:cNvPr id="43" name="Group 42">
            <a:extLst>
              <a:ext uri="{FF2B5EF4-FFF2-40B4-BE49-F238E27FC236}">
                <a16:creationId xmlns:a16="http://schemas.microsoft.com/office/drawing/2014/main" id="{DC5DFEDE-39FD-4085-8982-E11A02FC7152}"/>
              </a:ext>
            </a:extLst>
          </p:cNvPr>
          <p:cNvGrpSpPr/>
          <p:nvPr/>
        </p:nvGrpSpPr>
        <p:grpSpPr>
          <a:xfrm>
            <a:off x="10272225" y="5681734"/>
            <a:ext cx="1476904" cy="900077"/>
            <a:chOff x="9595629" y="4939785"/>
            <a:chExt cx="2167264" cy="1202678"/>
          </a:xfrm>
        </p:grpSpPr>
        <p:pic>
          <p:nvPicPr>
            <p:cNvPr id="44" name="Picture 43" descr="A picture containing transport&#10;&#10;Description automatically generated">
              <a:extLst>
                <a:ext uri="{FF2B5EF4-FFF2-40B4-BE49-F238E27FC236}">
                  <a16:creationId xmlns:a16="http://schemas.microsoft.com/office/drawing/2014/main" id="{E0A0CF08-8C93-4398-868E-B3C41D617C8D}"/>
                </a:ext>
              </a:extLst>
            </p:cNvPr>
            <p:cNvPicPr>
              <a:picLocks noChangeAspect="1"/>
            </p:cNvPicPr>
            <p:nvPr/>
          </p:nvPicPr>
          <p:blipFill rotWithShape="1">
            <a:blip r:embed="rId4"/>
            <a:srcRect t="33006" b="20197"/>
            <a:stretch/>
          </p:blipFill>
          <p:spPr>
            <a:xfrm>
              <a:off x="9975769" y="4939785"/>
              <a:ext cx="1406986" cy="847982"/>
            </a:xfrm>
            <a:prstGeom prst="rect">
              <a:avLst/>
            </a:prstGeom>
          </p:spPr>
        </p:pic>
        <p:sp>
          <p:nvSpPr>
            <p:cNvPr id="45" name="TextBox 44">
              <a:extLst>
                <a:ext uri="{FF2B5EF4-FFF2-40B4-BE49-F238E27FC236}">
                  <a16:creationId xmlns:a16="http://schemas.microsoft.com/office/drawing/2014/main" id="{78DD23EF-90F9-48EC-AD73-5F537EE6D7D7}"/>
                </a:ext>
              </a:extLst>
            </p:cNvPr>
            <p:cNvSpPr txBox="1"/>
            <p:nvPr/>
          </p:nvSpPr>
          <p:spPr>
            <a:xfrm>
              <a:off x="9595629" y="5813464"/>
              <a:ext cx="2167264" cy="328999"/>
            </a:xfrm>
            <a:prstGeom prst="rect">
              <a:avLst/>
            </a:prstGeom>
            <a:noFill/>
          </p:spPr>
          <p:txBody>
            <a:bodyPr wrap="square" rtlCol="0">
              <a:spAutoFit/>
            </a:bodyPr>
            <a:lstStyle/>
            <a:p>
              <a:pPr algn="ctr" eaLnBrk="1" fontAlgn="auto" hangingPunct="1">
                <a:spcBef>
                  <a:spcPts val="0"/>
                </a:spcBef>
                <a:spcAft>
                  <a:spcPts val="0"/>
                </a:spcAft>
              </a:pPr>
              <a:r>
                <a:rPr lang="en-US" sz="1000" dirty="0">
                  <a:solidFill>
                    <a:prstClr val="black"/>
                  </a:solidFill>
                  <a:latin typeface="Calibri" panose="020F0502020204030204"/>
                  <a:ea typeface="+mn-ea"/>
                </a:rPr>
                <a:t>Unpressurized Rover</a:t>
              </a:r>
            </a:p>
          </p:txBody>
        </p:sp>
      </p:grpSp>
      <p:grpSp>
        <p:nvGrpSpPr>
          <p:cNvPr id="47" name="Group 46">
            <a:extLst>
              <a:ext uri="{FF2B5EF4-FFF2-40B4-BE49-F238E27FC236}">
                <a16:creationId xmlns:a16="http://schemas.microsoft.com/office/drawing/2014/main" id="{C11D68D4-2F67-4D9A-9E87-FDC2993C5109}"/>
              </a:ext>
            </a:extLst>
          </p:cNvPr>
          <p:cNvGrpSpPr/>
          <p:nvPr/>
        </p:nvGrpSpPr>
        <p:grpSpPr>
          <a:xfrm>
            <a:off x="10308720" y="4609544"/>
            <a:ext cx="1403915" cy="1114067"/>
            <a:chOff x="3950312" y="4761130"/>
            <a:chExt cx="2415395" cy="1767828"/>
          </a:xfrm>
        </p:grpSpPr>
        <p:pic>
          <p:nvPicPr>
            <p:cNvPr id="49" name="Picture 48">
              <a:extLst>
                <a:ext uri="{FF2B5EF4-FFF2-40B4-BE49-F238E27FC236}">
                  <a16:creationId xmlns:a16="http://schemas.microsoft.com/office/drawing/2014/main" id="{45B03AC9-4FD7-4088-B377-005D7F30F89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416154" y="4761130"/>
              <a:ext cx="1483710" cy="1141761"/>
            </a:xfrm>
            <a:prstGeom prst="rect">
              <a:avLst/>
            </a:prstGeom>
          </p:spPr>
        </p:pic>
        <p:sp>
          <p:nvSpPr>
            <p:cNvPr id="50" name="TextBox 49">
              <a:extLst>
                <a:ext uri="{FF2B5EF4-FFF2-40B4-BE49-F238E27FC236}">
                  <a16:creationId xmlns:a16="http://schemas.microsoft.com/office/drawing/2014/main" id="{F14D1AB7-A9D4-4659-9951-7A9AE186FE4D}"/>
                </a:ext>
              </a:extLst>
            </p:cNvPr>
            <p:cNvSpPr txBox="1"/>
            <p:nvPr/>
          </p:nvSpPr>
          <p:spPr>
            <a:xfrm>
              <a:off x="3950312" y="5894054"/>
              <a:ext cx="2415395" cy="634904"/>
            </a:xfrm>
            <a:prstGeom prst="rect">
              <a:avLst/>
            </a:prstGeom>
            <a:noFill/>
          </p:spPr>
          <p:txBody>
            <a:bodyPr wrap="square" rtlCol="0">
              <a:spAutoFit/>
            </a:bodyPr>
            <a:lstStyle/>
            <a:p>
              <a:pPr algn="ctr" eaLnBrk="1" fontAlgn="auto" hangingPunct="1">
                <a:spcBef>
                  <a:spcPts val="0"/>
                </a:spcBef>
                <a:spcAft>
                  <a:spcPts val="0"/>
                </a:spcAft>
              </a:pPr>
              <a:r>
                <a:rPr lang="en-US" sz="1000" dirty="0">
                  <a:solidFill>
                    <a:prstClr val="black"/>
                  </a:solidFill>
                  <a:latin typeface="Calibri" panose="020F0502020204030204"/>
                  <a:ea typeface="+mn-ea"/>
                </a:rPr>
                <a:t>Embedded and internal sensors</a:t>
              </a:r>
            </a:p>
          </p:txBody>
        </p:sp>
      </p:grpSp>
      <p:sp>
        <p:nvSpPr>
          <p:cNvPr id="51" name="TextBox 50">
            <a:extLst>
              <a:ext uri="{FF2B5EF4-FFF2-40B4-BE49-F238E27FC236}">
                <a16:creationId xmlns:a16="http://schemas.microsoft.com/office/drawing/2014/main" id="{C33795C2-9892-4B6E-B447-F2E81FC7278F}"/>
              </a:ext>
            </a:extLst>
          </p:cNvPr>
          <p:cNvSpPr txBox="1"/>
          <p:nvPr/>
        </p:nvSpPr>
        <p:spPr>
          <a:xfrm>
            <a:off x="8533520" y="4151436"/>
            <a:ext cx="3417264" cy="338554"/>
          </a:xfrm>
          <a:prstGeom prst="rect">
            <a:avLst/>
          </a:prstGeom>
          <a:noFill/>
        </p:spPr>
        <p:txBody>
          <a:bodyPr wrap="square" rtlCol="0">
            <a:spAutoFit/>
          </a:bodyPr>
          <a:lstStyle/>
          <a:p>
            <a:pPr algn="ctr" eaLnBrk="1" fontAlgn="auto" hangingPunct="1">
              <a:spcBef>
                <a:spcPts val="0"/>
              </a:spcBef>
              <a:spcAft>
                <a:spcPts val="0"/>
              </a:spcAft>
            </a:pPr>
            <a:r>
              <a:rPr lang="en-US" sz="1600" b="1" dirty="0">
                <a:solidFill>
                  <a:prstClr val="black"/>
                </a:solidFill>
                <a:latin typeface="Calibri" panose="020F0502020204030204"/>
                <a:ea typeface="+mn-ea"/>
              </a:rPr>
              <a:t>Maintenance Systems </a:t>
            </a:r>
            <a:r>
              <a:rPr lang="en-US" sz="1600" b="1" dirty="0">
                <a:solidFill>
                  <a:prstClr val="black"/>
                </a:solidFill>
                <a:latin typeface="Calibri" panose="020F0502020204030204"/>
              </a:rPr>
              <a:t>(Baseline)</a:t>
            </a:r>
            <a:endParaRPr lang="en-US" sz="1600" b="1" dirty="0">
              <a:solidFill>
                <a:prstClr val="black"/>
              </a:solidFill>
              <a:latin typeface="Calibri" panose="020F0502020204030204"/>
              <a:ea typeface="+mn-ea"/>
            </a:endParaRPr>
          </a:p>
        </p:txBody>
      </p:sp>
      <p:sp>
        <p:nvSpPr>
          <p:cNvPr id="52" name="TextBox 51">
            <a:extLst>
              <a:ext uri="{FF2B5EF4-FFF2-40B4-BE49-F238E27FC236}">
                <a16:creationId xmlns:a16="http://schemas.microsoft.com/office/drawing/2014/main" id="{A4DDA1EB-7D3E-403F-945E-6C3FFE35D56C}"/>
              </a:ext>
            </a:extLst>
          </p:cNvPr>
          <p:cNvSpPr txBox="1"/>
          <p:nvPr/>
        </p:nvSpPr>
        <p:spPr>
          <a:xfrm>
            <a:off x="611938" y="4566824"/>
            <a:ext cx="2990955" cy="307777"/>
          </a:xfrm>
          <a:prstGeom prst="rect">
            <a:avLst/>
          </a:prstGeom>
          <a:solidFill>
            <a:sysClr val="window" lastClr="FFFFFF"/>
          </a:solidFill>
          <a:ln>
            <a:solidFill>
              <a:srgbClr val="FF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Calibri" panose="020F0502020204030204"/>
                <a:ea typeface="+mn-ea"/>
              </a:rPr>
              <a:t>Notional - Structure is under review</a:t>
            </a:r>
          </a:p>
        </p:txBody>
      </p:sp>
      <p:grpSp>
        <p:nvGrpSpPr>
          <p:cNvPr id="69" name="Group 68">
            <a:extLst>
              <a:ext uri="{FF2B5EF4-FFF2-40B4-BE49-F238E27FC236}">
                <a16:creationId xmlns:a16="http://schemas.microsoft.com/office/drawing/2014/main" id="{D257AA2D-9125-4C98-B896-D21CA0F95059}"/>
              </a:ext>
            </a:extLst>
          </p:cNvPr>
          <p:cNvGrpSpPr>
            <a:grpSpLocks noChangeAspect="1"/>
          </p:cNvGrpSpPr>
          <p:nvPr/>
        </p:nvGrpSpPr>
        <p:grpSpPr>
          <a:xfrm>
            <a:off x="640250" y="4934312"/>
            <a:ext cx="2934331" cy="1741460"/>
            <a:chOff x="1003433" y="4948148"/>
            <a:chExt cx="2796029" cy="1659383"/>
          </a:xfrm>
        </p:grpSpPr>
        <p:grpSp>
          <p:nvGrpSpPr>
            <p:cNvPr id="70" name="Group 69">
              <a:extLst>
                <a:ext uri="{FF2B5EF4-FFF2-40B4-BE49-F238E27FC236}">
                  <a16:creationId xmlns:a16="http://schemas.microsoft.com/office/drawing/2014/main" id="{BB0996D3-6488-4D7A-AFC5-4D896AC88A1F}"/>
                </a:ext>
              </a:extLst>
            </p:cNvPr>
            <p:cNvGrpSpPr>
              <a:grpSpLocks noChangeAspect="1"/>
            </p:cNvGrpSpPr>
            <p:nvPr/>
          </p:nvGrpSpPr>
          <p:grpSpPr>
            <a:xfrm>
              <a:off x="1003433" y="4948148"/>
              <a:ext cx="2796029" cy="1659383"/>
              <a:chOff x="3044808" y="2559895"/>
              <a:chExt cx="6121316" cy="3632865"/>
            </a:xfrm>
          </p:grpSpPr>
          <p:pic>
            <p:nvPicPr>
              <p:cNvPr id="72" name="Picture 71">
                <a:extLst>
                  <a:ext uri="{FF2B5EF4-FFF2-40B4-BE49-F238E27FC236}">
                    <a16:creationId xmlns:a16="http://schemas.microsoft.com/office/drawing/2014/main" id="{87581B0B-4FC6-4600-8821-8704517F7D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8957" y="5034471"/>
                <a:ext cx="424043" cy="352065"/>
              </a:xfrm>
              <a:prstGeom prst="rect">
                <a:avLst/>
              </a:prstGeom>
            </p:spPr>
          </p:pic>
          <p:pic>
            <p:nvPicPr>
              <p:cNvPr id="73" name="Picture 72">
                <a:extLst>
                  <a:ext uri="{FF2B5EF4-FFF2-40B4-BE49-F238E27FC236}">
                    <a16:creationId xmlns:a16="http://schemas.microsoft.com/office/drawing/2014/main" id="{0D974C02-426A-48C2-ACF6-79389BD9BB02}"/>
                  </a:ext>
                </a:extLst>
              </p:cNvPr>
              <p:cNvPicPr>
                <a:picLocks noChangeAspect="1"/>
              </p:cNvPicPr>
              <p:nvPr/>
            </p:nvPicPr>
            <p:blipFill rotWithShape="1">
              <a:blip r:embed="rId8">
                <a:extLst>
                  <a:ext uri="{28A0092B-C50C-407E-A947-70E740481C1C}">
                    <a14:useLocalDpi xmlns:a14="http://schemas.microsoft.com/office/drawing/2010/main" val="0"/>
                  </a:ext>
                </a:extLst>
              </a:blip>
              <a:srcRect l="19192" r="20061"/>
              <a:stretch/>
            </p:blipFill>
            <p:spPr>
              <a:xfrm>
                <a:off x="3044808" y="2559895"/>
                <a:ext cx="6110148" cy="3632865"/>
              </a:xfrm>
              <a:prstGeom prst="rect">
                <a:avLst/>
              </a:prstGeom>
            </p:spPr>
          </p:pic>
          <p:sp>
            <p:nvSpPr>
              <p:cNvPr id="74" name="TextBox 73">
                <a:extLst>
                  <a:ext uri="{FF2B5EF4-FFF2-40B4-BE49-F238E27FC236}">
                    <a16:creationId xmlns:a16="http://schemas.microsoft.com/office/drawing/2014/main" id="{9F484EE9-500F-4FB0-AF74-1CB79BBB471D}"/>
                  </a:ext>
                </a:extLst>
              </p:cNvPr>
              <p:cNvSpPr txBox="1"/>
              <p:nvPr/>
            </p:nvSpPr>
            <p:spPr>
              <a:xfrm>
                <a:off x="3044808" y="5631192"/>
                <a:ext cx="1196947" cy="4780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rPr>
                  <a:t>Ground</a:t>
                </a:r>
              </a:p>
            </p:txBody>
          </p:sp>
          <p:pic>
            <p:nvPicPr>
              <p:cNvPr id="81" name="Picture 80">
                <a:extLst>
                  <a:ext uri="{FF2B5EF4-FFF2-40B4-BE49-F238E27FC236}">
                    <a16:creationId xmlns:a16="http://schemas.microsoft.com/office/drawing/2014/main" id="{8B9FE2BE-D451-4DB1-AA2D-C867B95BB9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2523" y="3711252"/>
                <a:ext cx="1307058" cy="1726116"/>
              </a:xfrm>
              <a:prstGeom prst="rect">
                <a:avLst/>
              </a:prstGeom>
              <a:noFill/>
            </p:spPr>
          </p:pic>
          <p:sp>
            <p:nvSpPr>
              <p:cNvPr id="82" name="Rectangle 81">
                <a:extLst>
                  <a:ext uri="{FF2B5EF4-FFF2-40B4-BE49-F238E27FC236}">
                    <a16:creationId xmlns:a16="http://schemas.microsoft.com/office/drawing/2014/main" id="{BD48BB29-BA3A-46A9-8899-83CDB1C6E7B3}"/>
                  </a:ext>
                </a:extLst>
              </p:cNvPr>
              <p:cNvSpPr/>
              <p:nvPr/>
            </p:nvSpPr>
            <p:spPr>
              <a:xfrm>
                <a:off x="3072118" y="5393910"/>
                <a:ext cx="6094006" cy="185951"/>
              </a:xfrm>
              <a:prstGeom prst="rect">
                <a:avLst/>
              </a:prstGeom>
              <a:solidFill>
                <a:sysClr val="windowText" lastClr="000000">
                  <a:lumMod val="75000"/>
                  <a:lumOff val="25000"/>
                </a:sysClr>
              </a:solidFill>
              <a:ln w="127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7AE10A71-8BC8-4478-BCF8-6EB8F66106FF}"/>
                  </a:ext>
                </a:extLst>
              </p:cNvPr>
              <p:cNvSpPr txBox="1"/>
              <p:nvPr/>
            </p:nvSpPr>
            <p:spPr>
              <a:xfrm>
                <a:off x="3044808" y="5213038"/>
                <a:ext cx="2621120" cy="5037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Calibri" panose="020F0502020204030204"/>
                    <a:ea typeface="+mn-ea"/>
                  </a:rPr>
                  <a:t>Possible Foundation</a:t>
                </a:r>
              </a:p>
            </p:txBody>
          </p:sp>
        </p:grpSp>
        <p:sp>
          <p:nvSpPr>
            <p:cNvPr id="71" name="Freeform: Shape 70">
              <a:extLst>
                <a:ext uri="{FF2B5EF4-FFF2-40B4-BE49-F238E27FC236}">
                  <a16:creationId xmlns:a16="http://schemas.microsoft.com/office/drawing/2014/main" id="{03779A2A-5F13-450B-8891-253C85F55A2E}"/>
                </a:ext>
              </a:extLst>
            </p:cNvPr>
            <p:cNvSpPr/>
            <p:nvPr/>
          </p:nvSpPr>
          <p:spPr>
            <a:xfrm>
              <a:off x="1610721" y="4998716"/>
              <a:ext cx="1621074" cy="922024"/>
            </a:xfrm>
            <a:custGeom>
              <a:avLst/>
              <a:gdLst>
                <a:gd name="connsiteX0" fmla="*/ 0 w 1592580"/>
                <a:gd name="connsiteY0" fmla="*/ 922020 h 922020"/>
                <a:gd name="connsiteX1" fmla="*/ 809625 w 1592580"/>
                <a:gd name="connsiteY1" fmla="*/ 0 h 922020"/>
                <a:gd name="connsiteX2" fmla="*/ 1592580 w 1592580"/>
                <a:gd name="connsiteY2" fmla="*/ 920115 h 922020"/>
                <a:gd name="connsiteX0" fmla="*/ 0 w 1592580"/>
                <a:gd name="connsiteY0" fmla="*/ 922024 h 922024"/>
                <a:gd name="connsiteX1" fmla="*/ 809625 w 1592580"/>
                <a:gd name="connsiteY1" fmla="*/ 4 h 922024"/>
                <a:gd name="connsiteX2" fmla="*/ 1592580 w 1592580"/>
                <a:gd name="connsiteY2" fmla="*/ 920119 h 922024"/>
                <a:gd name="connsiteX0" fmla="*/ 0 w 1592580"/>
                <a:gd name="connsiteY0" fmla="*/ 922024 h 922024"/>
                <a:gd name="connsiteX1" fmla="*/ 809625 w 1592580"/>
                <a:gd name="connsiteY1" fmla="*/ 4 h 922024"/>
                <a:gd name="connsiteX2" fmla="*/ 1592580 w 1592580"/>
                <a:gd name="connsiteY2" fmla="*/ 920119 h 922024"/>
              </a:gdLst>
              <a:ahLst/>
              <a:cxnLst>
                <a:cxn ang="0">
                  <a:pos x="connsiteX0" y="connsiteY0"/>
                </a:cxn>
                <a:cxn ang="0">
                  <a:pos x="connsiteX1" y="connsiteY1"/>
                </a:cxn>
                <a:cxn ang="0">
                  <a:pos x="connsiteX2" y="connsiteY2"/>
                </a:cxn>
              </a:cxnLst>
              <a:rect l="l" t="t" r="r" b="b"/>
              <a:pathLst>
                <a:path w="1592580" h="922024">
                  <a:moveTo>
                    <a:pt x="0" y="922024"/>
                  </a:moveTo>
                  <a:cubicBezTo>
                    <a:pt x="272097" y="461172"/>
                    <a:pt x="414655" y="-1584"/>
                    <a:pt x="809625" y="4"/>
                  </a:cubicBezTo>
                  <a:cubicBezTo>
                    <a:pt x="1176020" y="7307"/>
                    <a:pt x="1333817" y="459903"/>
                    <a:pt x="1592580" y="920119"/>
                  </a:cubicBezTo>
                </a:path>
              </a:pathLst>
            </a:custGeom>
            <a:noFill/>
            <a:ln w="12700" cap="flat" cmpd="sng" algn="ctr">
              <a:solidFill>
                <a:srgbClr val="7030A0"/>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4" name="Rectangle 83">
            <a:extLst>
              <a:ext uri="{FF2B5EF4-FFF2-40B4-BE49-F238E27FC236}">
                <a16:creationId xmlns:a16="http://schemas.microsoft.com/office/drawing/2014/main" id="{39E58B76-113F-4974-B000-991D1E81BA2F}"/>
              </a:ext>
            </a:extLst>
          </p:cNvPr>
          <p:cNvSpPr/>
          <p:nvPr/>
        </p:nvSpPr>
        <p:spPr>
          <a:xfrm>
            <a:off x="398939" y="4528314"/>
            <a:ext cx="3525472" cy="2142928"/>
          </a:xfrm>
          <a:prstGeom prst="rect">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37" name="Group 136">
            <a:extLst>
              <a:ext uri="{FF2B5EF4-FFF2-40B4-BE49-F238E27FC236}">
                <a16:creationId xmlns:a16="http://schemas.microsoft.com/office/drawing/2014/main" id="{B5C202F3-513C-4411-8E13-93D9521D1168}"/>
              </a:ext>
            </a:extLst>
          </p:cNvPr>
          <p:cNvGrpSpPr/>
          <p:nvPr/>
        </p:nvGrpSpPr>
        <p:grpSpPr>
          <a:xfrm>
            <a:off x="8737631" y="5568638"/>
            <a:ext cx="1457712" cy="1126268"/>
            <a:chOff x="8612196" y="5500398"/>
            <a:chExt cx="1457712" cy="1126268"/>
          </a:xfrm>
        </p:grpSpPr>
        <p:sp>
          <p:nvSpPr>
            <p:cNvPr id="42" name="TextBox 41">
              <a:extLst>
                <a:ext uri="{FF2B5EF4-FFF2-40B4-BE49-F238E27FC236}">
                  <a16:creationId xmlns:a16="http://schemas.microsoft.com/office/drawing/2014/main" id="{8399BC10-0370-4FDA-812A-BA79E32A7E46}"/>
                </a:ext>
              </a:extLst>
            </p:cNvPr>
            <p:cNvSpPr txBox="1"/>
            <p:nvPr/>
          </p:nvSpPr>
          <p:spPr>
            <a:xfrm>
              <a:off x="8612196" y="6226556"/>
              <a:ext cx="1457712" cy="400110"/>
            </a:xfrm>
            <a:prstGeom prst="rect">
              <a:avLst/>
            </a:prstGeom>
            <a:noFill/>
          </p:spPr>
          <p:txBody>
            <a:bodyPr wrap="square" rtlCol="0">
              <a:spAutoFit/>
            </a:bodyPr>
            <a:lstStyle/>
            <a:p>
              <a:pPr algn="ctr" eaLnBrk="1" fontAlgn="auto" hangingPunct="1">
                <a:spcBef>
                  <a:spcPts val="0"/>
                </a:spcBef>
                <a:spcAft>
                  <a:spcPts val="0"/>
                </a:spcAft>
              </a:pPr>
              <a:r>
                <a:rPr lang="en-US" sz="1000" dirty="0">
                  <a:solidFill>
                    <a:prstClr val="black"/>
                  </a:solidFill>
                  <a:latin typeface="Calibri" panose="020F0502020204030204"/>
                  <a:ea typeface="+mn-ea"/>
                </a:rPr>
                <a:t>Small rover for inspections</a:t>
              </a:r>
            </a:p>
          </p:txBody>
        </p:sp>
        <p:pic>
          <p:nvPicPr>
            <p:cNvPr id="85" name="Picture 2" descr="A-PUFFER">
              <a:extLst>
                <a:ext uri="{FF2B5EF4-FFF2-40B4-BE49-F238E27FC236}">
                  <a16:creationId xmlns:a16="http://schemas.microsoft.com/office/drawing/2014/main" id="{722F50F9-4363-4FFE-9B57-B3519D305FA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671" t="9962" r="12359" b="17980"/>
            <a:stretch/>
          </p:blipFill>
          <p:spPr bwMode="auto">
            <a:xfrm>
              <a:off x="8895378" y="5500398"/>
              <a:ext cx="891349" cy="727210"/>
            </a:xfrm>
            <a:prstGeom prst="rect">
              <a:avLst/>
            </a:prstGeom>
            <a:noFill/>
            <a:extLst>
              <a:ext uri="{909E8E84-426E-40DD-AFC4-6F175D3DCCD1}">
                <a14:hiddenFill xmlns:a14="http://schemas.microsoft.com/office/drawing/2010/main">
                  <a:solidFill>
                    <a:srgbClr val="FFFFFF"/>
                  </a:solidFill>
                </a14:hiddenFill>
              </a:ext>
            </a:extLst>
          </p:spPr>
        </p:pic>
      </p:grpSp>
      <p:sp>
        <p:nvSpPr>
          <p:cNvPr id="86" name="TextBox 85">
            <a:extLst>
              <a:ext uri="{FF2B5EF4-FFF2-40B4-BE49-F238E27FC236}">
                <a16:creationId xmlns:a16="http://schemas.microsoft.com/office/drawing/2014/main" id="{3D1ABA7A-34DC-4E1E-8579-AEB45EF66C8F}"/>
              </a:ext>
            </a:extLst>
          </p:cNvPr>
          <p:cNvSpPr txBox="1"/>
          <p:nvPr/>
        </p:nvSpPr>
        <p:spPr>
          <a:xfrm>
            <a:off x="4320287" y="6635714"/>
            <a:ext cx="2488449" cy="276999"/>
          </a:xfrm>
          <a:prstGeom prst="rect">
            <a:avLst/>
          </a:prstGeom>
          <a:noFill/>
        </p:spPr>
        <p:txBody>
          <a:bodyPr wrap="square" rtlCol="0">
            <a:spAutoFit/>
          </a:bodyPr>
          <a:lstStyle/>
          <a:p>
            <a:r>
              <a:rPr lang="en-US" sz="1200" dirty="0">
                <a:solidFill>
                  <a:schemeClr val="bg1">
                    <a:lumMod val="50000"/>
                    <a:lumOff val="50000"/>
                  </a:schemeClr>
                </a:solidFill>
              </a:rPr>
              <a:t>Images Source: NASA</a:t>
            </a:r>
          </a:p>
        </p:txBody>
      </p:sp>
      <p:sp>
        <p:nvSpPr>
          <p:cNvPr id="87" name="TextBox 86">
            <a:extLst>
              <a:ext uri="{FF2B5EF4-FFF2-40B4-BE49-F238E27FC236}">
                <a16:creationId xmlns:a16="http://schemas.microsoft.com/office/drawing/2014/main" id="{FA8BD775-9432-4A17-92F6-A8AA82EFDB8D}"/>
              </a:ext>
            </a:extLst>
          </p:cNvPr>
          <p:cNvSpPr txBox="1"/>
          <p:nvPr/>
        </p:nvSpPr>
        <p:spPr>
          <a:xfrm>
            <a:off x="8481426" y="6635714"/>
            <a:ext cx="2488449" cy="276999"/>
          </a:xfrm>
          <a:prstGeom prst="rect">
            <a:avLst/>
          </a:prstGeom>
          <a:noFill/>
        </p:spPr>
        <p:txBody>
          <a:bodyPr wrap="square" rtlCol="0">
            <a:spAutoFit/>
          </a:bodyPr>
          <a:lstStyle/>
          <a:p>
            <a:r>
              <a:rPr lang="en-US" sz="1200" dirty="0">
                <a:solidFill>
                  <a:schemeClr val="bg1">
                    <a:lumMod val="50000"/>
                    <a:lumOff val="50000"/>
                  </a:schemeClr>
                </a:solidFill>
              </a:rPr>
              <a:t>Images Source: NASA</a:t>
            </a:r>
          </a:p>
        </p:txBody>
      </p:sp>
      <p:grpSp>
        <p:nvGrpSpPr>
          <p:cNvPr id="126" name="Group 125">
            <a:extLst>
              <a:ext uri="{FF2B5EF4-FFF2-40B4-BE49-F238E27FC236}">
                <a16:creationId xmlns:a16="http://schemas.microsoft.com/office/drawing/2014/main" id="{52A9B36D-1222-4036-8E4B-CB83CA339098}"/>
              </a:ext>
            </a:extLst>
          </p:cNvPr>
          <p:cNvGrpSpPr>
            <a:grpSpLocks noChangeAspect="1"/>
          </p:cNvGrpSpPr>
          <p:nvPr/>
        </p:nvGrpSpPr>
        <p:grpSpPr>
          <a:xfrm>
            <a:off x="4390819" y="4528314"/>
            <a:ext cx="3722188" cy="2140546"/>
            <a:chOff x="1222337" y="1600200"/>
            <a:chExt cx="8165287" cy="4239451"/>
          </a:xfrm>
        </p:grpSpPr>
        <p:sp>
          <p:nvSpPr>
            <p:cNvPr id="89" name="Rectangle 88">
              <a:extLst>
                <a:ext uri="{FF2B5EF4-FFF2-40B4-BE49-F238E27FC236}">
                  <a16:creationId xmlns:a16="http://schemas.microsoft.com/office/drawing/2014/main" id="{084AF5C0-D4E7-4E51-9A0E-19D147485E2F}"/>
                </a:ext>
              </a:extLst>
            </p:cNvPr>
            <p:cNvSpPr/>
            <p:nvPr/>
          </p:nvSpPr>
          <p:spPr>
            <a:xfrm>
              <a:off x="1269242" y="1600200"/>
              <a:ext cx="8118382" cy="4239451"/>
            </a:xfrm>
            <a:prstGeom prst="rect">
              <a:avLst/>
            </a:prstGeom>
            <a:noFill/>
            <a:ln w="28575" cap="flat" cmpd="sng" algn="ctr">
              <a:solidFill>
                <a:sysClr val="windowText" lastClr="000000"/>
              </a:solidFill>
              <a:prstDash val="solid"/>
              <a:miter lim="800000"/>
            </a:ln>
            <a:effectLst/>
          </p:spPr>
          <p:txBody>
            <a:bodyPr rtlCol="0" anchor="ctr"/>
            <a:lstStyle/>
            <a:p>
              <a:pPr algn="ctr" eaLnBrk="1" fontAlgn="auto" hangingPunct="1">
                <a:spcBef>
                  <a:spcPts val="0"/>
                </a:spcBef>
                <a:spcAft>
                  <a:spcPts val="0"/>
                </a:spcAft>
              </a:pPr>
              <a:endParaRPr lang="en-US" sz="1200" kern="0">
                <a:solidFill>
                  <a:prstClr val="white"/>
                </a:solidFill>
                <a:latin typeface="Calibri" panose="020F0502020204030204"/>
              </a:endParaRPr>
            </a:p>
          </p:txBody>
        </p:sp>
        <p:sp>
          <p:nvSpPr>
            <p:cNvPr id="90" name="Freeform: Shape 89">
              <a:extLst>
                <a:ext uri="{FF2B5EF4-FFF2-40B4-BE49-F238E27FC236}">
                  <a16:creationId xmlns:a16="http://schemas.microsoft.com/office/drawing/2014/main" id="{1B3EE098-1915-45D2-930D-BADA88913DF9}"/>
                </a:ext>
              </a:extLst>
            </p:cNvPr>
            <p:cNvSpPr/>
            <p:nvPr/>
          </p:nvSpPr>
          <p:spPr>
            <a:xfrm>
              <a:off x="1296537" y="3598102"/>
              <a:ext cx="8074152" cy="2225040"/>
            </a:xfrm>
            <a:custGeom>
              <a:avLst/>
              <a:gdLst>
                <a:gd name="connsiteX0" fmla="*/ 0 w 8308848"/>
                <a:gd name="connsiteY0" fmla="*/ 146304 h 2212848"/>
                <a:gd name="connsiteX1" fmla="*/ 1267968 w 8308848"/>
                <a:gd name="connsiteY1" fmla="*/ 30480 h 2212848"/>
                <a:gd name="connsiteX2" fmla="*/ 2292096 w 8308848"/>
                <a:gd name="connsiteY2" fmla="*/ 432816 h 2212848"/>
                <a:gd name="connsiteX3" fmla="*/ 2566416 w 8308848"/>
                <a:gd name="connsiteY3" fmla="*/ 445008 h 2212848"/>
                <a:gd name="connsiteX4" fmla="*/ 4498848 w 8308848"/>
                <a:gd name="connsiteY4" fmla="*/ 329184 h 2212848"/>
                <a:gd name="connsiteX5" fmla="*/ 4602480 w 8308848"/>
                <a:gd name="connsiteY5" fmla="*/ 310896 h 2212848"/>
                <a:gd name="connsiteX6" fmla="*/ 4626864 w 8308848"/>
                <a:gd name="connsiteY6" fmla="*/ 304800 h 2212848"/>
                <a:gd name="connsiteX7" fmla="*/ 6016752 w 8308848"/>
                <a:gd name="connsiteY7" fmla="*/ 30480 h 2212848"/>
                <a:gd name="connsiteX8" fmla="*/ 6163056 w 8308848"/>
                <a:gd name="connsiteY8" fmla="*/ 30480 h 2212848"/>
                <a:gd name="connsiteX9" fmla="*/ 7687056 w 8308848"/>
                <a:gd name="connsiteY9" fmla="*/ 12192 h 2212848"/>
                <a:gd name="connsiteX10" fmla="*/ 8308848 w 8308848"/>
                <a:gd name="connsiteY10" fmla="*/ 0 h 2212848"/>
                <a:gd name="connsiteX11" fmla="*/ 8284464 w 8308848"/>
                <a:gd name="connsiteY11" fmla="*/ 2206752 h 2212848"/>
                <a:gd name="connsiteX12" fmla="*/ 0 w 8308848"/>
                <a:gd name="connsiteY12" fmla="*/ 2212848 h 2212848"/>
                <a:gd name="connsiteX13" fmla="*/ 0 w 8308848"/>
                <a:gd name="connsiteY13" fmla="*/ 146304 h 2212848"/>
                <a:gd name="connsiteX0" fmla="*/ 0 w 8284464"/>
                <a:gd name="connsiteY0" fmla="*/ 158496 h 2225040"/>
                <a:gd name="connsiteX1" fmla="*/ 1267968 w 8284464"/>
                <a:gd name="connsiteY1" fmla="*/ 42672 h 2225040"/>
                <a:gd name="connsiteX2" fmla="*/ 2292096 w 8284464"/>
                <a:gd name="connsiteY2" fmla="*/ 445008 h 2225040"/>
                <a:gd name="connsiteX3" fmla="*/ 2566416 w 8284464"/>
                <a:gd name="connsiteY3" fmla="*/ 457200 h 2225040"/>
                <a:gd name="connsiteX4" fmla="*/ 4498848 w 8284464"/>
                <a:gd name="connsiteY4" fmla="*/ 341376 h 2225040"/>
                <a:gd name="connsiteX5" fmla="*/ 4602480 w 8284464"/>
                <a:gd name="connsiteY5" fmla="*/ 323088 h 2225040"/>
                <a:gd name="connsiteX6" fmla="*/ 4626864 w 8284464"/>
                <a:gd name="connsiteY6" fmla="*/ 316992 h 2225040"/>
                <a:gd name="connsiteX7" fmla="*/ 6016752 w 8284464"/>
                <a:gd name="connsiteY7" fmla="*/ 42672 h 2225040"/>
                <a:gd name="connsiteX8" fmla="*/ 6163056 w 8284464"/>
                <a:gd name="connsiteY8" fmla="*/ 42672 h 2225040"/>
                <a:gd name="connsiteX9" fmla="*/ 7687056 w 8284464"/>
                <a:gd name="connsiteY9" fmla="*/ 24384 h 2225040"/>
                <a:gd name="connsiteX10" fmla="*/ 8272272 w 8284464"/>
                <a:gd name="connsiteY10" fmla="*/ 0 h 2225040"/>
                <a:gd name="connsiteX11" fmla="*/ 8284464 w 8284464"/>
                <a:gd name="connsiteY11" fmla="*/ 2218944 h 2225040"/>
                <a:gd name="connsiteX12" fmla="*/ 0 w 8284464"/>
                <a:gd name="connsiteY12" fmla="*/ 2225040 h 2225040"/>
                <a:gd name="connsiteX13" fmla="*/ 0 w 8284464"/>
                <a:gd name="connsiteY13" fmla="*/ 158496 h 2225040"/>
                <a:gd name="connsiteX0" fmla="*/ 18789 w 8284464"/>
                <a:gd name="connsiteY0" fmla="*/ 158496 h 2225040"/>
                <a:gd name="connsiteX1" fmla="*/ 1267968 w 8284464"/>
                <a:gd name="connsiteY1" fmla="*/ 42672 h 2225040"/>
                <a:gd name="connsiteX2" fmla="*/ 2292096 w 8284464"/>
                <a:gd name="connsiteY2" fmla="*/ 445008 h 2225040"/>
                <a:gd name="connsiteX3" fmla="*/ 2566416 w 8284464"/>
                <a:gd name="connsiteY3" fmla="*/ 457200 h 2225040"/>
                <a:gd name="connsiteX4" fmla="*/ 4498848 w 8284464"/>
                <a:gd name="connsiteY4" fmla="*/ 341376 h 2225040"/>
                <a:gd name="connsiteX5" fmla="*/ 4602480 w 8284464"/>
                <a:gd name="connsiteY5" fmla="*/ 323088 h 2225040"/>
                <a:gd name="connsiteX6" fmla="*/ 4626864 w 8284464"/>
                <a:gd name="connsiteY6" fmla="*/ 316992 h 2225040"/>
                <a:gd name="connsiteX7" fmla="*/ 6016752 w 8284464"/>
                <a:gd name="connsiteY7" fmla="*/ 42672 h 2225040"/>
                <a:gd name="connsiteX8" fmla="*/ 6163056 w 8284464"/>
                <a:gd name="connsiteY8" fmla="*/ 42672 h 2225040"/>
                <a:gd name="connsiteX9" fmla="*/ 7687056 w 8284464"/>
                <a:gd name="connsiteY9" fmla="*/ 24384 h 2225040"/>
                <a:gd name="connsiteX10" fmla="*/ 8272272 w 8284464"/>
                <a:gd name="connsiteY10" fmla="*/ 0 h 2225040"/>
                <a:gd name="connsiteX11" fmla="*/ 8284464 w 8284464"/>
                <a:gd name="connsiteY11" fmla="*/ 2218944 h 2225040"/>
                <a:gd name="connsiteX12" fmla="*/ 0 w 8284464"/>
                <a:gd name="connsiteY12" fmla="*/ 2225040 h 2225040"/>
                <a:gd name="connsiteX13" fmla="*/ 18789 w 8284464"/>
                <a:gd name="connsiteY13" fmla="*/ 158496 h 2225040"/>
                <a:gd name="connsiteX0" fmla="*/ 12526 w 8278201"/>
                <a:gd name="connsiteY0" fmla="*/ 158496 h 2218944"/>
                <a:gd name="connsiteX1" fmla="*/ 1261705 w 8278201"/>
                <a:gd name="connsiteY1" fmla="*/ 42672 h 2218944"/>
                <a:gd name="connsiteX2" fmla="*/ 2285833 w 8278201"/>
                <a:gd name="connsiteY2" fmla="*/ 445008 h 2218944"/>
                <a:gd name="connsiteX3" fmla="*/ 2560153 w 8278201"/>
                <a:gd name="connsiteY3" fmla="*/ 457200 h 2218944"/>
                <a:gd name="connsiteX4" fmla="*/ 4492585 w 8278201"/>
                <a:gd name="connsiteY4" fmla="*/ 341376 h 2218944"/>
                <a:gd name="connsiteX5" fmla="*/ 4596217 w 8278201"/>
                <a:gd name="connsiteY5" fmla="*/ 323088 h 2218944"/>
                <a:gd name="connsiteX6" fmla="*/ 4620601 w 8278201"/>
                <a:gd name="connsiteY6" fmla="*/ 316992 h 2218944"/>
                <a:gd name="connsiteX7" fmla="*/ 6010489 w 8278201"/>
                <a:gd name="connsiteY7" fmla="*/ 42672 h 2218944"/>
                <a:gd name="connsiteX8" fmla="*/ 6156793 w 8278201"/>
                <a:gd name="connsiteY8" fmla="*/ 42672 h 2218944"/>
                <a:gd name="connsiteX9" fmla="*/ 7680793 w 8278201"/>
                <a:gd name="connsiteY9" fmla="*/ 24384 h 2218944"/>
                <a:gd name="connsiteX10" fmla="*/ 8266009 w 8278201"/>
                <a:gd name="connsiteY10" fmla="*/ 0 h 2218944"/>
                <a:gd name="connsiteX11" fmla="*/ 8278201 w 8278201"/>
                <a:gd name="connsiteY11" fmla="*/ 2218944 h 2218944"/>
                <a:gd name="connsiteX12" fmla="*/ 0 w 8278201"/>
                <a:gd name="connsiteY12" fmla="*/ 2212514 h 2218944"/>
                <a:gd name="connsiteX13" fmla="*/ 12526 w 8278201"/>
                <a:gd name="connsiteY13" fmla="*/ 158496 h 2218944"/>
                <a:gd name="connsiteX0" fmla="*/ 759 w 8266434"/>
                <a:gd name="connsiteY0" fmla="*/ 158496 h 2225040"/>
                <a:gd name="connsiteX1" fmla="*/ 1249938 w 8266434"/>
                <a:gd name="connsiteY1" fmla="*/ 42672 h 2225040"/>
                <a:gd name="connsiteX2" fmla="*/ 2274066 w 8266434"/>
                <a:gd name="connsiteY2" fmla="*/ 445008 h 2225040"/>
                <a:gd name="connsiteX3" fmla="*/ 2548386 w 8266434"/>
                <a:gd name="connsiteY3" fmla="*/ 457200 h 2225040"/>
                <a:gd name="connsiteX4" fmla="*/ 4480818 w 8266434"/>
                <a:gd name="connsiteY4" fmla="*/ 341376 h 2225040"/>
                <a:gd name="connsiteX5" fmla="*/ 4584450 w 8266434"/>
                <a:gd name="connsiteY5" fmla="*/ 323088 h 2225040"/>
                <a:gd name="connsiteX6" fmla="*/ 4608834 w 8266434"/>
                <a:gd name="connsiteY6" fmla="*/ 316992 h 2225040"/>
                <a:gd name="connsiteX7" fmla="*/ 5998722 w 8266434"/>
                <a:gd name="connsiteY7" fmla="*/ 42672 h 2225040"/>
                <a:gd name="connsiteX8" fmla="*/ 6145026 w 8266434"/>
                <a:gd name="connsiteY8" fmla="*/ 42672 h 2225040"/>
                <a:gd name="connsiteX9" fmla="*/ 7669026 w 8266434"/>
                <a:gd name="connsiteY9" fmla="*/ 24384 h 2225040"/>
                <a:gd name="connsiteX10" fmla="*/ 8254242 w 8266434"/>
                <a:gd name="connsiteY10" fmla="*/ 0 h 2225040"/>
                <a:gd name="connsiteX11" fmla="*/ 8266434 w 8266434"/>
                <a:gd name="connsiteY11" fmla="*/ 2218944 h 2225040"/>
                <a:gd name="connsiteX12" fmla="*/ 7022 w 8266434"/>
                <a:gd name="connsiteY12" fmla="*/ 2225040 h 2225040"/>
                <a:gd name="connsiteX13" fmla="*/ 759 w 8266434"/>
                <a:gd name="connsiteY13" fmla="*/ 158496 h 22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66434" h="2225040">
                  <a:moveTo>
                    <a:pt x="759" y="158496"/>
                  </a:moveTo>
                  <a:lnTo>
                    <a:pt x="1249938" y="42672"/>
                  </a:lnTo>
                  <a:lnTo>
                    <a:pt x="2274066" y="445008"/>
                  </a:lnTo>
                  <a:cubicBezTo>
                    <a:pt x="2400340" y="473069"/>
                    <a:pt x="2310196" y="457200"/>
                    <a:pt x="2548386" y="457200"/>
                  </a:cubicBezTo>
                  <a:lnTo>
                    <a:pt x="4480818" y="341376"/>
                  </a:lnTo>
                  <a:cubicBezTo>
                    <a:pt x="4552336" y="333430"/>
                    <a:pt x="4517831" y="339743"/>
                    <a:pt x="4584450" y="323088"/>
                  </a:cubicBezTo>
                  <a:lnTo>
                    <a:pt x="4608834" y="316992"/>
                  </a:lnTo>
                  <a:lnTo>
                    <a:pt x="5998722" y="42672"/>
                  </a:lnTo>
                  <a:lnTo>
                    <a:pt x="6145026" y="42672"/>
                  </a:lnTo>
                  <a:lnTo>
                    <a:pt x="7669026" y="24384"/>
                  </a:lnTo>
                  <a:lnTo>
                    <a:pt x="8254242" y="0"/>
                  </a:lnTo>
                  <a:lnTo>
                    <a:pt x="8266434" y="2218944"/>
                  </a:lnTo>
                  <a:lnTo>
                    <a:pt x="7022" y="2225040"/>
                  </a:lnTo>
                  <a:cubicBezTo>
                    <a:pt x="11197" y="1540367"/>
                    <a:pt x="-3416" y="843169"/>
                    <a:pt x="759" y="158496"/>
                  </a:cubicBezTo>
                  <a:close/>
                </a:path>
              </a:pathLst>
            </a:custGeom>
            <a:solidFill>
              <a:srgbClr val="E7E6E6">
                <a:lumMod val="90000"/>
              </a:srgbClr>
            </a:solidFill>
            <a:ln w="12700" cap="flat" cmpd="sng" algn="ctr">
              <a:solidFill>
                <a:srgbClr val="E7E6E6">
                  <a:lumMod val="75000"/>
                </a:srgbClr>
              </a:solidFill>
              <a:prstDash val="solid"/>
              <a:miter lim="800000"/>
            </a:ln>
            <a:effectLst/>
          </p:spPr>
          <p:txBody>
            <a:bodyPr rtlCol="0" anchor="ctr"/>
            <a:lstStyle/>
            <a:p>
              <a:pPr algn="ctr" eaLnBrk="1" fontAlgn="auto" hangingPunct="1">
                <a:spcBef>
                  <a:spcPts val="0"/>
                </a:spcBef>
                <a:spcAft>
                  <a:spcPts val="0"/>
                </a:spcAft>
              </a:pPr>
              <a:endParaRPr lang="en-US" sz="1200" kern="0">
                <a:solidFill>
                  <a:prstClr val="white"/>
                </a:solidFill>
                <a:latin typeface="Calibri" panose="020F0502020204030204"/>
              </a:endParaRPr>
            </a:p>
          </p:txBody>
        </p:sp>
        <p:sp>
          <p:nvSpPr>
            <p:cNvPr id="91" name="Freeform 16">
              <a:extLst>
                <a:ext uri="{FF2B5EF4-FFF2-40B4-BE49-F238E27FC236}">
                  <a16:creationId xmlns:a16="http://schemas.microsoft.com/office/drawing/2014/main" id="{6E168976-A07A-4650-88B1-A4E86B8FB76F}"/>
                </a:ext>
              </a:extLst>
            </p:cNvPr>
            <p:cNvSpPr/>
            <p:nvPr/>
          </p:nvSpPr>
          <p:spPr>
            <a:xfrm>
              <a:off x="4251333" y="3074018"/>
              <a:ext cx="3878708" cy="1067243"/>
            </a:xfrm>
            <a:custGeom>
              <a:avLst/>
              <a:gdLst>
                <a:gd name="connsiteX0" fmla="*/ 0 w 2405742"/>
                <a:gd name="connsiteY0" fmla="*/ 587828 h 587828"/>
                <a:gd name="connsiteX1" fmla="*/ 370114 w 2405742"/>
                <a:gd name="connsiteY1" fmla="*/ 250371 h 587828"/>
                <a:gd name="connsiteX2" fmla="*/ 740228 w 2405742"/>
                <a:gd name="connsiteY2" fmla="*/ 76200 h 587828"/>
                <a:gd name="connsiteX3" fmla="*/ 1110342 w 2405742"/>
                <a:gd name="connsiteY3" fmla="*/ 0 h 587828"/>
                <a:gd name="connsiteX4" fmla="*/ 1328057 w 2405742"/>
                <a:gd name="connsiteY4" fmla="*/ 0 h 587828"/>
                <a:gd name="connsiteX5" fmla="*/ 1567542 w 2405742"/>
                <a:gd name="connsiteY5" fmla="*/ 32657 h 587828"/>
                <a:gd name="connsiteX6" fmla="*/ 1894114 w 2405742"/>
                <a:gd name="connsiteY6" fmla="*/ 119743 h 587828"/>
                <a:gd name="connsiteX7" fmla="*/ 2144485 w 2405742"/>
                <a:gd name="connsiteY7" fmla="*/ 293914 h 587828"/>
                <a:gd name="connsiteX8" fmla="*/ 2405742 w 2405742"/>
                <a:gd name="connsiteY8" fmla="*/ 566057 h 587828"/>
                <a:gd name="connsiteX9" fmla="*/ 0 w 2405742"/>
                <a:gd name="connsiteY9" fmla="*/ 587828 h 58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5742" h="587828">
                  <a:moveTo>
                    <a:pt x="0" y="587828"/>
                  </a:moveTo>
                  <a:lnTo>
                    <a:pt x="370114" y="250371"/>
                  </a:lnTo>
                  <a:lnTo>
                    <a:pt x="740228" y="76200"/>
                  </a:lnTo>
                  <a:lnTo>
                    <a:pt x="1110342" y="0"/>
                  </a:lnTo>
                  <a:lnTo>
                    <a:pt x="1328057" y="0"/>
                  </a:lnTo>
                  <a:lnTo>
                    <a:pt x="1567542" y="32657"/>
                  </a:lnTo>
                  <a:lnTo>
                    <a:pt x="1894114" y="119743"/>
                  </a:lnTo>
                  <a:lnTo>
                    <a:pt x="2144485" y="293914"/>
                  </a:lnTo>
                  <a:lnTo>
                    <a:pt x="2405742" y="566057"/>
                  </a:lnTo>
                  <a:lnTo>
                    <a:pt x="0" y="587828"/>
                  </a:lnTo>
                  <a:close/>
                </a:path>
              </a:pathLst>
            </a:custGeom>
            <a:solidFill>
              <a:sysClr val="window" lastClr="FFFFFF">
                <a:lumMod val="75000"/>
              </a:sysClr>
            </a:solidFill>
            <a:ln w="12700" cap="flat" cmpd="sng" algn="ctr">
              <a:solidFill>
                <a:srgbClr val="E7E6E6">
                  <a:lumMod val="75000"/>
                </a:srgbClr>
              </a:solidFill>
              <a:prstDash val="solid"/>
              <a:miter lim="800000"/>
            </a:ln>
            <a:effectLst/>
          </p:spPr>
          <p:txBody>
            <a:bodyPr rtlCol="0" anchor="ctr"/>
            <a:lstStyle/>
            <a:p>
              <a:pPr algn="ctr" eaLnBrk="1" fontAlgn="auto" hangingPunct="1">
                <a:spcBef>
                  <a:spcPts val="0"/>
                </a:spcBef>
                <a:spcAft>
                  <a:spcPts val="0"/>
                </a:spcAft>
              </a:pPr>
              <a:endParaRPr lang="en-US" sz="1200" kern="0">
                <a:solidFill>
                  <a:prstClr val="white"/>
                </a:solidFill>
                <a:latin typeface="Calibri" panose="020F0502020204030204"/>
              </a:endParaRPr>
            </a:p>
          </p:txBody>
        </p:sp>
        <p:sp>
          <p:nvSpPr>
            <p:cNvPr id="92" name="Oval 91">
              <a:extLst>
                <a:ext uri="{FF2B5EF4-FFF2-40B4-BE49-F238E27FC236}">
                  <a16:creationId xmlns:a16="http://schemas.microsoft.com/office/drawing/2014/main" id="{2355F9A3-E112-4387-94C9-133C5E51598F}"/>
                </a:ext>
              </a:extLst>
            </p:cNvPr>
            <p:cNvSpPr/>
            <p:nvPr/>
          </p:nvSpPr>
          <p:spPr>
            <a:xfrm>
              <a:off x="4993346" y="3317426"/>
              <a:ext cx="2479001" cy="1572782"/>
            </a:xfrm>
            <a:prstGeom prst="ellipse">
              <a:avLst/>
            </a:prstGeom>
            <a:solidFill>
              <a:sysClr val="window" lastClr="FFFFFF"/>
            </a:solidFill>
            <a:ln w="38100" cap="flat" cmpd="sng" algn="ctr">
              <a:solidFill>
                <a:srgbClr val="E7E6E6">
                  <a:lumMod val="75000"/>
                </a:srgbClr>
              </a:solidFill>
              <a:prstDash val="solid"/>
              <a:miter lim="800000"/>
            </a:ln>
            <a:effectLst/>
          </p:spPr>
          <p:txBody>
            <a:bodyPr rtlCol="0" anchor="ctr"/>
            <a:lstStyle/>
            <a:p>
              <a:pPr algn="ctr" eaLnBrk="1" fontAlgn="auto" hangingPunct="1">
                <a:spcBef>
                  <a:spcPts val="0"/>
                </a:spcBef>
                <a:spcAft>
                  <a:spcPts val="0"/>
                </a:spcAft>
              </a:pPr>
              <a:endParaRPr lang="en-US" sz="1200" kern="0">
                <a:solidFill>
                  <a:prstClr val="white"/>
                </a:solidFill>
                <a:latin typeface="Calibri" panose="020F0502020204030204"/>
              </a:endParaRPr>
            </a:p>
          </p:txBody>
        </p:sp>
        <p:cxnSp>
          <p:nvCxnSpPr>
            <p:cNvPr id="93" name="Straight Connector 92">
              <a:extLst>
                <a:ext uri="{FF2B5EF4-FFF2-40B4-BE49-F238E27FC236}">
                  <a16:creationId xmlns:a16="http://schemas.microsoft.com/office/drawing/2014/main" id="{711ADB43-3D7A-4947-B141-5D1C9A499D43}"/>
                </a:ext>
              </a:extLst>
            </p:cNvPr>
            <p:cNvCxnSpPr/>
            <p:nvPr/>
          </p:nvCxnSpPr>
          <p:spPr>
            <a:xfrm>
              <a:off x="4109654" y="4123130"/>
              <a:ext cx="849943" cy="0"/>
            </a:xfrm>
            <a:prstGeom prst="line">
              <a:avLst/>
            </a:prstGeom>
            <a:noFill/>
            <a:ln w="19050" cap="flat" cmpd="sng" algn="ctr">
              <a:solidFill>
                <a:sysClr val="window" lastClr="FFFFFF">
                  <a:lumMod val="75000"/>
                </a:sysClr>
              </a:solidFill>
              <a:prstDash val="solid"/>
              <a:miter lim="800000"/>
            </a:ln>
            <a:effectLst/>
          </p:spPr>
        </p:cxnSp>
        <p:cxnSp>
          <p:nvCxnSpPr>
            <p:cNvPr id="94" name="Straight Connector 93">
              <a:extLst>
                <a:ext uri="{FF2B5EF4-FFF2-40B4-BE49-F238E27FC236}">
                  <a16:creationId xmlns:a16="http://schemas.microsoft.com/office/drawing/2014/main" id="{8B348B4F-ABB8-44B8-AD11-E4B2D157EC35}"/>
                </a:ext>
              </a:extLst>
            </p:cNvPr>
            <p:cNvCxnSpPr/>
            <p:nvPr/>
          </p:nvCxnSpPr>
          <p:spPr>
            <a:xfrm>
              <a:off x="7682124" y="4102540"/>
              <a:ext cx="1274915" cy="0"/>
            </a:xfrm>
            <a:prstGeom prst="line">
              <a:avLst/>
            </a:prstGeom>
            <a:noFill/>
            <a:ln w="19050" cap="flat" cmpd="sng" algn="ctr">
              <a:solidFill>
                <a:sysClr val="window" lastClr="FFFFFF">
                  <a:lumMod val="75000"/>
                </a:sysClr>
              </a:solidFill>
              <a:prstDash val="solid"/>
              <a:miter lim="800000"/>
            </a:ln>
            <a:effectLst/>
          </p:spPr>
        </p:cxnSp>
        <p:cxnSp>
          <p:nvCxnSpPr>
            <p:cNvPr id="95" name="Straight Connector 94">
              <a:extLst>
                <a:ext uri="{FF2B5EF4-FFF2-40B4-BE49-F238E27FC236}">
                  <a16:creationId xmlns:a16="http://schemas.microsoft.com/office/drawing/2014/main" id="{B3A04BB4-A095-46AB-89A9-846CFA0C180B}"/>
                </a:ext>
              </a:extLst>
            </p:cNvPr>
            <p:cNvCxnSpPr/>
            <p:nvPr/>
          </p:nvCxnSpPr>
          <p:spPr>
            <a:xfrm flipV="1">
              <a:off x="2118562" y="4120475"/>
              <a:ext cx="2024599" cy="18410"/>
            </a:xfrm>
            <a:prstGeom prst="line">
              <a:avLst/>
            </a:prstGeom>
            <a:noFill/>
            <a:ln w="19050" cap="flat" cmpd="sng" algn="ctr">
              <a:solidFill>
                <a:sysClr val="window" lastClr="FFFFFF">
                  <a:lumMod val="75000"/>
                </a:sysClr>
              </a:solidFill>
              <a:prstDash val="solid"/>
              <a:miter lim="800000"/>
            </a:ln>
            <a:effectLst/>
          </p:spPr>
        </p:cxnSp>
        <p:grpSp>
          <p:nvGrpSpPr>
            <p:cNvPr id="96" name="Group 95">
              <a:extLst>
                <a:ext uri="{FF2B5EF4-FFF2-40B4-BE49-F238E27FC236}">
                  <a16:creationId xmlns:a16="http://schemas.microsoft.com/office/drawing/2014/main" id="{2A5ECED8-78F5-4611-BD68-6C5C38F22E6A}"/>
                </a:ext>
              </a:extLst>
            </p:cNvPr>
            <p:cNvGrpSpPr/>
            <p:nvPr/>
          </p:nvGrpSpPr>
          <p:grpSpPr>
            <a:xfrm>
              <a:off x="1432745" y="3504223"/>
              <a:ext cx="3291346" cy="645643"/>
              <a:chOff x="75971" y="3718430"/>
              <a:chExt cx="4249141" cy="744064"/>
            </a:xfrm>
          </p:grpSpPr>
          <p:sp>
            <p:nvSpPr>
              <p:cNvPr id="97" name="Freeform 15">
                <a:extLst>
                  <a:ext uri="{FF2B5EF4-FFF2-40B4-BE49-F238E27FC236}">
                    <a16:creationId xmlns:a16="http://schemas.microsoft.com/office/drawing/2014/main" id="{F0A6D8DC-817B-4A4E-BD2C-67CE00274468}"/>
                  </a:ext>
                </a:extLst>
              </p:cNvPr>
              <p:cNvSpPr/>
              <p:nvPr/>
            </p:nvSpPr>
            <p:spPr>
              <a:xfrm>
                <a:off x="566928" y="3718430"/>
                <a:ext cx="2660904" cy="740664"/>
              </a:xfrm>
              <a:custGeom>
                <a:avLst/>
                <a:gdLst>
                  <a:gd name="connsiteX0" fmla="*/ 0 w 2660904"/>
                  <a:gd name="connsiteY0" fmla="*/ 740664 h 740664"/>
                  <a:gd name="connsiteX1" fmla="*/ 502920 w 2660904"/>
                  <a:gd name="connsiteY1" fmla="*/ 219456 h 740664"/>
                  <a:gd name="connsiteX2" fmla="*/ 1014984 w 2660904"/>
                  <a:gd name="connsiteY2" fmla="*/ 36576 h 740664"/>
                  <a:gd name="connsiteX3" fmla="*/ 1463040 w 2660904"/>
                  <a:gd name="connsiteY3" fmla="*/ 0 h 740664"/>
                  <a:gd name="connsiteX4" fmla="*/ 1911096 w 2660904"/>
                  <a:gd name="connsiteY4" fmla="*/ 64008 h 740664"/>
                  <a:gd name="connsiteX5" fmla="*/ 2212848 w 2660904"/>
                  <a:gd name="connsiteY5" fmla="*/ 201168 h 740664"/>
                  <a:gd name="connsiteX6" fmla="*/ 2478024 w 2660904"/>
                  <a:gd name="connsiteY6" fmla="*/ 475488 h 740664"/>
                  <a:gd name="connsiteX7" fmla="*/ 2660904 w 2660904"/>
                  <a:gd name="connsiteY7" fmla="*/ 731520 h 740664"/>
                  <a:gd name="connsiteX8" fmla="*/ 0 w 2660904"/>
                  <a:gd name="connsiteY8" fmla="*/ 740664 h 74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0904" h="740664">
                    <a:moveTo>
                      <a:pt x="0" y="740664"/>
                    </a:moveTo>
                    <a:lnTo>
                      <a:pt x="502920" y="219456"/>
                    </a:lnTo>
                    <a:lnTo>
                      <a:pt x="1014984" y="36576"/>
                    </a:lnTo>
                    <a:lnTo>
                      <a:pt x="1463040" y="0"/>
                    </a:lnTo>
                    <a:lnTo>
                      <a:pt x="1911096" y="64008"/>
                    </a:lnTo>
                    <a:lnTo>
                      <a:pt x="2212848" y="201168"/>
                    </a:lnTo>
                    <a:lnTo>
                      <a:pt x="2478024" y="475488"/>
                    </a:lnTo>
                    <a:lnTo>
                      <a:pt x="2660904" y="731520"/>
                    </a:lnTo>
                    <a:lnTo>
                      <a:pt x="0" y="740664"/>
                    </a:lnTo>
                    <a:close/>
                  </a:path>
                </a:pathLst>
              </a:custGeom>
              <a:solidFill>
                <a:sysClr val="window" lastClr="FFFFFF">
                  <a:lumMod val="75000"/>
                </a:sysClr>
              </a:solidFill>
              <a:ln w="12700" cap="flat" cmpd="sng" algn="ctr">
                <a:solidFill>
                  <a:srgbClr val="E7E6E6">
                    <a:lumMod val="75000"/>
                  </a:srgbClr>
                </a:solidFill>
                <a:prstDash val="solid"/>
                <a:miter lim="800000"/>
              </a:ln>
              <a:effectLst/>
            </p:spPr>
            <p:txBody>
              <a:bodyPr rtlCol="0" anchor="ctr"/>
              <a:lstStyle/>
              <a:p>
                <a:pPr algn="ctr" eaLnBrk="1" fontAlgn="auto" hangingPunct="1">
                  <a:spcBef>
                    <a:spcPts val="0"/>
                  </a:spcBef>
                  <a:spcAft>
                    <a:spcPts val="0"/>
                  </a:spcAft>
                </a:pPr>
                <a:endParaRPr lang="en-US" sz="1200" kern="0">
                  <a:solidFill>
                    <a:prstClr val="white"/>
                  </a:solidFill>
                  <a:latin typeface="Calibri" panose="020F0502020204030204"/>
                </a:endParaRPr>
              </a:p>
            </p:txBody>
          </p:sp>
          <p:cxnSp>
            <p:nvCxnSpPr>
              <p:cNvPr id="98" name="Straight Connector 97">
                <a:extLst>
                  <a:ext uri="{FF2B5EF4-FFF2-40B4-BE49-F238E27FC236}">
                    <a16:creationId xmlns:a16="http://schemas.microsoft.com/office/drawing/2014/main" id="{B64B2172-1DCF-4FF4-B91B-698BC35AAFEF}"/>
                  </a:ext>
                </a:extLst>
              </p:cNvPr>
              <p:cNvCxnSpPr/>
              <p:nvPr/>
            </p:nvCxnSpPr>
            <p:spPr>
              <a:xfrm>
                <a:off x="3227832" y="4453629"/>
                <a:ext cx="1097280" cy="0"/>
              </a:xfrm>
              <a:prstGeom prst="line">
                <a:avLst/>
              </a:prstGeom>
              <a:noFill/>
              <a:ln w="19050" cap="flat" cmpd="sng" algn="ctr">
                <a:solidFill>
                  <a:sysClr val="window" lastClr="FFFFFF">
                    <a:lumMod val="75000"/>
                  </a:sysClr>
                </a:solidFill>
                <a:prstDash val="solid"/>
                <a:miter lim="800000"/>
              </a:ln>
              <a:effectLst/>
            </p:spPr>
          </p:cxnSp>
          <p:cxnSp>
            <p:nvCxnSpPr>
              <p:cNvPr id="99" name="Straight Connector 98">
                <a:extLst>
                  <a:ext uri="{FF2B5EF4-FFF2-40B4-BE49-F238E27FC236}">
                    <a16:creationId xmlns:a16="http://schemas.microsoft.com/office/drawing/2014/main" id="{E8C7C9B4-F437-4721-9249-280A756DD4A1}"/>
                  </a:ext>
                </a:extLst>
              </p:cNvPr>
              <p:cNvCxnSpPr/>
              <p:nvPr/>
            </p:nvCxnSpPr>
            <p:spPr>
              <a:xfrm>
                <a:off x="75971" y="4462494"/>
                <a:ext cx="1097280" cy="0"/>
              </a:xfrm>
              <a:prstGeom prst="line">
                <a:avLst/>
              </a:prstGeom>
              <a:noFill/>
              <a:ln w="19050" cap="flat" cmpd="sng" algn="ctr">
                <a:solidFill>
                  <a:srgbClr val="E7E6E6">
                    <a:lumMod val="75000"/>
                  </a:srgbClr>
                </a:solidFill>
                <a:prstDash val="solid"/>
                <a:miter lim="800000"/>
              </a:ln>
              <a:effectLst/>
            </p:spPr>
          </p:cxnSp>
        </p:grpSp>
        <p:grpSp>
          <p:nvGrpSpPr>
            <p:cNvPr id="100" name="Group 99">
              <a:extLst>
                <a:ext uri="{FF2B5EF4-FFF2-40B4-BE49-F238E27FC236}">
                  <a16:creationId xmlns:a16="http://schemas.microsoft.com/office/drawing/2014/main" id="{F3128E5D-68DD-417D-93FC-1D6C71BADF0A}"/>
                </a:ext>
              </a:extLst>
            </p:cNvPr>
            <p:cNvGrpSpPr/>
            <p:nvPr/>
          </p:nvGrpSpPr>
          <p:grpSpPr>
            <a:xfrm>
              <a:off x="2001708" y="2712831"/>
              <a:ext cx="1883539" cy="1474195"/>
              <a:chOff x="810505" y="2798217"/>
              <a:chExt cx="2431656" cy="1714167"/>
            </a:xfrm>
          </p:grpSpPr>
          <p:sp>
            <p:nvSpPr>
              <p:cNvPr id="101" name="TextBox 100">
                <a:extLst>
                  <a:ext uri="{FF2B5EF4-FFF2-40B4-BE49-F238E27FC236}">
                    <a16:creationId xmlns:a16="http://schemas.microsoft.com/office/drawing/2014/main" id="{36D59A02-87FF-46D4-9232-9DDE08C911CC}"/>
                  </a:ext>
                </a:extLst>
              </p:cNvPr>
              <p:cNvSpPr txBox="1"/>
              <p:nvPr/>
            </p:nvSpPr>
            <p:spPr>
              <a:xfrm>
                <a:off x="1386195" y="2798217"/>
                <a:ext cx="1855966" cy="637913"/>
              </a:xfrm>
              <a:prstGeom prst="rect">
                <a:avLst/>
              </a:prstGeom>
              <a:noFill/>
            </p:spPr>
            <p:txBody>
              <a:bodyPr wrap="square" rtlCol="0">
                <a:spAutoFit/>
              </a:bodyPr>
              <a:lstStyle/>
              <a:p>
                <a:pPr algn="ctr" eaLnBrk="1" fontAlgn="auto" hangingPunct="1">
                  <a:spcBef>
                    <a:spcPts val="0"/>
                  </a:spcBef>
                  <a:spcAft>
                    <a:spcPts val="0"/>
                  </a:spcAft>
                </a:pPr>
                <a:r>
                  <a:rPr lang="en-US" sz="1200" dirty="0">
                    <a:solidFill>
                      <a:prstClr val="black"/>
                    </a:solidFill>
                    <a:latin typeface="Calibri" panose="020F0502020204030204"/>
                  </a:rPr>
                  <a:t>Berms</a:t>
                </a:r>
              </a:p>
            </p:txBody>
          </p:sp>
          <p:pic>
            <p:nvPicPr>
              <p:cNvPr id="102" name="Picture 101">
                <a:extLst>
                  <a:ext uri="{FF2B5EF4-FFF2-40B4-BE49-F238E27FC236}">
                    <a16:creationId xmlns:a16="http://schemas.microsoft.com/office/drawing/2014/main" id="{7AB589B7-D3F2-484A-8A0B-461E66171C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810505" y="4222906"/>
                <a:ext cx="367591" cy="289478"/>
              </a:xfrm>
              <a:prstGeom prst="rect">
                <a:avLst/>
              </a:prstGeom>
            </p:spPr>
          </p:pic>
          <p:pic>
            <p:nvPicPr>
              <p:cNvPr id="103" name="Picture 102">
                <a:extLst>
                  <a:ext uri="{FF2B5EF4-FFF2-40B4-BE49-F238E27FC236}">
                    <a16:creationId xmlns:a16="http://schemas.microsoft.com/office/drawing/2014/main" id="{C4991D44-207E-4835-8228-F2D663964F0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rot="3862403">
                <a:off x="1027128" y="4152125"/>
                <a:ext cx="367591" cy="289478"/>
              </a:xfrm>
              <a:prstGeom prst="rect">
                <a:avLst/>
              </a:prstGeom>
            </p:spPr>
          </p:pic>
          <p:pic>
            <p:nvPicPr>
              <p:cNvPr id="104" name="Picture 103">
                <a:extLst>
                  <a:ext uri="{FF2B5EF4-FFF2-40B4-BE49-F238E27FC236}">
                    <a16:creationId xmlns:a16="http://schemas.microsoft.com/office/drawing/2014/main" id="{F810289B-9431-4B70-AF96-FDDBD1C348B6}"/>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1279922" y="4215185"/>
                <a:ext cx="367591" cy="289478"/>
              </a:xfrm>
              <a:prstGeom prst="rect">
                <a:avLst/>
              </a:prstGeom>
            </p:spPr>
          </p:pic>
          <p:pic>
            <p:nvPicPr>
              <p:cNvPr id="105" name="Picture 104">
                <a:extLst>
                  <a:ext uri="{FF2B5EF4-FFF2-40B4-BE49-F238E27FC236}">
                    <a16:creationId xmlns:a16="http://schemas.microsoft.com/office/drawing/2014/main" id="{7964FD91-B9F2-4E83-BC32-ED310683DB75}"/>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579595" y="4205178"/>
                <a:ext cx="367591" cy="289478"/>
              </a:xfrm>
              <a:prstGeom prst="rect">
                <a:avLst/>
              </a:prstGeom>
            </p:spPr>
          </p:pic>
          <p:pic>
            <p:nvPicPr>
              <p:cNvPr id="106" name="Picture 105">
                <a:extLst>
                  <a:ext uri="{FF2B5EF4-FFF2-40B4-BE49-F238E27FC236}">
                    <a16:creationId xmlns:a16="http://schemas.microsoft.com/office/drawing/2014/main" id="{D6981D66-535D-46B0-8B07-73A7F73A717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rot="3862403">
                <a:off x="1796218" y="4134397"/>
                <a:ext cx="367591" cy="289478"/>
              </a:xfrm>
              <a:prstGeom prst="rect">
                <a:avLst/>
              </a:prstGeom>
            </p:spPr>
          </p:pic>
          <p:pic>
            <p:nvPicPr>
              <p:cNvPr id="107" name="Picture 106">
                <a:extLst>
                  <a:ext uri="{FF2B5EF4-FFF2-40B4-BE49-F238E27FC236}">
                    <a16:creationId xmlns:a16="http://schemas.microsoft.com/office/drawing/2014/main" id="{74A4DC72-20E3-4962-BD38-DE27CB96E4FB}"/>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2049012" y="4197457"/>
                <a:ext cx="367591" cy="289478"/>
              </a:xfrm>
              <a:prstGeom prst="rect">
                <a:avLst/>
              </a:prstGeom>
            </p:spPr>
          </p:pic>
          <p:pic>
            <p:nvPicPr>
              <p:cNvPr id="108" name="Picture 107">
                <a:extLst>
                  <a:ext uri="{FF2B5EF4-FFF2-40B4-BE49-F238E27FC236}">
                    <a16:creationId xmlns:a16="http://schemas.microsoft.com/office/drawing/2014/main" id="{DAAA8ECC-68C9-4967-8264-E75533A1A5DE}"/>
                  </a:ext>
                </a:extLst>
              </p:cNvPr>
              <p:cNvPicPr>
                <a:picLocks noChangeAspect="1"/>
              </p:cNvPicPr>
              <p:nvPr/>
            </p:nvPicPr>
            <p:blipFill>
              <a:blip r:embed="rId11">
                <a:clrChange>
                  <a:clrFrom>
                    <a:srgbClr val="FFFFFF"/>
                  </a:clrFrom>
                  <a:clrTo>
                    <a:srgbClr val="FFFFFF">
                      <a:alpha val="0"/>
                    </a:srgbClr>
                  </a:clrTo>
                </a:clrChange>
              </a:blip>
              <a:stretch>
                <a:fillRect/>
              </a:stretch>
            </p:blipFill>
            <p:spPr>
              <a:xfrm rot="1632424">
                <a:off x="1186196" y="3981901"/>
                <a:ext cx="367591" cy="289478"/>
              </a:xfrm>
              <a:prstGeom prst="rect">
                <a:avLst/>
              </a:prstGeom>
            </p:spPr>
          </p:pic>
          <p:pic>
            <p:nvPicPr>
              <p:cNvPr id="109" name="Picture 108">
                <a:extLst>
                  <a:ext uri="{FF2B5EF4-FFF2-40B4-BE49-F238E27FC236}">
                    <a16:creationId xmlns:a16="http://schemas.microsoft.com/office/drawing/2014/main" id="{9D6B949A-F8D4-443B-AA56-DCA7E986EF73}"/>
                  </a:ext>
                </a:extLst>
              </p:cNvPr>
              <p:cNvPicPr>
                <a:picLocks noChangeAspect="1"/>
              </p:cNvPicPr>
              <p:nvPr/>
            </p:nvPicPr>
            <p:blipFill>
              <a:blip r:embed="rId11">
                <a:clrChange>
                  <a:clrFrom>
                    <a:srgbClr val="FFFFFF"/>
                  </a:clrFrom>
                  <a:clrTo>
                    <a:srgbClr val="FFFFFF">
                      <a:alpha val="0"/>
                    </a:srgbClr>
                  </a:clrTo>
                </a:clrChange>
              </a:blip>
              <a:stretch>
                <a:fillRect/>
              </a:stretch>
            </p:blipFill>
            <p:spPr>
              <a:xfrm rot="3862403">
                <a:off x="1434718" y="4017450"/>
                <a:ext cx="367591" cy="289478"/>
              </a:xfrm>
              <a:prstGeom prst="rect">
                <a:avLst/>
              </a:prstGeom>
            </p:spPr>
          </p:pic>
          <p:pic>
            <p:nvPicPr>
              <p:cNvPr id="110" name="Picture 109">
                <a:extLst>
                  <a:ext uri="{FF2B5EF4-FFF2-40B4-BE49-F238E27FC236}">
                    <a16:creationId xmlns:a16="http://schemas.microsoft.com/office/drawing/2014/main" id="{965F6F9D-C3F7-4CDB-94BB-7F6DA10A0542}"/>
                  </a:ext>
                </a:extLst>
              </p:cNvPr>
              <p:cNvPicPr>
                <a:picLocks noChangeAspect="1"/>
              </p:cNvPicPr>
              <p:nvPr/>
            </p:nvPicPr>
            <p:blipFill>
              <a:blip r:embed="rId11">
                <a:clrChange>
                  <a:clrFrom>
                    <a:srgbClr val="FFFFFF"/>
                  </a:clrFrom>
                  <a:clrTo>
                    <a:srgbClr val="FFFFFF">
                      <a:alpha val="0"/>
                    </a:srgbClr>
                  </a:clrTo>
                </a:clrChange>
              </a:blip>
              <a:stretch>
                <a:fillRect/>
              </a:stretch>
            </p:blipFill>
            <p:spPr>
              <a:xfrm rot="19726990" flipH="1">
                <a:off x="1687512" y="3952914"/>
                <a:ext cx="367591" cy="289478"/>
              </a:xfrm>
              <a:prstGeom prst="rect">
                <a:avLst/>
              </a:prstGeom>
            </p:spPr>
          </p:pic>
          <p:pic>
            <p:nvPicPr>
              <p:cNvPr id="111" name="Picture 110">
                <a:extLst>
                  <a:ext uri="{FF2B5EF4-FFF2-40B4-BE49-F238E27FC236}">
                    <a16:creationId xmlns:a16="http://schemas.microsoft.com/office/drawing/2014/main" id="{45825DD4-D45E-49D0-B41B-76D933AF5C89}"/>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004887" y="3992531"/>
                <a:ext cx="367591" cy="289478"/>
              </a:xfrm>
              <a:prstGeom prst="rect">
                <a:avLst/>
              </a:prstGeom>
            </p:spPr>
          </p:pic>
          <p:pic>
            <p:nvPicPr>
              <p:cNvPr id="112" name="Picture 111">
                <a:extLst>
                  <a:ext uri="{FF2B5EF4-FFF2-40B4-BE49-F238E27FC236}">
                    <a16:creationId xmlns:a16="http://schemas.microsoft.com/office/drawing/2014/main" id="{9F1CF11D-E067-4320-868B-8F6D2982C50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rot="2373199">
                <a:off x="2285526" y="4156248"/>
                <a:ext cx="367591" cy="289478"/>
              </a:xfrm>
              <a:prstGeom prst="rect">
                <a:avLst/>
              </a:prstGeom>
            </p:spPr>
          </p:pic>
          <p:pic>
            <p:nvPicPr>
              <p:cNvPr id="113" name="Picture 112">
                <a:extLst>
                  <a:ext uri="{FF2B5EF4-FFF2-40B4-BE49-F238E27FC236}">
                    <a16:creationId xmlns:a16="http://schemas.microsoft.com/office/drawing/2014/main" id="{78BF4FF9-CEDE-4B67-8AD6-CB0F056A6F3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2570043" y="4197457"/>
                <a:ext cx="367591" cy="289478"/>
              </a:xfrm>
              <a:prstGeom prst="rect">
                <a:avLst/>
              </a:prstGeom>
            </p:spPr>
          </p:pic>
          <p:pic>
            <p:nvPicPr>
              <p:cNvPr id="114" name="Picture 113">
                <a:extLst>
                  <a:ext uri="{FF2B5EF4-FFF2-40B4-BE49-F238E27FC236}">
                    <a16:creationId xmlns:a16="http://schemas.microsoft.com/office/drawing/2014/main" id="{9B0BD148-8D86-4046-8B31-1965B01C88AE}"/>
                  </a:ext>
                </a:extLst>
              </p:cNvPr>
              <p:cNvPicPr>
                <a:picLocks noChangeAspect="1"/>
              </p:cNvPicPr>
              <p:nvPr/>
            </p:nvPicPr>
            <p:blipFill>
              <a:blip r:embed="rId11">
                <a:clrChange>
                  <a:clrFrom>
                    <a:srgbClr val="FFFFFF"/>
                  </a:clrFrom>
                  <a:clrTo>
                    <a:srgbClr val="FFFFFF">
                      <a:alpha val="0"/>
                    </a:srgbClr>
                  </a:clrTo>
                </a:clrChange>
              </a:blip>
              <a:stretch>
                <a:fillRect/>
              </a:stretch>
            </p:blipFill>
            <p:spPr>
              <a:xfrm rot="19726990" flipH="1">
                <a:off x="2508836" y="3999421"/>
                <a:ext cx="367591" cy="289478"/>
              </a:xfrm>
              <a:prstGeom prst="rect">
                <a:avLst/>
              </a:prstGeom>
            </p:spPr>
          </p:pic>
          <p:pic>
            <p:nvPicPr>
              <p:cNvPr id="115" name="Picture 114">
                <a:extLst>
                  <a:ext uri="{FF2B5EF4-FFF2-40B4-BE49-F238E27FC236}">
                    <a16:creationId xmlns:a16="http://schemas.microsoft.com/office/drawing/2014/main" id="{FAA2103B-C808-442F-B607-B53A337C6978}"/>
                  </a:ext>
                </a:extLst>
              </p:cNvPr>
              <p:cNvPicPr>
                <a:picLocks noChangeAspect="1"/>
              </p:cNvPicPr>
              <p:nvPr/>
            </p:nvPicPr>
            <p:blipFill>
              <a:blip r:embed="rId11">
                <a:clrChange>
                  <a:clrFrom>
                    <a:srgbClr val="FFFFFF"/>
                  </a:clrFrom>
                  <a:clrTo>
                    <a:srgbClr val="FFFFFF">
                      <a:alpha val="0"/>
                    </a:srgbClr>
                  </a:clrTo>
                </a:clrChange>
              </a:blip>
              <a:stretch>
                <a:fillRect/>
              </a:stretch>
            </p:blipFill>
            <p:spPr>
              <a:xfrm rot="10800000">
                <a:off x="2284716" y="3932631"/>
                <a:ext cx="367591" cy="289478"/>
              </a:xfrm>
              <a:prstGeom prst="rect">
                <a:avLst/>
              </a:prstGeom>
            </p:spPr>
          </p:pic>
        </p:grpSp>
        <p:pic>
          <p:nvPicPr>
            <p:cNvPr id="116" name="Picture 4">
              <a:extLst>
                <a:ext uri="{FF2B5EF4-FFF2-40B4-BE49-F238E27FC236}">
                  <a16:creationId xmlns:a16="http://schemas.microsoft.com/office/drawing/2014/main" id="{5AEE111D-ACE7-4D69-9251-CAD25AC93BA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959" b="89905" l="8818" r="90000">
                          <a14:foregroundMark x1="24273" y1="45703" x2="28000" y2="50068"/>
                          <a14:foregroundMark x1="30273" y1="48704" x2="36273" y2="48022"/>
                          <a14:foregroundMark x1="36273" y1="48022" x2="37000" y2="48022"/>
                          <a14:foregroundMark x1="36182" y1="47203" x2="39909" y2="44884"/>
                          <a14:foregroundMark x1="49364" y1="40246" x2="50455" y2="43520"/>
                          <a14:foregroundMark x1="54545" y1="48977" x2="59455" y2="46930"/>
                          <a14:foregroundMark x1="64909" y1="45975" x2="66273" y2="45975"/>
                          <a14:foregroundMark x1="73818" y1="48568" x2="74364" y2="51160"/>
                          <a14:foregroundMark x1="74455" y1="47613" x2="74364" y2="49113"/>
                          <a14:foregroundMark x1="74818" y1="47749" x2="74182" y2="46930"/>
                          <a14:foregroundMark x1="75000" y1="47613" x2="74182" y2="46794"/>
                          <a14:foregroundMark x1="8818" y1="54297" x2="9909" y2="61119"/>
                          <a14:foregroundMark x1="9000" y1="61528" x2="19909" y2="72033"/>
                          <a14:foregroundMark x1="21636" y1="74216" x2="31364" y2="82947"/>
                          <a14:foregroundMark x1="31364" y1="82947" x2="42091" y2="89086"/>
                          <a14:foregroundMark x1="46818" y1="78718" x2="46909" y2="85266"/>
                          <a14:foregroundMark x1="46364" y1="84720" x2="43000" y2="89359"/>
                          <a14:foregroundMark x1="43091" y1="89495" x2="47455" y2="86085"/>
                          <a14:foregroundMark x1="47455" y1="86085" x2="47909" y2="84584"/>
                          <a14:foregroundMark x1="65182" y1="46385" x2="66818" y2="45293"/>
                          <a14:foregroundMark x1="65909" y1="46112" x2="64545" y2="45157"/>
                          <a14:foregroundMark x1="66727" y1="46248" x2="65273" y2="45020"/>
                          <a14:backgroundMark x1="9000" y1="50614" x2="14909" y2="52524"/>
                        </a14:backgroundRemoval>
                      </a14:imgEffect>
                    </a14:imgLayer>
                  </a14:imgProps>
                </a:ext>
                <a:ext uri="{28A0092B-C50C-407E-A947-70E740481C1C}">
                  <a14:useLocalDpi xmlns:a14="http://schemas.microsoft.com/office/drawing/2010/main" val="0"/>
                </a:ext>
              </a:extLst>
            </a:blip>
            <a:srcRect l="6342" t="24152" r="20699" b="8295"/>
            <a:stretch/>
          </p:blipFill>
          <p:spPr bwMode="auto">
            <a:xfrm rot="21022092" flipH="1">
              <a:off x="2203385" y="3976807"/>
              <a:ext cx="1914294" cy="1181103"/>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a:extLst>
                <a:ext uri="{FF2B5EF4-FFF2-40B4-BE49-F238E27FC236}">
                  <a16:creationId xmlns:a16="http://schemas.microsoft.com/office/drawing/2014/main" id="{7AB1F5F1-1619-4154-852B-741655AB455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290" b="89071" l="7273" r="90909">
                          <a14:foregroundMark x1="9818" y1="54645" x2="7273" y2="62295"/>
                          <a14:foregroundMark x1="90182" y1="57923" x2="90909" y2="62842"/>
                          <a14:foregroundMark x1="36727" y1="43169" x2="42545" y2="41530"/>
                          <a14:foregroundMark x1="63786" y1="44780" x2="64000" y2="44809"/>
                          <a14:foregroundMark x1="60000" y1="44262" x2="60201" y2="44290"/>
                          <a14:foregroundMark x1="55636" y1="43716" x2="59636" y2="42077"/>
                          <a14:foregroundMark x1="26545" y1="26230" x2="20727" y2="30055"/>
                          <a14:foregroundMark x1="24000" y1="26230" x2="25818" y2="25137"/>
                          <a14:foregroundMark x1="14264" y1="42077" x2="13455" y2="42077"/>
                          <a14:foregroundMark x1="70909" y1="24044" x2="76364" y2="20765"/>
                          <a14:foregroundMark x1="70545" y1="20765" x2="76364" y2="20219"/>
                          <a14:foregroundMark x1="58545" y1="79781" x2="56364" y2="80328"/>
                          <a14:foregroundMark x1="62909" y1="43716" x2="59273" y2="40984"/>
                          <a14:foregroundMark x1="57455" y1="41530" x2="57455" y2="40984"/>
                          <a14:foregroundMark x1="57455" y1="40984" x2="56364" y2="40984"/>
                          <a14:foregroundMark x1="45091" y1="40437" x2="44000" y2="40984"/>
                          <a14:foregroundMark x1="47273" y1="43716" x2="47273" y2="43716"/>
                          <a14:foregroundMark x1="46182" y1="42077" x2="46182" y2="42077"/>
                          <a14:foregroundMark x1="46182" y1="40437" x2="45091" y2="40437"/>
                          <a14:foregroundMark x1="14545" y1="40984" x2="15636" y2="40437"/>
                          <a14:backgroundMark x1="11122" y1="33136" x2="17409" y2="24279"/>
                          <a14:backgroundMark x1="9818" y1="34973" x2="10211" y2="34419"/>
                          <a14:backgroundMark x1="28419" y1="17510" x2="56727" y2="19126"/>
                          <a14:backgroundMark x1="55473" y1="31629" x2="56225" y2="31668"/>
                          <a14:backgroundMark x1="53447" y1="31524" x2="55356" y2="31623"/>
                          <a14:backgroundMark x1="46474" y1="31163" x2="52332" y2="31466"/>
                          <a14:backgroundMark x1="87636" y1="26230" x2="91273" y2="43169"/>
                          <a14:backgroundMark x1="90545" y1="44262" x2="92000" y2="49727"/>
                          <a14:backgroundMark x1="66909" y1="56831" x2="68000" y2="60656"/>
                          <a14:backgroundMark x1="30545" y1="58470" x2="30909" y2="57923"/>
                          <a14:backgroundMark x1="11521" y1="37511" x2="10545" y2="39344"/>
                          <a14:backgroundMark x1="35636" y1="39344" x2="38545" y2="37158"/>
                          <a14:backgroundMark x1="56910" y1="39699" x2="57127" y2="39601"/>
                          <a14:backgroundMark x1="55273" y1="40437" x2="55994" y2="40112"/>
                          <a14:backgroundMark x1="65258" y1="42009" x2="66545" y2="43169"/>
                          <a14:backgroundMark x1="58545" y1="30055" x2="62909" y2="17486"/>
                          <a14:backgroundMark x1="46545" y1="36612" x2="50182" y2="38798"/>
                          <a14:backgroundMark x1="62182" y1="39344" x2="66182" y2="38798"/>
                          <a14:backgroundMark x1="13091" y1="36612" x2="11636" y2="37705"/>
                          <a14:backgroundMark x1="14909" y1="36066" x2="13818" y2="36066"/>
                        </a14:backgroundRemoval>
                      </a14:imgEffect>
                    </a14:imgLayer>
                  </a14:imgProps>
                </a:ext>
                <a:ext uri="{28A0092B-C50C-407E-A947-70E740481C1C}">
                  <a14:useLocalDpi xmlns:a14="http://schemas.microsoft.com/office/drawing/2010/main" val="0"/>
                </a:ext>
              </a:extLst>
            </a:blip>
            <a:srcRect/>
            <a:stretch>
              <a:fillRect/>
            </a:stretch>
          </p:blipFill>
          <p:spPr bwMode="auto">
            <a:xfrm>
              <a:off x="5257914" y="3768428"/>
              <a:ext cx="1913348" cy="1273246"/>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A picture containing sky, scale, device&#10;&#10;Description automatically generated">
              <a:extLst>
                <a:ext uri="{FF2B5EF4-FFF2-40B4-BE49-F238E27FC236}">
                  <a16:creationId xmlns:a16="http://schemas.microsoft.com/office/drawing/2014/main" id="{E62127F3-E7A4-4673-AE0C-0F0001FDAB8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245" b="96819" l="1202" r="97864">
                          <a14:foregroundMark x1="8278" y1="7746" x2="20694" y2="13831"/>
                          <a14:foregroundMark x1="16422" y1="1245" x2="17089" y2="4564"/>
                          <a14:foregroundMark x1="4539" y1="34302" x2="2270" y2="44260"/>
                          <a14:foregroundMark x1="1602" y1="51037" x2="4005" y2="45505"/>
                          <a14:foregroundMark x1="4139" y1="33610" x2="7877" y2="8575"/>
                          <a14:foregroundMark x1="18158" y1="1245" x2="63818" y2="20747"/>
                          <a14:foregroundMark x1="66889" y1="9682" x2="85047" y2="26003"/>
                          <a14:foregroundMark x1="84112" y1="27939" x2="78238" y2="70954"/>
                          <a14:foregroundMark x1="75968" y1="68050" x2="65554" y2="24758"/>
                          <a14:foregroundMark x1="18024" y1="92116" x2="33244" y2="91978"/>
                          <a14:foregroundMark x1="32310" y1="96819" x2="34446" y2="94882"/>
                          <a14:foregroundMark x1="91989" y1="86169" x2="97864" y2="91563"/>
                          <a14:foregroundMark x1="65688" y1="31259" x2="73431" y2="67911"/>
                          <a14:foregroundMark x1="25901" y1="15629" x2="46328" y2="12725"/>
                          <a14:foregroundMark x1="7744" y1="11618" x2="1202" y2="49931"/>
                          <a14:foregroundMark x1="23097" y1="15353" x2="67957" y2="8714"/>
                          <a14:foregroundMark x1="68091" y1="9682" x2="77704" y2="18534"/>
                          <a14:foregroundMark x1="7877" y1="7746" x2="15087" y2="2351"/>
                        </a14:backgroundRemoval>
                      </a14:imgEffect>
                    </a14:imgLayer>
                  </a14:imgProps>
                </a:ext>
              </a:extLst>
            </a:blip>
            <a:stretch>
              <a:fillRect/>
            </a:stretch>
          </p:blipFill>
          <p:spPr>
            <a:xfrm>
              <a:off x="7830660" y="2449448"/>
              <a:ext cx="1556964" cy="1502920"/>
            </a:xfrm>
            <a:prstGeom prst="rect">
              <a:avLst/>
            </a:prstGeom>
          </p:spPr>
        </p:pic>
        <p:sp>
          <p:nvSpPr>
            <p:cNvPr id="119" name="TextBox 118">
              <a:extLst>
                <a:ext uri="{FF2B5EF4-FFF2-40B4-BE49-F238E27FC236}">
                  <a16:creationId xmlns:a16="http://schemas.microsoft.com/office/drawing/2014/main" id="{C4667707-D7B9-45AB-9146-DB68DA556850}"/>
                </a:ext>
              </a:extLst>
            </p:cNvPr>
            <p:cNvSpPr txBox="1"/>
            <p:nvPr/>
          </p:nvSpPr>
          <p:spPr>
            <a:xfrm>
              <a:off x="3316208" y="1931437"/>
              <a:ext cx="2620389" cy="914349"/>
            </a:xfrm>
            <a:prstGeom prst="rect">
              <a:avLst/>
            </a:prstGeom>
            <a:noFill/>
          </p:spPr>
          <p:txBody>
            <a:bodyPr wrap="square" rtlCol="0">
              <a:spAutoFit/>
            </a:bodyPr>
            <a:lstStyle/>
            <a:p>
              <a:pPr algn="ctr" eaLnBrk="1" fontAlgn="auto" hangingPunct="1">
                <a:spcBef>
                  <a:spcPts val="0"/>
                </a:spcBef>
                <a:spcAft>
                  <a:spcPts val="0"/>
                </a:spcAft>
              </a:pPr>
              <a:r>
                <a:rPr lang="en-US" sz="1200" dirty="0">
                  <a:solidFill>
                    <a:prstClr val="black"/>
                  </a:solidFill>
                  <a:latin typeface="Calibri" panose="020F0502020204030204"/>
                </a:rPr>
                <a:t>Radiation and MM Shielding</a:t>
              </a:r>
            </a:p>
          </p:txBody>
        </p:sp>
        <p:sp>
          <p:nvSpPr>
            <p:cNvPr id="120" name="TextBox 119">
              <a:extLst>
                <a:ext uri="{FF2B5EF4-FFF2-40B4-BE49-F238E27FC236}">
                  <a16:creationId xmlns:a16="http://schemas.microsoft.com/office/drawing/2014/main" id="{ABFF1FB4-CE6C-4F52-84CE-4628F5B4711B}"/>
                </a:ext>
              </a:extLst>
            </p:cNvPr>
            <p:cNvSpPr txBox="1"/>
            <p:nvPr/>
          </p:nvSpPr>
          <p:spPr>
            <a:xfrm>
              <a:off x="1222337" y="5178465"/>
              <a:ext cx="3785872" cy="548609"/>
            </a:xfrm>
            <a:prstGeom prst="rect">
              <a:avLst/>
            </a:prstGeom>
            <a:noFill/>
          </p:spPr>
          <p:txBody>
            <a:bodyPr wrap="square" rtlCol="0">
              <a:spAutoFit/>
            </a:bodyPr>
            <a:lstStyle/>
            <a:p>
              <a:pPr algn="ctr" eaLnBrk="1" fontAlgn="auto" hangingPunct="1">
                <a:spcBef>
                  <a:spcPts val="0"/>
                </a:spcBef>
                <a:spcAft>
                  <a:spcPts val="0"/>
                </a:spcAft>
              </a:pPr>
              <a:r>
                <a:rPr lang="en-US" sz="1200" dirty="0">
                  <a:solidFill>
                    <a:prstClr val="black"/>
                  </a:solidFill>
                  <a:latin typeface="Calibri" panose="020F0502020204030204"/>
                </a:rPr>
                <a:t>Regolith Transfer System</a:t>
              </a:r>
            </a:p>
          </p:txBody>
        </p:sp>
        <p:sp>
          <p:nvSpPr>
            <p:cNvPr id="121" name="TextBox 120">
              <a:extLst>
                <a:ext uri="{FF2B5EF4-FFF2-40B4-BE49-F238E27FC236}">
                  <a16:creationId xmlns:a16="http://schemas.microsoft.com/office/drawing/2014/main" id="{B3F34577-1462-4F50-8DF7-6DF2E17CC930}"/>
                </a:ext>
              </a:extLst>
            </p:cNvPr>
            <p:cNvSpPr txBox="1"/>
            <p:nvPr/>
          </p:nvSpPr>
          <p:spPr>
            <a:xfrm>
              <a:off x="4852161" y="4905544"/>
              <a:ext cx="3009513" cy="548609"/>
            </a:xfrm>
            <a:prstGeom prst="rect">
              <a:avLst/>
            </a:prstGeom>
            <a:noFill/>
          </p:spPr>
          <p:txBody>
            <a:bodyPr wrap="square" rtlCol="0">
              <a:spAutoFit/>
            </a:bodyPr>
            <a:lstStyle/>
            <a:p>
              <a:pPr algn="ctr" eaLnBrk="1" fontAlgn="auto" hangingPunct="1">
                <a:spcBef>
                  <a:spcPts val="0"/>
                </a:spcBef>
                <a:spcAft>
                  <a:spcPts val="0"/>
                </a:spcAft>
              </a:pPr>
              <a:r>
                <a:rPr lang="en-US" sz="1200" dirty="0">
                  <a:solidFill>
                    <a:prstClr val="black"/>
                  </a:solidFill>
                  <a:latin typeface="Calibri" panose="020F0502020204030204"/>
                </a:rPr>
                <a:t>Excavation System</a:t>
              </a:r>
            </a:p>
          </p:txBody>
        </p:sp>
        <p:sp>
          <p:nvSpPr>
            <p:cNvPr id="122" name="TextBox 121">
              <a:extLst>
                <a:ext uri="{FF2B5EF4-FFF2-40B4-BE49-F238E27FC236}">
                  <a16:creationId xmlns:a16="http://schemas.microsoft.com/office/drawing/2014/main" id="{E26732F2-62B6-46B7-BD5E-2C45913697EA}"/>
                </a:ext>
              </a:extLst>
            </p:cNvPr>
            <p:cNvSpPr txBox="1"/>
            <p:nvPr/>
          </p:nvSpPr>
          <p:spPr>
            <a:xfrm>
              <a:off x="5781476" y="1634061"/>
              <a:ext cx="3606148" cy="914349"/>
            </a:xfrm>
            <a:prstGeom prst="rect">
              <a:avLst/>
            </a:prstGeom>
            <a:noFill/>
          </p:spPr>
          <p:txBody>
            <a:bodyPr wrap="square" rtlCol="0">
              <a:spAutoFit/>
            </a:bodyPr>
            <a:lstStyle/>
            <a:p>
              <a:pPr algn="ctr" eaLnBrk="1" fontAlgn="auto" hangingPunct="1">
                <a:spcBef>
                  <a:spcPts val="0"/>
                </a:spcBef>
                <a:spcAft>
                  <a:spcPts val="0"/>
                </a:spcAft>
              </a:pPr>
              <a:r>
                <a:rPr lang="en-US" sz="1200" dirty="0">
                  <a:solidFill>
                    <a:prstClr val="black"/>
                  </a:solidFill>
                  <a:latin typeface="Calibri" panose="020F0502020204030204"/>
                </a:rPr>
                <a:t>Vertical Construction/ Assembly System</a:t>
              </a:r>
            </a:p>
          </p:txBody>
        </p:sp>
        <p:cxnSp>
          <p:nvCxnSpPr>
            <p:cNvPr id="123" name="Straight Arrow Connector 122">
              <a:extLst>
                <a:ext uri="{FF2B5EF4-FFF2-40B4-BE49-F238E27FC236}">
                  <a16:creationId xmlns:a16="http://schemas.microsoft.com/office/drawing/2014/main" id="{63147E33-3E66-4D23-BE1B-F89F8DC7DB13}"/>
                </a:ext>
              </a:extLst>
            </p:cNvPr>
            <p:cNvCxnSpPr>
              <a:cxnSpLocks/>
              <a:stCxn id="119" idx="2"/>
            </p:cNvCxnSpPr>
            <p:nvPr/>
          </p:nvCxnSpPr>
          <p:spPr>
            <a:xfrm>
              <a:off x="4626403" y="2845786"/>
              <a:ext cx="566570" cy="622005"/>
            </a:xfrm>
            <a:prstGeom prst="straightConnector1">
              <a:avLst/>
            </a:prstGeom>
            <a:noFill/>
            <a:ln w="19050" cap="flat" cmpd="sng" algn="ctr">
              <a:solidFill>
                <a:srgbClr val="4472C4"/>
              </a:solidFill>
              <a:prstDash val="solid"/>
              <a:miter lim="800000"/>
              <a:tailEnd type="triangle"/>
            </a:ln>
            <a:effectLst/>
          </p:spPr>
        </p:cxnSp>
        <p:cxnSp>
          <p:nvCxnSpPr>
            <p:cNvPr id="124" name="Straight Arrow Connector 123">
              <a:extLst>
                <a:ext uri="{FF2B5EF4-FFF2-40B4-BE49-F238E27FC236}">
                  <a16:creationId xmlns:a16="http://schemas.microsoft.com/office/drawing/2014/main" id="{DF5004D2-7ADD-4900-8FC7-D90CCE257081}"/>
                </a:ext>
              </a:extLst>
            </p:cNvPr>
            <p:cNvCxnSpPr>
              <a:cxnSpLocks/>
            </p:cNvCxnSpPr>
            <p:nvPr/>
          </p:nvCxnSpPr>
          <p:spPr>
            <a:xfrm flipH="1">
              <a:off x="2926865" y="3208887"/>
              <a:ext cx="296811" cy="334625"/>
            </a:xfrm>
            <a:prstGeom prst="straightConnector1">
              <a:avLst/>
            </a:prstGeom>
            <a:noFill/>
            <a:ln w="19050" cap="flat" cmpd="sng" algn="ctr">
              <a:solidFill>
                <a:srgbClr val="4472C4"/>
              </a:solidFill>
              <a:prstDash val="solid"/>
              <a:miter lim="800000"/>
              <a:tailEnd type="triangle"/>
            </a:ln>
            <a:effectLst/>
          </p:spPr>
        </p:cxnSp>
        <p:sp>
          <p:nvSpPr>
            <p:cNvPr id="125" name="Freeform: Shape 124">
              <a:extLst>
                <a:ext uri="{FF2B5EF4-FFF2-40B4-BE49-F238E27FC236}">
                  <a16:creationId xmlns:a16="http://schemas.microsoft.com/office/drawing/2014/main" id="{C7759C8D-5316-4D1E-8C0F-D689BD93D9B5}"/>
                </a:ext>
              </a:extLst>
            </p:cNvPr>
            <p:cNvSpPr/>
            <p:nvPr/>
          </p:nvSpPr>
          <p:spPr>
            <a:xfrm>
              <a:off x="3621662" y="4419561"/>
              <a:ext cx="983163" cy="447675"/>
            </a:xfrm>
            <a:custGeom>
              <a:avLst/>
              <a:gdLst>
                <a:gd name="connsiteX0" fmla="*/ 819150 w 819150"/>
                <a:gd name="connsiteY0" fmla="*/ 38100 h 447675"/>
                <a:gd name="connsiteX1" fmla="*/ 542925 w 819150"/>
                <a:gd name="connsiteY1" fmla="*/ 0 h 447675"/>
                <a:gd name="connsiteX2" fmla="*/ 352425 w 819150"/>
                <a:gd name="connsiteY2" fmla="*/ 85725 h 447675"/>
                <a:gd name="connsiteX3" fmla="*/ 209550 w 819150"/>
                <a:gd name="connsiteY3" fmla="*/ 219075 h 447675"/>
                <a:gd name="connsiteX4" fmla="*/ 66675 w 819150"/>
                <a:gd name="connsiteY4" fmla="*/ 352425 h 447675"/>
                <a:gd name="connsiteX5" fmla="*/ 0 w 819150"/>
                <a:gd name="connsiteY5" fmla="*/ 447675 h 447675"/>
                <a:gd name="connsiteX6" fmla="*/ 209550 w 819150"/>
                <a:gd name="connsiteY6" fmla="*/ 447675 h 447675"/>
                <a:gd name="connsiteX7" fmla="*/ 428625 w 819150"/>
                <a:gd name="connsiteY7" fmla="*/ 400050 h 447675"/>
                <a:gd name="connsiteX8" fmla="*/ 561975 w 819150"/>
                <a:gd name="connsiteY8" fmla="*/ 400050 h 447675"/>
                <a:gd name="connsiteX9" fmla="*/ 676275 w 819150"/>
                <a:gd name="connsiteY9" fmla="*/ 390525 h 447675"/>
                <a:gd name="connsiteX10" fmla="*/ 819150 w 819150"/>
                <a:gd name="connsiteY10" fmla="*/ 38100 h 447675"/>
                <a:gd name="connsiteX0" fmla="*/ 812887 w 812887"/>
                <a:gd name="connsiteY0" fmla="*/ 157097 h 447675"/>
                <a:gd name="connsiteX1" fmla="*/ 542925 w 812887"/>
                <a:gd name="connsiteY1" fmla="*/ 0 h 447675"/>
                <a:gd name="connsiteX2" fmla="*/ 352425 w 812887"/>
                <a:gd name="connsiteY2" fmla="*/ 85725 h 447675"/>
                <a:gd name="connsiteX3" fmla="*/ 209550 w 812887"/>
                <a:gd name="connsiteY3" fmla="*/ 219075 h 447675"/>
                <a:gd name="connsiteX4" fmla="*/ 66675 w 812887"/>
                <a:gd name="connsiteY4" fmla="*/ 352425 h 447675"/>
                <a:gd name="connsiteX5" fmla="*/ 0 w 812887"/>
                <a:gd name="connsiteY5" fmla="*/ 447675 h 447675"/>
                <a:gd name="connsiteX6" fmla="*/ 209550 w 812887"/>
                <a:gd name="connsiteY6" fmla="*/ 447675 h 447675"/>
                <a:gd name="connsiteX7" fmla="*/ 428625 w 812887"/>
                <a:gd name="connsiteY7" fmla="*/ 400050 h 447675"/>
                <a:gd name="connsiteX8" fmla="*/ 561975 w 812887"/>
                <a:gd name="connsiteY8" fmla="*/ 400050 h 447675"/>
                <a:gd name="connsiteX9" fmla="*/ 676275 w 812887"/>
                <a:gd name="connsiteY9" fmla="*/ 390525 h 447675"/>
                <a:gd name="connsiteX10" fmla="*/ 812887 w 812887"/>
                <a:gd name="connsiteY10" fmla="*/ 157097 h 447675"/>
                <a:gd name="connsiteX0" fmla="*/ 812887 w 983163"/>
                <a:gd name="connsiteY0" fmla="*/ 157097 h 447675"/>
                <a:gd name="connsiteX1" fmla="*/ 542925 w 983163"/>
                <a:gd name="connsiteY1" fmla="*/ 0 h 447675"/>
                <a:gd name="connsiteX2" fmla="*/ 352425 w 983163"/>
                <a:gd name="connsiteY2" fmla="*/ 85725 h 447675"/>
                <a:gd name="connsiteX3" fmla="*/ 209550 w 983163"/>
                <a:gd name="connsiteY3" fmla="*/ 219075 h 447675"/>
                <a:gd name="connsiteX4" fmla="*/ 66675 w 983163"/>
                <a:gd name="connsiteY4" fmla="*/ 352425 h 447675"/>
                <a:gd name="connsiteX5" fmla="*/ 0 w 983163"/>
                <a:gd name="connsiteY5" fmla="*/ 447675 h 447675"/>
                <a:gd name="connsiteX6" fmla="*/ 209550 w 983163"/>
                <a:gd name="connsiteY6" fmla="*/ 447675 h 447675"/>
                <a:gd name="connsiteX7" fmla="*/ 428625 w 983163"/>
                <a:gd name="connsiteY7" fmla="*/ 400050 h 447675"/>
                <a:gd name="connsiteX8" fmla="*/ 561975 w 983163"/>
                <a:gd name="connsiteY8" fmla="*/ 400050 h 447675"/>
                <a:gd name="connsiteX9" fmla="*/ 983163 w 983163"/>
                <a:gd name="connsiteY9" fmla="*/ 403051 h 447675"/>
                <a:gd name="connsiteX10" fmla="*/ 812887 w 983163"/>
                <a:gd name="connsiteY10" fmla="*/ 157097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3163" h="447675">
                  <a:moveTo>
                    <a:pt x="812887" y="157097"/>
                  </a:moveTo>
                  <a:lnTo>
                    <a:pt x="542925" y="0"/>
                  </a:lnTo>
                  <a:lnTo>
                    <a:pt x="352425" y="85725"/>
                  </a:lnTo>
                  <a:lnTo>
                    <a:pt x="209550" y="219075"/>
                  </a:lnTo>
                  <a:lnTo>
                    <a:pt x="66675" y="352425"/>
                  </a:lnTo>
                  <a:lnTo>
                    <a:pt x="0" y="447675"/>
                  </a:lnTo>
                  <a:lnTo>
                    <a:pt x="209550" y="447675"/>
                  </a:lnTo>
                  <a:lnTo>
                    <a:pt x="428625" y="400050"/>
                  </a:lnTo>
                  <a:lnTo>
                    <a:pt x="561975" y="400050"/>
                  </a:lnTo>
                  <a:lnTo>
                    <a:pt x="983163" y="403051"/>
                  </a:lnTo>
                  <a:lnTo>
                    <a:pt x="812887" y="157097"/>
                  </a:lnTo>
                  <a:close/>
                </a:path>
              </a:pathLst>
            </a:custGeom>
            <a:solidFill>
              <a:sysClr val="window" lastClr="FFFFFF">
                <a:lumMod val="75000"/>
              </a:sysClr>
            </a:solidFill>
            <a:ln w="12700" cap="flat" cmpd="sng" algn="ctr">
              <a:solidFill>
                <a:sysClr val="window" lastClr="FFFFFF">
                  <a:lumMod val="75000"/>
                </a:sysClr>
              </a:solidFill>
              <a:prstDash val="solid"/>
              <a:miter lim="800000"/>
            </a:ln>
            <a:effectLst/>
          </p:spPr>
          <p:txBody>
            <a:bodyPr rtlCol="0" anchor="ctr"/>
            <a:lstStyle/>
            <a:p>
              <a:pPr algn="ctr" eaLnBrk="1" fontAlgn="auto" hangingPunct="1">
                <a:spcBef>
                  <a:spcPts val="0"/>
                </a:spcBef>
                <a:spcAft>
                  <a:spcPts val="0"/>
                </a:spcAft>
              </a:pPr>
              <a:endParaRPr lang="en-US" sz="1200" kern="0">
                <a:solidFill>
                  <a:prstClr val="white"/>
                </a:solidFill>
                <a:latin typeface="Calibri" panose="020F0502020204030204"/>
              </a:endParaRPr>
            </a:p>
          </p:txBody>
        </p:sp>
      </p:grpSp>
      <p:sp>
        <p:nvSpPr>
          <p:cNvPr id="75" name="TextBox 74">
            <a:extLst>
              <a:ext uri="{FF2B5EF4-FFF2-40B4-BE49-F238E27FC236}">
                <a16:creationId xmlns:a16="http://schemas.microsoft.com/office/drawing/2014/main" id="{A21E09A3-C028-418C-9B04-CA023917947F}"/>
              </a:ext>
            </a:extLst>
          </p:cNvPr>
          <p:cNvSpPr txBox="1"/>
          <p:nvPr/>
        </p:nvSpPr>
        <p:spPr>
          <a:xfrm>
            <a:off x="301585" y="6635714"/>
            <a:ext cx="2488449" cy="276999"/>
          </a:xfrm>
          <a:prstGeom prst="rect">
            <a:avLst/>
          </a:prstGeom>
          <a:noFill/>
        </p:spPr>
        <p:txBody>
          <a:bodyPr wrap="square" rtlCol="0">
            <a:spAutoFit/>
          </a:bodyPr>
          <a:lstStyle/>
          <a:p>
            <a:r>
              <a:rPr lang="en-US" sz="1200" dirty="0">
                <a:solidFill>
                  <a:schemeClr val="bg1">
                    <a:lumMod val="50000"/>
                    <a:lumOff val="50000"/>
                  </a:schemeClr>
                </a:solidFill>
              </a:rPr>
              <a:t>Images Source: NASA</a:t>
            </a:r>
          </a:p>
        </p:txBody>
      </p:sp>
    </p:spTree>
    <p:extLst>
      <p:ext uri="{BB962C8B-B14F-4D97-AF65-F5344CB8AC3E}">
        <p14:creationId xmlns:p14="http://schemas.microsoft.com/office/powerpoint/2010/main" val="3272560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F38D6-6C23-4C12-AFEA-B50AEC0861BB}"/>
              </a:ext>
            </a:extLst>
          </p:cNvPr>
          <p:cNvSpPr>
            <a:spLocks noGrp="1"/>
          </p:cNvSpPr>
          <p:nvPr>
            <p:ph type="title"/>
          </p:nvPr>
        </p:nvSpPr>
        <p:spPr/>
        <p:txBody>
          <a:bodyPr/>
          <a:lstStyle/>
          <a:p>
            <a:r>
              <a:rPr lang="en-US" dirty="0"/>
              <a:t>Concept Generation Results (1/2)</a:t>
            </a:r>
          </a:p>
        </p:txBody>
      </p:sp>
      <p:sp>
        <p:nvSpPr>
          <p:cNvPr id="3" name="Content Placeholder 2">
            <a:extLst>
              <a:ext uri="{FF2B5EF4-FFF2-40B4-BE49-F238E27FC236}">
                <a16:creationId xmlns:a16="http://schemas.microsoft.com/office/drawing/2014/main" id="{5EA7C031-EB0F-434C-9EFB-CA99561AC394}"/>
              </a:ext>
            </a:extLst>
          </p:cNvPr>
          <p:cNvSpPr>
            <a:spLocks noGrp="1"/>
          </p:cNvSpPr>
          <p:nvPr>
            <p:ph idx="1"/>
          </p:nvPr>
        </p:nvSpPr>
        <p:spPr>
          <a:xfrm>
            <a:off x="531628" y="1286540"/>
            <a:ext cx="5797966" cy="5434935"/>
          </a:xfrm>
        </p:spPr>
        <p:txBody>
          <a:bodyPr vert="horz" lIns="91440" tIns="45720" rIns="91440" bIns="45720" rtlCol="0">
            <a:normAutofit fontScale="92500"/>
          </a:bodyPr>
          <a:lstStyle/>
          <a:p>
            <a:r>
              <a:rPr lang="en-US" dirty="0"/>
              <a:t>15 different concepts were defined by the team</a:t>
            </a:r>
          </a:p>
          <a:p>
            <a:pPr lvl="2"/>
            <a:r>
              <a:rPr lang="en-US" sz="1600" dirty="0"/>
              <a:t>Many alternatives were identified during brainstorming, but the team prioritized evaluation of 15 that were representative and also considered reasonably achievable within the 2020s or 2030s</a:t>
            </a:r>
          </a:p>
          <a:p>
            <a:pPr lvl="2"/>
            <a:r>
              <a:rPr lang="en-US" sz="1600" dirty="0"/>
              <a:t>Each concept after the Baseline (Concept 1.1) is a slight variation, where only one main design characteristic has been changed</a:t>
            </a:r>
          </a:p>
          <a:p>
            <a:r>
              <a:rPr lang="en-US" dirty="0"/>
              <a:t>Concepts 1.1-2.4 – Change Shelter Structure and Construction Method</a:t>
            </a:r>
          </a:p>
          <a:p>
            <a:pPr lvl="2"/>
            <a:r>
              <a:rPr lang="en-US" sz="1600" dirty="0"/>
              <a:t>Baseline: bulk regolith, and inner metallic structure delivered from Earth</a:t>
            </a:r>
          </a:p>
          <a:p>
            <a:pPr lvl="2"/>
            <a:r>
              <a:rPr lang="en-US" sz="1600" dirty="0"/>
              <a:t>Alternatives: regolith sandbags, whipple shield, inner metal structure scavenged from landers, inflatable beams, 3D printed regolith cement walls, sintered regolith walls</a:t>
            </a:r>
          </a:p>
          <a:p>
            <a:r>
              <a:rPr lang="en-US" dirty="0"/>
              <a:t>Concepts 3.1-3.2 – Change Establishment Systems</a:t>
            </a:r>
          </a:p>
          <a:p>
            <a:pPr lvl="2"/>
            <a:r>
              <a:rPr lang="en-US" sz="1600" dirty="0"/>
              <a:t>Baseline: Combination of LSMS, RASSOR, Chariot, LANCE, Compactor, Inspection Rover, and Rover with Robotic Arm</a:t>
            </a:r>
          </a:p>
          <a:p>
            <a:pPr lvl="2"/>
            <a:r>
              <a:rPr lang="en-US" sz="1600" dirty="0"/>
              <a:t>Alternatives: LTV copies, loader and dump truck combination</a:t>
            </a:r>
          </a:p>
        </p:txBody>
      </p:sp>
      <p:sp>
        <p:nvSpPr>
          <p:cNvPr id="4" name="Slide Number Placeholder 3">
            <a:extLst>
              <a:ext uri="{FF2B5EF4-FFF2-40B4-BE49-F238E27FC236}">
                <a16:creationId xmlns:a16="http://schemas.microsoft.com/office/drawing/2014/main" id="{2BE3EE26-CB0E-41B3-99D1-922F65F9BC9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104E34-1B8A-46D3-BEA5-503558AEDA99}" type="slidenum">
              <a:rPr lang="en-US" smtClean="0"/>
              <a:pPr/>
              <a:t>7</a:t>
            </a:fld>
            <a:endParaRPr lang="en-US"/>
          </a:p>
        </p:txBody>
      </p:sp>
      <p:sp>
        <p:nvSpPr>
          <p:cNvPr id="11" name="TextBox 10">
            <a:extLst>
              <a:ext uri="{FF2B5EF4-FFF2-40B4-BE49-F238E27FC236}">
                <a16:creationId xmlns:a16="http://schemas.microsoft.com/office/drawing/2014/main" id="{6091EFC1-3808-4EF1-811F-F7037038957A}"/>
              </a:ext>
            </a:extLst>
          </p:cNvPr>
          <p:cNvSpPr txBox="1"/>
          <p:nvPr/>
        </p:nvSpPr>
        <p:spPr>
          <a:xfrm>
            <a:off x="7839059" y="6413758"/>
            <a:ext cx="2488449" cy="276999"/>
          </a:xfrm>
          <a:prstGeom prst="rect">
            <a:avLst/>
          </a:prstGeom>
          <a:noFill/>
        </p:spPr>
        <p:txBody>
          <a:bodyPr wrap="square" rtlCol="0">
            <a:spAutoFit/>
          </a:bodyPr>
          <a:lstStyle/>
          <a:p>
            <a:r>
              <a:rPr lang="en-US" sz="1200" dirty="0">
                <a:solidFill>
                  <a:schemeClr val="bg1">
                    <a:lumMod val="50000"/>
                    <a:lumOff val="50000"/>
                  </a:schemeClr>
                </a:solidFill>
              </a:rPr>
              <a:t>Images Source: NASA/LaRC</a:t>
            </a:r>
          </a:p>
        </p:txBody>
      </p:sp>
      <p:sp>
        <p:nvSpPr>
          <p:cNvPr id="14" name="Slide Number Placeholder 1">
            <a:extLst>
              <a:ext uri="{FF2B5EF4-FFF2-40B4-BE49-F238E27FC236}">
                <a16:creationId xmlns:a16="http://schemas.microsoft.com/office/drawing/2014/main" id="{DDB286E5-5A8A-4D6B-B857-6A0E8112CC5F}"/>
              </a:ext>
            </a:extLst>
          </p:cNvPr>
          <p:cNvSpPr>
            <a:spLocks noGrp="1"/>
          </p:cNvSpPr>
          <p:nvPr>
            <p:ph type="sldNum" sz="quarter" idx="10"/>
          </p:nvPr>
        </p:nvSpPr>
        <p:spPr>
          <a:xfrm>
            <a:off x="11789664" y="6629400"/>
            <a:ext cx="402336" cy="228600"/>
          </a:xfrm>
        </p:spPr>
        <p:txBody>
          <a:bodyPr/>
          <a:lstStyle/>
          <a:p>
            <a:pPr>
              <a:defRPr/>
            </a:pPr>
            <a:fld id="{75D13D49-2B6F-174C-9E1E-1013A06E5C50}" type="slidenum">
              <a:rPr lang="uk-UA" smtClean="0"/>
              <a:pPr>
                <a:defRPr/>
              </a:pPr>
              <a:t>7</a:t>
            </a:fld>
            <a:endParaRPr lang="uk-UA"/>
          </a:p>
        </p:txBody>
      </p:sp>
      <p:pic>
        <p:nvPicPr>
          <p:cNvPr id="16" name="Picture 15">
            <a:extLst>
              <a:ext uri="{FF2B5EF4-FFF2-40B4-BE49-F238E27FC236}">
                <a16:creationId xmlns:a16="http://schemas.microsoft.com/office/drawing/2014/main" id="{F0ED4843-DFBF-437E-9B4D-AC060CCD0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104" y="3212841"/>
            <a:ext cx="2743200" cy="1543050"/>
          </a:xfrm>
          <a:prstGeom prst="rect">
            <a:avLst/>
          </a:prstGeom>
        </p:spPr>
      </p:pic>
      <p:pic>
        <p:nvPicPr>
          <p:cNvPr id="18" name="Picture 17">
            <a:extLst>
              <a:ext uri="{FF2B5EF4-FFF2-40B4-BE49-F238E27FC236}">
                <a16:creationId xmlns:a16="http://schemas.microsoft.com/office/drawing/2014/main" id="{907DF78E-65D7-47A8-92B9-47F7871AB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104" y="1612383"/>
            <a:ext cx="2743200" cy="1543050"/>
          </a:xfrm>
          <a:prstGeom prst="rect">
            <a:avLst/>
          </a:prstGeom>
        </p:spPr>
      </p:pic>
      <p:pic>
        <p:nvPicPr>
          <p:cNvPr id="20" name="Picture 19">
            <a:extLst>
              <a:ext uri="{FF2B5EF4-FFF2-40B4-BE49-F238E27FC236}">
                <a16:creationId xmlns:a16="http://schemas.microsoft.com/office/drawing/2014/main" id="{269F4F00-89B6-4863-8C0D-ECA48D40BC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5814" y="1612383"/>
            <a:ext cx="2743200" cy="1543050"/>
          </a:xfrm>
          <a:prstGeom prst="rect">
            <a:avLst/>
          </a:prstGeom>
        </p:spPr>
      </p:pic>
      <p:pic>
        <p:nvPicPr>
          <p:cNvPr id="22" name="Picture 21" descr="A picture containing old&#10;&#10;Description automatically generated">
            <a:extLst>
              <a:ext uri="{FF2B5EF4-FFF2-40B4-BE49-F238E27FC236}">
                <a16:creationId xmlns:a16="http://schemas.microsoft.com/office/drawing/2014/main" id="{6E62BC7B-F989-4582-9365-8C6EF6F7DF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5814" y="3212841"/>
            <a:ext cx="2743200" cy="1543050"/>
          </a:xfrm>
          <a:prstGeom prst="rect">
            <a:avLst/>
          </a:prstGeom>
        </p:spPr>
      </p:pic>
      <p:pic>
        <p:nvPicPr>
          <p:cNvPr id="24" name="Picture 23" descr="A picture containing outdoor&#10;&#10;Description automatically generated">
            <a:extLst>
              <a:ext uri="{FF2B5EF4-FFF2-40B4-BE49-F238E27FC236}">
                <a16:creationId xmlns:a16="http://schemas.microsoft.com/office/drawing/2014/main" id="{FA81990C-E909-4B50-B9E0-A83378A9FD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8458" y="4813300"/>
            <a:ext cx="2743200" cy="1543050"/>
          </a:xfrm>
          <a:prstGeom prst="rect">
            <a:avLst/>
          </a:prstGeom>
        </p:spPr>
      </p:pic>
    </p:spTree>
    <p:extLst>
      <p:ext uri="{BB962C8B-B14F-4D97-AF65-F5344CB8AC3E}">
        <p14:creationId xmlns:p14="http://schemas.microsoft.com/office/powerpoint/2010/main" val="3013208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4FBC-BD88-4140-A333-5B43F93CAC0A}"/>
              </a:ext>
            </a:extLst>
          </p:cNvPr>
          <p:cNvSpPr>
            <a:spLocks noGrp="1"/>
          </p:cNvSpPr>
          <p:nvPr>
            <p:ph type="title"/>
          </p:nvPr>
        </p:nvSpPr>
        <p:spPr/>
        <p:txBody>
          <a:bodyPr/>
          <a:lstStyle/>
          <a:p>
            <a:r>
              <a:rPr lang="en-US" dirty="0"/>
              <a:t>Concept Generation Results (2/2)</a:t>
            </a:r>
          </a:p>
        </p:txBody>
      </p:sp>
      <p:sp>
        <p:nvSpPr>
          <p:cNvPr id="3" name="Content Placeholder 2">
            <a:extLst>
              <a:ext uri="{FF2B5EF4-FFF2-40B4-BE49-F238E27FC236}">
                <a16:creationId xmlns:a16="http://schemas.microsoft.com/office/drawing/2014/main" id="{650F3ECC-D1D3-4F85-8951-C381C806AEFA}"/>
              </a:ext>
            </a:extLst>
          </p:cNvPr>
          <p:cNvSpPr>
            <a:spLocks noGrp="1"/>
          </p:cNvSpPr>
          <p:nvPr>
            <p:ph idx="1"/>
          </p:nvPr>
        </p:nvSpPr>
        <p:spPr>
          <a:xfrm>
            <a:off x="609600" y="1600200"/>
            <a:ext cx="6958519" cy="4294762"/>
          </a:xfrm>
        </p:spPr>
        <p:txBody>
          <a:bodyPr>
            <a:normAutofit/>
          </a:bodyPr>
          <a:lstStyle/>
          <a:p>
            <a:r>
              <a:rPr lang="en-US" dirty="0"/>
              <a:t>Concept 4.1 – Change Crew Involvement for LSH Sustained Operations</a:t>
            </a:r>
          </a:p>
          <a:p>
            <a:pPr lvl="2"/>
            <a:r>
              <a:rPr lang="en-US" sz="1600" dirty="0"/>
              <a:t>Baseline: robotics and/or sensors perform inspection and diagnostics</a:t>
            </a:r>
          </a:p>
          <a:p>
            <a:pPr lvl="2"/>
            <a:r>
              <a:rPr lang="en-US" sz="1600" dirty="0"/>
              <a:t>Alternative: crew performs manual inspections during crewed surface missions</a:t>
            </a:r>
          </a:p>
          <a:p>
            <a:r>
              <a:rPr lang="en-US" dirty="0"/>
              <a:t>Concepts 4.2-4.3 – Change Degree of Autonomy</a:t>
            </a:r>
          </a:p>
          <a:p>
            <a:pPr lvl="2"/>
            <a:r>
              <a:rPr lang="en-US" sz="1600" dirty="0"/>
              <a:t>Baseline: Semi-autonomous with crew supervision</a:t>
            </a:r>
          </a:p>
          <a:p>
            <a:pPr lvl="2"/>
            <a:r>
              <a:rPr lang="en-US" sz="1600" dirty="0"/>
              <a:t>Alternatives: fully autonomous, human operated/lower level of autonomy</a:t>
            </a:r>
          </a:p>
          <a:p>
            <a:r>
              <a:rPr lang="en-US" dirty="0"/>
              <a:t>Concepts 5.1-5.2 – Change Shelter Size and Dimensions</a:t>
            </a:r>
          </a:p>
          <a:p>
            <a:pPr lvl="2"/>
            <a:r>
              <a:rPr lang="en-US" sz="1600" dirty="0"/>
              <a:t>Baseline: Single shelter just big enough for the Foundation Surface Habitat (FSH)</a:t>
            </a:r>
          </a:p>
          <a:p>
            <a:pPr lvl="2"/>
            <a:r>
              <a:rPr lang="en-US" sz="1600" dirty="0"/>
              <a:t>Alternatives: single shelter with space for the FSH </a:t>
            </a:r>
            <a:r>
              <a:rPr lang="en-US" sz="1600" b="1" i="1" dirty="0"/>
              <a:t>plus</a:t>
            </a:r>
            <a:r>
              <a:rPr lang="en-US" sz="1600" dirty="0"/>
              <a:t> other vehicles/equipment, multiple shelters of various sizes</a:t>
            </a:r>
          </a:p>
          <a:p>
            <a:endParaRPr lang="en-US" sz="1600" dirty="0"/>
          </a:p>
        </p:txBody>
      </p:sp>
      <p:grpSp>
        <p:nvGrpSpPr>
          <p:cNvPr id="21" name="Group 20">
            <a:extLst>
              <a:ext uri="{FF2B5EF4-FFF2-40B4-BE49-F238E27FC236}">
                <a16:creationId xmlns:a16="http://schemas.microsoft.com/office/drawing/2014/main" id="{AF35EA77-847B-41F6-A24A-561596B6CBFC}"/>
              </a:ext>
            </a:extLst>
          </p:cNvPr>
          <p:cNvGrpSpPr>
            <a:grpSpLocks noChangeAspect="1"/>
          </p:cNvGrpSpPr>
          <p:nvPr/>
        </p:nvGrpSpPr>
        <p:grpSpPr>
          <a:xfrm>
            <a:off x="7901138" y="1174051"/>
            <a:ext cx="2223924" cy="2147438"/>
            <a:chOff x="255296" y="1499517"/>
            <a:chExt cx="4400165" cy="4248833"/>
          </a:xfrm>
        </p:grpSpPr>
        <p:pic>
          <p:nvPicPr>
            <p:cNvPr id="22" name="Picture 21" descr="A picture containing sky, scale, device&#10;&#10;Description automatically generated">
              <a:extLst>
                <a:ext uri="{FF2B5EF4-FFF2-40B4-BE49-F238E27FC236}">
                  <a16:creationId xmlns:a16="http://schemas.microsoft.com/office/drawing/2014/main" id="{B1632DAB-1793-425F-9377-6ADB8DF763B1}"/>
                </a:ext>
              </a:extLst>
            </p:cNvPr>
            <p:cNvPicPr>
              <a:picLocks noChangeAspect="1"/>
            </p:cNvPicPr>
            <p:nvPr/>
          </p:nvPicPr>
          <p:blipFill>
            <a:blip r:embed="rId2"/>
            <a:stretch>
              <a:fillRect/>
            </a:stretch>
          </p:blipFill>
          <p:spPr>
            <a:xfrm>
              <a:off x="1386937" y="1499517"/>
              <a:ext cx="2475294" cy="2389369"/>
            </a:xfrm>
            <a:prstGeom prst="rect">
              <a:avLst/>
            </a:prstGeom>
          </p:spPr>
        </p:pic>
        <p:sp>
          <p:nvSpPr>
            <p:cNvPr id="23" name="TextBox 22">
              <a:extLst>
                <a:ext uri="{FF2B5EF4-FFF2-40B4-BE49-F238E27FC236}">
                  <a16:creationId xmlns:a16="http://schemas.microsoft.com/office/drawing/2014/main" id="{8FDAFEE0-9FAC-4D0C-BCD3-0037D767702F}"/>
                </a:ext>
              </a:extLst>
            </p:cNvPr>
            <p:cNvSpPr txBox="1"/>
            <p:nvPr/>
          </p:nvSpPr>
          <p:spPr>
            <a:xfrm>
              <a:off x="255296" y="3951935"/>
              <a:ext cx="4400165" cy="1796415"/>
            </a:xfrm>
            <a:prstGeom prst="rect">
              <a:avLst/>
            </a:prstGeom>
            <a:noFill/>
          </p:spPr>
          <p:txBody>
            <a:bodyPr wrap="square" rtlCol="0">
              <a:spAutoFit/>
            </a:bodyPr>
            <a:lstStyle/>
            <a:p>
              <a:pPr algn="ctr" eaLnBrk="1" fontAlgn="auto" hangingPunct="1">
                <a:spcBef>
                  <a:spcPts val="0"/>
                </a:spcBef>
                <a:spcAft>
                  <a:spcPts val="0"/>
                </a:spcAft>
              </a:pPr>
              <a:r>
                <a:rPr lang="en-US" sz="1400" dirty="0">
                  <a:solidFill>
                    <a:prstClr val="black"/>
                  </a:solidFill>
                  <a:latin typeface="Calibri" panose="020F0502020204030204"/>
                  <a:ea typeface="+mn-ea"/>
                </a:rPr>
                <a:t>LSMS on Chariot chassis to move rocks and lift trusses into place</a:t>
              </a:r>
            </a:p>
            <a:p>
              <a:pPr algn="ctr" eaLnBrk="1" fontAlgn="auto" hangingPunct="1">
                <a:spcBef>
                  <a:spcPts val="0"/>
                </a:spcBef>
                <a:spcAft>
                  <a:spcPts val="0"/>
                </a:spcAft>
              </a:pPr>
              <a:r>
                <a:rPr lang="en-US" sz="1100" dirty="0">
                  <a:solidFill>
                    <a:schemeClr val="bg1">
                      <a:lumMod val="50000"/>
                      <a:lumOff val="50000"/>
                    </a:schemeClr>
                  </a:solidFill>
                  <a:latin typeface="Calibri" panose="020F0502020204030204"/>
                </a:rPr>
                <a:t>Image source: NASA</a:t>
              </a:r>
              <a:endParaRPr lang="en-US" sz="1100" dirty="0">
                <a:solidFill>
                  <a:prstClr val="black"/>
                </a:solidFill>
                <a:latin typeface="Calibri" panose="020F0502020204030204"/>
              </a:endParaRPr>
            </a:p>
          </p:txBody>
        </p:sp>
      </p:grpSp>
      <p:grpSp>
        <p:nvGrpSpPr>
          <p:cNvPr id="24" name="Group 23">
            <a:extLst>
              <a:ext uri="{FF2B5EF4-FFF2-40B4-BE49-F238E27FC236}">
                <a16:creationId xmlns:a16="http://schemas.microsoft.com/office/drawing/2014/main" id="{7622F5FF-5DE9-4B28-86D5-0BE0C622ACEB}"/>
              </a:ext>
            </a:extLst>
          </p:cNvPr>
          <p:cNvGrpSpPr>
            <a:grpSpLocks noChangeAspect="1"/>
          </p:cNvGrpSpPr>
          <p:nvPr/>
        </p:nvGrpSpPr>
        <p:grpSpPr>
          <a:xfrm>
            <a:off x="10034697" y="1177056"/>
            <a:ext cx="2157303" cy="1929927"/>
            <a:chOff x="6098330" y="1312315"/>
            <a:chExt cx="5347937" cy="4784275"/>
          </a:xfrm>
        </p:grpSpPr>
        <p:sp>
          <p:nvSpPr>
            <p:cNvPr id="25" name="TextBox 24">
              <a:extLst>
                <a:ext uri="{FF2B5EF4-FFF2-40B4-BE49-F238E27FC236}">
                  <a16:creationId xmlns:a16="http://schemas.microsoft.com/office/drawing/2014/main" id="{72B33410-E450-4F2E-9534-888699ECA4CC}"/>
                </a:ext>
              </a:extLst>
            </p:cNvPr>
            <p:cNvSpPr txBox="1"/>
            <p:nvPr/>
          </p:nvSpPr>
          <p:spPr>
            <a:xfrm>
              <a:off x="6098330" y="4379895"/>
              <a:ext cx="5347937" cy="1716695"/>
            </a:xfrm>
            <a:prstGeom prst="rect">
              <a:avLst/>
            </a:prstGeom>
            <a:noFill/>
          </p:spPr>
          <p:txBody>
            <a:bodyPr wrap="square" rtlCol="0">
              <a:spAutoFit/>
            </a:bodyPr>
            <a:lstStyle/>
            <a:p>
              <a:pPr algn="ctr" eaLnBrk="1" fontAlgn="auto" hangingPunct="1">
                <a:spcBef>
                  <a:spcPts val="0"/>
                </a:spcBef>
                <a:spcAft>
                  <a:spcPts val="0"/>
                </a:spcAft>
              </a:pPr>
              <a:r>
                <a:rPr lang="en-US" sz="1400" dirty="0">
                  <a:solidFill>
                    <a:prstClr val="black"/>
                  </a:solidFill>
                  <a:latin typeface="Calibri" panose="020F0502020204030204"/>
                  <a:ea typeface="+mn-ea"/>
                </a:rPr>
                <a:t>Mobile robots to assemble trusses (e.g., ARMADAS)</a:t>
              </a:r>
            </a:p>
            <a:p>
              <a:pPr algn="ctr" eaLnBrk="1" fontAlgn="auto" hangingPunct="1">
                <a:spcBef>
                  <a:spcPts val="0"/>
                </a:spcBef>
                <a:spcAft>
                  <a:spcPts val="0"/>
                </a:spcAft>
              </a:pPr>
              <a:r>
                <a:rPr lang="en-US" sz="1100" dirty="0">
                  <a:solidFill>
                    <a:schemeClr val="bg1">
                      <a:lumMod val="50000"/>
                      <a:lumOff val="50000"/>
                    </a:schemeClr>
                  </a:solidFill>
                  <a:latin typeface="Calibri" panose="020F0502020204030204"/>
                </a:rPr>
                <a:t>Image source: NASA</a:t>
              </a:r>
              <a:endParaRPr lang="en-US" sz="1100" dirty="0">
                <a:solidFill>
                  <a:prstClr val="black"/>
                </a:solidFill>
                <a:latin typeface="Calibri" panose="020F0502020204030204"/>
              </a:endParaRPr>
            </a:p>
          </p:txBody>
        </p:sp>
        <p:pic>
          <p:nvPicPr>
            <p:cNvPr id="26" name="Picture 25">
              <a:extLst>
                <a:ext uri="{FF2B5EF4-FFF2-40B4-BE49-F238E27FC236}">
                  <a16:creationId xmlns:a16="http://schemas.microsoft.com/office/drawing/2014/main" id="{51E03EE6-1712-41FC-870A-B871AADDD1CC}"/>
                </a:ext>
              </a:extLst>
            </p:cNvPr>
            <p:cNvPicPr>
              <a:picLocks noChangeAspect="1"/>
            </p:cNvPicPr>
            <p:nvPr/>
          </p:nvPicPr>
          <p:blipFill rotWithShape="1">
            <a:blip r:embed="rId3">
              <a:extLst>
                <a:ext uri="{28A0092B-C50C-407E-A947-70E740481C1C}">
                  <a14:useLocalDpi xmlns:a14="http://schemas.microsoft.com/office/drawing/2010/main" val="0"/>
                </a:ext>
              </a:extLst>
            </a:blip>
            <a:srcRect b="24033"/>
            <a:stretch/>
          </p:blipFill>
          <p:spPr>
            <a:xfrm>
              <a:off x="6948299" y="1312315"/>
              <a:ext cx="3829431" cy="3073842"/>
            </a:xfrm>
            <a:prstGeom prst="rect">
              <a:avLst/>
            </a:prstGeom>
          </p:spPr>
        </p:pic>
      </p:grpSp>
      <p:grpSp>
        <p:nvGrpSpPr>
          <p:cNvPr id="51" name="Group 50">
            <a:extLst>
              <a:ext uri="{FF2B5EF4-FFF2-40B4-BE49-F238E27FC236}">
                <a16:creationId xmlns:a16="http://schemas.microsoft.com/office/drawing/2014/main" id="{F9E69BF6-2078-41CD-84BB-89757787AFE0}"/>
              </a:ext>
            </a:extLst>
          </p:cNvPr>
          <p:cNvGrpSpPr/>
          <p:nvPr/>
        </p:nvGrpSpPr>
        <p:grpSpPr>
          <a:xfrm>
            <a:off x="8443611" y="3269437"/>
            <a:ext cx="3530588" cy="1681619"/>
            <a:chOff x="8443611" y="3242141"/>
            <a:chExt cx="3530588" cy="1681619"/>
          </a:xfrm>
        </p:grpSpPr>
        <p:pic>
          <p:nvPicPr>
            <p:cNvPr id="46" name="Picture 45" descr="A picture containing outdoor, ground, snow, sandy&#10;&#10;Description automatically generated">
              <a:extLst>
                <a:ext uri="{FF2B5EF4-FFF2-40B4-BE49-F238E27FC236}">
                  <a16:creationId xmlns:a16="http://schemas.microsoft.com/office/drawing/2014/main" id="{1AC2156F-94A3-4184-BCF9-46EAF2B22227}"/>
                </a:ext>
              </a:extLst>
            </p:cNvPr>
            <p:cNvPicPr>
              <a:picLocks noChangeAspect="1"/>
            </p:cNvPicPr>
            <p:nvPr/>
          </p:nvPicPr>
          <p:blipFill>
            <a:blip r:embed="rId4"/>
            <a:stretch>
              <a:fillRect/>
            </a:stretch>
          </p:blipFill>
          <p:spPr>
            <a:xfrm>
              <a:off x="10458082" y="3242141"/>
              <a:ext cx="1187792" cy="970132"/>
            </a:xfrm>
            <a:prstGeom prst="rect">
              <a:avLst/>
            </a:prstGeom>
          </p:spPr>
        </p:pic>
        <p:pic>
          <p:nvPicPr>
            <p:cNvPr id="47" name="Picture 46" descr="A picture containing truck, outdoor, vehicle, trailer&#10;&#10;Description automatically generated">
              <a:extLst>
                <a:ext uri="{FF2B5EF4-FFF2-40B4-BE49-F238E27FC236}">
                  <a16:creationId xmlns:a16="http://schemas.microsoft.com/office/drawing/2014/main" id="{C2E3BD49-78C3-4E40-BF7E-960B512160CE}"/>
                </a:ext>
              </a:extLst>
            </p:cNvPr>
            <p:cNvPicPr>
              <a:picLocks noChangeAspect="1"/>
            </p:cNvPicPr>
            <p:nvPr/>
          </p:nvPicPr>
          <p:blipFill rotWithShape="1">
            <a:blip r:embed="rId5"/>
            <a:srcRect l="18874"/>
            <a:stretch/>
          </p:blipFill>
          <p:spPr>
            <a:xfrm>
              <a:off x="9077438" y="3268476"/>
              <a:ext cx="1192899" cy="930544"/>
            </a:xfrm>
            <a:prstGeom prst="rect">
              <a:avLst/>
            </a:prstGeom>
          </p:spPr>
        </p:pic>
        <p:sp>
          <p:nvSpPr>
            <p:cNvPr id="48" name="TextBox 47">
              <a:extLst>
                <a:ext uri="{FF2B5EF4-FFF2-40B4-BE49-F238E27FC236}">
                  <a16:creationId xmlns:a16="http://schemas.microsoft.com/office/drawing/2014/main" id="{270B2961-BCF1-4D43-83C6-3EE656FA397A}"/>
                </a:ext>
              </a:extLst>
            </p:cNvPr>
            <p:cNvSpPr txBox="1"/>
            <p:nvPr/>
          </p:nvSpPr>
          <p:spPr>
            <a:xfrm>
              <a:off x="8443611" y="4215874"/>
              <a:ext cx="3530588" cy="707886"/>
            </a:xfrm>
            <a:prstGeom prst="rect">
              <a:avLst/>
            </a:prstGeom>
            <a:noFill/>
          </p:spPr>
          <p:txBody>
            <a:bodyPr wrap="square" rtlCol="0">
              <a:spAutoFit/>
            </a:bodyPr>
            <a:lstStyle/>
            <a:p>
              <a:pPr algn="ctr" eaLnBrk="1" fontAlgn="auto" hangingPunct="1">
                <a:spcBef>
                  <a:spcPts val="0"/>
                </a:spcBef>
                <a:spcAft>
                  <a:spcPts val="0"/>
                </a:spcAft>
              </a:pPr>
              <a:r>
                <a:rPr lang="en-US" sz="1400" dirty="0">
                  <a:solidFill>
                    <a:prstClr val="black"/>
                  </a:solidFill>
                  <a:latin typeface="Calibri" panose="020F0502020204030204"/>
                  <a:ea typeface="+mn-ea"/>
                </a:rPr>
                <a:t>RASSOR, LANCE, and LSMS work together to pile regolith on top of shelter and form berms</a:t>
              </a:r>
            </a:p>
            <a:p>
              <a:pPr algn="ctr" eaLnBrk="1" fontAlgn="auto" hangingPunct="1">
                <a:spcBef>
                  <a:spcPts val="0"/>
                </a:spcBef>
                <a:spcAft>
                  <a:spcPts val="0"/>
                </a:spcAft>
              </a:pPr>
              <a:r>
                <a:rPr lang="en-US" sz="1100" dirty="0">
                  <a:solidFill>
                    <a:schemeClr val="bg1">
                      <a:lumMod val="50000"/>
                      <a:lumOff val="50000"/>
                    </a:schemeClr>
                  </a:solidFill>
                  <a:latin typeface="Calibri" panose="020F0502020204030204"/>
                </a:rPr>
                <a:t>Images source: NASA</a:t>
              </a:r>
              <a:endParaRPr lang="en-US" sz="1100" dirty="0">
                <a:solidFill>
                  <a:prstClr val="black"/>
                </a:solidFill>
                <a:latin typeface="Calibri" panose="020F0502020204030204"/>
              </a:endParaRPr>
            </a:p>
          </p:txBody>
        </p:sp>
      </p:grpSp>
      <p:grpSp>
        <p:nvGrpSpPr>
          <p:cNvPr id="53" name="Group 52">
            <a:extLst>
              <a:ext uri="{FF2B5EF4-FFF2-40B4-BE49-F238E27FC236}">
                <a16:creationId xmlns:a16="http://schemas.microsoft.com/office/drawing/2014/main" id="{60F9F7EA-85DE-4055-A6F3-78DB06D47DA0}"/>
              </a:ext>
            </a:extLst>
          </p:cNvPr>
          <p:cNvGrpSpPr/>
          <p:nvPr/>
        </p:nvGrpSpPr>
        <p:grpSpPr>
          <a:xfrm>
            <a:off x="10042994" y="5013931"/>
            <a:ext cx="2145210" cy="1690190"/>
            <a:chOff x="10042994" y="5019060"/>
            <a:chExt cx="2145210" cy="1690190"/>
          </a:xfrm>
        </p:grpSpPr>
        <p:sp>
          <p:nvSpPr>
            <p:cNvPr id="37" name="TextBox 36">
              <a:extLst>
                <a:ext uri="{FF2B5EF4-FFF2-40B4-BE49-F238E27FC236}">
                  <a16:creationId xmlns:a16="http://schemas.microsoft.com/office/drawing/2014/main" id="{83EE5C00-5B0B-4B44-A038-9BA81FE33775}"/>
                </a:ext>
              </a:extLst>
            </p:cNvPr>
            <p:cNvSpPr txBox="1"/>
            <p:nvPr/>
          </p:nvSpPr>
          <p:spPr>
            <a:xfrm>
              <a:off x="10042994" y="5970586"/>
              <a:ext cx="2145210" cy="738664"/>
            </a:xfrm>
            <a:prstGeom prst="rect">
              <a:avLst/>
            </a:prstGeom>
            <a:noFill/>
          </p:spPr>
          <p:txBody>
            <a:bodyPr wrap="square" rtlCol="0">
              <a:spAutoFit/>
            </a:bodyPr>
            <a:lstStyle/>
            <a:p>
              <a:pPr algn="ctr" eaLnBrk="1" fontAlgn="auto" hangingPunct="1">
                <a:spcBef>
                  <a:spcPts val="0"/>
                </a:spcBef>
                <a:spcAft>
                  <a:spcPts val="0"/>
                </a:spcAft>
              </a:pPr>
              <a:r>
                <a:rPr lang="en-US" sz="1400" dirty="0">
                  <a:solidFill>
                    <a:prstClr val="black"/>
                  </a:solidFill>
                  <a:latin typeface="Calibri" panose="020F0502020204030204"/>
                  <a:ea typeface="+mn-ea"/>
                </a:rPr>
                <a:t>Small rover (e.g., A-PUFFER) for surveying, inspection, and V&amp;V</a:t>
              </a:r>
            </a:p>
          </p:txBody>
        </p:sp>
        <p:pic>
          <p:nvPicPr>
            <p:cNvPr id="49" name="Picture 2" descr="A-PUFFER">
              <a:extLst>
                <a:ext uri="{FF2B5EF4-FFF2-40B4-BE49-F238E27FC236}">
                  <a16:creationId xmlns:a16="http://schemas.microsoft.com/office/drawing/2014/main" id="{1FCE2150-00B8-4396-84EC-E20BEB7F0C8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71" t="9962" r="12359" b="17980"/>
            <a:stretch/>
          </p:blipFill>
          <p:spPr bwMode="auto">
            <a:xfrm>
              <a:off x="10525438" y="5019060"/>
              <a:ext cx="1180322" cy="962969"/>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Slide Number Placeholder 1">
            <a:extLst>
              <a:ext uri="{FF2B5EF4-FFF2-40B4-BE49-F238E27FC236}">
                <a16:creationId xmlns:a16="http://schemas.microsoft.com/office/drawing/2014/main" id="{671F9C27-28D6-4EA7-8056-A63F3C0B8FA2}"/>
              </a:ext>
            </a:extLst>
          </p:cNvPr>
          <p:cNvSpPr>
            <a:spLocks noGrp="1"/>
          </p:cNvSpPr>
          <p:nvPr>
            <p:ph type="sldNum" sz="quarter" idx="10"/>
          </p:nvPr>
        </p:nvSpPr>
        <p:spPr>
          <a:xfrm>
            <a:off x="11789664" y="6629400"/>
            <a:ext cx="402336" cy="228600"/>
          </a:xfrm>
        </p:spPr>
        <p:txBody>
          <a:bodyPr/>
          <a:lstStyle/>
          <a:p>
            <a:pPr>
              <a:defRPr/>
            </a:pPr>
            <a:fld id="{75D13D49-2B6F-174C-9E1E-1013A06E5C50}" type="slidenum">
              <a:rPr lang="uk-UA" smtClean="0"/>
              <a:pPr>
                <a:defRPr/>
              </a:pPr>
              <a:t>8</a:t>
            </a:fld>
            <a:endParaRPr lang="uk-UA"/>
          </a:p>
        </p:txBody>
      </p:sp>
      <p:grpSp>
        <p:nvGrpSpPr>
          <p:cNvPr id="5" name="Group 4">
            <a:extLst>
              <a:ext uri="{FF2B5EF4-FFF2-40B4-BE49-F238E27FC236}">
                <a16:creationId xmlns:a16="http://schemas.microsoft.com/office/drawing/2014/main" id="{B363C0EC-0F87-4189-BB15-7155E3C444AB}"/>
              </a:ext>
            </a:extLst>
          </p:cNvPr>
          <p:cNvGrpSpPr/>
          <p:nvPr/>
        </p:nvGrpSpPr>
        <p:grpSpPr>
          <a:xfrm>
            <a:off x="7832898" y="5056938"/>
            <a:ext cx="2476428" cy="1432020"/>
            <a:chOff x="7832898" y="5089363"/>
            <a:chExt cx="2476428" cy="1432020"/>
          </a:xfrm>
        </p:grpSpPr>
        <p:pic>
          <p:nvPicPr>
            <p:cNvPr id="27" name="Picture 26" descr="A picture containing truck, outdoor, vehicle, trailer&#10;&#10;Description automatically generated">
              <a:extLst>
                <a:ext uri="{FF2B5EF4-FFF2-40B4-BE49-F238E27FC236}">
                  <a16:creationId xmlns:a16="http://schemas.microsoft.com/office/drawing/2014/main" id="{BEB30CD9-8241-443F-B6BB-82337D0609E8}"/>
                </a:ext>
              </a:extLst>
            </p:cNvPr>
            <p:cNvPicPr>
              <a:picLocks noChangeAspect="1"/>
            </p:cNvPicPr>
            <p:nvPr/>
          </p:nvPicPr>
          <p:blipFill rotWithShape="1">
            <a:blip r:embed="rId5"/>
            <a:srcRect l="18874"/>
            <a:stretch/>
          </p:blipFill>
          <p:spPr>
            <a:xfrm>
              <a:off x="8570920" y="5089363"/>
              <a:ext cx="1192899" cy="930544"/>
            </a:xfrm>
            <a:prstGeom prst="rect">
              <a:avLst/>
            </a:prstGeom>
          </p:spPr>
        </p:pic>
        <p:grpSp>
          <p:nvGrpSpPr>
            <p:cNvPr id="52" name="Group 51">
              <a:extLst>
                <a:ext uri="{FF2B5EF4-FFF2-40B4-BE49-F238E27FC236}">
                  <a16:creationId xmlns:a16="http://schemas.microsoft.com/office/drawing/2014/main" id="{AC301BD9-7F8D-4A38-BD44-2C9C49F12E1F}"/>
                </a:ext>
              </a:extLst>
            </p:cNvPr>
            <p:cNvGrpSpPr/>
            <p:nvPr/>
          </p:nvGrpSpPr>
          <p:grpSpPr>
            <a:xfrm>
              <a:off x="7832898" y="5127074"/>
              <a:ext cx="2476428" cy="1394309"/>
              <a:chOff x="7832898" y="5099778"/>
              <a:chExt cx="2476428" cy="1394309"/>
            </a:xfrm>
          </p:grpSpPr>
          <p:sp>
            <p:nvSpPr>
              <p:cNvPr id="45" name="TextBox 44">
                <a:extLst>
                  <a:ext uri="{FF2B5EF4-FFF2-40B4-BE49-F238E27FC236}">
                    <a16:creationId xmlns:a16="http://schemas.microsoft.com/office/drawing/2014/main" id="{5E8E0CF8-A656-4D40-84B0-51759DF553CE}"/>
                  </a:ext>
                </a:extLst>
              </p:cNvPr>
              <p:cNvSpPr txBox="1"/>
              <p:nvPr/>
            </p:nvSpPr>
            <p:spPr>
              <a:xfrm>
                <a:off x="7832898" y="5970867"/>
                <a:ext cx="2476428" cy="523220"/>
              </a:xfrm>
              <a:prstGeom prst="rect">
                <a:avLst/>
              </a:prstGeom>
              <a:noFill/>
            </p:spPr>
            <p:txBody>
              <a:bodyPr wrap="square" rtlCol="0">
                <a:spAutoFit/>
              </a:bodyPr>
              <a:lstStyle/>
              <a:p>
                <a:pPr algn="ctr" eaLnBrk="1" fontAlgn="auto" hangingPunct="1">
                  <a:spcBef>
                    <a:spcPts val="0"/>
                  </a:spcBef>
                  <a:spcAft>
                    <a:spcPts val="0"/>
                  </a:spcAft>
                </a:pPr>
                <a:r>
                  <a:rPr lang="en-US" sz="1400" dirty="0">
                    <a:solidFill>
                      <a:prstClr val="black"/>
                    </a:solidFill>
                    <a:latin typeface="Calibri" panose="020F0502020204030204"/>
                    <a:ea typeface="+mn-ea"/>
                  </a:rPr>
                  <a:t>Compactor on Chariot for rough compaction and grading</a:t>
                </a:r>
              </a:p>
            </p:txBody>
          </p:sp>
          <p:sp>
            <p:nvSpPr>
              <p:cNvPr id="50" name="TextBox 49">
                <a:extLst>
                  <a:ext uri="{FF2B5EF4-FFF2-40B4-BE49-F238E27FC236}">
                    <a16:creationId xmlns:a16="http://schemas.microsoft.com/office/drawing/2014/main" id="{FD001CB2-2D89-453E-A8B1-2040D5771B44}"/>
                  </a:ext>
                </a:extLst>
              </p:cNvPr>
              <p:cNvSpPr txBox="1"/>
              <p:nvPr/>
            </p:nvSpPr>
            <p:spPr>
              <a:xfrm>
                <a:off x="8382110" y="5099778"/>
                <a:ext cx="1742952" cy="369332"/>
              </a:xfrm>
              <a:prstGeom prst="rect">
                <a:avLst/>
              </a:prstGeom>
              <a:solidFill>
                <a:schemeClr val="tx1">
                  <a:alpha val="60000"/>
                </a:schemeClr>
              </a:solidFill>
            </p:spPr>
            <p:txBody>
              <a:bodyPr wrap="square" lIns="0" tIns="0" rIns="0" bIns="0" rtlCol="0">
                <a:spAutoFit/>
              </a:bodyPr>
              <a:lstStyle/>
              <a:p>
                <a:pPr algn="ctr"/>
                <a:r>
                  <a:rPr lang="en-US" sz="1200" dirty="0">
                    <a:solidFill>
                      <a:srgbClr val="FF0000"/>
                    </a:solidFill>
                  </a:rPr>
                  <a:t>New Compactor concept needed</a:t>
                </a:r>
              </a:p>
            </p:txBody>
          </p:sp>
        </p:grpSp>
      </p:grpSp>
      <p:sp>
        <p:nvSpPr>
          <p:cNvPr id="4" name="Rectangle 3">
            <a:extLst>
              <a:ext uri="{FF2B5EF4-FFF2-40B4-BE49-F238E27FC236}">
                <a16:creationId xmlns:a16="http://schemas.microsoft.com/office/drawing/2014/main" id="{AD58736B-039E-4182-85AD-EDE43A5D5C23}"/>
              </a:ext>
            </a:extLst>
          </p:cNvPr>
          <p:cNvSpPr/>
          <p:nvPr/>
        </p:nvSpPr>
        <p:spPr>
          <a:xfrm>
            <a:off x="9311170" y="6618658"/>
            <a:ext cx="1393330" cy="261610"/>
          </a:xfrm>
          <a:prstGeom prst="rect">
            <a:avLst/>
          </a:prstGeom>
        </p:spPr>
        <p:txBody>
          <a:bodyPr wrap="none">
            <a:spAutoFit/>
          </a:bodyPr>
          <a:lstStyle/>
          <a:p>
            <a:pPr algn="ctr" eaLnBrk="1" fontAlgn="auto" hangingPunct="1">
              <a:spcBef>
                <a:spcPts val="0"/>
              </a:spcBef>
              <a:spcAft>
                <a:spcPts val="0"/>
              </a:spcAft>
            </a:pPr>
            <a:r>
              <a:rPr lang="en-US" sz="1100" dirty="0">
                <a:solidFill>
                  <a:schemeClr val="bg1">
                    <a:lumMod val="50000"/>
                    <a:lumOff val="50000"/>
                  </a:schemeClr>
                </a:solidFill>
                <a:latin typeface="Calibri" panose="020F0502020204030204"/>
              </a:rPr>
              <a:t>Images source: NASA</a:t>
            </a:r>
            <a:endParaRPr lang="en-US" sz="1100" dirty="0">
              <a:solidFill>
                <a:prstClr val="black"/>
              </a:solidFill>
              <a:latin typeface="Calibri" panose="020F0502020204030204"/>
            </a:endParaRPr>
          </a:p>
        </p:txBody>
      </p:sp>
    </p:spTree>
    <p:extLst>
      <p:ext uri="{BB962C8B-B14F-4D97-AF65-F5344CB8AC3E}">
        <p14:creationId xmlns:p14="http://schemas.microsoft.com/office/powerpoint/2010/main" val="1087020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A9870-C8C9-491A-8BED-A5917284209E}"/>
              </a:ext>
            </a:extLst>
          </p:cNvPr>
          <p:cNvSpPr>
            <a:spLocks noGrp="1"/>
          </p:cNvSpPr>
          <p:nvPr>
            <p:ph type="title"/>
          </p:nvPr>
        </p:nvSpPr>
        <p:spPr>
          <a:xfrm>
            <a:off x="200168" y="0"/>
            <a:ext cx="11791664" cy="1066800"/>
          </a:xfrm>
        </p:spPr>
        <p:txBody>
          <a:bodyPr/>
          <a:lstStyle/>
          <a:p>
            <a:r>
              <a:rPr lang="en-US" dirty="0"/>
              <a:t>Concept Evaluation using Decision Analysis Method</a:t>
            </a:r>
          </a:p>
        </p:txBody>
      </p:sp>
      <p:sp>
        <p:nvSpPr>
          <p:cNvPr id="3" name="Content Placeholder 2">
            <a:extLst>
              <a:ext uri="{FF2B5EF4-FFF2-40B4-BE49-F238E27FC236}">
                <a16:creationId xmlns:a16="http://schemas.microsoft.com/office/drawing/2014/main" id="{FC23AFC7-2B4F-4592-8FAC-AA07CE4BE9E0}"/>
              </a:ext>
            </a:extLst>
          </p:cNvPr>
          <p:cNvSpPr>
            <a:spLocks noGrp="1"/>
          </p:cNvSpPr>
          <p:nvPr>
            <p:ph idx="1"/>
          </p:nvPr>
        </p:nvSpPr>
        <p:spPr>
          <a:xfrm>
            <a:off x="265814" y="1368915"/>
            <a:ext cx="4616141" cy="5169997"/>
          </a:xfrm>
        </p:spPr>
        <p:txBody>
          <a:bodyPr>
            <a:normAutofit/>
          </a:bodyPr>
          <a:lstStyle/>
          <a:p>
            <a:pPr marL="0" indent="0">
              <a:buNone/>
            </a:pPr>
            <a:r>
              <a:rPr lang="en-US" dirty="0"/>
              <a:t>Purpose: Characterize the Lunar Safe Haven trade space by quantifying the benefits, costs, and risks for each concept alternative, which together represents value to stakeholders</a:t>
            </a:r>
          </a:p>
          <a:p>
            <a:pPr marL="0" indent="0">
              <a:buNone/>
            </a:pPr>
            <a:endParaRPr lang="en-US" dirty="0"/>
          </a:p>
          <a:p>
            <a:pPr marL="0" indent="0">
              <a:buNone/>
            </a:pPr>
            <a:r>
              <a:rPr lang="en-US" dirty="0"/>
              <a:t>Method:</a:t>
            </a:r>
          </a:p>
          <a:p>
            <a:pPr marL="0" indent="0">
              <a:buNone/>
            </a:pPr>
            <a:r>
              <a:rPr lang="en-US" u="sng" dirty="0"/>
              <a:t>A) Identification of Objectives:</a:t>
            </a:r>
          </a:p>
          <a:p>
            <a:pPr marL="0" indent="0">
              <a:buNone/>
            </a:pPr>
            <a:r>
              <a:rPr lang="en-US" b="0" dirty="0"/>
              <a:t>Definition: 	Define what you hope to achieve to meet the goal</a:t>
            </a:r>
          </a:p>
          <a:p>
            <a:pPr marL="0" indent="0">
              <a:buNone/>
            </a:pPr>
            <a:endParaRPr lang="en-US" u="sng" dirty="0"/>
          </a:p>
          <a:p>
            <a:pPr marL="0" indent="0">
              <a:buNone/>
            </a:pPr>
            <a:r>
              <a:rPr lang="en-US" u="sng" dirty="0"/>
              <a:t>B) Attribute Selection:</a:t>
            </a:r>
          </a:p>
          <a:p>
            <a:pPr marL="0" indent="0">
              <a:buNone/>
            </a:pPr>
            <a:r>
              <a:rPr lang="en-US" b="0" dirty="0"/>
              <a:t>Definition: 	Measure that enables trade-offs between achieving relatively more or less on a given objective</a:t>
            </a:r>
          </a:p>
          <a:p>
            <a:pPr marL="114300" lvl="1" indent="0">
              <a:buNone/>
            </a:pPr>
            <a:endParaRPr lang="en-US" dirty="0"/>
          </a:p>
        </p:txBody>
      </p:sp>
      <p:sp>
        <p:nvSpPr>
          <p:cNvPr id="5" name="Slide Number Placeholder 4">
            <a:extLst>
              <a:ext uri="{FF2B5EF4-FFF2-40B4-BE49-F238E27FC236}">
                <a16:creationId xmlns:a16="http://schemas.microsoft.com/office/drawing/2014/main" id="{D2036FCD-E63D-4F6B-A41B-FD7A2181821A}"/>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104E34-1B8A-46D3-BEA5-503558AEDA99}" type="slidenum">
              <a:rPr lang="en-US" smtClean="0"/>
              <a:pPr/>
              <a:t>9</a:t>
            </a:fld>
            <a:endParaRPr lang="en-US"/>
          </a:p>
        </p:txBody>
      </p:sp>
      <p:sp>
        <p:nvSpPr>
          <p:cNvPr id="6" name="Slide Number Placeholder 1">
            <a:extLst>
              <a:ext uri="{FF2B5EF4-FFF2-40B4-BE49-F238E27FC236}">
                <a16:creationId xmlns:a16="http://schemas.microsoft.com/office/drawing/2014/main" id="{0B16159F-2282-4491-A720-2259205AFACD}"/>
              </a:ext>
            </a:extLst>
          </p:cNvPr>
          <p:cNvSpPr>
            <a:spLocks noGrp="1"/>
          </p:cNvSpPr>
          <p:nvPr>
            <p:ph type="sldNum" sz="quarter" idx="10"/>
          </p:nvPr>
        </p:nvSpPr>
        <p:spPr>
          <a:xfrm>
            <a:off x="11789664" y="6629400"/>
            <a:ext cx="402336" cy="228600"/>
          </a:xfrm>
        </p:spPr>
        <p:txBody>
          <a:bodyPr/>
          <a:lstStyle/>
          <a:p>
            <a:pPr>
              <a:defRPr/>
            </a:pPr>
            <a:fld id="{75D13D49-2B6F-174C-9E1E-1013A06E5C50}" type="slidenum">
              <a:rPr lang="uk-UA" smtClean="0"/>
              <a:pPr>
                <a:defRPr/>
              </a:pPr>
              <a:t>9</a:t>
            </a:fld>
            <a:endParaRPr lang="uk-UA" dirty="0"/>
          </a:p>
        </p:txBody>
      </p:sp>
      <p:pic>
        <p:nvPicPr>
          <p:cNvPr id="8" name="Picture 7" descr="Graphical user interface, application&#10;&#10;Description automatically generated">
            <a:extLst>
              <a:ext uri="{FF2B5EF4-FFF2-40B4-BE49-F238E27FC236}">
                <a16:creationId xmlns:a16="http://schemas.microsoft.com/office/drawing/2014/main" id="{CA1B1DE9-2E0C-4980-B132-36CB172D7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4471" y="1897255"/>
            <a:ext cx="7343958" cy="3748633"/>
          </a:xfrm>
          <a:prstGeom prst="rect">
            <a:avLst/>
          </a:prstGeom>
        </p:spPr>
      </p:pic>
    </p:spTree>
    <p:extLst>
      <p:ext uri="{BB962C8B-B14F-4D97-AF65-F5344CB8AC3E}">
        <p14:creationId xmlns:p14="http://schemas.microsoft.com/office/powerpoint/2010/main" val="10739592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2.5|1.6"/>
</p:tagLst>
</file>

<file path=ppt/tags/tag2.xml><?xml version="1.0" encoding="utf-8"?>
<p:tagLst xmlns:a="http://schemas.openxmlformats.org/drawingml/2006/main" xmlns:r="http://schemas.openxmlformats.org/officeDocument/2006/relationships" xmlns:p="http://schemas.openxmlformats.org/presentationml/2006/main">
  <p:tag name="TIMING" val="|4"/>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D5B506D66F3844B9A3FECFF01DE407D" ma:contentTypeVersion="48" ma:contentTypeDescription="Create a new document." ma:contentTypeScope="" ma:versionID="e9d233dd154ce0a69668aa40293021f8">
  <xsd:schema xmlns:xsd="http://www.w3.org/2001/XMLSchema" xmlns:xs="http://www.w3.org/2001/XMLSchema" xmlns:p="http://schemas.microsoft.com/office/2006/metadata/properties" xmlns:ns1="http://schemas.microsoft.com/sharepoint/v3" xmlns:ns2="83472171-7819-4c8c-915d-9fcab022ec24" xmlns:ns3="9e14bc9f-d43a-4562-9a47-6bccc43a8b23" xmlns:ns4="http://schemas.microsoft.com/sharepoint/v4" xmlns:ns5="e273c01f-c1e5-4470-b73c-d8d67bbff443" targetNamespace="http://schemas.microsoft.com/office/2006/metadata/properties" ma:root="true" ma:fieldsID="b710b39f6e1be9e7b0970aa145c93665" ns1:_="" ns2:_="" ns3:_="" ns4:_="" ns5:_="">
    <xsd:import namespace="http://schemas.microsoft.com/sharepoint/v3"/>
    <xsd:import namespace="83472171-7819-4c8c-915d-9fcab022ec24"/>
    <xsd:import namespace="9e14bc9f-d43a-4562-9a47-6bccc43a8b23"/>
    <xsd:import namespace="http://schemas.microsoft.com/sharepoint/v4"/>
    <xsd:import namespace="e273c01f-c1e5-4470-b73c-d8d67bbff443"/>
    <xsd:element name="properties">
      <xsd:complexType>
        <xsd:sequence>
          <xsd:element name="documentManagement">
            <xsd:complexType>
              <xsd:all>
                <xsd:element ref="ns2:DocumentControlNumber" minOccurs="0"/>
                <xsd:element ref="ns2:Revision" minOccurs="0"/>
                <xsd:element ref="ns2:DocumentDate" minOccurs="0"/>
                <xsd:element ref="ns2:DocumentApprovalDate" minOccurs="0"/>
                <xsd:element ref="ns2:DocType" minOccurs="0"/>
                <xsd:element ref="ns2:Project" minOccurs="0"/>
                <xsd:element ref="ns2:Project_x003a_ID" minOccurs="0"/>
                <xsd:element ref="ns2:TechTask" minOccurs="0"/>
                <xsd:element ref="ns2:TechTask_x003a_ID" minOccurs="0"/>
                <xsd:element ref="ns2:Classification" minOccurs="0"/>
                <xsd:element ref="ns2:GenLink" minOccurs="0"/>
                <xsd:element ref="ns2:DocLink" minOccurs="0"/>
                <xsd:element ref="ns2:LinkType" minOccurs="0"/>
                <xsd:element ref="ns2:SendNotification" minOccurs="0"/>
                <xsd:element ref="ns2:UpdateDocLink" minOccurs="0"/>
                <xsd:element ref="ns2:PrevTitle" minOccurs="0"/>
                <xsd:element ref="ns2:ItemVisibility" minOccurs="0"/>
                <xsd:element ref="ns2:ItemVisibilityUpdate" minOccurs="0"/>
                <xsd:element ref="ns2:Disposition" minOccurs="0"/>
                <xsd:element ref="ns2:IVUserIds" minOccurs="0"/>
                <xsd:element ref="ns2:Archive" minOccurs="0"/>
                <xsd:element ref="ns2:NewDoc" minOccurs="0"/>
                <xsd:element ref="ns1:LargeFileSize" minOccurs="0"/>
                <xsd:element ref="ns3:D38D7918E8D62_DiskName" minOccurs="0"/>
                <xsd:element ref="ns1:FileShareFlag" minOccurs="0"/>
                <xsd:element ref="ns4:IconOverlay" minOccurs="0"/>
                <xsd:element ref="ns2:d2ni" minOccurs="0"/>
                <xsd:element ref="ns5: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rgeFileSize" ma:index="31" nillable="true" ma:displayName="Linked File Size" ma:hidden="true" ma:internalName="LargeFileSize">
      <xsd:simpleType>
        <xsd:restriction base="dms:Note">
          <xsd:maxLength value="255"/>
        </xsd:restriction>
      </xsd:simpleType>
    </xsd:element>
    <xsd:element name="FileShareFlag" ma:index="33" nillable="true" ma:displayName="File Share Flag" ma:default="0.0" ma:hidden="true" ma:internalName="_x0024_Resources_x003a_FSDLResources_x002c_VDL_FileShareFlag_x003b_"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83472171-7819-4c8c-915d-9fcab022ec24" elementFormDefault="qualified">
    <xsd:import namespace="http://schemas.microsoft.com/office/2006/documentManagement/types"/>
    <xsd:import namespace="http://schemas.microsoft.com/office/infopath/2007/PartnerControls"/>
    <xsd:element name="DocumentControlNumber" ma:index="4" nillable="true" ma:displayName="Document Control Number" ma:internalName="DocumentControlNumber" ma:readOnly="false">
      <xsd:simpleType>
        <xsd:restriction base="dms:Text">
          <xsd:maxLength value="255"/>
        </xsd:restriction>
      </xsd:simpleType>
    </xsd:element>
    <xsd:element name="Revision" ma:index="5" nillable="true" ma:displayName="Revision" ma:default="Initial" ma:format="Dropdown" ma:internalName="Revision" ma:readOnly="false">
      <xsd:simpleType>
        <xsd:restriction base="dms:Choice">
          <xsd:enumeration value="Initial"/>
          <xsd:enumeration value="Revision A"/>
          <xsd:enumeration value="Revision B"/>
          <xsd:enumeration value="Revision C"/>
          <xsd:enumeration value="Revision D"/>
          <xsd:enumeration value="Revision E"/>
          <xsd:enumeration value="Revision F"/>
          <xsd:enumeration value="Revision G"/>
          <xsd:enumeration value="Revision H"/>
          <xsd:enumeration value="Revision I"/>
          <xsd:enumeration value="Revision J"/>
          <xsd:enumeration value="Revision K"/>
        </xsd:restriction>
      </xsd:simpleType>
    </xsd:element>
    <xsd:element name="DocumentDate" ma:index="6" nillable="true" ma:displayName="Document Date" ma:format="DateOnly" ma:internalName="DocumentDate" ma:readOnly="false">
      <xsd:simpleType>
        <xsd:restriction base="dms:DateTime"/>
      </xsd:simpleType>
    </xsd:element>
    <xsd:element name="DocumentApprovalDate" ma:index="7" nillable="true" ma:displayName="Document Disposition Date" ma:format="DateOnly" ma:internalName="DocumentApprovalDate" ma:readOnly="false">
      <xsd:simpleType>
        <xsd:restriction base="dms:DateTime"/>
      </xsd:simpleType>
    </xsd:element>
    <xsd:element name="DocType" ma:index="8" nillable="true" ma:displayName="Document Type" ma:indexed="true" ma:internalName="DocType" ma:readOnly="false">
      <xsd:simpleType>
        <xsd:restriction base="dms:Text">
          <xsd:maxLength value="255"/>
        </xsd:restriction>
      </xsd:simpleType>
    </xsd:element>
    <xsd:element name="Project" ma:index="9" nillable="true" ma:displayName="Project" ma:indexed="true" ma:list="{1d8adfe1-4582-490b-a05c-7167defd9595}" ma:internalName="Project" ma:readOnly="false" ma:showField="Title">
      <xsd:simpleType>
        <xsd:restriction base="dms:Lookup"/>
      </xsd:simpleType>
    </xsd:element>
    <xsd:element name="Project_x003a_ID" ma:index="10" nillable="true" ma:displayName="Project:ID" ma:list="{1d8adfe1-4582-490b-a05c-7167defd9595}" ma:internalName="Project_x003a_ID" ma:readOnly="true" ma:showField="ID" ma:web="e273c01f-c1e5-4470-b73c-d8d67bbff443">
      <xsd:simpleType>
        <xsd:restriction base="dms:Lookup"/>
      </xsd:simpleType>
    </xsd:element>
    <xsd:element name="TechTask" ma:index="11" nillable="true" ma:displayName="Technology/Task" ma:indexed="true" ma:list="{03f1017c-1bdb-4e41-ba9d-4e05c2a36cec}" ma:internalName="TechTask" ma:readOnly="false" ma:showField="Title">
      <xsd:simpleType>
        <xsd:restriction base="dms:Lookup"/>
      </xsd:simpleType>
    </xsd:element>
    <xsd:element name="TechTask_x003a_ID" ma:index="12" nillable="true" ma:displayName="TechTask:ID" ma:list="{03f1017c-1bdb-4e41-ba9d-4e05c2a36cec}" ma:internalName="TechTask_x003a_ID" ma:readOnly="true" ma:showField="ID" ma:web="e273c01f-c1e5-4470-b73c-d8d67bbff443">
      <xsd:simpleType>
        <xsd:restriction base="dms:Lookup"/>
      </xsd:simpleType>
    </xsd:element>
    <xsd:element name="Classification" ma:index="17" nillable="true" ma:displayName="Classification" ma:format="Dropdown" ma:internalName="Classification">
      <xsd:simpleType>
        <xsd:restriction base="dms:Choice">
          <xsd:enumeration value="Non-sensitive"/>
          <xsd:enumeration value="SBU"/>
          <xsd:enumeration value="ITAR/EAR"/>
        </xsd:restriction>
      </xsd:simpleType>
    </xsd:element>
    <xsd:element name="GenLink" ma:index="18" nillable="true" ma:displayName="GenLink" ma:internalName="GenLink">
      <xsd:simpleType>
        <xsd:restriction base="dms:Text">
          <xsd:maxLength value="255"/>
        </xsd:restriction>
      </xsd:simpleType>
    </xsd:element>
    <xsd:element name="DocLink" ma:index="19" nillable="true" ma:displayName="Document Title" ma:format="Hyperlink" ma:internalName="DocLink">
      <xsd:complexType>
        <xsd:complexContent>
          <xsd:extension base="dms:URL">
            <xsd:sequence>
              <xsd:element name="Url" type="dms:ValidUrl" minOccurs="0" nillable="true"/>
              <xsd:element name="Description" type="xsd:string" nillable="true"/>
            </xsd:sequence>
          </xsd:extension>
        </xsd:complexContent>
      </xsd:complexType>
    </xsd:element>
    <xsd:element name="LinkType" ma:index="20" nillable="true" ma:displayName="LinkType" ma:format="Dropdown" ma:internalName="LinkType">
      <xsd:simpleType>
        <xsd:restriction base="dms:Choice">
          <xsd:enumeration value="ChangeRequest"/>
          <xsd:enumeration value="TechTaskMemo"/>
        </xsd:restriction>
      </xsd:simpleType>
    </xsd:element>
    <xsd:element name="SendNotification" ma:index="21" nillable="true" ma:displayName="SendNotification" ma:default="No" ma:format="Dropdown" ma:internalName="SendNotification">
      <xsd:simpleType>
        <xsd:union memberTypes="dms:Text">
          <xsd:simpleType>
            <xsd:restriction base="dms:Choice">
              <xsd:enumeration value="No"/>
              <xsd:enumeration value="Yes"/>
              <xsd:enumeration value="Sent"/>
            </xsd:restriction>
          </xsd:simpleType>
        </xsd:union>
      </xsd:simpleType>
    </xsd:element>
    <xsd:element name="UpdateDocLink" ma:index="22" nillable="true" ma:displayName="UpdateDocLink" ma:default="0" ma:internalName="UpdateDocLink">
      <xsd:simpleType>
        <xsd:restriction base="dms:Boolean"/>
      </xsd:simpleType>
    </xsd:element>
    <xsd:element name="PrevTitle" ma:index="23" nillable="true" ma:displayName="PrevTitle" ma:internalName="PrevTitle">
      <xsd:simpleType>
        <xsd:restriction base="dms:Text">
          <xsd:maxLength value="255"/>
        </xsd:restriction>
      </xsd:simpleType>
    </xsd:element>
    <xsd:element name="ItemVisibility" ma:index="24" nillable="true" ma:displayName="ItemVisibility" ma:list="UserInfo" ma:SharePointGroup="0" ma:internalName="ItemVisibility"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temVisibilityUpdate" ma:index="25" nillable="true" ma:displayName="ItemVisibilityUpdate" ma:format="Dropdown" ma:internalName="ItemVisibilityUpdate">
      <xsd:simpleType>
        <xsd:restriction base="dms:Choice">
          <xsd:enumeration value="No"/>
          <xsd:enumeration value="Yes"/>
        </xsd:restriction>
      </xsd:simpleType>
    </xsd:element>
    <xsd:element name="Disposition" ma:index="26" nillable="true" ma:displayName="Disposition" ma:format="Dropdown" ma:internalName="Disposition">
      <xsd:simpleType>
        <xsd:restriction base="dms:Choice">
          <xsd:enumeration value="Approved"/>
          <xsd:enumeration value="Approved with Comments"/>
          <xsd:enumeration value="Disapproved"/>
          <xsd:enumeration value="Disapproved with Comments"/>
          <xsd:enumeration value="Withdrawn/Cancelled"/>
        </xsd:restriction>
      </xsd:simpleType>
    </xsd:element>
    <xsd:element name="IVUserIds" ma:index="27" nillable="true" ma:displayName="IVUserIds" ma:internalName="IVUserIds">
      <xsd:simpleType>
        <xsd:restriction base="dms:Text">
          <xsd:maxLength value="255"/>
        </xsd:restriction>
      </xsd:simpleType>
    </xsd:element>
    <xsd:element name="Archive" ma:index="29" nillable="true" ma:displayName="Archive" ma:default="0" ma:indexed="true" ma:internalName="Archive">
      <xsd:simpleType>
        <xsd:restriction base="dms:Boolean"/>
      </xsd:simpleType>
    </xsd:element>
    <xsd:element name="NewDoc" ma:index="30" nillable="true" ma:displayName="NewDoc" ma:default="1" ma:internalName="NewDoc">
      <xsd:simpleType>
        <xsd:restriction base="dms:Boolean"/>
      </xsd:simpleType>
    </xsd:element>
    <xsd:element name="d2ni" ma:index="35" nillable="true" ma:displayName="Notes" ma:internalName="d2ni">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14bc9f-d43a-4562-9a47-6bccc43a8b23" elementFormDefault="qualified">
    <xsd:import namespace="http://schemas.microsoft.com/office/2006/documentManagement/types"/>
    <xsd:import namespace="http://schemas.microsoft.com/office/infopath/2007/PartnerControls"/>
    <xsd:element name="D38D7918E8D62_DiskName" ma:index="32" nillable="true" ma:displayName="DiskName" ma:description="" ma:hidden="true" ma:internalName="DiskName"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4"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273c01f-c1e5-4470-b73c-d8d67bbff443" elementFormDefault="qualified">
    <xsd:import namespace="http://schemas.microsoft.com/office/2006/documentManagement/types"/>
    <xsd:import namespace="http://schemas.microsoft.com/office/infopath/2007/PartnerControls"/>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LargeFileSize xmlns="http://schemas.microsoft.com/sharepoint/v3" xsi:nil="true"/>
    <ItemVisibilityUpdate xmlns="83472171-7819-4c8c-915d-9fcab022ec24" xsi:nil="true"/>
    <NewDoc xmlns="83472171-7819-4c8c-915d-9fcab022ec24">false</NewDoc>
    <Project xmlns="83472171-7819-4c8c-915d-9fcab022ec24">183</Project>
    <Archive xmlns="83472171-7819-4c8c-915d-9fcab022ec24">false</Archive>
    <DocLink xmlns="83472171-7819-4c8c-915d-9fcab022ec24">
      <Url>https://gcd.sp.jsc.nasa.gov/NSDocuments/FY21%20GCD%20MYR_LSH_03-03-2021.pptx</Url>
      <Description>2021_MAR_LSH_MYR</Description>
    </DocLink>
    <PrevTitle xmlns="83472171-7819-4c8c-915d-9fcab022ec24">2021_MAR_LSH_MYR</PrevTitle>
    <TechTask xmlns="83472171-7819-4c8c-915d-9fcab022ec24">386</TechTask>
    <ItemVisibility xmlns="83472171-7819-4c8c-915d-9fcab022ec24">
      <UserInfo>
        <DisplayName/>
        <AccountId xsi:nil="true"/>
        <AccountType/>
      </UserInfo>
    </ItemVisibility>
    <Classification xmlns="83472171-7819-4c8c-915d-9fcab022ec24">Non-sensitive</Classification>
    <UpdateDocLink xmlns="83472171-7819-4c8c-915d-9fcab022ec24">false</UpdateDocLink>
    <SendNotification xmlns="83472171-7819-4c8c-915d-9fcab022ec24">No</SendNotification>
    <Disposition xmlns="83472171-7819-4c8c-915d-9fcab022ec24" xsi:nil="true"/>
    <DocType xmlns="83472171-7819-4c8c-915d-9fcab022ec24">Program Review Presentation</DocType>
    <DocumentDate xmlns="83472171-7819-4c8c-915d-9fcab022ec24">2021-03-03T06:00:00+00:00</DocumentDate>
    <DocumentControlNumber xmlns="83472171-7819-4c8c-915d-9fcab022ec24" xsi:nil="true"/>
    <DocumentApprovalDate xmlns="83472171-7819-4c8c-915d-9fcab022ec24">2021-03-16T05:00:00+00:00</DocumentApprovalDate>
    <GenLink xmlns="83472171-7819-4c8c-915d-9fcab022ec24" xsi:nil="true"/>
    <LinkType xmlns="83472171-7819-4c8c-915d-9fcab022ec24" xsi:nil="true"/>
    <d2ni xmlns="83472171-7819-4c8c-915d-9fcab022ec24" xsi:nil="true"/>
    <IVUserIds xmlns="83472171-7819-4c8c-915d-9fcab022ec24" xsi:nil="true"/>
    <Revision xmlns="83472171-7819-4c8c-915d-9fcab022ec24">Initial</Revision>
  </documentManagement>
</p:properties>
</file>

<file path=customXml/itemProps1.xml><?xml version="1.0" encoding="utf-8"?>
<ds:datastoreItem xmlns:ds="http://schemas.openxmlformats.org/officeDocument/2006/customXml" ds:itemID="{67AE54FD-935F-41B7-A2AD-D82757891F94}">
  <ds:schemaRefs>
    <ds:schemaRef ds:uri="http://schemas.microsoft.com/sharepoint/v3/contenttype/forms"/>
  </ds:schemaRefs>
</ds:datastoreItem>
</file>

<file path=customXml/itemProps2.xml><?xml version="1.0" encoding="utf-8"?>
<ds:datastoreItem xmlns:ds="http://schemas.openxmlformats.org/officeDocument/2006/customXml" ds:itemID="{7B1D7CFC-93EF-4637-9132-BF88A0436F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3472171-7819-4c8c-915d-9fcab022ec24"/>
    <ds:schemaRef ds:uri="9e14bc9f-d43a-4562-9a47-6bccc43a8b23"/>
    <ds:schemaRef ds:uri="http://schemas.microsoft.com/sharepoint/v4"/>
    <ds:schemaRef ds:uri="e273c01f-c1e5-4470-b73c-d8d67bbff4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F6CF94-3835-4291-A7F5-6B61552363F6}">
  <ds:schemaRefs>
    <ds:schemaRef ds:uri="http://schemas.microsoft.com/office/2006/documentManagement/types"/>
    <ds:schemaRef ds:uri="83472171-7819-4c8c-915d-9fcab022ec24"/>
    <ds:schemaRef ds:uri="http://purl.org/dc/terms/"/>
    <ds:schemaRef ds:uri="http://schemas.microsoft.com/office/infopath/2007/PartnerControls"/>
    <ds:schemaRef ds:uri="e273c01f-c1e5-4470-b73c-d8d67bbff443"/>
    <ds:schemaRef ds:uri="http://schemas.microsoft.com/office/2006/metadata/properties"/>
    <ds:schemaRef ds:uri="http://schemas.openxmlformats.org/package/2006/metadata/core-properties"/>
    <ds:schemaRef ds:uri="http://purl.org/dc/elements/1.1/"/>
    <ds:schemaRef ds:uri="http://purl.org/dc/dcmitype/"/>
    <ds:schemaRef ds:uri="http://schemas.microsoft.com/sharepoint/v4"/>
    <ds:schemaRef ds:uri="9e14bc9f-d43a-4562-9a47-6bccc43a8b23"/>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11273</TotalTime>
  <Words>3326</Words>
  <Application>Microsoft Office PowerPoint</Application>
  <PresentationFormat>Widescreen</PresentationFormat>
  <Paragraphs>523</Paragraphs>
  <Slides>16</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.AppleSystemUIFont</vt:lpstr>
      <vt:lpstr>Arial</vt:lpstr>
      <vt:lpstr>Arial</vt:lpstr>
      <vt:lpstr>Arial Bold</vt:lpstr>
      <vt:lpstr>Calibri</vt:lpstr>
      <vt:lpstr>Helvetica Neue</vt:lpstr>
      <vt:lpstr>Wingdings</vt:lpstr>
      <vt:lpstr>2_Office Theme</vt:lpstr>
      <vt:lpstr>PowerPoint Presentation</vt:lpstr>
      <vt:lpstr>Lunar Safe Haven (LSH) Seedling Study Overview</vt:lpstr>
      <vt:lpstr>Background</vt:lpstr>
      <vt:lpstr>Requirements, Assumptions, and Common Features</vt:lpstr>
      <vt:lpstr>Overview of Modeling and Takeaways</vt:lpstr>
      <vt:lpstr>Concept Generation Overview</vt:lpstr>
      <vt:lpstr>Concept Generation Results (1/2)</vt:lpstr>
      <vt:lpstr>Concept Generation Results (2/2)</vt:lpstr>
      <vt:lpstr>Concept Evaluation using Decision Analysis Method</vt:lpstr>
      <vt:lpstr>LSH Objectives</vt:lpstr>
      <vt:lpstr>LSH Decision Attributes</vt:lpstr>
      <vt:lpstr>LSH Decision Attributes Results</vt:lpstr>
      <vt:lpstr>SAMPLE: Concepts 2.1-2.4 – Change Shelter Structure Material Impact on Decision Attributes</vt:lpstr>
      <vt:lpstr>LSH Recommendation</vt:lpstr>
      <vt:lpstr>Evolvability of the LSH is Recommended Across Two Pathways</vt:lpstr>
      <vt:lpstr>Lunar Safe Haven Study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2021_MAR_LSH_MYR</dc:title>
  <dc:creator>Lee</dc:creator>
  <cp:lastModifiedBy>Grande, Melanie L. (LARC-E402)</cp:lastModifiedBy>
  <cp:revision>184</cp:revision>
  <cp:lastPrinted>2017-06-09T12:17:02Z</cp:lastPrinted>
  <dcterms:created xsi:type="dcterms:W3CDTF">2011-06-13T11:07:26Z</dcterms:created>
  <dcterms:modified xsi:type="dcterms:W3CDTF">2021-10-18T15:13:08Z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0x0101009D5B506D66F3844B9A3FECFF01DE407D</vt:lpwstr>
  </property>
  <property fmtid="{D5CDD505-2E9C-101B-9397-08002B2CF9AE}" pid="3" name="Order">
    <vt:r8>939900</vt:r8>
  </property>
  <property fmtid="{D5CDD505-2E9C-101B-9397-08002B2CF9AE}" pid="4" name="ComplianceAssetId">
    <vt:lpwstr/>
  </property>
  <property fmtid="{D5CDD505-2E9C-101B-9397-08002B2CF9AE}" pid="5" name="Description0">
    <vt:lpwstr>FY21 GCD MYR_LSH_03-03-2021</vt:lpwstr>
  </property>
  <property fmtid="{D5CDD505-2E9C-101B-9397-08002B2CF9AE}" pid="6" name="CopyToCD">
    <vt:lpwstr>Yes</vt:lpwstr>
  </property>
  <property fmtid="{D5CDD505-2E9C-101B-9397-08002B2CF9AE}" pid="7" name="RemainingConcurrences">
    <vt:lpwstr/>
  </property>
  <property fmtid="{D5CDD505-2E9C-101B-9397-08002B2CF9AE}" pid="8" name="LinkToItem">
    <vt:bool>false</vt:bool>
  </property>
  <property fmtid="{D5CDD505-2E9C-101B-9397-08002B2CF9AE}" pid="9" name="DispositionAuthority">
    <vt:lpwstr/>
  </property>
  <property fmtid="{D5CDD505-2E9C-101B-9397-08002B2CF9AE}" pid="10" name="ReceivedConcurrences">
    <vt:lpwstr/>
  </property>
  <property fmtid="{D5CDD505-2E9C-101B-9397-08002B2CF9AE}" pid="11" name="StaticID">
    <vt:lpwstr>4128</vt:lpwstr>
  </property>
  <property fmtid="{D5CDD505-2E9C-101B-9397-08002B2CF9AE}" pid="12" name="Evaluators">
    <vt:lpwstr/>
  </property>
  <property fmtid="{D5CDD505-2E9C-101B-9397-08002B2CF9AE}" pid="13" name="DocumentType">
    <vt:lpwstr>Mid-Year Review Presentation</vt:lpwstr>
  </property>
  <property fmtid="{D5CDD505-2E9C-101B-9397-08002B2CF9AE}" pid="14" name="Set StaticID (Project Document)">
    <vt:lpwstr>, </vt:lpwstr>
  </property>
  <property fmtid="{D5CDD505-2E9C-101B-9397-08002B2CF9AE}" pid="15" name="ProjectDocLib">
    <vt:lpwstr>, </vt:lpwstr>
  </property>
  <property fmtid="{D5CDD505-2E9C-101B-9397-08002B2CF9AE}" pid="16" name="RedoEvaluators">
    <vt:lpwstr/>
  </property>
  <property fmtid="{D5CDD505-2E9C-101B-9397-08002B2CF9AE}" pid="17" name="xb25">
    <vt:lpwstr/>
  </property>
  <property fmtid="{D5CDD505-2E9C-101B-9397-08002B2CF9AE}" pid="18" name="Sensitivity">
    <vt:lpwstr>Non-sensitive</vt:lpwstr>
  </property>
  <property fmtid="{D5CDD505-2E9C-101B-9397-08002B2CF9AE}" pid="19" name="DocumentLinkGen">
    <vt:lpwstr>, </vt:lpwstr>
  </property>
  <property fmtid="{D5CDD505-2E9C-101B-9397-08002B2CF9AE}" pid="20" name="DocumentLinkGenTest">
    <vt:lpwstr>, </vt:lpwstr>
  </property>
</Properties>
</file>