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6" r:id="rId1"/>
  </p:sldMasterIdLst>
  <p:notesMasterIdLst>
    <p:notesMasterId r:id="rId18"/>
  </p:notesMasterIdLst>
  <p:sldIdLst>
    <p:sldId id="257" r:id="rId2"/>
    <p:sldId id="274" r:id="rId3"/>
    <p:sldId id="258" r:id="rId4"/>
    <p:sldId id="260" r:id="rId5"/>
    <p:sldId id="262" r:id="rId6"/>
    <p:sldId id="264" r:id="rId7"/>
    <p:sldId id="268" r:id="rId8"/>
    <p:sldId id="271" r:id="rId9"/>
    <p:sldId id="272" r:id="rId10"/>
    <p:sldId id="273" r:id="rId11"/>
    <p:sldId id="259" r:id="rId12"/>
    <p:sldId id="261" r:id="rId13"/>
    <p:sldId id="266" r:id="rId14"/>
    <p:sldId id="267" r:id="rId15"/>
    <p:sldId id="269" r:id="rId16"/>
    <p:sldId id="270" r:id="rId17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Exo 2" pitchFamily="2" charset="77"/>
      <p:regular r:id="rId23"/>
      <p:bold r:id="rId24"/>
      <p:italic r:id="rId25"/>
      <p:boldItalic r:id="rId26"/>
    </p:embeddedFont>
    <p:embeddedFont>
      <p:font typeface="Raleway" pitchFamily="2" charset="77"/>
      <p:regular r:id="rId27"/>
      <p:bold r:id="rId28"/>
      <p:italic r:id="rId29"/>
      <p:boldItalic r:id="rId30"/>
    </p:embeddedFont>
    <p:embeddedFont>
      <p:font typeface="Raleway Medium" pitchFamily="2" charset="77"/>
      <p:regular r:id="rId31"/>
      <p:italic r:id="rId32"/>
    </p:embeddedFont>
    <p:embeddedFont>
      <p:font typeface="Raleway Thin" pitchFamily="2" charset="77"/>
      <p:regular r:id="rId33"/>
      <p:bold r:id="rId34"/>
      <p:italic r:id="rId35"/>
      <p:boldItalic r:id="rId36"/>
    </p:embeddedFont>
    <p:embeddedFont>
      <p:font typeface="Trebuchet MS" panose="020B0703020202090204" pitchFamily="34" charset="0"/>
      <p:regular r:id="rId37"/>
      <p:bold r:id="rId38"/>
      <p:italic r:id="rId3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74"/>
  </p:normalViewPr>
  <p:slideViewPr>
    <p:cSldViewPr snapToGrid="0" snapToObjects="1">
      <p:cViewPr varScale="1">
        <p:scale>
          <a:sx n="165" d="100"/>
          <a:sy n="165" d="100"/>
        </p:scale>
        <p:origin x="66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9" Type="http://schemas.openxmlformats.org/officeDocument/2006/relationships/font" Target="fonts/font21.fntdata"/><Relationship Id="rId21" Type="http://schemas.openxmlformats.org/officeDocument/2006/relationships/font" Target="fonts/font3.fntdata"/><Relationship Id="rId34" Type="http://schemas.openxmlformats.org/officeDocument/2006/relationships/font" Target="fonts/font16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font" Target="fonts/font14.fntdata"/><Relationship Id="rId37" Type="http://schemas.openxmlformats.org/officeDocument/2006/relationships/font" Target="fonts/font19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openxmlformats.org/officeDocument/2006/relationships/font" Target="fonts/font18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font" Target="fonts/font17.fntdata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33" Type="http://schemas.openxmlformats.org/officeDocument/2006/relationships/font" Target="fonts/font15.fntdata"/><Relationship Id="rId38" Type="http://schemas.openxmlformats.org/officeDocument/2006/relationships/font" Target="fonts/font2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bbfb03f350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bbfb03f350_0_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bbfb03f350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bbfb03f350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/>
              <a:t>key points of the presentation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283122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bbfb03f350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bbfb03f350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bbfb03f350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bbfb03f350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Rich background and </a:t>
            </a:r>
            <a:r>
              <a:rPr lang="en-US" dirty="0" err="1"/>
              <a:t>expertises</a:t>
            </a: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bbfb03f350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bbfb03f350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bbfb03f350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bbfb03f350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bbfb03f350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bbfb03f350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774150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bbfb03f350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bbfb03f350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ESIP IQC: </a:t>
            </a:r>
            <a:r>
              <a:rPr lang="en-US" sz="1100" dirty="0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Information Quality Cluster of Earth Science Information Partners; BSC EQC: </a:t>
            </a:r>
            <a:r>
              <a:rPr lang="en-U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Barcelona Supercomputing Center Evaluation and Quality Control team -&gt; Copernicus Climate Data Store;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a broader view and of the needs for Data Quality in diverse scientific environments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045226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bbfb03f350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bbfb03f350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02358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FontTx/>
              <a:buNone/>
            </a:pPr>
            <a:r>
              <a:rPr lang="en-US" sz="1100" dirty="0">
                <a:solidFill>
                  <a:schemeClr val="tx1"/>
                </a:solidFill>
                <a:latin typeface="Raleway" pitchFamily="2" charset="77"/>
              </a:rPr>
              <a:t>2.1 </a:t>
            </a:r>
            <a:r>
              <a:rPr lang="en-US" sz="1100" dirty="0">
                <a:solidFill>
                  <a:schemeClr val="tx1"/>
                </a:solidFill>
                <a:latin typeface="Raleway" pitchFamily="2" charset="77"/>
                <a:sym typeface="Wingdings" pitchFamily="2" charset="2"/>
              </a:rPr>
              <a:t> F1; 2.2  F4, A1.2; 2.3  A1</a:t>
            </a:r>
            <a:endParaRPr lang="en-US" sz="1100" dirty="0">
              <a:solidFill>
                <a:schemeClr val="tx1"/>
              </a:solidFill>
              <a:latin typeface="Raleway" pitchFamily="2" charset="77"/>
            </a:endParaRPr>
          </a:p>
          <a:p>
            <a:pPr marL="158750" indent="0">
              <a:buFontTx/>
              <a:buNone/>
            </a:pPr>
            <a:r>
              <a:rPr lang="en-US" sz="1100" dirty="0">
                <a:solidFill>
                  <a:schemeClr val="tx1"/>
                </a:solidFill>
                <a:latin typeface="Raleway" pitchFamily="2" charset="77"/>
              </a:rPr>
              <a:t>DOI: digital object identifier; UUID: Universally Unique Identifier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56682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b55c635b8a_0_2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b55c635b8a_0_2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bbfb03f350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bbfb03f350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bbfb03f350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bbfb03f350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827113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bbfb03f350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bbfb03f350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721172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bbfb03f350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bbfb03f350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5012263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bbfb03f350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bbfb03f350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48247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pening slide">
  <p:cSld name="CUSTOM_7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2047875" y="1380100"/>
            <a:ext cx="6998100" cy="17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48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4693931" y="2748122"/>
            <a:ext cx="4352100" cy="71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cxnSp>
        <p:nvCxnSpPr>
          <p:cNvPr id="11" name="Google Shape;11;p2"/>
          <p:cNvCxnSpPr/>
          <p:nvPr/>
        </p:nvCxnSpPr>
        <p:spPr>
          <a:xfrm>
            <a:off x="6109200" y="3106625"/>
            <a:ext cx="3363000" cy="0"/>
          </a:xfrm>
          <a:prstGeom prst="straightConnector1">
            <a:avLst/>
          </a:prstGeom>
          <a:noFill/>
          <a:ln w="9525" cap="flat" cmpd="sng">
            <a:solidFill>
              <a:srgbClr val="CC4125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2" name="Google Shape;12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51435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5661">
          <p15:clr>
            <a:srgbClr val="FA7B17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_17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ctrTitle"/>
          </p:nvPr>
        </p:nvSpPr>
        <p:spPr>
          <a:xfrm>
            <a:off x="306150" y="544448"/>
            <a:ext cx="20586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CC4125"/>
              </a:buClr>
              <a:buSzPts val="1800"/>
              <a:buNone/>
              <a:defRPr sz="1800">
                <a:solidFill>
                  <a:srgbClr val="CC4125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title" idx="2" hasCustomPrompt="1"/>
          </p:nvPr>
        </p:nvSpPr>
        <p:spPr>
          <a:xfrm>
            <a:off x="2118448" y="544448"/>
            <a:ext cx="11076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r>
              <a:t>xx%</a:t>
            </a:r>
          </a:p>
        </p:txBody>
      </p:sp>
      <p:sp>
        <p:nvSpPr>
          <p:cNvPr id="16" name="Google Shape;16;p3"/>
          <p:cNvSpPr txBox="1">
            <a:spLocks noGrp="1"/>
          </p:cNvSpPr>
          <p:nvPr>
            <p:ph type="title" idx="3" hasCustomPrompt="1"/>
          </p:nvPr>
        </p:nvSpPr>
        <p:spPr>
          <a:xfrm>
            <a:off x="2101581" y="1521803"/>
            <a:ext cx="11076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r>
              <a:t>xx%</a:t>
            </a:r>
          </a:p>
        </p:txBody>
      </p:sp>
      <p:sp>
        <p:nvSpPr>
          <p:cNvPr id="17" name="Google Shape;17;p3"/>
          <p:cNvSpPr txBox="1">
            <a:spLocks noGrp="1"/>
          </p:cNvSpPr>
          <p:nvPr>
            <p:ph type="title" idx="4" hasCustomPrompt="1"/>
          </p:nvPr>
        </p:nvSpPr>
        <p:spPr>
          <a:xfrm>
            <a:off x="2105406" y="2487168"/>
            <a:ext cx="11076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r>
              <a:t>xx%</a:t>
            </a:r>
          </a:p>
        </p:txBody>
      </p:sp>
      <p:sp>
        <p:nvSpPr>
          <p:cNvPr id="18" name="Google Shape;18;p3"/>
          <p:cNvSpPr txBox="1">
            <a:spLocks noGrp="1"/>
          </p:cNvSpPr>
          <p:nvPr>
            <p:ph type="title" idx="5" hasCustomPrompt="1"/>
          </p:nvPr>
        </p:nvSpPr>
        <p:spPr>
          <a:xfrm>
            <a:off x="5922008" y="2092638"/>
            <a:ext cx="10722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r>
              <a:t>xx%</a:t>
            </a:r>
          </a:p>
        </p:txBody>
      </p:sp>
      <p:sp>
        <p:nvSpPr>
          <p:cNvPr id="19" name="Google Shape;19;p3"/>
          <p:cNvSpPr txBox="1">
            <a:spLocks noGrp="1"/>
          </p:cNvSpPr>
          <p:nvPr>
            <p:ph type="title" idx="6" hasCustomPrompt="1"/>
          </p:nvPr>
        </p:nvSpPr>
        <p:spPr>
          <a:xfrm>
            <a:off x="5922008" y="3112336"/>
            <a:ext cx="10722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r>
              <a:t>xx%</a:t>
            </a:r>
          </a:p>
        </p:txBody>
      </p:sp>
      <p:sp>
        <p:nvSpPr>
          <p:cNvPr id="20" name="Google Shape;20;p3"/>
          <p:cNvSpPr txBox="1">
            <a:spLocks noGrp="1"/>
          </p:cNvSpPr>
          <p:nvPr>
            <p:ph type="title" idx="7" hasCustomPrompt="1"/>
          </p:nvPr>
        </p:nvSpPr>
        <p:spPr>
          <a:xfrm>
            <a:off x="5922008" y="4132033"/>
            <a:ext cx="10722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Raleway"/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r>
              <a:t>xx%</a:t>
            </a:r>
          </a:p>
        </p:txBody>
      </p:sp>
      <p:sp>
        <p:nvSpPr>
          <p:cNvPr id="21" name="Google Shape;21;p3"/>
          <p:cNvSpPr txBox="1">
            <a:spLocks noGrp="1"/>
          </p:cNvSpPr>
          <p:nvPr>
            <p:ph type="ctrTitle" idx="8"/>
          </p:nvPr>
        </p:nvSpPr>
        <p:spPr>
          <a:xfrm>
            <a:off x="302175" y="1521803"/>
            <a:ext cx="20586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CC4125"/>
              </a:buClr>
              <a:buSzPts val="1800"/>
              <a:buNone/>
              <a:defRPr sz="1800">
                <a:solidFill>
                  <a:srgbClr val="CC4125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ctrTitle" idx="9"/>
          </p:nvPr>
        </p:nvSpPr>
        <p:spPr>
          <a:xfrm>
            <a:off x="306000" y="2487168"/>
            <a:ext cx="20586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CC4125"/>
              </a:buClr>
              <a:buSzPts val="1800"/>
              <a:buNone/>
              <a:defRPr sz="1800">
                <a:solidFill>
                  <a:srgbClr val="CC4125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ctrTitle" idx="13"/>
          </p:nvPr>
        </p:nvSpPr>
        <p:spPr>
          <a:xfrm>
            <a:off x="6811550" y="2092638"/>
            <a:ext cx="20586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CC4125"/>
              </a:buClr>
              <a:buSzPts val="1800"/>
              <a:buNone/>
              <a:defRPr sz="1800">
                <a:solidFill>
                  <a:srgbClr val="CC412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ctrTitle" idx="14"/>
          </p:nvPr>
        </p:nvSpPr>
        <p:spPr>
          <a:xfrm>
            <a:off x="6811550" y="3112336"/>
            <a:ext cx="20586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CC4125"/>
              </a:buClr>
              <a:buSzPts val="1800"/>
              <a:buNone/>
              <a:defRPr sz="1800">
                <a:solidFill>
                  <a:srgbClr val="CC412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ctrTitle" idx="15"/>
          </p:nvPr>
        </p:nvSpPr>
        <p:spPr>
          <a:xfrm>
            <a:off x="6811550" y="4132033"/>
            <a:ext cx="20586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CC4125"/>
              </a:buClr>
              <a:buSzPts val="1800"/>
              <a:buNone/>
              <a:defRPr sz="1800">
                <a:solidFill>
                  <a:srgbClr val="CC412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sz="1400" b="0">
                <a:solidFill>
                  <a:srgbClr val="43434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sz="1400" b="0">
                <a:solidFill>
                  <a:srgbClr val="43434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sz="1400" b="0">
                <a:solidFill>
                  <a:srgbClr val="43434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sz="1400" b="0">
                <a:solidFill>
                  <a:srgbClr val="43434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sz="1400" b="0">
                <a:solidFill>
                  <a:srgbClr val="43434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sz="1400" b="0">
                <a:solidFill>
                  <a:srgbClr val="43434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sz="1400" b="0">
                <a:solidFill>
                  <a:srgbClr val="43434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None/>
              <a:defRPr sz="1400" b="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cxnSp>
        <p:nvCxnSpPr>
          <p:cNvPr id="26" name="Google Shape;26;p3"/>
          <p:cNvCxnSpPr/>
          <p:nvPr/>
        </p:nvCxnSpPr>
        <p:spPr>
          <a:xfrm>
            <a:off x="3295350" y="-95750"/>
            <a:ext cx="0" cy="2337900"/>
          </a:xfrm>
          <a:prstGeom prst="straightConnector1">
            <a:avLst/>
          </a:prstGeom>
          <a:noFill/>
          <a:ln w="9525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7" name="Google Shape;27;p3"/>
          <p:cNvCxnSpPr/>
          <p:nvPr/>
        </p:nvCxnSpPr>
        <p:spPr>
          <a:xfrm>
            <a:off x="5745725" y="2931300"/>
            <a:ext cx="0" cy="2337900"/>
          </a:xfrm>
          <a:prstGeom prst="straightConnector1">
            <a:avLst/>
          </a:prstGeom>
          <a:noFill/>
          <a:ln w="9525" cap="flat" cmpd="sng">
            <a:solidFill>
              <a:srgbClr val="A61C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8" name="Google Shape;28;p3"/>
          <p:cNvSpPr txBox="1">
            <a:spLocks noGrp="1"/>
          </p:cNvSpPr>
          <p:nvPr>
            <p:ph type="title" idx="16"/>
          </p:nvPr>
        </p:nvSpPr>
        <p:spPr>
          <a:xfrm>
            <a:off x="3381525" y="1572300"/>
            <a:ext cx="2259600" cy="199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1">
  <p:cSld name="CUSTOM_18_1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4"/>
          <p:cNvSpPr txBox="1">
            <a:spLocks noGrp="1"/>
          </p:cNvSpPr>
          <p:nvPr>
            <p:ph type="ctrTitle"/>
          </p:nvPr>
        </p:nvSpPr>
        <p:spPr>
          <a:xfrm flipH="1">
            <a:off x="842850" y="3085150"/>
            <a:ext cx="5005500" cy="1022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subTitle" idx="1"/>
          </p:nvPr>
        </p:nvSpPr>
        <p:spPr>
          <a:xfrm>
            <a:off x="898564" y="4028959"/>
            <a:ext cx="4224900" cy="53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1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cxnSp>
        <p:nvCxnSpPr>
          <p:cNvPr id="32" name="Google Shape;32;p4"/>
          <p:cNvCxnSpPr/>
          <p:nvPr/>
        </p:nvCxnSpPr>
        <p:spPr>
          <a:xfrm>
            <a:off x="-135650" y="4107250"/>
            <a:ext cx="3933600" cy="0"/>
          </a:xfrm>
          <a:prstGeom prst="straightConnector1">
            <a:avLst/>
          </a:prstGeom>
          <a:noFill/>
          <a:ln w="9525" cap="flat" cmpd="sng">
            <a:solidFill>
              <a:srgbClr val="CC4125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3" name="Google Shape;33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875949" y="0"/>
            <a:ext cx="5268050" cy="5268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2">
  <p:cSld name="CUSTOM_18_1_1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Google Shape;35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51435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5"/>
          <p:cNvSpPr txBox="1">
            <a:spLocks noGrp="1"/>
          </p:cNvSpPr>
          <p:nvPr>
            <p:ph type="ctrTitle"/>
          </p:nvPr>
        </p:nvSpPr>
        <p:spPr>
          <a:xfrm flipH="1">
            <a:off x="3376500" y="3085150"/>
            <a:ext cx="5005500" cy="1022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None/>
              <a:defRPr sz="65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subTitle" idx="1"/>
          </p:nvPr>
        </p:nvSpPr>
        <p:spPr>
          <a:xfrm>
            <a:off x="4100489" y="4028959"/>
            <a:ext cx="4224900" cy="53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1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cxnSp>
        <p:nvCxnSpPr>
          <p:cNvPr id="38" name="Google Shape;38;p5"/>
          <p:cNvCxnSpPr/>
          <p:nvPr/>
        </p:nvCxnSpPr>
        <p:spPr>
          <a:xfrm>
            <a:off x="5086550" y="4118950"/>
            <a:ext cx="4350300" cy="0"/>
          </a:xfrm>
          <a:prstGeom prst="straightConnector1">
            <a:avLst/>
          </a:prstGeom>
          <a:noFill/>
          <a:ln w="9525" cap="flat" cmpd="sng">
            <a:solidFill>
              <a:srgbClr val="CC4125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 Columns">
  <p:cSld name="CUSTOM_28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8"/>
          <p:cNvSpPr txBox="1">
            <a:spLocks noGrp="1"/>
          </p:cNvSpPr>
          <p:nvPr>
            <p:ph type="ctrTitle"/>
          </p:nvPr>
        </p:nvSpPr>
        <p:spPr>
          <a:xfrm>
            <a:off x="1964851" y="352850"/>
            <a:ext cx="5214300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0" name="Google Shape;50;p8"/>
          <p:cNvSpPr txBox="1">
            <a:spLocks noGrp="1"/>
          </p:cNvSpPr>
          <p:nvPr>
            <p:ph type="ctrTitle" idx="2"/>
          </p:nvPr>
        </p:nvSpPr>
        <p:spPr>
          <a:xfrm>
            <a:off x="674010" y="1420667"/>
            <a:ext cx="1793100" cy="42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subTitle" idx="1"/>
          </p:nvPr>
        </p:nvSpPr>
        <p:spPr>
          <a:xfrm>
            <a:off x="674010" y="1714917"/>
            <a:ext cx="1708200" cy="10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ctrTitle" idx="3"/>
          </p:nvPr>
        </p:nvSpPr>
        <p:spPr>
          <a:xfrm>
            <a:off x="761760" y="3267373"/>
            <a:ext cx="1793100" cy="42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ubTitle" idx="4"/>
          </p:nvPr>
        </p:nvSpPr>
        <p:spPr>
          <a:xfrm>
            <a:off x="761760" y="3561623"/>
            <a:ext cx="1708200" cy="10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54" name="Google Shape;54;p8"/>
          <p:cNvSpPr txBox="1">
            <a:spLocks noGrp="1"/>
          </p:cNvSpPr>
          <p:nvPr>
            <p:ph type="ctrTitle" idx="5"/>
          </p:nvPr>
        </p:nvSpPr>
        <p:spPr>
          <a:xfrm>
            <a:off x="5119122" y="1299042"/>
            <a:ext cx="1793100" cy="42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subTitle" idx="6"/>
          </p:nvPr>
        </p:nvSpPr>
        <p:spPr>
          <a:xfrm>
            <a:off x="5119124" y="1593292"/>
            <a:ext cx="1793100" cy="10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ctrTitle" idx="7"/>
          </p:nvPr>
        </p:nvSpPr>
        <p:spPr>
          <a:xfrm>
            <a:off x="5047297" y="3267373"/>
            <a:ext cx="1793100" cy="42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subTitle" idx="8"/>
          </p:nvPr>
        </p:nvSpPr>
        <p:spPr>
          <a:xfrm>
            <a:off x="5047299" y="3561623"/>
            <a:ext cx="1793100" cy="10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cxnSp>
        <p:nvCxnSpPr>
          <p:cNvPr id="58" name="Google Shape;58;p8"/>
          <p:cNvCxnSpPr/>
          <p:nvPr/>
        </p:nvCxnSpPr>
        <p:spPr>
          <a:xfrm>
            <a:off x="4568550" y="2266025"/>
            <a:ext cx="0" cy="3039900"/>
          </a:xfrm>
          <a:prstGeom prst="straightConnector1">
            <a:avLst/>
          </a:prstGeom>
          <a:noFill/>
          <a:ln w="9525" cap="flat" cmpd="sng">
            <a:solidFill>
              <a:srgbClr val="CC4125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Updates">
  <p:cSld name="CUSTOM_33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 txBox="1"/>
          <p:nvPr/>
        </p:nvSpPr>
        <p:spPr>
          <a:xfrm>
            <a:off x="642050" y="1146650"/>
            <a:ext cx="8042100" cy="36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2C3E5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1" name="Google Shape;61;p9"/>
          <p:cNvSpPr/>
          <p:nvPr/>
        </p:nvSpPr>
        <p:spPr>
          <a:xfrm>
            <a:off x="4136100" y="923175"/>
            <a:ext cx="871800" cy="36600"/>
          </a:xfrm>
          <a:prstGeom prst="rect">
            <a:avLst/>
          </a:prstGeom>
          <a:solidFill>
            <a:srgbClr val="CC412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title"/>
          </p:nvPr>
        </p:nvSpPr>
        <p:spPr>
          <a:xfrm>
            <a:off x="377850" y="202150"/>
            <a:ext cx="8388300" cy="9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body" idx="1"/>
          </p:nvPr>
        </p:nvSpPr>
        <p:spPr>
          <a:xfrm>
            <a:off x="163800" y="1224100"/>
            <a:ext cx="8816400" cy="369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2700"/>
              <a:buFont typeface="Raleway"/>
              <a:buNone/>
              <a:defRPr sz="2700" b="1">
                <a:solidFill>
                  <a:srgbClr val="2C3E50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Exo 2"/>
              <a:buNone/>
              <a:defRPr sz="2800" b="1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Exo 2"/>
              <a:buNone/>
              <a:defRPr sz="2800" b="1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Exo 2"/>
              <a:buNone/>
              <a:defRPr sz="2800" b="1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Exo 2"/>
              <a:buNone/>
              <a:defRPr sz="2800" b="1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Exo 2"/>
              <a:buNone/>
              <a:defRPr sz="2800" b="1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Exo 2"/>
              <a:buNone/>
              <a:defRPr sz="2800" b="1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Exo 2"/>
              <a:buNone/>
              <a:defRPr sz="2800" b="1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Exo 2"/>
              <a:buNone/>
              <a:defRPr sz="2800" b="1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●"/>
              <a:defRPr sz="1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○"/>
              <a:defRPr sz="1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■"/>
              <a:defRPr sz="1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●"/>
              <a:defRPr sz="1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○"/>
              <a:defRPr sz="1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■"/>
              <a:defRPr sz="1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lvl="6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●"/>
              <a:defRPr sz="1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lvl="7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○"/>
              <a:defRPr sz="1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lvl="8" indent="-30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200"/>
              <a:buFont typeface="Raleway Thin"/>
              <a:buChar char="■"/>
              <a:defRPr sz="1200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Thin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4" r:id="rId5"/>
    <p:sldLayoutId id="2147483655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mailto:ivana.ivanova@curtin.edu.au" TargetMode="External"/><Relationship Id="rId3" Type="http://schemas.openxmlformats.org/officeDocument/2006/relationships/hyperlink" Target="Community%20Guidelines%20for%20Sharing%20and%20Reusing%20Quality%20information%20of%20Individual%20Earth%20Science%20Dataset:%20%20https:/doi.org/10.31219/osf.io/xsu4p" TargetMode="External"/><Relationship Id="rId7" Type="http://schemas.openxmlformats.org/officeDocument/2006/relationships/hyperlink" Target="mailto:carlo.lacagnina@bsc.es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hyperlink" Target="mailto:Ge.peng@uah.edu" TargetMode="External"/><Relationship Id="rId5" Type="http://schemas.openxmlformats.org/officeDocument/2006/relationships/hyperlink" Target="https://doi.org/10.31219/osf.io/75b92" TargetMode="External"/><Relationship Id="rId4" Type="http://schemas.openxmlformats.org/officeDocument/2006/relationships/hyperlink" Target="http://doi.org/10.5334/dsj-2021-019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1"/>
          <p:cNvSpPr txBox="1">
            <a:spLocks noGrp="1"/>
          </p:cNvSpPr>
          <p:nvPr>
            <p:ph type="ctrTitle"/>
          </p:nvPr>
        </p:nvSpPr>
        <p:spPr>
          <a:xfrm>
            <a:off x="1619573" y="1472337"/>
            <a:ext cx="7459783" cy="1202067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>
              <a:buClr>
                <a:schemeClr val="lt1"/>
              </a:buClr>
              <a:buSzPts val="3240"/>
            </a:pPr>
            <a:r>
              <a:rPr lang="en-US" sz="2800" dirty="0">
                <a:solidFill>
                  <a:srgbClr val="002060"/>
                </a:solidFill>
              </a:rPr>
              <a:t>Developing Community Guidelines for Sharing Dataset Quality Information</a:t>
            </a:r>
            <a:endParaRPr sz="2800" dirty="0">
              <a:solidFill>
                <a:srgbClr val="002060"/>
              </a:solidFill>
            </a:endParaRPr>
          </a:p>
        </p:txBody>
      </p:sp>
      <p:sp>
        <p:nvSpPr>
          <p:cNvPr id="78" name="Google Shape;78;p11"/>
          <p:cNvSpPr txBox="1">
            <a:spLocks noGrp="1"/>
          </p:cNvSpPr>
          <p:nvPr>
            <p:ph type="subTitle" idx="1"/>
          </p:nvPr>
        </p:nvSpPr>
        <p:spPr>
          <a:xfrm>
            <a:off x="3425124" y="4657238"/>
            <a:ext cx="3425125" cy="37321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dirty="0">
                <a:solidFill>
                  <a:schemeClr val="bg2"/>
                </a:solidFill>
              </a:rPr>
              <a:t> CEOS WGISS-52, October 21</a:t>
            </a:r>
            <a:r>
              <a:rPr lang="en" sz="1100" baseline="30000" dirty="0">
                <a:solidFill>
                  <a:schemeClr val="bg2"/>
                </a:solidFill>
              </a:rPr>
              <a:t>st</a:t>
            </a:r>
            <a:r>
              <a:rPr lang="en" sz="1100" dirty="0">
                <a:solidFill>
                  <a:schemeClr val="bg2"/>
                </a:solidFill>
              </a:rPr>
              <a:t>, 2021, Virtual</a:t>
            </a:r>
            <a:endParaRPr sz="1100" dirty="0">
              <a:solidFill>
                <a:schemeClr val="bg2"/>
              </a:solidFill>
            </a:endParaRPr>
          </a:p>
        </p:txBody>
      </p:sp>
      <p:sp>
        <p:nvSpPr>
          <p:cNvPr id="79" name="Google Shape;79;p11"/>
          <p:cNvSpPr txBox="1"/>
          <p:nvPr/>
        </p:nvSpPr>
        <p:spPr>
          <a:xfrm>
            <a:off x="2634712" y="3188814"/>
            <a:ext cx="6506630" cy="1330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400"/>
              </a:spcAft>
              <a:buNone/>
            </a:pPr>
            <a:r>
              <a:rPr lang="en" sz="1800" b="1" dirty="0">
                <a:solidFill>
                  <a:srgbClr val="0070C0"/>
                </a:solidFill>
                <a:latin typeface="Raleway"/>
                <a:ea typeface="Raleway"/>
                <a:cs typeface="Raleway"/>
                <a:sym typeface="Raleway"/>
              </a:rPr>
              <a:t>Ge Peng, lead</a:t>
            </a:r>
            <a:endParaRPr lang="en-US" sz="1800" dirty="0">
              <a:solidFill>
                <a:srgbClr val="0070C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lvl="0" algn="ctr">
              <a:spcAft>
                <a:spcPts val="200"/>
              </a:spcAft>
            </a:pPr>
            <a:r>
              <a:rPr lang="en-US" sz="1200" dirty="0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Sr. Principal Research Scientist, The University of Alabama in Huntsville</a:t>
            </a:r>
          </a:p>
          <a:p>
            <a:pPr lvl="0" algn="ctr">
              <a:spcAft>
                <a:spcPts val="400"/>
              </a:spcAft>
            </a:pPr>
            <a:r>
              <a:rPr lang="en-US" sz="1200" dirty="0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Earth System Science Center/NASA MSFC IMPACT</a:t>
            </a:r>
          </a:p>
          <a:p>
            <a:pPr lvl="0" algn="ctr">
              <a:spcAft>
                <a:spcPts val="200"/>
              </a:spcAft>
            </a:pPr>
            <a:r>
              <a:rPr lang="en-US" sz="1200" dirty="0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Information Quality Cluster of Earth Science Information Partners, Co-chair </a:t>
            </a:r>
          </a:p>
          <a:p>
            <a:pPr lvl="0" algn="ctr">
              <a:spcAft>
                <a:spcPts val="600"/>
              </a:spcAft>
            </a:pPr>
            <a:r>
              <a:rPr lang="en-US" sz="1200" dirty="0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WMO INFCOM Expert Team on Information Management, Chair</a:t>
            </a:r>
          </a:p>
        </p:txBody>
      </p:sp>
      <p:pic>
        <p:nvPicPr>
          <p:cNvPr id="80" name="Google Shape;80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66224" y="4575977"/>
            <a:ext cx="953325" cy="502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61324" y="137138"/>
            <a:ext cx="1230927" cy="615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19553" y="4519725"/>
            <a:ext cx="1161269" cy="61547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1F413CE-B2D4-5448-A941-E52AC10D6393}"/>
              </a:ext>
            </a:extLst>
          </p:cNvPr>
          <p:cNvSpPr/>
          <p:nvPr/>
        </p:nvSpPr>
        <p:spPr>
          <a:xfrm>
            <a:off x="2533970" y="2697597"/>
            <a:ext cx="67933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" sz="1600" b="1" dirty="0">
                <a:solidFill>
                  <a:srgbClr val="0070C0"/>
                </a:solidFill>
                <a:latin typeface="Raleway"/>
                <a:ea typeface="Raleway"/>
                <a:cs typeface="Raleway"/>
                <a:sym typeface="Raleway"/>
              </a:rPr>
              <a:t>International FAIR-DQI Community Guidelines Working Group</a:t>
            </a:r>
            <a:endParaRPr lang="en-US" sz="1600" dirty="0">
              <a:solidFill>
                <a:srgbClr val="0070C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129;p17">
            <a:extLst>
              <a:ext uri="{FF2B5EF4-FFF2-40B4-BE49-F238E27FC236}">
                <a16:creationId xmlns:a16="http://schemas.microsoft.com/office/drawing/2014/main" id="{F2266821-7DBA-0843-83E1-84AAA6210460}"/>
              </a:ext>
            </a:extLst>
          </p:cNvPr>
          <p:cNvSpPr txBox="1">
            <a:spLocks/>
          </p:cNvSpPr>
          <p:nvPr/>
        </p:nvSpPr>
        <p:spPr>
          <a:xfrm>
            <a:off x="2456148" y="392701"/>
            <a:ext cx="42249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■"/>
              <a:defRPr sz="1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●"/>
              <a:defRPr sz="1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Char char="○"/>
              <a:defRPr sz="1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200"/>
              <a:buFont typeface="Raleway Thin"/>
              <a:buChar char="■"/>
              <a:defRPr sz="1200" b="0" i="0" u="none" strike="noStrike" cap="none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Thin"/>
              </a:defRPr>
            </a:lvl9pPr>
          </a:lstStyle>
          <a:p>
            <a:pPr marL="0" indent="0" algn="ctr">
              <a:buNone/>
            </a:pPr>
            <a:r>
              <a:rPr lang="en-US" sz="2400" b="1" dirty="0">
                <a:solidFill>
                  <a:srgbClr val="002060"/>
                </a:solidFill>
              </a:rPr>
              <a:t>Executive Summary</a:t>
            </a:r>
          </a:p>
        </p:txBody>
      </p:sp>
      <p:sp>
        <p:nvSpPr>
          <p:cNvPr id="7" name="Google Shape;128;p17">
            <a:extLst>
              <a:ext uri="{FF2B5EF4-FFF2-40B4-BE49-F238E27FC236}">
                <a16:creationId xmlns:a16="http://schemas.microsoft.com/office/drawing/2014/main" id="{6F4BFC7E-820A-474E-93AA-27488FD4344B}"/>
              </a:ext>
            </a:extLst>
          </p:cNvPr>
          <p:cNvSpPr txBox="1">
            <a:spLocks/>
          </p:cNvSpPr>
          <p:nvPr/>
        </p:nvSpPr>
        <p:spPr>
          <a:xfrm flipH="1">
            <a:off x="760193" y="985118"/>
            <a:ext cx="7460888" cy="781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2700"/>
              <a:buFont typeface="Raleway"/>
              <a:buNone/>
              <a:defRPr sz="2400" b="1" i="0" u="none" strike="noStrike" cap="none">
                <a:solidFill>
                  <a:srgbClr val="2C3E50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Exo 2"/>
              <a:buNone/>
              <a:defRPr sz="2800" b="1" i="0" u="none" strike="noStrike" cap="none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Exo 2"/>
              <a:buNone/>
              <a:defRPr sz="2800" b="1" i="0" u="none" strike="noStrike" cap="none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Exo 2"/>
              <a:buNone/>
              <a:defRPr sz="2800" b="1" i="0" u="none" strike="noStrike" cap="none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Exo 2"/>
              <a:buNone/>
              <a:defRPr sz="2800" b="1" i="0" u="none" strike="noStrike" cap="none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Exo 2"/>
              <a:buNone/>
              <a:defRPr sz="2800" b="1" i="0" u="none" strike="noStrike" cap="none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Exo 2"/>
              <a:buNone/>
              <a:defRPr sz="2800" b="1" i="0" u="none" strike="noStrike" cap="none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Exo 2"/>
              <a:buNone/>
              <a:defRPr sz="2800" b="1" i="0" u="none" strike="noStrike" cap="none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Exo 2"/>
              <a:buNone/>
              <a:defRPr sz="2800" b="1" i="0" u="none" strike="noStrike" cap="none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defRPr>
            </a:lvl9pPr>
          </a:lstStyle>
          <a:p>
            <a:pPr marL="274320" indent="-228600" algn="l">
              <a:spcAft>
                <a:spcPts val="400"/>
              </a:spcAft>
              <a:buSzPct val="100000"/>
              <a:buFont typeface="Wingdings" pitchFamily="2" charset="2"/>
              <a:buChar char="§"/>
            </a:pPr>
            <a:r>
              <a:rPr lang="en-US" sz="1800" dirty="0">
                <a:solidFill>
                  <a:srgbClr val="002060"/>
                </a:solidFill>
                <a:uFill>
                  <a:solidFill>
                    <a:srgbClr val="C00000"/>
                  </a:solidFill>
                </a:uFill>
              </a:rPr>
              <a:t>Dataset</a:t>
            </a:r>
            <a:r>
              <a:rPr lang="en-US" sz="1800" b="0" dirty="0">
                <a:solidFill>
                  <a:srgbClr val="002060"/>
                </a:solidFill>
              </a:rPr>
              <a:t> quality is more than </a:t>
            </a:r>
            <a:r>
              <a:rPr lang="en-US" sz="1800" dirty="0">
                <a:solidFill>
                  <a:srgbClr val="002060"/>
                </a:solidFill>
                <a:uFill>
                  <a:solidFill>
                    <a:srgbClr val="C00000"/>
                  </a:solidFill>
                </a:uFill>
              </a:rPr>
              <a:t>data</a:t>
            </a:r>
            <a:r>
              <a:rPr lang="en-US" sz="1800" b="0" dirty="0">
                <a:solidFill>
                  <a:srgbClr val="002060"/>
                </a:solidFill>
              </a:rPr>
              <a:t> quality</a:t>
            </a:r>
          </a:p>
        </p:txBody>
      </p:sp>
      <p:sp>
        <p:nvSpPr>
          <p:cNvPr id="8" name="Google Shape;128;p17">
            <a:extLst>
              <a:ext uri="{FF2B5EF4-FFF2-40B4-BE49-F238E27FC236}">
                <a16:creationId xmlns:a16="http://schemas.microsoft.com/office/drawing/2014/main" id="{15701817-7ABE-6C4C-80D8-3DFD48CA242D}"/>
              </a:ext>
            </a:extLst>
          </p:cNvPr>
          <p:cNvSpPr txBox="1">
            <a:spLocks/>
          </p:cNvSpPr>
          <p:nvPr/>
        </p:nvSpPr>
        <p:spPr>
          <a:xfrm flipH="1">
            <a:off x="760193" y="1496131"/>
            <a:ext cx="7460888" cy="781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Raleway"/>
              <a:buNone/>
              <a:defRPr sz="3600" b="1" i="0" u="none" strike="noStrike" cap="none">
                <a:solidFill>
                  <a:srgbClr val="2C3E50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Font typeface="Exo 2"/>
              <a:buNone/>
              <a:defRPr sz="6500" b="1" i="0" u="none" strike="noStrike" cap="non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Font typeface="Exo 2"/>
              <a:buNone/>
              <a:defRPr sz="6500" b="1" i="0" u="none" strike="noStrike" cap="non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Font typeface="Exo 2"/>
              <a:buNone/>
              <a:defRPr sz="6500" b="1" i="0" u="none" strike="noStrike" cap="non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Font typeface="Exo 2"/>
              <a:buNone/>
              <a:defRPr sz="6500" b="1" i="0" u="none" strike="noStrike" cap="non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Font typeface="Exo 2"/>
              <a:buNone/>
              <a:defRPr sz="6500" b="1" i="0" u="none" strike="noStrike" cap="non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Font typeface="Exo 2"/>
              <a:buNone/>
              <a:defRPr sz="6500" b="1" i="0" u="none" strike="noStrike" cap="non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Font typeface="Exo 2"/>
              <a:buNone/>
              <a:defRPr sz="6500" b="1" i="0" u="none" strike="noStrike" cap="non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Font typeface="Exo 2"/>
              <a:buNone/>
              <a:defRPr sz="6500" b="1" i="0" u="none" strike="noStrike" cap="non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defRPr>
            </a:lvl9pPr>
          </a:lstStyle>
          <a:p>
            <a:pPr marL="274320" indent="-228600">
              <a:spcAft>
                <a:spcPts val="400"/>
              </a:spcAft>
              <a:buSzPct val="100000"/>
              <a:buFont typeface="Wingdings" pitchFamily="2" charset="2"/>
              <a:buChar char="§"/>
            </a:pPr>
            <a:r>
              <a:rPr lang="en-US" sz="1800" b="0" dirty="0">
                <a:solidFill>
                  <a:srgbClr val="002060"/>
                </a:solidFill>
              </a:rPr>
              <a:t>Dataset quality information is </a:t>
            </a:r>
            <a:r>
              <a:rPr lang="en-US" sz="1800" dirty="0">
                <a:solidFill>
                  <a:srgbClr val="002060"/>
                </a:solidFill>
                <a:uFill>
                  <a:solidFill>
                    <a:srgbClr val="C00000"/>
                  </a:solidFill>
                </a:uFill>
              </a:rPr>
              <a:t>needed</a:t>
            </a:r>
            <a:r>
              <a:rPr lang="en-US" sz="1800" b="0" dirty="0">
                <a:solidFill>
                  <a:srgbClr val="002060"/>
                </a:solidFill>
              </a:rPr>
              <a:t> but </a:t>
            </a:r>
            <a:r>
              <a:rPr lang="en-US" sz="1800" dirty="0">
                <a:solidFill>
                  <a:srgbClr val="002060"/>
                </a:solidFill>
              </a:rPr>
              <a:t>hard</a:t>
            </a:r>
            <a:r>
              <a:rPr lang="en-US" sz="1800" b="0" dirty="0">
                <a:solidFill>
                  <a:srgbClr val="002060"/>
                </a:solidFill>
              </a:rPr>
              <a:t> to </a:t>
            </a:r>
            <a:r>
              <a:rPr lang="en-US" sz="1800" b="0" dirty="0">
                <a:solidFill>
                  <a:srgbClr val="002060"/>
                </a:solidFill>
                <a:uFill>
                  <a:solidFill>
                    <a:srgbClr val="C00000"/>
                  </a:solidFill>
                </a:uFill>
              </a:rPr>
              <a:t>curate</a:t>
            </a:r>
          </a:p>
        </p:txBody>
      </p:sp>
      <p:sp>
        <p:nvSpPr>
          <p:cNvPr id="9" name="Google Shape;128;p17">
            <a:extLst>
              <a:ext uri="{FF2B5EF4-FFF2-40B4-BE49-F238E27FC236}">
                <a16:creationId xmlns:a16="http://schemas.microsoft.com/office/drawing/2014/main" id="{2E5269D7-BFD0-7144-ADA4-E4379501A60B}"/>
              </a:ext>
            </a:extLst>
          </p:cNvPr>
          <p:cNvSpPr txBox="1">
            <a:spLocks/>
          </p:cNvSpPr>
          <p:nvPr/>
        </p:nvSpPr>
        <p:spPr>
          <a:xfrm flipH="1">
            <a:off x="760192" y="2708007"/>
            <a:ext cx="7267930" cy="940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Raleway"/>
              <a:buNone/>
              <a:defRPr sz="3600" b="1" i="0" u="none" strike="noStrike" cap="none">
                <a:solidFill>
                  <a:srgbClr val="2C3E50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Font typeface="Exo 2"/>
              <a:buNone/>
              <a:defRPr sz="6500" b="1" i="0" u="none" strike="noStrike" cap="non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Font typeface="Exo 2"/>
              <a:buNone/>
              <a:defRPr sz="6500" b="1" i="0" u="none" strike="noStrike" cap="non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Font typeface="Exo 2"/>
              <a:buNone/>
              <a:defRPr sz="6500" b="1" i="0" u="none" strike="noStrike" cap="non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Font typeface="Exo 2"/>
              <a:buNone/>
              <a:defRPr sz="6500" b="1" i="0" u="none" strike="noStrike" cap="non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Font typeface="Exo 2"/>
              <a:buNone/>
              <a:defRPr sz="6500" b="1" i="0" u="none" strike="noStrike" cap="non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Font typeface="Exo 2"/>
              <a:buNone/>
              <a:defRPr sz="6500" b="1" i="0" u="none" strike="noStrike" cap="non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Font typeface="Exo 2"/>
              <a:buNone/>
              <a:defRPr sz="6500" b="1" i="0" u="none" strike="noStrike" cap="non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Font typeface="Exo 2"/>
              <a:buNone/>
              <a:defRPr sz="6500" b="1" i="0" u="none" strike="noStrike" cap="non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defRPr>
            </a:lvl9pPr>
          </a:lstStyle>
          <a:p>
            <a:pPr marL="274320" indent="-228600">
              <a:spcAft>
                <a:spcPts val="400"/>
              </a:spcAft>
              <a:buSzPct val="100000"/>
              <a:buFont typeface="Wingdings" pitchFamily="2" charset="2"/>
              <a:buChar char="§"/>
            </a:pPr>
            <a:r>
              <a:rPr lang="en-US" sz="1800" b="0" dirty="0">
                <a:solidFill>
                  <a:srgbClr val="002060"/>
                </a:solidFill>
              </a:rPr>
              <a:t>Global Earth science community has </a:t>
            </a:r>
            <a:r>
              <a:rPr lang="en-US" sz="1800" dirty="0">
                <a:solidFill>
                  <a:srgbClr val="002060"/>
                </a:solidFill>
                <a:uFill>
                  <a:solidFill>
                    <a:srgbClr val="C00000"/>
                  </a:solidFill>
                </a:uFill>
              </a:rPr>
              <a:t>asked for </a:t>
            </a:r>
            <a:r>
              <a:rPr lang="en-US" sz="1800" b="0" dirty="0">
                <a:solidFill>
                  <a:srgbClr val="002060"/>
                </a:solidFill>
              </a:rPr>
              <a:t>guidelines on sharing dataset quality information and a guidelines document has been </a:t>
            </a:r>
            <a:r>
              <a:rPr lang="en-US" sz="1800" dirty="0">
                <a:solidFill>
                  <a:srgbClr val="002060"/>
                </a:solidFill>
                <a:uFill>
                  <a:solidFill>
                    <a:srgbClr val="C00000"/>
                  </a:solidFill>
                </a:uFill>
              </a:rPr>
              <a:t>baselined</a:t>
            </a:r>
          </a:p>
        </p:txBody>
      </p:sp>
      <p:sp>
        <p:nvSpPr>
          <p:cNvPr id="10" name="Google Shape;128;p17">
            <a:extLst>
              <a:ext uri="{FF2B5EF4-FFF2-40B4-BE49-F238E27FC236}">
                <a16:creationId xmlns:a16="http://schemas.microsoft.com/office/drawing/2014/main" id="{5900C939-BD80-984F-AD7A-41097AB3955E}"/>
              </a:ext>
            </a:extLst>
          </p:cNvPr>
          <p:cNvSpPr txBox="1">
            <a:spLocks/>
          </p:cNvSpPr>
          <p:nvPr/>
        </p:nvSpPr>
        <p:spPr>
          <a:xfrm flipH="1">
            <a:off x="760193" y="2007143"/>
            <a:ext cx="7461504" cy="781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Raleway"/>
              <a:buNone/>
              <a:defRPr sz="3600" b="1" i="0" u="none" strike="noStrike" cap="none">
                <a:solidFill>
                  <a:srgbClr val="2C3E50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Font typeface="Exo 2"/>
              <a:buNone/>
              <a:defRPr sz="6500" b="1" i="0" u="none" strike="noStrike" cap="non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Font typeface="Exo 2"/>
              <a:buNone/>
              <a:defRPr sz="6500" b="1" i="0" u="none" strike="noStrike" cap="non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Font typeface="Exo 2"/>
              <a:buNone/>
              <a:defRPr sz="6500" b="1" i="0" u="none" strike="noStrike" cap="non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Font typeface="Exo 2"/>
              <a:buNone/>
              <a:defRPr sz="6500" b="1" i="0" u="none" strike="noStrike" cap="non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Font typeface="Exo 2"/>
              <a:buNone/>
              <a:defRPr sz="6500" b="1" i="0" u="none" strike="noStrike" cap="non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Font typeface="Exo 2"/>
              <a:buNone/>
              <a:defRPr sz="6500" b="1" i="0" u="none" strike="noStrike" cap="non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Font typeface="Exo 2"/>
              <a:buNone/>
              <a:defRPr sz="6500" b="1" i="0" u="none" strike="noStrike" cap="non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0"/>
              <a:buFont typeface="Exo 2"/>
              <a:buNone/>
              <a:defRPr sz="6500" b="1" i="0" u="none" strike="noStrike" cap="non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defRPr>
            </a:lvl9pPr>
          </a:lstStyle>
          <a:p>
            <a:pPr marL="274320" indent="-228600">
              <a:spcAft>
                <a:spcPts val="400"/>
              </a:spcAft>
              <a:buSzPct val="100000"/>
              <a:buFont typeface="Wingdings" pitchFamily="2" charset="2"/>
              <a:buChar char="§"/>
            </a:pPr>
            <a:r>
              <a:rPr lang="en-US" sz="1800" b="0" dirty="0">
                <a:solidFill>
                  <a:srgbClr val="002060"/>
                </a:solidFill>
              </a:rPr>
              <a:t>Sharing dataset quality information is </a:t>
            </a:r>
            <a:r>
              <a:rPr lang="en-US" sz="1800" dirty="0">
                <a:solidFill>
                  <a:srgbClr val="002060"/>
                </a:solidFill>
                <a:uFill>
                  <a:solidFill>
                    <a:srgbClr val="C00000"/>
                  </a:solidFill>
                </a:uFill>
              </a:rPr>
              <a:t>desired</a:t>
            </a:r>
            <a:r>
              <a:rPr lang="en-US" sz="1800" b="0" dirty="0">
                <a:solidFill>
                  <a:srgbClr val="002060"/>
                </a:solidFill>
              </a:rPr>
              <a:t> but </a:t>
            </a:r>
            <a:r>
              <a:rPr lang="en-US" sz="1800" dirty="0">
                <a:solidFill>
                  <a:srgbClr val="002060"/>
                </a:solidFill>
                <a:uFill>
                  <a:solidFill>
                    <a:srgbClr val="C00000"/>
                  </a:solidFill>
                </a:uFill>
              </a:rPr>
              <a:t>challenging</a:t>
            </a:r>
          </a:p>
        </p:txBody>
      </p:sp>
    </p:spTree>
    <p:extLst>
      <p:ext uri="{BB962C8B-B14F-4D97-AF65-F5344CB8AC3E}">
        <p14:creationId xmlns:p14="http://schemas.microsoft.com/office/powerpoint/2010/main" val="10588259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2"/>
          <p:cNvSpPr txBox="1">
            <a:spLocks noGrp="1"/>
          </p:cNvSpPr>
          <p:nvPr>
            <p:ph type="ctrTitle"/>
          </p:nvPr>
        </p:nvSpPr>
        <p:spPr>
          <a:xfrm>
            <a:off x="570237" y="544448"/>
            <a:ext cx="20586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/>
              <a:t>WHO</a:t>
            </a:r>
            <a:endParaRPr sz="2400" dirty="0"/>
          </a:p>
        </p:txBody>
      </p:sp>
      <p:sp>
        <p:nvSpPr>
          <p:cNvPr id="88" name="Google Shape;88;p12"/>
          <p:cNvSpPr txBox="1">
            <a:spLocks noGrp="1"/>
          </p:cNvSpPr>
          <p:nvPr>
            <p:ph type="title" idx="2"/>
          </p:nvPr>
        </p:nvSpPr>
        <p:spPr>
          <a:xfrm>
            <a:off x="2118448" y="544448"/>
            <a:ext cx="11076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1</a:t>
            </a:r>
            <a:endParaRPr dirty="0"/>
          </a:p>
        </p:txBody>
      </p:sp>
      <p:sp>
        <p:nvSpPr>
          <p:cNvPr id="89" name="Google Shape;89;p12"/>
          <p:cNvSpPr txBox="1">
            <a:spLocks noGrp="1"/>
          </p:cNvSpPr>
          <p:nvPr>
            <p:ph type="title" idx="3"/>
          </p:nvPr>
        </p:nvSpPr>
        <p:spPr>
          <a:xfrm>
            <a:off x="2101581" y="1384643"/>
            <a:ext cx="11076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</a:t>
            </a:r>
            <a:endParaRPr/>
          </a:p>
        </p:txBody>
      </p:sp>
      <p:sp>
        <p:nvSpPr>
          <p:cNvPr id="90" name="Google Shape;90;p12"/>
          <p:cNvSpPr txBox="1">
            <a:spLocks noGrp="1"/>
          </p:cNvSpPr>
          <p:nvPr>
            <p:ph type="title" idx="4"/>
          </p:nvPr>
        </p:nvSpPr>
        <p:spPr>
          <a:xfrm>
            <a:off x="2105406" y="2282850"/>
            <a:ext cx="11076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3</a:t>
            </a:r>
            <a:endParaRPr dirty="0"/>
          </a:p>
        </p:txBody>
      </p:sp>
      <p:sp>
        <p:nvSpPr>
          <p:cNvPr id="91" name="Google Shape;91;p12"/>
          <p:cNvSpPr txBox="1">
            <a:spLocks noGrp="1"/>
          </p:cNvSpPr>
          <p:nvPr>
            <p:ph type="title" idx="5"/>
          </p:nvPr>
        </p:nvSpPr>
        <p:spPr>
          <a:xfrm>
            <a:off x="5922008" y="2282850"/>
            <a:ext cx="10722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4</a:t>
            </a:r>
            <a:endParaRPr dirty="0"/>
          </a:p>
        </p:txBody>
      </p:sp>
      <p:sp>
        <p:nvSpPr>
          <p:cNvPr id="92" name="Google Shape;92;p12"/>
          <p:cNvSpPr txBox="1">
            <a:spLocks noGrp="1"/>
          </p:cNvSpPr>
          <p:nvPr>
            <p:ph type="title" idx="6"/>
          </p:nvPr>
        </p:nvSpPr>
        <p:spPr>
          <a:xfrm>
            <a:off x="5922008" y="3148459"/>
            <a:ext cx="10722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5</a:t>
            </a:r>
            <a:endParaRPr dirty="0"/>
          </a:p>
        </p:txBody>
      </p:sp>
      <p:sp>
        <p:nvSpPr>
          <p:cNvPr id="93" name="Google Shape;93;p12"/>
          <p:cNvSpPr txBox="1">
            <a:spLocks noGrp="1"/>
          </p:cNvSpPr>
          <p:nvPr>
            <p:ph type="title" idx="7"/>
          </p:nvPr>
        </p:nvSpPr>
        <p:spPr>
          <a:xfrm>
            <a:off x="5922008" y="4013161"/>
            <a:ext cx="10722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6</a:t>
            </a:r>
            <a:endParaRPr dirty="0"/>
          </a:p>
        </p:txBody>
      </p:sp>
      <p:sp>
        <p:nvSpPr>
          <p:cNvPr id="94" name="Google Shape;94;p12"/>
          <p:cNvSpPr txBox="1">
            <a:spLocks noGrp="1"/>
          </p:cNvSpPr>
          <p:nvPr>
            <p:ph type="ctrTitle" idx="8"/>
          </p:nvPr>
        </p:nvSpPr>
        <p:spPr>
          <a:xfrm>
            <a:off x="388073" y="1384643"/>
            <a:ext cx="2236789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/>
              <a:t>WHAT</a:t>
            </a:r>
            <a:endParaRPr sz="2400" dirty="0"/>
          </a:p>
        </p:txBody>
      </p:sp>
      <p:sp>
        <p:nvSpPr>
          <p:cNvPr id="95" name="Google Shape;95;p12"/>
          <p:cNvSpPr txBox="1">
            <a:spLocks noGrp="1"/>
          </p:cNvSpPr>
          <p:nvPr>
            <p:ph type="ctrTitle" idx="9"/>
          </p:nvPr>
        </p:nvSpPr>
        <p:spPr>
          <a:xfrm>
            <a:off x="570087" y="2293385"/>
            <a:ext cx="2058600" cy="55673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/>
              <a:t>WHY </a:t>
            </a:r>
            <a:endParaRPr sz="2400" dirty="0"/>
          </a:p>
        </p:txBody>
      </p:sp>
      <p:sp>
        <p:nvSpPr>
          <p:cNvPr id="96" name="Google Shape;96;p12"/>
          <p:cNvSpPr txBox="1">
            <a:spLocks noGrp="1"/>
          </p:cNvSpPr>
          <p:nvPr>
            <p:ph type="ctrTitle" idx="13"/>
          </p:nvPr>
        </p:nvSpPr>
        <p:spPr>
          <a:xfrm>
            <a:off x="6586982" y="2282850"/>
            <a:ext cx="2208464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/>
              <a:t>GOALS</a:t>
            </a:r>
            <a:endParaRPr sz="2400" dirty="0"/>
          </a:p>
        </p:txBody>
      </p:sp>
      <p:sp>
        <p:nvSpPr>
          <p:cNvPr id="97" name="Google Shape;97;p12"/>
          <p:cNvSpPr txBox="1">
            <a:spLocks noGrp="1"/>
          </p:cNvSpPr>
          <p:nvPr>
            <p:ph type="ctrTitle" idx="14"/>
          </p:nvPr>
        </p:nvSpPr>
        <p:spPr>
          <a:xfrm>
            <a:off x="6586982" y="3148459"/>
            <a:ext cx="20586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/>
              <a:t>STATUS</a:t>
            </a:r>
            <a:endParaRPr sz="2400" dirty="0"/>
          </a:p>
        </p:txBody>
      </p:sp>
      <p:sp>
        <p:nvSpPr>
          <p:cNvPr id="98" name="Google Shape;98;p12"/>
          <p:cNvSpPr txBox="1">
            <a:spLocks noGrp="1"/>
          </p:cNvSpPr>
          <p:nvPr>
            <p:ph type="ctrTitle" idx="15"/>
          </p:nvPr>
        </p:nvSpPr>
        <p:spPr>
          <a:xfrm>
            <a:off x="6586982" y="4013161"/>
            <a:ext cx="20586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/>
              <a:t>OUTLINE</a:t>
            </a:r>
            <a:endParaRPr sz="2400" dirty="0"/>
          </a:p>
        </p:txBody>
      </p:sp>
      <p:sp>
        <p:nvSpPr>
          <p:cNvPr id="99" name="Google Shape;99;p12"/>
          <p:cNvSpPr txBox="1">
            <a:spLocks noGrp="1"/>
          </p:cNvSpPr>
          <p:nvPr>
            <p:ph type="title" idx="16"/>
          </p:nvPr>
        </p:nvSpPr>
        <p:spPr>
          <a:xfrm>
            <a:off x="3381525" y="1572300"/>
            <a:ext cx="2259600" cy="199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Agenda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4"/>
          <p:cNvSpPr txBox="1">
            <a:spLocks noGrp="1"/>
          </p:cNvSpPr>
          <p:nvPr>
            <p:ph type="title"/>
          </p:nvPr>
        </p:nvSpPr>
        <p:spPr>
          <a:xfrm>
            <a:off x="377850" y="202150"/>
            <a:ext cx="8388300" cy="9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rgbClr val="002060"/>
                </a:solidFill>
              </a:rPr>
              <a:t>Who We Are</a:t>
            </a:r>
            <a:endParaRPr sz="3200" dirty="0">
              <a:solidFill>
                <a:srgbClr val="002060"/>
              </a:solidFill>
            </a:endParaRPr>
          </a:p>
        </p:txBody>
      </p:sp>
      <p:pic>
        <p:nvPicPr>
          <p:cNvPr id="4" name="Google Shape;64;p10">
            <a:extLst>
              <a:ext uri="{FF2B5EF4-FFF2-40B4-BE49-F238E27FC236}">
                <a16:creationId xmlns:a16="http://schemas.microsoft.com/office/drawing/2014/main" id="{11CB879A-DC89-BB43-BBC1-AAA393460C4C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05400" y="1469525"/>
            <a:ext cx="3961108" cy="3112822"/>
          </a:xfrm>
          <a:prstGeom prst="rect">
            <a:avLst/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5" name="Google Shape;65;p10">
            <a:extLst>
              <a:ext uri="{FF2B5EF4-FFF2-40B4-BE49-F238E27FC236}">
                <a16:creationId xmlns:a16="http://schemas.microsoft.com/office/drawing/2014/main" id="{9EED5A07-B4A9-E54B-83CA-5A3CFBC83DC6}"/>
              </a:ext>
            </a:extLst>
          </p:cNvPr>
          <p:cNvSpPr txBox="1"/>
          <p:nvPr/>
        </p:nvSpPr>
        <p:spPr>
          <a:xfrm>
            <a:off x="266240" y="1058087"/>
            <a:ext cx="4770708" cy="23282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1800" b="1" i="0" u="none" strike="noStrike" cap="none" dirty="0">
                <a:solidFill>
                  <a:srgbClr val="0070C0"/>
                </a:solidFill>
                <a:latin typeface="Raleway"/>
                <a:ea typeface="Raleway"/>
                <a:cs typeface="Raleway"/>
                <a:sym typeface="Raleway"/>
              </a:rPr>
              <a:t>International FAIR-DQI Community Guidelines Working Group</a:t>
            </a:r>
            <a:endParaRPr sz="1800" b="0" i="0" u="none" strike="noStrike" cap="none" baseline="30000" dirty="0">
              <a:solidFill>
                <a:srgbClr val="434343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lvl="0" algn="ctr">
              <a:spcBef>
                <a:spcPts val="400"/>
              </a:spcBef>
            </a:pPr>
            <a:r>
              <a:rPr lang="en-US" b="1" dirty="0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Ge Peng, Carlo </a:t>
            </a:r>
            <a:r>
              <a:rPr lang="en-US" b="1" dirty="0" err="1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Lacagnina</a:t>
            </a:r>
            <a:r>
              <a:rPr lang="en-US" b="1" dirty="0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, Ivana </a:t>
            </a:r>
            <a:r>
              <a:rPr lang="en-US" b="1" dirty="0" err="1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Ivánová</a:t>
            </a:r>
            <a:r>
              <a:rPr lang="en-US" b="1" dirty="0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, </a:t>
            </a:r>
            <a:r>
              <a:rPr lang="en-US" dirty="0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Robert </a:t>
            </a:r>
            <a:r>
              <a:rPr lang="en-US" i="0" u="none" strike="noStrike" cap="none" dirty="0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R. Downs, </a:t>
            </a:r>
            <a:r>
              <a:rPr lang="en-US" i="0" u="none" strike="noStrike" cap="none" dirty="0" err="1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Hampapuram</a:t>
            </a:r>
            <a:r>
              <a:rPr lang="en-US" i="0" u="none" strike="noStrike" cap="none" dirty="0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i="0" u="none" strike="noStrike" cap="none" dirty="0" err="1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Ramapriyan</a:t>
            </a:r>
            <a:r>
              <a:rPr lang="en-US" i="0" u="none" strike="noStrike" cap="none" dirty="0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, Anette Ganske, Dave Jones, Lucy </a:t>
            </a:r>
            <a:r>
              <a:rPr lang="en-US" i="0" u="none" strike="noStrike" cap="none" dirty="0" err="1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Bastin</a:t>
            </a:r>
            <a:r>
              <a:rPr lang="en-US" i="0" u="none" strike="noStrike" cap="none" dirty="0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, Lesley </a:t>
            </a:r>
            <a:r>
              <a:rPr lang="en-US" i="0" u="none" strike="noStrike" cap="none" dirty="0" err="1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Wyborn</a:t>
            </a:r>
            <a:r>
              <a:rPr lang="en-US" i="0" u="none" strike="noStrike" cap="none" dirty="0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, Irina </a:t>
            </a:r>
            <a:r>
              <a:rPr lang="en-US" i="0" u="none" strike="noStrike" cap="none" dirty="0" err="1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Bastrakova</a:t>
            </a:r>
            <a:r>
              <a:rPr lang="en-US" i="0" u="none" strike="noStrike" cap="none" dirty="0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, </a:t>
            </a:r>
            <a:r>
              <a:rPr lang="en-US" i="0" u="none" strike="noStrike" cap="none" dirty="0" err="1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Mingfang</a:t>
            </a:r>
            <a:r>
              <a:rPr lang="en-US" i="0" u="none" strike="noStrike" cap="none" dirty="0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 Wu, Chung-Lin </a:t>
            </a:r>
            <a:r>
              <a:rPr lang="en-US" i="0" u="none" strike="noStrike" cap="none" dirty="0" err="1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Shie</a:t>
            </a:r>
            <a:r>
              <a:rPr lang="en-US" i="0" u="none" strike="noStrike" cap="none" dirty="0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, David Moroni, Gilles </a:t>
            </a:r>
            <a:r>
              <a:rPr lang="en-US" i="0" u="none" strike="noStrike" cap="none" dirty="0" err="1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Larnicol</a:t>
            </a:r>
            <a:r>
              <a:rPr lang="en-US" i="0" u="none" strike="noStrike" cap="none" dirty="0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, </a:t>
            </a:r>
            <a:r>
              <a:rPr lang="en-US" i="0" u="none" strike="noStrike" cap="none" dirty="0" err="1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Yaxing</a:t>
            </a:r>
            <a:r>
              <a:rPr lang="en-US" i="0" u="none" strike="noStrike" cap="none" dirty="0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 Wei, Nancy Ritchey, </a:t>
            </a:r>
            <a:r>
              <a:rPr lang="en-US" dirty="0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Sarah Champion, C</a:t>
            </a:r>
            <a:r>
              <a:rPr lang="en-US" i="0" u="none" strike="noStrike" cap="none" dirty="0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. Sophie Hou, Ted </a:t>
            </a:r>
            <a:r>
              <a:rPr lang="en-US" i="0" u="none" strike="noStrike" cap="none" dirty="0" err="1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Habermann</a:t>
            </a:r>
            <a:r>
              <a:rPr lang="en-US" i="0" u="none" strike="noStrike" cap="none" dirty="0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, Gary Berg-Cross, Kaylin Bugbee, and </a:t>
            </a:r>
            <a:r>
              <a:rPr lang="en-US" i="0" u="none" strike="noStrike" cap="none" dirty="0" err="1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Jeanné</a:t>
            </a:r>
            <a:r>
              <a:rPr lang="en-US" i="0" u="none" strike="noStrike" cap="none" dirty="0">
                <a:solidFill>
                  <a:srgbClr val="434343"/>
                </a:solidFill>
                <a:latin typeface="Raleway"/>
                <a:ea typeface="Raleway"/>
                <a:cs typeface="Raleway"/>
                <a:sym typeface="Raleway"/>
              </a:rPr>
              <a:t> le Roux</a:t>
            </a:r>
            <a:endParaRPr dirty="0"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baseline="30000" dirty="0">
              <a:solidFill>
                <a:srgbClr val="434343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" name="Google Shape;66;p10">
            <a:extLst>
              <a:ext uri="{FF2B5EF4-FFF2-40B4-BE49-F238E27FC236}">
                <a16:creationId xmlns:a16="http://schemas.microsoft.com/office/drawing/2014/main" id="{3BD10151-27B0-254B-888C-D2786C0FCB85}"/>
              </a:ext>
            </a:extLst>
          </p:cNvPr>
          <p:cNvSpPr txBox="1"/>
          <p:nvPr/>
        </p:nvSpPr>
        <p:spPr>
          <a:xfrm>
            <a:off x="328786" y="3357939"/>
            <a:ext cx="4770708" cy="1541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rgbClr val="0070C0"/>
                </a:solidFill>
                <a:latin typeface="Raleway"/>
                <a:ea typeface="Raleway"/>
                <a:cs typeface="Raleway"/>
                <a:sym typeface="Raleway"/>
              </a:rPr>
              <a:t>22 Global Interdisciplinary Domain Experts from 9 Countries </a:t>
            </a:r>
          </a:p>
          <a:p>
            <a:pPr marL="457200" lvl="0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Font typeface="Wingdings" pitchFamily="2" charset="2"/>
              <a:buChar char="§"/>
            </a:pPr>
            <a:r>
              <a:rPr lang="en-US" dirty="0">
                <a:latin typeface="Raleway"/>
                <a:ea typeface="Raleway"/>
                <a:cs typeface="Raleway"/>
                <a:sym typeface="Raleway"/>
              </a:rPr>
              <a:t>Data producers, publishers, and users;</a:t>
            </a:r>
            <a:endParaRPr dirty="0"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Font typeface="Wingdings" pitchFamily="2" charset="2"/>
              <a:buChar char="§"/>
            </a:pPr>
            <a:r>
              <a:rPr lang="en-US" dirty="0">
                <a:latin typeface="Raleway"/>
                <a:ea typeface="Raleway"/>
                <a:cs typeface="Raleway"/>
                <a:sym typeface="Raleway"/>
              </a:rPr>
              <a:t>Data, science, and technology stewards;</a:t>
            </a:r>
            <a:endParaRPr dirty="0"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Font typeface="Wingdings" pitchFamily="2" charset="2"/>
              <a:buChar char="§"/>
            </a:pPr>
            <a:r>
              <a:rPr lang="en-US" dirty="0">
                <a:latin typeface="Raleway"/>
                <a:ea typeface="Raleway"/>
                <a:cs typeface="Raleway"/>
                <a:sym typeface="Raleway"/>
              </a:rPr>
              <a:t>Data, information, systems, and service providers;</a:t>
            </a:r>
            <a:endParaRPr dirty="0"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Font typeface="Wingdings" pitchFamily="2" charset="2"/>
              <a:buChar char="§"/>
            </a:pPr>
            <a:r>
              <a:rPr lang="en-US" dirty="0">
                <a:latin typeface="Raleway"/>
                <a:ea typeface="Raleway"/>
                <a:cs typeface="Raleway"/>
                <a:sym typeface="Raleway"/>
              </a:rPr>
              <a:t>Standards and policy makers.</a:t>
            </a:r>
            <a:endParaRPr dirty="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10;p14">
            <a:extLst>
              <a:ext uri="{FF2B5EF4-FFF2-40B4-BE49-F238E27FC236}">
                <a16:creationId xmlns:a16="http://schemas.microsoft.com/office/drawing/2014/main" id="{A35D0F45-DF78-1E4E-AFC1-721AE8E25FA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7825" y="201613"/>
            <a:ext cx="8388350" cy="94615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rgbClr val="002060"/>
                </a:solidFill>
              </a:rPr>
              <a:t>What Is Dataset Quality?</a:t>
            </a:r>
            <a:endParaRPr sz="3200" dirty="0">
              <a:solidFill>
                <a:srgbClr val="002060"/>
              </a:solidFill>
            </a:endParaRPr>
          </a:p>
        </p:txBody>
      </p:sp>
      <p:sp>
        <p:nvSpPr>
          <p:cNvPr id="6" name="Google Shape;85;p13">
            <a:extLst>
              <a:ext uri="{FF2B5EF4-FFF2-40B4-BE49-F238E27FC236}">
                <a16:creationId xmlns:a16="http://schemas.microsoft.com/office/drawing/2014/main" id="{35E00798-B1AB-2E4B-A3F6-06DB780B0032}"/>
              </a:ext>
            </a:extLst>
          </p:cNvPr>
          <p:cNvSpPr txBox="1"/>
          <p:nvPr/>
        </p:nvSpPr>
        <p:spPr>
          <a:xfrm>
            <a:off x="325465" y="1140805"/>
            <a:ext cx="8531816" cy="3749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908810" marR="0" lvl="0" indent="-2857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Wingdings" pitchFamily="2" charset="2"/>
              <a:buChar char="§"/>
            </a:pPr>
            <a:r>
              <a:rPr lang="en-US" sz="180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Quality of data (input and output),</a:t>
            </a:r>
            <a:endParaRPr lang="en-US" sz="1800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908810" marR="0" lvl="0" indent="-2857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Wingdings" pitchFamily="2" charset="2"/>
              <a:buChar char="§"/>
            </a:pPr>
            <a:r>
              <a:rPr lang="en-US" sz="1800" dirty="0">
                <a:latin typeface="Raleway"/>
                <a:ea typeface="Raleway"/>
                <a:cs typeface="Raleway"/>
                <a:sym typeface="Raleway"/>
              </a:rPr>
              <a:t>Quality of metadata and documentation,</a:t>
            </a:r>
          </a:p>
          <a:p>
            <a:pPr marL="1908810" marR="0" lvl="0" indent="-2857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Wingdings" pitchFamily="2" charset="2"/>
              <a:buChar char="§"/>
            </a:pPr>
            <a:r>
              <a:rPr lang="en-US" sz="180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Quality of software and workflows,</a:t>
            </a:r>
            <a:endParaRPr lang="en-US" sz="1800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908810" marR="0" lvl="0" indent="-2857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Wingdings" pitchFamily="2" charset="2"/>
              <a:buChar char="§"/>
            </a:pPr>
            <a:r>
              <a:rPr lang="en-US" sz="180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Quality of procedures and processes,</a:t>
            </a:r>
            <a:endParaRPr lang="en-US" sz="1800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908810" marR="0" lvl="0" indent="-2857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Wingdings" pitchFamily="2" charset="2"/>
              <a:buChar char="§"/>
            </a:pPr>
            <a:r>
              <a:rPr lang="en-US" sz="180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Quality of infrastructure, tools, and systems</a:t>
            </a:r>
            <a:r>
              <a:rPr lang="en-US" sz="200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  <a:endParaRPr sz="20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en-US" sz="2000" b="1" dirty="0"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 dirty="0">
                <a:solidFill>
                  <a:srgbClr val="002060"/>
                </a:solidFill>
                <a:latin typeface="Raleway"/>
                <a:ea typeface="Raleway"/>
                <a:cs typeface="Raleway"/>
                <a:sym typeface="Raleway"/>
              </a:rPr>
              <a:t>Dataset Quality Information</a:t>
            </a:r>
          </a:p>
          <a:p>
            <a:pPr marL="3429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Wingdings" pitchFamily="2" charset="2"/>
              <a:buChar char="§"/>
            </a:pPr>
            <a:r>
              <a:rPr lang="en-US" sz="1800" b="1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Information about the state of</a:t>
            </a:r>
            <a:r>
              <a:rPr lang="en-US" sz="1800" dirty="0">
                <a:latin typeface="Raleway"/>
                <a:ea typeface="Raleway"/>
                <a:cs typeface="Raleway"/>
                <a:sym typeface="Raleway"/>
              </a:rPr>
              <a:t>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1600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Dataset quality through the entire lifecycle of a dataset</a:t>
            </a:r>
            <a:endParaRPr sz="1600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143000" marR="0" lvl="0" indent="-320040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Wingdings" panose="05000000000000000000" pitchFamily="2" charset="2"/>
              <a:buChar char="Ø"/>
            </a:pPr>
            <a:r>
              <a:rPr lang="en-US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Data production, data and information management, data publication and services, customer support and user engagement.</a:t>
            </a:r>
            <a:endParaRPr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8"/>
          <p:cNvSpPr txBox="1">
            <a:spLocks noGrp="1"/>
          </p:cNvSpPr>
          <p:nvPr>
            <p:ph type="title"/>
          </p:nvPr>
        </p:nvSpPr>
        <p:spPr>
          <a:xfrm>
            <a:off x="377850" y="202150"/>
            <a:ext cx="8388300" cy="9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rgbClr val="002060"/>
                </a:solidFill>
              </a:rPr>
              <a:t>Why Are We Developing Guidelines?</a:t>
            </a:r>
            <a:endParaRPr sz="3200" dirty="0">
              <a:solidFill>
                <a:srgbClr val="002060"/>
              </a:solidFill>
            </a:endParaRPr>
          </a:p>
        </p:txBody>
      </p:sp>
      <p:sp>
        <p:nvSpPr>
          <p:cNvPr id="135" name="Google Shape;135;p18"/>
          <p:cNvSpPr txBox="1">
            <a:spLocks noGrp="1"/>
          </p:cNvSpPr>
          <p:nvPr>
            <p:ph type="body" idx="1"/>
          </p:nvPr>
        </p:nvSpPr>
        <p:spPr>
          <a:xfrm>
            <a:off x="1108128" y="1224100"/>
            <a:ext cx="7872071" cy="369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 algn="l" rtl="0">
              <a:spcBef>
                <a:spcPts val="0"/>
              </a:spcBef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en-US" sz="1800" dirty="0"/>
              <a:t>Everyone would like to have quality information readily available</a:t>
            </a:r>
          </a:p>
          <a:p>
            <a:pPr marL="171450" lvl="0" indent="-171450" algn="l" rtl="0">
              <a:spcBef>
                <a:spcPts val="0"/>
              </a:spcBef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en-US" sz="1800" dirty="0"/>
              <a:t>Community has asked for them</a:t>
            </a:r>
          </a:p>
          <a:p>
            <a:pPr marL="171450" lvl="0" indent="-171450" algn="l" rtl="0"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1800" dirty="0"/>
              <a:t>Curating dataset quality information is challenging</a:t>
            </a:r>
          </a:p>
          <a:p>
            <a:pPr marL="628650" lvl="1" indent="-171450"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70C0"/>
                </a:solidFill>
              </a:rPr>
              <a:t>Multi-dimensional problem</a:t>
            </a:r>
          </a:p>
          <a:p>
            <a:pPr marL="628650" lvl="1" indent="-171450"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70C0"/>
                </a:solidFill>
              </a:rPr>
              <a:t>Fitness for purpose</a:t>
            </a:r>
          </a:p>
          <a:p>
            <a:pPr marL="628650" lvl="1" indent="-171450"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70C0"/>
                </a:solidFill>
              </a:rPr>
              <a:t>Across domain knowledge integration</a:t>
            </a:r>
          </a:p>
          <a:p>
            <a:pPr marL="628650" lvl="1" indent="-171450"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70C0"/>
                </a:solidFill>
              </a:rPr>
              <a:t>Limited and sparse community standards or guidelines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8"/>
          <p:cNvSpPr txBox="1">
            <a:spLocks noGrp="1"/>
          </p:cNvSpPr>
          <p:nvPr>
            <p:ph type="title"/>
          </p:nvPr>
        </p:nvSpPr>
        <p:spPr>
          <a:xfrm>
            <a:off x="377850" y="202150"/>
            <a:ext cx="8388300" cy="9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rgbClr val="002060"/>
                </a:solidFill>
              </a:rPr>
              <a:t>Goals</a:t>
            </a:r>
            <a:endParaRPr sz="3200" dirty="0">
              <a:solidFill>
                <a:srgbClr val="002060"/>
              </a:solidFill>
            </a:endParaRPr>
          </a:p>
        </p:txBody>
      </p:sp>
      <p:sp>
        <p:nvSpPr>
          <p:cNvPr id="3" name="Google Shape;72;p11">
            <a:extLst>
              <a:ext uri="{FF2B5EF4-FFF2-40B4-BE49-F238E27FC236}">
                <a16:creationId xmlns:a16="http://schemas.microsoft.com/office/drawing/2014/main" id="{68A9802F-7082-B042-B250-02AA181330FA}"/>
              </a:ext>
            </a:extLst>
          </p:cNvPr>
          <p:cNvSpPr txBox="1"/>
          <p:nvPr/>
        </p:nvSpPr>
        <p:spPr>
          <a:xfrm>
            <a:off x="1473088" y="1222946"/>
            <a:ext cx="7213716" cy="307465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buSzPts val="2000"/>
            </a:pPr>
            <a:r>
              <a:rPr lang="en-US" sz="2000" b="1" dirty="0">
                <a:solidFill>
                  <a:srgbClr val="0070C0"/>
                </a:solidFill>
                <a:latin typeface="Raleway"/>
                <a:ea typeface="Raleway"/>
                <a:cs typeface="Raleway"/>
                <a:sym typeface="Raleway"/>
              </a:rPr>
              <a:t>Help data stakeholders to</a:t>
            </a:r>
          </a:p>
          <a:p>
            <a:pPr lvl="0">
              <a:buSzPts val="2000"/>
            </a:pPr>
            <a:endParaRPr lang="en-US" sz="1600" b="1" dirty="0">
              <a:latin typeface="Raleway"/>
              <a:ea typeface="Raleway"/>
              <a:cs typeface="Raleway"/>
              <a:sym typeface="Raleway"/>
            </a:endParaRPr>
          </a:p>
          <a:p>
            <a:pPr marL="320040" lvl="0" indent="-320040">
              <a:spcAft>
                <a:spcPts val="600"/>
              </a:spcAft>
              <a:buSzPts val="2000"/>
              <a:buFont typeface="Raleway"/>
              <a:buChar char="●"/>
            </a:pPr>
            <a:r>
              <a:rPr lang="en-US" sz="1800" b="1" dirty="0">
                <a:latin typeface="Raleway"/>
                <a:ea typeface="Raleway"/>
                <a:cs typeface="Raleway"/>
                <a:sym typeface="Raleway"/>
              </a:rPr>
              <a:t>Curate and disseminate </a:t>
            </a:r>
            <a:r>
              <a:rPr lang="en-US" sz="1600" dirty="0">
                <a:latin typeface="Raleway"/>
                <a:ea typeface="Raleway"/>
                <a:cs typeface="Raleway"/>
                <a:sym typeface="Raleway"/>
              </a:rPr>
              <a:t>FAIR dataset quality information,</a:t>
            </a:r>
          </a:p>
          <a:p>
            <a:pPr marL="320040" indent="-320040">
              <a:spcAft>
                <a:spcPts val="600"/>
              </a:spcAft>
              <a:buSzPts val="2000"/>
              <a:buFont typeface="Raleway"/>
              <a:buChar char="●"/>
            </a:pPr>
            <a:r>
              <a:rPr lang="en-US" sz="1800" b="1" dirty="0">
                <a:latin typeface="Raleway"/>
                <a:ea typeface="Raleway"/>
                <a:cs typeface="Raleway"/>
                <a:sym typeface="Raleway"/>
              </a:rPr>
              <a:t>Maximize</a:t>
            </a:r>
            <a:r>
              <a:rPr lang="en-US" sz="1600" dirty="0">
                <a:latin typeface="Raleway"/>
                <a:ea typeface="Raleway"/>
                <a:cs typeface="Raleway"/>
                <a:sym typeface="Raleway"/>
              </a:rPr>
              <a:t> the sharing of quality information about their datasets,</a:t>
            </a:r>
          </a:p>
          <a:p>
            <a:pPr marL="320040" lvl="0" indent="-320040">
              <a:spcAft>
                <a:spcPts val="600"/>
              </a:spcAft>
              <a:buSzPts val="2000"/>
              <a:buFont typeface="Raleway"/>
              <a:buChar char="●"/>
            </a:pPr>
            <a:r>
              <a:rPr lang="en-US" sz="1800" b="1" dirty="0">
                <a:latin typeface="Raleway"/>
                <a:ea typeface="Raleway"/>
                <a:cs typeface="Raleway"/>
                <a:sym typeface="Raleway"/>
              </a:rPr>
              <a:t>Allow for </a:t>
            </a:r>
            <a:r>
              <a:rPr lang="en-US" sz="1600" dirty="0">
                <a:latin typeface="Raleway"/>
                <a:ea typeface="Raleway"/>
                <a:cs typeface="Raleway"/>
                <a:sym typeface="Raleway"/>
              </a:rPr>
              <a:t>the maximum trust, reuse, and values of their datasets,</a:t>
            </a:r>
          </a:p>
          <a:p>
            <a:pPr marL="320040" lvl="0" indent="-320040">
              <a:spcAft>
                <a:spcPts val="600"/>
              </a:spcAft>
              <a:buSzPts val="2000"/>
              <a:buFont typeface="Raleway"/>
              <a:buChar char="●"/>
            </a:pPr>
            <a:r>
              <a:rPr lang="en-US" sz="1800" b="1" dirty="0">
                <a:latin typeface="Raleway"/>
                <a:ea typeface="Raleway"/>
                <a:cs typeface="Raleway"/>
                <a:sym typeface="Raleway"/>
              </a:rPr>
              <a:t>Demonstrate </a:t>
            </a:r>
            <a:r>
              <a:rPr lang="en-US" sz="1600" dirty="0">
                <a:latin typeface="Raleway"/>
                <a:ea typeface="Raleway"/>
                <a:cs typeface="Raleway"/>
                <a:sym typeface="Raleway"/>
              </a:rPr>
              <a:t>compliance to policies and mandates,</a:t>
            </a:r>
          </a:p>
          <a:p>
            <a:pPr marL="320040" lvl="0" indent="-320040">
              <a:spcAft>
                <a:spcPts val="600"/>
              </a:spcAft>
              <a:buSzPts val="2000"/>
              <a:buFont typeface="Raleway"/>
              <a:buChar char="●"/>
            </a:pPr>
            <a:r>
              <a:rPr lang="en-US" sz="1800" b="1" dirty="0">
                <a:latin typeface="Raleway"/>
                <a:ea typeface="Raleway"/>
                <a:cs typeface="Raleway"/>
                <a:sym typeface="Raleway"/>
              </a:rPr>
              <a:t>Enable</a:t>
            </a:r>
            <a:r>
              <a:rPr lang="en-US" sz="1600" dirty="0">
                <a:latin typeface="Raleway"/>
                <a:ea typeface="Raleway"/>
                <a:cs typeface="Raleway"/>
                <a:sym typeface="Raleway"/>
              </a:rPr>
              <a:t> global access to and integration of dataset quality information:</a:t>
            </a:r>
          </a:p>
          <a:p>
            <a:pPr marL="811530" lvl="2" indent="-285750">
              <a:lnSpc>
                <a:spcPct val="115000"/>
              </a:lnSpc>
              <a:buSzPts val="1800"/>
              <a:buFont typeface="Courier New" panose="02070309020205020404" pitchFamily="49" charset="0"/>
              <a:buChar char="o"/>
            </a:pPr>
            <a:r>
              <a:rPr lang="en-US" sz="1600" dirty="0">
                <a:latin typeface="Raleway"/>
                <a:ea typeface="Raleway"/>
                <a:cs typeface="Raleway"/>
                <a:sym typeface="Raleway"/>
              </a:rPr>
              <a:t>Easily understandable to non-experts,</a:t>
            </a:r>
          </a:p>
          <a:p>
            <a:pPr marL="811530" lvl="2" indent="-285750">
              <a:lnSpc>
                <a:spcPct val="115000"/>
              </a:lnSpc>
              <a:buSzPts val="1800"/>
              <a:buFont typeface="Courier New" panose="02070309020205020404" pitchFamily="49" charset="0"/>
              <a:buChar char="o"/>
            </a:pPr>
            <a:r>
              <a:rPr lang="en-US" sz="1600" dirty="0">
                <a:latin typeface="Raleway"/>
                <a:ea typeface="Raleway"/>
                <a:cs typeface="Raleway"/>
                <a:sym typeface="Raleway"/>
              </a:rPr>
              <a:t>Apple-to-apple comparison among datasets.</a:t>
            </a:r>
          </a:p>
        </p:txBody>
      </p:sp>
      <p:pic>
        <p:nvPicPr>
          <p:cNvPr id="4" name="Picture 2" descr="http://www.rainbowbit.it/images/obiettivi.jpg">
            <a:extLst>
              <a:ext uri="{FF2B5EF4-FFF2-40B4-BE49-F238E27FC236}">
                <a16:creationId xmlns:a16="http://schemas.microsoft.com/office/drawing/2014/main" id="{84478629-07A7-1549-9309-649CC3295B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94"/>
          <a:stretch/>
        </p:blipFill>
        <p:spPr bwMode="auto">
          <a:xfrm>
            <a:off x="235131" y="2157932"/>
            <a:ext cx="1154622" cy="1004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41206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8"/>
          <p:cNvSpPr txBox="1">
            <a:spLocks noGrp="1"/>
          </p:cNvSpPr>
          <p:nvPr>
            <p:ph type="title"/>
          </p:nvPr>
        </p:nvSpPr>
        <p:spPr>
          <a:xfrm>
            <a:off x="377850" y="202150"/>
            <a:ext cx="8388300" cy="9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002060"/>
                </a:solidFill>
              </a:rPr>
              <a:t>Current Status &amp; Path Forward</a:t>
            </a:r>
            <a:endParaRPr dirty="0">
              <a:solidFill>
                <a:srgbClr val="00206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ABB3A3-3882-3E4F-A6DF-C289C0A5104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4615" r="2091" b="5536"/>
          <a:stretch/>
        </p:blipFill>
        <p:spPr>
          <a:xfrm>
            <a:off x="1487837" y="981475"/>
            <a:ext cx="5897105" cy="3460067"/>
          </a:xfrm>
          <a:prstGeom prst="rect">
            <a:avLst/>
          </a:prstGeom>
        </p:spPr>
      </p:pic>
      <p:pic>
        <p:nvPicPr>
          <p:cNvPr id="3" name="Google Shape;147;p16">
            <a:extLst>
              <a:ext uri="{FF2B5EF4-FFF2-40B4-BE49-F238E27FC236}">
                <a16:creationId xmlns:a16="http://schemas.microsoft.com/office/drawing/2014/main" id="{39982BA0-FE53-F442-AFEB-954CE07334C2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4">
            <a:alphaModFix/>
          </a:blip>
          <a:srcRect l="14656" t="6507" r="16076" b="26192"/>
          <a:stretch/>
        </p:blipFill>
        <p:spPr>
          <a:xfrm>
            <a:off x="7121950" y="1054940"/>
            <a:ext cx="1828800" cy="177686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08598E9-8CA6-AE46-8F3E-FB07CABC1FD5}"/>
              </a:ext>
            </a:extLst>
          </p:cNvPr>
          <p:cNvSpPr/>
          <p:nvPr/>
        </p:nvSpPr>
        <p:spPr>
          <a:xfrm>
            <a:off x="1579122" y="4509837"/>
            <a:ext cx="944489" cy="521208"/>
          </a:xfrm>
          <a:prstGeom prst="rect">
            <a:avLst/>
          </a:prstGeom>
          <a:ln w="19050">
            <a:solidFill>
              <a:srgbClr val="002060"/>
            </a:solidFill>
          </a:ln>
        </p:spPr>
        <p:txBody>
          <a:bodyPr wrap="none" anchor="ctr">
            <a:spAutoFit/>
          </a:bodyPr>
          <a:lstStyle/>
          <a:p>
            <a:r>
              <a:rPr lang="en-US" b="1" dirty="0">
                <a:latin typeface="Raleway" pitchFamily="2" charset="77"/>
              </a:rPr>
              <a:t>Planning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C002F709-235D-8D41-A188-4D15D4EE6881}"/>
              </a:ext>
            </a:extLst>
          </p:cNvPr>
          <p:cNvCxnSpPr>
            <a:cxnSpLocks/>
          </p:cNvCxnSpPr>
          <p:nvPr/>
        </p:nvCxnSpPr>
        <p:spPr>
          <a:xfrm>
            <a:off x="2526660" y="4770441"/>
            <a:ext cx="41148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EBCE579C-B924-6F4B-BD9C-C3F48F733B55}"/>
              </a:ext>
            </a:extLst>
          </p:cNvPr>
          <p:cNvSpPr/>
          <p:nvPr/>
        </p:nvSpPr>
        <p:spPr>
          <a:xfrm>
            <a:off x="2977144" y="4509837"/>
            <a:ext cx="1176925" cy="521208"/>
          </a:xfrm>
          <a:prstGeom prst="rect">
            <a:avLst/>
          </a:prstGeom>
          <a:ln w="19050">
            <a:solidFill>
              <a:srgbClr val="002060"/>
            </a:solidFill>
          </a:ln>
        </p:spPr>
        <p:txBody>
          <a:bodyPr wrap="none" anchor="ctr">
            <a:spAutoFit/>
          </a:bodyPr>
          <a:lstStyle/>
          <a:p>
            <a:r>
              <a:rPr lang="en-US" b="1" dirty="0">
                <a:latin typeface="Raleway" pitchFamily="2" charset="77"/>
              </a:rPr>
              <a:t>Developing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B83E2420-E5A8-894E-8B1D-8E5A3B72D0B5}"/>
              </a:ext>
            </a:extLst>
          </p:cNvPr>
          <p:cNvCxnSpPr>
            <a:cxnSpLocks/>
          </p:cNvCxnSpPr>
          <p:nvPr/>
        </p:nvCxnSpPr>
        <p:spPr>
          <a:xfrm>
            <a:off x="4147974" y="4770441"/>
            <a:ext cx="41148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1474250F-848E-254F-87D0-9DCDF47242B2}"/>
              </a:ext>
            </a:extLst>
          </p:cNvPr>
          <p:cNvSpPr/>
          <p:nvPr/>
        </p:nvSpPr>
        <p:spPr>
          <a:xfrm>
            <a:off x="4603946" y="4509837"/>
            <a:ext cx="1037440" cy="521208"/>
          </a:xfrm>
          <a:prstGeom prst="rect">
            <a:avLst/>
          </a:prstGeom>
          <a:ln w="19050">
            <a:solidFill>
              <a:srgbClr val="002060"/>
            </a:solidFill>
          </a:ln>
        </p:spPr>
        <p:txBody>
          <a:bodyPr wrap="square" anchor="ctr">
            <a:spAutoFit/>
          </a:bodyPr>
          <a:lstStyle/>
          <a:p>
            <a:pPr algn="ctr"/>
            <a:r>
              <a:rPr lang="en-US" sz="1200" b="1" dirty="0">
                <a:latin typeface="Raleway" pitchFamily="2" charset="77"/>
              </a:rPr>
              <a:t>Community Review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E4C96D5-798B-A041-A3D5-C0761050551B}"/>
              </a:ext>
            </a:extLst>
          </p:cNvPr>
          <p:cNvCxnSpPr>
            <a:cxnSpLocks/>
          </p:cNvCxnSpPr>
          <p:nvPr/>
        </p:nvCxnSpPr>
        <p:spPr>
          <a:xfrm>
            <a:off x="5641134" y="4770441"/>
            <a:ext cx="41148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95E11403-C395-0144-A4E7-3A8C3DEBDD4B}"/>
              </a:ext>
            </a:extLst>
          </p:cNvPr>
          <p:cNvSpPr/>
          <p:nvPr/>
        </p:nvSpPr>
        <p:spPr>
          <a:xfrm>
            <a:off x="6088567" y="4509837"/>
            <a:ext cx="950097" cy="521208"/>
          </a:xfrm>
          <a:prstGeom prst="rect">
            <a:avLst/>
          </a:prstGeom>
          <a:ln w="19050">
            <a:solidFill>
              <a:srgbClr val="002060"/>
            </a:solidFill>
          </a:ln>
        </p:spPr>
        <p:txBody>
          <a:bodyPr wrap="square" anchor="ctr">
            <a:spAutoFit/>
          </a:bodyPr>
          <a:lstStyle/>
          <a:p>
            <a:pPr algn="ctr"/>
            <a:r>
              <a:rPr lang="en-US" sz="1200" b="1" dirty="0">
                <a:latin typeface="Raleway" pitchFamily="2" charset="77"/>
              </a:rPr>
              <a:t>First Baseline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BC24E29E-6738-FA43-9F63-21A7BC481283}"/>
              </a:ext>
            </a:extLst>
          </p:cNvPr>
          <p:cNvCxnSpPr>
            <a:cxnSpLocks/>
          </p:cNvCxnSpPr>
          <p:nvPr/>
        </p:nvCxnSpPr>
        <p:spPr>
          <a:xfrm>
            <a:off x="7034430" y="4776537"/>
            <a:ext cx="411480" cy="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D2FAE322-6FE4-D445-A022-28F677F9FC39}"/>
              </a:ext>
            </a:extLst>
          </p:cNvPr>
          <p:cNvSpPr/>
          <p:nvPr/>
        </p:nvSpPr>
        <p:spPr>
          <a:xfrm>
            <a:off x="7490402" y="4435083"/>
            <a:ext cx="1275748" cy="646331"/>
          </a:xfrm>
          <a:prstGeom prst="rect">
            <a:avLst/>
          </a:prstGeom>
          <a:ln w="19050">
            <a:solidFill>
              <a:srgbClr val="0070C0"/>
            </a:solidFill>
          </a:ln>
        </p:spPr>
        <p:txBody>
          <a:bodyPr wrap="square" anchor="ctr">
            <a:spAutoFit/>
          </a:bodyPr>
          <a:lstStyle/>
          <a:p>
            <a:pPr marL="171450" indent="-171450">
              <a:buFont typeface="Wingdings" pitchFamily="2" charset="2"/>
              <a:buChar char="§"/>
            </a:pPr>
            <a:r>
              <a:rPr lang="en-US" sz="1200" b="1" dirty="0">
                <a:solidFill>
                  <a:srgbClr val="0070C0"/>
                </a:solidFill>
                <a:latin typeface="Raleway" pitchFamily="2" charset="77"/>
              </a:rPr>
              <a:t>Discipline Diversity</a:t>
            </a:r>
          </a:p>
          <a:p>
            <a:pPr marL="171450" indent="-171450">
              <a:buFont typeface="Wingdings" pitchFamily="2" charset="2"/>
              <a:buChar char="§"/>
            </a:pPr>
            <a:r>
              <a:rPr lang="en-US" sz="1200" b="1" dirty="0">
                <a:solidFill>
                  <a:srgbClr val="0070C0"/>
                </a:solidFill>
                <a:latin typeface="Raleway" pitchFamily="2" charset="77"/>
              </a:rPr>
              <a:t>Use Cases</a:t>
            </a:r>
          </a:p>
        </p:txBody>
      </p:sp>
    </p:spTree>
    <p:extLst>
      <p:ext uri="{BB962C8B-B14F-4D97-AF65-F5344CB8AC3E}">
        <p14:creationId xmlns:p14="http://schemas.microsoft.com/office/powerpoint/2010/main" val="1412152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7" grpId="0" animBg="1"/>
      <p:bldP spid="1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8"/>
          <p:cNvSpPr txBox="1">
            <a:spLocks noGrp="1"/>
          </p:cNvSpPr>
          <p:nvPr>
            <p:ph type="title"/>
          </p:nvPr>
        </p:nvSpPr>
        <p:spPr>
          <a:xfrm>
            <a:off x="377850" y="202150"/>
            <a:ext cx="8388300" cy="9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002060"/>
                </a:solidFill>
              </a:rPr>
              <a:t>Outline of Guidelines</a:t>
            </a:r>
            <a:endParaRPr dirty="0">
              <a:solidFill>
                <a:srgbClr val="00206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4AB8D37-4B44-7143-8EA9-C16FEF00F0AF}"/>
              </a:ext>
            </a:extLst>
          </p:cNvPr>
          <p:cNvSpPr/>
          <p:nvPr/>
        </p:nvSpPr>
        <p:spPr>
          <a:xfrm>
            <a:off x="541704" y="1065456"/>
            <a:ext cx="838830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buFont typeface="Wingdings" pitchFamily="2" charset="2"/>
              <a:buChar char="§"/>
            </a:pPr>
            <a:r>
              <a:rPr lang="en-US" b="1" dirty="0">
                <a:latin typeface="Raleway" pitchFamily="2" charset="77"/>
                <a:ea typeface="Times New Roman" panose="02020603050405020304" pitchFamily="18" charset="0"/>
              </a:rPr>
              <a:t>Guideline 1: Describe Dataset</a:t>
            </a:r>
            <a:endParaRPr lang="en-US" b="1" dirty="0">
              <a:latin typeface="Raleway" pitchFamily="2" charset="77"/>
            </a:endParaRPr>
          </a:p>
          <a:p>
            <a:pPr marL="731520" lvl="1" indent="-274320">
              <a:buFont typeface="Wingdings" pitchFamily="2" charset="2"/>
              <a:buChar char="Ø"/>
            </a:pPr>
            <a:r>
              <a:rPr lang="en-US" dirty="0">
                <a:solidFill>
                  <a:srgbClr val="000000"/>
                </a:solidFill>
                <a:latin typeface="Raleway" pitchFamily="2" charset="77"/>
              </a:rPr>
              <a:t>Ensure the dataset is findable and accessible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8EF670B-CF75-4A45-9C22-B8022865119C}"/>
              </a:ext>
            </a:extLst>
          </p:cNvPr>
          <p:cNvSpPr/>
          <p:nvPr/>
        </p:nvSpPr>
        <p:spPr>
          <a:xfrm>
            <a:off x="541704" y="1782404"/>
            <a:ext cx="838830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buFont typeface="Wingdings" pitchFamily="2" charset="2"/>
              <a:buChar char="§"/>
            </a:pPr>
            <a:r>
              <a:rPr lang="en-US" b="1" dirty="0">
                <a:latin typeface="Raleway" pitchFamily="2" charset="77"/>
                <a:ea typeface="Times New Roman" panose="02020603050405020304" pitchFamily="18" charset="0"/>
              </a:rPr>
              <a:t>Guideline 2: Utilize a quality assessment model</a:t>
            </a:r>
            <a:endParaRPr lang="en-US" b="1" dirty="0">
              <a:latin typeface="Raleway" pitchFamily="2" charset="77"/>
            </a:endParaRPr>
          </a:p>
          <a:p>
            <a:pPr marL="731520" lvl="1" indent="-274320">
              <a:buFont typeface="Wingdings" pitchFamily="2" charset="2"/>
              <a:buChar char="Ø"/>
            </a:pPr>
            <a:r>
              <a:rPr lang="en-US" dirty="0">
                <a:solidFill>
                  <a:srgbClr val="000000"/>
                </a:solidFill>
                <a:latin typeface="Raleway" pitchFamily="2" charset="77"/>
              </a:rPr>
              <a:t>Ensure the assessment model is findable and accessible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49576A8-3F22-EF40-BE80-65E2AA751282}"/>
              </a:ext>
            </a:extLst>
          </p:cNvPr>
          <p:cNvSpPr/>
          <p:nvPr/>
        </p:nvSpPr>
        <p:spPr>
          <a:xfrm>
            <a:off x="541704" y="2526784"/>
            <a:ext cx="838830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buFont typeface="Wingdings" pitchFamily="2" charset="2"/>
              <a:buChar char="§"/>
            </a:pPr>
            <a:r>
              <a:rPr lang="en-US" b="1" dirty="0">
                <a:latin typeface="Raleway" pitchFamily="2" charset="77"/>
                <a:ea typeface="Times New Roman" panose="02020603050405020304" pitchFamily="18" charset="0"/>
              </a:rPr>
              <a:t>Guideline 3: Capture the assessment method and results in dataset-level metadata</a:t>
            </a:r>
            <a:endParaRPr lang="en-US" b="1" dirty="0">
              <a:latin typeface="Raleway" pitchFamily="2" charset="77"/>
            </a:endParaRPr>
          </a:p>
          <a:p>
            <a:pPr marL="731520" lvl="1" indent="-274320">
              <a:buFont typeface="Wingdings" pitchFamily="2" charset="2"/>
              <a:buChar char="Ø"/>
            </a:pPr>
            <a:r>
              <a:rPr lang="en-US" dirty="0">
                <a:solidFill>
                  <a:srgbClr val="000000"/>
                </a:solidFill>
                <a:latin typeface="Raleway" pitchFamily="2" charset="77"/>
              </a:rPr>
              <a:t>Ensure the quality information is interoperable and reusable for </a:t>
            </a:r>
            <a:r>
              <a:rPr lang="en-US" i="1" dirty="0">
                <a:solidFill>
                  <a:srgbClr val="000000"/>
                </a:solidFill>
                <a:latin typeface="Raleway" pitchFamily="2" charset="77"/>
              </a:rPr>
              <a:t>machine end-users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F8B53DD-443C-3140-9900-F9A3EBCCD488}"/>
              </a:ext>
            </a:extLst>
          </p:cNvPr>
          <p:cNvSpPr/>
          <p:nvPr/>
        </p:nvSpPr>
        <p:spPr>
          <a:xfrm>
            <a:off x="541704" y="3243731"/>
            <a:ext cx="838830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buFont typeface="Wingdings" pitchFamily="2" charset="2"/>
              <a:buChar char="§"/>
            </a:pPr>
            <a:r>
              <a:rPr lang="en-US" b="1" dirty="0">
                <a:latin typeface="Raleway" pitchFamily="2" charset="77"/>
                <a:ea typeface="Times New Roman" panose="02020603050405020304" pitchFamily="18" charset="0"/>
              </a:rPr>
              <a:t>Guideline 4: Capture the assessment method and results in a human-readable document</a:t>
            </a:r>
            <a:endParaRPr lang="en-US" b="1" dirty="0">
              <a:latin typeface="Raleway" pitchFamily="2" charset="77"/>
            </a:endParaRPr>
          </a:p>
          <a:p>
            <a:pPr marL="731520" lvl="1" indent="-274320">
              <a:buFont typeface="Wingdings" pitchFamily="2" charset="2"/>
              <a:buChar char="Ø"/>
            </a:pPr>
            <a:r>
              <a:rPr lang="en-US" dirty="0">
                <a:solidFill>
                  <a:srgbClr val="000000"/>
                </a:solidFill>
                <a:latin typeface="Raleway" pitchFamily="2" charset="77"/>
              </a:rPr>
              <a:t>Ensure the quality information is findable, accessible, and reusable for </a:t>
            </a:r>
            <a:r>
              <a:rPr lang="en-US" i="1" dirty="0">
                <a:solidFill>
                  <a:srgbClr val="000000"/>
                </a:solidFill>
                <a:latin typeface="Raleway" pitchFamily="2" charset="77"/>
              </a:rPr>
              <a:t>human end-users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0CAC104-D471-7543-B2A2-06450E94BA6C}"/>
              </a:ext>
            </a:extLst>
          </p:cNvPr>
          <p:cNvSpPr/>
          <p:nvPr/>
        </p:nvSpPr>
        <p:spPr>
          <a:xfrm>
            <a:off x="541704" y="3960678"/>
            <a:ext cx="838830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buFont typeface="Wingdings" pitchFamily="2" charset="2"/>
              <a:buChar char="§"/>
            </a:pPr>
            <a:r>
              <a:rPr lang="en-US" b="1" dirty="0">
                <a:latin typeface="Raleway" pitchFamily="2" charset="77"/>
                <a:ea typeface="Times New Roman" panose="02020603050405020304" pitchFamily="18" charset="0"/>
              </a:rPr>
              <a:t>Guideline 5: Report the dataset quality information</a:t>
            </a:r>
            <a:endParaRPr lang="en-US" b="1" dirty="0">
              <a:latin typeface="Raleway" pitchFamily="2" charset="77"/>
            </a:endParaRPr>
          </a:p>
          <a:p>
            <a:pPr marL="731520" lvl="1" indent="-274320">
              <a:buFont typeface="Wingdings" pitchFamily="2" charset="2"/>
              <a:buChar char="Ø"/>
            </a:pPr>
            <a:r>
              <a:rPr lang="en-US" dirty="0">
                <a:solidFill>
                  <a:srgbClr val="000000"/>
                </a:solidFill>
                <a:latin typeface="Raleway" pitchFamily="2" charset="77"/>
              </a:rPr>
              <a:t>Ensure the information is online, findable and readily (re)usable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A6F6738-B592-A444-99E7-CA2D095AA442}"/>
              </a:ext>
            </a:extLst>
          </p:cNvPr>
          <p:cNvSpPr/>
          <p:nvPr/>
        </p:nvSpPr>
        <p:spPr>
          <a:xfrm>
            <a:off x="541704" y="1782403"/>
            <a:ext cx="6238804" cy="600164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937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34;p18">
            <a:extLst>
              <a:ext uri="{FF2B5EF4-FFF2-40B4-BE49-F238E27FC236}">
                <a16:creationId xmlns:a16="http://schemas.microsoft.com/office/drawing/2014/main" id="{0A4AF5CD-8DFF-D642-93E2-D42E8A927BE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7850" y="202150"/>
            <a:ext cx="8388300" cy="9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002060"/>
                </a:solidFill>
              </a:rPr>
              <a:t>Guideline 2 In Details</a:t>
            </a:r>
            <a:endParaRPr dirty="0">
              <a:solidFill>
                <a:srgbClr val="002060"/>
              </a:solidFill>
            </a:endParaRP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734AFB58-25FC-A04D-BD4F-6B6F78723E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6950" y="187483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91757D7-596B-6F40-AE56-F49B42EF06FA}"/>
              </a:ext>
            </a:extLst>
          </p:cNvPr>
          <p:cNvSpPr/>
          <p:nvPr/>
        </p:nvSpPr>
        <p:spPr>
          <a:xfrm>
            <a:off x="914400" y="1487180"/>
            <a:ext cx="71231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777240" fontAlgn="t" hangingPunct="0"/>
            <a:r>
              <a:rPr lang="en-US" sz="1800" b="1" dirty="0">
                <a:latin typeface="Raleway" pitchFamily="2" charset="77"/>
              </a:rPr>
              <a:t>Guideline 2</a:t>
            </a:r>
            <a:r>
              <a:rPr lang="en-US" sz="1800" dirty="0">
                <a:latin typeface="Raleway" pitchFamily="2" charset="77"/>
              </a:rPr>
              <a:t>. Utilize a </a:t>
            </a:r>
            <a:r>
              <a:rPr lang="en-US" sz="1800" dirty="0">
                <a:solidFill>
                  <a:srgbClr val="0070C0"/>
                </a:solidFill>
                <a:latin typeface="Raleway" pitchFamily="2" charset="77"/>
              </a:rPr>
              <a:t>structured</a:t>
            </a:r>
            <a:r>
              <a:rPr lang="en-US" sz="1800" dirty="0">
                <a:latin typeface="Raleway" pitchFamily="2" charset="77"/>
              </a:rPr>
              <a:t> quality assessment model, e.g., in a form of a metric or matrix, that is: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08733DC-8B3B-8749-ACC5-CB3E4E41D11F}"/>
              </a:ext>
            </a:extLst>
          </p:cNvPr>
          <p:cNvSpPr/>
          <p:nvPr/>
        </p:nvSpPr>
        <p:spPr>
          <a:xfrm>
            <a:off x="1444752" y="2202418"/>
            <a:ext cx="67757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20040" indent="-320040" fontAlgn="t"/>
            <a:r>
              <a:rPr lang="en-US" sz="1600" b="1" dirty="0">
                <a:latin typeface="Raleway" pitchFamily="2" charset="77"/>
              </a:rPr>
              <a:t>2.1. </a:t>
            </a:r>
            <a:r>
              <a:rPr lang="en-US" sz="1600" dirty="0">
                <a:latin typeface="Raleway" pitchFamily="2" charset="77"/>
              </a:rPr>
              <a:t>versioned and publicly available with a globally unique </a:t>
            </a:r>
            <a:r>
              <a:rPr lang="en-US" sz="1600" dirty="0">
                <a:solidFill>
                  <a:schemeClr val="tx1"/>
                </a:solidFill>
                <a:latin typeface="Raleway" pitchFamily="2" charset="77"/>
              </a:rPr>
              <a:t>persistent identifier (</a:t>
            </a:r>
            <a:r>
              <a:rPr lang="en-US" sz="1600" dirty="0">
                <a:latin typeface="Raleway" pitchFamily="2" charset="77"/>
              </a:rPr>
              <a:t>PID), such as a </a:t>
            </a:r>
            <a:r>
              <a:rPr lang="en-US" sz="1600" dirty="0">
                <a:solidFill>
                  <a:schemeClr val="tx1"/>
                </a:solidFill>
                <a:latin typeface="Raleway" pitchFamily="2" charset="77"/>
              </a:rPr>
              <a:t>digital object identifier (</a:t>
            </a:r>
            <a:r>
              <a:rPr lang="en-US" sz="1600" dirty="0">
                <a:latin typeface="Raleway" pitchFamily="2" charset="77"/>
              </a:rPr>
              <a:t>DOI);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919D38F-BB80-AC40-9037-342830A5B3E3}"/>
              </a:ext>
            </a:extLst>
          </p:cNvPr>
          <p:cNvSpPr/>
          <p:nvPr/>
        </p:nvSpPr>
        <p:spPr>
          <a:xfrm>
            <a:off x="1444752" y="2778490"/>
            <a:ext cx="66842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20040" indent="-320040" fontAlgn="t"/>
            <a:r>
              <a:rPr lang="en-US" sz="1600" b="1" dirty="0">
                <a:latin typeface="Raleway" pitchFamily="2" charset="77"/>
              </a:rPr>
              <a:t>2.2. </a:t>
            </a:r>
            <a:r>
              <a:rPr lang="en-US" sz="1600" dirty="0">
                <a:latin typeface="Raleway" pitchFamily="2" charset="77"/>
              </a:rPr>
              <a:t>registered or indexed in a searchable resource that supports authentication and authorization, such as </a:t>
            </a:r>
            <a:r>
              <a:rPr lang="en-US" sz="1600" dirty="0" err="1">
                <a:latin typeface="Raleway" pitchFamily="2" charset="77"/>
              </a:rPr>
              <a:t>Figshare</a:t>
            </a:r>
            <a:r>
              <a:rPr lang="en-US" sz="1600" dirty="0">
                <a:latin typeface="Raleway" pitchFamily="2" charset="77"/>
              </a:rPr>
              <a:t>, </a:t>
            </a:r>
            <a:r>
              <a:rPr lang="en-US" sz="1600" dirty="0" err="1">
                <a:latin typeface="Raleway" pitchFamily="2" charset="77"/>
              </a:rPr>
              <a:t>Zenodo</a:t>
            </a:r>
            <a:r>
              <a:rPr lang="en-US" sz="1600" dirty="0">
                <a:latin typeface="Raleway" pitchFamily="2" charset="77"/>
              </a:rPr>
              <a:t>, GitHub, and Dryad;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9BE3690-94DE-0146-8845-B688A830593B}"/>
              </a:ext>
            </a:extLst>
          </p:cNvPr>
          <p:cNvSpPr/>
          <p:nvPr/>
        </p:nvSpPr>
        <p:spPr>
          <a:xfrm>
            <a:off x="1444752" y="3601450"/>
            <a:ext cx="65745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20040" indent="-320040" fontAlgn="t">
              <a:spcAft>
                <a:spcPts val="1000"/>
              </a:spcAft>
            </a:pPr>
            <a:r>
              <a:rPr lang="en-US" sz="1600" b="1" dirty="0">
                <a:latin typeface="Raleway" pitchFamily="2" charset="77"/>
              </a:rPr>
              <a:t>2.3. </a:t>
            </a:r>
            <a:r>
              <a:rPr lang="en-US" sz="1600" dirty="0">
                <a:latin typeface="Raleway" pitchFamily="2" charset="77"/>
              </a:rPr>
              <a:t>retrievable by their identifier using an open, free, standardized and universally implementable communications protocol, such as Hypertext Transfer Protocol Secure (HTTPS).</a:t>
            </a:r>
          </a:p>
        </p:txBody>
      </p:sp>
    </p:spTree>
    <p:extLst>
      <p:ext uri="{BB962C8B-B14F-4D97-AF65-F5344CB8AC3E}">
        <p14:creationId xmlns:p14="http://schemas.microsoft.com/office/powerpoint/2010/main" val="20673980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3"/>
          <p:cNvSpPr txBox="1">
            <a:spLocks noGrp="1"/>
          </p:cNvSpPr>
          <p:nvPr>
            <p:ph type="subTitle" idx="1"/>
          </p:nvPr>
        </p:nvSpPr>
        <p:spPr>
          <a:xfrm>
            <a:off x="523660" y="1083970"/>
            <a:ext cx="4224900" cy="53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/>
              <a:t>Resources</a:t>
            </a:r>
            <a:endParaRPr sz="1800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3292044-949E-5441-AB22-C93A70912909}"/>
              </a:ext>
            </a:extLst>
          </p:cNvPr>
          <p:cNvSpPr/>
          <p:nvPr/>
        </p:nvSpPr>
        <p:spPr>
          <a:xfrm>
            <a:off x="511445" y="1525762"/>
            <a:ext cx="6679770" cy="11849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11480" indent="-320040">
              <a:spcAft>
                <a:spcPts val="600"/>
              </a:spcAft>
              <a:buFont typeface="Wingdings" pitchFamily="2" charset="2"/>
              <a:buChar char="§"/>
            </a:pPr>
            <a:r>
              <a:rPr lang="en-US" dirty="0">
                <a:solidFill>
                  <a:schemeClr val="tx1"/>
                </a:solidFill>
                <a:latin typeface="Raleway" pitchFamily="2" charset="77"/>
              </a:rPr>
              <a:t>Guidelines document: </a:t>
            </a:r>
            <a:r>
              <a:rPr lang="en-US" u="sng" dirty="0">
                <a:solidFill>
                  <a:srgbClr val="0070C0"/>
                </a:solidFill>
                <a:latin typeface="Raleway" pitchFamily="2" charset="77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https://doi.org/10.31219/osf.io/xsu4p</a:t>
            </a:r>
            <a:endParaRPr lang="en-US" u="sng" dirty="0">
              <a:solidFill>
                <a:srgbClr val="0070C0"/>
              </a:solidFill>
              <a:latin typeface="Raleway" pitchFamily="2" charset="77"/>
            </a:endParaRPr>
          </a:p>
          <a:p>
            <a:pPr marL="411480" indent="-320040">
              <a:buFont typeface="Wingdings" pitchFamily="2" charset="2"/>
              <a:buChar char="§"/>
            </a:pPr>
            <a:r>
              <a:rPr lang="en-US" dirty="0">
                <a:solidFill>
                  <a:schemeClr val="tx1"/>
                </a:solidFill>
                <a:latin typeface="Raleway" pitchFamily="2" charset="77"/>
              </a:rPr>
              <a:t>Call-to-action statement paper:</a:t>
            </a:r>
            <a:r>
              <a:rPr lang="en-US" dirty="0">
                <a:solidFill>
                  <a:srgbClr val="666666"/>
                </a:solidFill>
                <a:latin typeface="Raleway" pitchFamily="2" charset="77"/>
              </a:rPr>
              <a:t> </a:t>
            </a:r>
            <a:r>
              <a:rPr lang="en-US" dirty="0">
                <a:solidFill>
                  <a:srgbClr val="0070C0"/>
                </a:solidFill>
                <a:latin typeface="Raleway" pitchFamily="2" charset="77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http://doi.org/10.5334/dsj-2021-019 </a:t>
            </a:r>
            <a:endParaRPr lang="en-US" dirty="0">
              <a:solidFill>
                <a:srgbClr val="0070C0"/>
              </a:solidFill>
              <a:latin typeface="Raleway" pitchFamily="2" charset="77"/>
            </a:endParaRPr>
          </a:p>
          <a:p>
            <a:pPr marL="411480" indent="-320040">
              <a:spcBef>
                <a:spcPts val="600"/>
              </a:spcBef>
              <a:buFont typeface="Wingdings" pitchFamily="2" charset="2"/>
              <a:buChar char="§"/>
            </a:pPr>
            <a:r>
              <a:rPr lang="en-US" dirty="0">
                <a:latin typeface="Raleway" pitchFamily="2" charset="77"/>
              </a:rPr>
              <a:t>Workshop Summary Report: </a:t>
            </a:r>
            <a:r>
              <a:rPr lang="en-US" dirty="0">
                <a:solidFill>
                  <a:srgbClr val="0070C0"/>
                </a:solidFill>
                <a:latin typeface="Raleway" pitchFamily="2" charset="77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https://doi.org/10.31219/osf.io/75b92</a:t>
            </a:r>
            <a:r>
              <a:rPr lang="en-US" dirty="0">
                <a:solidFill>
                  <a:srgbClr val="0070C0"/>
                </a:solidFill>
                <a:latin typeface="Raleway" pitchFamily="2" charset="77"/>
              </a:rPr>
              <a:t> 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dirty="0">
              <a:solidFill>
                <a:srgbClr val="0070C0"/>
              </a:solidFill>
              <a:latin typeface="Raleway" pitchFamily="2" charset="77"/>
            </a:endParaRPr>
          </a:p>
        </p:txBody>
      </p:sp>
      <p:sp>
        <p:nvSpPr>
          <p:cNvPr id="4" name="Google Shape;140;p19">
            <a:extLst>
              <a:ext uri="{FF2B5EF4-FFF2-40B4-BE49-F238E27FC236}">
                <a16:creationId xmlns:a16="http://schemas.microsoft.com/office/drawing/2014/main" id="{C358EDCA-1A63-C841-8BF0-8F40D19D2297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 flipH="1">
            <a:off x="495378" y="3862390"/>
            <a:ext cx="2522142" cy="1022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dirty="0">
                <a:solidFill>
                  <a:srgbClr val="002060"/>
                </a:solidFill>
              </a:rPr>
              <a:t>Thank you!</a:t>
            </a:r>
            <a:endParaRPr sz="3200" dirty="0">
              <a:solidFill>
                <a:srgbClr val="002060"/>
              </a:solidFill>
            </a:endParaRPr>
          </a:p>
        </p:txBody>
      </p:sp>
      <p:sp>
        <p:nvSpPr>
          <p:cNvPr id="5" name="Google Shape;105;p13">
            <a:extLst>
              <a:ext uri="{FF2B5EF4-FFF2-40B4-BE49-F238E27FC236}">
                <a16:creationId xmlns:a16="http://schemas.microsoft.com/office/drawing/2014/main" id="{A25D0142-A225-6342-8C4A-67DA187577AB}"/>
              </a:ext>
            </a:extLst>
          </p:cNvPr>
          <p:cNvSpPr txBox="1">
            <a:spLocks/>
          </p:cNvSpPr>
          <p:nvPr/>
        </p:nvSpPr>
        <p:spPr>
          <a:xfrm>
            <a:off x="529756" y="2598826"/>
            <a:ext cx="42249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None/>
              <a:defRPr sz="11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None/>
              <a:defRPr sz="1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None/>
              <a:defRPr sz="1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None/>
              <a:defRPr sz="1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None/>
              <a:defRPr sz="1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None/>
              <a:defRPr sz="1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None/>
              <a:defRPr sz="1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"/>
              <a:buNone/>
              <a:defRPr sz="1200" b="0" i="0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aleway Thin"/>
              <a:buNone/>
              <a:defRPr sz="1200" b="0" i="0" u="none" strike="noStrike" cap="none">
                <a:solidFill>
                  <a:schemeClr val="dk1"/>
                </a:solidFill>
                <a:latin typeface="Raleway Medium"/>
                <a:ea typeface="Raleway Medium"/>
                <a:cs typeface="Raleway Medium"/>
                <a:sym typeface="Raleway Thin"/>
              </a:defRPr>
            </a:lvl9pPr>
          </a:lstStyle>
          <a:p>
            <a:pPr marL="0" indent="0"/>
            <a:r>
              <a:rPr lang="en-US" sz="1800" b="1" dirty="0"/>
              <a:t>Contact Us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5F709D2-2B28-284A-821D-E7D86B42FC9A}"/>
              </a:ext>
            </a:extLst>
          </p:cNvPr>
          <p:cNvSpPr/>
          <p:nvPr/>
        </p:nvSpPr>
        <p:spPr>
          <a:xfrm>
            <a:off x="517541" y="2994898"/>
            <a:ext cx="667977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11480" indent="-320040">
              <a:spcAft>
                <a:spcPts val="600"/>
              </a:spcAft>
              <a:buFont typeface="Wingdings" pitchFamily="2" charset="2"/>
              <a:buChar char="§"/>
            </a:pPr>
            <a:r>
              <a:rPr lang="en-US" dirty="0">
                <a:solidFill>
                  <a:srgbClr val="0070C0"/>
                </a:solidFill>
                <a:latin typeface="Raleway" pitchFamily="2" charset="77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ge.peng@uah.edu</a:t>
            </a:r>
            <a:endParaRPr lang="en-US" dirty="0">
              <a:solidFill>
                <a:srgbClr val="0070C0"/>
              </a:solidFill>
              <a:latin typeface="Raleway" pitchFamily="2" charset="77"/>
            </a:endParaRPr>
          </a:p>
          <a:p>
            <a:pPr marL="411480" indent="-320040">
              <a:spcAft>
                <a:spcPts val="600"/>
              </a:spcAft>
              <a:buFont typeface="Wingdings" pitchFamily="2" charset="2"/>
              <a:buChar char="§"/>
            </a:pPr>
            <a:r>
              <a:rPr lang="en-US" dirty="0">
                <a:solidFill>
                  <a:srgbClr val="0070C0"/>
                </a:solidFill>
                <a:latin typeface="Raleway" pitchFamily="2" charset="77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carlo.lacagnina@bsc.es</a:t>
            </a:r>
            <a:endParaRPr lang="en-US" dirty="0">
              <a:solidFill>
                <a:srgbClr val="0070C0"/>
              </a:solidFill>
              <a:latin typeface="Raleway" pitchFamily="2" charset="77"/>
            </a:endParaRPr>
          </a:p>
          <a:p>
            <a:pPr marL="411480" indent="-320040">
              <a:spcAft>
                <a:spcPts val="600"/>
              </a:spcAft>
              <a:buFont typeface="Wingdings" pitchFamily="2" charset="2"/>
              <a:buChar char="§"/>
            </a:pPr>
            <a:r>
              <a:rPr lang="en-US" dirty="0">
                <a:solidFill>
                  <a:srgbClr val="0070C0"/>
                </a:solidFill>
                <a:latin typeface="Raleway" pitchFamily="2" charset="77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ivana.ivanova@curtin.edu.au</a:t>
            </a:r>
            <a:r>
              <a:rPr lang="en-US" dirty="0">
                <a:solidFill>
                  <a:srgbClr val="0070C0"/>
                </a:solidFill>
                <a:latin typeface="Raleway" pitchFamily="2" charset="77"/>
              </a:rPr>
              <a:t>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5"/>
          <p:cNvSpPr txBox="1">
            <a:spLocks noGrp="1"/>
          </p:cNvSpPr>
          <p:nvPr>
            <p:ph type="ctrTitle"/>
          </p:nvPr>
        </p:nvSpPr>
        <p:spPr>
          <a:xfrm flipH="1">
            <a:off x="3376500" y="3085150"/>
            <a:ext cx="5005500" cy="1022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Backup Slides</a:t>
            </a:r>
            <a:endParaRPr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8"/>
          <p:cNvSpPr txBox="1">
            <a:spLocks noGrp="1"/>
          </p:cNvSpPr>
          <p:nvPr>
            <p:ph type="title"/>
          </p:nvPr>
        </p:nvSpPr>
        <p:spPr>
          <a:xfrm>
            <a:off x="377850" y="202150"/>
            <a:ext cx="8388300" cy="9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002060"/>
                </a:solidFill>
              </a:rPr>
              <a:t>Why Do We Need Dataset Quality Information</a:t>
            </a:r>
            <a:endParaRPr dirty="0">
              <a:solidFill>
                <a:srgbClr val="002060"/>
              </a:solidFill>
            </a:endParaRPr>
          </a:p>
        </p:txBody>
      </p:sp>
      <p:sp>
        <p:nvSpPr>
          <p:cNvPr id="4" name="Google Shape;72;p11">
            <a:extLst>
              <a:ext uri="{FF2B5EF4-FFF2-40B4-BE49-F238E27FC236}">
                <a16:creationId xmlns:a16="http://schemas.microsoft.com/office/drawing/2014/main" id="{1C0651C8-310B-7047-9982-1C0596F2BFB8}"/>
              </a:ext>
            </a:extLst>
          </p:cNvPr>
          <p:cNvSpPr txBox="1"/>
          <p:nvPr/>
        </p:nvSpPr>
        <p:spPr>
          <a:xfrm>
            <a:off x="1666813" y="1023625"/>
            <a:ext cx="7213716" cy="39395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buSzPts val="2000"/>
            </a:pPr>
            <a:r>
              <a:rPr lang="en-US" sz="2000" b="1" dirty="0">
                <a:solidFill>
                  <a:srgbClr val="0070C0"/>
                </a:solidFill>
                <a:latin typeface="Raleway"/>
                <a:ea typeface="Raleway"/>
                <a:cs typeface="Raleway"/>
                <a:sym typeface="Raleway"/>
              </a:rPr>
              <a:t>Needs</a:t>
            </a:r>
          </a:p>
          <a:p>
            <a:pPr lvl="0">
              <a:buSzPts val="2000"/>
            </a:pPr>
            <a:endParaRPr lang="en-US" sz="1600" b="1" dirty="0">
              <a:latin typeface="Raleway"/>
              <a:ea typeface="Raleway"/>
              <a:cs typeface="Raleway"/>
              <a:sym typeface="Raleway"/>
            </a:endParaRPr>
          </a:p>
          <a:p>
            <a:pPr marL="320040" lvl="0" indent="-320040" algn="l" rtl="0">
              <a:spcBef>
                <a:spcPts val="0"/>
              </a:spcBef>
              <a:spcAft>
                <a:spcPts val="0"/>
              </a:spcAft>
              <a:buSzPts val="2000"/>
              <a:buFont typeface="Raleway"/>
              <a:buChar char="●"/>
            </a:pPr>
            <a:r>
              <a:rPr lang="en-US" sz="1800" b="1" dirty="0">
                <a:latin typeface="Raleway"/>
                <a:ea typeface="Raleway"/>
                <a:cs typeface="Raleway"/>
                <a:sym typeface="Raleway"/>
              </a:rPr>
              <a:t>Decision-making</a:t>
            </a:r>
            <a:r>
              <a:rPr lang="en-US" sz="1800" dirty="0">
                <a:latin typeface="Raleway"/>
                <a:ea typeface="Raleway"/>
                <a:cs typeface="Raleway"/>
                <a:sym typeface="Raleway"/>
              </a:rPr>
              <a:t> </a:t>
            </a:r>
          </a:p>
          <a:p>
            <a:pPr marL="685800" lvl="1" indent="-320040" algn="l" rtl="0">
              <a:spcBef>
                <a:spcPts val="0"/>
              </a:spcBef>
              <a:spcAft>
                <a:spcPts val="0"/>
              </a:spcAft>
              <a:buSzPts val="1800"/>
              <a:buFont typeface="Raleway"/>
              <a:buChar char="○"/>
            </a:pPr>
            <a:r>
              <a:rPr lang="en-US" dirty="0">
                <a:latin typeface="Raleway"/>
                <a:ea typeface="Raleway"/>
                <a:cs typeface="Raleway"/>
                <a:sym typeface="Raleway"/>
              </a:rPr>
              <a:t>Data use: Informing the reliability and usability of the dataset,</a:t>
            </a:r>
          </a:p>
          <a:p>
            <a:pPr marL="685800" lvl="1" indent="-320040" algn="l" rtl="0">
              <a:spcBef>
                <a:spcPts val="0"/>
              </a:spcBef>
              <a:spcAft>
                <a:spcPts val="0"/>
              </a:spcAft>
              <a:buSzPts val="1800"/>
              <a:buFont typeface="Raleway"/>
              <a:buChar char="○"/>
            </a:pPr>
            <a:r>
              <a:rPr lang="en-US" dirty="0">
                <a:latin typeface="Raleway"/>
                <a:ea typeface="Raleway"/>
                <a:cs typeface="Raleway"/>
                <a:sym typeface="Raleway"/>
              </a:rPr>
              <a:t>Data trust: Establishing the trust between data providers and consumers, policy-makers,</a:t>
            </a:r>
          </a:p>
          <a:p>
            <a:pPr marL="685800" lvl="1" indent="-320040">
              <a:buSzPts val="1800"/>
              <a:buFont typeface="Raleway"/>
              <a:buChar char="○"/>
            </a:pPr>
            <a:r>
              <a:rPr lang="en-US" dirty="0">
                <a:latin typeface="Raleway"/>
                <a:ea typeface="Raleway"/>
                <a:cs typeface="Raleway"/>
                <a:sym typeface="Raleway"/>
              </a:rPr>
              <a:t>Influential data: Increase the value of the data for diverse users.</a:t>
            </a:r>
            <a:endParaRPr dirty="0">
              <a:latin typeface="Raleway"/>
              <a:ea typeface="Raleway"/>
              <a:cs typeface="Raleway"/>
              <a:sym typeface="Raleway"/>
            </a:endParaRPr>
          </a:p>
          <a:p>
            <a:pPr marL="320040" lvl="0" indent="-320040" algn="l" rtl="0">
              <a:spcBef>
                <a:spcPts val="600"/>
              </a:spcBef>
              <a:spcAft>
                <a:spcPts val="0"/>
              </a:spcAft>
              <a:buSzPts val="2000"/>
              <a:buFont typeface="Raleway"/>
              <a:buChar char="●"/>
            </a:pPr>
            <a:r>
              <a:rPr lang="en-US" sz="1800" b="1" dirty="0">
                <a:latin typeface="Raleway"/>
                <a:ea typeface="Raleway"/>
                <a:cs typeface="Raleway"/>
                <a:sym typeface="Raleway"/>
              </a:rPr>
              <a:t>Compliance reporting support</a:t>
            </a:r>
            <a:endParaRPr sz="1800" dirty="0">
              <a:latin typeface="Raleway"/>
              <a:ea typeface="Raleway"/>
              <a:cs typeface="Raleway"/>
              <a:sym typeface="Raleway"/>
            </a:endParaRPr>
          </a:p>
          <a:p>
            <a:pPr marL="685800" lvl="1" indent="-320040" algn="l" rtl="0">
              <a:spcBef>
                <a:spcPts val="0"/>
              </a:spcBef>
              <a:spcAft>
                <a:spcPts val="0"/>
              </a:spcAft>
              <a:buSzPts val="1800"/>
              <a:buFont typeface="Raleway"/>
              <a:buChar char="○"/>
            </a:pPr>
            <a:r>
              <a:rPr lang="en-US" dirty="0">
                <a:latin typeface="Raleway"/>
                <a:ea typeface="Raleway"/>
                <a:cs typeface="Raleway"/>
                <a:sym typeface="Raleway"/>
              </a:rPr>
              <a:t>Consistently curated,</a:t>
            </a:r>
            <a:endParaRPr dirty="0">
              <a:latin typeface="Raleway"/>
              <a:ea typeface="Raleway"/>
              <a:cs typeface="Raleway"/>
              <a:sym typeface="Raleway"/>
            </a:endParaRPr>
          </a:p>
          <a:p>
            <a:pPr marL="685800" lvl="1" indent="-320040" algn="l" rtl="0">
              <a:spcBef>
                <a:spcPts val="0"/>
              </a:spcBef>
              <a:spcAft>
                <a:spcPts val="0"/>
              </a:spcAft>
              <a:buSzPts val="1800"/>
              <a:buFont typeface="Raleway"/>
              <a:buChar char="○"/>
            </a:pPr>
            <a:r>
              <a:rPr lang="en-US" dirty="0">
                <a:latin typeface="Raleway"/>
                <a:ea typeface="Raleway"/>
                <a:cs typeface="Raleway"/>
                <a:sym typeface="Raleway"/>
              </a:rPr>
              <a:t>Readily available and understood by humans and machines,</a:t>
            </a:r>
          </a:p>
          <a:p>
            <a:pPr marL="685800" lvl="1" indent="-320040">
              <a:buSzPts val="1800"/>
              <a:buFont typeface="Raleway"/>
              <a:buChar char="○"/>
            </a:pPr>
            <a:r>
              <a:rPr lang="en-US" dirty="0">
                <a:latin typeface="Raleway"/>
                <a:ea typeface="Raleway"/>
                <a:cs typeface="Raleway"/>
                <a:sym typeface="Raleway"/>
              </a:rPr>
              <a:t>Augmented understandability and clarity of data.</a:t>
            </a:r>
          </a:p>
          <a:p>
            <a:pPr marL="320040" indent="-320040">
              <a:spcBef>
                <a:spcPts val="600"/>
              </a:spcBef>
              <a:buSzPts val="2000"/>
              <a:buFont typeface="Raleway"/>
              <a:buChar char="●"/>
            </a:pPr>
            <a:r>
              <a:rPr lang="en-GB" altLang="en-US" sz="1800" b="1" dirty="0">
                <a:latin typeface="Raleway"/>
                <a:ea typeface="Raleway"/>
                <a:cs typeface="Raleway"/>
              </a:rPr>
              <a:t>Support data and information sharing and reuse</a:t>
            </a:r>
            <a:endParaRPr lang="en-US" sz="1800" b="1" dirty="0">
              <a:latin typeface="Raleway"/>
              <a:ea typeface="Raleway"/>
              <a:cs typeface="Raleway"/>
              <a:sym typeface="Raleway"/>
            </a:endParaRPr>
          </a:p>
          <a:p>
            <a:pPr marL="685800" lvl="1" indent="-320040">
              <a:buSzPts val="1800"/>
              <a:buFont typeface="Raleway"/>
              <a:buChar char="○"/>
            </a:pPr>
            <a:r>
              <a:rPr lang="en-US" dirty="0">
                <a:latin typeface="Raleway"/>
                <a:ea typeface="Raleway"/>
                <a:cs typeface="Raleway"/>
                <a:sym typeface="Raleway"/>
              </a:rPr>
              <a:t>Interoperable dataset quality information also for utilizing Cloud and Machine Learning technologies,</a:t>
            </a:r>
          </a:p>
          <a:p>
            <a:pPr marL="685800" lvl="1" indent="-320040">
              <a:buSzPts val="1800"/>
              <a:buFont typeface="Raleway"/>
              <a:buChar char="○"/>
            </a:pPr>
            <a:r>
              <a:rPr lang="en-US" dirty="0">
                <a:latin typeface="Raleway"/>
                <a:ea typeface="Raleway"/>
                <a:cs typeface="Raleway"/>
                <a:sym typeface="Raleway"/>
              </a:rPr>
              <a:t>Promote global access and harmonization of quality information.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AE682D-794A-6A4C-8EAB-0578096BEEB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006" y="2394242"/>
            <a:ext cx="1334907" cy="1334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2758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8"/>
          <p:cNvSpPr txBox="1">
            <a:spLocks noGrp="1"/>
          </p:cNvSpPr>
          <p:nvPr>
            <p:ph type="title"/>
          </p:nvPr>
        </p:nvSpPr>
        <p:spPr>
          <a:xfrm>
            <a:off x="377850" y="202150"/>
            <a:ext cx="8388300" cy="9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002060"/>
                </a:solidFill>
              </a:rPr>
              <a:t>Challenges</a:t>
            </a:r>
            <a:endParaRPr dirty="0">
              <a:solidFill>
                <a:srgbClr val="002060"/>
              </a:solidFill>
            </a:endParaRPr>
          </a:p>
        </p:txBody>
      </p:sp>
      <p:sp>
        <p:nvSpPr>
          <p:cNvPr id="4" name="Google Shape;72;p11">
            <a:extLst>
              <a:ext uri="{FF2B5EF4-FFF2-40B4-BE49-F238E27FC236}">
                <a16:creationId xmlns:a16="http://schemas.microsoft.com/office/drawing/2014/main" id="{A95F72EC-608A-794F-8668-E1149DC634D3}"/>
              </a:ext>
            </a:extLst>
          </p:cNvPr>
          <p:cNvSpPr txBox="1"/>
          <p:nvPr/>
        </p:nvSpPr>
        <p:spPr>
          <a:xfrm>
            <a:off x="1666813" y="1002764"/>
            <a:ext cx="7213716" cy="2446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SzPts val="2000"/>
            </a:pPr>
            <a:r>
              <a:rPr lang="en-US" sz="2000" b="1" dirty="0">
                <a:solidFill>
                  <a:srgbClr val="0070C0"/>
                </a:solidFill>
                <a:latin typeface="Raleway"/>
                <a:ea typeface="Raleway"/>
                <a:cs typeface="Raleway"/>
                <a:sym typeface="Raleway"/>
              </a:rPr>
              <a:t>Challenges</a:t>
            </a:r>
          </a:p>
          <a:p>
            <a:pPr lvl="0">
              <a:buSzPts val="2000"/>
            </a:pPr>
            <a:endParaRPr lang="en-US" sz="1600" b="1" dirty="0">
              <a:latin typeface="Raleway"/>
              <a:ea typeface="Raleway"/>
              <a:cs typeface="Raleway"/>
              <a:sym typeface="Raleway"/>
            </a:endParaRPr>
          </a:p>
          <a:p>
            <a:pPr marL="320040" lvl="0" indent="-320040">
              <a:buSzPts val="2000"/>
              <a:buFont typeface="Raleway"/>
              <a:buChar char="●"/>
            </a:pPr>
            <a:r>
              <a:rPr lang="en-US" sz="1600" b="1" dirty="0">
                <a:latin typeface="Raleway"/>
                <a:ea typeface="Raleway"/>
                <a:cs typeface="Raleway"/>
                <a:sym typeface="Raleway"/>
              </a:rPr>
              <a:t>Multi-dimensional </a:t>
            </a:r>
            <a:r>
              <a:rPr lang="en-US" sz="1600" dirty="0">
                <a:latin typeface="Raleway"/>
                <a:ea typeface="Raleway"/>
                <a:cs typeface="Raleway"/>
                <a:sym typeface="Raleway"/>
              </a:rPr>
              <a:t>and cross-disciplinary with many quality attributes,</a:t>
            </a:r>
          </a:p>
          <a:p>
            <a:pPr marL="320040" lvl="0" indent="-320040">
              <a:spcBef>
                <a:spcPts val="600"/>
              </a:spcBef>
              <a:buSzPts val="2000"/>
              <a:buFont typeface="Raleway"/>
              <a:buChar char="●"/>
            </a:pPr>
            <a:r>
              <a:rPr lang="en-US" sz="1600" b="1" dirty="0">
                <a:latin typeface="Raleway"/>
                <a:ea typeface="Raleway"/>
                <a:cs typeface="Raleway"/>
                <a:sym typeface="Raleway"/>
              </a:rPr>
              <a:t>Different </a:t>
            </a:r>
            <a:r>
              <a:rPr lang="en-US" sz="1600" dirty="0">
                <a:latin typeface="Raleway"/>
                <a:ea typeface="Raleway"/>
                <a:cs typeface="Raleway"/>
                <a:sym typeface="Raleway"/>
              </a:rPr>
              <a:t>application</a:t>
            </a:r>
            <a:r>
              <a:rPr lang="en-US" sz="1600" b="1" dirty="0">
                <a:latin typeface="Raleway"/>
                <a:ea typeface="Raleway"/>
                <a:cs typeface="Raleway"/>
                <a:sym typeface="Raleway"/>
              </a:rPr>
              <a:t> requirements </a:t>
            </a:r>
            <a:r>
              <a:rPr lang="en-US" sz="1600" dirty="0">
                <a:latin typeface="Raleway"/>
                <a:ea typeface="Raleway"/>
                <a:cs typeface="Raleway"/>
                <a:sym typeface="Raleway"/>
              </a:rPr>
              <a:t>and ways to assess quality,</a:t>
            </a:r>
          </a:p>
          <a:p>
            <a:pPr marL="320040" lvl="0" indent="-320040">
              <a:spcBef>
                <a:spcPts val="600"/>
              </a:spcBef>
              <a:buSzPts val="2000"/>
              <a:buFont typeface="Raleway"/>
              <a:buChar char="●"/>
            </a:pPr>
            <a:r>
              <a:rPr lang="en-US" sz="1600" dirty="0">
                <a:latin typeface="Raleway"/>
                <a:ea typeface="Raleway"/>
                <a:cs typeface="Raleway"/>
                <a:sym typeface="Raleway"/>
              </a:rPr>
              <a:t>Curating dataset quality information requires </a:t>
            </a:r>
            <a:r>
              <a:rPr lang="en-US" sz="1600" b="1" dirty="0">
                <a:latin typeface="Raleway"/>
                <a:ea typeface="Raleway"/>
                <a:cs typeface="Raleway"/>
                <a:sym typeface="Raleway"/>
              </a:rPr>
              <a:t>cross-domain knowledge </a:t>
            </a:r>
            <a:r>
              <a:rPr lang="en-US" sz="1600" dirty="0">
                <a:latin typeface="Raleway"/>
                <a:ea typeface="Raleway"/>
                <a:cs typeface="Raleway"/>
                <a:sym typeface="Raleway"/>
              </a:rPr>
              <a:t>integration,</a:t>
            </a:r>
          </a:p>
          <a:p>
            <a:pPr marL="320040" lvl="0" indent="-320040">
              <a:spcBef>
                <a:spcPts val="600"/>
              </a:spcBef>
              <a:buSzPts val="2000"/>
              <a:buFont typeface="Raleway"/>
              <a:buChar char="●"/>
            </a:pPr>
            <a:r>
              <a:rPr lang="en-US" sz="1600" b="1" dirty="0">
                <a:latin typeface="Raleway"/>
                <a:ea typeface="Raleway"/>
                <a:cs typeface="Raleway"/>
                <a:sym typeface="Raleway"/>
              </a:rPr>
              <a:t>Limited and sparse </a:t>
            </a:r>
            <a:r>
              <a:rPr lang="en-US" sz="1600" dirty="0">
                <a:latin typeface="Raleway"/>
                <a:ea typeface="Raleway"/>
                <a:cs typeface="Raleway"/>
                <a:sym typeface="Raleway"/>
              </a:rPr>
              <a:t>community standards or guidelines on how to consistently curate dataset quality information.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1897EF2-29B9-2D4B-A3FA-5346DDCF6B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153" y="1809695"/>
            <a:ext cx="1154612" cy="752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6022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8"/>
          <p:cNvSpPr txBox="1">
            <a:spLocks noGrp="1"/>
          </p:cNvSpPr>
          <p:nvPr>
            <p:ph type="title"/>
          </p:nvPr>
        </p:nvSpPr>
        <p:spPr>
          <a:xfrm>
            <a:off x="377850" y="202150"/>
            <a:ext cx="8388300" cy="9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002060"/>
                </a:solidFill>
              </a:rPr>
              <a:t>Development Principles</a:t>
            </a:r>
            <a:endParaRPr dirty="0">
              <a:solidFill>
                <a:srgbClr val="00206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5994DD8-FFF5-3042-9AFA-55369CA76F44}"/>
              </a:ext>
            </a:extLst>
          </p:cNvPr>
          <p:cNvSpPr txBox="1"/>
          <p:nvPr/>
        </p:nvSpPr>
        <p:spPr>
          <a:xfrm>
            <a:off x="852407" y="1518834"/>
            <a:ext cx="7913743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/>
              <a:t>Built by the community for the community:</a:t>
            </a:r>
          </a:p>
          <a:p>
            <a:pPr marL="594360" lvl="2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0070C0"/>
                </a:solidFill>
              </a:rPr>
              <a:t>developed via an iterative process with continuous community engagement for feedback;</a:t>
            </a:r>
          </a:p>
          <a:p>
            <a:pPr marL="2857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/>
              <a:t>Quality-attribute/aspect/dimension agnostic;</a:t>
            </a:r>
          </a:p>
          <a:p>
            <a:pPr marL="2857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/>
              <a:t>Whole lifecycle approach;</a:t>
            </a:r>
          </a:p>
          <a:p>
            <a:pPr marL="2857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/>
              <a:t>Assessment method and results should be findable, accessible, and reusable by both human and machine end users; and interoperable by machines.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>
              <a:latin typeface="Raleway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3116533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8"/>
          <p:cNvSpPr txBox="1">
            <a:spLocks noGrp="1"/>
          </p:cNvSpPr>
          <p:nvPr>
            <p:ph type="title"/>
          </p:nvPr>
        </p:nvSpPr>
        <p:spPr>
          <a:xfrm>
            <a:off x="377850" y="202150"/>
            <a:ext cx="8388300" cy="9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002060"/>
                </a:solidFill>
              </a:rPr>
              <a:t>Key Takeaways</a:t>
            </a:r>
            <a:endParaRPr dirty="0">
              <a:solidFill>
                <a:srgbClr val="002060"/>
              </a:solidFill>
            </a:endParaRPr>
          </a:p>
        </p:txBody>
      </p:sp>
      <p:sp>
        <p:nvSpPr>
          <p:cNvPr id="3" name="Google Shape;72;p11">
            <a:extLst>
              <a:ext uri="{FF2B5EF4-FFF2-40B4-BE49-F238E27FC236}">
                <a16:creationId xmlns:a16="http://schemas.microsoft.com/office/drawing/2014/main" id="{01A3FC3A-EFFC-9345-999D-7343B93A71AC}"/>
              </a:ext>
            </a:extLst>
          </p:cNvPr>
          <p:cNvSpPr txBox="1"/>
          <p:nvPr/>
        </p:nvSpPr>
        <p:spPr>
          <a:xfrm>
            <a:off x="299568" y="1135136"/>
            <a:ext cx="8015274" cy="181585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20040" lvl="0" indent="-320040">
              <a:buSzPts val="2000"/>
              <a:buFont typeface="Wingdings" pitchFamily="2" charset="2"/>
              <a:buChar char="§"/>
            </a:pPr>
            <a:r>
              <a:rPr lang="en-US" sz="1600" b="1" dirty="0">
                <a:latin typeface="Raleway"/>
                <a:ea typeface="Raleway"/>
                <a:cs typeface="Raleway"/>
                <a:sym typeface="Raleway"/>
              </a:rPr>
              <a:t>Strong needs </a:t>
            </a:r>
            <a:r>
              <a:rPr lang="en-US" sz="1600" dirty="0">
                <a:latin typeface="Raleway"/>
                <a:ea typeface="Raleway"/>
                <a:cs typeface="Raleway"/>
                <a:sym typeface="Raleway"/>
              </a:rPr>
              <a:t>for developing community and practical guidelines </a:t>
            </a:r>
          </a:p>
          <a:p>
            <a:pPr marL="320040" lvl="0" indent="-320040">
              <a:spcBef>
                <a:spcPts val="600"/>
              </a:spcBef>
              <a:buSzPts val="2000"/>
              <a:buFont typeface="Wingdings" pitchFamily="2" charset="2"/>
              <a:buChar char="§"/>
            </a:pPr>
            <a:r>
              <a:rPr lang="en-US" sz="1600" dirty="0">
                <a:latin typeface="Raleway"/>
                <a:ea typeface="Raleway"/>
                <a:cs typeface="Raleway"/>
                <a:sym typeface="Raleway"/>
              </a:rPr>
              <a:t>Quality information about data, metadata/documentation, workflows, etc., is important in:</a:t>
            </a:r>
            <a:endParaRPr sz="1600" dirty="0">
              <a:latin typeface="Raleway"/>
              <a:ea typeface="Raleway"/>
              <a:cs typeface="Raleway"/>
              <a:sym typeface="Raleway"/>
            </a:endParaRPr>
          </a:p>
          <a:p>
            <a:pPr marL="685800" lvl="1" indent="-320040">
              <a:buSzPts val="1800"/>
              <a:buFont typeface="Wingdings" pitchFamily="2" charset="2"/>
              <a:buChar char="§"/>
            </a:pPr>
            <a:r>
              <a:rPr lang="en-US" sz="1600" dirty="0">
                <a:latin typeface="Raleway"/>
                <a:ea typeface="Raleway"/>
                <a:cs typeface="Raleway"/>
                <a:sym typeface="Raleway"/>
              </a:rPr>
              <a:t>Establishing the </a:t>
            </a:r>
            <a:r>
              <a:rPr lang="en-US" sz="1600" b="1" dirty="0">
                <a:latin typeface="Raleway"/>
                <a:ea typeface="Raleway"/>
                <a:cs typeface="Raleway"/>
                <a:sym typeface="Raleway"/>
              </a:rPr>
              <a:t>trustworthiness</a:t>
            </a:r>
            <a:r>
              <a:rPr lang="en-US" sz="1600" dirty="0">
                <a:latin typeface="Raleway"/>
                <a:ea typeface="Raleway"/>
                <a:cs typeface="Raleway"/>
                <a:sym typeface="Raleway"/>
              </a:rPr>
              <a:t> of data and services,</a:t>
            </a:r>
          </a:p>
          <a:p>
            <a:pPr marL="685800" lvl="1" indent="-320040">
              <a:buSzPts val="1800"/>
              <a:buFont typeface="Wingdings" pitchFamily="2" charset="2"/>
              <a:buChar char="§"/>
            </a:pPr>
            <a:r>
              <a:rPr lang="en-US" sz="1600" b="1" dirty="0">
                <a:latin typeface="Raleway"/>
                <a:ea typeface="Raleway"/>
                <a:cs typeface="Raleway"/>
                <a:sym typeface="Raleway"/>
              </a:rPr>
              <a:t>Increasing</a:t>
            </a:r>
            <a:r>
              <a:rPr lang="en-US" sz="1600" dirty="0">
                <a:latin typeface="Raleway"/>
                <a:ea typeface="Raleway"/>
                <a:cs typeface="Raleway"/>
                <a:sym typeface="Raleway"/>
              </a:rPr>
              <a:t> sharing and </a:t>
            </a:r>
            <a:r>
              <a:rPr lang="en-US" sz="1600" b="1" dirty="0">
                <a:latin typeface="Raleway"/>
                <a:ea typeface="Raleway"/>
                <a:cs typeface="Raleway"/>
                <a:sym typeface="Raleway"/>
              </a:rPr>
              <a:t>value</a:t>
            </a:r>
            <a:r>
              <a:rPr lang="en-US" sz="1600" dirty="0">
                <a:latin typeface="Raleway"/>
                <a:ea typeface="Raleway"/>
                <a:cs typeface="Raleway"/>
                <a:sym typeface="Raleway"/>
              </a:rPr>
              <a:t> of the data for diverse applications.</a:t>
            </a:r>
          </a:p>
          <a:p>
            <a:pPr marL="320040" indent="-320040">
              <a:spcBef>
                <a:spcPts val="600"/>
              </a:spcBef>
              <a:buSzPts val="2000"/>
              <a:buFont typeface="Wingdings" pitchFamily="2" charset="2"/>
              <a:buChar char="§"/>
            </a:pPr>
            <a:r>
              <a:rPr lang="en-US" altLang="en-US" sz="1600" b="1" dirty="0">
                <a:latin typeface="Raleway"/>
                <a:ea typeface="Raleway"/>
                <a:cs typeface="Raleway"/>
              </a:rPr>
              <a:t>Improved sharing </a:t>
            </a:r>
            <a:r>
              <a:rPr lang="en-US" altLang="en-US" sz="1600" dirty="0">
                <a:latin typeface="Raleway"/>
                <a:ea typeface="Raleway"/>
                <a:cs typeface="Raleway"/>
              </a:rPr>
              <a:t>of dataset quality information takes the whole whole village!</a:t>
            </a:r>
          </a:p>
        </p:txBody>
      </p:sp>
    </p:spTree>
    <p:extLst>
      <p:ext uri="{BB962C8B-B14F-4D97-AF65-F5344CB8AC3E}">
        <p14:creationId xmlns:p14="http://schemas.microsoft.com/office/powerpoint/2010/main" val="3392978500"/>
      </p:ext>
    </p:extLst>
  </p:cSld>
  <p:clrMapOvr>
    <a:masterClrMapping/>
  </p:clrMapOvr>
</p:sld>
</file>

<file path=ppt/theme/theme1.xml><?xml version="1.0" encoding="utf-8"?>
<a:theme xmlns:a="http://schemas.openxmlformats.org/drawingml/2006/main" name="Tech Newsletter by Slidesgo">
  <a:themeElements>
    <a:clrScheme name="Custom 1">
      <a:dk1>
        <a:srgbClr val="434343"/>
      </a:dk1>
      <a:lt1>
        <a:srgbClr val="FFFFFF"/>
      </a:lt1>
      <a:dk2>
        <a:srgbClr val="595959"/>
      </a:dk2>
      <a:lt2>
        <a:srgbClr val="EEEEEE"/>
      </a:lt2>
      <a:accent1>
        <a:srgbClr val="F3F3F3"/>
      </a:accent1>
      <a:accent2>
        <a:srgbClr val="D9D9D9"/>
      </a:accent2>
      <a:accent3>
        <a:srgbClr val="B7B7B7"/>
      </a:accent3>
      <a:accent4>
        <a:srgbClr val="999999"/>
      </a:accent4>
      <a:accent5>
        <a:srgbClr val="666666"/>
      </a:accent5>
      <a:accent6>
        <a:srgbClr val="000000"/>
      </a:accent6>
      <a:hlink>
        <a:srgbClr val="43434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445</TotalTime>
  <Words>1065</Words>
  <Application>Microsoft Macintosh PowerPoint</Application>
  <PresentationFormat>On-screen Show (16:9)</PresentationFormat>
  <Paragraphs>135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6" baseType="lpstr">
      <vt:lpstr>Raleway Medium</vt:lpstr>
      <vt:lpstr>Calibri</vt:lpstr>
      <vt:lpstr>Arial</vt:lpstr>
      <vt:lpstr>Wingdings</vt:lpstr>
      <vt:lpstr>Raleway</vt:lpstr>
      <vt:lpstr>Courier New</vt:lpstr>
      <vt:lpstr>Exo 2</vt:lpstr>
      <vt:lpstr>Trebuchet MS</vt:lpstr>
      <vt:lpstr>Raleway Thin</vt:lpstr>
      <vt:lpstr>Tech Newsletter by Slidesgo</vt:lpstr>
      <vt:lpstr>Developing Community Guidelines for Sharing Dataset Quality Information</vt:lpstr>
      <vt:lpstr>PowerPoint Presentation</vt:lpstr>
      <vt:lpstr>WHO</vt:lpstr>
      <vt:lpstr>Who We Are</vt:lpstr>
      <vt:lpstr>What Is Dataset Quality?</vt:lpstr>
      <vt:lpstr>Why Are We Developing Guidelines?</vt:lpstr>
      <vt:lpstr>Goals</vt:lpstr>
      <vt:lpstr>Current Status &amp; Path Forward</vt:lpstr>
      <vt:lpstr>Outline of Guidelines</vt:lpstr>
      <vt:lpstr>Guideline 2 In Details</vt:lpstr>
      <vt:lpstr>Thank you!</vt:lpstr>
      <vt:lpstr>Backup Slides</vt:lpstr>
      <vt:lpstr>Why Do We Need Dataset Quality Information</vt:lpstr>
      <vt:lpstr>Challenges</vt:lpstr>
      <vt:lpstr>Development Principles</vt:lpstr>
      <vt:lpstr>Key Takeaways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Ge Peng</cp:lastModifiedBy>
  <cp:revision>53</cp:revision>
  <dcterms:modified xsi:type="dcterms:W3CDTF">2021-10-12T12:52:14Z</dcterms:modified>
</cp:coreProperties>
</file>