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1"/>
    <p:sldMasterId id="2147484396" r:id="rId2"/>
  </p:sldMasterIdLst>
  <p:notesMasterIdLst>
    <p:notesMasterId r:id="rId13"/>
  </p:notesMasterIdLst>
  <p:handoutMasterIdLst>
    <p:handoutMasterId r:id="rId14"/>
  </p:handoutMasterIdLst>
  <p:sldIdLst>
    <p:sldId id="753" r:id="rId3"/>
    <p:sldId id="968" r:id="rId4"/>
    <p:sldId id="1286" r:id="rId5"/>
    <p:sldId id="1407" r:id="rId6"/>
    <p:sldId id="975" r:id="rId7"/>
    <p:sldId id="1412" r:id="rId8"/>
    <p:sldId id="1408" r:id="rId9"/>
    <p:sldId id="1411" r:id="rId10"/>
    <p:sldId id="1406" r:id="rId11"/>
    <p:sldId id="1405" r:id="rId12"/>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littner, David E. (LARC-E303)" initials="FDE(" lastIdx="5" clrIdx="0">
    <p:extLst>
      <p:ext uri="{19B8F6BF-5375-455C-9EA6-DF929625EA0E}">
        <p15:presenceInfo xmlns:p15="http://schemas.microsoft.com/office/powerpoint/2012/main" userId="S-1-5-21-330711430-3775241029-4075259233-780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EF9337"/>
    <a:srgbClr val="CC6600"/>
    <a:srgbClr val="FFF9CC"/>
    <a:srgbClr val="00CCFF"/>
    <a:srgbClr val="E7E7E7"/>
    <a:srgbClr val="F5FFA7"/>
    <a:srgbClr val="3399FF"/>
    <a:srgbClr val="FFFF66"/>
    <a:srgbClr val="CCFF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91" autoAdjust="0"/>
    <p:restoredTop sz="97966" autoAdjust="0"/>
  </p:normalViewPr>
  <p:slideViewPr>
    <p:cSldViewPr snapToGrid="0" snapToObjects="1">
      <p:cViewPr>
        <p:scale>
          <a:sx n="130" d="100"/>
          <a:sy n="130" d="100"/>
        </p:scale>
        <p:origin x="918" y="46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568"/>
    </p:cViewPr>
  </p:sorterViewPr>
  <p:notesViewPr>
    <p:cSldViewPr snapToGrid="0" snapToObjects="1">
      <p:cViewPr varScale="1">
        <p:scale>
          <a:sx n="92" d="100"/>
          <a:sy n="92" d="100"/>
        </p:scale>
        <p:origin x="-4432"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10/13/2021</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10/13/2021</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18415728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a:t>Click to edit Master title style</a:t>
            </a:r>
            <a:endParaRPr lang="en-US" dirty="0"/>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13, 2021</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952108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13, 2021</a:t>
            </a:fld>
            <a:endParaRPr lang="en-US" dirty="0"/>
          </a:p>
        </p:txBody>
      </p:sp>
    </p:spTree>
    <p:extLst>
      <p:ext uri="{BB962C8B-B14F-4D97-AF65-F5344CB8AC3E}">
        <p14:creationId xmlns:p14="http://schemas.microsoft.com/office/powerpoint/2010/main" val="296263424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a:srcRect/>
          <a:stretch>
            <a:fillRect/>
          </a:stretch>
        </p:blipFill>
        <p:spPr bwMode="auto">
          <a:xfrm>
            <a:off x="8290381" y="109539"/>
            <a:ext cx="793293" cy="626269"/>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a:stretch>
            <a:fillRect/>
          </a:stretch>
        </p:blipFill>
        <p:spPr>
          <a:xfrm>
            <a:off x="24020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13, 2021</a:t>
            </a:fld>
            <a:endParaRPr lang="en-US" dirty="0"/>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Lst>
  <p:hf hdr="0" ftr="0"/>
  <p:txStyles>
    <p:titleStyle>
      <a:lvl1pPr algn="ctr" rtl="0" eaLnBrk="1" fontAlgn="base" hangingPunct="1">
        <a:spcBef>
          <a:spcPct val="0"/>
        </a:spcBef>
        <a:spcAft>
          <a:spcPct val="0"/>
        </a:spcAft>
        <a:defRPr sz="2400" b="1" kern="1200">
          <a:solidFill>
            <a:srgbClr val="000090"/>
          </a:solidFill>
          <a:latin typeface="Arial"/>
          <a:ea typeface="ヒラギノ角ゴ Pro W3" pitchFamily="-109" charset="-128"/>
          <a:cs typeface="Arial"/>
        </a:defRPr>
      </a:lvl1pPr>
      <a:lvl2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eaLnBrk="1" fontAlgn="base" hangingPunct="1">
        <a:spcBef>
          <a:spcPct val="0"/>
        </a:spcBef>
        <a:spcAft>
          <a:spcPct val="0"/>
        </a:spcAft>
        <a:defRPr sz="2700" b="1">
          <a:solidFill>
            <a:schemeClr val="bg1"/>
          </a:solidFill>
          <a:latin typeface="Calibri" pitchFamily="34" charset="0"/>
        </a:defRPr>
      </a:lvl6pPr>
      <a:lvl7pPr marL="685783" algn="ctr" rtl="0" eaLnBrk="1" fontAlgn="base" hangingPunct="1">
        <a:spcBef>
          <a:spcPct val="0"/>
        </a:spcBef>
        <a:spcAft>
          <a:spcPct val="0"/>
        </a:spcAft>
        <a:defRPr sz="2700" b="1">
          <a:solidFill>
            <a:schemeClr val="bg1"/>
          </a:solidFill>
          <a:latin typeface="Calibri" pitchFamily="34" charset="0"/>
        </a:defRPr>
      </a:lvl7pPr>
      <a:lvl8pPr marL="1028675" algn="ctr" rtl="0" eaLnBrk="1" fontAlgn="base" hangingPunct="1">
        <a:spcBef>
          <a:spcPct val="0"/>
        </a:spcBef>
        <a:spcAft>
          <a:spcPct val="0"/>
        </a:spcAft>
        <a:defRPr sz="2700" b="1">
          <a:solidFill>
            <a:schemeClr val="bg1"/>
          </a:solidFill>
          <a:latin typeface="Calibri" pitchFamily="34" charset="0"/>
        </a:defRPr>
      </a:lvl8pPr>
      <a:lvl9pPr marL="1371566" algn="ctr" rtl="0" eaLnBrk="1" fontAlgn="base" hangingPunct="1">
        <a:spcBef>
          <a:spcPct val="0"/>
        </a:spcBef>
        <a:spcAft>
          <a:spcPct val="0"/>
        </a:spcAft>
        <a:defRPr sz="2700" b="1">
          <a:solidFill>
            <a:schemeClr val="bg1"/>
          </a:solidFill>
          <a:latin typeface="Calibri" pitchFamily="34" charset="0"/>
        </a:defRPr>
      </a:lvl9pPr>
    </p:titleStyle>
    <p:bodyStyle>
      <a:lvl1pPr marL="257168" indent="-257168" algn="l" rtl="0" eaLnBrk="1" fontAlgn="base" hangingPunct="1">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1" fontAlgn="base" hangingPunct="1">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1" fontAlgn="base" hangingPunct="1">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1" fontAlgn="base" hangingPunct="1">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1" fontAlgn="base" hangingPunct="1">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a:srcRect/>
          <a:stretch>
            <a:fillRect/>
          </a:stretch>
        </p:blipFill>
        <p:spPr bwMode="auto">
          <a:xfrm>
            <a:off x="8290381" y="109539"/>
            <a:ext cx="793293" cy="626269"/>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a:stretch>
            <a:fillRect/>
          </a:stretch>
        </p:blipFill>
        <p:spPr>
          <a:xfrm>
            <a:off x="24020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13, 2021</a:t>
            </a:fld>
            <a:endParaRPr lang="en-US" dirty="0"/>
          </a:p>
        </p:txBody>
      </p:sp>
    </p:spTree>
    <p:extLst>
      <p:ext uri="{BB962C8B-B14F-4D97-AF65-F5344CB8AC3E}">
        <p14:creationId xmlns:p14="http://schemas.microsoft.com/office/powerpoint/2010/main" val="993822882"/>
      </p:ext>
    </p:extLst>
  </p:cSld>
  <p:clrMap bg1="lt1" tx1="dk1" bg2="lt2" tx2="dk2" accent1="accent1" accent2="accent2" accent3="accent3" accent4="accent4" accent5="accent5" accent6="accent6" hlink="hlink" folHlink="folHlink"/>
  <p:sldLayoutIdLst>
    <p:sldLayoutId id="2147484397" r:id="rId1"/>
    <p:sldLayoutId id="2147484398" r:id="rId2"/>
  </p:sldLayoutIdLst>
  <p:hf hdr="0" ftr="0"/>
  <p:txStyles>
    <p:titleStyle>
      <a:lvl1pPr algn="ctr" rtl="0" eaLnBrk="0" fontAlgn="base" hangingPunct="0">
        <a:spcBef>
          <a:spcPct val="0"/>
        </a:spcBef>
        <a:spcAft>
          <a:spcPct val="0"/>
        </a:spcAft>
        <a:defRPr sz="24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fontAlgn="base">
        <a:spcBef>
          <a:spcPct val="0"/>
        </a:spcBef>
        <a:spcAft>
          <a:spcPct val="0"/>
        </a:spcAft>
        <a:defRPr sz="2700" b="1">
          <a:solidFill>
            <a:schemeClr val="bg1"/>
          </a:solidFill>
          <a:latin typeface="Calibri" pitchFamily="34" charset="0"/>
        </a:defRPr>
      </a:lvl6pPr>
      <a:lvl7pPr marL="685783" algn="ctr" rtl="0" fontAlgn="base">
        <a:spcBef>
          <a:spcPct val="0"/>
        </a:spcBef>
        <a:spcAft>
          <a:spcPct val="0"/>
        </a:spcAft>
        <a:defRPr sz="2700" b="1">
          <a:solidFill>
            <a:schemeClr val="bg1"/>
          </a:solidFill>
          <a:latin typeface="Calibri" pitchFamily="34" charset="0"/>
        </a:defRPr>
      </a:lvl7pPr>
      <a:lvl8pPr marL="1028675" algn="ctr" rtl="0" fontAlgn="base">
        <a:spcBef>
          <a:spcPct val="0"/>
        </a:spcBef>
        <a:spcAft>
          <a:spcPct val="0"/>
        </a:spcAft>
        <a:defRPr sz="2700" b="1">
          <a:solidFill>
            <a:schemeClr val="bg1"/>
          </a:solidFill>
          <a:latin typeface="Calibri" pitchFamily="34" charset="0"/>
        </a:defRPr>
      </a:lvl8pPr>
      <a:lvl9pPr marL="1371566" algn="ctr" rtl="0" fontAlgn="base">
        <a:spcBef>
          <a:spcPct val="0"/>
        </a:spcBef>
        <a:spcAft>
          <a:spcPct val="0"/>
        </a:spcAft>
        <a:defRPr sz="2700" b="1">
          <a:solidFill>
            <a:schemeClr val="bg1"/>
          </a:solidFill>
          <a:latin typeface="Calibri" pitchFamily="34" charset="0"/>
        </a:defRPr>
      </a:lvl9pPr>
    </p:titleStyle>
    <p:bodyStyle>
      <a:lvl1pPr marL="257168" indent="-257168" algn="l" rtl="0" eaLnBrk="0" fontAlgn="base" hangingPunct="0">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0" fontAlgn="base" hangingPunct="0">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580821" y="2768028"/>
            <a:ext cx="6126956" cy="1890261"/>
          </a:xfrm>
          <a:prstGeom prst="rect">
            <a:avLst/>
          </a:prstGeom>
          <a:noFill/>
          <a:ln w="9525">
            <a:noFill/>
            <a:miter lim="800000"/>
            <a:headEnd/>
            <a:tailEnd/>
          </a:ln>
        </p:spPr>
        <p:txBody>
          <a:bodyPr>
            <a:prstTxWarp prst="textNoShape">
              <a:avLst/>
            </a:prstTxWarp>
            <a:spAutoFit/>
          </a:bodyPr>
          <a:lstStyle/>
          <a:p>
            <a:pPr algn="r">
              <a:spcBef>
                <a:spcPts val="600"/>
              </a:spcBef>
              <a:defRPr/>
            </a:pPr>
            <a:r>
              <a:rPr lang="en-US" sz="1400" b="1" dirty="0">
                <a:solidFill>
                  <a:schemeClr val="bg1"/>
                </a:solidFill>
                <a:latin typeface="Arial" charset="0"/>
                <a:ea typeface="ヒラギノ角ゴ Pro W3" pitchFamily="28" charset="-128"/>
                <a:cs typeface="Arial" charset="0"/>
              </a:rPr>
              <a:t>SMD Extended Payloads on ISS CoP Quarterly Meeting</a:t>
            </a:r>
          </a:p>
          <a:p>
            <a:pPr algn="r">
              <a:spcBef>
                <a:spcPts val="600"/>
              </a:spcBef>
              <a:defRPr/>
            </a:pPr>
            <a:r>
              <a:rPr lang="en-US" sz="1400" b="1" dirty="0">
                <a:solidFill>
                  <a:schemeClr val="bg1"/>
                </a:solidFill>
                <a:latin typeface="Arial" charset="0"/>
                <a:ea typeface="ヒラギノ角ゴ Pro W3" pitchFamily="28" charset="-128"/>
                <a:cs typeface="Arial" charset="0"/>
              </a:rPr>
              <a:t>Development Changes</a:t>
            </a:r>
          </a:p>
          <a:p>
            <a:pPr algn="r">
              <a:spcBef>
                <a:spcPts val="450"/>
              </a:spcBef>
            </a:pPr>
            <a:endParaRPr lang="en-US" sz="15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NASA Langley Research Center</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Jamie Nehrir</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Mission Operations Manager</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10/15/2021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Arial" charset="0"/>
                <a:ea typeface="ヒラギノ角ゴ Pro W3" charset="0"/>
                <a:cs typeface="Arial" charset="0"/>
              </a:rPr>
              <a:t>Project Overview</a:t>
            </a:r>
            <a:endParaRPr lang="en-US" dirty="0"/>
          </a:p>
        </p:txBody>
      </p:sp>
      <p:sp>
        <p:nvSpPr>
          <p:cNvPr id="4" name="Date Placeholder 3"/>
          <p:cNvSpPr>
            <a:spLocks noGrp="1"/>
          </p:cNvSpPr>
          <p:nvPr>
            <p:ph type="dt" sz="half" idx="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9E79D4F-B57E-1C4E-8EE1-3B4427408A1A}" type="datetime4">
              <a:rPr kumimoji="0" lang="en-US" sz="900" b="0" i="0" u="none" strike="noStrike" kern="1200" cap="none" spc="0" normalizeH="0" baseline="0" noProof="0" smtClean="0">
                <a:ln>
                  <a:noFill/>
                </a:ln>
                <a:solidFill>
                  <a:prstClr val="black"/>
                </a:solidFill>
                <a:effectLst/>
                <a:uLnTx/>
                <a:uFillTx/>
                <a:latin typeface="Arial" pitchFamily="29" charset="0"/>
                <a:ea typeface="ヒラギノ角ゴ Pro W3" pitchFamily="29" charset="-128"/>
              </a:rPr>
              <a:pPr marL="0" marR="0" lvl="0" indent="0" algn="l" defTabSz="914400" rtl="0" eaLnBrk="1" fontAlgn="base" latinLnBrk="0" hangingPunct="1">
                <a:lnSpc>
                  <a:spcPct val="100000"/>
                </a:lnSpc>
                <a:spcBef>
                  <a:spcPct val="0"/>
                </a:spcBef>
                <a:spcAft>
                  <a:spcPct val="0"/>
                </a:spcAft>
                <a:buClrTx/>
                <a:buSzTx/>
                <a:buFontTx/>
                <a:buNone/>
                <a:tabLst/>
                <a:defRPr/>
              </a:pPr>
              <a:t>October 13, 2021</a:t>
            </a:fld>
            <a:endParaRPr kumimoji="0" lang="en-US" sz="900" b="0" i="0" u="none" strike="noStrike" kern="1200" cap="none" spc="0" normalizeH="0" baseline="0" noProof="0" dirty="0">
              <a:ln>
                <a:noFill/>
              </a:ln>
              <a:solidFill>
                <a:prstClr val="black"/>
              </a:solidFill>
              <a:effectLst/>
              <a:uLnTx/>
              <a:uFillTx/>
              <a:latin typeface="Arial" pitchFamily="29" charset="0"/>
              <a:ea typeface="ヒラギノ角ゴ Pro W3" pitchFamily="29" charset="-128"/>
            </a:endParaRPr>
          </a:p>
        </p:txBody>
      </p:sp>
      <p:graphicFrame>
        <p:nvGraphicFramePr>
          <p:cNvPr id="8" name="Content Placeholder 5"/>
          <p:cNvGraphicFramePr>
            <a:graphicFrameLocks noGrp="1"/>
          </p:cNvGraphicFramePr>
          <p:nvPr>
            <p:ph idx="1"/>
            <p:extLst>
              <p:ext uri="{D42A27DB-BD31-4B8C-83A1-F6EECF244321}">
                <p14:modId xmlns:p14="http://schemas.microsoft.com/office/powerpoint/2010/main" val="3781750137"/>
              </p:ext>
            </p:extLst>
          </p:nvPr>
        </p:nvGraphicFramePr>
        <p:xfrm>
          <a:off x="2683027" y="825900"/>
          <a:ext cx="6361822" cy="3312711"/>
        </p:xfrm>
        <a:graphic>
          <a:graphicData uri="http://schemas.openxmlformats.org/drawingml/2006/table">
            <a:tbl>
              <a:tblPr/>
              <a:tblGrid>
                <a:gridCol w="1190268">
                  <a:extLst>
                    <a:ext uri="{9D8B030D-6E8A-4147-A177-3AD203B41FA5}">
                      <a16:colId xmlns:a16="http://schemas.microsoft.com/office/drawing/2014/main" val="20000"/>
                    </a:ext>
                  </a:extLst>
                </a:gridCol>
                <a:gridCol w="5171554">
                  <a:extLst>
                    <a:ext uri="{9D8B030D-6E8A-4147-A177-3AD203B41FA5}">
                      <a16:colId xmlns:a16="http://schemas.microsoft.com/office/drawing/2014/main" val="20001"/>
                    </a:ext>
                  </a:extLst>
                </a:gridCol>
              </a:tblGrid>
              <a:tr h="298609">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libri" charset="0"/>
                          <a:ea typeface="ヒラギノ角ゴ Pro W3" charset="-128"/>
                        </a:rPr>
                        <a:t>Mission Implementation</a:t>
                      </a:r>
                      <a:endParaRPr kumimoji="0" lang="en-US" sz="1400" b="0" i="0" u="none" strike="noStrike" cap="none" normalizeH="0" baseline="0" dirty="0">
                        <a:ln>
                          <a:noFill/>
                        </a:ln>
                        <a:solidFill>
                          <a:schemeClr val="tx1"/>
                        </a:solidFill>
                        <a:effectLst/>
                        <a:latin typeface="Arial" charset="0"/>
                        <a:ea typeface="ヒラギノ角ゴ Pro W3" charset="-128"/>
                      </a:endParaRPr>
                    </a:p>
                  </a:txBody>
                  <a:tcPr marL="135368" marR="13536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9AE84"/>
                    </a:solidFill>
                  </a:tcPr>
                </a:tc>
                <a:tc hMerge="1">
                  <a:txBody>
                    <a:bodyPr/>
                    <a:lstStyle/>
                    <a:p>
                      <a:endParaRPr lang="en-US"/>
                    </a:p>
                  </a:txBody>
                  <a:tcPr/>
                </a:tc>
                <a:extLst>
                  <a:ext uri="{0D108BD9-81ED-4DB2-BD59-A6C34878D82A}">
                    <a16:rowId xmlns:a16="http://schemas.microsoft.com/office/drawing/2014/main" val="10000"/>
                  </a:ext>
                </a:extLst>
              </a:tr>
              <a:tr h="11645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alibri" charset="0"/>
                          <a:ea typeface="ヒラギノ角ゴ Pro W3" charset="-128"/>
                        </a:rPr>
                        <a:t>Partners</a:t>
                      </a:r>
                      <a:endParaRPr kumimoji="0" lang="en-US" sz="1200" b="0" i="0" u="none" strike="noStrike" cap="none" normalizeH="0" baseline="0" dirty="0">
                        <a:ln>
                          <a:noFill/>
                        </a:ln>
                        <a:solidFill>
                          <a:schemeClr val="tx1"/>
                        </a:solidFill>
                        <a:effectLst/>
                        <a:latin typeface="Arial" charset="0"/>
                        <a:ea typeface="ヒラギノ角ゴ Pro W3" charset="-128"/>
                      </a:endParaRPr>
                    </a:p>
                  </a:txBody>
                  <a:tcPr marL="135368" marR="13536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1200" b="0" i="0" u="none" strike="noStrike" cap="none" normalizeH="0" baseline="0" dirty="0">
                          <a:ln>
                            <a:noFill/>
                          </a:ln>
                          <a:solidFill>
                            <a:schemeClr val="tx1"/>
                          </a:solidFill>
                          <a:effectLst/>
                          <a:latin typeface="Calibri" charset="0"/>
                          <a:ea typeface="ヒラギノ角ゴ Pro W3" charset="-128"/>
                        </a:rPr>
                        <a:t> </a:t>
                      </a:r>
                      <a:r>
                        <a:rPr kumimoji="0" lang="en-US" sz="1200" b="1" i="0" u="none" strike="noStrike" cap="none" normalizeH="0" baseline="0" dirty="0">
                          <a:ln>
                            <a:noFill/>
                          </a:ln>
                          <a:solidFill>
                            <a:schemeClr val="tx1"/>
                          </a:solidFill>
                          <a:effectLst/>
                          <a:latin typeface="Calibri" charset="0"/>
                          <a:ea typeface="ヒラギノ角ゴ Pro W3" charset="-128"/>
                        </a:rPr>
                        <a:t>LaRC </a:t>
                      </a:r>
                      <a:r>
                        <a:rPr kumimoji="0" lang="en-US" sz="1200" b="0" i="0" u="none" strike="noStrike" cap="none" normalizeH="0" baseline="0" dirty="0">
                          <a:ln>
                            <a:noFill/>
                          </a:ln>
                          <a:solidFill>
                            <a:schemeClr val="tx1"/>
                          </a:solidFill>
                          <a:effectLst/>
                          <a:latin typeface="Calibri" charset="0"/>
                          <a:ea typeface="ヒラギノ角ゴ Pro W3" charset="-128"/>
                        </a:rPr>
                        <a:t>(Science; Project Management; System Engineering and Mission Design; SMA; I&amp;T; Launch Support; Mission Operations; Science Data Processing and Delivery)</a:t>
                      </a: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1200" b="0" i="0" u="none" strike="noStrike" cap="none" normalizeH="0" baseline="0" dirty="0">
                          <a:ln>
                            <a:noFill/>
                          </a:ln>
                          <a:solidFill>
                            <a:schemeClr val="tx1"/>
                          </a:solidFill>
                          <a:effectLst/>
                          <a:latin typeface="Calibri" charset="0"/>
                          <a:ea typeface="ヒラギノ角ゴ Pro W3" charset="-128"/>
                        </a:rPr>
                        <a:t> </a:t>
                      </a:r>
                      <a:r>
                        <a:rPr kumimoji="0" lang="en-US" sz="1200" b="1" i="0" u="none" strike="noStrike" cap="none" normalizeH="0" baseline="0" dirty="0">
                          <a:ln>
                            <a:noFill/>
                          </a:ln>
                          <a:solidFill>
                            <a:schemeClr val="tx1"/>
                          </a:solidFill>
                          <a:effectLst/>
                          <a:latin typeface="Calibri" charset="0"/>
                          <a:ea typeface="ヒラギノ角ゴ Pro W3" charset="-128"/>
                        </a:rPr>
                        <a:t>JSC/ISSP </a:t>
                      </a:r>
                      <a:r>
                        <a:rPr kumimoji="0" lang="en-US" sz="1200" b="0" i="0" u="none" strike="noStrike" cap="none" normalizeH="0" baseline="0" dirty="0">
                          <a:ln>
                            <a:noFill/>
                          </a:ln>
                          <a:solidFill>
                            <a:schemeClr val="tx1"/>
                          </a:solidFill>
                          <a:effectLst/>
                          <a:latin typeface="Calibri" charset="0"/>
                          <a:ea typeface="ヒラギノ角ゴ Pro W3" charset="-128"/>
                        </a:rPr>
                        <a:t>(System Engineering Support, Hexapod Pointing System and ISS mounting adaptors, ISS Mounting Location, Launch Processing and Access to Space, Infrastructure and Telemetry Data)</a:t>
                      </a:r>
                      <a:endParaRPr kumimoji="0" lang="en-US" sz="1200" b="0" i="0" u="none" strike="noStrike" cap="none" normalizeH="0" baseline="0" dirty="0">
                        <a:ln>
                          <a:noFill/>
                        </a:ln>
                        <a:solidFill>
                          <a:schemeClr val="tx1"/>
                        </a:solidFill>
                        <a:effectLst/>
                        <a:latin typeface="Arial" charset="0"/>
                        <a:ea typeface="ヒラギノ角ゴ Pro W3" charset="-128"/>
                      </a:endParaRPr>
                    </a:p>
                  </a:txBody>
                  <a:tcPr marL="135368" marR="13536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44791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alibri" charset="0"/>
                          <a:ea typeface="ヒラギノ角ゴ Pro W3" charset="-128"/>
                        </a:rPr>
                        <a:t>Launch/</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alibri" charset="0"/>
                          <a:ea typeface="ヒラギノ角ゴ Pro W3" charset="-128"/>
                        </a:rPr>
                        <a:t>Installation</a:t>
                      </a:r>
                      <a:endParaRPr kumimoji="0" lang="en-US" sz="1200" b="0" i="0" u="none" strike="noStrike" cap="none" normalizeH="0" baseline="0" dirty="0">
                        <a:ln>
                          <a:noFill/>
                        </a:ln>
                        <a:solidFill>
                          <a:schemeClr val="tx1"/>
                        </a:solidFill>
                        <a:effectLst/>
                        <a:latin typeface="Arial" charset="0"/>
                        <a:ea typeface="ヒラギノ角ゴ Pro W3" charset="-128"/>
                      </a:endParaRPr>
                    </a:p>
                  </a:txBody>
                  <a:tcPr marL="135368" marR="13536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alibri" charset="0"/>
                          <a:ea typeface="ヒラギノ角ゴ Pro W3" charset="-128"/>
                        </a:rPr>
                        <a:t>February 19, 2017 (SpaceX). Installed on ELC 4</a:t>
                      </a:r>
                      <a:endParaRPr kumimoji="0" lang="en-US" sz="1200" b="0" i="0" u="none" strike="noStrike" cap="none" normalizeH="0" baseline="0" dirty="0">
                        <a:ln>
                          <a:noFill/>
                        </a:ln>
                        <a:solidFill>
                          <a:schemeClr val="tx1"/>
                        </a:solidFill>
                        <a:effectLst/>
                        <a:latin typeface="Arial" charset="0"/>
                        <a:ea typeface="ヒラギノ角ゴ Pro W3" charset="-128"/>
                      </a:endParaRPr>
                    </a:p>
                  </a:txBody>
                  <a:tcPr marL="135368" marR="13536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31774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alibri" charset="0"/>
                          <a:ea typeface="ヒラギノ角ゴ Pro W3" charset="-128"/>
                        </a:rPr>
                        <a:t>Prime Mission</a:t>
                      </a:r>
                      <a:endParaRPr kumimoji="0" lang="en-US" sz="1200" b="0" i="0" u="none" strike="noStrike" cap="none" normalizeH="0" baseline="0" dirty="0">
                        <a:ln>
                          <a:noFill/>
                        </a:ln>
                        <a:solidFill>
                          <a:schemeClr val="tx1"/>
                        </a:solidFill>
                        <a:effectLst/>
                        <a:latin typeface="Arial" charset="0"/>
                        <a:ea typeface="ヒラギノ角ゴ Pro W3" charset="-128"/>
                      </a:endParaRPr>
                    </a:p>
                  </a:txBody>
                  <a:tcPr marL="135368" marR="13536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195"/>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alibri" charset="0"/>
                          <a:ea typeface="ヒラギノ角ゴ Pro W3" charset="-128"/>
                        </a:rPr>
                        <a:t>July 1, 2021-Present</a:t>
                      </a:r>
                      <a:endParaRPr kumimoji="0" lang="en-US" sz="1200" b="0" i="0" u="none" strike="noStrike" cap="none" normalizeH="0" baseline="0" dirty="0">
                        <a:ln>
                          <a:noFill/>
                        </a:ln>
                        <a:solidFill>
                          <a:schemeClr val="tx1"/>
                        </a:solidFill>
                        <a:effectLst/>
                        <a:latin typeface="Arial" charset="0"/>
                        <a:ea typeface="ヒラギノ角ゴ Pro W3" charset="-128"/>
                      </a:endParaRPr>
                    </a:p>
                  </a:txBody>
                  <a:tcPr marL="135368" marR="13536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195"/>
                      </a:schemeClr>
                    </a:solidFill>
                  </a:tcPr>
                </a:tc>
                <a:extLst>
                  <a:ext uri="{0D108BD9-81ED-4DB2-BD59-A6C34878D82A}">
                    <a16:rowId xmlns:a16="http://schemas.microsoft.com/office/drawing/2014/main" val="10004"/>
                  </a:ext>
                </a:extLst>
              </a:tr>
              <a:tr h="482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Calibri" charset="0"/>
                          <a:ea typeface="ヒラギノ角ゴ Pro W3" charset="-128"/>
                        </a:rPr>
                        <a:t>Life</a:t>
                      </a:r>
                      <a:endParaRPr kumimoji="0" lang="en-US" sz="1200" b="0" i="0" u="none" strike="noStrike" cap="none" normalizeH="0" baseline="0">
                        <a:ln>
                          <a:noFill/>
                        </a:ln>
                        <a:solidFill>
                          <a:schemeClr val="tx1"/>
                        </a:solidFill>
                        <a:effectLst/>
                        <a:latin typeface="Arial" charset="0"/>
                        <a:ea typeface="ヒラギノ角ゴ Pro W3" charset="-128"/>
                      </a:endParaRPr>
                    </a:p>
                  </a:txBody>
                  <a:tcPr marL="135368" marR="13536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mj-lt"/>
                          <a:ea typeface="ヒラギノ角ゴ Pro W3" charset="-128"/>
                        </a:rPr>
                        <a:t>3 years (nominal) /  ISS manifest through </a:t>
                      </a:r>
                      <a:r>
                        <a:rPr kumimoji="0" lang="en-US" sz="1200" b="0" i="0" u="none" strike="noStrike" cap="none" normalizeH="0" baseline="0" dirty="0">
                          <a:ln>
                            <a:noFill/>
                          </a:ln>
                          <a:solidFill>
                            <a:srgbClr val="000000"/>
                          </a:solidFill>
                          <a:effectLst/>
                          <a:latin typeface="+mj-lt"/>
                          <a:ea typeface="ヒラギノ角ゴ Pro W3" charset="-128"/>
                        </a:rPr>
                        <a:t>2024 for potential extended </a:t>
                      </a:r>
                      <a:r>
                        <a:rPr kumimoji="0" lang="en-US" sz="1200" b="0" i="0" u="none" strike="noStrike" cap="none" normalizeH="0" baseline="0" dirty="0">
                          <a:ln>
                            <a:noFill/>
                          </a:ln>
                          <a:solidFill>
                            <a:schemeClr val="tx1"/>
                          </a:solidFill>
                          <a:effectLst/>
                          <a:latin typeface="+mj-lt"/>
                          <a:ea typeface="ヒラギノ角ゴ Pro W3" charset="-128"/>
                        </a:rPr>
                        <a:t>mission. </a:t>
                      </a:r>
                      <a:r>
                        <a:rPr lang="en-US" sz="1200" kern="1200" dirty="0">
                          <a:solidFill>
                            <a:schemeClr val="tx1"/>
                          </a:solidFill>
                          <a:effectLst/>
                          <a:latin typeface="+mj-lt"/>
                          <a:ea typeface="+mn-ea"/>
                          <a:cs typeface="+mn-cs"/>
                        </a:rPr>
                        <a:t>(Note: SAGE III mission approved for funded extended mission through 2026).</a:t>
                      </a:r>
                      <a:endParaRPr kumimoji="0" lang="en-US" sz="1200" b="0" i="0" u="none" strike="noStrike" cap="none" normalizeH="0" baseline="0" dirty="0">
                        <a:ln>
                          <a:noFill/>
                        </a:ln>
                        <a:solidFill>
                          <a:schemeClr val="tx1"/>
                        </a:solidFill>
                        <a:effectLst/>
                        <a:latin typeface="+mj-lt"/>
                        <a:ea typeface="ヒラギノ角ゴ Pro W3" charset="-128"/>
                      </a:endParaRPr>
                    </a:p>
                  </a:txBody>
                  <a:tcPr marL="135368" marR="13536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5616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alibri" charset="0"/>
                          <a:ea typeface="ヒラギノ角ゴ Pro W3" charset="-128"/>
                        </a:rPr>
                        <a:t>Payload</a:t>
                      </a:r>
                      <a:endParaRPr kumimoji="0" lang="en-US" sz="1200" b="0" i="0" u="none" strike="noStrike" cap="none" normalizeH="0" baseline="0" dirty="0">
                        <a:ln>
                          <a:noFill/>
                        </a:ln>
                        <a:solidFill>
                          <a:schemeClr val="tx1"/>
                        </a:solidFill>
                        <a:effectLst/>
                        <a:latin typeface="Arial" charset="0"/>
                        <a:ea typeface="ヒラギノ角ゴ Pro W3" charset="-128"/>
                      </a:endParaRPr>
                    </a:p>
                  </a:txBody>
                  <a:tcPr marL="135368" marR="13536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195"/>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alibri" charset="0"/>
                          <a:ea typeface="ヒラギノ角ゴ Pro W3" charset="-128"/>
                        </a:rPr>
                        <a:t>Sensor Assembly (LaRC), Hexapod (ESA), CMP (LaRC), </a:t>
                      </a:r>
                      <a:r>
                        <a:rPr kumimoji="0" lang="en-US" sz="1200" b="0" i="0" u="none" strike="noStrike" cap="none" normalizeH="0" baseline="0" dirty="0" err="1">
                          <a:ln>
                            <a:noFill/>
                          </a:ln>
                          <a:solidFill>
                            <a:schemeClr val="tx1"/>
                          </a:solidFill>
                          <a:effectLst/>
                          <a:latin typeface="Calibri" charset="0"/>
                          <a:ea typeface="ヒラギノ角ゴ Pro W3" charset="-128"/>
                        </a:rPr>
                        <a:t>ExPA</a:t>
                      </a:r>
                      <a:r>
                        <a:rPr kumimoji="0" lang="en-US" sz="1200" b="0" i="0" u="none" strike="noStrike" cap="none" normalizeH="0" baseline="0" dirty="0">
                          <a:ln>
                            <a:noFill/>
                          </a:ln>
                          <a:solidFill>
                            <a:schemeClr val="tx1"/>
                          </a:solidFill>
                          <a:effectLst/>
                          <a:latin typeface="Calibri" charset="0"/>
                          <a:ea typeface="ヒラギノ角ゴ Pro W3" charset="-128"/>
                        </a:rPr>
                        <a:t> (JSC/ISS), ICE (LaRC), HEU (ESA), IAM (LaRC), DMP (LaRC), Nadir Viewing Platform (LaRC)</a:t>
                      </a:r>
                      <a:endParaRPr kumimoji="0" lang="en-US" sz="1200" b="0" i="0" u="none" strike="noStrike" cap="none" normalizeH="0" baseline="0" dirty="0">
                        <a:ln>
                          <a:noFill/>
                        </a:ln>
                        <a:solidFill>
                          <a:schemeClr val="tx1"/>
                        </a:solidFill>
                        <a:effectLst/>
                        <a:latin typeface="Arial" charset="0"/>
                        <a:ea typeface="ヒラギノ角ゴ Pro W3" charset="-128"/>
                      </a:endParaRPr>
                    </a:p>
                  </a:txBody>
                  <a:tcPr marL="135368" marR="13536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50195"/>
                      </a:schemeClr>
                    </a:solidFill>
                  </a:tcPr>
                </a:tc>
                <a:extLst>
                  <a:ext uri="{0D108BD9-81ED-4DB2-BD59-A6C34878D82A}">
                    <a16:rowId xmlns:a16="http://schemas.microsoft.com/office/drawing/2014/main" val="10006"/>
                  </a:ext>
                </a:extLst>
              </a:tr>
            </a:tbl>
          </a:graphicData>
        </a:graphic>
      </p:graphicFrame>
      <p:sp>
        <p:nvSpPr>
          <p:cNvPr id="9" name="TextBox 8"/>
          <p:cNvSpPr txBox="1"/>
          <p:nvPr/>
        </p:nvSpPr>
        <p:spPr>
          <a:xfrm>
            <a:off x="3233452" y="4309825"/>
            <a:ext cx="5849956" cy="830997"/>
          </a:xfrm>
          <a:prstGeom prst="rect">
            <a:avLst/>
          </a:prstGeom>
          <a:solidFill>
            <a:schemeClr val="accent5">
              <a:alpha val="50000"/>
            </a:schemeClr>
          </a:solidFill>
        </p:spPr>
        <p:txBody>
          <a:bodyPr wrap="squar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ヒラギノ角ゴ Pro W3" charset="0"/>
              </a:rPr>
              <a:t>Primary Science Objective: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ヒラギノ角ゴ Pro W3" charset="0"/>
              </a:rPr>
              <a:t>Monitor the vertical distribution of aerosols, ozone and other trace gases in Earth</a:t>
            </a:r>
            <a:r>
              <a:rPr kumimoji="0" lang="ja-JP" altLang="en-US" sz="1200" b="0" i="0" u="none" strike="noStrike" kern="1200" cap="none" spc="0" normalizeH="0" baseline="0" noProof="0" dirty="0">
                <a:ln>
                  <a:noFill/>
                </a:ln>
                <a:solidFill>
                  <a:prstClr val="black"/>
                </a:solidFill>
                <a:effectLst/>
                <a:uLnTx/>
                <a:uFillTx/>
                <a:latin typeface="Arial" charset="0"/>
                <a:ea typeface="ヒラギノ角ゴ Pro W3" charset="0"/>
              </a:rPr>
              <a:t>’</a:t>
            </a:r>
            <a:r>
              <a:rPr kumimoji="0" lang="en-US" altLang="ja-JP" sz="1200" b="0" i="0" u="none" strike="noStrike" kern="1200" cap="none" spc="0" normalizeH="0" baseline="0" noProof="0" dirty="0">
                <a:ln>
                  <a:noFill/>
                </a:ln>
                <a:solidFill>
                  <a:prstClr val="black"/>
                </a:solidFill>
                <a:effectLst/>
                <a:uLnTx/>
                <a:uFillTx/>
                <a:latin typeface="Arial" charset="0"/>
                <a:ea typeface="ヒラギノ角ゴ Pro W3" charset="0"/>
              </a:rPr>
              <a:t>s stratosphere and troposphere to enhance understanding of ozone recovery and climate change processes in the upper atmosphere</a:t>
            </a:r>
            <a:endParaRPr kumimoji="0" lang="en-US" sz="1200" b="0" i="0" u="none" strike="noStrike" kern="1200" cap="none" spc="0" normalizeH="0" baseline="0" noProof="0" dirty="0">
              <a:ln>
                <a:noFill/>
              </a:ln>
              <a:solidFill>
                <a:prstClr val="black"/>
              </a:solidFill>
              <a:effectLst/>
              <a:uLnTx/>
              <a:uFillTx/>
              <a:latin typeface="Arial" charset="0"/>
              <a:ea typeface="ヒラギノ角ゴ Pro W3" charset="0"/>
            </a:endParaRPr>
          </a:p>
        </p:txBody>
      </p:sp>
      <p:sp>
        <p:nvSpPr>
          <p:cNvPr id="10" name="TextBox 9"/>
          <p:cNvSpPr txBox="1"/>
          <p:nvPr/>
        </p:nvSpPr>
        <p:spPr>
          <a:xfrm>
            <a:off x="60592" y="3268607"/>
            <a:ext cx="2561843" cy="1384995"/>
          </a:xfrm>
          <a:prstGeom prst="rect">
            <a:avLst/>
          </a:prstGeom>
          <a:solidFill>
            <a:schemeClr val="accent3">
              <a:alpha val="50000"/>
            </a:schemeClr>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ヒラギノ角ゴ Pro W3" pitchFamily="29" charset="-128"/>
                <a:cs typeface="ヒラギノ角ゴ Pro W3" pitchFamily="29" charset="-128"/>
              </a:rPr>
              <a:t>SAGE III on ISS directly supports NASA Strategic Goals to extend and sustain human activities across the solar system; expand scientific understanding of the Earth and the universe in which we live</a:t>
            </a:r>
          </a:p>
        </p:txBody>
      </p:sp>
      <p:pic>
        <p:nvPicPr>
          <p:cNvPr id="12" name="Picture 11"/>
          <p:cNvPicPr>
            <a:picLocks noChangeAspect="1"/>
          </p:cNvPicPr>
          <p:nvPr/>
        </p:nvPicPr>
        <p:blipFill>
          <a:blip r:embed="rId2"/>
          <a:stretch>
            <a:fillRect/>
          </a:stretch>
        </p:blipFill>
        <p:spPr>
          <a:xfrm>
            <a:off x="1082207" y="147562"/>
            <a:ext cx="1548277" cy="2876353"/>
          </a:xfrm>
          <a:prstGeom prst="rect">
            <a:avLst/>
          </a:prstGeom>
        </p:spPr>
      </p:pic>
      <p:sp>
        <p:nvSpPr>
          <p:cNvPr id="13" name="TextBox 19"/>
          <p:cNvSpPr txBox="1">
            <a:spLocks noChangeArrowheads="1"/>
          </p:cNvSpPr>
          <p:nvPr/>
        </p:nvSpPr>
        <p:spPr bwMode="auto">
          <a:xfrm>
            <a:off x="0" y="4645140"/>
            <a:ext cx="172964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ヒラギノ角ゴ Pro W3" charset="0"/>
              </a:rPr>
              <a:t>sage.nasa.gov</a:t>
            </a:r>
          </a:p>
        </p:txBody>
      </p:sp>
    </p:spTree>
    <p:extLst>
      <p:ext uri="{BB962C8B-B14F-4D97-AF65-F5344CB8AC3E}">
        <p14:creationId xmlns:p14="http://schemas.microsoft.com/office/powerpoint/2010/main" val="3706488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itle 2"/>
          <p:cNvSpPr>
            <a:spLocks noGrp="1"/>
          </p:cNvSpPr>
          <p:nvPr>
            <p:ph type="title"/>
          </p:nvPr>
        </p:nvSpPr>
        <p:spPr/>
        <p:txBody>
          <a:bodyPr/>
          <a:lstStyle/>
          <a:p>
            <a:r>
              <a:rPr lang="en-US" dirty="0">
                <a:ea typeface="ヒラギノ角ゴ Pro W3"/>
                <a:cs typeface="ヒラギノ角ゴ Pro W3"/>
              </a:rPr>
              <a:t>Technical Overview: Instrument Payload</a:t>
            </a:r>
          </a:p>
        </p:txBody>
      </p:sp>
      <p:pic>
        <p:nvPicPr>
          <p:cNvPr id="22" name="Picture 2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529119" y="911945"/>
            <a:ext cx="4106517" cy="3814421"/>
          </a:xfrm>
          <a:prstGeom prst="rect">
            <a:avLst/>
          </a:prstGeom>
        </p:spPr>
      </p:pic>
      <p:sp>
        <p:nvSpPr>
          <p:cNvPr id="23" name="TextBox 4"/>
          <p:cNvSpPr txBox="1">
            <a:spLocks noChangeArrowheads="1"/>
          </p:cNvSpPr>
          <p:nvPr/>
        </p:nvSpPr>
        <p:spPr bwMode="auto">
          <a:xfrm>
            <a:off x="1197507" y="815868"/>
            <a:ext cx="1179011" cy="415498"/>
          </a:xfrm>
          <a:prstGeom prst="rect">
            <a:avLst/>
          </a:prstGeom>
          <a:noFill/>
          <a:ln w="9525">
            <a:noFill/>
            <a:miter lim="800000"/>
            <a:headEnd/>
            <a:tailEnd/>
          </a:ln>
        </p:spPr>
        <p:txBody>
          <a:bodyPr wrap="square" anchor="ctr">
            <a:spAutoFit/>
          </a:bodyPr>
          <a:lstStyle/>
          <a:p>
            <a:pPr algn="r"/>
            <a:r>
              <a:rPr lang="en-US" sz="1050" b="1" dirty="0"/>
              <a:t>Sensor  Assembly (SA)</a:t>
            </a:r>
            <a:endParaRPr lang="en-US" sz="825" dirty="0"/>
          </a:p>
        </p:txBody>
      </p:sp>
      <p:sp>
        <p:nvSpPr>
          <p:cNvPr id="24" name="TextBox 6"/>
          <p:cNvSpPr txBox="1">
            <a:spLocks noChangeArrowheads="1"/>
          </p:cNvSpPr>
          <p:nvPr/>
        </p:nvSpPr>
        <p:spPr bwMode="auto">
          <a:xfrm>
            <a:off x="6575222" y="1339194"/>
            <a:ext cx="1143000" cy="577081"/>
          </a:xfrm>
          <a:prstGeom prst="rect">
            <a:avLst/>
          </a:prstGeom>
          <a:noFill/>
          <a:ln w="9525">
            <a:noFill/>
            <a:miter lim="800000"/>
            <a:headEnd/>
            <a:tailEnd/>
          </a:ln>
        </p:spPr>
        <p:txBody>
          <a:bodyPr anchor="ctr">
            <a:spAutoFit/>
          </a:bodyPr>
          <a:lstStyle/>
          <a:p>
            <a:r>
              <a:rPr lang="en-US" sz="1050" b="1" dirty="0"/>
              <a:t>Hexapod Electronics Unit (HEU)</a:t>
            </a:r>
            <a:endParaRPr lang="en-US" sz="825" dirty="0"/>
          </a:p>
        </p:txBody>
      </p:sp>
      <p:sp>
        <p:nvSpPr>
          <p:cNvPr id="25" name="Rectangle 7"/>
          <p:cNvSpPr>
            <a:spLocks noChangeArrowheads="1"/>
          </p:cNvSpPr>
          <p:nvPr/>
        </p:nvSpPr>
        <p:spPr bwMode="auto">
          <a:xfrm>
            <a:off x="6635636" y="2683083"/>
            <a:ext cx="1134665" cy="577081"/>
          </a:xfrm>
          <a:prstGeom prst="rect">
            <a:avLst/>
          </a:prstGeom>
          <a:noFill/>
          <a:ln w="9525">
            <a:noFill/>
            <a:miter lim="800000"/>
            <a:headEnd/>
            <a:tailEnd/>
          </a:ln>
        </p:spPr>
        <p:txBody>
          <a:bodyPr anchor="ctr">
            <a:spAutoFit/>
          </a:bodyPr>
          <a:lstStyle/>
          <a:p>
            <a:r>
              <a:rPr lang="en-US" sz="1050" b="1" dirty="0">
                <a:cs typeface="Arial" pitchFamily="34" charset="0"/>
              </a:rPr>
              <a:t>Interface Adapter Module (IAM)</a:t>
            </a:r>
            <a:endParaRPr lang="en-US" sz="825" dirty="0">
              <a:cs typeface="Arial" pitchFamily="34" charset="0"/>
            </a:endParaRPr>
          </a:p>
        </p:txBody>
      </p:sp>
      <p:sp>
        <p:nvSpPr>
          <p:cNvPr id="27" name="Rectangle 8"/>
          <p:cNvSpPr>
            <a:spLocks noChangeArrowheads="1"/>
          </p:cNvSpPr>
          <p:nvPr/>
        </p:nvSpPr>
        <p:spPr bwMode="auto">
          <a:xfrm>
            <a:off x="1230835" y="3736739"/>
            <a:ext cx="1174214" cy="738664"/>
          </a:xfrm>
          <a:prstGeom prst="rect">
            <a:avLst/>
          </a:prstGeom>
          <a:noFill/>
          <a:ln w="9525">
            <a:noFill/>
            <a:miter lim="800000"/>
            <a:headEnd/>
            <a:tailEnd/>
          </a:ln>
        </p:spPr>
        <p:txBody>
          <a:bodyPr wrap="square" anchor="ctr">
            <a:spAutoFit/>
          </a:bodyPr>
          <a:lstStyle/>
          <a:p>
            <a:pPr algn="r"/>
            <a:r>
              <a:rPr lang="en-US" sz="1050" b="1" dirty="0"/>
              <a:t>Disturbance Monitoring Package</a:t>
            </a:r>
          </a:p>
          <a:p>
            <a:pPr algn="r"/>
            <a:r>
              <a:rPr lang="en-US" sz="1050" b="1" dirty="0"/>
              <a:t>(DMP)</a:t>
            </a:r>
            <a:endParaRPr lang="en-US" sz="825" dirty="0"/>
          </a:p>
        </p:txBody>
      </p:sp>
      <p:sp>
        <p:nvSpPr>
          <p:cNvPr id="29" name="Freeform 28"/>
          <p:cNvSpPr/>
          <p:nvPr/>
        </p:nvSpPr>
        <p:spPr>
          <a:xfrm rot="10800000" flipV="1">
            <a:off x="2376517" y="1023619"/>
            <a:ext cx="1435388" cy="395422"/>
          </a:xfrm>
          <a:custGeom>
            <a:avLst/>
            <a:gdLst>
              <a:gd name="connsiteX0" fmla="*/ 0 w 2575560"/>
              <a:gd name="connsiteY0" fmla="*/ 457200 h 457200"/>
              <a:gd name="connsiteX1" fmla="*/ 1028700 w 2575560"/>
              <a:gd name="connsiteY1" fmla="*/ 457200 h 457200"/>
              <a:gd name="connsiteX2" fmla="*/ 2575560 w 2575560"/>
              <a:gd name="connsiteY2" fmla="*/ 0 h 457200"/>
              <a:gd name="connsiteX0" fmla="*/ 0 w 2575560"/>
              <a:gd name="connsiteY0" fmla="*/ 457200 h 457200"/>
              <a:gd name="connsiteX1" fmla="*/ 1028700 w 2575560"/>
              <a:gd name="connsiteY1" fmla="*/ 457200 h 457200"/>
              <a:gd name="connsiteX2" fmla="*/ 1615440 w 2575560"/>
              <a:gd name="connsiteY2" fmla="*/ 30480 h 457200"/>
              <a:gd name="connsiteX3" fmla="*/ 2575560 w 2575560"/>
              <a:gd name="connsiteY3" fmla="*/ 0 h 457200"/>
              <a:gd name="connsiteX0" fmla="*/ 0 w 2458656"/>
              <a:gd name="connsiteY0" fmla="*/ 581690 h 581690"/>
              <a:gd name="connsiteX1" fmla="*/ 1028700 w 2458656"/>
              <a:gd name="connsiteY1" fmla="*/ 581690 h 581690"/>
              <a:gd name="connsiteX2" fmla="*/ 1615440 w 2458656"/>
              <a:gd name="connsiteY2" fmla="*/ 154970 h 581690"/>
              <a:gd name="connsiteX3" fmla="*/ 2458656 w 2458656"/>
              <a:gd name="connsiteY3" fmla="*/ 0 h 581690"/>
              <a:gd name="connsiteX0" fmla="*/ -1 w 1788247"/>
              <a:gd name="connsiteY0" fmla="*/ 1007950 h 1007950"/>
              <a:gd name="connsiteX1" fmla="*/ 358291 w 1788247"/>
              <a:gd name="connsiteY1" fmla="*/ 581690 h 1007950"/>
              <a:gd name="connsiteX2" fmla="*/ 945031 w 1788247"/>
              <a:gd name="connsiteY2" fmla="*/ 154970 h 1007950"/>
              <a:gd name="connsiteX3" fmla="*/ 1788247 w 1788247"/>
              <a:gd name="connsiteY3" fmla="*/ 0 h 1007950"/>
              <a:gd name="connsiteX0" fmla="*/ 354299 w 2142547"/>
              <a:gd name="connsiteY0" fmla="*/ 1007950 h 1007950"/>
              <a:gd name="connsiteX1" fmla="*/ 0 w 2142547"/>
              <a:gd name="connsiteY1" fmla="*/ 895735 h 1007950"/>
              <a:gd name="connsiteX2" fmla="*/ 1299331 w 2142547"/>
              <a:gd name="connsiteY2" fmla="*/ 154970 h 1007950"/>
              <a:gd name="connsiteX3" fmla="*/ 2142547 w 2142547"/>
              <a:gd name="connsiteY3" fmla="*/ 0 h 1007950"/>
              <a:gd name="connsiteX0" fmla="*/ 354299 w 2142547"/>
              <a:gd name="connsiteY0" fmla="*/ 1290345 h 1290345"/>
              <a:gd name="connsiteX1" fmla="*/ 0 w 2142547"/>
              <a:gd name="connsiteY1" fmla="*/ 1178130 h 1290345"/>
              <a:gd name="connsiteX2" fmla="*/ 1803232 w 2142547"/>
              <a:gd name="connsiteY2" fmla="*/ 0 h 1290345"/>
              <a:gd name="connsiteX3" fmla="*/ 2142547 w 2142547"/>
              <a:gd name="connsiteY3" fmla="*/ 282395 h 1290345"/>
              <a:gd name="connsiteX0" fmla="*/ 354299 w 2215695"/>
              <a:gd name="connsiteY0" fmla="*/ 1007950 h 1007950"/>
              <a:gd name="connsiteX1" fmla="*/ 0 w 2215695"/>
              <a:gd name="connsiteY1" fmla="*/ 895735 h 1007950"/>
              <a:gd name="connsiteX2" fmla="*/ 2215696 w 2215695"/>
              <a:gd name="connsiteY2" fmla="*/ 547945 h 1007950"/>
              <a:gd name="connsiteX3" fmla="*/ 2142547 w 2215695"/>
              <a:gd name="connsiteY3" fmla="*/ 0 h 1007950"/>
              <a:gd name="connsiteX0" fmla="*/ 354299 w 2157331"/>
              <a:gd name="connsiteY0" fmla="*/ 1007950 h 1007950"/>
              <a:gd name="connsiteX1" fmla="*/ 0 w 2157331"/>
              <a:gd name="connsiteY1" fmla="*/ 895735 h 1007950"/>
              <a:gd name="connsiteX2" fmla="*/ 2157331 w 2157331"/>
              <a:gd name="connsiteY2" fmla="*/ 331367 h 1007950"/>
              <a:gd name="connsiteX3" fmla="*/ 2142547 w 2157331"/>
              <a:gd name="connsiteY3" fmla="*/ 0 h 1007950"/>
              <a:gd name="connsiteX0" fmla="*/ 1527121 w 3330153"/>
              <a:gd name="connsiteY0" fmla="*/ 1007950 h 1007950"/>
              <a:gd name="connsiteX1" fmla="*/ 1 w 3330153"/>
              <a:gd name="connsiteY1" fmla="*/ 238719 h 1007950"/>
              <a:gd name="connsiteX2" fmla="*/ 3330153 w 3330153"/>
              <a:gd name="connsiteY2" fmla="*/ 331367 h 1007950"/>
              <a:gd name="connsiteX3" fmla="*/ 3315369 w 3330153"/>
              <a:gd name="connsiteY3" fmla="*/ 0 h 1007950"/>
              <a:gd name="connsiteX0" fmla="*/ -1 w 3330151"/>
              <a:gd name="connsiteY0" fmla="*/ 238719 h 331367"/>
              <a:gd name="connsiteX1" fmla="*/ 3330151 w 3330151"/>
              <a:gd name="connsiteY1" fmla="*/ 331367 h 331367"/>
              <a:gd name="connsiteX2" fmla="*/ 3315367 w 3330151"/>
              <a:gd name="connsiteY2" fmla="*/ 0 h 331367"/>
              <a:gd name="connsiteX0" fmla="*/ 1 w 3433269"/>
              <a:gd name="connsiteY0" fmla="*/ 238719 h 538954"/>
              <a:gd name="connsiteX1" fmla="*/ 3433270 w 3433269"/>
              <a:gd name="connsiteY1" fmla="*/ 538954 h 538954"/>
              <a:gd name="connsiteX2" fmla="*/ 3315369 w 3433269"/>
              <a:gd name="connsiteY2" fmla="*/ 0 h 538954"/>
              <a:gd name="connsiteX0" fmla="*/ 0 w 3336106"/>
              <a:gd name="connsiteY0" fmla="*/ 931033 h 931033"/>
              <a:gd name="connsiteX1" fmla="*/ 3336106 w 3336106"/>
              <a:gd name="connsiteY1" fmla="*/ 538954 h 931033"/>
              <a:gd name="connsiteX2" fmla="*/ 3218205 w 3336106"/>
              <a:gd name="connsiteY2" fmla="*/ 0 h 931033"/>
              <a:gd name="connsiteX0" fmla="*/ 0 w 3770437"/>
              <a:gd name="connsiteY0" fmla="*/ 986610 h 986610"/>
              <a:gd name="connsiteX1" fmla="*/ 3336106 w 3770437"/>
              <a:gd name="connsiteY1" fmla="*/ 594531 h 986610"/>
              <a:gd name="connsiteX2" fmla="*/ 3770437 w 3770437"/>
              <a:gd name="connsiteY2" fmla="*/ 0 h 986610"/>
              <a:gd name="connsiteX0" fmla="*/ 0 w 3756717"/>
              <a:gd name="connsiteY0" fmla="*/ 1041975 h 1041975"/>
              <a:gd name="connsiteX1" fmla="*/ 3322386 w 3756717"/>
              <a:gd name="connsiteY1" fmla="*/ 594531 h 1041975"/>
              <a:gd name="connsiteX2" fmla="*/ 3756717 w 3756717"/>
              <a:gd name="connsiteY2" fmla="*/ 0 h 1041975"/>
              <a:gd name="connsiteX0" fmla="*/ 0 w 3756717"/>
              <a:gd name="connsiteY0" fmla="*/ 1041975 h 1041975"/>
              <a:gd name="connsiteX1" fmla="*/ 1454930 w 3756717"/>
              <a:gd name="connsiteY1" fmla="*/ 17681 h 1041975"/>
              <a:gd name="connsiteX2" fmla="*/ 3756717 w 3756717"/>
              <a:gd name="connsiteY2" fmla="*/ 0 h 1041975"/>
              <a:gd name="connsiteX0" fmla="*/ 0 w 3756717"/>
              <a:gd name="connsiteY0" fmla="*/ 1041975 h 1041975"/>
              <a:gd name="connsiteX1" fmla="*/ 1396185 w 3756717"/>
              <a:gd name="connsiteY1" fmla="*/ 0 h 1041975"/>
              <a:gd name="connsiteX2" fmla="*/ 3756717 w 3756717"/>
              <a:gd name="connsiteY2" fmla="*/ 0 h 1041975"/>
              <a:gd name="connsiteX0" fmla="*/ 0 w 3756717"/>
              <a:gd name="connsiteY0" fmla="*/ 1041978 h 1041978"/>
              <a:gd name="connsiteX1" fmla="*/ 2065991 w 3756717"/>
              <a:gd name="connsiteY1" fmla="*/ 0 h 1041978"/>
              <a:gd name="connsiteX2" fmla="*/ 3756717 w 3756717"/>
              <a:gd name="connsiteY2" fmla="*/ 3 h 1041978"/>
              <a:gd name="connsiteX0" fmla="*/ 0 w 3756717"/>
              <a:gd name="connsiteY0" fmla="*/ 1041978 h 1041978"/>
              <a:gd name="connsiteX1" fmla="*/ 1700418 w 3756717"/>
              <a:gd name="connsiteY1" fmla="*/ 0 h 1041978"/>
              <a:gd name="connsiteX2" fmla="*/ 3756717 w 3756717"/>
              <a:gd name="connsiteY2" fmla="*/ 3 h 1041978"/>
              <a:gd name="connsiteX0" fmla="*/ 0 w 3756717"/>
              <a:gd name="connsiteY0" fmla="*/ 1041978 h 1041978"/>
              <a:gd name="connsiteX1" fmla="*/ 3195513 w 3756717"/>
              <a:gd name="connsiteY1" fmla="*/ 0 h 1041978"/>
              <a:gd name="connsiteX2" fmla="*/ 3756717 w 3756717"/>
              <a:gd name="connsiteY2" fmla="*/ 3 h 1041978"/>
            </a:gdLst>
            <a:ahLst/>
            <a:cxnLst>
              <a:cxn ang="0">
                <a:pos x="connsiteX0" y="connsiteY0"/>
              </a:cxn>
              <a:cxn ang="0">
                <a:pos x="connsiteX1" y="connsiteY1"/>
              </a:cxn>
              <a:cxn ang="0">
                <a:pos x="connsiteX2" y="connsiteY2"/>
              </a:cxn>
            </a:cxnLst>
            <a:rect l="l" t="t" r="r" b="b"/>
            <a:pathLst>
              <a:path w="3756717" h="1041978">
                <a:moveTo>
                  <a:pt x="0" y="1041978"/>
                </a:moveTo>
                <a:lnTo>
                  <a:pt x="3195513" y="0"/>
                </a:lnTo>
                <a:lnTo>
                  <a:pt x="3756717" y="3"/>
                </a:lnTo>
              </a:path>
            </a:pathLst>
          </a:custGeom>
          <a:ln w="19050">
            <a:solidFill>
              <a:schemeClr val="tx1"/>
            </a:solidFill>
            <a:headEnd type="triangle" w="med" len="lg"/>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200" dirty="0"/>
          </a:p>
        </p:txBody>
      </p:sp>
      <p:sp>
        <p:nvSpPr>
          <p:cNvPr id="30" name="Freeform 29"/>
          <p:cNvSpPr/>
          <p:nvPr/>
        </p:nvSpPr>
        <p:spPr>
          <a:xfrm rot="10800000" flipV="1">
            <a:off x="2371706" y="2668902"/>
            <a:ext cx="453647" cy="357793"/>
          </a:xfrm>
          <a:custGeom>
            <a:avLst/>
            <a:gdLst>
              <a:gd name="connsiteX0" fmla="*/ 0 w 2575560"/>
              <a:gd name="connsiteY0" fmla="*/ 457200 h 457200"/>
              <a:gd name="connsiteX1" fmla="*/ 1028700 w 2575560"/>
              <a:gd name="connsiteY1" fmla="*/ 457200 h 457200"/>
              <a:gd name="connsiteX2" fmla="*/ 2575560 w 2575560"/>
              <a:gd name="connsiteY2" fmla="*/ 0 h 457200"/>
              <a:gd name="connsiteX0" fmla="*/ 0 w 2575560"/>
              <a:gd name="connsiteY0" fmla="*/ 457200 h 457200"/>
              <a:gd name="connsiteX1" fmla="*/ 1028700 w 2575560"/>
              <a:gd name="connsiteY1" fmla="*/ 457200 h 457200"/>
              <a:gd name="connsiteX2" fmla="*/ 1615440 w 2575560"/>
              <a:gd name="connsiteY2" fmla="*/ 30480 h 457200"/>
              <a:gd name="connsiteX3" fmla="*/ 2575560 w 2575560"/>
              <a:gd name="connsiteY3" fmla="*/ 0 h 457200"/>
              <a:gd name="connsiteX0" fmla="*/ 0 w 2458656"/>
              <a:gd name="connsiteY0" fmla="*/ 581690 h 581690"/>
              <a:gd name="connsiteX1" fmla="*/ 1028700 w 2458656"/>
              <a:gd name="connsiteY1" fmla="*/ 581690 h 581690"/>
              <a:gd name="connsiteX2" fmla="*/ 1615440 w 2458656"/>
              <a:gd name="connsiteY2" fmla="*/ 154970 h 581690"/>
              <a:gd name="connsiteX3" fmla="*/ 2458656 w 2458656"/>
              <a:gd name="connsiteY3" fmla="*/ 0 h 581690"/>
              <a:gd name="connsiteX0" fmla="*/ -1 w 1788247"/>
              <a:gd name="connsiteY0" fmla="*/ 1007950 h 1007950"/>
              <a:gd name="connsiteX1" fmla="*/ 358291 w 1788247"/>
              <a:gd name="connsiteY1" fmla="*/ 581690 h 1007950"/>
              <a:gd name="connsiteX2" fmla="*/ 945031 w 1788247"/>
              <a:gd name="connsiteY2" fmla="*/ 154970 h 1007950"/>
              <a:gd name="connsiteX3" fmla="*/ 1788247 w 1788247"/>
              <a:gd name="connsiteY3" fmla="*/ 0 h 1007950"/>
              <a:gd name="connsiteX0" fmla="*/ 354299 w 2142547"/>
              <a:gd name="connsiteY0" fmla="*/ 1007950 h 1007950"/>
              <a:gd name="connsiteX1" fmla="*/ 0 w 2142547"/>
              <a:gd name="connsiteY1" fmla="*/ 895735 h 1007950"/>
              <a:gd name="connsiteX2" fmla="*/ 1299331 w 2142547"/>
              <a:gd name="connsiteY2" fmla="*/ 154970 h 1007950"/>
              <a:gd name="connsiteX3" fmla="*/ 2142547 w 2142547"/>
              <a:gd name="connsiteY3" fmla="*/ 0 h 1007950"/>
              <a:gd name="connsiteX0" fmla="*/ 354299 w 2142547"/>
              <a:gd name="connsiteY0" fmla="*/ 1290345 h 1290345"/>
              <a:gd name="connsiteX1" fmla="*/ 0 w 2142547"/>
              <a:gd name="connsiteY1" fmla="*/ 1178130 h 1290345"/>
              <a:gd name="connsiteX2" fmla="*/ 1803232 w 2142547"/>
              <a:gd name="connsiteY2" fmla="*/ 0 h 1290345"/>
              <a:gd name="connsiteX3" fmla="*/ 2142547 w 2142547"/>
              <a:gd name="connsiteY3" fmla="*/ 282395 h 1290345"/>
              <a:gd name="connsiteX0" fmla="*/ 354299 w 2215695"/>
              <a:gd name="connsiteY0" fmla="*/ 1007950 h 1007950"/>
              <a:gd name="connsiteX1" fmla="*/ 0 w 2215695"/>
              <a:gd name="connsiteY1" fmla="*/ 895735 h 1007950"/>
              <a:gd name="connsiteX2" fmla="*/ 2215696 w 2215695"/>
              <a:gd name="connsiteY2" fmla="*/ 547945 h 1007950"/>
              <a:gd name="connsiteX3" fmla="*/ 2142547 w 2215695"/>
              <a:gd name="connsiteY3" fmla="*/ 0 h 1007950"/>
              <a:gd name="connsiteX0" fmla="*/ 354299 w 2157331"/>
              <a:gd name="connsiteY0" fmla="*/ 1007950 h 1007950"/>
              <a:gd name="connsiteX1" fmla="*/ 0 w 2157331"/>
              <a:gd name="connsiteY1" fmla="*/ 895735 h 1007950"/>
              <a:gd name="connsiteX2" fmla="*/ 2157331 w 2157331"/>
              <a:gd name="connsiteY2" fmla="*/ 331367 h 1007950"/>
              <a:gd name="connsiteX3" fmla="*/ 2142547 w 2157331"/>
              <a:gd name="connsiteY3" fmla="*/ 0 h 1007950"/>
              <a:gd name="connsiteX0" fmla="*/ 1527121 w 3330153"/>
              <a:gd name="connsiteY0" fmla="*/ 1007950 h 1007950"/>
              <a:gd name="connsiteX1" fmla="*/ 1 w 3330153"/>
              <a:gd name="connsiteY1" fmla="*/ 238719 h 1007950"/>
              <a:gd name="connsiteX2" fmla="*/ 3330153 w 3330153"/>
              <a:gd name="connsiteY2" fmla="*/ 331367 h 1007950"/>
              <a:gd name="connsiteX3" fmla="*/ 3315369 w 3330153"/>
              <a:gd name="connsiteY3" fmla="*/ 0 h 1007950"/>
              <a:gd name="connsiteX0" fmla="*/ -1 w 3330151"/>
              <a:gd name="connsiteY0" fmla="*/ 238719 h 331367"/>
              <a:gd name="connsiteX1" fmla="*/ 3330151 w 3330151"/>
              <a:gd name="connsiteY1" fmla="*/ 331367 h 331367"/>
              <a:gd name="connsiteX2" fmla="*/ 3315367 w 3330151"/>
              <a:gd name="connsiteY2" fmla="*/ 0 h 331367"/>
              <a:gd name="connsiteX0" fmla="*/ 1 w 3433269"/>
              <a:gd name="connsiteY0" fmla="*/ 238719 h 538954"/>
              <a:gd name="connsiteX1" fmla="*/ 3433270 w 3433269"/>
              <a:gd name="connsiteY1" fmla="*/ 538954 h 538954"/>
              <a:gd name="connsiteX2" fmla="*/ 3315369 w 3433269"/>
              <a:gd name="connsiteY2" fmla="*/ 0 h 538954"/>
              <a:gd name="connsiteX0" fmla="*/ 0 w 3336106"/>
              <a:gd name="connsiteY0" fmla="*/ 931033 h 931033"/>
              <a:gd name="connsiteX1" fmla="*/ 3336106 w 3336106"/>
              <a:gd name="connsiteY1" fmla="*/ 538954 h 931033"/>
              <a:gd name="connsiteX2" fmla="*/ 3218205 w 3336106"/>
              <a:gd name="connsiteY2" fmla="*/ 0 h 931033"/>
              <a:gd name="connsiteX0" fmla="*/ 0 w 3770437"/>
              <a:gd name="connsiteY0" fmla="*/ 986610 h 986610"/>
              <a:gd name="connsiteX1" fmla="*/ 3336106 w 3770437"/>
              <a:gd name="connsiteY1" fmla="*/ 594531 h 986610"/>
              <a:gd name="connsiteX2" fmla="*/ 3770437 w 3770437"/>
              <a:gd name="connsiteY2" fmla="*/ 0 h 986610"/>
              <a:gd name="connsiteX0" fmla="*/ 0 w 3756717"/>
              <a:gd name="connsiteY0" fmla="*/ 1041975 h 1041975"/>
              <a:gd name="connsiteX1" fmla="*/ 3322386 w 3756717"/>
              <a:gd name="connsiteY1" fmla="*/ 594531 h 1041975"/>
              <a:gd name="connsiteX2" fmla="*/ 3756717 w 3756717"/>
              <a:gd name="connsiteY2" fmla="*/ 0 h 1041975"/>
              <a:gd name="connsiteX0" fmla="*/ 0 w 3756717"/>
              <a:gd name="connsiteY0" fmla="*/ 1041975 h 1041975"/>
              <a:gd name="connsiteX1" fmla="*/ 1454930 w 3756717"/>
              <a:gd name="connsiteY1" fmla="*/ 17681 h 1041975"/>
              <a:gd name="connsiteX2" fmla="*/ 3756717 w 3756717"/>
              <a:gd name="connsiteY2" fmla="*/ 0 h 1041975"/>
              <a:gd name="connsiteX0" fmla="*/ 0 w 3756717"/>
              <a:gd name="connsiteY0" fmla="*/ 1041975 h 1041975"/>
              <a:gd name="connsiteX1" fmla="*/ 1396185 w 3756717"/>
              <a:gd name="connsiteY1" fmla="*/ 0 h 1041975"/>
              <a:gd name="connsiteX2" fmla="*/ 3756717 w 3756717"/>
              <a:gd name="connsiteY2" fmla="*/ 0 h 1041975"/>
              <a:gd name="connsiteX0" fmla="*/ 0 w 3756717"/>
              <a:gd name="connsiteY0" fmla="*/ 1041975 h 1041975"/>
              <a:gd name="connsiteX1" fmla="*/ 2011145 w 3756717"/>
              <a:gd name="connsiteY1" fmla="*/ 0 h 1041975"/>
              <a:gd name="connsiteX2" fmla="*/ 3756717 w 3756717"/>
              <a:gd name="connsiteY2" fmla="*/ 0 h 1041975"/>
              <a:gd name="connsiteX0" fmla="*/ 0 w 3756717"/>
              <a:gd name="connsiteY0" fmla="*/ 1041975 h 1041975"/>
              <a:gd name="connsiteX1" fmla="*/ 1766650 w 3756717"/>
              <a:gd name="connsiteY1" fmla="*/ 0 h 1041975"/>
              <a:gd name="connsiteX2" fmla="*/ 3756717 w 3756717"/>
              <a:gd name="connsiteY2" fmla="*/ 0 h 1041975"/>
              <a:gd name="connsiteX0" fmla="*/ 0 w 3756717"/>
              <a:gd name="connsiteY0" fmla="*/ 1041975 h 1041975"/>
              <a:gd name="connsiteX1" fmla="*/ 2905635 w 3756717"/>
              <a:gd name="connsiteY1" fmla="*/ 0 h 1041975"/>
              <a:gd name="connsiteX2" fmla="*/ 3756717 w 3756717"/>
              <a:gd name="connsiteY2" fmla="*/ 0 h 1041975"/>
              <a:gd name="connsiteX0" fmla="*/ 0 w 3756717"/>
              <a:gd name="connsiteY0" fmla="*/ 1041975 h 1041975"/>
              <a:gd name="connsiteX1" fmla="*/ 2193209 w 3756717"/>
              <a:gd name="connsiteY1" fmla="*/ 0 h 1041975"/>
              <a:gd name="connsiteX2" fmla="*/ 3756717 w 3756717"/>
              <a:gd name="connsiteY2" fmla="*/ 0 h 1041975"/>
            </a:gdLst>
            <a:ahLst/>
            <a:cxnLst>
              <a:cxn ang="0">
                <a:pos x="connsiteX0" y="connsiteY0"/>
              </a:cxn>
              <a:cxn ang="0">
                <a:pos x="connsiteX1" y="connsiteY1"/>
              </a:cxn>
              <a:cxn ang="0">
                <a:pos x="connsiteX2" y="connsiteY2"/>
              </a:cxn>
            </a:cxnLst>
            <a:rect l="l" t="t" r="r" b="b"/>
            <a:pathLst>
              <a:path w="3756717" h="1041975">
                <a:moveTo>
                  <a:pt x="0" y="1041975"/>
                </a:moveTo>
                <a:lnTo>
                  <a:pt x="2193209" y="0"/>
                </a:lnTo>
                <a:lnTo>
                  <a:pt x="3756717" y="0"/>
                </a:lnTo>
              </a:path>
            </a:pathLst>
          </a:custGeom>
          <a:ln w="19050">
            <a:solidFill>
              <a:schemeClr val="tx1"/>
            </a:solidFill>
            <a:headEnd type="triangle" w="med" len="lg"/>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200" dirty="0"/>
          </a:p>
        </p:txBody>
      </p:sp>
      <p:sp>
        <p:nvSpPr>
          <p:cNvPr id="31" name="Freeform 30"/>
          <p:cNvSpPr/>
          <p:nvPr/>
        </p:nvSpPr>
        <p:spPr>
          <a:xfrm rot="10800000" flipH="1" flipV="1">
            <a:off x="5606058" y="1583575"/>
            <a:ext cx="1029578" cy="613129"/>
          </a:xfrm>
          <a:custGeom>
            <a:avLst/>
            <a:gdLst>
              <a:gd name="connsiteX0" fmla="*/ 0 w 2575560"/>
              <a:gd name="connsiteY0" fmla="*/ 457200 h 457200"/>
              <a:gd name="connsiteX1" fmla="*/ 1028700 w 2575560"/>
              <a:gd name="connsiteY1" fmla="*/ 457200 h 457200"/>
              <a:gd name="connsiteX2" fmla="*/ 2575560 w 2575560"/>
              <a:gd name="connsiteY2" fmla="*/ 0 h 457200"/>
              <a:gd name="connsiteX0" fmla="*/ 0 w 2575560"/>
              <a:gd name="connsiteY0" fmla="*/ 457200 h 457200"/>
              <a:gd name="connsiteX1" fmla="*/ 1028700 w 2575560"/>
              <a:gd name="connsiteY1" fmla="*/ 457200 h 457200"/>
              <a:gd name="connsiteX2" fmla="*/ 1615440 w 2575560"/>
              <a:gd name="connsiteY2" fmla="*/ 30480 h 457200"/>
              <a:gd name="connsiteX3" fmla="*/ 2575560 w 2575560"/>
              <a:gd name="connsiteY3" fmla="*/ 0 h 457200"/>
              <a:gd name="connsiteX0" fmla="*/ 0 w 2458656"/>
              <a:gd name="connsiteY0" fmla="*/ 581690 h 581690"/>
              <a:gd name="connsiteX1" fmla="*/ 1028700 w 2458656"/>
              <a:gd name="connsiteY1" fmla="*/ 581690 h 581690"/>
              <a:gd name="connsiteX2" fmla="*/ 1615440 w 2458656"/>
              <a:gd name="connsiteY2" fmla="*/ 154970 h 581690"/>
              <a:gd name="connsiteX3" fmla="*/ 2458656 w 2458656"/>
              <a:gd name="connsiteY3" fmla="*/ 0 h 581690"/>
              <a:gd name="connsiteX0" fmla="*/ -1 w 1788247"/>
              <a:gd name="connsiteY0" fmla="*/ 1007950 h 1007950"/>
              <a:gd name="connsiteX1" fmla="*/ 358291 w 1788247"/>
              <a:gd name="connsiteY1" fmla="*/ 581690 h 1007950"/>
              <a:gd name="connsiteX2" fmla="*/ 945031 w 1788247"/>
              <a:gd name="connsiteY2" fmla="*/ 154970 h 1007950"/>
              <a:gd name="connsiteX3" fmla="*/ 1788247 w 1788247"/>
              <a:gd name="connsiteY3" fmla="*/ 0 h 1007950"/>
              <a:gd name="connsiteX0" fmla="*/ 354299 w 2142547"/>
              <a:gd name="connsiteY0" fmla="*/ 1007950 h 1007950"/>
              <a:gd name="connsiteX1" fmla="*/ 0 w 2142547"/>
              <a:gd name="connsiteY1" fmla="*/ 895735 h 1007950"/>
              <a:gd name="connsiteX2" fmla="*/ 1299331 w 2142547"/>
              <a:gd name="connsiteY2" fmla="*/ 154970 h 1007950"/>
              <a:gd name="connsiteX3" fmla="*/ 2142547 w 2142547"/>
              <a:gd name="connsiteY3" fmla="*/ 0 h 1007950"/>
              <a:gd name="connsiteX0" fmla="*/ 354299 w 2142547"/>
              <a:gd name="connsiteY0" fmla="*/ 1290345 h 1290345"/>
              <a:gd name="connsiteX1" fmla="*/ 0 w 2142547"/>
              <a:gd name="connsiteY1" fmla="*/ 1178130 h 1290345"/>
              <a:gd name="connsiteX2" fmla="*/ 1803232 w 2142547"/>
              <a:gd name="connsiteY2" fmla="*/ 0 h 1290345"/>
              <a:gd name="connsiteX3" fmla="*/ 2142547 w 2142547"/>
              <a:gd name="connsiteY3" fmla="*/ 282395 h 1290345"/>
              <a:gd name="connsiteX0" fmla="*/ 354299 w 2215695"/>
              <a:gd name="connsiteY0" fmla="*/ 1007950 h 1007950"/>
              <a:gd name="connsiteX1" fmla="*/ 0 w 2215695"/>
              <a:gd name="connsiteY1" fmla="*/ 895735 h 1007950"/>
              <a:gd name="connsiteX2" fmla="*/ 2215696 w 2215695"/>
              <a:gd name="connsiteY2" fmla="*/ 547945 h 1007950"/>
              <a:gd name="connsiteX3" fmla="*/ 2142547 w 2215695"/>
              <a:gd name="connsiteY3" fmla="*/ 0 h 1007950"/>
              <a:gd name="connsiteX0" fmla="*/ 354299 w 2157331"/>
              <a:gd name="connsiteY0" fmla="*/ 1007950 h 1007950"/>
              <a:gd name="connsiteX1" fmla="*/ 0 w 2157331"/>
              <a:gd name="connsiteY1" fmla="*/ 895735 h 1007950"/>
              <a:gd name="connsiteX2" fmla="*/ 2157331 w 2157331"/>
              <a:gd name="connsiteY2" fmla="*/ 331367 h 1007950"/>
              <a:gd name="connsiteX3" fmla="*/ 2142547 w 2157331"/>
              <a:gd name="connsiteY3" fmla="*/ 0 h 1007950"/>
              <a:gd name="connsiteX0" fmla="*/ 1527121 w 3330153"/>
              <a:gd name="connsiteY0" fmla="*/ 1007950 h 1007950"/>
              <a:gd name="connsiteX1" fmla="*/ 1 w 3330153"/>
              <a:gd name="connsiteY1" fmla="*/ 238719 h 1007950"/>
              <a:gd name="connsiteX2" fmla="*/ 3330153 w 3330153"/>
              <a:gd name="connsiteY2" fmla="*/ 331367 h 1007950"/>
              <a:gd name="connsiteX3" fmla="*/ 3315369 w 3330153"/>
              <a:gd name="connsiteY3" fmla="*/ 0 h 1007950"/>
              <a:gd name="connsiteX0" fmla="*/ -1 w 3330151"/>
              <a:gd name="connsiteY0" fmla="*/ 238719 h 331367"/>
              <a:gd name="connsiteX1" fmla="*/ 3330151 w 3330151"/>
              <a:gd name="connsiteY1" fmla="*/ 331367 h 331367"/>
              <a:gd name="connsiteX2" fmla="*/ 3315367 w 3330151"/>
              <a:gd name="connsiteY2" fmla="*/ 0 h 331367"/>
              <a:gd name="connsiteX0" fmla="*/ 1 w 3433269"/>
              <a:gd name="connsiteY0" fmla="*/ 238719 h 538954"/>
              <a:gd name="connsiteX1" fmla="*/ 3433270 w 3433269"/>
              <a:gd name="connsiteY1" fmla="*/ 538954 h 538954"/>
              <a:gd name="connsiteX2" fmla="*/ 3315369 w 3433269"/>
              <a:gd name="connsiteY2" fmla="*/ 0 h 538954"/>
              <a:gd name="connsiteX0" fmla="*/ 0 w 3336106"/>
              <a:gd name="connsiteY0" fmla="*/ 931033 h 931033"/>
              <a:gd name="connsiteX1" fmla="*/ 3336106 w 3336106"/>
              <a:gd name="connsiteY1" fmla="*/ 538954 h 931033"/>
              <a:gd name="connsiteX2" fmla="*/ 3218205 w 3336106"/>
              <a:gd name="connsiteY2" fmla="*/ 0 h 931033"/>
              <a:gd name="connsiteX0" fmla="*/ 0 w 3770437"/>
              <a:gd name="connsiteY0" fmla="*/ 986610 h 986610"/>
              <a:gd name="connsiteX1" fmla="*/ 3336106 w 3770437"/>
              <a:gd name="connsiteY1" fmla="*/ 594531 h 986610"/>
              <a:gd name="connsiteX2" fmla="*/ 3770437 w 3770437"/>
              <a:gd name="connsiteY2" fmla="*/ 0 h 986610"/>
              <a:gd name="connsiteX0" fmla="*/ 0 w 3756717"/>
              <a:gd name="connsiteY0" fmla="*/ 1041975 h 1041975"/>
              <a:gd name="connsiteX1" fmla="*/ 3322386 w 3756717"/>
              <a:gd name="connsiteY1" fmla="*/ 594531 h 1041975"/>
              <a:gd name="connsiteX2" fmla="*/ 3756717 w 3756717"/>
              <a:gd name="connsiteY2" fmla="*/ 0 h 1041975"/>
              <a:gd name="connsiteX0" fmla="*/ 0 w 3756717"/>
              <a:gd name="connsiteY0" fmla="*/ 1041975 h 1041975"/>
              <a:gd name="connsiteX1" fmla="*/ 1454930 w 3756717"/>
              <a:gd name="connsiteY1" fmla="*/ 17681 h 1041975"/>
              <a:gd name="connsiteX2" fmla="*/ 3756717 w 3756717"/>
              <a:gd name="connsiteY2" fmla="*/ 0 h 1041975"/>
              <a:gd name="connsiteX0" fmla="*/ 0 w 3756717"/>
              <a:gd name="connsiteY0" fmla="*/ 1041975 h 1041975"/>
              <a:gd name="connsiteX1" fmla="*/ 1396185 w 3756717"/>
              <a:gd name="connsiteY1" fmla="*/ 0 h 1041975"/>
              <a:gd name="connsiteX2" fmla="*/ 3756717 w 3756717"/>
              <a:gd name="connsiteY2" fmla="*/ 0 h 1041975"/>
              <a:gd name="connsiteX0" fmla="*/ 0 w 3756717"/>
              <a:gd name="connsiteY0" fmla="*/ 1041975 h 1041975"/>
              <a:gd name="connsiteX1" fmla="*/ 1850169 w 3756717"/>
              <a:gd name="connsiteY1" fmla="*/ 2 h 1041975"/>
              <a:gd name="connsiteX2" fmla="*/ 3756717 w 3756717"/>
              <a:gd name="connsiteY2" fmla="*/ 0 h 1041975"/>
              <a:gd name="connsiteX0" fmla="*/ 0 w 3756717"/>
              <a:gd name="connsiteY0" fmla="*/ 1041979 h 1041979"/>
              <a:gd name="connsiteX1" fmla="*/ 2884817 w 3756717"/>
              <a:gd name="connsiteY1" fmla="*/ 0 h 1041979"/>
              <a:gd name="connsiteX2" fmla="*/ 3756717 w 3756717"/>
              <a:gd name="connsiteY2" fmla="*/ 4 h 1041979"/>
            </a:gdLst>
            <a:ahLst/>
            <a:cxnLst>
              <a:cxn ang="0">
                <a:pos x="connsiteX0" y="connsiteY0"/>
              </a:cxn>
              <a:cxn ang="0">
                <a:pos x="connsiteX1" y="connsiteY1"/>
              </a:cxn>
              <a:cxn ang="0">
                <a:pos x="connsiteX2" y="connsiteY2"/>
              </a:cxn>
            </a:cxnLst>
            <a:rect l="l" t="t" r="r" b="b"/>
            <a:pathLst>
              <a:path w="3756717" h="1041979">
                <a:moveTo>
                  <a:pt x="0" y="1041979"/>
                </a:moveTo>
                <a:lnTo>
                  <a:pt x="2884817" y="0"/>
                </a:lnTo>
                <a:lnTo>
                  <a:pt x="3756717" y="4"/>
                </a:lnTo>
              </a:path>
            </a:pathLst>
          </a:custGeom>
          <a:ln w="19050">
            <a:solidFill>
              <a:schemeClr val="tx1"/>
            </a:solidFill>
            <a:headEnd type="triangle" w="med" len="lg"/>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200" dirty="0"/>
          </a:p>
        </p:txBody>
      </p:sp>
      <p:sp>
        <p:nvSpPr>
          <p:cNvPr id="32" name="Freeform 31"/>
          <p:cNvSpPr/>
          <p:nvPr/>
        </p:nvSpPr>
        <p:spPr>
          <a:xfrm rot="10800000" flipH="1" flipV="1">
            <a:off x="6024649" y="2236630"/>
            <a:ext cx="550574" cy="238680"/>
          </a:xfrm>
          <a:custGeom>
            <a:avLst/>
            <a:gdLst>
              <a:gd name="connsiteX0" fmla="*/ 0 w 2575560"/>
              <a:gd name="connsiteY0" fmla="*/ 457200 h 457200"/>
              <a:gd name="connsiteX1" fmla="*/ 1028700 w 2575560"/>
              <a:gd name="connsiteY1" fmla="*/ 457200 h 457200"/>
              <a:gd name="connsiteX2" fmla="*/ 2575560 w 2575560"/>
              <a:gd name="connsiteY2" fmla="*/ 0 h 457200"/>
              <a:gd name="connsiteX0" fmla="*/ 0 w 2575560"/>
              <a:gd name="connsiteY0" fmla="*/ 457200 h 457200"/>
              <a:gd name="connsiteX1" fmla="*/ 1028700 w 2575560"/>
              <a:gd name="connsiteY1" fmla="*/ 457200 h 457200"/>
              <a:gd name="connsiteX2" fmla="*/ 1615440 w 2575560"/>
              <a:gd name="connsiteY2" fmla="*/ 30480 h 457200"/>
              <a:gd name="connsiteX3" fmla="*/ 2575560 w 2575560"/>
              <a:gd name="connsiteY3" fmla="*/ 0 h 457200"/>
              <a:gd name="connsiteX0" fmla="*/ 0 w 2458656"/>
              <a:gd name="connsiteY0" fmla="*/ 581690 h 581690"/>
              <a:gd name="connsiteX1" fmla="*/ 1028700 w 2458656"/>
              <a:gd name="connsiteY1" fmla="*/ 581690 h 581690"/>
              <a:gd name="connsiteX2" fmla="*/ 1615440 w 2458656"/>
              <a:gd name="connsiteY2" fmla="*/ 154970 h 581690"/>
              <a:gd name="connsiteX3" fmla="*/ 2458656 w 2458656"/>
              <a:gd name="connsiteY3" fmla="*/ 0 h 581690"/>
              <a:gd name="connsiteX0" fmla="*/ -1 w 1788247"/>
              <a:gd name="connsiteY0" fmla="*/ 1007950 h 1007950"/>
              <a:gd name="connsiteX1" fmla="*/ 358291 w 1788247"/>
              <a:gd name="connsiteY1" fmla="*/ 581690 h 1007950"/>
              <a:gd name="connsiteX2" fmla="*/ 945031 w 1788247"/>
              <a:gd name="connsiteY2" fmla="*/ 154970 h 1007950"/>
              <a:gd name="connsiteX3" fmla="*/ 1788247 w 1788247"/>
              <a:gd name="connsiteY3" fmla="*/ 0 h 1007950"/>
              <a:gd name="connsiteX0" fmla="*/ 354299 w 2142547"/>
              <a:gd name="connsiteY0" fmla="*/ 1007950 h 1007950"/>
              <a:gd name="connsiteX1" fmla="*/ 0 w 2142547"/>
              <a:gd name="connsiteY1" fmla="*/ 895735 h 1007950"/>
              <a:gd name="connsiteX2" fmla="*/ 1299331 w 2142547"/>
              <a:gd name="connsiteY2" fmla="*/ 154970 h 1007950"/>
              <a:gd name="connsiteX3" fmla="*/ 2142547 w 2142547"/>
              <a:gd name="connsiteY3" fmla="*/ 0 h 1007950"/>
              <a:gd name="connsiteX0" fmla="*/ 354299 w 2142547"/>
              <a:gd name="connsiteY0" fmla="*/ 1290345 h 1290345"/>
              <a:gd name="connsiteX1" fmla="*/ 0 w 2142547"/>
              <a:gd name="connsiteY1" fmla="*/ 1178130 h 1290345"/>
              <a:gd name="connsiteX2" fmla="*/ 1803232 w 2142547"/>
              <a:gd name="connsiteY2" fmla="*/ 0 h 1290345"/>
              <a:gd name="connsiteX3" fmla="*/ 2142547 w 2142547"/>
              <a:gd name="connsiteY3" fmla="*/ 282395 h 1290345"/>
              <a:gd name="connsiteX0" fmla="*/ 354299 w 2215695"/>
              <a:gd name="connsiteY0" fmla="*/ 1007950 h 1007950"/>
              <a:gd name="connsiteX1" fmla="*/ 0 w 2215695"/>
              <a:gd name="connsiteY1" fmla="*/ 895735 h 1007950"/>
              <a:gd name="connsiteX2" fmla="*/ 2215696 w 2215695"/>
              <a:gd name="connsiteY2" fmla="*/ 547945 h 1007950"/>
              <a:gd name="connsiteX3" fmla="*/ 2142547 w 2215695"/>
              <a:gd name="connsiteY3" fmla="*/ 0 h 1007950"/>
              <a:gd name="connsiteX0" fmla="*/ 354299 w 2157331"/>
              <a:gd name="connsiteY0" fmla="*/ 1007950 h 1007950"/>
              <a:gd name="connsiteX1" fmla="*/ 0 w 2157331"/>
              <a:gd name="connsiteY1" fmla="*/ 895735 h 1007950"/>
              <a:gd name="connsiteX2" fmla="*/ 2157331 w 2157331"/>
              <a:gd name="connsiteY2" fmla="*/ 331367 h 1007950"/>
              <a:gd name="connsiteX3" fmla="*/ 2142547 w 2157331"/>
              <a:gd name="connsiteY3" fmla="*/ 0 h 1007950"/>
              <a:gd name="connsiteX0" fmla="*/ 1527121 w 3330153"/>
              <a:gd name="connsiteY0" fmla="*/ 1007950 h 1007950"/>
              <a:gd name="connsiteX1" fmla="*/ 1 w 3330153"/>
              <a:gd name="connsiteY1" fmla="*/ 238719 h 1007950"/>
              <a:gd name="connsiteX2" fmla="*/ 3330153 w 3330153"/>
              <a:gd name="connsiteY2" fmla="*/ 331367 h 1007950"/>
              <a:gd name="connsiteX3" fmla="*/ 3315369 w 3330153"/>
              <a:gd name="connsiteY3" fmla="*/ 0 h 1007950"/>
              <a:gd name="connsiteX0" fmla="*/ -1 w 3330151"/>
              <a:gd name="connsiteY0" fmla="*/ 238719 h 331367"/>
              <a:gd name="connsiteX1" fmla="*/ 3330151 w 3330151"/>
              <a:gd name="connsiteY1" fmla="*/ 331367 h 331367"/>
              <a:gd name="connsiteX2" fmla="*/ 3315367 w 3330151"/>
              <a:gd name="connsiteY2" fmla="*/ 0 h 331367"/>
              <a:gd name="connsiteX0" fmla="*/ 1 w 3433269"/>
              <a:gd name="connsiteY0" fmla="*/ 238719 h 538954"/>
              <a:gd name="connsiteX1" fmla="*/ 3433270 w 3433269"/>
              <a:gd name="connsiteY1" fmla="*/ 538954 h 538954"/>
              <a:gd name="connsiteX2" fmla="*/ 3315369 w 3433269"/>
              <a:gd name="connsiteY2" fmla="*/ 0 h 538954"/>
              <a:gd name="connsiteX0" fmla="*/ 0 w 3336106"/>
              <a:gd name="connsiteY0" fmla="*/ 931033 h 931033"/>
              <a:gd name="connsiteX1" fmla="*/ 3336106 w 3336106"/>
              <a:gd name="connsiteY1" fmla="*/ 538954 h 931033"/>
              <a:gd name="connsiteX2" fmla="*/ 3218205 w 3336106"/>
              <a:gd name="connsiteY2" fmla="*/ 0 h 931033"/>
              <a:gd name="connsiteX0" fmla="*/ 0 w 3770437"/>
              <a:gd name="connsiteY0" fmla="*/ 986610 h 986610"/>
              <a:gd name="connsiteX1" fmla="*/ 3336106 w 3770437"/>
              <a:gd name="connsiteY1" fmla="*/ 594531 h 986610"/>
              <a:gd name="connsiteX2" fmla="*/ 3770437 w 3770437"/>
              <a:gd name="connsiteY2" fmla="*/ 0 h 986610"/>
              <a:gd name="connsiteX0" fmla="*/ 0 w 3756717"/>
              <a:gd name="connsiteY0" fmla="*/ 1041975 h 1041975"/>
              <a:gd name="connsiteX1" fmla="*/ 3322386 w 3756717"/>
              <a:gd name="connsiteY1" fmla="*/ 594531 h 1041975"/>
              <a:gd name="connsiteX2" fmla="*/ 3756717 w 3756717"/>
              <a:gd name="connsiteY2" fmla="*/ 0 h 1041975"/>
              <a:gd name="connsiteX0" fmla="*/ 0 w 3756717"/>
              <a:gd name="connsiteY0" fmla="*/ 1041975 h 1041975"/>
              <a:gd name="connsiteX1" fmla="*/ 1454930 w 3756717"/>
              <a:gd name="connsiteY1" fmla="*/ 17681 h 1041975"/>
              <a:gd name="connsiteX2" fmla="*/ 3756717 w 3756717"/>
              <a:gd name="connsiteY2" fmla="*/ 0 h 1041975"/>
              <a:gd name="connsiteX0" fmla="*/ 0 w 3756717"/>
              <a:gd name="connsiteY0" fmla="*/ 1041975 h 1041975"/>
              <a:gd name="connsiteX1" fmla="*/ 1396185 w 3756717"/>
              <a:gd name="connsiteY1" fmla="*/ 0 h 1041975"/>
              <a:gd name="connsiteX2" fmla="*/ 3756717 w 3756717"/>
              <a:gd name="connsiteY2" fmla="*/ 0 h 1041975"/>
              <a:gd name="connsiteX0" fmla="*/ 0 w 3756717"/>
              <a:gd name="connsiteY0" fmla="*/ 1041975 h 1041975"/>
              <a:gd name="connsiteX1" fmla="*/ 2038360 w 3756717"/>
              <a:gd name="connsiteY1" fmla="*/ 0 h 1041975"/>
              <a:gd name="connsiteX2" fmla="*/ 3756717 w 3756717"/>
              <a:gd name="connsiteY2" fmla="*/ 0 h 1041975"/>
              <a:gd name="connsiteX0" fmla="*/ 0 w 3756717"/>
              <a:gd name="connsiteY0" fmla="*/ 1041975 h 1041975"/>
              <a:gd name="connsiteX1" fmla="*/ 2361070 w 3756717"/>
              <a:gd name="connsiteY1" fmla="*/ 0 h 1041975"/>
              <a:gd name="connsiteX2" fmla="*/ 3756717 w 3756717"/>
              <a:gd name="connsiteY2" fmla="*/ 0 h 1041975"/>
            </a:gdLst>
            <a:ahLst/>
            <a:cxnLst>
              <a:cxn ang="0">
                <a:pos x="connsiteX0" y="connsiteY0"/>
              </a:cxn>
              <a:cxn ang="0">
                <a:pos x="connsiteX1" y="connsiteY1"/>
              </a:cxn>
              <a:cxn ang="0">
                <a:pos x="connsiteX2" y="connsiteY2"/>
              </a:cxn>
            </a:cxnLst>
            <a:rect l="l" t="t" r="r" b="b"/>
            <a:pathLst>
              <a:path w="3756717" h="1041975">
                <a:moveTo>
                  <a:pt x="0" y="1041975"/>
                </a:moveTo>
                <a:lnTo>
                  <a:pt x="2361070" y="0"/>
                </a:lnTo>
                <a:lnTo>
                  <a:pt x="3756717" y="0"/>
                </a:lnTo>
              </a:path>
            </a:pathLst>
          </a:custGeom>
          <a:ln w="19050">
            <a:solidFill>
              <a:schemeClr val="tx1"/>
            </a:solidFill>
            <a:headEnd type="triangle" w="med" len="lg"/>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200" dirty="0"/>
          </a:p>
        </p:txBody>
      </p:sp>
      <p:sp>
        <p:nvSpPr>
          <p:cNvPr id="33" name="TextBox 15"/>
          <p:cNvSpPr txBox="1">
            <a:spLocks noChangeArrowheads="1"/>
          </p:cNvSpPr>
          <p:nvPr/>
        </p:nvSpPr>
        <p:spPr bwMode="auto">
          <a:xfrm>
            <a:off x="1197507" y="2299574"/>
            <a:ext cx="1174205" cy="738664"/>
          </a:xfrm>
          <a:prstGeom prst="rect">
            <a:avLst/>
          </a:prstGeom>
          <a:noFill/>
          <a:ln w="9525">
            <a:noFill/>
            <a:miter lim="800000"/>
            <a:headEnd/>
            <a:tailEnd/>
          </a:ln>
        </p:spPr>
        <p:txBody>
          <a:bodyPr wrap="square" anchor="ctr">
            <a:spAutoFit/>
          </a:bodyPr>
          <a:lstStyle/>
          <a:p>
            <a:pPr algn="r"/>
            <a:r>
              <a:rPr lang="en-US" sz="1050" b="1" dirty="0"/>
              <a:t>Contamination Monitoring Package</a:t>
            </a:r>
          </a:p>
          <a:p>
            <a:pPr algn="r"/>
            <a:r>
              <a:rPr lang="en-US" sz="1050" b="1" dirty="0"/>
              <a:t>(CMP)</a:t>
            </a:r>
            <a:endParaRPr lang="en-US" sz="825" dirty="0"/>
          </a:p>
        </p:txBody>
      </p:sp>
      <p:sp>
        <p:nvSpPr>
          <p:cNvPr id="34" name="TextBox 16"/>
          <p:cNvSpPr txBox="1">
            <a:spLocks noChangeArrowheads="1"/>
          </p:cNvSpPr>
          <p:nvPr/>
        </p:nvSpPr>
        <p:spPr bwMode="auto">
          <a:xfrm>
            <a:off x="6575223" y="1948091"/>
            <a:ext cx="1308497" cy="577081"/>
          </a:xfrm>
          <a:prstGeom prst="rect">
            <a:avLst/>
          </a:prstGeom>
          <a:noFill/>
          <a:ln w="9525">
            <a:noFill/>
            <a:miter lim="800000"/>
            <a:headEnd/>
            <a:tailEnd/>
          </a:ln>
        </p:spPr>
        <p:txBody>
          <a:bodyPr anchor="ctr">
            <a:spAutoFit/>
          </a:bodyPr>
          <a:lstStyle/>
          <a:p>
            <a:r>
              <a:rPr lang="en-US" sz="1050" b="1" dirty="0"/>
              <a:t>Contamination Monitoring Package (CMP)</a:t>
            </a:r>
            <a:endParaRPr lang="en-US" sz="825" dirty="0"/>
          </a:p>
        </p:txBody>
      </p:sp>
      <p:sp>
        <p:nvSpPr>
          <p:cNvPr id="35" name="Freeform 34"/>
          <p:cNvSpPr/>
          <p:nvPr/>
        </p:nvSpPr>
        <p:spPr>
          <a:xfrm rot="10800000" flipH="1" flipV="1">
            <a:off x="6254353" y="2971623"/>
            <a:ext cx="437392" cy="162698"/>
          </a:xfrm>
          <a:custGeom>
            <a:avLst/>
            <a:gdLst>
              <a:gd name="connsiteX0" fmla="*/ 0 w 2575560"/>
              <a:gd name="connsiteY0" fmla="*/ 457200 h 457200"/>
              <a:gd name="connsiteX1" fmla="*/ 1028700 w 2575560"/>
              <a:gd name="connsiteY1" fmla="*/ 457200 h 457200"/>
              <a:gd name="connsiteX2" fmla="*/ 2575560 w 2575560"/>
              <a:gd name="connsiteY2" fmla="*/ 0 h 457200"/>
              <a:gd name="connsiteX0" fmla="*/ 0 w 2575560"/>
              <a:gd name="connsiteY0" fmla="*/ 457200 h 457200"/>
              <a:gd name="connsiteX1" fmla="*/ 1028700 w 2575560"/>
              <a:gd name="connsiteY1" fmla="*/ 457200 h 457200"/>
              <a:gd name="connsiteX2" fmla="*/ 1615440 w 2575560"/>
              <a:gd name="connsiteY2" fmla="*/ 30480 h 457200"/>
              <a:gd name="connsiteX3" fmla="*/ 2575560 w 2575560"/>
              <a:gd name="connsiteY3" fmla="*/ 0 h 457200"/>
              <a:gd name="connsiteX0" fmla="*/ 0 w 2458656"/>
              <a:gd name="connsiteY0" fmla="*/ 581690 h 581690"/>
              <a:gd name="connsiteX1" fmla="*/ 1028700 w 2458656"/>
              <a:gd name="connsiteY1" fmla="*/ 581690 h 581690"/>
              <a:gd name="connsiteX2" fmla="*/ 1615440 w 2458656"/>
              <a:gd name="connsiteY2" fmla="*/ 154970 h 581690"/>
              <a:gd name="connsiteX3" fmla="*/ 2458656 w 2458656"/>
              <a:gd name="connsiteY3" fmla="*/ 0 h 581690"/>
              <a:gd name="connsiteX0" fmla="*/ -1 w 1788247"/>
              <a:gd name="connsiteY0" fmla="*/ 1007950 h 1007950"/>
              <a:gd name="connsiteX1" fmla="*/ 358291 w 1788247"/>
              <a:gd name="connsiteY1" fmla="*/ 581690 h 1007950"/>
              <a:gd name="connsiteX2" fmla="*/ 945031 w 1788247"/>
              <a:gd name="connsiteY2" fmla="*/ 154970 h 1007950"/>
              <a:gd name="connsiteX3" fmla="*/ 1788247 w 1788247"/>
              <a:gd name="connsiteY3" fmla="*/ 0 h 1007950"/>
              <a:gd name="connsiteX0" fmla="*/ 354299 w 2142547"/>
              <a:gd name="connsiteY0" fmla="*/ 1007950 h 1007950"/>
              <a:gd name="connsiteX1" fmla="*/ 0 w 2142547"/>
              <a:gd name="connsiteY1" fmla="*/ 895735 h 1007950"/>
              <a:gd name="connsiteX2" fmla="*/ 1299331 w 2142547"/>
              <a:gd name="connsiteY2" fmla="*/ 154970 h 1007950"/>
              <a:gd name="connsiteX3" fmla="*/ 2142547 w 2142547"/>
              <a:gd name="connsiteY3" fmla="*/ 0 h 1007950"/>
              <a:gd name="connsiteX0" fmla="*/ 354299 w 2142547"/>
              <a:gd name="connsiteY0" fmla="*/ 1290345 h 1290345"/>
              <a:gd name="connsiteX1" fmla="*/ 0 w 2142547"/>
              <a:gd name="connsiteY1" fmla="*/ 1178130 h 1290345"/>
              <a:gd name="connsiteX2" fmla="*/ 1803232 w 2142547"/>
              <a:gd name="connsiteY2" fmla="*/ 0 h 1290345"/>
              <a:gd name="connsiteX3" fmla="*/ 2142547 w 2142547"/>
              <a:gd name="connsiteY3" fmla="*/ 282395 h 1290345"/>
              <a:gd name="connsiteX0" fmla="*/ 354299 w 2215695"/>
              <a:gd name="connsiteY0" fmla="*/ 1007950 h 1007950"/>
              <a:gd name="connsiteX1" fmla="*/ 0 w 2215695"/>
              <a:gd name="connsiteY1" fmla="*/ 895735 h 1007950"/>
              <a:gd name="connsiteX2" fmla="*/ 2215696 w 2215695"/>
              <a:gd name="connsiteY2" fmla="*/ 547945 h 1007950"/>
              <a:gd name="connsiteX3" fmla="*/ 2142547 w 2215695"/>
              <a:gd name="connsiteY3" fmla="*/ 0 h 1007950"/>
              <a:gd name="connsiteX0" fmla="*/ 354299 w 2157331"/>
              <a:gd name="connsiteY0" fmla="*/ 1007950 h 1007950"/>
              <a:gd name="connsiteX1" fmla="*/ 0 w 2157331"/>
              <a:gd name="connsiteY1" fmla="*/ 895735 h 1007950"/>
              <a:gd name="connsiteX2" fmla="*/ 2157331 w 2157331"/>
              <a:gd name="connsiteY2" fmla="*/ 331367 h 1007950"/>
              <a:gd name="connsiteX3" fmla="*/ 2142547 w 2157331"/>
              <a:gd name="connsiteY3" fmla="*/ 0 h 1007950"/>
              <a:gd name="connsiteX0" fmla="*/ 1527121 w 3330153"/>
              <a:gd name="connsiteY0" fmla="*/ 1007950 h 1007950"/>
              <a:gd name="connsiteX1" fmla="*/ 1 w 3330153"/>
              <a:gd name="connsiteY1" fmla="*/ 238719 h 1007950"/>
              <a:gd name="connsiteX2" fmla="*/ 3330153 w 3330153"/>
              <a:gd name="connsiteY2" fmla="*/ 331367 h 1007950"/>
              <a:gd name="connsiteX3" fmla="*/ 3315369 w 3330153"/>
              <a:gd name="connsiteY3" fmla="*/ 0 h 1007950"/>
              <a:gd name="connsiteX0" fmla="*/ -1 w 3330151"/>
              <a:gd name="connsiteY0" fmla="*/ 238719 h 331367"/>
              <a:gd name="connsiteX1" fmla="*/ 3330151 w 3330151"/>
              <a:gd name="connsiteY1" fmla="*/ 331367 h 331367"/>
              <a:gd name="connsiteX2" fmla="*/ 3315367 w 3330151"/>
              <a:gd name="connsiteY2" fmla="*/ 0 h 331367"/>
              <a:gd name="connsiteX0" fmla="*/ 1 w 3433269"/>
              <a:gd name="connsiteY0" fmla="*/ 238719 h 538954"/>
              <a:gd name="connsiteX1" fmla="*/ 3433270 w 3433269"/>
              <a:gd name="connsiteY1" fmla="*/ 538954 h 538954"/>
              <a:gd name="connsiteX2" fmla="*/ 3315369 w 3433269"/>
              <a:gd name="connsiteY2" fmla="*/ 0 h 538954"/>
              <a:gd name="connsiteX0" fmla="*/ 0 w 3336106"/>
              <a:gd name="connsiteY0" fmla="*/ 931033 h 931033"/>
              <a:gd name="connsiteX1" fmla="*/ 3336106 w 3336106"/>
              <a:gd name="connsiteY1" fmla="*/ 538954 h 931033"/>
              <a:gd name="connsiteX2" fmla="*/ 3218205 w 3336106"/>
              <a:gd name="connsiteY2" fmla="*/ 0 h 931033"/>
              <a:gd name="connsiteX0" fmla="*/ 0 w 3770437"/>
              <a:gd name="connsiteY0" fmla="*/ 986610 h 986610"/>
              <a:gd name="connsiteX1" fmla="*/ 3336106 w 3770437"/>
              <a:gd name="connsiteY1" fmla="*/ 594531 h 986610"/>
              <a:gd name="connsiteX2" fmla="*/ 3770437 w 3770437"/>
              <a:gd name="connsiteY2" fmla="*/ 0 h 986610"/>
              <a:gd name="connsiteX0" fmla="*/ 0 w 3756717"/>
              <a:gd name="connsiteY0" fmla="*/ 1041975 h 1041975"/>
              <a:gd name="connsiteX1" fmla="*/ 3322386 w 3756717"/>
              <a:gd name="connsiteY1" fmla="*/ 594531 h 1041975"/>
              <a:gd name="connsiteX2" fmla="*/ 3756717 w 3756717"/>
              <a:gd name="connsiteY2" fmla="*/ 0 h 1041975"/>
              <a:gd name="connsiteX0" fmla="*/ 0 w 3756717"/>
              <a:gd name="connsiteY0" fmla="*/ 1041975 h 1041975"/>
              <a:gd name="connsiteX1" fmla="*/ 1454930 w 3756717"/>
              <a:gd name="connsiteY1" fmla="*/ 17681 h 1041975"/>
              <a:gd name="connsiteX2" fmla="*/ 3756717 w 3756717"/>
              <a:gd name="connsiteY2" fmla="*/ 0 h 1041975"/>
              <a:gd name="connsiteX0" fmla="*/ 0 w 3756717"/>
              <a:gd name="connsiteY0" fmla="*/ 1041975 h 1041975"/>
              <a:gd name="connsiteX1" fmla="*/ 1396185 w 3756717"/>
              <a:gd name="connsiteY1" fmla="*/ 0 h 1041975"/>
              <a:gd name="connsiteX2" fmla="*/ 3756717 w 3756717"/>
              <a:gd name="connsiteY2" fmla="*/ 0 h 1041975"/>
              <a:gd name="connsiteX0" fmla="*/ 0 w 3756717"/>
              <a:gd name="connsiteY0" fmla="*/ 1041975 h 1041975"/>
              <a:gd name="connsiteX1" fmla="*/ 2861184 w 3756717"/>
              <a:gd name="connsiteY1" fmla="*/ 0 h 1041975"/>
              <a:gd name="connsiteX2" fmla="*/ 3756717 w 3756717"/>
              <a:gd name="connsiteY2" fmla="*/ 0 h 1041975"/>
            </a:gdLst>
            <a:ahLst/>
            <a:cxnLst>
              <a:cxn ang="0">
                <a:pos x="connsiteX0" y="connsiteY0"/>
              </a:cxn>
              <a:cxn ang="0">
                <a:pos x="connsiteX1" y="connsiteY1"/>
              </a:cxn>
              <a:cxn ang="0">
                <a:pos x="connsiteX2" y="connsiteY2"/>
              </a:cxn>
            </a:cxnLst>
            <a:rect l="l" t="t" r="r" b="b"/>
            <a:pathLst>
              <a:path w="3756717" h="1041975">
                <a:moveTo>
                  <a:pt x="0" y="1041975"/>
                </a:moveTo>
                <a:lnTo>
                  <a:pt x="2861184" y="0"/>
                </a:lnTo>
                <a:lnTo>
                  <a:pt x="3756717" y="0"/>
                </a:lnTo>
              </a:path>
            </a:pathLst>
          </a:custGeom>
          <a:ln w="19050">
            <a:solidFill>
              <a:schemeClr val="tx1"/>
            </a:solidFill>
            <a:headEnd type="triangle" w="med" len="lg"/>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200" dirty="0"/>
          </a:p>
        </p:txBody>
      </p:sp>
      <p:sp>
        <p:nvSpPr>
          <p:cNvPr id="36" name="Freeform 35"/>
          <p:cNvSpPr/>
          <p:nvPr/>
        </p:nvSpPr>
        <p:spPr>
          <a:xfrm rot="10800000" flipH="1">
            <a:off x="5656813" y="4177607"/>
            <a:ext cx="938354" cy="140789"/>
          </a:xfrm>
          <a:custGeom>
            <a:avLst/>
            <a:gdLst>
              <a:gd name="connsiteX0" fmla="*/ 0 w 2575560"/>
              <a:gd name="connsiteY0" fmla="*/ 457200 h 457200"/>
              <a:gd name="connsiteX1" fmla="*/ 1028700 w 2575560"/>
              <a:gd name="connsiteY1" fmla="*/ 457200 h 457200"/>
              <a:gd name="connsiteX2" fmla="*/ 2575560 w 2575560"/>
              <a:gd name="connsiteY2" fmla="*/ 0 h 457200"/>
              <a:gd name="connsiteX0" fmla="*/ 0 w 2575560"/>
              <a:gd name="connsiteY0" fmla="*/ 457200 h 457200"/>
              <a:gd name="connsiteX1" fmla="*/ 1028700 w 2575560"/>
              <a:gd name="connsiteY1" fmla="*/ 457200 h 457200"/>
              <a:gd name="connsiteX2" fmla="*/ 1615440 w 2575560"/>
              <a:gd name="connsiteY2" fmla="*/ 30480 h 457200"/>
              <a:gd name="connsiteX3" fmla="*/ 2575560 w 2575560"/>
              <a:gd name="connsiteY3" fmla="*/ 0 h 457200"/>
              <a:gd name="connsiteX0" fmla="*/ 0 w 2458656"/>
              <a:gd name="connsiteY0" fmla="*/ 581690 h 581690"/>
              <a:gd name="connsiteX1" fmla="*/ 1028700 w 2458656"/>
              <a:gd name="connsiteY1" fmla="*/ 581690 h 581690"/>
              <a:gd name="connsiteX2" fmla="*/ 1615440 w 2458656"/>
              <a:gd name="connsiteY2" fmla="*/ 154970 h 581690"/>
              <a:gd name="connsiteX3" fmla="*/ 2458656 w 2458656"/>
              <a:gd name="connsiteY3" fmla="*/ 0 h 581690"/>
              <a:gd name="connsiteX0" fmla="*/ -1 w 1788247"/>
              <a:gd name="connsiteY0" fmla="*/ 1007950 h 1007950"/>
              <a:gd name="connsiteX1" fmla="*/ 358291 w 1788247"/>
              <a:gd name="connsiteY1" fmla="*/ 581690 h 1007950"/>
              <a:gd name="connsiteX2" fmla="*/ 945031 w 1788247"/>
              <a:gd name="connsiteY2" fmla="*/ 154970 h 1007950"/>
              <a:gd name="connsiteX3" fmla="*/ 1788247 w 1788247"/>
              <a:gd name="connsiteY3" fmla="*/ 0 h 1007950"/>
              <a:gd name="connsiteX0" fmla="*/ 354299 w 2142547"/>
              <a:gd name="connsiteY0" fmla="*/ 1007950 h 1007950"/>
              <a:gd name="connsiteX1" fmla="*/ 0 w 2142547"/>
              <a:gd name="connsiteY1" fmla="*/ 895735 h 1007950"/>
              <a:gd name="connsiteX2" fmla="*/ 1299331 w 2142547"/>
              <a:gd name="connsiteY2" fmla="*/ 154970 h 1007950"/>
              <a:gd name="connsiteX3" fmla="*/ 2142547 w 2142547"/>
              <a:gd name="connsiteY3" fmla="*/ 0 h 1007950"/>
              <a:gd name="connsiteX0" fmla="*/ 354299 w 2142547"/>
              <a:gd name="connsiteY0" fmla="*/ 1290345 h 1290345"/>
              <a:gd name="connsiteX1" fmla="*/ 0 w 2142547"/>
              <a:gd name="connsiteY1" fmla="*/ 1178130 h 1290345"/>
              <a:gd name="connsiteX2" fmla="*/ 1803232 w 2142547"/>
              <a:gd name="connsiteY2" fmla="*/ 0 h 1290345"/>
              <a:gd name="connsiteX3" fmla="*/ 2142547 w 2142547"/>
              <a:gd name="connsiteY3" fmla="*/ 282395 h 1290345"/>
              <a:gd name="connsiteX0" fmla="*/ 354299 w 2215695"/>
              <a:gd name="connsiteY0" fmla="*/ 1007950 h 1007950"/>
              <a:gd name="connsiteX1" fmla="*/ 0 w 2215695"/>
              <a:gd name="connsiteY1" fmla="*/ 895735 h 1007950"/>
              <a:gd name="connsiteX2" fmla="*/ 2215696 w 2215695"/>
              <a:gd name="connsiteY2" fmla="*/ 547945 h 1007950"/>
              <a:gd name="connsiteX3" fmla="*/ 2142547 w 2215695"/>
              <a:gd name="connsiteY3" fmla="*/ 0 h 1007950"/>
              <a:gd name="connsiteX0" fmla="*/ 354299 w 2157331"/>
              <a:gd name="connsiteY0" fmla="*/ 1007950 h 1007950"/>
              <a:gd name="connsiteX1" fmla="*/ 0 w 2157331"/>
              <a:gd name="connsiteY1" fmla="*/ 895735 h 1007950"/>
              <a:gd name="connsiteX2" fmla="*/ 2157331 w 2157331"/>
              <a:gd name="connsiteY2" fmla="*/ 331367 h 1007950"/>
              <a:gd name="connsiteX3" fmla="*/ 2142547 w 2157331"/>
              <a:gd name="connsiteY3" fmla="*/ 0 h 1007950"/>
              <a:gd name="connsiteX0" fmla="*/ 1527121 w 3330153"/>
              <a:gd name="connsiteY0" fmla="*/ 1007950 h 1007950"/>
              <a:gd name="connsiteX1" fmla="*/ 1 w 3330153"/>
              <a:gd name="connsiteY1" fmla="*/ 238719 h 1007950"/>
              <a:gd name="connsiteX2" fmla="*/ 3330153 w 3330153"/>
              <a:gd name="connsiteY2" fmla="*/ 331367 h 1007950"/>
              <a:gd name="connsiteX3" fmla="*/ 3315369 w 3330153"/>
              <a:gd name="connsiteY3" fmla="*/ 0 h 1007950"/>
              <a:gd name="connsiteX0" fmla="*/ -1 w 3330151"/>
              <a:gd name="connsiteY0" fmla="*/ 238719 h 331367"/>
              <a:gd name="connsiteX1" fmla="*/ 3330151 w 3330151"/>
              <a:gd name="connsiteY1" fmla="*/ 331367 h 331367"/>
              <a:gd name="connsiteX2" fmla="*/ 3315367 w 3330151"/>
              <a:gd name="connsiteY2" fmla="*/ 0 h 331367"/>
              <a:gd name="connsiteX0" fmla="*/ 1 w 3433269"/>
              <a:gd name="connsiteY0" fmla="*/ 238719 h 538954"/>
              <a:gd name="connsiteX1" fmla="*/ 3433270 w 3433269"/>
              <a:gd name="connsiteY1" fmla="*/ 538954 h 538954"/>
              <a:gd name="connsiteX2" fmla="*/ 3315369 w 3433269"/>
              <a:gd name="connsiteY2" fmla="*/ 0 h 538954"/>
              <a:gd name="connsiteX0" fmla="*/ 0 w 3336106"/>
              <a:gd name="connsiteY0" fmla="*/ 931033 h 931033"/>
              <a:gd name="connsiteX1" fmla="*/ 3336106 w 3336106"/>
              <a:gd name="connsiteY1" fmla="*/ 538954 h 931033"/>
              <a:gd name="connsiteX2" fmla="*/ 3218205 w 3336106"/>
              <a:gd name="connsiteY2" fmla="*/ 0 h 931033"/>
              <a:gd name="connsiteX0" fmla="*/ 0 w 3770437"/>
              <a:gd name="connsiteY0" fmla="*/ 986610 h 986610"/>
              <a:gd name="connsiteX1" fmla="*/ 3336106 w 3770437"/>
              <a:gd name="connsiteY1" fmla="*/ 594531 h 986610"/>
              <a:gd name="connsiteX2" fmla="*/ 3770437 w 3770437"/>
              <a:gd name="connsiteY2" fmla="*/ 0 h 986610"/>
              <a:gd name="connsiteX0" fmla="*/ 0 w 3756717"/>
              <a:gd name="connsiteY0" fmla="*/ 1041975 h 1041975"/>
              <a:gd name="connsiteX1" fmla="*/ 3322386 w 3756717"/>
              <a:gd name="connsiteY1" fmla="*/ 594531 h 1041975"/>
              <a:gd name="connsiteX2" fmla="*/ 3756717 w 3756717"/>
              <a:gd name="connsiteY2" fmla="*/ 0 h 1041975"/>
              <a:gd name="connsiteX0" fmla="*/ 0 w 3756717"/>
              <a:gd name="connsiteY0" fmla="*/ 1041975 h 1041975"/>
              <a:gd name="connsiteX1" fmla="*/ 1454930 w 3756717"/>
              <a:gd name="connsiteY1" fmla="*/ 17681 h 1041975"/>
              <a:gd name="connsiteX2" fmla="*/ 3756717 w 3756717"/>
              <a:gd name="connsiteY2" fmla="*/ 0 h 1041975"/>
              <a:gd name="connsiteX0" fmla="*/ 0 w 3756717"/>
              <a:gd name="connsiteY0" fmla="*/ 1041975 h 1041975"/>
              <a:gd name="connsiteX1" fmla="*/ 1396185 w 3756717"/>
              <a:gd name="connsiteY1" fmla="*/ 0 h 1041975"/>
              <a:gd name="connsiteX2" fmla="*/ 3756717 w 3756717"/>
              <a:gd name="connsiteY2" fmla="*/ 0 h 1041975"/>
              <a:gd name="connsiteX0" fmla="*/ 0 w 3756717"/>
              <a:gd name="connsiteY0" fmla="*/ 1041975 h 1041975"/>
              <a:gd name="connsiteX1" fmla="*/ 2041743 w 3756717"/>
              <a:gd name="connsiteY1" fmla="*/ 0 h 1041975"/>
              <a:gd name="connsiteX2" fmla="*/ 3756717 w 3756717"/>
              <a:gd name="connsiteY2" fmla="*/ 0 h 1041975"/>
              <a:gd name="connsiteX0" fmla="*/ 0 w 3756717"/>
              <a:gd name="connsiteY0" fmla="*/ 1041975 h 1041975"/>
              <a:gd name="connsiteX1" fmla="*/ 2284139 w 3756717"/>
              <a:gd name="connsiteY1" fmla="*/ 0 h 1041975"/>
              <a:gd name="connsiteX2" fmla="*/ 3756717 w 3756717"/>
              <a:gd name="connsiteY2" fmla="*/ 0 h 1041975"/>
              <a:gd name="connsiteX0" fmla="*/ 0 w 3756717"/>
              <a:gd name="connsiteY0" fmla="*/ 1041983 h 1041983"/>
              <a:gd name="connsiteX1" fmla="*/ 3006922 w 3756717"/>
              <a:gd name="connsiteY1" fmla="*/ 0 h 1041983"/>
              <a:gd name="connsiteX2" fmla="*/ 3756717 w 3756717"/>
              <a:gd name="connsiteY2" fmla="*/ 8 h 1041983"/>
            </a:gdLst>
            <a:ahLst/>
            <a:cxnLst>
              <a:cxn ang="0">
                <a:pos x="connsiteX0" y="connsiteY0"/>
              </a:cxn>
              <a:cxn ang="0">
                <a:pos x="connsiteX1" y="connsiteY1"/>
              </a:cxn>
              <a:cxn ang="0">
                <a:pos x="connsiteX2" y="connsiteY2"/>
              </a:cxn>
            </a:cxnLst>
            <a:rect l="l" t="t" r="r" b="b"/>
            <a:pathLst>
              <a:path w="3756717" h="1041983">
                <a:moveTo>
                  <a:pt x="0" y="1041983"/>
                </a:moveTo>
                <a:lnTo>
                  <a:pt x="3006922" y="0"/>
                </a:lnTo>
                <a:lnTo>
                  <a:pt x="3756717" y="8"/>
                </a:lnTo>
              </a:path>
            </a:pathLst>
          </a:custGeom>
          <a:ln w="19050">
            <a:solidFill>
              <a:schemeClr val="tx1"/>
            </a:solidFill>
            <a:headEnd type="triangle" w="med" len="lg"/>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200" dirty="0"/>
          </a:p>
        </p:txBody>
      </p:sp>
      <p:sp>
        <p:nvSpPr>
          <p:cNvPr id="37" name="TextBox 23"/>
          <p:cNvSpPr txBox="1">
            <a:spLocks noChangeArrowheads="1"/>
          </p:cNvSpPr>
          <p:nvPr/>
        </p:nvSpPr>
        <p:spPr bwMode="auto">
          <a:xfrm>
            <a:off x="6595167" y="3978264"/>
            <a:ext cx="1268608" cy="577081"/>
          </a:xfrm>
          <a:prstGeom prst="rect">
            <a:avLst/>
          </a:prstGeom>
          <a:noFill/>
          <a:ln w="9525">
            <a:noFill/>
            <a:miter lim="800000"/>
            <a:headEnd/>
            <a:tailEnd/>
          </a:ln>
        </p:spPr>
        <p:txBody>
          <a:bodyPr wrap="square" anchor="ctr">
            <a:spAutoFit/>
          </a:bodyPr>
          <a:lstStyle/>
          <a:p>
            <a:r>
              <a:rPr lang="en-US" sz="1050" b="1" dirty="0"/>
              <a:t>ExPRESS Payload Adapter (ExPA)</a:t>
            </a:r>
          </a:p>
        </p:txBody>
      </p:sp>
      <p:sp>
        <p:nvSpPr>
          <p:cNvPr id="38" name="Rectangle 24"/>
          <p:cNvSpPr>
            <a:spLocks noChangeArrowheads="1"/>
          </p:cNvSpPr>
          <p:nvPr/>
        </p:nvSpPr>
        <p:spPr bwMode="auto">
          <a:xfrm>
            <a:off x="1400175" y="1407498"/>
            <a:ext cx="1004874" cy="738664"/>
          </a:xfrm>
          <a:prstGeom prst="rect">
            <a:avLst/>
          </a:prstGeom>
          <a:noFill/>
          <a:ln w="9525">
            <a:noFill/>
            <a:miter lim="800000"/>
            <a:headEnd/>
            <a:tailEnd/>
          </a:ln>
        </p:spPr>
        <p:txBody>
          <a:bodyPr wrap="square" anchor="ctr">
            <a:spAutoFit/>
          </a:bodyPr>
          <a:lstStyle/>
          <a:p>
            <a:pPr algn="r"/>
            <a:r>
              <a:rPr lang="en-US" sz="1050" b="1" dirty="0">
                <a:cs typeface="Arial" pitchFamily="34" charset="0"/>
              </a:rPr>
              <a:t>Hexapod Mechanical Assembly</a:t>
            </a:r>
          </a:p>
          <a:p>
            <a:pPr algn="r"/>
            <a:r>
              <a:rPr lang="en-US" sz="1050" b="1" dirty="0">
                <a:cs typeface="Arial" pitchFamily="34" charset="0"/>
              </a:rPr>
              <a:t>(HMA)</a:t>
            </a:r>
          </a:p>
        </p:txBody>
      </p:sp>
      <p:sp>
        <p:nvSpPr>
          <p:cNvPr id="39" name="Freeform 38"/>
          <p:cNvSpPr/>
          <p:nvPr/>
        </p:nvSpPr>
        <p:spPr>
          <a:xfrm rot="10800000" flipV="1">
            <a:off x="2386602" y="1731646"/>
            <a:ext cx="776293" cy="402975"/>
          </a:xfrm>
          <a:custGeom>
            <a:avLst/>
            <a:gdLst>
              <a:gd name="connsiteX0" fmla="*/ 0 w 2575560"/>
              <a:gd name="connsiteY0" fmla="*/ 457200 h 457200"/>
              <a:gd name="connsiteX1" fmla="*/ 1028700 w 2575560"/>
              <a:gd name="connsiteY1" fmla="*/ 457200 h 457200"/>
              <a:gd name="connsiteX2" fmla="*/ 2575560 w 2575560"/>
              <a:gd name="connsiteY2" fmla="*/ 0 h 457200"/>
              <a:gd name="connsiteX0" fmla="*/ 0 w 2575560"/>
              <a:gd name="connsiteY0" fmla="*/ 457200 h 457200"/>
              <a:gd name="connsiteX1" fmla="*/ 1028700 w 2575560"/>
              <a:gd name="connsiteY1" fmla="*/ 457200 h 457200"/>
              <a:gd name="connsiteX2" fmla="*/ 1615440 w 2575560"/>
              <a:gd name="connsiteY2" fmla="*/ 30480 h 457200"/>
              <a:gd name="connsiteX3" fmla="*/ 2575560 w 2575560"/>
              <a:gd name="connsiteY3" fmla="*/ 0 h 457200"/>
              <a:gd name="connsiteX0" fmla="*/ 0 w 2458656"/>
              <a:gd name="connsiteY0" fmla="*/ 581690 h 581690"/>
              <a:gd name="connsiteX1" fmla="*/ 1028700 w 2458656"/>
              <a:gd name="connsiteY1" fmla="*/ 581690 h 581690"/>
              <a:gd name="connsiteX2" fmla="*/ 1615440 w 2458656"/>
              <a:gd name="connsiteY2" fmla="*/ 154970 h 581690"/>
              <a:gd name="connsiteX3" fmla="*/ 2458656 w 2458656"/>
              <a:gd name="connsiteY3" fmla="*/ 0 h 581690"/>
              <a:gd name="connsiteX0" fmla="*/ -1 w 1788247"/>
              <a:gd name="connsiteY0" fmla="*/ 1007950 h 1007950"/>
              <a:gd name="connsiteX1" fmla="*/ 358291 w 1788247"/>
              <a:gd name="connsiteY1" fmla="*/ 581690 h 1007950"/>
              <a:gd name="connsiteX2" fmla="*/ 945031 w 1788247"/>
              <a:gd name="connsiteY2" fmla="*/ 154970 h 1007950"/>
              <a:gd name="connsiteX3" fmla="*/ 1788247 w 1788247"/>
              <a:gd name="connsiteY3" fmla="*/ 0 h 1007950"/>
              <a:gd name="connsiteX0" fmla="*/ 354299 w 2142547"/>
              <a:gd name="connsiteY0" fmla="*/ 1007950 h 1007950"/>
              <a:gd name="connsiteX1" fmla="*/ 0 w 2142547"/>
              <a:gd name="connsiteY1" fmla="*/ 895735 h 1007950"/>
              <a:gd name="connsiteX2" fmla="*/ 1299331 w 2142547"/>
              <a:gd name="connsiteY2" fmla="*/ 154970 h 1007950"/>
              <a:gd name="connsiteX3" fmla="*/ 2142547 w 2142547"/>
              <a:gd name="connsiteY3" fmla="*/ 0 h 1007950"/>
              <a:gd name="connsiteX0" fmla="*/ 354299 w 2142547"/>
              <a:gd name="connsiteY0" fmla="*/ 1290345 h 1290345"/>
              <a:gd name="connsiteX1" fmla="*/ 0 w 2142547"/>
              <a:gd name="connsiteY1" fmla="*/ 1178130 h 1290345"/>
              <a:gd name="connsiteX2" fmla="*/ 1803232 w 2142547"/>
              <a:gd name="connsiteY2" fmla="*/ 0 h 1290345"/>
              <a:gd name="connsiteX3" fmla="*/ 2142547 w 2142547"/>
              <a:gd name="connsiteY3" fmla="*/ 282395 h 1290345"/>
              <a:gd name="connsiteX0" fmla="*/ 354299 w 2215695"/>
              <a:gd name="connsiteY0" fmla="*/ 1007950 h 1007950"/>
              <a:gd name="connsiteX1" fmla="*/ 0 w 2215695"/>
              <a:gd name="connsiteY1" fmla="*/ 895735 h 1007950"/>
              <a:gd name="connsiteX2" fmla="*/ 2215696 w 2215695"/>
              <a:gd name="connsiteY2" fmla="*/ 547945 h 1007950"/>
              <a:gd name="connsiteX3" fmla="*/ 2142547 w 2215695"/>
              <a:gd name="connsiteY3" fmla="*/ 0 h 1007950"/>
              <a:gd name="connsiteX0" fmla="*/ 354299 w 2157331"/>
              <a:gd name="connsiteY0" fmla="*/ 1007950 h 1007950"/>
              <a:gd name="connsiteX1" fmla="*/ 0 w 2157331"/>
              <a:gd name="connsiteY1" fmla="*/ 895735 h 1007950"/>
              <a:gd name="connsiteX2" fmla="*/ 2157331 w 2157331"/>
              <a:gd name="connsiteY2" fmla="*/ 331367 h 1007950"/>
              <a:gd name="connsiteX3" fmla="*/ 2142547 w 2157331"/>
              <a:gd name="connsiteY3" fmla="*/ 0 h 1007950"/>
              <a:gd name="connsiteX0" fmla="*/ 1527121 w 3330153"/>
              <a:gd name="connsiteY0" fmla="*/ 1007950 h 1007950"/>
              <a:gd name="connsiteX1" fmla="*/ 1 w 3330153"/>
              <a:gd name="connsiteY1" fmla="*/ 238719 h 1007950"/>
              <a:gd name="connsiteX2" fmla="*/ 3330153 w 3330153"/>
              <a:gd name="connsiteY2" fmla="*/ 331367 h 1007950"/>
              <a:gd name="connsiteX3" fmla="*/ 3315369 w 3330153"/>
              <a:gd name="connsiteY3" fmla="*/ 0 h 1007950"/>
              <a:gd name="connsiteX0" fmla="*/ -1 w 3330151"/>
              <a:gd name="connsiteY0" fmla="*/ 238719 h 331367"/>
              <a:gd name="connsiteX1" fmla="*/ 3330151 w 3330151"/>
              <a:gd name="connsiteY1" fmla="*/ 331367 h 331367"/>
              <a:gd name="connsiteX2" fmla="*/ 3315367 w 3330151"/>
              <a:gd name="connsiteY2" fmla="*/ 0 h 331367"/>
              <a:gd name="connsiteX0" fmla="*/ 1 w 3433269"/>
              <a:gd name="connsiteY0" fmla="*/ 238719 h 538954"/>
              <a:gd name="connsiteX1" fmla="*/ 3433270 w 3433269"/>
              <a:gd name="connsiteY1" fmla="*/ 538954 h 538954"/>
              <a:gd name="connsiteX2" fmla="*/ 3315369 w 3433269"/>
              <a:gd name="connsiteY2" fmla="*/ 0 h 538954"/>
              <a:gd name="connsiteX0" fmla="*/ 0 w 3336106"/>
              <a:gd name="connsiteY0" fmla="*/ 931033 h 931033"/>
              <a:gd name="connsiteX1" fmla="*/ 3336106 w 3336106"/>
              <a:gd name="connsiteY1" fmla="*/ 538954 h 931033"/>
              <a:gd name="connsiteX2" fmla="*/ 3218205 w 3336106"/>
              <a:gd name="connsiteY2" fmla="*/ 0 h 931033"/>
              <a:gd name="connsiteX0" fmla="*/ 0 w 3770437"/>
              <a:gd name="connsiteY0" fmla="*/ 986610 h 986610"/>
              <a:gd name="connsiteX1" fmla="*/ 3336106 w 3770437"/>
              <a:gd name="connsiteY1" fmla="*/ 594531 h 986610"/>
              <a:gd name="connsiteX2" fmla="*/ 3770437 w 3770437"/>
              <a:gd name="connsiteY2" fmla="*/ 0 h 986610"/>
              <a:gd name="connsiteX0" fmla="*/ 0 w 3756717"/>
              <a:gd name="connsiteY0" fmla="*/ 1041975 h 1041975"/>
              <a:gd name="connsiteX1" fmla="*/ 3322386 w 3756717"/>
              <a:gd name="connsiteY1" fmla="*/ 594531 h 1041975"/>
              <a:gd name="connsiteX2" fmla="*/ 3756717 w 3756717"/>
              <a:gd name="connsiteY2" fmla="*/ 0 h 1041975"/>
              <a:gd name="connsiteX0" fmla="*/ 0 w 3756717"/>
              <a:gd name="connsiteY0" fmla="*/ 1041975 h 1041975"/>
              <a:gd name="connsiteX1" fmla="*/ 1454930 w 3756717"/>
              <a:gd name="connsiteY1" fmla="*/ 17681 h 1041975"/>
              <a:gd name="connsiteX2" fmla="*/ 3756717 w 3756717"/>
              <a:gd name="connsiteY2" fmla="*/ 0 h 1041975"/>
              <a:gd name="connsiteX0" fmla="*/ 0 w 3756717"/>
              <a:gd name="connsiteY0" fmla="*/ 1041975 h 1041975"/>
              <a:gd name="connsiteX1" fmla="*/ 1396185 w 3756717"/>
              <a:gd name="connsiteY1" fmla="*/ 0 h 1041975"/>
              <a:gd name="connsiteX2" fmla="*/ 3756717 w 3756717"/>
              <a:gd name="connsiteY2" fmla="*/ 0 h 1041975"/>
              <a:gd name="connsiteX0" fmla="*/ 0 w 3756717"/>
              <a:gd name="connsiteY0" fmla="*/ 1041975 h 1041975"/>
              <a:gd name="connsiteX1" fmla="*/ 1878352 w 3756717"/>
              <a:gd name="connsiteY1" fmla="*/ 0 h 1041975"/>
              <a:gd name="connsiteX2" fmla="*/ 3756717 w 3756717"/>
              <a:gd name="connsiteY2" fmla="*/ 0 h 1041975"/>
              <a:gd name="connsiteX0" fmla="*/ 0 w 3756717"/>
              <a:gd name="connsiteY0" fmla="*/ 1041975 h 1041975"/>
              <a:gd name="connsiteX1" fmla="*/ 2521039 w 3756717"/>
              <a:gd name="connsiteY1" fmla="*/ 2 h 1041975"/>
              <a:gd name="connsiteX2" fmla="*/ 3756717 w 3756717"/>
              <a:gd name="connsiteY2" fmla="*/ 0 h 1041975"/>
            </a:gdLst>
            <a:ahLst/>
            <a:cxnLst>
              <a:cxn ang="0">
                <a:pos x="connsiteX0" y="connsiteY0"/>
              </a:cxn>
              <a:cxn ang="0">
                <a:pos x="connsiteX1" y="connsiteY1"/>
              </a:cxn>
              <a:cxn ang="0">
                <a:pos x="connsiteX2" y="connsiteY2"/>
              </a:cxn>
            </a:cxnLst>
            <a:rect l="l" t="t" r="r" b="b"/>
            <a:pathLst>
              <a:path w="3756717" h="1041975">
                <a:moveTo>
                  <a:pt x="0" y="1041975"/>
                </a:moveTo>
                <a:lnTo>
                  <a:pt x="2521039" y="2"/>
                </a:lnTo>
                <a:lnTo>
                  <a:pt x="3756717" y="0"/>
                </a:lnTo>
              </a:path>
            </a:pathLst>
          </a:custGeom>
          <a:ln w="19050">
            <a:solidFill>
              <a:schemeClr val="tx1"/>
            </a:solidFill>
            <a:headEnd type="triangle" w="med" len="lg"/>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200" dirty="0"/>
          </a:p>
        </p:txBody>
      </p:sp>
      <p:sp>
        <p:nvSpPr>
          <p:cNvPr id="40" name="TextBox 26"/>
          <p:cNvSpPr txBox="1">
            <a:spLocks noChangeArrowheads="1"/>
          </p:cNvSpPr>
          <p:nvPr/>
        </p:nvSpPr>
        <p:spPr bwMode="auto">
          <a:xfrm>
            <a:off x="6575223" y="819612"/>
            <a:ext cx="1385887" cy="577081"/>
          </a:xfrm>
          <a:prstGeom prst="rect">
            <a:avLst/>
          </a:prstGeom>
          <a:noFill/>
          <a:ln w="9525">
            <a:noFill/>
            <a:miter lim="800000"/>
            <a:headEnd/>
            <a:tailEnd/>
          </a:ln>
        </p:spPr>
        <p:txBody>
          <a:bodyPr wrap="square" anchor="ctr">
            <a:spAutoFit/>
          </a:bodyPr>
          <a:lstStyle/>
          <a:p>
            <a:r>
              <a:rPr lang="en-US" sz="1050" b="1" dirty="0"/>
              <a:t>Instrument  Control Electronics (ICE)</a:t>
            </a:r>
          </a:p>
        </p:txBody>
      </p:sp>
      <p:sp>
        <p:nvSpPr>
          <p:cNvPr id="41" name="Freeform 40"/>
          <p:cNvSpPr/>
          <p:nvPr/>
        </p:nvSpPr>
        <p:spPr>
          <a:xfrm rot="10800000" flipH="1" flipV="1">
            <a:off x="4925616" y="1138685"/>
            <a:ext cx="1649608" cy="751454"/>
          </a:xfrm>
          <a:custGeom>
            <a:avLst/>
            <a:gdLst>
              <a:gd name="connsiteX0" fmla="*/ 0 w 2575560"/>
              <a:gd name="connsiteY0" fmla="*/ 457200 h 457200"/>
              <a:gd name="connsiteX1" fmla="*/ 1028700 w 2575560"/>
              <a:gd name="connsiteY1" fmla="*/ 457200 h 457200"/>
              <a:gd name="connsiteX2" fmla="*/ 2575560 w 2575560"/>
              <a:gd name="connsiteY2" fmla="*/ 0 h 457200"/>
              <a:gd name="connsiteX0" fmla="*/ 0 w 2575560"/>
              <a:gd name="connsiteY0" fmla="*/ 457200 h 457200"/>
              <a:gd name="connsiteX1" fmla="*/ 1028700 w 2575560"/>
              <a:gd name="connsiteY1" fmla="*/ 457200 h 457200"/>
              <a:gd name="connsiteX2" fmla="*/ 1615440 w 2575560"/>
              <a:gd name="connsiteY2" fmla="*/ 30480 h 457200"/>
              <a:gd name="connsiteX3" fmla="*/ 2575560 w 2575560"/>
              <a:gd name="connsiteY3" fmla="*/ 0 h 457200"/>
              <a:gd name="connsiteX0" fmla="*/ 0 w 2458656"/>
              <a:gd name="connsiteY0" fmla="*/ 581690 h 581690"/>
              <a:gd name="connsiteX1" fmla="*/ 1028700 w 2458656"/>
              <a:gd name="connsiteY1" fmla="*/ 581690 h 581690"/>
              <a:gd name="connsiteX2" fmla="*/ 1615440 w 2458656"/>
              <a:gd name="connsiteY2" fmla="*/ 154970 h 581690"/>
              <a:gd name="connsiteX3" fmla="*/ 2458656 w 2458656"/>
              <a:gd name="connsiteY3" fmla="*/ 0 h 581690"/>
              <a:gd name="connsiteX0" fmla="*/ -1 w 1788247"/>
              <a:gd name="connsiteY0" fmla="*/ 1007950 h 1007950"/>
              <a:gd name="connsiteX1" fmla="*/ 358291 w 1788247"/>
              <a:gd name="connsiteY1" fmla="*/ 581690 h 1007950"/>
              <a:gd name="connsiteX2" fmla="*/ 945031 w 1788247"/>
              <a:gd name="connsiteY2" fmla="*/ 154970 h 1007950"/>
              <a:gd name="connsiteX3" fmla="*/ 1788247 w 1788247"/>
              <a:gd name="connsiteY3" fmla="*/ 0 h 1007950"/>
              <a:gd name="connsiteX0" fmla="*/ 354299 w 2142547"/>
              <a:gd name="connsiteY0" fmla="*/ 1007950 h 1007950"/>
              <a:gd name="connsiteX1" fmla="*/ 0 w 2142547"/>
              <a:gd name="connsiteY1" fmla="*/ 895735 h 1007950"/>
              <a:gd name="connsiteX2" fmla="*/ 1299331 w 2142547"/>
              <a:gd name="connsiteY2" fmla="*/ 154970 h 1007950"/>
              <a:gd name="connsiteX3" fmla="*/ 2142547 w 2142547"/>
              <a:gd name="connsiteY3" fmla="*/ 0 h 1007950"/>
              <a:gd name="connsiteX0" fmla="*/ 354299 w 2142547"/>
              <a:gd name="connsiteY0" fmla="*/ 1290345 h 1290345"/>
              <a:gd name="connsiteX1" fmla="*/ 0 w 2142547"/>
              <a:gd name="connsiteY1" fmla="*/ 1178130 h 1290345"/>
              <a:gd name="connsiteX2" fmla="*/ 1803232 w 2142547"/>
              <a:gd name="connsiteY2" fmla="*/ 0 h 1290345"/>
              <a:gd name="connsiteX3" fmla="*/ 2142547 w 2142547"/>
              <a:gd name="connsiteY3" fmla="*/ 282395 h 1290345"/>
              <a:gd name="connsiteX0" fmla="*/ 354299 w 2215695"/>
              <a:gd name="connsiteY0" fmla="*/ 1007950 h 1007950"/>
              <a:gd name="connsiteX1" fmla="*/ 0 w 2215695"/>
              <a:gd name="connsiteY1" fmla="*/ 895735 h 1007950"/>
              <a:gd name="connsiteX2" fmla="*/ 2215696 w 2215695"/>
              <a:gd name="connsiteY2" fmla="*/ 547945 h 1007950"/>
              <a:gd name="connsiteX3" fmla="*/ 2142547 w 2215695"/>
              <a:gd name="connsiteY3" fmla="*/ 0 h 1007950"/>
              <a:gd name="connsiteX0" fmla="*/ 354299 w 2157331"/>
              <a:gd name="connsiteY0" fmla="*/ 1007950 h 1007950"/>
              <a:gd name="connsiteX1" fmla="*/ 0 w 2157331"/>
              <a:gd name="connsiteY1" fmla="*/ 895735 h 1007950"/>
              <a:gd name="connsiteX2" fmla="*/ 2157331 w 2157331"/>
              <a:gd name="connsiteY2" fmla="*/ 331367 h 1007950"/>
              <a:gd name="connsiteX3" fmla="*/ 2142547 w 2157331"/>
              <a:gd name="connsiteY3" fmla="*/ 0 h 1007950"/>
              <a:gd name="connsiteX0" fmla="*/ 1527121 w 3330153"/>
              <a:gd name="connsiteY0" fmla="*/ 1007950 h 1007950"/>
              <a:gd name="connsiteX1" fmla="*/ 1 w 3330153"/>
              <a:gd name="connsiteY1" fmla="*/ 238719 h 1007950"/>
              <a:gd name="connsiteX2" fmla="*/ 3330153 w 3330153"/>
              <a:gd name="connsiteY2" fmla="*/ 331367 h 1007950"/>
              <a:gd name="connsiteX3" fmla="*/ 3315369 w 3330153"/>
              <a:gd name="connsiteY3" fmla="*/ 0 h 1007950"/>
              <a:gd name="connsiteX0" fmla="*/ -1 w 3330151"/>
              <a:gd name="connsiteY0" fmla="*/ 238719 h 331367"/>
              <a:gd name="connsiteX1" fmla="*/ 3330151 w 3330151"/>
              <a:gd name="connsiteY1" fmla="*/ 331367 h 331367"/>
              <a:gd name="connsiteX2" fmla="*/ 3315367 w 3330151"/>
              <a:gd name="connsiteY2" fmla="*/ 0 h 331367"/>
              <a:gd name="connsiteX0" fmla="*/ 1 w 3433269"/>
              <a:gd name="connsiteY0" fmla="*/ 238719 h 538954"/>
              <a:gd name="connsiteX1" fmla="*/ 3433270 w 3433269"/>
              <a:gd name="connsiteY1" fmla="*/ 538954 h 538954"/>
              <a:gd name="connsiteX2" fmla="*/ 3315369 w 3433269"/>
              <a:gd name="connsiteY2" fmla="*/ 0 h 538954"/>
              <a:gd name="connsiteX0" fmla="*/ 0 w 3336106"/>
              <a:gd name="connsiteY0" fmla="*/ 931033 h 931033"/>
              <a:gd name="connsiteX1" fmla="*/ 3336106 w 3336106"/>
              <a:gd name="connsiteY1" fmla="*/ 538954 h 931033"/>
              <a:gd name="connsiteX2" fmla="*/ 3218205 w 3336106"/>
              <a:gd name="connsiteY2" fmla="*/ 0 h 931033"/>
              <a:gd name="connsiteX0" fmla="*/ 0 w 3770437"/>
              <a:gd name="connsiteY0" fmla="*/ 986610 h 986610"/>
              <a:gd name="connsiteX1" fmla="*/ 3336106 w 3770437"/>
              <a:gd name="connsiteY1" fmla="*/ 594531 h 986610"/>
              <a:gd name="connsiteX2" fmla="*/ 3770437 w 3770437"/>
              <a:gd name="connsiteY2" fmla="*/ 0 h 986610"/>
              <a:gd name="connsiteX0" fmla="*/ 0 w 3756717"/>
              <a:gd name="connsiteY0" fmla="*/ 1041975 h 1041975"/>
              <a:gd name="connsiteX1" fmla="*/ 3322386 w 3756717"/>
              <a:gd name="connsiteY1" fmla="*/ 594531 h 1041975"/>
              <a:gd name="connsiteX2" fmla="*/ 3756717 w 3756717"/>
              <a:gd name="connsiteY2" fmla="*/ 0 h 1041975"/>
              <a:gd name="connsiteX0" fmla="*/ 0 w 3756717"/>
              <a:gd name="connsiteY0" fmla="*/ 1041975 h 1041975"/>
              <a:gd name="connsiteX1" fmla="*/ 1454930 w 3756717"/>
              <a:gd name="connsiteY1" fmla="*/ 17681 h 1041975"/>
              <a:gd name="connsiteX2" fmla="*/ 3756717 w 3756717"/>
              <a:gd name="connsiteY2" fmla="*/ 0 h 1041975"/>
              <a:gd name="connsiteX0" fmla="*/ 0 w 3756717"/>
              <a:gd name="connsiteY0" fmla="*/ 1041975 h 1041975"/>
              <a:gd name="connsiteX1" fmla="*/ 1396185 w 3756717"/>
              <a:gd name="connsiteY1" fmla="*/ 0 h 1041975"/>
              <a:gd name="connsiteX2" fmla="*/ 3756717 w 3756717"/>
              <a:gd name="connsiteY2" fmla="*/ 0 h 1041975"/>
              <a:gd name="connsiteX0" fmla="*/ 0 w 3756717"/>
              <a:gd name="connsiteY0" fmla="*/ 1041977 h 1041977"/>
              <a:gd name="connsiteX1" fmla="*/ 2207689 w 3756717"/>
              <a:gd name="connsiteY1" fmla="*/ 0 h 1041977"/>
              <a:gd name="connsiteX2" fmla="*/ 3756717 w 3756717"/>
              <a:gd name="connsiteY2" fmla="*/ 2 h 1041977"/>
              <a:gd name="connsiteX0" fmla="*/ 0 w 3756717"/>
              <a:gd name="connsiteY0" fmla="*/ 1041979 h 1041979"/>
              <a:gd name="connsiteX1" fmla="*/ 3167183 w 3756717"/>
              <a:gd name="connsiteY1" fmla="*/ 0 h 1041979"/>
              <a:gd name="connsiteX2" fmla="*/ 3756717 w 3756717"/>
              <a:gd name="connsiteY2" fmla="*/ 4 h 1041979"/>
            </a:gdLst>
            <a:ahLst/>
            <a:cxnLst>
              <a:cxn ang="0">
                <a:pos x="connsiteX0" y="connsiteY0"/>
              </a:cxn>
              <a:cxn ang="0">
                <a:pos x="connsiteX1" y="connsiteY1"/>
              </a:cxn>
              <a:cxn ang="0">
                <a:pos x="connsiteX2" y="connsiteY2"/>
              </a:cxn>
            </a:cxnLst>
            <a:rect l="l" t="t" r="r" b="b"/>
            <a:pathLst>
              <a:path w="3756717" h="1041979">
                <a:moveTo>
                  <a:pt x="0" y="1041979"/>
                </a:moveTo>
                <a:lnTo>
                  <a:pt x="3167183" y="0"/>
                </a:lnTo>
                <a:lnTo>
                  <a:pt x="3756717" y="4"/>
                </a:lnTo>
              </a:path>
            </a:pathLst>
          </a:custGeom>
          <a:ln w="19050">
            <a:solidFill>
              <a:schemeClr val="tx1"/>
            </a:solidFill>
            <a:headEnd type="triangle" w="med" len="lg"/>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200" dirty="0"/>
          </a:p>
        </p:txBody>
      </p:sp>
      <p:sp>
        <p:nvSpPr>
          <p:cNvPr id="42" name="Freeform 41"/>
          <p:cNvSpPr/>
          <p:nvPr/>
        </p:nvSpPr>
        <p:spPr>
          <a:xfrm rot="10800000">
            <a:off x="2405046" y="3203972"/>
            <a:ext cx="1620457" cy="902096"/>
          </a:xfrm>
          <a:custGeom>
            <a:avLst/>
            <a:gdLst>
              <a:gd name="connsiteX0" fmla="*/ 0 w 2575560"/>
              <a:gd name="connsiteY0" fmla="*/ 457200 h 457200"/>
              <a:gd name="connsiteX1" fmla="*/ 1028700 w 2575560"/>
              <a:gd name="connsiteY1" fmla="*/ 457200 h 457200"/>
              <a:gd name="connsiteX2" fmla="*/ 2575560 w 2575560"/>
              <a:gd name="connsiteY2" fmla="*/ 0 h 457200"/>
              <a:gd name="connsiteX0" fmla="*/ 0 w 2575560"/>
              <a:gd name="connsiteY0" fmla="*/ 457200 h 457200"/>
              <a:gd name="connsiteX1" fmla="*/ 1028700 w 2575560"/>
              <a:gd name="connsiteY1" fmla="*/ 457200 h 457200"/>
              <a:gd name="connsiteX2" fmla="*/ 1615440 w 2575560"/>
              <a:gd name="connsiteY2" fmla="*/ 30480 h 457200"/>
              <a:gd name="connsiteX3" fmla="*/ 2575560 w 2575560"/>
              <a:gd name="connsiteY3" fmla="*/ 0 h 457200"/>
              <a:gd name="connsiteX0" fmla="*/ 0 w 2458656"/>
              <a:gd name="connsiteY0" fmla="*/ 581690 h 581690"/>
              <a:gd name="connsiteX1" fmla="*/ 1028700 w 2458656"/>
              <a:gd name="connsiteY1" fmla="*/ 581690 h 581690"/>
              <a:gd name="connsiteX2" fmla="*/ 1615440 w 2458656"/>
              <a:gd name="connsiteY2" fmla="*/ 154970 h 581690"/>
              <a:gd name="connsiteX3" fmla="*/ 2458656 w 2458656"/>
              <a:gd name="connsiteY3" fmla="*/ 0 h 581690"/>
              <a:gd name="connsiteX0" fmla="*/ -1 w 1788247"/>
              <a:gd name="connsiteY0" fmla="*/ 1007950 h 1007950"/>
              <a:gd name="connsiteX1" fmla="*/ 358291 w 1788247"/>
              <a:gd name="connsiteY1" fmla="*/ 581690 h 1007950"/>
              <a:gd name="connsiteX2" fmla="*/ 945031 w 1788247"/>
              <a:gd name="connsiteY2" fmla="*/ 154970 h 1007950"/>
              <a:gd name="connsiteX3" fmla="*/ 1788247 w 1788247"/>
              <a:gd name="connsiteY3" fmla="*/ 0 h 1007950"/>
              <a:gd name="connsiteX0" fmla="*/ 354299 w 2142547"/>
              <a:gd name="connsiteY0" fmla="*/ 1007950 h 1007950"/>
              <a:gd name="connsiteX1" fmla="*/ 0 w 2142547"/>
              <a:gd name="connsiteY1" fmla="*/ 895735 h 1007950"/>
              <a:gd name="connsiteX2" fmla="*/ 1299331 w 2142547"/>
              <a:gd name="connsiteY2" fmla="*/ 154970 h 1007950"/>
              <a:gd name="connsiteX3" fmla="*/ 2142547 w 2142547"/>
              <a:gd name="connsiteY3" fmla="*/ 0 h 1007950"/>
              <a:gd name="connsiteX0" fmla="*/ 354299 w 2142547"/>
              <a:gd name="connsiteY0" fmla="*/ 1290345 h 1290345"/>
              <a:gd name="connsiteX1" fmla="*/ 0 w 2142547"/>
              <a:gd name="connsiteY1" fmla="*/ 1178130 h 1290345"/>
              <a:gd name="connsiteX2" fmla="*/ 1803232 w 2142547"/>
              <a:gd name="connsiteY2" fmla="*/ 0 h 1290345"/>
              <a:gd name="connsiteX3" fmla="*/ 2142547 w 2142547"/>
              <a:gd name="connsiteY3" fmla="*/ 282395 h 1290345"/>
              <a:gd name="connsiteX0" fmla="*/ 354299 w 2215695"/>
              <a:gd name="connsiteY0" fmla="*/ 1007950 h 1007950"/>
              <a:gd name="connsiteX1" fmla="*/ 0 w 2215695"/>
              <a:gd name="connsiteY1" fmla="*/ 895735 h 1007950"/>
              <a:gd name="connsiteX2" fmla="*/ 2215696 w 2215695"/>
              <a:gd name="connsiteY2" fmla="*/ 547945 h 1007950"/>
              <a:gd name="connsiteX3" fmla="*/ 2142547 w 2215695"/>
              <a:gd name="connsiteY3" fmla="*/ 0 h 1007950"/>
              <a:gd name="connsiteX0" fmla="*/ 354299 w 2157331"/>
              <a:gd name="connsiteY0" fmla="*/ 1007950 h 1007950"/>
              <a:gd name="connsiteX1" fmla="*/ 0 w 2157331"/>
              <a:gd name="connsiteY1" fmla="*/ 895735 h 1007950"/>
              <a:gd name="connsiteX2" fmla="*/ 2157331 w 2157331"/>
              <a:gd name="connsiteY2" fmla="*/ 331367 h 1007950"/>
              <a:gd name="connsiteX3" fmla="*/ 2142547 w 2157331"/>
              <a:gd name="connsiteY3" fmla="*/ 0 h 1007950"/>
              <a:gd name="connsiteX0" fmla="*/ 1527121 w 3330153"/>
              <a:gd name="connsiteY0" fmla="*/ 1007950 h 1007950"/>
              <a:gd name="connsiteX1" fmla="*/ 1 w 3330153"/>
              <a:gd name="connsiteY1" fmla="*/ 238719 h 1007950"/>
              <a:gd name="connsiteX2" fmla="*/ 3330153 w 3330153"/>
              <a:gd name="connsiteY2" fmla="*/ 331367 h 1007950"/>
              <a:gd name="connsiteX3" fmla="*/ 3315369 w 3330153"/>
              <a:gd name="connsiteY3" fmla="*/ 0 h 1007950"/>
              <a:gd name="connsiteX0" fmla="*/ -1 w 3330151"/>
              <a:gd name="connsiteY0" fmla="*/ 238719 h 331367"/>
              <a:gd name="connsiteX1" fmla="*/ 3330151 w 3330151"/>
              <a:gd name="connsiteY1" fmla="*/ 331367 h 331367"/>
              <a:gd name="connsiteX2" fmla="*/ 3315367 w 3330151"/>
              <a:gd name="connsiteY2" fmla="*/ 0 h 331367"/>
              <a:gd name="connsiteX0" fmla="*/ 1 w 3433269"/>
              <a:gd name="connsiteY0" fmla="*/ 238719 h 538954"/>
              <a:gd name="connsiteX1" fmla="*/ 3433270 w 3433269"/>
              <a:gd name="connsiteY1" fmla="*/ 538954 h 538954"/>
              <a:gd name="connsiteX2" fmla="*/ 3315369 w 3433269"/>
              <a:gd name="connsiteY2" fmla="*/ 0 h 538954"/>
              <a:gd name="connsiteX0" fmla="*/ 0 w 3336106"/>
              <a:gd name="connsiteY0" fmla="*/ 931033 h 931033"/>
              <a:gd name="connsiteX1" fmla="*/ 3336106 w 3336106"/>
              <a:gd name="connsiteY1" fmla="*/ 538954 h 931033"/>
              <a:gd name="connsiteX2" fmla="*/ 3218205 w 3336106"/>
              <a:gd name="connsiteY2" fmla="*/ 0 h 931033"/>
              <a:gd name="connsiteX0" fmla="*/ 0 w 3770437"/>
              <a:gd name="connsiteY0" fmla="*/ 986610 h 986610"/>
              <a:gd name="connsiteX1" fmla="*/ 3336106 w 3770437"/>
              <a:gd name="connsiteY1" fmla="*/ 594531 h 986610"/>
              <a:gd name="connsiteX2" fmla="*/ 3770437 w 3770437"/>
              <a:gd name="connsiteY2" fmla="*/ 0 h 986610"/>
              <a:gd name="connsiteX0" fmla="*/ 0 w 3756717"/>
              <a:gd name="connsiteY0" fmla="*/ 1041975 h 1041975"/>
              <a:gd name="connsiteX1" fmla="*/ 3322386 w 3756717"/>
              <a:gd name="connsiteY1" fmla="*/ 594531 h 1041975"/>
              <a:gd name="connsiteX2" fmla="*/ 3756717 w 3756717"/>
              <a:gd name="connsiteY2" fmla="*/ 0 h 1041975"/>
              <a:gd name="connsiteX0" fmla="*/ 0 w 3756717"/>
              <a:gd name="connsiteY0" fmla="*/ 1041975 h 1041975"/>
              <a:gd name="connsiteX1" fmla="*/ 1454930 w 3756717"/>
              <a:gd name="connsiteY1" fmla="*/ 17681 h 1041975"/>
              <a:gd name="connsiteX2" fmla="*/ 3756717 w 3756717"/>
              <a:gd name="connsiteY2" fmla="*/ 0 h 1041975"/>
              <a:gd name="connsiteX0" fmla="*/ 0 w 3756717"/>
              <a:gd name="connsiteY0" fmla="*/ 1041975 h 1041975"/>
              <a:gd name="connsiteX1" fmla="*/ 1396185 w 3756717"/>
              <a:gd name="connsiteY1" fmla="*/ 0 h 1041975"/>
              <a:gd name="connsiteX2" fmla="*/ 3756717 w 3756717"/>
              <a:gd name="connsiteY2" fmla="*/ 0 h 1041975"/>
              <a:gd name="connsiteX0" fmla="*/ 0 w 3756717"/>
              <a:gd name="connsiteY0" fmla="*/ 1041975 h 1041975"/>
              <a:gd name="connsiteX1" fmla="*/ 1878352 w 3756717"/>
              <a:gd name="connsiteY1" fmla="*/ 0 h 1041975"/>
              <a:gd name="connsiteX2" fmla="*/ 3756717 w 3756717"/>
              <a:gd name="connsiteY2" fmla="*/ 0 h 1041975"/>
              <a:gd name="connsiteX0" fmla="*/ 0 w 3756717"/>
              <a:gd name="connsiteY0" fmla="*/ 1041975 h 1041975"/>
              <a:gd name="connsiteX1" fmla="*/ 2433395 w 3756717"/>
              <a:gd name="connsiteY1" fmla="*/ 0 h 1041975"/>
              <a:gd name="connsiteX2" fmla="*/ 3756717 w 3756717"/>
              <a:gd name="connsiteY2" fmla="*/ 0 h 1041975"/>
              <a:gd name="connsiteX0" fmla="*/ 0 w 3756717"/>
              <a:gd name="connsiteY0" fmla="*/ 1041975 h 1041975"/>
              <a:gd name="connsiteX1" fmla="*/ 3090124 w 3756717"/>
              <a:gd name="connsiteY1" fmla="*/ 1 h 1041975"/>
              <a:gd name="connsiteX2" fmla="*/ 3756717 w 3756717"/>
              <a:gd name="connsiteY2" fmla="*/ 0 h 1041975"/>
            </a:gdLst>
            <a:ahLst/>
            <a:cxnLst>
              <a:cxn ang="0">
                <a:pos x="connsiteX0" y="connsiteY0"/>
              </a:cxn>
              <a:cxn ang="0">
                <a:pos x="connsiteX1" y="connsiteY1"/>
              </a:cxn>
              <a:cxn ang="0">
                <a:pos x="connsiteX2" y="connsiteY2"/>
              </a:cxn>
            </a:cxnLst>
            <a:rect l="l" t="t" r="r" b="b"/>
            <a:pathLst>
              <a:path w="3756717" h="1041975">
                <a:moveTo>
                  <a:pt x="0" y="1041975"/>
                </a:moveTo>
                <a:lnTo>
                  <a:pt x="3090124" y="1"/>
                </a:lnTo>
                <a:lnTo>
                  <a:pt x="3756717" y="0"/>
                </a:lnTo>
              </a:path>
            </a:pathLst>
          </a:custGeom>
          <a:ln w="19050">
            <a:solidFill>
              <a:schemeClr val="tx1"/>
            </a:solidFill>
            <a:headEnd type="triangle" w="med" len="lg"/>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200" dirty="0"/>
          </a:p>
        </p:txBody>
      </p:sp>
    </p:spTree>
    <p:extLst>
      <p:ext uri="{BB962C8B-B14F-4D97-AF65-F5344CB8AC3E}">
        <p14:creationId xmlns:p14="http://schemas.microsoft.com/office/powerpoint/2010/main" val="2402464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9BC549-04DF-43DA-8618-1978F31AF03D}"/>
              </a:ext>
            </a:extLst>
          </p:cNvPr>
          <p:cNvSpPr>
            <a:spLocks noGrp="1"/>
          </p:cNvSpPr>
          <p:nvPr>
            <p:ph idx="1"/>
          </p:nvPr>
        </p:nvSpPr>
        <p:spPr/>
        <p:txBody>
          <a:bodyPr/>
          <a:lstStyle/>
          <a:p>
            <a:r>
              <a:rPr lang="en-US" dirty="0"/>
              <a:t>Larger Operations Team Needed</a:t>
            </a:r>
          </a:p>
          <a:p>
            <a:pPr lvl="1"/>
            <a:r>
              <a:rPr lang="en-US" dirty="0"/>
              <a:t>The SAGE III team works with a much larger operations team than is typical because of ISS activities</a:t>
            </a:r>
          </a:p>
          <a:p>
            <a:pPr lvl="1"/>
            <a:r>
              <a:rPr lang="en-US" dirty="0"/>
              <a:t>While there are many benefits of being on the ISS, there are also some challenges that come with such an active platform that affect how we take science data</a:t>
            </a:r>
          </a:p>
          <a:p>
            <a:pPr lvl="2"/>
            <a:r>
              <a:rPr lang="en-US" dirty="0"/>
              <a:t>Visiting vehicles </a:t>
            </a:r>
          </a:p>
          <a:p>
            <a:pPr lvl="2"/>
            <a:r>
              <a:rPr lang="en-US" dirty="0"/>
              <a:t>Yaw maneuvers</a:t>
            </a:r>
          </a:p>
          <a:p>
            <a:pPr lvl="2"/>
            <a:r>
              <a:rPr lang="en-US" dirty="0"/>
              <a:t>EVA’s </a:t>
            </a:r>
          </a:p>
          <a:p>
            <a:pPr lvl="2"/>
            <a:r>
              <a:rPr lang="en-US" dirty="0"/>
              <a:t>GPS lock-ups</a:t>
            </a:r>
          </a:p>
          <a:p>
            <a:pPr lvl="1"/>
            <a:endParaRPr lang="en-US" dirty="0"/>
          </a:p>
          <a:p>
            <a:endParaRPr lang="en-US" dirty="0"/>
          </a:p>
        </p:txBody>
      </p:sp>
      <p:sp>
        <p:nvSpPr>
          <p:cNvPr id="3" name="Title 2">
            <a:extLst>
              <a:ext uri="{FF2B5EF4-FFF2-40B4-BE49-F238E27FC236}">
                <a16:creationId xmlns:a16="http://schemas.microsoft.com/office/drawing/2014/main" id="{602F7BF9-1FA3-42AD-AC7B-7FEEB0C26BC1}"/>
              </a:ext>
            </a:extLst>
          </p:cNvPr>
          <p:cNvSpPr>
            <a:spLocks noGrp="1"/>
          </p:cNvSpPr>
          <p:nvPr>
            <p:ph type="title"/>
          </p:nvPr>
        </p:nvSpPr>
        <p:spPr/>
        <p:txBody>
          <a:bodyPr/>
          <a:lstStyle/>
          <a:p>
            <a:r>
              <a:rPr lang="en-US" dirty="0"/>
              <a:t>SAGE III Operations Team</a:t>
            </a:r>
          </a:p>
        </p:txBody>
      </p:sp>
      <p:sp>
        <p:nvSpPr>
          <p:cNvPr id="4" name="Date Placeholder 3">
            <a:extLst>
              <a:ext uri="{FF2B5EF4-FFF2-40B4-BE49-F238E27FC236}">
                <a16:creationId xmlns:a16="http://schemas.microsoft.com/office/drawing/2014/main" id="{D9BDED5E-5663-4998-806A-E763AD5AC65E}"/>
              </a:ext>
            </a:extLst>
          </p:cNvPr>
          <p:cNvSpPr>
            <a:spLocks noGrp="1"/>
          </p:cNvSpPr>
          <p:nvPr>
            <p:ph type="dt" sz="half" idx="2"/>
          </p:nvPr>
        </p:nvSpPr>
        <p:spPr/>
        <p:txBody>
          <a:bodyPr/>
          <a:lstStyle/>
          <a:p>
            <a:fld id="{A9E79D4F-B57E-1C4E-8EE1-3B4427408A1A}" type="datetime4">
              <a:rPr lang="en-US" smtClean="0"/>
              <a:pPr/>
              <a:t>October 13, 2021</a:t>
            </a:fld>
            <a:endParaRPr lang="en-US" dirty="0"/>
          </a:p>
        </p:txBody>
      </p:sp>
    </p:spTree>
    <p:extLst>
      <p:ext uri="{BB962C8B-B14F-4D97-AF65-F5344CB8AC3E}">
        <p14:creationId xmlns:p14="http://schemas.microsoft.com/office/powerpoint/2010/main" val="2547046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026369626"/>
              </p:ext>
            </p:extLst>
          </p:nvPr>
        </p:nvGraphicFramePr>
        <p:xfrm>
          <a:off x="148294" y="826165"/>
          <a:ext cx="8826313" cy="3899013"/>
        </p:xfrm>
        <a:graphic>
          <a:graphicData uri="http://schemas.openxmlformats.org/drawingml/2006/table">
            <a:tbl>
              <a:tblPr firstRow="1" firstCol="1" bandRow="1">
                <a:tableStyleId>{FABFCF23-3B69-468F-B69F-88F6DE6A72F2}</a:tableStyleId>
              </a:tblPr>
              <a:tblGrid>
                <a:gridCol w="2508046">
                  <a:extLst>
                    <a:ext uri="{9D8B030D-6E8A-4147-A177-3AD203B41FA5}">
                      <a16:colId xmlns:a16="http://schemas.microsoft.com/office/drawing/2014/main" val="20000"/>
                    </a:ext>
                  </a:extLst>
                </a:gridCol>
                <a:gridCol w="6318267">
                  <a:extLst>
                    <a:ext uri="{9D8B030D-6E8A-4147-A177-3AD203B41FA5}">
                      <a16:colId xmlns:a16="http://schemas.microsoft.com/office/drawing/2014/main" val="20001"/>
                    </a:ext>
                  </a:extLst>
                </a:gridCol>
              </a:tblGrid>
              <a:tr h="261276">
                <a:tc>
                  <a:txBody>
                    <a:bodyPr/>
                    <a:lstStyle/>
                    <a:p>
                      <a:pPr marL="0" marR="0" algn="ctr">
                        <a:lnSpc>
                          <a:spcPct val="115000"/>
                        </a:lnSpc>
                        <a:spcBef>
                          <a:spcPts val="0"/>
                        </a:spcBef>
                        <a:spcAft>
                          <a:spcPts val="0"/>
                        </a:spcAft>
                      </a:pPr>
                      <a:r>
                        <a:rPr lang="en-US" sz="1200" dirty="0">
                          <a:effectLst/>
                        </a:rPr>
                        <a:t>Station Activity</a:t>
                      </a:r>
                      <a:endParaRPr lang="en-US" sz="1200" dirty="0">
                        <a:effectLst/>
                        <a:latin typeface="Times New Roman" panose="02020603050405020304" pitchFamily="18" charset="0"/>
                        <a:ea typeface="Cambria" panose="02040503050406030204" pitchFamily="18" charset="0"/>
                      </a:endParaRPr>
                    </a:p>
                  </a:txBody>
                  <a:tcPr marL="39191" marR="39191" marT="0" marB="0" anchor="ctr"/>
                </a:tc>
                <a:tc>
                  <a:txBody>
                    <a:bodyPr/>
                    <a:lstStyle/>
                    <a:p>
                      <a:pPr marL="0" marR="0" algn="ctr">
                        <a:lnSpc>
                          <a:spcPct val="115000"/>
                        </a:lnSpc>
                        <a:spcBef>
                          <a:spcPts val="0"/>
                        </a:spcBef>
                        <a:spcAft>
                          <a:spcPts val="0"/>
                        </a:spcAft>
                      </a:pPr>
                      <a:r>
                        <a:rPr lang="en-US" sz="1200" dirty="0">
                          <a:effectLst/>
                        </a:rPr>
                        <a:t>Operations Response</a:t>
                      </a:r>
                      <a:endParaRPr lang="en-US" sz="1200" dirty="0">
                        <a:effectLst/>
                        <a:latin typeface="Times New Roman" panose="02020603050405020304" pitchFamily="18" charset="0"/>
                        <a:ea typeface="Cambria" panose="02040503050406030204" pitchFamily="18" charset="0"/>
                      </a:endParaRPr>
                    </a:p>
                  </a:txBody>
                  <a:tcPr marL="39191" marR="39191" marT="0" marB="0" anchor="ctr"/>
                </a:tc>
                <a:extLst>
                  <a:ext uri="{0D108BD9-81ED-4DB2-BD59-A6C34878D82A}">
                    <a16:rowId xmlns:a16="http://schemas.microsoft.com/office/drawing/2014/main" val="10000"/>
                  </a:ext>
                </a:extLst>
              </a:tr>
              <a:tr h="209021">
                <a:tc>
                  <a:txBody>
                    <a:bodyPr/>
                    <a:lstStyle/>
                    <a:p>
                      <a:pPr marL="0" marR="0" algn="ctr">
                        <a:lnSpc>
                          <a:spcPct val="115000"/>
                        </a:lnSpc>
                        <a:spcBef>
                          <a:spcPts val="0"/>
                        </a:spcBef>
                        <a:spcAft>
                          <a:spcPts val="0"/>
                        </a:spcAft>
                      </a:pPr>
                      <a:r>
                        <a:rPr lang="en-US" sz="1200" dirty="0">
                          <a:effectLst/>
                        </a:rPr>
                        <a:t>Soyuz docking</a:t>
                      </a:r>
                      <a:endParaRPr lang="en-US" sz="1200" dirty="0">
                        <a:effectLst/>
                        <a:latin typeface="Times New Roman" panose="02020603050405020304" pitchFamily="18" charset="0"/>
                        <a:ea typeface="Cambria" panose="02040503050406030204" pitchFamily="18" charset="0"/>
                      </a:endParaRPr>
                    </a:p>
                  </a:txBody>
                  <a:tcPr marL="39191" marR="39191" marT="0" marB="0" anchor="ctr"/>
                </a:tc>
                <a:tc>
                  <a:txBody>
                    <a:bodyPr/>
                    <a:lstStyle/>
                    <a:p>
                      <a:pPr marL="0" marR="0" algn="ctr">
                        <a:lnSpc>
                          <a:spcPct val="115000"/>
                        </a:lnSpc>
                        <a:spcBef>
                          <a:spcPts val="0"/>
                        </a:spcBef>
                        <a:spcAft>
                          <a:spcPts val="0"/>
                        </a:spcAft>
                      </a:pPr>
                      <a:r>
                        <a:rPr lang="en-US" sz="1200" kern="1200" dirty="0">
                          <a:effectLst/>
                        </a:rPr>
                        <a:t>Contamination Door is inhibited a minimum of 2 hours before activity</a:t>
                      </a:r>
                      <a:endParaRPr lang="en-US" sz="1200" dirty="0">
                        <a:effectLst/>
                        <a:latin typeface="Times New Roman" panose="02020603050405020304" pitchFamily="18" charset="0"/>
                        <a:ea typeface="Cambria" panose="02040503050406030204" pitchFamily="18" charset="0"/>
                      </a:endParaRPr>
                    </a:p>
                  </a:txBody>
                  <a:tcPr marL="39191" marR="39191" marT="0" marB="0" anchor="ctr"/>
                </a:tc>
                <a:extLst>
                  <a:ext uri="{0D108BD9-81ED-4DB2-BD59-A6C34878D82A}">
                    <a16:rowId xmlns:a16="http://schemas.microsoft.com/office/drawing/2014/main" val="10001"/>
                  </a:ext>
                </a:extLst>
              </a:tr>
              <a:tr h="89249">
                <a:tc>
                  <a:txBody>
                    <a:bodyPr/>
                    <a:lstStyle/>
                    <a:p>
                      <a:pPr marL="0" marR="0" algn="ctr">
                        <a:lnSpc>
                          <a:spcPct val="115000"/>
                        </a:lnSpc>
                        <a:spcBef>
                          <a:spcPts val="0"/>
                        </a:spcBef>
                        <a:spcAft>
                          <a:spcPts val="0"/>
                        </a:spcAft>
                      </a:pPr>
                      <a:r>
                        <a:rPr lang="en-US" sz="1200">
                          <a:effectLst/>
                        </a:rPr>
                        <a:t>Progress docking</a:t>
                      </a:r>
                      <a:endParaRPr lang="en-US" sz="1200">
                        <a:effectLst/>
                        <a:latin typeface="Times New Roman" panose="02020603050405020304" pitchFamily="18" charset="0"/>
                        <a:ea typeface="Cambria" panose="02040503050406030204" pitchFamily="18" charset="0"/>
                      </a:endParaRPr>
                    </a:p>
                  </a:txBody>
                  <a:tcPr marL="39191" marR="39191" marT="0" marB="0" anchor="ctr"/>
                </a:tc>
                <a:tc>
                  <a:txBody>
                    <a:bodyPr/>
                    <a:lstStyle/>
                    <a:p>
                      <a:pPr marL="0" marR="0" lvl="0" indent="0" algn="ctr" defTabSz="685783" rtl="0" eaLnBrk="1" fontAlgn="auto" latinLnBrk="0" hangingPunct="1">
                        <a:lnSpc>
                          <a:spcPct val="115000"/>
                        </a:lnSpc>
                        <a:spcBef>
                          <a:spcPts val="0"/>
                        </a:spcBef>
                        <a:spcAft>
                          <a:spcPts val="0"/>
                        </a:spcAft>
                        <a:buClrTx/>
                        <a:buSzTx/>
                        <a:buFontTx/>
                        <a:buNone/>
                        <a:tabLst/>
                        <a:defRPr/>
                      </a:pPr>
                      <a:r>
                        <a:rPr lang="en-US" sz="1200" kern="1200" dirty="0">
                          <a:effectLst/>
                        </a:rPr>
                        <a:t>Contamination Door is inhibited a minimum of 2 hours before activity</a:t>
                      </a:r>
                      <a:endParaRPr lang="en-US" sz="1200" dirty="0">
                        <a:effectLst/>
                        <a:latin typeface="Times New Roman" panose="02020603050405020304" pitchFamily="18" charset="0"/>
                        <a:ea typeface="Cambria" panose="02040503050406030204" pitchFamily="18" charset="0"/>
                      </a:endParaRPr>
                    </a:p>
                  </a:txBody>
                  <a:tcPr marL="39191" marR="39191" marT="0" marB="0" anchor="ctr"/>
                </a:tc>
                <a:extLst>
                  <a:ext uri="{0D108BD9-81ED-4DB2-BD59-A6C34878D82A}">
                    <a16:rowId xmlns:a16="http://schemas.microsoft.com/office/drawing/2014/main" val="10002"/>
                  </a:ext>
                </a:extLst>
              </a:tr>
              <a:tr h="480748">
                <a:tc>
                  <a:txBody>
                    <a:bodyPr/>
                    <a:lstStyle/>
                    <a:p>
                      <a:pPr marL="0" marR="0" algn="ctr">
                        <a:lnSpc>
                          <a:spcPct val="115000"/>
                        </a:lnSpc>
                        <a:spcBef>
                          <a:spcPts val="0"/>
                        </a:spcBef>
                        <a:spcAft>
                          <a:spcPts val="0"/>
                        </a:spcAft>
                      </a:pPr>
                      <a:r>
                        <a:rPr lang="en-US" sz="1200" dirty="0">
                          <a:effectLst/>
                        </a:rPr>
                        <a:t>Dragon 1 Capture</a:t>
                      </a:r>
                      <a:endParaRPr lang="en-US" sz="1200" dirty="0">
                        <a:effectLst/>
                        <a:latin typeface="Times New Roman" panose="02020603050405020304" pitchFamily="18" charset="0"/>
                        <a:ea typeface="Cambria" panose="02040503050406030204" pitchFamily="18" charset="0"/>
                      </a:endParaRPr>
                    </a:p>
                  </a:txBody>
                  <a:tcPr marL="39191" marR="39191" marT="0" marB="0" anchor="ctr"/>
                </a:tc>
                <a:tc>
                  <a:txBody>
                    <a:bodyPr/>
                    <a:lstStyle/>
                    <a:p>
                      <a:pPr marL="0" marR="0" lvl="0" indent="0" algn="ctr" defTabSz="685783" rtl="0" eaLnBrk="1" fontAlgn="auto" latinLnBrk="0" hangingPunct="1">
                        <a:lnSpc>
                          <a:spcPct val="115000"/>
                        </a:lnSpc>
                        <a:spcBef>
                          <a:spcPts val="0"/>
                        </a:spcBef>
                        <a:spcAft>
                          <a:spcPts val="0"/>
                        </a:spcAft>
                        <a:buClrTx/>
                        <a:buSzTx/>
                        <a:buFontTx/>
                        <a:buNone/>
                        <a:tabLst/>
                        <a:defRPr/>
                      </a:pPr>
                      <a:r>
                        <a:rPr lang="en-US" sz="1200" kern="1200" dirty="0">
                          <a:effectLst/>
                        </a:rPr>
                        <a:t>Contamination Door is inhibited a minimum of 2 hours before activity</a:t>
                      </a:r>
                      <a:endParaRPr lang="en-US" sz="1200" dirty="0">
                        <a:effectLst/>
                      </a:endParaRPr>
                    </a:p>
                    <a:p>
                      <a:pPr marL="0" marR="0" algn="ctr">
                        <a:lnSpc>
                          <a:spcPct val="115000"/>
                        </a:lnSpc>
                        <a:spcBef>
                          <a:spcPts val="0"/>
                        </a:spcBef>
                        <a:spcAft>
                          <a:spcPts val="0"/>
                        </a:spcAft>
                      </a:pPr>
                      <a:r>
                        <a:rPr lang="en-US" sz="1200" dirty="0">
                          <a:effectLst/>
                        </a:rPr>
                        <a:t> in addition the contamination door will remain shut for the duration of the Dragon stay</a:t>
                      </a:r>
                      <a:endParaRPr lang="en-US" sz="1200" dirty="0">
                        <a:effectLst/>
                        <a:latin typeface="Times New Roman" panose="02020603050405020304" pitchFamily="18" charset="0"/>
                        <a:ea typeface="Cambria" panose="02040503050406030204" pitchFamily="18" charset="0"/>
                      </a:endParaRPr>
                    </a:p>
                  </a:txBody>
                  <a:tcPr marL="39191" marR="39191" marT="0" marB="0" anchor="ctr"/>
                </a:tc>
                <a:extLst>
                  <a:ext uri="{0D108BD9-81ED-4DB2-BD59-A6C34878D82A}">
                    <a16:rowId xmlns:a16="http://schemas.microsoft.com/office/drawing/2014/main" val="10003"/>
                  </a:ext>
                </a:extLst>
              </a:tr>
              <a:tr h="209021">
                <a:tc>
                  <a:txBody>
                    <a:bodyPr/>
                    <a:lstStyle/>
                    <a:p>
                      <a:pPr marL="0" marR="0" algn="ctr">
                        <a:lnSpc>
                          <a:spcPct val="115000"/>
                        </a:lnSpc>
                        <a:spcBef>
                          <a:spcPts val="0"/>
                        </a:spcBef>
                        <a:spcAft>
                          <a:spcPts val="0"/>
                        </a:spcAft>
                      </a:pPr>
                      <a:r>
                        <a:rPr lang="en-US" sz="1200">
                          <a:effectLst/>
                        </a:rPr>
                        <a:t>Cygnus Capture</a:t>
                      </a:r>
                      <a:endParaRPr lang="en-US" sz="1200">
                        <a:effectLst/>
                        <a:latin typeface="Times New Roman" panose="02020603050405020304" pitchFamily="18" charset="0"/>
                        <a:ea typeface="Cambria" panose="02040503050406030204" pitchFamily="18" charset="0"/>
                      </a:endParaRPr>
                    </a:p>
                  </a:txBody>
                  <a:tcPr marL="39191" marR="39191" marT="0" marB="0" anchor="ctr"/>
                </a:tc>
                <a:tc>
                  <a:txBody>
                    <a:bodyPr/>
                    <a:lstStyle/>
                    <a:p>
                      <a:pPr marL="0" marR="0" algn="ctr">
                        <a:lnSpc>
                          <a:spcPct val="115000"/>
                        </a:lnSpc>
                        <a:spcBef>
                          <a:spcPts val="0"/>
                        </a:spcBef>
                        <a:spcAft>
                          <a:spcPts val="0"/>
                        </a:spcAft>
                      </a:pPr>
                      <a:r>
                        <a:rPr lang="en-US" sz="1200" kern="1200" dirty="0">
                          <a:effectLst/>
                        </a:rPr>
                        <a:t>Contamination Door is inhibited a minimum of 2 hours before activity</a:t>
                      </a:r>
                      <a:endParaRPr lang="en-US" sz="1200" dirty="0">
                        <a:effectLst/>
                        <a:latin typeface="Times New Roman" panose="02020603050405020304" pitchFamily="18" charset="0"/>
                        <a:ea typeface="Cambria" panose="02040503050406030204" pitchFamily="18" charset="0"/>
                      </a:endParaRPr>
                    </a:p>
                  </a:txBody>
                  <a:tcPr marL="39191" marR="39191" marT="0" marB="0" anchor="ctr"/>
                </a:tc>
                <a:extLst>
                  <a:ext uri="{0D108BD9-81ED-4DB2-BD59-A6C34878D82A}">
                    <a16:rowId xmlns:a16="http://schemas.microsoft.com/office/drawing/2014/main" val="10004"/>
                  </a:ext>
                </a:extLst>
              </a:tr>
              <a:tr h="240374">
                <a:tc>
                  <a:txBody>
                    <a:bodyPr/>
                    <a:lstStyle/>
                    <a:p>
                      <a:pPr marL="0" marR="0" algn="ctr">
                        <a:lnSpc>
                          <a:spcPct val="115000"/>
                        </a:lnSpc>
                        <a:spcBef>
                          <a:spcPts val="0"/>
                        </a:spcBef>
                        <a:spcAft>
                          <a:spcPts val="0"/>
                        </a:spcAft>
                      </a:pPr>
                      <a:r>
                        <a:rPr lang="en-US" sz="1200" dirty="0">
                          <a:effectLst/>
                        </a:rPr>
                        <a:t>HTV Capture</a:t>
                      </a:r>
                      <a:endParaRPr lang="en-US" sz="1200" dirty="0">
                        <a:effectLst/>
                        <a:latin typeface="Times New Roman" panose="02020603050405020304" pitchFamily="18" charset="0"/>
                        <a:ea typeface="Cambria" panose="02040503050406030204" pitchFamily="18" charset="0"/>
                      </a:endParaRPr>
                    </a:p>
                  </a:txBody>
                  <a:tcPr marL="39191" marR="39191" marT="0" marB="0" anchor="ctr"/>
                </a:tc>
                <a:tc>
                  <a:txBody>
                    <a:bodyPr/>
                    <a:lstStyle/>
                    <a:p>
                      <a:pPr marL="0" marR="0" algn="ctr">
                        <a:lnSpc>
                          <a:spcPct val="115000"/>
                        </a:lnSpc>
                        <a:spcBef>
                          <a:spcPts val="0"/>
                        </a:spcBef>
                        <a:spcAft>
                          <a:spcPts val="0"/>
                        </a:spcAft>
                      </a:pPr>
                      <a:r>
                        <a:rPr lang="en-US" sz="1200" kern="1200" dirty="0">
                          <a:effectLst/>
                        </a:rPr>
                        <a:t>Contamination Door is inhibited a minimum of 2 hours before activity</a:t>
                      </a:r>
                      <a:endParaRPr lang="en-US" sz="1200" dirty="0">
                        <a:effectLst/>
                        <a:latin typeface="Times New Roman" panose="02020603050405020304" pitchFamily="18" charset="0"/>
                        <a:ea typeface="Cambria" panose="02040503050406030204" pitchFamily="18" charset="0"/>
                      </a:endParaRPr>
                    </a:p>
                  </a:txBody>
                  <a:tcPr marL="39191" marR="39191" marT="0" marB="0" anchor="ctr"/>
                </a:tc>
                <a:extLst>
                  <a:ext uri="{0D108BD9-81ED-4DB2-BD59-A6C34878D82A}">
                    <a16:rowId xmlns:a16="http://schemas.microsoft.com/office/drawing/2014/main" val="10005"/>
                  </a:ext>
                </a:extLst>
              </a:tr>
              <a:tr h="240374">
                <a:tc>
                  <a:txBody>
                    <a:bodyPr/>
                    <a:lstStyle/>
                    <a:p>
                      <a:pPr marL="0" marR="0" algn="ctr">
                        <a:lnSpc>
                          <a:spcPct val="115000"/>
                        </a:lnSpc>
                        <a:spcBef>
                          <a:spcPts val="900"/>
                        </a:spcBef>
                        <a:spcAft>
                          <a:spcPts val="900"/>
                        </a:spcAft>
                      </a:pPr>
                      <a:r>
                        <a:rPr lang="en-US" sz="1200">
                          <a:effectLst/>
                        </a:rPr>
                        <a:t>OPM to +XVV</a:t>
                      </a:r>
                      <a:endParaRPr lang="en-US" sz="1200">
                        <a:effectLst/>
                        <a:latin typeface="Times New Roman" panose="02020603050405020304" pitchFamily="18" charset="0"/>
                        <a:ea typeface="Cambria" panose="02040503050406030204" pitchFamily="18" charset="0"/>
                      </a:endParaRPr>
                    </a:p>
                  </a:txBody>
                  <a:tcPr marL="39191" marR="39191" marT="0" marB="0" anchor="ctr"/>
                </a:tc>
                <a:tc>
                  <a:txBody>
                    <a:bodyPr/>
                    <a:lstStyle/>
                    <a:p>
                      <a:pPr marL="0" marR="0" algn="ctr">
                        <a:lnSpc>
                          <a:spcPct val="115000"/>
                        </a:lnSpc>
                        <a:spcBef>
                          <a:spcPts val="0"/>
                        </a:spcBef>
                        <a:spcAft>
                          <a:spcPts val="0"/>
                        </a:spcAft>
                      </a:pPr>
                      <a:r>
                        <a:rPr lang="en-US" sz="1200" kern="1200" dirty="0">
                          <a:effectLst/>
                        </a:rPr>
                        <a:t>Payload must be put into Non Science taking mode at least 30 minutes prior to the beginning of the Maneuver</a:t>
                      </a:r>
                      <a:endParaRPr lang="en-US" sz="1200" dirty="0">
                        <a:effectLst/>
                        <a:latin typeface="Times New Roman" panose="02020603050405020304" pitchFamily="18" charset="0"/>
                        <a:ea typeface="Cambria" panose="02040503050406030204" pitchFamily="18" charset="0"/>
                      </a:endParaRPr>
                    </a:p>
                  </a:txBody>
                  <a:tcPr marL="39191" marR="39191" marT="0" marB="0" anchor="ctr"/>
                </a:tc>
                <a:extLst>
                  <a:ext uri="{0D108BD9-81ED-4DB2-BD59-A6C34878D82A}">
                    <a16:rowId xmlns:a16="http://schemas.microsoft.com/office/drawing/2014/main" val="10006"/>
                  </a:ext>
                </a:extLst>
              </a:tr>
              <a:tr h="240374">
                <a:tc>
                  <a:txBody>
                    <a:bodyPr/>
                    <a:lstStyle/>
                    <a:p>
                      <a:pPr marL="0" marR="0" algn="ctr">
                        <a:lnSpc>
                          <a:spcPct val="115000"/>
                        </a:lnSpc>
                        <a:spcBef>
                          <a:spcPts val="0"/>
                        </a:spcBef>
                        <a:spcAft>
                          <a:spcPts val="0"/>
                        </a:spcAft>
                      </a:pPr>
                      <a:r>
                        <a:rPr lang="en-US" sz="1200">
                          <a:effectLst/>
                        </a:rPr>
                        <a:t>OPM to –XVV</a:t>
                      </a:r>
                      <a:endParaRPr lang="en-US" sz="1200">
                        <a:effectLst/>
                        <a:latin typeface="Times New Roman" panose="02020603050405020304" pitchFamily="18" charset="0"/>
                        <a:ea typeface="Cambria" panose="02040503050406030204" pitchFamily="18" charset="0"/>
                      </a:endParaRPr>
                    </a:p>
                  </a:txBody>
                  <a:tcPr marL="39191" marR="39191" marT="0" marB="0" anchor="ctr"/>
                </a:tc>
                <a:tc>
                  <a:txBody>
                    <a:bodyPr/>
                    <a:lstStyle/>
                    <a:p>
                      <a:pPr marL="0" marR="0" algn="ctr">
                        <a:lnSpc>
                          <a:spcPct val="115000"/>
                        </a:lnSpc>
                        <a:spcBef>
                          <a:spcPts val="0"/>
                        </a:spcBef>
                        <a:spcAft>
                          <a:spcPts val="0"/>
                        </a:spcAft>
                      </a:pPr>
                      <a:r>
                        <a:rPr lang="en-US" sz="1200" kern="1200" dirty="0">
                          <a:effectLst/>
                        </a:rPr>
                        <a:t>Payload must be put into Non Science taking mode at least 30 minutes prior to the beginning of the Maneuver</a:t>
                      </a:r>
                      <a:endParaRPr lang="en-US" sz="1200" dirty="0">
                        <a:effectLst/>
                        <a:latin typeface="Times New Roman" panose="02020603050405020304" pitchFamily="18" charset="0"/>
                        <a:ea typeface="Cambria" panose="02040503050406030204" pitchFamily="18" charset="0"/>
                      </a:endParaRPr>
                    </a:p>
                  </a:txBody>
                  <a:tcPr marL="39191" marR="39191" marT="0" marB="0" anchor="ctr"/>
                </a:tc>
                <a:extLst>
                  <a:ext uri="{0D108BD9-81ED-4DB2-BD59-A6C34878D82A}">
                    <a16:rowId xmlns:a16="http://schemas.microsoft.com/office/drawing/2014/main" val="10007"/>
                  </a:ext>
                </a:extLst>
              </a:tr>
              <a:tr h="240374">
                <a:tc>
                  <a:txBody>
                    <a:bodyPr/>
                    <a:lstStyle/>
                    <a:p>
                      <a:pPr marL="0" marR="0" algn="ctr">
                        <a:lnSpc>
                          <a:spcPct val="115000"/>
                        </a:lnSpc>
                        <a:spcBef>
                          <a:spcPts val="0"/>
                        </a:spcBef>
                        <a:spcAft>
                          <a:spcPts val="0"/>
                        </a:spcAft>
                      </a:pPr>
                      <a:r>
                        <a:rPr lang="en-US" sz="1200">
                          <a:effectLst/>
                        </a:rPr>
                        <a:t>Large off nominal attitude changes</a:t>
                      </a:r>
                      <a:endParaRPr lang="en-US" sz="1200">
                        <a:effectLst/>
                        <a:latin typeface="Times New Roman" panose="02020603050405020304" pitchFamily="18" charset="0"/>
                        <a:ea typeface="Cambria" panose="02040503050406030204" pitchFamily="18" charset="0"/>
                      </a:endParaRPr>
                    </a:p>
                  </a:txBody>
                  <a:tcPr marL="39191" marR="39191" marT="0" marB="0" anchor="ctr"/>
                </a:tc>
                <a:tc>
                  <a:txBody>
                    <a:bodyPr/>
                    <a:lstStyle/>
                    <a:p>
                      <a:pPr marL="0" marR="0" algn="ctr">
                        <a:lnSpc>
                          <a:spcPct val="115000"/>
                        </a:lnSpc>
                        <a:spcBef>
                          <a:spcPts val="0"/>
                        </a:spcBef>
                        <a:spcAft>
                          <a:spcPts val="0"/>
                        </a:spcAft>
                      </a:pPr>
                      <a:r>
                        <a:rPr lang="en-US" sz="1200" kern="1200" dirty="0">
                          <a:effectLst/>
                        </a:rPr>
                        <a:t>Payload must be put into Non Science taking mode at least 30 minutes prior to the beginning of the Maneuver</a:t>
                      </a:r>
                      <a:endParaRPr lang="en-US" sz="1200" dirty="0">
                        <a:effectLst/>
                        <a:latin typeface="Times New Roman" panose="02020603050405020304" pitchFamily="18" charset="0"/>
                        <a:ea typeface="Cambria" panose="02040503050406030204" pitchFamily="18" charset="0"/>
                      </a:endParaRPr>
                    </a:p>
                  </a:txBody>
                  <a:tcPr marL="39191" marR="39191" marT="0" marB="0" anchor="ctr"/>
                </a:tc>
                <a:extLst>
                  <a:ext uri="{0D108BD9-81ED-4DB2-BD59-A6C34878D82A}">
                    <a16:rowId xmlns:a16="http://schemas.microsoft.com/office/drawing/2014/main" val="10008"/>
                  </a:ext>
                </a:extLst>
              </a:tr>
              <a:tr h="255261">
                <a:tc>
                  <a:txBody>
                    <a:bodyPr/>
                    <a:lstStyle/>
                    <a:p>
                      <a:pPr marL="0" marR="0" algn="ctr">
                        <a:lnSpc>
                          <a:spcPct val="115000"/>
                        </a:lnSpc>
                        <a:spcBef>
                          <a:spcPts val="900"/>
                        </a:spcBef>
                        <a:spcAft>
                          <a:spcPts val="900"/>
                        </a:spcAft>
                      </a:pPr>
                      <a:r>
                        <a:rPr lang="en-US" sz="1200">
                          <a:effectLst/>
                        </a:rPr>
                        <a:t>Main Engine Reboost</a:t>
                      </a:r>
                      <a:endParaRPr lang="en-US" sz="1200">
                        <a:effectLst/>
                        <a:latin typeface="Times New Roman" panose="02020603050405020304" pitchFamily="18" charset="0"/>
                        <a:ea typeface="Cambria" panose="02040503050406030204" pitchFamily="18" charset="0"/>
                      </a:endParaRPr>
                    </a:p>
                  </a:txBody>
                  <a:tcPr marL="39191" marR="39191" marT="0" marB="0" anchor="ctr"/>
                </a:tc>
                <a:tc>
                  <a:txBody>
                    <a:bodyPr/>
                    <a:lstStyle/>
                    <a:p>
                      <a:pPr marL="0" marR="0" algn="ctr">
                        <a:lnSpc>
                          <a:spcPct val="115000"/>
                        </a:lnSpc>
                        <a:spcBef>
                          <a:spcPts val="0"/>
                        </a:spcBef>
                        <a:spcAft>
                          <a:spcPts val="0"/>
                        </a:spcAft>
                      </a:pPr>
                      <a:r>
                        <a:rPr lang="en-US" sz="1200" dirty="0">
                          <a:effectLst/>
                        </a:rPr>
                        <a:t>No response needed</a:t>
                      </a:r>
                      <a:endParaRPr lang="en-US" sz="1200" dirty="0">
                        <a:effectLst/>
                        <a:latin typeface="Times New Roman" panose="02020603050405020304" pitchFamily="18" charset="0"/>
                        <a:ea typeface="Cambria" panose="02040503050406030204" pitchFamily="18" charset="0"/>
                      </a:endParaRPr>
                    </a:p>
                  </a:txBody>
                  <a:tcPr marL="39191" marR="39191" marT="0" marB="0" anchor="ctr"/>
                </a:tc>
                <a:extLst>
                  <a:ext uri="{0D108BD9-81ED-4DB2-BD59-A6C34878D82A}">
                    <a16:rowId xmlns:a16="http://schemas.microsoft.com/office/drawing/2014/main" val="10009"/>
                  </a:ext>
                </a:extLst>
              </a:tr>
              <a:tr h="161365">
                <a:tc>
                  <a:txBody>
                    <a:bodyPr/>
                    <a:lstStyle/>
                    <a:p>
                      <a:pPr marL="0" marR="0" algn="ctr">
                        <a:lnSpc>
                          <a:spcPct val="115000"/>
                        </a:lnSpc>
                        <a:spcBef>
                          <a:spcPts val="900"/>
                        </a:spcBef>
                        <a:spcAft>
                          <a:spcPts val="900"/>
                        </a:spcAft>
                      </a:pPr>
                      <a:r>
                        <a:rPr lang="en-US" sz="1200">
                          <a:effectLst/>
                        </a:rPr>
                        <a:t>Progress Reboost</a:t>
                      </a:r>
                      <a:endParaRPr lang="en-US" sz="1200">
                        <a:effectLst/>
                        <a:latin typeface="Times New Roman" panose="02020603050405020304" pitchFamily="18" charset="0"/>
                        <a:ea typeface="Cambria" panose="02040503050406030204" pitchFamily="18" charset="0"/>
                      </a:endParaRPr>
                    </a:p>
                  </a:txBody>
                  <a:tcPr marL="39191" marR="39191" marT="0" marB="0" anchor="ctr"/>
                </a:tc>
                <a:tc>
                  <a:txBody>
                    <a:bodyPr/>
                    <a:lstStyle/>
                    <a:p>
                      <a:pPr marL="0" marR="0" algn="ctr">
                        <a:lnSpc>
                          <a:spcPct val="115000"/>
                        </a:lnSpc>
                        <a:spcBef>
                          <a:spcPts val="0"/>
                        </a:spcBef>
                        <a:spcAft>
                          <a:spcPts val="0"/>
                        </a:spcAft>
                      </a:pPr>
                      <a:r>
                        <a:rPr lang="en-US" sz="1200" dirty="0">
                          <a:effectLst/>
                        </a:rPr>
                        <a:t>No response needed</a:t>
                      </a:r>
                      <a:endParaRPr lang="en-US" sz="1200" dirty="0">
                        <a:effectLst/>
                        <a:latin typeface="Times New Roman" panose="02020603050405020304" pitchFamily="18" charset="0"/>
                        <a:ea typeface="Cambria" panose="02040503050406030204" pitchFamily="18" charset="0"/>
                      </a:endParaRPr>
                    </a:p>
                  </a:txBody>
                  <a:tcPr marL="39191" marR="39191" marT="0" marB="0" anchor="ctr"/>
                </a:tc>
                <a:extLst>
                  <a:ext uri="{0D108BD9-81ED-4DB2-BD59-A6C34878D82A}">
                    <a16:rowId xmlns:a16="http://schemas.microsoft.com/office/drawing/2014/main" val="10010"/>
                  </a:ext>
                </a:extLst>
              </a:tr>
              <a:tr h="219818">
                <a:tc>
                  <a:txBody>
                    <a:bodyPr/>
                    <a:lstStyle/>
                    <a:p>
                      <a:pPr marL="0" marR="0" algn="ctr">
                        <a:lnSpc>
                          <a:spcPct val="115000"/>
                        </a:lnSpc>
                        <a:spcBef>
                          <a:spcPts val="900"/>
                        </a:spcBef>
                        <a:spcAft>
                          <a:spcPts val="900"/>
                        </a:spcAft>
                      </a:pPr>
                      <a:r>
                        <a:rPr lang="en-US" sz="1200">
                          <a:effectLst/>
                        </a:rPr>
                        <a:t>CST-100</a:t>
                      </a:r>
                      <a:endParaRPr lang="en-US" sz="1200">
                        <a:effectLst/>
                        <a:latin typeface="Times New Roman" panose="02020603050405020304" pitchFamily="18" charset="0"/>
                        <a:ea typeface="Cambria" panose="02040503050406030204" pitchFamily="18" charset="0"/>
                      </a:endParaRPr>
                    </a:p>
                  </a:txBody>
                  <a:tcPr marL="39191" marR="39191" marT="0" marB="0" anchor="ctr"/>
                </a:tc>
                <a:tc>
                  <a:txBody>
                    <a:bodyPr/>
                    <a:lstStyle/>
                    <a:p>
                      <a:pPr marL="0" marR="0" algn="ctr">
                        <a:lnSpc>
                          <a:spcPct val="115000"/>
                        </a:lnSpc>
                        <a:spcBef>
                          <a:spcPts val="0"/>
                        </a:spcBef>
                        <a:spcAft>
                          <a:spcPts val="0"/>
                        </a:spcAft>
                      </a:pPr>
                      <a:r>
                        <a:rPr lang="en-US" sz="1200" kern="1200" dirty="0">
                          <a:effectLst/>
                        </a:rPr>
                        <a:t>Contamination Door is inhibited a minimum of 2 hours before activity</a:t>
                      </a:r>
                      <a:endParaRPr lang="en-US" sz="1200" dirty="0">
                        <a:effectLst/>
                        <a:latin typeface="Times New Roman" panose="02020603050405020304" pitchFamily="18" charset="0"/>
                        <a:ea typeface="Cambria" panose="02040503050406030204" pitchFamily="18" charset="0"/>
                      </a:endParaRPr>
                    </a:p>
                  </a:txBody>
                  <a:tcPr marL="39191" marR="39191" marT="0" marB="0" anchor="ctr"/>
                </a:tc>
                <a:extLst>
                  <a:ext uri="{0D108BD9-81ED-4DB2-BD59-A6C34878D82A}">
                    <a16:rowId xmlns:a16="http://schemas.microsoft.com/office/drawing/2014/main" val="10011"/>
                  </a:ext>
                </a:extLst>
              </a:tr>
              <a:tr h="240374">
                <a:tc>
                  <a:txBody>
                    <a:bodyPr/>
                    <a:lstStyle/>
                    <a:p>
                      <a:pPr marL="0" marR="0" algn="ctr">
                        <a:lnSpc>
                          <a:spcPct val="115000"/>
                        </a:lnSpc>
                        <a:spcBef>
                          <a:spcPts val="900"/>
                        </a:spcBef>
                        <a:spcAft>
                          <a:spcPts val="900"/>
                        </a:spcAft>
                      </a:pPr>
                      <a:r>
                        <a:rPr lang="en-US" sz="1200" dirty="0">
                          <a:effectLst/>
                        </a:rPr>
                        <a:t>Dragon 2</a:t>
                      </a:r>
                      <a:endParaRPr lang="en-US" sz="1200" dirty="0">
                        <a:effectLst/>
                        <a:latin typeface="Times New Roman" panose="02020603050405020304" pitchFamily="18" charset="0"/>
                        <a:ea typeface="Cambria" panose="02040503050406030204" pitchFamily="18" charset="0"/>
                      </a:endParaRPr>
                    </a:p>
                  </a:txBody>
                  <a:tcPr marL="39191" marR="39191" marT="0" marB="0" anchor="ctr"/>
                </a:tc>
                <a:tc>
                  <a:txBody>
                    <a:bodyPr/>
                    <a:lstStyle/>
                    <a:p>
                      <a:pPr marL="0" marR="0" lvl="0" indent="0" algn="ctr" defTabSz="685783" rtl="0" eaLnBrk="1" fontAlgn="auto" latinLnBrk="0" hangingPunct="1">
                        <a:lnSpc>
                          <a:spcPct val="115000"/>
                        </a:lnSpc>
                        <a:spcBef>
                          <a:spcPts val="0"/>
                        </a:spcBef>
                        <a:spcAft>
                          <a:spcPts val="0"/>
                        </a:spcAft>
                        <a:buClrTx/>
                        <a:buSzTx/>
                        <a:buFontTx/>
                        <a:buNone/>
                        <a:tabLst/>
                        <a:defRPr/>
                      </a:pPr>
                      <a:r>
                        <a:rPr lang="en-US" sz="1200" kern="1200" dirty="0">
                          <a:effectLst/>
                        </a:rPr>
                        <a:t>Contamination Door is inhibited a minimum of 2 hours before activity</a:t>
                      </a:r>
                      <a:endParaRPr lang="en-US" sz="1200" dirty="0">
                        <a:effectLst/>
                      </a:endParaRPr>
                    </a:p>
                    <a:p>
                      <a:pPr marL="0" marR="0" algn="ctr">
                        <a:lnSpc>
                          <a:spcPct val="115000"/>
                        </a:lnSpc>
                        <a:spcBef>
                          <a:spcPts val="0"/>
                        </a:spcBef>
                        <a:spcAft>
                          <a:spcPts val="0"/>
                        </a:spcAft>
                      </a:pPr>
                      <a:r>
                        <a:rPr lang="en-US" sz="1200" dirty="0">
                          <a:effectLst/>
                        </a:rPr>
                        <a:t> in addition the contamination door will remain shut for the duration of the Dragon stay</a:t>
                      </a:r>
                      <a:endParaRPr lang="en-US" sz="1200" dirty="0">
                        <a:effectLst/>
                        <a:latin typeface="Times New Roman" panose="02020603050405020304" pitchFamily="18" charset="0"/>
                        <a:ea typeface="Cambria" panose="02040503050406030204" pitchFamily="18" charset="0"/>
                      </a:endParaRPr>
                    </a:p>
                  </a:txBody>
                  <a:tcPr marL="39191" marR="39191" marT="0" marB="0" anchor="ctr"/>
                </a:tc>
                <a:extLst>
                  <a:ext uri="{0D108BD9-81ED-4DB2-BD59-A6C34878D82A}">
                    <a16:rowId xmlns:a16="http://schemas.microsoft.com/office/drawing/2014/main" val="10012"/>
                  </a:ext>
                </a:extLst>
              </a:tr>
            </a:tbl>
          </a:graphicData>
        </a:graphic>
      </p:graphicFrame>
      <p:sp>
        <p:nvSpPr>
          <p:cNvPr id="3" name="Title 2"/>
          <p:cNvSpPr>
            <a:spLocks noGrp="1"/>
          </p:cNvSpPr>
          <p:nvPr>
            <p:ph type="title"/>
          </p:nvPr>
        </p:nvSpPr>
        <p:spPr/>
        <p:txBody>
          <a:bodyPr/>
          <a:lstStyle/>
          <a:p>
            <a:r>
              <a:rPr lang="en-US" dirty="0"/>
              <a:t>SAGE III Ops Protocol/Reactions to ISS Activities</a:t>
            </a:r>
          </a:p>
        </p:txBody>
      </p:sp>
      <p:sp>
        <p:nvSpPr>
          <p:cNvPr id="4" name="Date Placeholder 3"/>
          <p:cNvSpPr>
            <a:spLocks noGrp="1"/>
          </p:cNvSpPr>
          <p:nvPr>
            <p:ph type="dt" sz="half" idx="2"/>
          </p:nvPr>
        </p:nvSpPr>
        <p:spPr/>
        <p:txBody>
          <a:bodyPr/>
          <a:lstStyle/>
          <a:p>
            <a:fld id="{A9E79D4F-B57E-1C4E-8EE1-3B4427408A1A}" type="datetime4">
              <a:rPr lang="en-US" smtClean="0"/>
              <a:pPr/>
              <a:t>October 13, 2021</a:t>
            </a:fld>
            <a:endParaRPr lang="en-US" dirty="0"/>
          </a:p>
        </p:txBody>
      </p:sp>
    </p:spTree>
    <p:extLst>
      <p:ext uri="{BB962C8B-B14F-4D97-AF65-F5344CB8AC3E}">
        <p14:creationId xmlns:p14="http://schemas.microsoft.com/office/powerpoint/2010/main" val="1230351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5F976B-ED28-492D-BC7B-08B25FD2E28D}"/>
              </a:ext>
            </a:extLst>
          </p:cNvPr>
          <p:cNvSpPr>
            <a:spLocks noGrp="1"/>
          </p:cNvSpPr>
          <p:nvPr>
            <p:ph idx="1"/>
          </p:nvPr>
        </p:nvSpPr>
        <p:spPr/>
        <p:txBody>
          <a:bodyPr/>
          <a:lstStyle/>
          <a:p>
            <a:r>
              <a:rPr lang="en-US" dirty="0"/>
              <a:t>Through the life of SAGE III on ISS the operations team has grown comfortable with handling most of these activates with on board time tags to disable science taking mode or enabling/disabling the contamination window. This allows for must of the SAGE III commanding to be conducted during the nominal daily window. </a:t>
            </a:r>
          </a:p>
          <a:p>
            <a:pPr lvl="1"/>
            <a:r>
              <a:rPr lang="en-US" dirty="0"/>
              <a:t>The operations team along with the HOSC just needs to be open about any slips or diversions from the ATL so actions can be taken if the timeline changes. </a:t>
            </a:r>
          </a:p>
          <a:p>
            <a:pPr marL="342891" lvl="1" indent="0">
              <a:buNone/>
            </a:pPr>
            <a:endParaRPr lang="en-US" dirty="0"/>
          </a:p>
        </p:txBody>
      </p:sp>
      <p:sp>
        <p:nvSpPr>
          <p:cNvPr id="3" name="Title 2">
            <a:extLst>
              <a:ext uri="{FF2B5EF4-FFF2-40B4-BE49-F238E27FC236}">
                <a16:creationId xmlns:a16="http://schemas.microsoft.com/office/drawing/2014/main" id="{1B4074B7-EF55-4D47-879F-A0CD83A49420}"/>
              </a:ext>
            </a:extLst>
          </p:cNvPr>
          <p:cNvSpPr>
            <a:spLocks noGrp="1"/>
          </p:cNvSpPr>
          <p:nvPr>
            <p:ph type="title"/>
          </p:nvPr>
        </p:nvSpPr>
        <p:spPr/>
        <p:txBody>
          <a:bodyPr/>
          <a:lstStyle/>
          <a:p>
            <a:r>
              <a:rPr lang="en-US" dirty="0"/>
              <a:t>ISS Activities</a:t>
            </a:r>
          </a:p>
        </p:txBody>
      </p:sp>
      <p:sp>
        <p:nvSpPr>
          <p:cNvPr id="4" name="Date Placeholder 3">
            <a:extLst>
              <a:ext uri="{FF2B5EF4-FFF2-40B4-BE49-F238E27FC236}">
                <a16:creationId xmlns:a16="http://schemas.microsoft.com/office/drawing/2014/main" id="{27034CF8-5037-4373-8C82-8914397710FE}"/>
              </a:ext>
            </a:extLst>
          </p:cNvPr>
          <p:cNvSpPr>
            <a:spLocks noGrp="1"/>
          </p:cNvSpPr>
          <p:nvPr>
            <p:ph type="dt" sz="half" idx="2"/>
          </p:nvPr>
        </p:nvSpPr>
        <p:spPr/>
        <p:txBody>
          <a:bodyPr/>
          <a:lstStyle/>
          <a:p>
            <a:fld id="{A9E79D4F-B57E-1C4E-8EE1-3B4427408A1A}" type="datetime4">
              <a:rPr lang="en-US" smtClean="0"/>
              <a:pPr/>
              <a:t>October 13, 2021</a:t>
            </a:fld>
            <a:endParaRPr lang="en-US" dirty="0"/>
          </a:p>
        </p:txBody>
      </p:sp>
    </p:spTree>
    <p:extLst>
      <p:ext uri="{BB962C8B-B14F-4D97-AF65-F5344CB8AC3E}">
        <p14:creationId xmlns:p14="http://schemas.microsoft.com/office/powerpoint/2010/main" val="2233459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958ED7-26E8-4BEA-9F69-C4A69AE2A81B}"/>
              </a:ext>
            </a:extLst>
          </p:cNvPr>
          <p:cNvSpPr>
            <a:spLocks noGrp="1"/>
          </p:cNvSpPr>
          <p:nvPr>
            <p:ph idx="1"/>
          </p:nvPr>
        </p:nvSpPr>
        <p:spPr/>
        <p:txBody>
          <a:bodyPr/>
          <a:lstStyle/>
          <a:p>
            <a:r>
              <a:rPr lang="en-US" dirty="0"/>
              <a:t>Contamination Rules for visiting vehicles</a:t>
            </a:r>
          </a:p>
          <a:p>
            <a:pPr lvl="1"/>
            <a:r>
              <a:rPr lang="en-US" dirty="0"/>
              <a:t>For CRS visiting vehicle the contamination window is closed and all science data is collected through the window</a:t>
            </a:r>
          </a:p>
          <a:p>
            <a:pPr lvl="1"/>
            <a:r>
              <a:rPr lang="en-US" dirty="0"/>
              <a:t>For all other visiting vehicles, the contamination window is closed prior to docking and for two orbits after. </a:t>
            </a:r>
          </a:p>
          <a:p>
            <a:pPr lvl="1"/>
            <a:r>
              <a:rPr lang="en-US" dirty="0"/>
              <a:t>Since the instillation of MLM the operations team is waiting to determine when the contamination window can be opened. </a:t>
            </a:r>
          </a:p>
        </p:txBody>
      </p:sp>
      <p:sp>
        <p:nvSpPr>
          <p:cNvPr id="3" name="Title 2">
            <a:extLst>
              <a:ext uri="{FF2B5EF4-FFF2-40B4-BE49-F238E27FC236}">
                <a16:creationId xmlns:a16="http://schemas.microsoft.com/office/drawing/2014/main" id="{C4753549-135F-4005-B5ED-CC2EF5D1471E}"/>
              </a:ext>
            </a:extLst>
          </p:cNvPr>
          <p:cNvSpPr>
            <a:spLocks noGrp="1"/>
          </p:cNvSpPr>
          <p:nvPr>
            <p:ph type="title"/>
          </p:nvPr>
        </p:nvSpPr>
        <p:spPr/>
        <p:txBody>
          <a:bodyPr/>
          <a:lstStyle/>
          <a:p>
            <a:r>
              <a:rPr lang="en-US" dirty="0"/>
              <a:t>Contamination Rules for the SAGE III Payload</a:t>
            </a:r>
          </a:p>
        </p:txBody>
      </p:sp>
      <p:sp>
        <p:nvSpPr>
          <p:cNvPr id="4" name="Date Placeholder 3">
            <a:extLst>
              <a:ext uri="{FF2B5EF4-FFF2-40B4-BE49-F238E27FC236}">
                <a16:creationId xmlns:a16="http://schemas.microsoft.com/office/drawing/2014/main" id="{CCEC9EF1-2A50-4566-A2DE-ABB1AD219F53}"/>
              </a:ext>
            </a:extLst>
          </p:cNvPr>
          <p:cNvSpPr>
            <a:spLocks noGrp="1"/>
          </p:cNvSpPr>
          <p:nvPr>
            <p:ph type="dt" sz="half" idx="2"/>
          </p:nvPr>
        </p:nvSpPr>
        <p:spPr/>
        <p:txBody>
          <a:bodyPr/>
          <a:lstStyle/>
          <a:p>
            <a:fld id="{A9E79D4F-B57E-1C4E-8EE1-3B4427408A1A}" type="datetime4">
              <a:rPr lang="en-US" smtClean="0"/>
              <a:pPr/>
              <a:t>October 13, 2021</a:t>
            </a:fld>
            <a:endParaRPr lang="en-US" dirty="0"/>
          </a:p>
        </p:txBody>
      </p:sp>
      <p:pic>
        <p:nvPicPr>
          <p:cNvPr id="5" name="Content Placeholder 5">
            <a:extLst>
              <a:ext uri="{FF2B5EF4-FFF2-40B4-BE49-F238E27FC236}">
                <a16:creationId xmlns:a16="http://schemas.microsoft.com/office/drawing/2014/main" id="{58CD212F-68D7-4544-9831-14F4D1BF90DB}"/>
              </a:ext>
            </a:extLst>
          </p:cNvPr>
          <p:cNvPicPr>
            <a:picLocks noChangeAspect="1"/>
          </p:cNvPicPr>
          <p:nvPr/>
        </p:nvPicPr>
        <p:blipFill>
          <a:blip r:embed="rId2"/>
          <a:stretch>
            <a:fillRect/>
          </a:stretch>
        </p:blipFill>
        <p:spPr>
          <a:xfrm>
            <a:off x="1126273" y="3090814"/>
            <a:ext cx="3215496" cy="1778843"/>
          </a:xfrm>
          <a:prstGeom prst="rect">
            <a:avLst/>
          </a:prstGeom>
        </p:spPr>
      </p:pic>
      <p:pic>
        <p:nvPicPr>
          <p:cNvPr id="6" name="Content Placeholder 6" descr="Chart&#10;&#10;Description automatically generated">
            <a:extLst>
              <a:ext uri="{FF2B5EF4-FFF2-40B4-BE49-F238E27FC236}">
                <a16:creationId xmlns:a16="http://schemas.microsoft.com/office/drawing/2014/main" id="{1B05B381-AE35-4732-A4C7-D4300EE42D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2856" y="3111541"/>
            <a:ext cx="3215496" cy="1808717"/>
          </a:xfrm>
          <a:prstGeom prst="rect">
            <a:avLst/>
          </a:prstGeom>
        </p:spPr>
      </p:pic>
    </p:spTree>
    <p:extLst>
      <p:ext uri="{BB962C8B-B14F-4D97-AF65-F5344CB8AC3E}">
        <p14:creationId xmlns:p14="http://schemas.microsoft.com/office/powerpoint/2010/main" val="2457013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2CF152-F1B1-4D9F-8D13-341ECF052275}"/>
              </a:ext>
            </a:extLst>
          </p:cNvPr>
          <p:cNvSpPr>
            <a:spLocks noGrp="1"/>
          </p:cNvSpPr>
          <p:nvPr>
            <p:ph idx="1"/>
          </p:nvPr>
        </p:nvSpPr>
        <p:spPr/>
        <p:txBody>
          <a:bodyPr/>
          <a:lstStyle/>
          <a:p>
            <a:r>
              <a:rPr lang="en-US" dirty="0"/>
              <a:t>Data Loss</a:t>
            </a:r>
          </a:p>
          <a:p>
            <a:pPr lvl="1"/>
            <a:r>
              <a:rPr lang="en-US" dirty="0"/>
              <a:t>The SAGE III operations team </a:t>
            </a:r>
            <a:r>
              <a:rPr lang="en-US" dirty="0" err="1"/>
              <a:t>redownlinks</a:t>
            </a:r>
            <a:r>
              <a:rPr lang="en-US" dirty="0"/>
              <a:t> data about once a week (59 times in the last year) because of packet loss from ISS to the HOSC</a:t>
            </a:r>
          </a:p>
          <a:p>
            <a:pPr lvl="2"/>
            <a:r>
              <a:rPr lang="en-US" dirty="0"/>
              <a:t>The SAGE III payload has 6.5 days worth of data storage on board that gets downloaded every day. (8-5 EST and then again from 4-5am  EST)</a:t>
            </a:r>
          </a:p>
          <a:p>
            <a:pPr lvl="2"/>
            <a:r>
              <a:rPr lang="en-US" dirty="0"/>
              <a:t>The ground system analyzes the packet stream and reports any missing data. The operations team will first try and downlink it again from the HOSC to see if the missing packets can be recovered. </a:t>
            </a:r>
          </a:p>
          <a:p>
            <a:pPr lvl="2"/>
            <a:r>
              <a:rPr lang="en-US" dirty="0"/>
              <a:t>If any of the packets can not be filled in the operations team will use a daily command window to downlink the missing packets. </a:t>
            </a:r>
          </a:p>
        </p:txBody>
      </p:sp>
      <p:sp>
        <p:nvSpPr>
          <p:cNvPr id="3" name="Title 2">
            <a:extLst>
              <a:ext uri="{FF2B5EF4-FFF2-40B4-BE49-F238E27FC236}">
                <a16:creationId xmlns:a16="http://schemas.microsoft.com/office/drawing/2014/main" id="{ADAC2CAD-3D5A-40B9-8854-552667C58494}"/>
              </a:ext>
            </a:extLst>
          </p:cNvPr>
          <p:cNvSpPr>
            <a:spLocks noGrp="1"/>
          </p:cNvSpPr>
          <p:nvPr>
            <p:ph type="title"/>
          </p:nvPr>
        </p:nvSpPr>
        <p:spPr/>
        <p:txBody>
          <a:bodyPr/>
          <a:lstStyle/>
          <a:p>
            <a:r>
              <a:rPr lang="en-US" dirty="0"/>
              <a:t>Data Loss </a:t>
            </a:r>
          </a:p>
        </p:txBody>
      </p:sp>
      <p:sp>
        <p:nvSpPr>
          <p:cNvPr id="4" name="Date Placeholder 3">
            <a:extLst>
              <a:ext uri="{FF2B5EF4-FFF2-40B4-BE49-F238E27FC236}">
                <a16:creationId xmlns:a16="http://schemas.microsoft.com/office/drawing/2014/main" id="{4155C276-E269-4CE4-A901-758E5CE11242}"/>
              </a:ext>
            </a:extLst>
          </p:cNvPr>
          <p:cNvSpPr>
            <a:spLocks noGrp="1"/>
          </p:cNvSpPr>
          <p:nvPr>
            <p:ph type="dt" sz="half" idx="2"/>
          </p:nvPr>
        </p:nvSpPr>
        <p:spPr/>
        <p:txBody>
          <a:bodyPr/>
          <a:lstStyle/>
          <a:p>
            <a:fld id="{A9E79D4F-B57E-1C4E-8EE1-3B4427408A1A}" type="datetime4">
              <a:rPr lang="en-US" smtClean="0"/>
              <a:pPr/>
              <a:t>October 13, 2021</a:t>
            </a:fld>
            <a:endParaRPr lang="en-US" dirty="0"/>
          </a:p>
        </p:txBody>
      </p:sp>
    </p:spTree>
    <p:extLst>
      <p:ext uri="{BB962C8B-B14F-4D97-AF65-F5344CB8AC3E}">
        <p14:creationId xmlns:p14="http://schemas.microsoft.com/office/powerpoint/2010/main" val="4066997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206833-8AB6-467B-961A-B309490B79FB}"/>
              </a:ext>
            </a:extLst>
          </p:cNvPr>
          <p:cNvSpPr>
            <a:spLocks noGrp="1"/>
          </p:cNvSpPr>
          <p:nvPr>
            <p:ph type="title"/>
          </p:nvPr>
        </p:nvSpPr>
        <p:spPr/>
        <p:txBody>
          <a:bodyPr/>
          <a:lstStyle/>
          <a:p>
            <a:r>
              <a:rPr lang="en-US" dirty="0"/>
              <a:t>Payload Data Trending</a:t>
            </a:r>
          </a:p>
        </p:txBody>
      </p:sp>
      <p:sp>
        <p:nvSpPr>
          <p:cNvPr id="4" name="Date Placeholder 3">
            <a:extLst>
              <a:ext uri="{FF2B5EF4-FFF2-40B4-BE49-F238E27FC236}">
                <a16:creationId xmlns:a16="http://schemas.microsoft.com/office/drawing/2014/main" id="{5D12F168-6015-4624-81B6-B43E57ADBFBF}"/>
              </a:ext>
            </a:extLst>
          </p:cNvPr>
          <p:cNvSpPr>
            <a:spLocks noGrp="1"/>
          </p:cNvSpPr>
          <p:nvPr>
            <p:ph type="dt" sz="half" idx="2"/>
          </p:nvPr>
        </p:nvSpPr>
        <p:spPr/>
        <p:txBody>
          <a:bodyPr/>
          <a:lstStyle/>
          <a:p>
            <a:fld id="{A9E79D4F-B57E-1C4E-8EE1-3B4427408A1A}" type="datetime4">
              <a:rPr lang="en-US" smtClean="0"/>
              <a:pPr/>
              <a:t>October 13, 2021</a:t>
            </a:fld>
            <a:endParaRPr lang="en-US" dirty="0"/>
          </a:p>
        </p:txBody>
      </p:sp>
      <p:pic>
        <p:nvPicPr>
          <p:cNvPr id="1028" name="Picture 4">
            <a:extLst>
              <a:ext uri="{FF2B5EF4-FFF2-40B4-BE49-F238E27FC236}">
                <a16:creationId xmlns:a16="http://schemas.microsoft.com/office/drawing/2014/main" id="{F68C69D4-9C8E-40BB-B5BA-5EBC0234A0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6475" y="2607263"/>
            <a:ext cx="2882663" cy="24013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D6150485-5BBE-489C-B3DC-8FABC8905B1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987298" y="2516084"/>
            <a:ext cx="2992116" cy="249255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C927B6CF-3846-48E2-8A6B-A3F3CD2FCB9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6804"/>
          <a:stretch/>
        </p:blipFill>
        <p:spPr bwMode="auto">
          <a:xfrm>
            <a:off x="76200" y="2596828"/>
            <a:ext cx="2992115" cy="239911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FDC0B5C-F22B-46CF-9BAE-D74656BD910F}"/>
              </a:ext>
            </a:extLst>
          </p:cNvPr>
          <p:cNvSpPr txBox="1"/>
          <p:nvPr/>
        </p:nvSpPr>
        <p:spPr>
          <a:xfrm>
            <a:off x="142875" y="939800"/>
            <a:ext cx="8594725" cy="1569660"/>
          </a:xfrm>
          <a:prstGeom prst="rect">
            <a:avLst/>
          </a:prstGeom>
          <a:noFill/>
        </p:spPr>
        <p:txBody>
          <a:bodyPr wrap="square" rtlCol="0">
            <a:spAutoFit/>
          </a:bodyPr>
          <a:lstStyle/>
          <a:p>
            <a:pPr marL="342900" indent="-342900">
              <a:buClr>
                <a:schemeClr val="accent2">
                  <a:lumMod val="40000"/>
                  <a:lumOff val="60000"/>
                </a:schemeClr>
              </a:buClr>
              <a:buFont typeface="Wingdings" panose="05000000000000000000" pitchFamily="2" charset="2"/>
              <a:buChar char="Ø"/>
            </a:pPr>
            <a:r>
              <a:rPr lang="en-US" sz="1600" dirty="0"/>
              <a:t>The SAGE III Operations team has worked diligently to create trending tools to quickly analyze data and spot any parameters that might be off nominal</a:t>
            </a:r>
          </a:p>
          <a:p>
            <a:pPr marL="342900" indent="-342900">
              <a:buClr>
                <a:schemeClr val="accent2">
                  <a:lumMod val="40000"/>
                  <a:lumOff val="60000"/>
                </a:schemeClr>
              </a:buClr>
              <a:buFont typeface="Wingdings" panose="05000000000000000000" pitchFamily="2" charset="2"/>
              <a:buChar char="Ø"/>
            </a:pPr>
            <a:r>
              <a:rPr lang="en-US" sz="1600" dirty="0"/>
              <a:t>Below is the three different trend lines that get generated within a python Jupiter notebook. First is the data plotted with respect to time, second plot is the same data plotted with respect to beta, and finally the third plot is the slop of the data binned with respect to beta and then a trend line applied to it. </a:t>
            </a:r>
          </a:p>
        </p:txBody>
      </p:sp>
    </p:spTree>
    <p:extLst>
      <p:ext uri="{BB962C8B-B14F-4D97-AF65-F5344CB8AC3E}">
        <p14:creationId xmlns:p14="http://schemas.microsoft.com/office/powerpoint/2010/main" val="1921103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1EE9C2D-04A2-49EC-9F52-CDA3495FE7C5}"/>
              </a:ext>
            </a:extLst>
          </p:cNvPr>
          <p:cNvSpPr>
            <a:spLocks noGrp="1"/>
          </p:cNvSpPr>
          <p:nvPr>
            <p:ph type="dt" sz="half" idx="2"/>
          </p:nvPr>
        </p:nvSpPr>
        <p:spPr/>
        <p:txBody>
          <a:bodyPr/>
          <a:lstStyle/>
          <a:p>
            <a:fld id="{A9E79D4F-B57E-1C4E-8EE1-3B4427408A1A}" type="datetime4">
              <a:rPr lang="en-US" smtClean="0"/>
              <a:pPr/>
              <a:t>October 13, 2021</a:t>
            </a:fld>
            <a:endParaRPr lang="en-US" dirty="0"/>
          </a:p>
        </p:txBody>
      </p:sp>
      <p:sp>
        <p:nvSpPr>
          <p:cNvPr id="5" name="Rectangle 4">
            <a:extLst>
              <a:ext uri="{FF2B5EF4-FFF2-40B4-BE49-F238E27FC236}">
                <a16:creationId xmlns:a16="http://schemas.microsoft.com/office/drawing/2014/main" id="{083FA163-54FD-47A7-8C31-E3C825821C74}"/>
              </a:ext>
            </a:extLst>
          </p:cNvPr>
          <p:cNvSpPr/>
          <p:nvPr/>
        </p:nvSpPr>
        <p:spPr>
          <a:xfrm>
            <a:off x="1798826" y="1668165"/>
            <a:ext cx="5546348" cy="1200329"/>
          </a:xfrm>
          <a:prstGeom prst="rect">
            <a:avLst/>
          </a:prstGeom>
          <a:noFill/>
        </p:spPr>
        <p:txBody>
          <a:bodyPr wrap="square" lIns="91440" tIns="45720" rIns="91440" bIns="45720">
            <a:spAutoFit/>
          </a:bodyPr>
          <a:lstStyle/>
          <a:p>
            <a:pPr algn="ctr"/>
            <a:r>
              <a:rPr lang="en-US" sz="7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Questions?</a:t>
            </a:r>
          </a:p>
        </p:txBody>
      </p:sp>
    </p:spTree>
    <p:extLst>
      <p:ext uri="{BB962C8B-B14F-4D97-AF65-F5344CB8AC3E}">
        <p14:creationId xmlns:p14="http://schemas.microsoft.com/office/powerpoint/2010/main" val="2900134139"/>
      </p:ext>
    </p:extLst>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AGE Briefing Template 2018 (002) [Read-Only]" id="{1E902A3C-2A78-48F0-AD66-A97C11CB9FA3}" vid="{EED7544E-572F-4FF0-954B-4E19151E6DBA}"/>
    </a:ext>
  </a:extLst>
</a:theme>
</file>

<file path=ppt/theme/theme2.xml><?xml version="1.0" encoding="utf-8"?>
<a:theme xmlns:a="http://schemas.openxmlformats.org/drawingml/2006/main" name="2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SAGE Briefing Template 2018</Template>
  <TotalTime>8395</TotalTime>
  <Words>980</Words>
  <Application>Microsoft Office PowerPoint</Application>
  <PresentationFormat>On-screen Show (16:9)</PresentationFormat>
  <Paragraphs>102</Paragraphs>
  <Slides>10</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10</vt:i4>
      </vt:variant>
    </vt:vector>
  </HeadingPairs>
  <TitlesOfParts>
    <vt:vector size="18" baseType="lpstr">
      <vt:lpstr>Arial</vt:lpstr>
      <vt:lpstr>Calibri</vt:lpstr>
      <vt:lpstr>Courier New</vt:lpstr>
      <vt:lpstr>Helvetica Neue</vt:lpstr>
      <vt:lpstr>Times New Roman</vt:lpstr>
      <vt:lpstr>Wingdings</vt:lpstr>
      <vt:lpstr>1_Office Theme</vt:lpstr>
      <vt:lpstr>2_Office Theme</vt:lpstr>
      <vt:lpstr>PowerPoint Presentation</vt:lpstr>
      <vt:lpstr>Project Overview</vt:lpstr>
      <vt:lpstr>Technical Overview: Instrument Payload</vt:lpstr>
      <vt:lpstr>SAGE III Operations Team</vt:lpstr>
      <vt:lpstr>SAGE III Ops Protocol/Reactions to ISS Activities</vt:lpstr>
      <vt:lpstr>ISS Activities</vt:lpstr>
      <vt:lpstr>Contamination Rules for the SAGE III Payload</vt:lpstr>
      <vt:lpstr>Data Loss </vt:lpstr>
      <vt:lpstr>Payload Data Trending</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Peterson, Andrew J. (LARC-E3)[Science Systems &amp; Applications, Inc.]</dc:creator>
  <cp:lastModifiedBy>Nehrir, Jamie L. (LARC-E303)</cp:lastModifiedBy>
  <cp:revision>147</cp:revision>
  <cp:lastPrinted>2011-12-08T16:21:20Z</cp:lastPrinted>
  <dcterms:created xsi:type="dcterms:W3CDTF">2019-05-28T13:10:24Z</dcterms:created>
  <dcterms:modified xsi:type="dcterms:W3CDTF">2021-10-13T14:07:10Z</dcterms:modified>
</cp:coreProperties>
</file>