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891200" cy="32918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7E3ED"/>
    <a:srgbClr val="2DC6DB"/>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4" autoAdjust="0"/>
    <p:restoredTop sz="94660"/>
  </p:normalViewPr>
  <p:slideViewPr>
    <p:cSldViewPr snapToGrid="0">
      <p:cViewPr varScale="1">
        <p:scale>
          <a:sx n="23" d="100"/>
          <a:sy n="23" d="100"/>
        </p:scale>
        <p:origin x="157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447642-5548-4175-896F-2686441E506B}"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3952266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447642-5548-4175-896F-2686441E506B}"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19942812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447642-5548-4175-896F-2686441E506B}"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2752329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447642-5548-4175-896F-2686441E506B}"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24241470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447642-5548-4175-896F-2686441E506B}" type="datetimeFigureOut">
              <a:rPr lang="en-US" smtClean="0"/>
              <a:t>10/13/2021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2903444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447642-5548-4175-896F-2686441E506B}" type="datetimeFigureOut">
              <a:rPr lang="en-US" smtClean="0"/>
              <a:t>10/13/2021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291541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447642-5548-4175-896F-2686441E506B}" type="datetimeFigureOut">
              <a:rPr lang="en-US" smtClean="0"/>
              <a:t>10/13/2021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42325057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64447642-5548-4175-896F-2686441E506B}"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1135475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64447642-5548-4175-896F-2686441E506B}" type="datetimeFigureOut">
              <a:rPr lang="en-US" smtClean="0"/>
              <a:t>10/13/2021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347273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447642-5548-4175-896F-2686441E506B}"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731779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447642-5548-4175-896F-2686441E506B}" type="datetimeFigureOut">
              <a:rPr lang="en-US" smtClean="0"/>
              <a:t>10/13/2021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2B40923-464B-4C95-BE43-DBF809203907}" type="slidenum">
              <a:rPr lang="en-US" smtClean="0"/>
              <a:t>‹#›</a:t>
            </a:fld>
            <a:endParaRPr lang="en-US"/>
          </a:p>
        </p:txBody>
      </p:sp>
    </p:spTree>
    <p:extLst>
      <p:ext uri="{BB962C8B-B14F-4D97-AF65-F5344CB8AC3E}">
        <p14:creationId xmlns:p14="http://schemas.microsoft.com/office/powerpoint/2010/main" val="15145034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64447642-5548-4175-896F-2686441E506B}" type="datetimeFigureOut">
              <a:rPr lang="en-US" smtClean="0"/>
              <a:t>10/13/2021</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92B40923-464B-4C95-BE43-DBF809203907}" type="slidenum">
              <a:rPr lang="en-US" smtClean="0"/>
              <a:t>‹#›</a:t>
            </a:fld>
            <a:endParaRPr lang="en-US"/>
          </a:p>
        </p:txBody>
      </p:sp>
    </p:spTree>
    <p:extLst>
      <p:ext uri="{BB962C8B-B14F-4D97-AF65-F5344CB8AC3E}">
        <p14:creationId xmlns:p14="http://schemas.microsoft.com/office/powerpoint/2010/main" val="36455428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emf"/><Relationship Id="rId13" Type="http://schemas.openxmlformats.org/officeDocument/2006/relationships/image" Target="../media/image12.jpeg"/><Relationship Id="rId3" Type="http://schemas.openxmlformats.org/officeDocument/2006/relationships/image" Target="../media/image2.png"/><Relationship Id="rId7" Type="http://schemas.openxmlformats.org/officeDocument/2006/relationships/image" Target="../media/image6.jpeg"/><Relationship Id="rId12"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jpeg"/><Relationship Id="rId1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6B469C57-E0CE-4B6D-B878-44B26EFECB9D}"/>
              </a:ext>
            </a:extLst>
          </p:cNvPr>
          <p:cNvSpPr/>
          <p:nvPr/>
        </p:nvSpPr>
        <p:spPr>
          <a:xfrm>
            <a:off x="223683" y="23499815"/>
            <a:ext cx="14372363" cy="9407639"/>
          </a:xfrm>
          <a:prstGeom prst="rect">
            <a:avLst/>
          </a:prstGeom>
          <a:solidFill>
            <a:srgbClr val="97E3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62">
            <a:extLst>
              <a:ext uri="{FF2B5EF4-FFF2-40B4-BE49-F238E27FC236}">
                <a16:creationId xmlns:a16="http://schemas.microsoft.com/office/drawing/2014/main" id="{B2808F67-F40D-4627-BD3C-791B2283FD85}"/>
              </a:ext>
            </a:extLst>
          </p:cNvPr>
          <p:cNvSpPr/>
          <p:nvPr/>
        </p:nvSpPr>
        <p:spPr>
          <a:xfrm>
            <a:off x="14598874" y="12955741"/>
            <a:ext cx="14797947" cy="8610461"/>
          </a:xfrm>
          <a:prstGeom prst="rect">
            <a:avLst/>
          </a:prstGeom>
          <a:solidFill>
            <a:srgbClr val="97E3E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1" name="Picture 50">
            <a:extLst>
              <a:ext uri="{FF2B5EF4-FFF2-40B4-BE49-F238E27FC236}">
                <a16:creationId xmlns:a16="http://schemas.microsoft.com/office/drawing/2014/main" id="{387D3B4F-0902-4DC8-AB47-7B1B8378A2AD}"/>
              </a:ext>
            </a:extLst>
          </p:cNvPr>
          <p:cNvPicPr>
            <a:picLocks noChangeAspect="1"/>
          </p:cNvPicPr>
          <p:nvPr/>
        </p:nvPicPr>
        <p:blipFill>
          <a:blip r:embed="rId2"/>
          <a:stretch>
            <a:fillRect/>
          </a:stretch>
        </p:blipFill>
        <p:spPr>
          <a:xfrm>
            <a:off x="20235573" y="25834601"/>
            <a:ext cx="2997862" cy="3480395"/>
          </a:xfrm>
          <a:prstGeom prst="rect">
            <a:avLst/>
          </a:prstGeom>
        </p:spPr>
      </p:pic>
      <p:sp>
        <p:nvSpPr>
          <p:cNvPr id="13" name="Rectangle 12">
            <a:extLst>
              <a:ext uri="{FF2B5EF4-FFF2-40B4-BE49-F238E27FC236}">
                <a16:creationId xmlns:a16="http://schemas.microsoft.com/office/drawing/2014/main" id="{9F956C81-3662-4F83-B210-1B7393910868}"/>
              </a:ext>
            </a:extLst>
          </p:cNvPr>
          <p:cNvSpPr/>
          <p:nvPr/>
        </p:nvSpPr>
        <p:spPr>
          <a:xfrm>
            <a:off x="5231599" y="0"/>
            <a:ext cx="35422526" cy="2866428"/>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882D10F-89D8-4EE7-B9B0-EEB0C5C16361}"/>
              </a:ext>
            </a:extLst>
          </p:cNvPr>
          <p:cNvSpPr/>
          <p:nvPr/>
        </p:nvSpPr>
        <p:spPr>
          <a:xfrm>
            <a:off x="29584649" y="19288927"/>
            <a:ext cx="14371076" cy="13665279"/>
          </a:xfrm>
          <a:prstGeom prst="rect">
            <a:avLst/>
          </a:prstGeom>
        </p:spPr>
        <p:txBody>
          <a:bodyPr wrap="square">
            <a:spAutoFit/>
          </a:bodyPr>
          <a:lstStyle/>
          <a:p>
            <a:pPr algn="ctr"/>
            <a:r>
              <a:rPr lang="en-US" sz="5400" b="1" dirty="0">
                <a:solidFill>
                  <a:srgbClr val="FF0000"/>
                </a:solidFill>
              </a:rPr>
              <a:t>MSCC Publications </a:t>
            </a:r>
          </a:p>
          <a:p>
            <a:r>
              <a:rPr lang="en-US" sz="3600" dirty="0"/>
              <a:t>•	M.R. Effinger et al, “Microwave Sintering Lunar Landing Pad &amp; Horizontal Infrastructure,” Moon Village Architecture Working Group Workshop, December 14, 2020.</a:t>
            </a:r>
          </a:p>
          <a:p>
            <a:r>
              <a:rPr lang="en-US" sz="3600" dirty="0"/>
              <a:t>•	M.R. Effinger et al, “Microwave Sintering: Initial Scale-Up for Lunar Landing &amp; Launch Pad Construction,” 2021 Joint Planetary &amp; Terrestrial Mining Sciences Symposium &amp; Space Resources Roundtable,  Jun 8-11, 2021</a:t>
            </a:r>
          </a:p>
          <a:p>
            <a:r>
              <a:rPr lang="en-US" sz="3600" dirty="0"/>
              <a:t>•	D. Rickman et al, “Basis of Creating a Microwave-Based Construction System for the Moon,” 2021 Joint Planetary and Terrestrial Mining Sciences Symposium and Space Resources Roundtable,  Jun 8-11, 2021.</a:t>
            </a:r>
          </a:p>
          <a:p>
            <a:r>
              <a:rPr lang="en-US" sz="3600" dirty="0"/>
              <a:t>•	R.W. Bruce et al, “Preliminary Considerations for Microwave Consolidation/Sintering of Lunar Regolith Simulant,” 55th Annual Symposium – International Microwave Power Institute (IMPI), Jun 28th-Jul 1st, 2021.</a:t>
            </a:r>
          </a:p>
          <a:p>
            <a:r>
              <a:rPr lang="en-US" sz="3600" dirty="0"/>
              <a:t>•	H. Shulman et al, “Exploration of Scalable Methods to Fabricate Synthetic Lunar Minerals for Engineered Regolith Simulants,” LSSW Fundamental and Applied Lunar Surface Research in Physical Sciences, August 18–19, 2021.</a:t>
            </a:r>
          </a:p>
          <a:p>
            <a:r>
              <a:rPr lang="en-US" sz="3600" dirty="0"/>
              <a:t>•	G. Voecks et al, “Understanding Pretreatment Processes of Lunar Simulant to Assist in Defining Material Characterization,” LSSW Fundamental and Applied Lunar Surface Research in Physical Sciences, August 18–19, 2021.</a:t>
            </a:r>
          </a:p>
          <a:p>
            <a:r>
              <a:rPr lang="en-US" sz="3600" dirty="0"/>
              <a:t>•	R.P. Wilkerson et al, “Characterizing the effects of thermal profile and gas environment on the heat treatment of JSC-1A lunar simulant using combined thermogravimetry and mass spectroscopy,” LSSW Fundamental &amp; Applied Lunar Surface Research in Physical Sciences, August 18–19, 2021.</a:t>
            </a:r>
          </a:p>
        </p:txBody>
      </p:sp>
      <p:sp>
        <p:nvSpPr>
          <p:cNvPr id="6" name="Rectangle 5">
            <a:extLst>
              <a:ext uri="{FF2B5EF4-FFF2-40B4-BE49-F238E27FC236}">
                <a16:creationId xmlns:a16="http://schemas.microsoft.com/office/drawing/2014/main" id="{CA01C344-887C-45D1-B50B-5B32CAFA4C09}"/>
              </a:ext>
            </a:extLst>
          </p:cNvPr>
          <p:cNvSpPr/>
          <p:nvPr/>
        </p:nvSpPr>
        <p:spPr>
          <a:xfrm>
            <a:off x="-1" y="2866428"/>
            <a:ext cx="14779381" cy="9048631"/>
          </a:xfrm>
          <a:prstGeom prst="rect">
            <a:avLst/>
          </a:prstGeom>
        </p:spPr>
        <p:txBody>
          <a:bodyPr wrap="square">
            <a:spAutoFit/>
          </a:bodyPr>
          <a:lstStyle/>
          <a:p>
            <a:pPr algn="ctr"/>
            <a:r>
              <a:rPr lang="en-US" sz="5400" b="1" dirty="0">
                <a:solidFill>
                  <a:srgbClr val="FF0000"/>
                </a:solidFill>
              </a:rPr>
              <a:t>Introduction</a:t>
            </a:r>
          </a:p>
          <a:p>
            <a:r>
              <a:rPr lang="en-US" sz="4800" dirty="0"/>
              <a:t>The Microwave Structure Construction Capability (MSCC) element, part of the Moon to Mars Planetary Autonomous Construction Project (MMPACT) was initiated in 2020.  MSCC is responsible for creating horizontal and vertical infrastructure on the moon using microwave energy.  Microwave sintering is being pursued since it is the only heating method to volumetrically heat the regolith. Advances were achieved in materials characterization and understanding, microwave sintering in vacuum with a lunar-like applicator and sample bed, microwave design and analyses, and conceptual design. </a:t>
            </a:r>
          </a:p>
        </p:txBody>
      </p:sp>
      <p:pic>
        <p:nvPicPr>
          <p:cNvPr id="9" name="Picture 8">
            <a:extLst>
              <a:ext uri="{FF2B5EF4-FFF2-40B4-BE49-F238E27FC236}">
                <a16:creationId xmlns:a16="http://schemas.microsoft.com/office/drawing/2014/main" id="{25CD07AC-89C1-454E-8608-2C555984E78E}"/>
              </a:ext>
            </a:extLst>
          </p:cNvPr>
          <p:cNvPicPr>
            <a:picLocks noChangeAspect="1"/>
          </p:cNvPicPr>
          <p:nvPr/>
        </p:nvPicPr>
        <p:blipFill>
          <a:blip r:embed="rId3"/>
          <a:stretch>
            <a:fillRect/>
          </a:stretch>
        </p:blipFill>
        <p:spPr>
          <a:xfrm>
            <a:off x="0" y="0"/>
            <a:ext cx="5114137" cy="2876700"/>
          </a:xfrm>
          <a:prstGeom prst="rect">
            <a:avLst/>
          </a:prstGeom>
        </p:spPr>
      </p:pic>
      <p:pic>
        <p:nvPicPr>
          <p:cNvPr id="10" name="Picture 2" descr="NASA Logo Pullover Hooded Sweatshirt - Black – Tee Luv">
            <a:extLst>
              <a:ext uri="{FF2B5EF4-FFF2-40B4-BE49-F238E27FC236}">
                <a16:creationId xmlns:a16="http://schemas.microsoft.com/office/drawing/2014/main" id="{0A1E0A5E-E545-47A1-BF4C-20FABAB275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14501" y="-1"/>
            <a:ext cx="2876699" cy="287669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1BCB98CC-A12B-4107-BAC8-DFF01A762FF0}"/>
              </a:ext>
            </a:extLst>
          </p:cNvPr>
          <p:cNvSpPr/>
          <p:nvPr/>
        </p:nvSpPr>
        <p:spPr>
          <a:xfrm>
            <a:off x="5095875" y="0"/>
            <a:ext cx="370647" cy="28664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9E89A383-76CF-49EB-AE8F-8DA0F7567741}"/>
              </a:ext>
            </a:extLst>
          </p:cNvPr>
          <p:cNvSpPr/>
          <p:nvPr/>
        </p:nvSpPr>
        <p:spPr>
          <a:xfrm>
            <a:off x="40654125" y="0"/>
            <a:ext cx="370647" cy="286642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1534F67A-DCB5-45E6-90A0-B998E4D6BA50}"/>
              </a:ext>
            </a:extLst>
          </p:cNvPr>
          <p:cNvSpPr/>
          <p:nvPr/>
        </p:nvSpPr>
        <p:spPr>
          <a:xfrm>
            <a:off x="11446830" y="52816"/>
            <a:ext cx="22250769" cy="923330"/>
          </a:xfrm>
          <a:prstGeom prst="rect">
            <a:avLst/>
          </a:prstGeom>
        </p:spPr>
        <p:txBody>
          <a:bodyPr wrap="square">
            <a:spAutoFit/>
          </a:bodyPr>
          <a:lstStyle/>
          <a:p>
            <a:r>
              <a:rPr lang="en-US" sz="5400" b="1" dirty="0">
                <a:solidFill>
                  <a:schemeClr val="bg1"/>
                </a:solidFill>
              </a:rPr>
              <a:t>Microwave Structure Construction Capability Year 1 Accomplishments</a:t>
            </a:r>
          </a:p>
        </p:txBody>
      </p:sp>
      <p:sp>
        <p:nvSpPr>
          <p:cNvPr id="2" name="Rectangle 1">
            <a:extLst>
              <a:ext uri="{FF2B5EF4-FFF2-40B4-BE49-F238E27FC236}">
                <a16:creationId xmlns:a16="http://schemas.microsoft.com/office/drawing/2014/main" id="{664AFCC5-D080-452C-B485-712F5B79E1CC}"/>
              </a:ext>
            </a:extLst>
          </p:cNvPr>
          <p:cNvSpPr/>
          <p:nvPr/>
        </p:nvSpPr>
        <p:spPr>
          <a:xfrm>
            <a:off x="5602246" y="1112102"/>
            <a:ext cx="34934418" cy="1815882"/>
          </a:xfrm>
          <a:prstGeom prst="rect">
            <a:avLst/>
          </a:prstGeom>
        </p:spPr>
        <p:txBody>
          <a:bodyPr wrap="square">
            <a:spAutoFit/>
          </a:bodyPr>
          <a:lstStyle/>
          <a:p>
            <a:pPr algn="ct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M. R. Effinger</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L. M. Albritton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B. D. Atkins</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C. W. Bahr</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M. B. Barmatz</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R.E. Boothe</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R. W. Bruce</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4</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 O. Burt</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S. E. Charnock</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J. Dalton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E. Ethridge</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4</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I. M. Hanson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D. J. Hoppe</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J. N. Huleis</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R. Hutcheon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5</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J. F. Gerling</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4</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W. Kaukler</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H. Kimrey</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4</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 J. King</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6</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S. Le Roy,</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S. L. Mauro</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J. E. Morgan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T. Meek</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4</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Q.H. Otte</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4</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D. P. Popok</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D. L. Rickman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Z.S. Roberts</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6</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J. Sanchez</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H. S. Shulman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5</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S. L. Stride</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T. J. Spence</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6</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G. E. Voecks</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R. P. Wilkerson</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 F. Zhong</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p>
          <a:p>
            <a:pPr algn="ct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1</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NASA Marshall Space Flight Center (MSFC), Huntsville, AL, </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2</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Jacobs Engineering, Inc. Huntsville, AL,  </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3</a:t>
            </a:r>
            <a:r>
              <a:rPr lang="pl-PL"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Jet Propulsion Laboratory, California Institute of Technology, Pasadena, CA, </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4</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RWBruce Associates, LLC, Joelton, TN, </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5</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DrHollyShulman, LLC, Belmont, NY, </a:t>
            </a:r>
            <a:r>
              <a:rPr lang="en-US" sz="2800" baseline="30000" dirty="0">
                <a:solidFill>
                  <a:schemeClr val="bg1"/>
                </a:solidFill>
                <a:latin typeface="Calibri" panose="020F0502020204030204" pitchFamily="34" charset="0"/>
                <a:ea typeface="Calibri" panose="020F0502020204030204" pitchFamily="34" charset="0"/>
                <a:cs typeface="Times New Roman" panose="02020603050405020304" pitchFamily="18" charset="0"/>
              </a:rPr>
              <a:t> 6</a:t>
            </a:r>
            <a:r>
              <a:rPr lang="en-US" sz="2800" dirty="0">
                <a:solidFill>
                  <a:schemeClr val="bg1"/>
                </a:solidFill>
                <a:latin typeface="Calibri" panose="020F0502020204030204" pitchFamily="34" charset="0"/>
                <a:ea typeface="Calibri" panose="020F0502020204030204" pitchFamily="34" charset="0"/>
                <a:cs typeface="Times New Roman" panose="02020603050405020304" pitchFamily="18" charset="0"/>
              </a:rPr>
              <a:t>Radiance Technologies, Huntsville, AL.</a:t>
            </a:r>
            <a:endParaRPr lang="en-US" sz="2800" dirty="0">
              <a:solidFill>
                <a:schemeClr val="bg1"/>
              </a:solidFill>
            </a:endParaRPr>
          </a:p>
        </p:txBody>
      </p:sp>
      <p:sp>
        <p:nvSpPr>
          <p:cNvPr id="18" name="TextBox 17">
            <a:extLst>
              <a:ext uri="{FF2B5EF4-FFF2-40B4-BE49-F238E27FC236}">
                <a16:creationId xmlns:a16="http://schemas.microsoft.com/office/drawing/2014/main" id="{36F0A27D-2CDE-4FCA-BC5E-AB710E579A89}"/>
              </a:ext>
            </a:extLst>
          </p:cNvPr>
          <p:cNvSpPr txBox="1"/>
          <p:nvPr/>
        </p:nvSpPr>
        <p:spPr>
          <a:xfrm>
            <a:off x="2242765" y="13721557"/>
            <a:ext cx="11149527"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algn="ctr" defTabSz="2438338" hangingPunct="0"/>
            <a:r>
              <a:rPr lang="en-US" sz="4800" b="1" dirty="0">
                <a:solidFill>
                  <a:srgbClr val="434343">
                    <a:lumMod val="50000"/>
                  </a:srgbClr>
                </a:solidFill>
                <a:latin typeface="Calibri" panose="020F0502020204030204"/>
                <a:sym typeface="Helvetica Neue"/>
              </a:rPr>
              <a:t>JSC 1A Loss Tangent (Tan Delta) @ 2.45 GHz</a:t>
            </a:r>
          </a:p>
        </p:txBody>
      </p:sp>
      <p:sp>
        <p:nvSpPr>
          <p:cNvPr id="19" name="TextBox 18">
            <a:extLst>
              <a:ext uri="{FF2B5EF4-FFF2-40B4-BE49-F238E27FC236}">
                <a16:creationId xmlns:a16="http://schemas.microsoft.com/office/drawing/2014/main" id="{853AE473-8FFC-49D0-B5F0-73B0CBCACCC8}"/>
              </a:ext>
            </a:extLst>
          </p:cNvPr>
          <p:cNvSpPr txBox="1"/>
          <p:nvPr/>
        </p:nvSpPr>
        <p:spPr>
          <a:xfrm>
            <a:off x="404605" y="21745126"/>
            <a:ext cx="14312662" cy="14568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8" hangingPunct="0"/>
            <a:r>
              <a:rPr lang="en-US" sz="4400" b="1" kern="0" dirty="0">
                <a:solidFill>
                  <a:srgbClr val="434343">
                    <a:lumMod val="50000"/>
                  </a:srgbClr>
                </a:solidFill>
                <a:sym typeface="Helvetica Neue"/>
              </a:rPr>
              <a:t>Increased density leads to better microwave coupling, but not a driver at room temperature</a:t>
            </a:r>
            <a:r>
              <a:rPr lang="en-US" sz="4400" b="1" kern="0" baseline="30000" dirty="0">
                <a:solidFill>
                  <a:srgbClr val="434343">
                    <a:lumMod val="50000"/>
                  </a:srgbClr>
                </a:solidFill>
                <a:sym typeface="Helvetica Neue"/>
              </a:rPr>
              <a:t>3 </a:t>
            </a:r>
          </a:p>
        </p:txBody>
      </p:sp>
      <p:sp>
        <p:nvSpPr>
          <p:cNvPr id="7" name="TextBox 6">
            <a:extLst>
              <a:ext uri="{FF2B5EF4-FFF2-40B4-BE49-F238E27FC236}">
                <a16:creationId xmlns:a16="http://schemas.microsoft.com/office/drawing/2014/main" id="{239E197F-548C-4C5C-B426-5EB9D0AE705D}"/>
              </a:ext>
            </a:extLst>
          </p:cNvPr>
          <p:cNvSpPr txBox="1"/>
          <p:nvPr/>
        </p:nvSpPr>
        <p:spPr>
          <a:xfrm>
            <a:off x="631988" y="12561390"/>
            <a:ext cx="14371076" cy="923330"/>
          </a:xfrm>
          <a:prstGeom prst="rect">
            <a:avLst/>
          </a:prstGeom>
          <a:noFill/>
        </p:spPr>
        <p:txBody>
          <a:bodyPr wrap="square" rtlCol="0">
            <a:spAutoFit/>
          </a:bodyPr>
          <a:lstStyle/>
          <a:p>
            <a:pPr algn="ctr"/>
            <a:r>
              <a:rPr lang="en-US" sz="5400" b="1" dirty="0">
                <a:solidFill>
                  <a:srgbClr val="FF0000"/>
                </a:solidFill>
              </a:rPr>
              <a:t>Simulant Characterization</a:t>
            </a:r>
          </a:p>
        </p:txBody>
      </p:sp>
      <p:sp>
        <p:nvSpPr>
          <p:cNvPr id="20" name="Rectangle 19">
            <a:extLst>
              <a:ext uri="{FF2B5EF4-FFF2-40B4-BE49-F238E27FC236}">
                <a16:creationId xmlns:a16="http://schemas.microsoft.com/office/drawing/2014/main" id="{CEF6DA66-40EC-44B3-B36B-6350722A59A9}"/>
              </a:ext>
            </a:extLst>
          </p:cNvPr>
          <p:cNvSpPr/>
          <p:nvPr/>
        </p:nvSpPr>
        <p:spPr>
          <a:xfrm>
            <a:off x="223683" y="12428020"/>
            <a:ext cx="14371076" cy="2043756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6DCDC5A2-555E-4FF6-8F4C-FDF3FBA2E8E6}"/>
              </a:ext>
            </a:extLst>
          </p:cNvPr>
          <p:cNvSpPr/>
          <p:nvPr/>
        </p:nvSpPr>
        <p:spPr>
          <a:xfrm>
            <a:off x="14592914" y="2866428"/>
            <a:ext cx="14775266" cy="3005197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8051CBD-BA98-4688-BE4D-73D66AB9D53E}"/>
              </a:ext>
            </a:extLst>
          </p:cNvPr>
          <p:cNvSpPr/>
          <p:nvPr/>
        </p:nvSpPr>
        <p:spPr>
          <a:xfrm>
            <a:off x="29372295" y="2866428"/>
            <a:ext cx="14371076" cy="1634043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CFD87F0-21F0-4B56-8511-3CCDE4D28042}"/>
              </a:ext>
            </a:extLst>
          </p:cNvPr>
          <p:cNvSpPr txBox="1"/>
          <p:nvPr/>
        </p:nvSpPr>
        <p:spPr>
          <a:xfrm>
            <a:off x="19500664" y="21787932"/>
            <a:ext cx="6977179" cy="923330"/>
          </a:xfrm>
          <a:prstGeom prst="rect">
            <a:avLst/>
          </a:prstGeom>
          <a:noFill/>
        </p:spPr>
        <p:txBody>
          <a:bodyPr wrap="square" rtlCol="0">
            <a:spAutoFit/>
          </a:bodyPr>
          <a:lstStyle/>
          <a:p>
            <a:r>
              <a:rPr lang="en-US" sz="5400" b="1" dirty="0">
                <a:solidFill>
                  <a:srgbClr val="FF0000"/>
                </a:solidFill>
              </a:rPr>
              <a:t>Microwave Sintering</a:t>
            </a:r>
          </a:p>
        </p:txBody>
      </p:sp>
      <p:pic>
        <p:nvPicPr>
          <p:cNvPr id="28" name="Picture 27">
            <a:extLst>
              <a:ext uri="{FF2B5EF4-FFF2-40B4-BE49-F238E27FC236}">
                <a16:creationId xmlns:a16="http://schemas.microsoft.com/office/drawing/2014/main" id="{0AD5974F-A978-4C4E-96C5-92D3B5CE0CF4}"/>
              </a:ext>
            </a:extLst>
          </p:cNvPr>
          <p:cNvPicPr>
            <a:picLocks noChangeAspect="1"/>
          </p:cNvPicPr>
          <p:nvPr/>
        </p:nvPicPr>
        <p:blipFill>
          <a:blip r:embed="rId5"/>
          <a:stretch>
            <a:fillRect/>
          </a:stretch>
        </p:blipFill>
        <p:spPr>
          <a:xfrm>
            <a:off x="16688208" y="4690950"/>
            <a:ext cx="10997827" cy="7255709"/>
          </a:xfrm>
          <a:prstGeom prst="rect">
            <a:avLst/>
          </a:prstGeom>
        </p:spPr>
      </p:pic>
      <p:pic>
        <p:nvPicPr>
          <p:cNvPr id="29" name="Picture 3">
            <a:extLst>
              <a:ext uri="{FF2B5EF4-FFF2-40B4-BE49-F238E27FC236}">
                <a16:creationId xmlns:a16="http://schemas.microsoft.com/office/drawing/2014/main" id="{3D4329B3-BA0D-4F10-9C6D-5CC6ACF0D341}"/>
              </a:ext>
            </a:extLst>
          </p:cNvPr>
          <p:cNvPicPr>
            <a:picLocks noChangeAspect="1" noChangeArrowheads="1"/>
          </p:cNvPicPr>
          <p:nvPr/>
        </p:nvPicPr>
        <p:blipFill rotWithShape="1">
          <a:blip r:embed="rId6"/>
          <a:srcRect l="1409" t="3883" r="1642"/>
          <a:stretch/>
        </p:blipFill>
        <p:spPr bwMode="auto">
          <a:xfrm>
            <a:off x="30647250" y="3819630"/>
            <a:ext cx="12025986" cy="7656279"/>
          </a:xfrm>
          <a:prstGeom prst="rect">
            <a:avLst/>
          </a:prstGeom>
          <a:noFill/>
          <a:ln w="9525">
            <a:noFill/>
            <a:miter lim="800000"/>
            <a:headEnd/>
            <a:tailEnd/>
          </a:ln>
          <a:effectLst/>
        </p:spPr>
      </p:pic>
      <p:sp>
        <p:nvSpPr>
          <p:cNvPr id="30" name="TextBox 29">
            <a:extLst>
              <a:ext uri="{FF2B5EF4-FFF2-40B4-BE49-F238E27FC236}">
                <a16:creationId xmlns:a16="http://schemas.microsoft.com/office/drawing/2014/main" id="{7E929E36-6D9B-43E1-B311-8BBB4F87F6AE}"/>
              </a:ext>
            </a:extLst>
          </p:cNvPr>
          <p:cNvSpPr txBox="1"/>
          <p:nvPr/>
        </p:nvSpPr>
        <p:spPr>
          <a:xfrm>
            <a:off x="30499421" y="3792767"/>
            <a:ext cx="11086435" cy="1569660"/>
          </a:xfrm>
          <a:prstGeom prst="rect">
            <a:avLst/>
          </a:prstGeom>
          <a:noFill/>
        </p:spPr>
        <p:txBody>
          <a:bodyPr wrap="square" rtlCol="0">
            <a:spAutoFit/>
          </a:bodyPr>
          <a:lstStyle/>
          <a:p>
            <a:pPr algn="ctr"/>
            <a:r>
              <a:rPr lang="en-US" sz="4800" b="1" dirty="0"/>
              <a:t>Leaky Wave Guide Microwave Coupling to JSC 1A Analysis </a:t>
            </a:r>
          </a:p>
        </p:txBody>
      </p:sp>
      <p:sp>
        <p:nvSpPr>
          <p:cNvPr id="31" name="TextBox 30">
            <a:extLst>
              <a:ext uri="{FF2B5EF4-FFF2-40B4-BE49-F238E27FC236}">
                <a16:creationId xmlns:a16="http://schemas.microsoft.com/office/drawing/2014/main" id="{FA400871-28EF-4845-A1F1-D5912DF99E65}"/>
              </a:ext>
            </a:extLst>
          </p:cNvPr>
          <p:cNvSpPr txBox="1"/>
          <p:nvPr/>
        </p:nvSpPr>
        <p:spPr>
          <a:xfrm>
            <a:off x="31520820" y="6320745"/>
            <a:ext cx="2910220" cy="461665"/>
          </a:xfrm>
          <a:prstGeom prst="rect">
            <a:avLst/>
          </a:prstGeom>
          <a:noFill/>
        </p:spPr>
        <p:txBody>
          <a:bodyPr wrap="none" rtlCol="0">
            <a:spAutoFit/>
          </a:bodyPr>
          <a:lstStyle/>
          <a:p>
            <a:r>
              <a:rPr lang="en-US" sz="2400" dirty="0"/>
              <a:t>Wave guide with slots</a:t>
            </a:r>
          </a:p>
        </p:txBody>
      </p:sp>
      <p:sp>
        <p:nvSpPr>
          <p:cNvPr id="33" name="TextBox 32">
            <a:extLst>
              <a:ext uri="{FF2B5EF4-FFF2-40B4-BE49-F238E27FC236}">
                <a16:creationId xmlns:a16="http://schemas.microsoft.com/office/drawing/2014/main" id="{4CB9EFA3-DA21-4110-84AB-118282D92F12}"/>
              </a:ext>
            </a:extLst>
          </p:cNvPr>
          <p:cNvSpPr txBox="1"/>
          <p:nvPr/>
        </p:nvSpPr>
        <p:spPr>
          <a:xfrm>
            <a:off x="32405206" y="9672997"/>
            <a:ext cx="8713939" cy="769441"/>
          </a:xfrm>
          <a:prstGeom prst="rect">
            <a:avLst/>
          </a:prstGeom>
          <a:noFill/>
        </p:spPr>
        <p:txBody>
          <a:bodyPr wrap="square" rtlCol="0">
            <a:spAutoFit/>
          </a:bodyPr>
          <a:lstStyle/>
          <a:p>
            <a:pPr algn="ctr"/>
            <a:r>
              <a:rPr lang="en-US" sz="4400" dirty="0"/>
              <a:t>About 305K maximum temperature.</a:t>
            </a:r>
            <a:r>
              <a:rPr lang="en-US" sz="4400" baseline="30000" dirty="0"/>
              <a:t>4</a:t>
            </a:r>
          </a:p>
        </p:txBody>
      </p:sp>
      <p:pic>
        <p:nvPicPr>
          <p:cNvPr id="36" name="Picture 35">
            <a:extLst>
              <a:ext uri="{FF2B5EF4-FFF2-40B4-BE49-F238E27FC236}">
                <a16:creationId xmlns:a16="http://schemas.microsoft.com/office/drawing/2014/main" id="{A12E5C3D-7D02-47FE-BE31-ECEF669E4AA0}"/>
              </a:ext>
            </a:extLst>
          </p:cNvPr>
          <p:cNvPicPr>
            <a:picLocks noChangeAspect="1"/>
          </p:cNvPicPr>
          <p:nvPr/>
        </p:nvPicPr>
        <p:blipFill>
          <a:blip r:embed="rId7"/>
          <a:stretch>
            <a:fillRect/>
          </a:stretch>
        </p:blipFill>
        <p:spPr>
          <a:xfrm>
            <a:off x="14674157" y="23170800"/>
            <a:ext cx="5437363" cy="9666424"/>
          </a:xfrm>
          <a:prstGeom prst="rect">
            <a:avLst/>
          </a:prstGeom>
        </p:spPr>
      </p:pic>
      <p:sp>
        <p:nvSpPr>
          <p:cNvPr id="42" name="TextBox 41">
            <a:extLst>
              <a:ext uri="{FF2B5EF4-FFF2-40B4-BE49-F238E27FC236}">
                <a16:creationId xmlns:a16="http://schemas.microsoft.com/office/drawing/2014/main" id="{2AA0411E-CA3F-44BC-9987-3770BFD9524B}"/>
              </a:ext>
            </a:extLst>
          </p:cNvPr>
          <p:cNvSpPr txBox="1"/>
          <p:nvPr/>
        </p:nvSpPr>
        <p:spPr>
          <a:xfrm>
            <a:off x="33575763" y="2896300"/>
            <a:ext cx="7101400" cy="923330"/>
          </a:xfrm>
          <a:prstGeom prst="rect">
            <a:avLst/>
          </a:prstGeom>
          <a:noFill/>
        </p:spPr>
        <p:txBody>
          <a:bodyPr wrap="square" rtlCol="0">
            <a:spAutoFit/>
          </a:bodyPr>
          <a:lstStyle/>
          <a:p>
            <a:pPr>
              <a:tabLst>
                <a:tab pos="5029200" algn="l"/>
              </a:tabLst>
            </a:pPr>
            <a:r>
              <a:rPr lang="en-US" sz="5400" b="1" dirty="0">
                <a:solidFill>
                  <a:srgbClr val="FF0000"/>
                </a:solidFill>
              </a:rPr>
              <a:t>Applicator Modeling</a:t>
            </a:r>
          </a:p>
        </p:txBody>
      </p:sp>
      <p:sp>
        <p:nvSpPr>
          <p:cNvPr id="43" name="TextBox 42">
            <a:extLst>
              <a:ext uri="{FF2B5EF4-FFF2-40B4-BE49-F238E27FC236}">
                <a16:creationId xmlns:a16="http://schemas.microsoft.com/office/drawing/2014/main" id="{45B647BA-CC46-4788-964F-F97D13AE45DB}"/>
              </a:ext>
            </a:extLst>
          </p:cNvPr>
          <p:cNvSpPr txBox="1"/>
          <p:nvPr/>
        </p:nvSpPr>
        <p:spPr>
          <a:xfrm>
            <a:off x="2088861" y="23748738"/>
            <a:ext cx="11149527"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algn="ctr" defTabSz="2438338" hangingPunct="0"/>
            <a:r>
              <a:rPr lang="en-US" sz="4800" b="1" dirty="0">
                <a:solidFill>
                  <a:srgbClr val="434343">
                    <a:lumMod val="50000"/>
                  </a:srgbClr>
                </a:solidFill>
                <a:latin typeface="Calibri" panose="020F0502020204030204"/>
                <a:sym typeface="Helvetica Neue"/>
              </a:rPr>
              <a:t>JSC 1A Loss Tangent (Tan Delta) @ 2.45 GHz</a:t>
            </a:r>
          </a:p>
        </p:txBody>
      </p:sp>
      <p:sp>
        <p:nvSpPr>
          <p:cNvPr id="44" name="TextBox 43">
            <a:extLst>
              <a:ext uri="{FF2B5EF4-FFF2-40B4-BE49-F238E27FC236}">
                <a16:creationId xmlns:a16="http://schemas.microsoft.com/office/drawing/2014/main" id="{249DE18B-124F-4ADF-859D-1AEE965B8E10}"/>
              </a:ext>
            </a:extLst>
          </p:cNvPr>
          <p:cNvSpPr txBox="1"/>
          <p:nvPr/>
        </p:nvSpPr>
        <p:spPr>
          <a:xfrm>
            <a:off x="2665122" y="32189988"/>
            <a:ext cx="10304808"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8" hangingPunct="0"/>
            <a:r>
              <a:rPr lang="en-US" sz="4400" b="1" kern="0" dirty="0">
                <a:solidFill>
                  <a:srgbClr val="434343">
                    <a:lumMod val="50000"/>
                  </a:srgbClr>
                </a:solidFill>
                <a:sym typeface="Helvetica Neue"/>
              </a:rPr>
              <a:t>750˚C Bake out removes peak after 750˚C</a:t>
            </a:r>
            <a:r>
              <a:rPr lang="en-US" sz="4400" b="1" kern="0" baseline="30000" dirty="0">
                <a:solidFill>
                  <a:srgbClr val="434343">
                    <a:lumMod val="50000"/>
                  </a:srgbClr>
                </a:solidFill>
                <a:sym typeface="Helvetica Neue"/>
              </a:rPr>
              <a:t>5</a:t>
            </a:r>
          </a:p>
        </p:txBody>
      </p:sp>
      <p:sp>
        <p:nvSpPr>
          <p:cNvPr id="46" name="TextBox 45">
            <a:extLst>
              <a:ext uri="{FF2B5EF4-FFF2-40B4-BE49-F238E27FC236}">
                <a16:creationId xmlns:a16="http://schemas.microsoft.com/office/drawing/2014/main" id="{9915B368-152B-4FE9-BDDA-E5C72E2037F7}"/>
              </a:ext>
            </a:extLst>
          </p:cNvPr>
          <p:cNvSpPr txBox="1"/>
          <p:nvPr/>
        </p:nvSpPr>
        <p:spPr>
          <a:xfrm>
            <a:off x="20111520" y="23184895"/>
            <a:ext cx="9372744" cy="2800767"/>
          </a:xfrm>
          <a:prstGeom prst="rect">
            <a:avLst/>
          </a:prstGeom>
          <a:noFill/>
        </p:spPr>
        <p:txBody>
          <a:bodyPr wrap="square" rtlCol="0">
            <a:spAutoFit/>
          </a:bodyPr>
          <a:lstStyle/>
          <a:p>
            <a:pPr algn="ctr"/>
            <a:r>
              <a:rPr lang="en-US" sz="4400" dirty="0"/>
              <a:t>Lunar- like applicator &amp; sample bed sintering at ˜10</a:t>
            </a:r>
            <a:r>
              <a:rPr lang="en-US" sz="4400" baseline="30000" dirty="0"/>
              <a:t>-4</a:t>
            </a:r>
            <a:r>
              <a:rPr lang="en-US" sz="4400" dirty="0"/>
              <a:t> Torr (small scale sintering takes advantage of reflections from container walls)</a:t>
            </a:r>
            <a:r>
              <a:rPr lang="en-US" sz="4400" baseline="30000" dirty="0"/>
              <a:t>1</a:t>
            </a:r>
            <a:r>
              <a:rPr lang="en-US" sz="4400" dirty="0"/>
              <a:t> </a:t>
            </a:r>
          </a:p>
        </p:txBody>
      </p:sp>
      <p:pic>
        <p:nvPicPr>
          <p:cNvPr id="48" name="Picture 47">
            <a:extLst>
              <a:ext uri="{FF2B5EF4-FFF2-40B4-BE49-F238E27FC236}">
                <a16:creationId xmlns:a16="http://schemas.microsoft.com/office/drawing/2014/main" id="{D2118715-0C80-C749-B246-B9F3D2CE3CD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48950" y="14472631"/>
            <a:ext cx="14571629" cy="7673162"/>
          </a:xfrm>
          <a:prstGeom prst="rect">
            <a:avLst/>
          </a:prstGeom>
        </p:spPr>
      </p:pic>
      <p:pic>
        <p:nvPicPr>
          <p:cNvPr id="47" name="Picture 46">
            <a:extLst>
              <a:ext uri="{FF2B5EF4-FFF2-40B4-BE49-F238E27FC236}">
                <a16:creationId xmlns:a16="http://schemas.microsoft.com/office/drawing/2014/main" id="{F4BABC3D-CC98-4459-AC1D-171B4B0101C9}"/>
              </a:ext>
            </a:extLst>
          </p:cNvPr>
          <p:cNvPicPr>
            <a:picLocks noChangeAspect="1"/>
          </p:cNvPicPr>
          <p:nvPr/>
        </p:nvPicPr>
        <p:blipFill rotWithShape="1">
          <a:blip r:embed="rId9"/>
          <a:srcRect l="30006" t="4142" r="26971" b="11314"/>
          <a:stretch/>
        </p:blipFill>
        <p:spPr>
          <a:xfrm rot="5400000">
            <a:off x="24863467" y="25666809"/>
            <a:ext cx="4165033" cy="4605298"/>
          </a:xfrm>
          <a:prstGeom prst="rect">
            <a:avLst/>
          </a:prstGeom>
        </p:spPr>
      </p:pic>
      <p:sp>
        <p:nvSpPr>
          <p:cNvPr id="50" name="TextBox 49">
            <a:extLst>
              <a:ext uri="{FF2B5EF4-FFF2-40B4-BE49-F238E27FC236}">
                <a16:creationId xmlns:a16="http://schemas.microsoft.com/office/drawing/2014/main" id="{92F9CF45-DE09-4C21-84A7-05E53D5517A9}"/>
              </a:ext>
            </a:extLst>
          </p:cNvPr>
          <p:cNvSpPr txBox="1"/>
          <p:nvPr/>
        </p:nvSpPr>
        <p:spPr>
          <a:xfrm>
            <a:off x="20105900" y="31191910"/>
            <a:ext cx="9074867" cy="1323439"/>
          </a:xfrm>
          <a:prstGeom prst="rect">
            <a:avLst/>
          </a:prstGeom>
          <a:solidFill>
            <a:schemeClr val="bg1"/>
          </a:solidFill>
        </p:spPr>
        <p:txBody>
          <a:bodyPr wrap="square" rtlCol="0">
            <a:spAutoFit/>
          </a:bodyPr>
          <a:lstStyle/>
          <a:p>
            <a:pPr algn="ctr"/>
            <a:r>
              <a:rPr lang="en-US" sz="4000" dirty="0"/>
              <a:t>Photo and X-ray images of dense, sintered JSC 1A specimen obtained in TVAC</a:t>
            </a:r>
            <a:r>
              <a:rPr lang="en-US" sz="4000" baseline="30000" dirty="0"/>
              <a:t>1,2</a:t>
            </a:r>
          </a:p>
        </p:txBody>
      </p:sp>
      <p:sp>
        <p:nvSpPr>
          <p:cNvPr id="54" name="TextBox 53">
            <a:extLst>
              <a:ext uri="{FF2B5EF4-FFF2-40B4-BE49-F238E27FC236}">
                <a16:creationId xmlns:a16="http://schemas.microsoft.com/office/drawing/2014/main" id="{3BB4240A-F06D-420E-B3C9-A38A03EEDD61}"/>
              </a:ext>
            </a:extLst>
          </p:cNvPr>
          <p:cNvSpPr txBox="1"/>
          <p:nvPr/>
        </p:nvSpPr>
        <p:spPr>
          <a:xfrm>
            <a:off x="14877558" y="2963853"/>
            <a:ext cx="14371076" cy="923330"/>
          </a:xfrm>
          <a:prstGeom prst="rect">
            <a:avLst/>
          </a:prstGeom>
          <a:noFill/>
        </p:spPr>
        <p:txBody>
          <a:bodyPr wrap="square" rtlCol="0">
            <a:spAutoFit/>
          </a:bodyPr>
          <a:lstStyle/>
          <a:p>
            <a:pPr algn="ctr"/>
            <a:r>
              <a:rPr lang="en-US" sz="5400" b="1" dirty="0">
                <a:solidFill>
                  <a:srgbClr val="FF0000"/>
                </a:solidFill>
              </a:rPr>
              <a:t>Simulant Characterization</a:t>
            </a:r>
          </a:p>
        </p:txBody>
      </p:sp>
      <p:pic>
        <p:nvPicPr>
          <p:cNvPr id="53" name="Picture 52">
            <a:extLst>
              <a:ext uri="{FF2B5EF4-FFF2-40B4-BE49-F238E27FC236}">
                <a16:creationId xmlns:a16="http://schemas.microsoft.com/office/drawing/2014/main" id="{8E1E7505-1279-4B57-A1A7-C694461C8079}"/>
              </a:ext>
            </a:extLst>
          </p:cNvPr>
          <p:cNvPicPr>
            <a:picLocks noChangeAspect="1"/>
          </p:cNvPicPr>
          <p:nvPr/>
        </p:nvPicPr>
        <p:blipFill rotWithShape="1">
          <a:blip r:embed="rId10"/>
          <a:srcRect t="3913" b="11065"/>
          <a:stretch/>
        </p:blipFill>
        <p:spPr>
          <a:xfrm>
            <a:off x="17506711" y="14138572"/>
            <a:ext cx="9723644" cy="6625244"/>
          </a:xfrm>
          <a:prstGeom prst="rect">
            <a:avLst/>
          </a:prstGeom>
        </p:spPr>
      </p:pic>
      <p:sp>
        <p:nvSpPr>
          <p:cNvPr id="59" name="Rectangle 58">
            <a:extLst>
              <a:ext uri="{FF2B5EF4-FFF2-40B4-BE49-F238E27FC236}">
                <a16:creationId xmlns:a16="http://schemas.microsoft.com/office/drawing/2014/main" id="{2A151D18-20B7-4222-920F-6A90907F7F15}"/>
              </a:ext>
            </a:extLst>
          </p:cNvPr>
          <p:cNvSpPr/>
          <p:nvPr/>
        </p:nvSpPr>
        <p:spPr>
          <a:xfrm>
            <a:off x="17879847" y="4011193"/>
            <a:ext cx="9350508" cy="830997"/>
          </a:xfrm>
          <a:prstGeom prst="rect">
            <a:avLst/>
          </a:prstGeom>
        </p:spPr>
        <p:txBody>
          <a:bodyPr wrap="none">
            <a:spAutoFit/>
          </a:bodyPr>
          <a:lstStyle/>
          <a:p>
            <a:r>
              <a:rPr lang="en-US" sz="4800" b="1" dirty="0"/>
              <a:t>JSC 1A Differential Thermal Analysis</a:t>
            </a:r>
            <a:endParaRPr lang="en-US" sz="4800" dirty="0"/>
          </a:p>
        </p:txBody>
      </p:sp>
      <p:sp>
        <p:nvSpPr>
          <p:cNvPr id="60" name="TextBox 59">
            <a:extLst>
              <a:ext uri="{FF2B5EF4-FFF2-40B4-BE49-F238E27FC236}">
                <a16:creationId xmlns:a16="http://schemas.microsoft.com/office/drawing/2014/main" id="{24F238A7-B9E8-4CFA-8227-7FD77BB085BF}"/>
              </a:ext>
            </a:extLst>
          </p:cNvPr>
          <p:cNvSpPr txBox="1"/>
          <p:nvPr/>
        </p:nvSpPr>
        <p:spPr>
          <a:xfrm>
            <a:off x="15251075" y="12143176"/>
            <a:ext cx="14312662"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8" hangingPunct="0"/>
            <a:r>
              <a:rPr lang="en-US" sz="4400" b="1" kern="0" dirty="0">
                <a:solidFill>
                  <a:srgbClr val="434343">
                    <a:lumMod val="50000"/>
                  </a:srgbClr>
                </a:solidFill>
                <a:sym typeface="Helvetica Neue"/>
              </a:rPr>
              <a:t>750C Bake out removes 845˚C peak</a:t>
            </a:r>
            <a:r>
              <a:rPr lang="en-US" sz="4400" b="1" kern="0" baseline="30000" dirty="0">
                <a:solidFill>
                  <a:srgbClr val="434343">
                    <a:lumMod val="50000"/>
                  </a:srgbClr>
                </a:solidFill>
                <a:sym typeface="Helvetica Neue"/>
              </a:rPr>
              <a:t>5</a:t>
            </a:r>
          </a:p>
        </p:txBody>
      </p:sp>
      <p:sp>
        <p:nvSpPr>
          <p:cNvPr id="27" name="Rectangle 26">
            <a:extLst>
              <a:ext uri="{FF2B5EF4-FFF2-40B4-BE49-F238E27FC236}">
                <a16:creationId xmlns:a16="http://schemas.microsoft.com/office/drawing/2014/main" id="{CF971864-D14A-4C2D-B12E-6D4913C3BE8E}"/>
              </a:ext>
            </a:extLst>
          </p:cNvPr>
          <p:cNvSpPr/>
          <p:nvPr/>
        </p:nvSpPr>
        <p:spPr>
          <a:xfrm>
            <a:off x="17004721" y="13215310"/>
            <a:ext cx="10500247" cy="830997"/>
          </a:xfrm>
          <a:prstGeom prst="rect">
            <a:avLst/>
          </a:prstGeom>
        </p:spPr>
        <p:txBody>
          <a:bodyPr wrap="none">
            <a:spAutoFit/>
          </a:bodyPr>
          <a:lstStyle/>
          <a:p>
            <a:r>
              <a:rPr lang="en-US" sz="4800" b="1" dirty="0"/>
              <a:t>JSC 1A Mass gained after 200˚C bake out</a:t>
            </a:r>
            <a:endParaRPr lang="en-US" sz="4800" dirty="0"/>
          </a:p>
        </p:txBody>
      </p:sp>
      <p:sp>
        <p:nvSpPr>
          <p:cNvPr id="55" name="TextBox 54">
            <a:extLst>
              <a:ext uri="{FF2B5EF4-FFF2-40B4-BE49-F238E27FC236}">
                <a16:creationId xmlns:a16="http://schemas.microsoft.com/office/drawing/2014/main" id="{AEFD3067-FD7E-40FD-8ACD-16F20A20D505}"/>
              </a:ext>
            </a:extLst>
          </p:cNvPr>
          <p:cNvSpPr txBox="1"/>
          <p:nvPr/>
        </p:nvSpPr>
        <p:spPr>
          <a:xfrm>
            <a:off x="15670719" y="20745518"/>
            <a:ext cx="13726102" cy="7797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ctr" defTabSz="2438338" hangingPunct="0"/>
            <a:r>
              <a:rPr lang="en-US" sz="4400" b="1" kern="0" dirty="0">
                <a:solidFill>
                  <a:srgbClr val="434343">
                    <a:lumMod val="50000"/>
                  </a:srgbClr>
                </a:solidFill>
                <a:sym typeface="Helvetica Neue"/>
              </a:rPr>
              <a:t>About 100hrs to gain 50% of original mass loss</a:t>
            </a:r>
            <a:r>
              <a:rPr lang="en-US" sz="4400" b="1" kern="0" baseline="30000" dirty="0">
                <a:solidFill>
                  <a:srgbClr val="434343">
                    <a:lumMod val="50000"/>
                  </a:srgbClr>
                </a:solidFill>
                <a:sym typeface="Helvetica Neue"/>
              </a:rPr>
              <a:t>6</a:t>
            </a:r>
          </a:p>
        </p:txBody>
      </p:sp>
      <p:pic>
        <p:nvPicPr>
          <p:cNvPr id="8" name="Picture 7">
            <a:extLst>
              <a:ext uri="{FF2B5EF4-FFF2-40B4-BE49-F238E27FC236}">
                <a16:creationId xmlns:a16="http://schemas.microsoft.com/office/drawing/2014/main" id="{973D02CC-80F4-4310-9013-5C23337E87F3}"/>
              </a:ext>
            </a:extLst>
          </p:cNvPr>
          <p:cNvPicPr>
            <a:picLocks noChangeAspect="1"/>
          </p:cNvPicPr>
          <p:nvPr/>
        </p:nvPicPr>
        <p:blipFill rotWithShape="1">
          <a:blip r:embed="rId11"/>
          <a:srcRect t="3839" r="3666" b="3793"/>
          <a:stretch/>
        </p:blipFill>
        <p:spPr>
          <a:xfrm>
            <a:off x="2020784" y="24585278"/>
            <a:ext cx="11293060" cy="7649382"/>
          </a:xfrm>
          <a:prstGeom prst="rect">
            <a:avLst/>
          </a:prstGeom>
        </p:spPr>
      </p:pic>
      <p:sp>
        <p:nvSpPr>
          <p:cNvPr id="56" name="TextBox 55">
            <a:extLst>
              <a:ext uri="{FF2B5EF4-FFF2-40B4-BE49-F238E27FC236}">
                <a16:creationId xmlns:a16="http://schemas.microsoft.com/office/drawing/2014/main" id="{5E75D865-C703-465D-A01B-37D1224758A6}"/>
              </a:ext>
            </a:extLst>
          </p:cNvPr>
          <p:cNvSpPr txBox="1"/>
          <p:nvPr/>
        </p:nvSpPr>
        <p:spPr>
          <a:xfrm>
            <a:off x="33738048" y="11638060"/>
            <a:ext cx="7101400" cy="923330"/>
          </a:xfrm>
          <a:prstGeom prst="rect">
            <a:avLst/>
          </a:prstGeom>
          <a:noFill/>
        </p:spPr>
        <p:txBody>
          <a:bodyPr wrap="square" rtlCol="0">
            <a:spAutoFit/>
          </a:bodyPr>
          <a:lstStyle/>
          <a:p>
            <a:pPr>
              <a:tabLst>
                <a:tab pos="5029200" algn="l"/>
              </a:tabLst>
            </a:pPr>
            <a:r>
              <a:rPr lang="en-US" sz="5400" b="1" dirty="0">
                <a:solidFill>
                  <a:srgbClr val="FF0000"/>
                </a:solidFill>
              </a:rPr>
              <a:t>Concept Design</a:t>
            </a:r>
          </a:p>
        </p:txBody>
      </p:sp>
      <p:pic>
        <p:nvPicPr>
          <p:cNvPr id="15" name="Picture 14">
            <a:extLst>
              <a:ext uri="{FF2B5EF4-FFF2-40B4-BE49-F238E27FC236}">
                <a16:creationId xmlns:a16="http://schemas.microsoft.com/office/drawing/2014/main" id="{059A2E29-F424-42AE-9922-545AE182DA9D}"/>
              </a:ext>
            </a:extLst>
          </p:cNvPr>
          <p:cNvPicPr>
            <a:picLocks noChangeAspect="1"/>
          </p:cNvPicPr>
          <p:nvPr/>
        </p:nvPicPr>
        <p:blipFill>
          <a:blip r:embed="rId12"/>
          <a:stretch>
            <a:fillRect/>
          </a:stretch>
        </p:blipFill>
        <p:spPr>
          <a:xfrm>
            <a:off x="29572920" y="13086514"/>
            <a:ext cx="5568779" cy="2755419"/>
          </a:xfrm>
          <a:prstGeom prst="rect">
            <a:avLst/>
          </a:prstGeom>
        </p:spPr>
      </p:pic>
      <p:pic>
        <p:nvPicPr>
          <p:cNvPr id="16" name="Picture 15">
            <a:extLst>
              <a:ext uri="{FF2B5EF4-FFF2-40B4-BE49-F238E27FC236}">
                <a16:creationId xmlns:a16="http://schemas.microsoft.com/office/drawing/2014/main" id="{187ADFDF-B95D-4E05-B4FE-F4C3116C1C4B}"/>
              </a:ext>
            </a:extLst>
          </p:cNvPr>
          <p:cNvPicPr>
            <a:picLocks noChangeAspect="1"/>
          </p:cNvPicPr>
          <p:nvPr/>
        </p:nvPicPr>
        <p:blipFill>
          <a:blip r:embed="rId13"/>
          <a:stretch>
            <a:fillRect/>
          </a:stretch>
        </p:blipFill>
        <p:spPr>
          <a:xfrm>
            <a:off x="38247095" y="13020332"/>
            <a:ext cx="5309394" cy="4149977"/>
          </a:xfrm>
          <a:prstGeom prst="rect">
            <a:avLst/>
          </a:prstGeom>
        </p:spPr>
      </p:pic>
      <p:sp>
        <p:nvSpPr>
          <p:cNvPr id="17" name="TextBox 16">
            <a:extLst>
              <a:ext uri="{FF2B5EF4-FFF2-40B4-BE49-F238E27FC236}">
                <a16:creationId xmlns:a16="http://schemas.microsoft.com/office/drawing/2014/main" id="{4F92EC09-319F-491F-BA1D-889A50ABA1E3}"/>
              </a:ext>
            </a:extLst>
          </p:cNvPr>
          <p:cNvSpPr txBox="1"/>
          <p:nvPr/>
        </p:nvSpPr>
        <p:spPr>
          <a:xfrm>
            <a:off x="29484264" y="12399238"/>
            <a:ext cx="14183253" cy="830997"/>
          </a:xfrm>
          <a:prstGeom prst="rect">
            <a:avLst/>
          </a:prstGeom>
          <a:noFill/>
        </p:spPr>
        <p:txBody>
          <a:bodyPr wrap="square" rtlCol="0">
            <a:spAutoFit/>
          </a:bodyPr>
          <a:lstStyle/>
          <a:p>
            <a:pPr algn="ctr"/>
            <a:r>
              <a:rPr lang="en-US" sz="4800" b="1" dirty="0"/>
              <a:t>Microwave sintering &amp; thermal management focused</a:t>
            </a:r>
          </a:p>
        </p:txBody>
      </p:sp>
      <p:sp>
        <p:nvSpPr>
          <p:cNvPr id="62" name="TextBox 61">
            <a:extLst>
              <a:ext uri="{FF2B5EF4-FFF2-40B4-BE49-F238E27FC236}">
                <a16:creationId xmlns:a16="http://schemas.microsoft.com/office/drawing/2014/main" id="{FB6DA2A8-4D1D-4B89-B5F9-2BFDB1C5C63B}"/>
              </a:ext>
            </a:extLst>
          </p:cNvPr>
          <p:cNvSpPr txBox="1"/>
          <p:nvPr/>
        </p:nvSpPr>
        <p:spPr>
          <a:xfrm>
            <a:off x="41585856" y="13513591"/>
            <a:ext cx="1913526" cy="646331"/>
          </a:xfrm>
          <a:prstGeom prst="rect">
            <a:avLst/>
          </a:prstGeom>
          <a:noFill/>
        </p:spPr>
        <p:txBody>
          <a:bodyPr wrap="square" rtlCol="0">
            <a:spAutoFit/>
          </a:bodyPr>
          <a:lstStyle/>
          <a:p>
            <a:r>
              <a:rPr lang="en-US" sz="3600" b="1" dirty="0"/>
              <a:t>Davit</a:t>
            </a:r>
          </a:p>
        </p:txBody>
      </p:sp>
      <p:sp>
        <p:nvSpPr>
          <p:cNvPr id="64" name="TextBox 63">
            <a:extLst>
              <a:ext uri="{FF2B5EF4-FFF2-40B4-BE49-F238E27FC236}">
                <a16:creationId xmlns:a16="http://schemas.microsoft.com/office/drawing/2014/main" id="{97E1757D-7C52-46C1-85FC-B23D1A24A9BD}"/>
              </a:ext>
            </a:extLst>
          </p:cNvPr>
          <p:cNvSpPr txBox="1"/>
          <p:nvPr/>
        </p:nvSpPr>
        <p:spPr>
          <a:xfrm>
            <a:off x="38085633" y="16595429"/>
            <a:ext cx="4662528" cy="2246769"/>
          </a:xfrm>
          <a:prstGeom prst="rect">
            <a:avLst/>
          </a:prstGeom>
          <a:noFill/>
        </p:spPr>
        <p:txBody>
          <a:bodyPr wrap="square" rtlCol="0">
            <a:spAutoFit/>
          </a:bodyPr>
          <a:lstStyle/>
          <a:p>
            <a:pPr marL="285750" indent="-285750">
              <a:buFont typeface="Arial" panose="020B0604020202020204" pitchFamily="34" charset="0"/>
              <a:buChar char="•"/>
            </a:pPr>
            <a:r>
              <a:rPr lang="en-US" sz="2000" dirty="0"/>
              <a:t>Weight – 221 </a:t>
            </a:r>
            <a:r>
              <a:rPr lang="en-US" sz="2000" dirty="0" err="1"/>
              <a:t>lbs</a:t>
            </a:r>
            <a:r>
              <a:rPr lang="en-US" sz="2000" dirty="0"/>
              <a:t> (100kg)</a:t>
            </a:r>
          </a:p>
          <a:p>
            <a:pPr marL="742950" lvl="1" indent="-285750">
              <a:buFont typeface="Arial" panose="020B0604020202020204" pitchFamily="34" charset="0"/>
              <a:buChar char="•"/>
            </a:pPr>
            <a:r>
              <a:rPr lang="en-US" sz="2000" dirty="0"/>
              <a:t>55kg for the structure</a:t>
            </a:r>
          </a:p>
          <a:p>
            <a:pPr marL="742950" lvl="1" indent="-285750">
              <a:buFont typeface="Arial" panose="020B0604020202020204" pitchFamily="34" charset="0"/>
              <a:buChar char="•"/>
            </a:pPr>
            <a:r>
              <a:rPr lang="en-US" sz="2000" dirty="0"/>
              <a:t>45kg for the microwave and instrumentation on end of arm</a:t>
            </a:r>
          </a:p>
          <a:p>
            <a:pPr marL="285750" indent="-285750">
              <a:buFont typeface="Arial" panose="020B0604020202020204" pitchFamily="34" charset="0"/>
              <a:buChar char="•"/>
            </a:pPr>
            <a:r>
              <a:rPr lang="en-US" sz="2000" dirty="0"/>
              <a:t>Max Stress – 163 MPa (Slightly Negative Margin)</a:t>
            </a:r>
          </a:p>
          <a:p>
            <a:pPr marL="285750" indent="-285750">
              <a:buFont typeface="Arial" panose="020B0604020202020204" pitchFamily="34" charset="0"/>
              <a:buChar char="•"/>
            </a:pPr>
            <a:r>
              <a:rPr lang="en-US" sz="2000" dirty="0"/>
              <a:t>Max Deflection –5.7 cm</a:t>
            </a:r>
            <a:r>
              <a:rPr lang="en-US" sz="2000" baseline="30000" dirty="0"/>
              <a:t>1,2</a:t>
            </a:r>
          </a:p>
        </p:txBody>
      </p:sp>
      <p:cxnSp>
        <p:nvCxnSpPr>
          <p:cNvPr id="34" name="Straight Connector 33">
            <a:extLst>
              <a:ext uri="{FF2B5EF4-FFF2-40B4-BE49-F238E27FC236}">
                <a16:creationId xmlns:a16="http://schemas.microsoft.com/office/drawing/2014/main" id="{A728652A-FCC5-43A3-9C92-983965DF7C87}"/>
              </a:ext>
            </a:extLst>
          </p:cNvPr>
          <p:cNvCxnSpPr>
            <a:cxnSpLocks/>
          </p:cNvCxnSpPr>
          <p:nvPr/>
        </p:nvCxnSpPr>
        <p:spPr>
          <a:xfrm>
            <a:off x="29368180" y="11691956"/>
            <a:ext cx="14369231" cy="0"/>
          </a:xfrm>
          <a:prstGeom prst="line">
            <a:avLst/>
          </a:prstGeom>
        </p:spPr>
        <p:style>
          <a:lnRef idx="1">
            <a:schemeClr val="dk1"/>
          </a:lnRef>
          <a:fillRef idx="0">
            <a:schemeClr val="dk1"/>
          </a:fillRef>
          <a:effectRef idx="0">
            <a:schemeClr val="dk1"/>
          </a:effectRef>
          <a:fontRef idx="minor">
            <a:schemeClr val="tx1"/>
          </a:fontRef>
        </p:style>
      </p:cxnSp>
      <p:sp>
        <p:nvSpPr>
          <p:cNvPr id="37" name="TextBox 36">
            <a:extLst>
              <a:ext uri="{FF2B5EF4-FFF2-40B4-BE49-F238E27FC236}">
                <a16:creationId xmlns:a16="http://schemas.microsoft.com/office/drawing/2014/main" id="{E177A749-CE2F-4BCC-83A2-C5F0AE457876}"/>
              </a:ext>
            </a:extLst>
          </p:cNvPr>
          <p:cNvSpPr txBox="1"/>
          <p:nvPr/>
        </p:nvSpPr>
        <p:spPr>
          <a:xfrm>
            <a:off x="35141698" y="13230235"/>
            <a:ext cx="3217149" cy="2554545"/>
          </a:xfrm>
          <a:prstGeom prst="rect">
            <a:avLst/>
          </a:prstGeom>
          <a:noFill/>
        </p:spPr>
        <p:txBody>
          <a:bodyPr wrap="square" rtlCol="0">
            <a:spAutoFit/>
          </a:bodyPr>
          <a:lstStyle/>
          <a:p>
            <a:r>
              <a:rPr lang="en-US" sz="3200" dirty="0"/>
              <a:t>Assumptions: 6kW power to magnetron, 3kw waste heat, 1.5m</a:t>
            </a:r>
            <a:r>
              <a:rPr lang="en-US" sz="3200" baseline="30000" dirty="0"/>
              <a:t>2</a:t>
            </a:r>
            <a:r>
              <a:rPr lang="en-US" sz="3200" dirty="0"/>
              <a:t> sintering area</a:t>
            </a:r>
          </a:p>
        </p:txBody>
      </p:sp>
      <p:sp>
        <p:nvSpPr>
          <p:cNvPr id="66" name="TextBox 65">
            <a:extLst>
              <a:ext uri="{FF2B5EF4-FFF2-40B4-BE49-F238E27FC236}">
                <a16:creationId xmlns:a16="http://schemas.microsoft.com/office/drawing/2014/main" id="{698DA1A0-B9FF-48C0-8298-CE07E2624110}"/>
              </a:ext>
            </a:extLst>
          </p:cNvPr>
          <p:cNvSpPr txBox="1"/>
          <p:nvPr/>
        </p:nvSpPr>
        <p:spPr>
          <a:xfrm>
            <a:off x="42243865" y="14266369"/>
            <a:ext cx="1255517" cy="461665"/>
          </a:xfrm>
          <a:prstGeom prst="rect">
            <a:avLst/>
          </a:prstGeom>
          <a:noFill/>
        </p:spPr>
        <p:txBody>
          <a:bodyPr wrap="square" rtlCol="0">
            <a:spAutoFit/>
          </a:bodyPr>
          <a:lstStyle/>
          <a:p>
            <a:r>
              <a:rPr lang="en-US" sz="2400" dirty="0"/>
              <a:t>radiator</a:t>
            </a:r>
          </a:p>
        </p:txBody>
      </p:sp>
      <p:sp>
        <p:nvSpPr>
          <p:cNvPr id="67" name="TextBox 66">
            <a:extLst>
              <a:ext uri="{FF2B5EF4-FFF2-40B4-BE49-F238E27FC236}">
                <a16:creationId xmlns:a16="http://schemas.microsoft.com/office/drawing/2014/main" id="{68575F3B-C983-4681-A07D-684CFCC029B5}"/>
              </a:ext>
            </a:extLst>
          </p:cNvPr>
          <p:cNvSpPr txBox="1"/>
          <p:nvPr/>
        </p:nvSpPr>
        <p:spPr>
          <a:xfrm>
            <a:off x="30168242" y="13664734"/>
            <a:ext cx="1255517" cy="461665"/>
          </a:xfrm>
          <a:prstGeom prst="rect">
            <a:avLst/>
          </a:prstGeom>
          <a:noFill/>
        </p:spPr>
        <p:txBody>
          <a:bodyPr wrap="square" rtlCol="0">
            <a:spAutoFit/>
          </a:bodyPr>
          <a:lstStyle/>
          <a:p>
            <a:r>
              <a:rPr lang="en-US" sz="2400" dirty="0"/>
              <a:t>radiator</a:t>
            </a:r>
          </a:p>
        </p:txBody>
      </p:sp>
      <p:cxnSp>
        <p:nvCxnSpPr>
          <p:cNvPr id="45" name="Straight Arrow Connector 44">
            <a:extLst>
              <a:ext uri="{FF2B5EF4-FFF2-40B4-BE49-F238E27FC236}">
                <a16:creationId xmlns:a16="http://schemas.microsoft.com/office/drawing/2014/main" id="{7FDF8B8B-FEA9-4AE6-9626-779A3B24712E}"/>
              </a:ext>
            </a:extLst>
          </p:cNvPr>
          <p:cNvCxnSpPr/>
          <p:nvPr/>
        </p:nvCxnSpPr>
        <p:spPr>
          <a:xfrm flipV="1">
            <a:off x="31293995" y="13630809"/>
            <a:ext cx="742278" cy="352659"/>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D90FEB8D-80B2-4DCB-89FC-A105C9F35EDC}"/>
              </a:ext>
            </a:extLst>
          </p:cNvPr>
          <p:cNvSpPr txBox="1"/>
          <p:nvPr/>
        </p:nvSpPr>
        <p:spPr>
          <a:xfrm>
            <a:off x="40318535" y="15997535"/>
            <a:ext cx="1489588" cy="461665"/>
          </a:xfrm>
          <a:prstGeom prst="rect">
            <a:avLst/>
          </a:prstGeom>
          <a:noFill/>
        </p:spPr>
        <p:txBody>
          <a:bodyPr wrap="square" rtlCol="0">
            <a:spAutoFit/>
          </a:bodyPr>
          <a:lstStyle/>
          <a:p>
            <a:r>
              <a:rPr lang="en-US" sz="2400" dirty="0"/>
              <a:t>applicator</a:t>
            </a:r>
          </a:p>
        </p:txBody>
      </p:sp>
      <p:sp>
        <p:nvSpPr>
          <p:cNvPr id="69" name="TextBox 68">
            <a:extLst>
              <a:ext uri="{FF2B5EF4-FFF2-40B4-BE49-F238E27FC236}">
                <a16:creationId xmlns:a16="http://schemas.microsoft.com/office/drawing/2014/main" id="{28F494F4-8310-4F1F-9C95-523D32581D05}"/>
              </a:ext>
            </a:extLst>
          </p:cNvPr>
          <p:cNvSpPr txBox="1"/>
          <p:nvPr/>
        </p:nvSpPr>
        <p:spPr>
          <a:xfrm>
            <a:off x="42243866" y="15794539"/>
            <a:ext cx="1555020" cy="461665"/>
          </a:xfrm>
          <a:prstGeom prst="rect">
            <a:avLst/>
          </a:prstGeom>
          <a:noFill/>
        </p:spPr>
        <p:txBody>
          <a:bodyPr wrap="square" rtlCol="0">
            <a:spAutoFit/>
          </a:bodyPr>
          <a:lstStyle/>
          <a:p>
            <a:r>
              <a:rPr lang="en-US" sz="2400" dirty="0"/>
              <a:t>magnetron</a:t>
            </a:r>
          </a:p>
        </p:txBody>
      </p:sp>
      <p:sp>
        <p:nvSpPr>
          <p:cNvPr id="70" name="TextBox 69">
            <a:extLst>
              <a:ext uri="{FF2B5EF4-FFF2-40B4-BE49-F238E27FC236}">
                <a16:creationId xmlns:a16="http://schemas.microsoft.com/office/drawing/2014/main" id="{A4AF7F5D-243E-46B4-8CD8-61987067BC17}"/>
              </a:ext>
            </a:extLst>
          </p:cNvPr>
          <p:cNvSpPr txBox="1"/>
          <p:nvPr/>
        </p:nvSpPr>
        <p:spPr>
          <a:xfrm>
            <a:off x="33697599" y="15505580"/>
            <a:ext cx="1489588" cy="461665"/>
          </a:xfrm>
          <a:prstGeom prst="rect">
            <a:avLst/>
          </a:prstGeom>
          <a:noFill/>
        </p:spPr>
        <p:txBody>
          <a:bodyPr wrap="square" rtlCol="0">
            <a:spAutoFit/>
          </a:bodyPr>
          <a:lstStyle/>
          <a:p>
            <a:r>
              <a:rPr lang="en-US" sz="2400" dirty="0"/>
              <a:t>applicator</a:t>
            </a:r>
          </a:p>
        </p:txBody>
      </p:sp>
      <p:cxnSp>
        <p:nvCxnSpPr>
          <p:cNvPr id="72" name="Straight Arrow Connector 71">
            <a:extLst>
              <a:ext uri="{FF2B5EF4-FFF2-40B4-BE49-F238E27FC236}">
                <a16:creationId xmlns:a16="http://schemas.microsoft.com/office/drawing/2014/main" id="{97585F18-2893-4A2A-B6EA-74E8E34C87EC}"/>
              </a:ext>
            </a:extLst>
          </p:cNvPr>
          <p:cNvCxnSpPr/>
          <p:nvPr/>
        </p:nvCxnSpPr>
        <p:spPr>
          <a:xfrm flipH="1" flipV="1">
            <a:off x="34629862" y="15379587"/>
            <a:ext cx="278472" cy="2725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749A3588-6406-4610-AB54-1DFE0F68A857}"/>
              </a:ext>
            </a:extLst>
          </p:cNvPr>
          <p:cNvCxnSpPr>
            <a:cxnSpLocks/>
          </p:cNvCxnSpPr>
          <p:nvPr/>
        </p:nvCxnSpPr>
        <p:spPr>
          <a:xfrm>
            <a:off x="41119145" y="16333915"/>
            <a:ext cx="631283" cy="4381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0F3A4FEC-E5B3-4F01-921B-BF126B62D07F}"/>
              </a:ext>
            </a:extLst>
          </p:cNvPr>
          <p:cNvCxnSpPr/>
          <p:nvPr/>
        </p:nvCxnSpPr>
        <p:spPr>
          <a:xfrm flipH="1" flipV="1">
            <a:off x="42542619" y="15379587"/>
            <a:ext cx="478757" cy="53466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AAFBEFE8-ED5C-449B-895D-4CA1AC7BDDC5}"/>
              </a:ext>
            </a:extLst>
          </p:cNvPr>
          <p:cNvSpPr txBox="1"/>
          <p:nvPr/>
        </p:nvSpPr>
        <p:spPr>
          <a:xfrm>
            <a:off x="33353314" y="13111939"/>
            <a:ext cx="1555020" cy="461665"/>
          </a:xfrm>
          <a:prstGeom prst="rect">
            <a:avLst/>
          </a:prstGeom>
          <a:noFill/>
        </p:spPr>
        <p:txBody>
          <a:bodyPr wrap="square" rtlCol="0">
            <a:spAutoFit/>
          </a:bodyPr>
          <a:lstStyle/>
          <a:p>
            <a:r>
              <a:rPr lang="en-US" sz="2400" dirty="0"/>
              <a:t>magnetron</a:t>
            </a:r>
          </a:p>
        </p:txBody>
      </p:sp>
      <p:cxnSp>
        <p:nvCxnSpPr>
          <p:cNvPr id="80" name="Straight Arrow Connector 79">
            <a:extLst>
              <a:ext uri="{FF2B5EF4-FFF2-40B4-BE49-F238E27FC236}">
                <a16:creationId xmlns:a16="http://schemas.microsoft.com/office/drawing/2014/main" id="{CC8EB8C9-7910-4563-8B92-864D4D642F46}"/>
              </a:ext>
            </a:extLst>
          </p:cNvPr>
          <p:cNvCxnSpPr>
            <a:cxnSpLocks/>
          </p:cNvCxnSpPr>
          <p:nvPr/>
        </p:nvCxnSpPr>
        <p:spPr>
          <a:xfrm flipH="1">
            <a:off x="32694809" y="13367958"/>
            <a:ext cx="706960" cy="22386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3" name="Rectangle 82">
            <a:extLst>
              <a:ext uri="{FF2B5EF4-FFF2-40B4-BE49-F238E27FC236}">
                <a16:creationId xmlns:a16="http://schemas.microsoft.com/office/drawing/2014/main" id="{47B4EE83-7BEE-4CCB-95A8-2884484EFFC7}"/>
              </a:ext>
            </a:extLst>
          </p:cNvPr>
          <p:cNvSpPr/>
          <p:nvPr/>
        </p:nvSpPr>
        <p:spPr>
          <a:xfrm>
            <a:off x="29628762" y="15834917"/>
            <a:ext cx="7609867" cy="1938992"/>
          </a:xfrm>
          <a:prstGeom prst="rect">
            <a:avLst/>
          </a:prstGeom>
        </p:spPr>
        <p:txBody>
          <a:bodyPr wrap="square">
            <a:spAutoFit/>
          </a:bodyPr>
          <a:lstStyle/>
          <a:p>
            <a:pPr marL="457200" lvl="0" indent="-457200" defTabSz="914400">
              <a:buFont typeface="Arial" panose="020B0604020202020204" pitchFamily="34" charset="0"/>
              <a:buChar char="•"/>
            </a:pPr>
            <a:r>
              <a:rPr lang="en-US" sz="2000" dirty="0">
                <a:solidFill>
                  <a:prstClr val="black"/>
                </a:solidFill>
              </a:rPr>
              <a:t>227 </a:t>
            </a:r>
            <a:r>
              <a:rPr lang="en-US" sz="2000" dirty="0" err="1">
                <a:solidFill>
                  <a:prstClr val="black"/>
                </a:solidFill>
              </a:rPr>
              <a:t>lbs</a:t>
            </a:r>
            <a:r>
              <a:rPr lang="en-US" sz="2000" dirty="0">
                <a:solidFill>
                  <a:prstClr val="black"/>
                </a:solidFill>
              </a:rPr>
              <a:t> (103.2kg)</a:t>
            </a:r>
          </a:p>
          <a:p>
            <a:pPr marL="457200" lvl="0" indent="-457200" defTabSz="914400">
              <a:buFont typeface="Arial" panose="020B0604020202020204" pitchFamily="34" charset="0"/>
              <a:buChar char="•"/>
            </a:pPr>
            <a:r>
              <a:rPr lang="en-US" sz="2000" dirty="0">
                <a:solidFill>
                  <a:prstClr val="black"/>
                </a:solidFill>
              </a:rPr>
              <a:t>Both the stowed and extended configurations stress results are under the materials limit stress. </a:t>
            </a:r>
          </a:p>
          <a:p>
            <a:pPr marL="457200" lvl="0" indent="-457200" defTabSz="914400">
              <a:buFont typeface="Arial" panose="020B0604020202020204" pitchFamily="34" charset="0"/>
              <a:buChar char="•"/>
            </a:pPr>
            <a:r>
              <a:rPr lang="en-US" sz="2000" dirty="0">
                <a:solidFill>
                  <a:prstClr val="black"/>
                </a:solidFill>
              </a:rPr>
              <a:t>Operational speed and acceleration when in the extended configuration may need to be limited to prevent excessive lateral deflections.</a:t>
            </a:r>
            <a:r>
              <a:rPr lang="en-US" sz="2000" baseline="30000" dirty="0">
                <a:solidFill>
                  <a:prstClr val="black"/>
                </a:solidFill>
              </a:rPr>
              <a:t>1,2 </a:t>
            </a:r>
            <a:r>
              <a:rPr lang="en-US" sz="2000" dirty="0">
                <a:solidFill>
                  <a:prstClr val="black"/>
                </a:solidFill>
              </a:rPr>
              <a:t>  </a:t>
            </a:r>
          </a:p>
        </p:txBody>
      </p:sp>
      <p:pic>
        <p:nvPicPr>
          <p:cNvPr id="5" name="Picture 4">
            <a:extLst>
              <a:ext uri="{FF2B5EF4-FFF2-40B4-BE49-F238E27FC236}">
                <a16:creationId xmlns:a16="http://schemas.microsoft.com/office/drawing/2014/main" id="{76FBE3DB-0512-4FE7-9CCC-B4E6438E7784}"/>
              </a:ext>
            </a:extLst>
          </p:cNvPr>
          <p:cNvPicPr>
            <a:picLocks noChangeAspect="1"/>
          </p:cNvPicPr>
          <p:nvPr/>
        </p:nvPicPr>
        <p:blipFill>
          <a:blip r:embed="rId14"/>
          <a:stretch>
            <a:fillRect/>
          </a:stretch>
        </p:blipFill>
        <p:spPr>
          <a:xfrm>
            <a:off x="21705813" y="28782077"/>
            <a:ext cx="3452220" cy="2344939"/>
          </a:xfrm>
          <a:prstGeom prst="rect">
            <a:avLst/>
          </a:prstGeom>
        </p:spPr>
      </p:pic>
      <p:pic>
        <p:nvPicPr>
          <p:cNvPr id="71" name="Picture 2">
            <a:extLst>
              <a:ext uri="{FF2B5EF4-FFF2-40B4-BE49-F238E27FC236}">
                <a16:creationId xmlns:a16="http://schemas.microsoft.com/office/drawing/2014/main" id="{27865893-3462-4522-B2C7-DE239B363DB3}"/>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631347" y="17800068"/>
            <a:ext cx="7609867" cy="1406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TextBox 72">
            <a:extLst>
              <a:ext uri="{FF2B5EF4-FFF2-40B4-BE49-F238E27FC236}">
                <a16:creationId xmlns:a16="http://schemas.microsoft.com/office/drawing/2014/main" id="{DEE4738E-474D-409F-899C-6E1ED0B39891}"/>
              </a:ext>
            </a:extLst>
          </p:cNvPr>
          <p:cNvSpPr txBox="1"/>
          <p:nvPr/>
        </p:nvSpPr>
        <p:spPr>
          <a:xfrm rot="16200000">
            <a:off x="14744107" y="7652446"/>
            <a:ext cx="2779597" cy="584775"/>
          </a:xfrm>
          <a:prstGeom prst="rect">
            <a:avLst/>
          </a:prstGeom>
          <a:solidFill>
            <a:schemeClr val="bg1"/>
          </a:solidFill>
        </p:spPr>
        <p:txBody>
          <a:bodyPr wrap="square" rtlCol="0">
            <a:spAutoFit/>
          </a:bodyPr>
          <a:lstStyle/>
          <a:p>
            <a:r>
              <a:rPr lang="en-US" sz="3200" dirty="0"/>
              <a:t>Delta T (°C/mg)</a:t>
            </a:r>
          </a:p>
        </p:txBody>
      </p:sp>
      <p:sp>
        <p:nvSpPr>
          <p:cNvPr id="75" name="TextBox 74">
            <a:extLst>
              <a:ext uri="{FF2B5EF4-FFF2-40B4-BE49-F238E27FC236}">
                <a16:creationId xmlns:a16="http://schemas.microsoft.com/office/drawing/2014/main" id="{B6856ADF-F863-46E2-AB18-C31887B63E1B}"/>
              </a:ext>
            </a:extLst>
          </p:cNvPr>
          <p:cNvSpPr txBox="1"/>
          <p:nvPr/>
        </p:nvSpPr>
        <p:spPr>
          <a:xfrm>
            <a:off x="20501313" y="11629058"/>
            <a:ext cx="3144933" cy="584775"/>
          </a:xfrm>
          <a:prstGeom prst="rect">
            <a:avLst/>
          </a:prstGeom>
          <a:solidFill>
            <a:schemeClr val="bg1"/>
          </a:solidFill>
        </p:spPr>
        <p:txBody>
          <a:bodyPr wrap="square" rtlCol="0">
            <a:spAutoFit/>
          </a:bodyPr>
          <a:lstStyle/>
          <a:p>
            <a:r>
              <a:rPr lang="en-US" sz="3200" dirty="0"/>
              <a:t>Temperature (°C)</a:t>
            </a:r>
          </a:p>
        </p:txBody>
      </p:sp>
      <p:sp>
        <p:nvSpPr>
          <p:cNvPr id="76" name="TextBox 75">
            <a:extLst>
              <a:ext uri="{FF2B5EF4-FFF2-40B4-BE49-F238E27FC236}">
                <a16:creationId xmlns:a16="http://schemas.microsoft.com/office/drawing/2014/main" id="{59B4A13B-8C3D-442E-BCEB-60C223344F7E}"/>
              </a:ext>
            </a:extLst>
          </p:cNvPr>
          <p:cNvSpPr txBox="1"/>
          <p:nvPr/>
        </p:nvSpPr>
        <p:spPr>
          <a:xfrm>
            <a:off x="17794613" y="11256157"/>
            <a:ext cx="1056660" cy="461665"/>
          </a:xfrm>
          <a:prstGeom prst="rect">
            <a:avLst/>
          </a:prstGeom>
          <a:solidFill>
            <a:schemeClr val="bg1"/>
          </a:solidFill>
        </p:spPr>
        <p:txBody>
          <a:bodyPr wrap="square" rtlCol="0">
            <a:spAutoFit/>
          </a:bodyPr>
          <a:lstStyle/>
          <a:p>
            <a:r>
              <a:rPr lang="en-US" sz="2400" dirty="0"/>
              <a:t>0</a:t>
            </a:r>
          </a:p>
        </p:txBody>
      </p:sp>
      <p:sp>
        <p:nvSpPr>
          <p:cNvPr id="79" name="TextBox 78">
            <a:extLst>
              <a:ext uri="{FF2B5EF4-FFF2-40B4-BE49-F238E27FC236}">
                <a16:creationId xmlns:a16="http://schemas.microsoft.com/office/drawing/2014/main" id="{6934E008-98D3-48B8-9B1E-5E5D9313C99D}"/>
              </a:ext>
            </a:extLst>
          </p:cNvPr>
          <p:cNvSpPr txBox="1"/>
          <p:nvPr/>
        </p:nvSpPr>
        <p:spPr>
          <a:xfrm>
            <a:off x="19049240" y="11267245"/>
            <a:ext cx="1056660" cy="461665"/>
          </a:xfrm>
          <a:prstGeom prst="rect">
            <a:avLst/>
          </a:prstGeom>
          <a:solidFill>
            <a:schemeClr val="bg1"/>
          </a:solidFill>
        </p:spPr>
        <p:txBody>
          <a:bodyPr wrap="square" rtlCol="0">
            <a:spAutoFit/>
          </a:bodyPr>
          <a:lstStyle/>
          <a:p>
            <a:r>
              <a:rPr lang="en-US" sz="2400" dirty="0"/>
              <a:t>200</a:t>
            </a:r>
          </a:p>
        </p:txBody>
      </p:sp>
      <p:sp>
        <p:nvSpPr>
          <p:cNvPr id="81" name="TextBox 80">
            <a:extLst>
              <a:ext uri="{FF2B5EF4-FFF2-40B4-BE49-F238E27FC236}">
                <a16:creationId xmlns:a16="http://schemas.microsoft.com/office/drawing/2014/main" id="{962C5BD1-384E-482D-9D8A-F7A1517AB34D}"/>
              </a:ext>
            </a:extLst>
          </p:cNvPr>
          <p:cNvSpPr txBox="1"/>
          <p:nvPr/>
        </p:nvSpPr>
        <p:spPr>
          <a:xfrm>
            <a:off x="23078782" y="11275124"/>
            <a:ext cx="1056660" cy="461665"/>
          </a:xfrm>
          <a:prstGeom prst="rect">
            <a:avLst/>
          </a:prstGeom>
          <a:solidFill>
            <a:schemeClr val="bg1"/>
          </a:solidFill>
        </p:spPr>
        <p:txBody>
          <a:bodyPr wrap="square" rtlCol="0">
            <a:spAutoFit/>
          </a:bodyPr>
          <a:lstStyle/>
          <a:p>
            <a:r>
              <a:rPr lang="en-US" sz="2400" dirty="0"/>
              <a:t>800</a:t>
            </a:r>
          </a:p>
        </p:txBody>
      </p:sp>
      <p:sp>
        <p:nvSpPr>
          <p:cNvPr id="84" name="TextBox 83">
            <a:extLst>
              <a:ext uri="{FF2B5EF4-FFF2-40B4-BE49-F238E27FC236}">
                <a16:creationId xmlns:a16="http://schemas.microsoft.com/office/drawing/2014/main" id="{73A80BF5-6055-4C96-B824-11BBABB5A2B4}"/>
              </a:ext>
            </a:extLst>
          </p:cNvPr>
          <p:cNvSpPr txBox="1"/>
          <p:nvPr/>
        </p:nvSpPr>
        <p:spPr>
          <a:xfrm>
            <a:off x="21762692" y="11286609"/>
            <a:ext cx="1056660" cy="461665"/>
          </a:xfrm>
          <a:prstGeom prst="rect">
            <a:avLst/>
          </a:prstGeom>
          <a:solidFill>
            <a:schemeClr val="bg1"/>
          </a:solidFill>
        </p:spPr>
        <p:txBody>
          <a:bodyPr wrap="square" rtlCol="0">
            <a:spAutoFit/>
          </a:bodyPr>
          <a:lstStyle/>
          <a:p>
            <a:r>
              <a:rPr lang="en-US" sz="2400" dirty="0"/>
              <a:t>600</a:t>
            </a:r>
          </a:p>
        </p:txBody>
      </p:sp>
      <p:sp>
        <p:nvSpPr>
          <p:cNvPr id="85" name="TextBox 84">
            <a:extLst>
              <a:ext uri="{FF2B5EF4-FFF2-40B4-BE49-F238E27FC236}">
                <a16:creationId xmlns:a16="http://schemas.microsoft.com/office/drawing/2014/main" id="{D4429C8C-325D-47EE-9DA6-A52765A337D0}"/>
              </a:ext>
            </a:extLst>
          </p:cNvPr>
          <p:cNvSpPr txBox="1"/>
          <p:nvPr/>
        </p:nvSpPr>
        <p:spPr>
          <a:xfrm>
            <a:off x="20339977" y="11271336"/>
            <a:ext cx="1056660" cy="461665"/>
          </a:xfrm>
          <a:prstGeom prst="rect">
            <a:avLst/>
          </a:prstGeom>
          <a:solidFill>
            <a:schemeClr val="bg1"/>
          </a:solidFill>
        </p:spPr>
        <p:txBody>
          <a:bodyPr wrap="square" rtlCol="0">
            <a:spAutoFit/>
          </a:bodyPr>
          <a:lstStyle/>
          <a:p>
            <a:r>
              <a:rPr lang="en-US" sz="2400" dirty="0"/>
              <a:t>400</a:t>
            </a:r>
          </a:p>
        </p:txBody>
      </p:sp>
      <p:sp>
        <p:nvSpPr>
          <p:cNvPr id="3" name="Rectangle 2">
            <a:extLst>
              <a:ext uri="{FF2B5EF4-FFF2-40B4-BE49-F238E27FC236}">
                <a16:creationId xmlns:a16="http://schemas.microsoft.com/office/drawing/2014/main" id="{5CF23A07-3899-4522-8F85-1F10240B0AA9}"/>
              </a:ext>
            </a:extLst>
          </p:cNvPr>
          <p:cNvSpPr/>
          <p:nvPr/>
        </p:nvSpPr>
        <p:spPr>
          <a:xfrm>
            <a:off x="21253427" y="11484322"/>
            <a:ext cx="545851" cy="252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Rectangle 85">
            <a:extLst>
              <a:ext uri="{FF2B5EF4-FFF2-40B4-BE49-F238E27FC236}">
                <a16:creationId xmlns:a16="http://schemas.microsoft.com/office/drawing/2014/main" id="{23742556-2FE0-4DEB-8E90-06465A7416CB}"/>
              </a:ext>
            </a:extLst>
          </p:cNvPr>
          <p:cNvSpPr/>
          <p:nvPr/>
        </p:nvSpPr>
        <p:spPr>
          <a:xfrm>
            <a:off x="22597259" y="11470378"/>
            <a:ext cx="545851" cy="2524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TextBox 86">
            <a:extLst>
              <a:ext uri="{FF2B5EF4-FFF2-40B4-BE49-F238E27FC236}">
                <a16:creationId xmlns:a16="http://schemas.microsoft.com/office/drawing/2014/main" id="{8ECA390F-7E40-4C84-8EA6-EA240B518D21}"/>
              </a:ext>
            </a:extLst>
          </p:cNvPr>
          <p:cNvSpPr txBox="1"/>
          <p:nvPr/>
        </p:nvSpPr>
        <p:spPr>
          <a:xfrm>
            <a:off x="24433308" y="11275378"/>
            <a:ext cx="1056660" cy="461665"/>
          </a:xfrm>
          <a:prstGeom prst="rect">
            <a:avLst/>
          </a:prstGeom>
          <a:solidFill>
            <a:schemeClr val="bg1"/>
          </a:solidFill>
        </p:spPr>
        <p:txBody>
          <a:bodyPr wrap="square" rtlCol="0">
            <a:spAutoFit/>
          </a:bodyPr>
          <a:lstStyle/>
          <a:p>
            <a:r>
              <a:rPr lang="en-US" sz="2400" dirty="0"/>
              <a:t>1000</a:t>
            </a:r>
          </a:p>
        </p:txBody>
      </p:sp>
      <p:sp>
        <p:nvSpPr>
          <p:cNvPr id="88" name="TextBox 87">
            <a:extLst>
              <a:ext uri="{FF2B5EF4-FFF2-40B4-BE49-F238E27FC236}">
                <a16:creationId xmlns:a16="http://schemas.microsoft.com/office/drawing/2014/main" id="{8B0F37AA-D51D-42C5-B999-D48F9E6B94CC}"/>
              </a:ext>
            </a:extLst>
          </p:cNvPr>
          <p:cNvSpPr txBox="1"/>
          <p:nvPr/>
        </p:nvSpPr>
        <p:spPr>
          <a:xfrm>
            <a:off x="25754358" y="11286608"/>
            <a:ext cx="1056660" cy="461665"/>
          </a:xfrm>
          <a:prstGeom prst="rect">
            <a:avLst/>
          </a:prstGeom>
          <a:solidFill>
            <a:schemeClr val="bg1"/>
          </a:solidFill>
        </p:spPr>
        <p:txBody>
          <a:bodyPr wrap="square" rtlCol="0">
            <a:spAutoFit/>
          </a:bodyPr>
          <a:lstStyle/>
          <a:p>
            <a:r>
              <a:rPr lang="en-US" sz="2400" dirty="0"/>
              <a:t>1200</a:t>
            </a:r>
          </a:p>
        </p:txBody>
      </p:sp>
      <p:sp>
        <p:nvSpPr>
          <p:cNvPr id="89" name="Rectangle 88">
            <a:extLst>
              <a:ext uri="{FF2B5EF4-FFF2-40B4-BE49-F238E27FC236}">
                <a16:creationId xmlns:a16="http://schemas.microsoft.com/office/drawing/2014/main" id="{511526DD-A0DA-45A4-A42E-07BCFD1DE028}"/>
              </a:ext>
            </a:extLst>
          </p:cNvPr>
          <p:cNvSpPr/>
          <p:nvPr/>
        </p:nvSpPr>
        <p:spPr>
          <a:xfrm>
            <a:off x="25282773" y="11296059"/>
            <a:ext cx="545851" cy="524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0" name="Rectangle 89">
            <a:extLst>
              <a:ext uri="{FF2B5EF4-FFF2-40B4-BE49-F238E27FC236}">
                <a16:creationId xmlns:a16="http://schemas.microsoft.com/office/drawing/2014/main" id="{5477DB7C-BD95-4868-93FA-53BDC08482B6}"/>
              </a:ext>
            </a:extLst>
          </p:cNvPr>
          <p:cNvSpPr/>
          <p:nvPr/>
        </p:nvSpPr>
        <p:spPr>
          <a:xfrm>
            <a:off x="25250063" y="11406924"/>
            <a:ext cx="545851" cy="524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1" name="Rectangle 90">
            <a:extLst>
              <a:ext uri="{FF2B5EF4-FFF2-40B4-BE49-F238E27FC236}">
                <a16:creationId xmlns:a16="http://schemas.microsoft.com/office/drawing/2014/main" id="{8AA9BA35-0CFE-41F7-B8A8-D4ACD47FF832}"/>
              </a:ext>
            </a:extLst>
          </p:cNvPr>
          <p:cNvSpPr/>
          <p:nvPr/>
        </p:nvSpPr>
        <p:spPr>
          <a:xfrm>
            <a:off x="26756320" y="11235696"/>
            <a:ext cx="987007" cy="58011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2" name="Rectangle 91">
            <a:extLst>
              <a:ext uri="{FF2B5EF4-FFF2-40B4-BE49-F238E27FC236}">
                <a16:creationId xmlns:a16="http://schemas.microsoft.com/office/drawing/2014/main" id="{7CDADFBC-617B-496A-9613-F4D720CD3A05}"/>
              </a:ext>
            </a:extLst>
          </p:cNvPr>
          <p:cNvSpPr/>
          <p:nvPr/>
        </p:nvSpPr>
        <p:spPr>
          <a:xfrm>
            <a:off x="17129414" y="11482886"/>
            <a:ext cx="545851" cy="524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4" name="TextBox 93">
            <a:extLst>
              <a:ext uri="{FF2B5EF4-FFF2-40B4-BE49-F238E27FC236}">
                <a16:creationId xmlns:a16="http://schemas.microsoft.com/office/drawing/2014/main" id="{02923CC6-480A-4D08-92E7-CBF78C13F1C4}"/>
              </a:ext>
            </a:extLst>
          </p:cNvPr>
          <p:cNvSpPr txBox="1"/>
          <p:nvPr/>
        </p:nvSpPr>
        <p:spPr>
          <a:xfrm>
            <a:off x="16713081" y="10867429"/>
            <a:ext cx="1056660" cy="461665"/>
          </a:xfrm>
          <a:prstGeom prst="rect">
            <a:avLst/>
          </a:prstGeom>
          <a:solidFill>
            <a:schemeClr val="bg1"/>
          </a:solidFill>
        </p:spPr>
        <p:txBody>
          <a:bodyPr wrap="square" rtlCol="0">
            <a:spAutoFit/>
          </a:bodyPr>
          <a:lstStyle/>
          <a:p>
            <a:r>
              <a:rPr lang="en-US" sz="2400" dirty="0"/>
              <a:t>-0.055</a:t>
            </a:r>
          </a:p>
        </p:txBody>
      </p:sp>
      <p:sp>
        <p:nvSpPr>
          <p:cNvPr id="95" name="TextBox 94">
            <a:extLst>
              <a:ext uri="{FF2B5EF4-FFF2-40B4-BE49-F238E27FC236}">
                <a16:creationId xmlns:a16="http://schemas.microsoft.com/office/drawing/2014/main" id="{C3E37C4F-35BB-4D94-85B5-13263EE3F340}"/>
              </a:ext>
            </a:extLst>
          </p:cNvPr>
          <p:cNvSpPr txBox="1"/>
          <p:nvPr/>
        </p:nvSpPr>
        <p:spPr>
          <a:xfrm>
            <a:off x="16724159" y="9178456"/>
            <a:ext cx="1056660" cy="461665"/>
          </a:xfrm>
          <a:prstGeom prst="rect">
            <a:avLst/>
          </a:prstGeom>
          <a:solidFill>
            <a:schemeClr val="bg1"/>
          </a:solidFill>
        </p:spPr>
        <p:txBody>
          <a:bodyPr wrap="square" rtlCol="0">
            <a:spAutoFit/>
          </a:bodyPr>
          <a:lstStyle/>
          <a:p>
            <a:r>
              <a:rPr lang="en-US" sz="2400" dirty="0"/>
              <a:t>-0.045</a:t>
            </a:r>
          </a:p>
        </p:txBody>
      </p:sp>
      <p:sp>
        <p:nvSpPr>
          <p:cNvPr id="96" name="TextBox 95">
            <a:extLst>
              <a:ext uri="{FF2B5EF4-FFF2-40B4-BE49-F238E27FC236}">
                <a16:creationId xmlns:a16="http://schemas.microsoft.com/office/drawing/2014/main" id="{8D6AE3D4-B236-4B0A-8B3B-2DF32C633C39}"/>
              </a:ext>
            </a:extLst>
          </p:cNvPr>
          <p:cNvSpPr txBox="1"/>
          <p:nvPr/>
        </p:nvSpPr>
        <p:spPr>
          <a:xfrm>
            <a:off x="16684093" y="7322682"/>
            <a:ext cx="1056660" cy="461665"/>
          </a:xfrm>
          <a:prstGeom prst="rect">
            <a:avLst/>
          </a:prstGeom>
          <a:solidFill>
            <a:schemeClr val="bg1"/>
          </a:solidFill>
        </p:spPr>
        <p:txBody>
          <a:bodyPr wrap="square" rtlCol="0">
            <a:spAutoFit/>
          </a:bodyPr>
          <a:lstStyle/>
          <a:p>
            <a:r>
              <a:rPr lang="en-US" sz="2400" dirty="0"/>
              <a:t>-0.035</a:t>
            </a:r>
          </a:p>
        </p:txBody>
      </p:sp>
      <p:sp>
        <p:nvSpPr>
          <p:cNvPr id="97" name="TextBox 96">
            <a:extLst>
              <a:ext uri="{FF2B5EF4-FFF2-40B4-BE49-F238E27FC236}">
                <a16:creationId xmlns:a16="http://schemas.microsoft.com/office/drawing/2014/main" id="{23BB3F21-FFF7-4914-80DE-1E6CEA514020}"/>
              </a:ext>
            </a:extLst>
          </p:cNvPr>
          <p:cNvSpPr txBox="1"/>
          <p:nvPr/>
        </p:nvSpPr>
        <p:spPr>
          <a:xfrm>
            <a:off x="16695123" y="5496544"/>
            <a:ext cx="1056660" cy="461665"/>
          </a:xfrm>
          <a:prstGeom prst="rect">
            <a:avLst/>
          </a:prstGeom>
          <a:solidFill>
            <a:schemeClr val="bg1"/>
          </a:solidFill>
        </p:spPr>
        <p:txBody>
          <a:bodyPr wrap="square" rtlCol="0">
            <a:spAutoFit/>
          </a:bodyPr>
          <a:lstStyle/>
          <a:p>
            <a:r>
              <a:rPr lang="en-US" sz="2400" dirty="0"/>
              <a:t>-0.025</a:t>
            </a:r>
          </a:p>
        </p:txBody>
      </p:sp>
      <p:sp>
        <p:nvSpPr>
          <p:cNvPr id="98" name="TextBox 97">
            <a:extLst>
              <a:ext uri="{FF2B5EF4-FFF2-40B4-BE49-F238E27FC236}">
                <a16:creationId xmlns:a16="http://schemas.microsoft.com/office/drawing/2014/main" id="{1C6218EA-AC52-4B59-88A6-0D09E739DEB5}"/>
              </a:ext>
            </a:extLst>
          </p:cNvPr>
          <p:cNvSpPr txBox="1"/>
          <p:nvPr/>
        </p:nvSpPr>
        <p:spPr>
          <a:xfrm>
            <a:off x="21799278" y="5591673"/>
            <a:ext cx="2844056" cy="584775"/>
          </a:xfrm>
          <a:prstGeom prst="rect">
            <a:avLst/>
          </a:prstGeom>
          <a:noFill/>
        </p:spPr>
        <p:txBody>
          <a:bodyPr wrap="square" rtlCol="0">
            <a:spAutoFit/>
          </a:bodyPr>
          <a:lstStyle/>
          <a:p>
            <a:pPr defTabSz="3291840"/>
            <a:r>
              <a:rPr lang="en-US" sz="3200" dirty="0">
                <a:solidFill>
                  <a:prstClr val="black"/>
                </a:solidFill>
                <a:latin typeface="Calibri" panose="020F0502020204030204"/>
              </a:rPr>
              <a:t>No pre-treat</a:t>
            </a:r>
          </a:p>
        </p:txBody>
      </p:sp>
      <p:sp>
        <p:nvSpPr>
          <p:cNvPr id="99" name="TextBox 98">
            <a:extLst>
              <a:ext uri="{FF2B5EF4-FFF2-40B4-BE49-F238E27FC236}">
                <a16:creationId xmlns:a16="http://schemas.microsoft.com/office/drawing/2014/main" id="{5BDE1436-E6CE-4D69-85FD-871199DE5F7E}"/>
              </a:ext>
            </a:extLst>
          </p:cNvPr>
          <p:cNvSpPr txBox="1"/>
          <p:nvPr/>
        </p:nvSpPr>
        <p:spPr>
          <a:xfrm>
            <a:off x="22291022" y="9055345"/>
            <a:ext cx="2352312" cy="1077218"/>
          </a:xfrm>
          <a:prstGeom prst="rect">
            <a:avLst/>
          </a:prstGeom>
          <a:noFill/>
        </p:spPr>
        <p:txBody>
          <a:bodyPr wrap="square" rtlCol="0">
            <a:spAutoFit/>
          </a:bodyPr>
          <a:lstStyle/>
          <a:p>
            <a:pPr defTabSz="3291840"/>
            <a:r>
              <a:rPr lang="en-US" sz="3200" dirty="0">
                <a:solidFill>
                  <a:prstClr val="black"/>
                </a:solidFill>
                <a:latin typeface="Calibri" panose="020F0502020204030204"/>
              </a:rPr>
              <a:t>750°C Argon</a:t>
            </a:r>
          </a:p>
          <a:p>
            <a:pPr defTabSz="3291840"/>
            <a:r>
              <a:rPr lang="en-US" sz="3200" dirty="0">
                <a:solidFill>
                  <a:prstClr val="black"/>
                </a:solidFill>
                <a:latin typeface="Calibri" panose="020F0502020204030204"/>
              </a:rPr>
              <a:t>pre-treat</a:t>
            </a:r>
          </a:p>
        </p:txBody>
      </p:sp>
      <p:sp>
        <p:nvSpPr>
          <p:cNvPr id="100" name="Rectangle 99">
            <a:extLst>
              <a:ext uri="{FF2B5EF4-FFF2-40B4-BE49-F238E27FC236}">
                <a16:creationId xmlns:a16="http://schemas.microsoft.com/office/drawing/2014/main" id="{3AFDAC2E-2AA3-4617-B6EE-037DBB5C2A3B}"/>
              </a:ext>
            </a:extLst>
          </p:cNvPr>
          <p:cNvSpPr/>
          <p:nvPr/>
        </p:nvSpPr>
        <p:spPr>
          <a:xfrm>
            <a:off x="17241411" y="9940784"/>
            <a:ext cx="545851" cy="524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1" name="Rectangle 100">
            <a:extLst>
              <a:ext uri="{FF2B5EF4-FFF2-40B4-BE49-F238E27FC236}">
                <a16:creationId xmlns:a16="http://schemas.microsoft.com/office/drawing/2014/main" id="{1B5D90A7-20E3-4CEC-B9DF-19F3D2530539}"/>
              </a:ext>
            </a:extLst>
          </p:cNvPr>
          <p:cNvSpPr/>
          <p:nvPr/>
        </p:nvSpPr>
        <p:spPr>
          <a:xfrm>
            <a:off x="16874675" y="7784347"/>
            <a:ext cx="886682" cy="101726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2" name="Rectangle 101">
            <a:extLst>
              <a:ext uri="{FF2B5EF4-FFF2-40B4-BE49-F238E27FC236}">
                <a16:creationId xmlns:a16="http://schemas.microsoft.com/office/drawing/2014/main" id="{F557BB7C-C5D5-4094-8347-6582F853CAE4}"/>
              </a:ext>
            </a:extLst>
          </p:cNvPr>
          <p:cNvSpPr/>
          <p:nvPr/>
        </p:nvSpPr>
        <p:spPr>
          <a:xfrm>
            <a:off x="17194902" y="6339373"/>
            <a:ext cx="545851" cy="524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 name="Rectangle 102">
            <a:extLst>
              <a:ext uri="{FF2B5EF4-FFF2-40B4-BE49-F238E27FC236}">
                <a16:creationId xmlns:a16="http://schemas.microsoft.com/office/drawing/2014/main" id="{6711EC62-E93A-4FA9-BEAC-E7F1486BFA77}"/>
              </a:ext>
            </a:extLst>
          </p:cNvPr>
          <p:cNvSpPr/>
          <p:nvPr/>
        </p:nvSpPr>
        <p:spPr>
          <a:xfrm>
            <a:off x="17186167" y="4518819"/>
            <a:ext cx="545851" cy="5247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595496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747</TotalTime>
  <Words>913</Words>
  <Application>Microsoft Office PowerPoint</Application>
  <PresentationFormat>Custom</PresentationFormat>
  <Paragraphs>64</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Effinger, Michael (MSFC-ST14)</dc:creator>
  <cp:lastModifiedBy>Effinger, Michael (MSFC-ST14)</cp:lastModifiedBy>
  <cp:revision>47</cp:revision>
  <dcterms:created xsi:type="dcterms:W3CDTF">2021-10-09T16:13:27Z</dcterms:created>
  <dcterms:modified xsi:type="dcterms:W3CDTF">2021-10-13T15:53:21Z</dcterms:modified>
</cp:coreProperties>
</file>