
<file path=[Content_Types].xml><?xml version="1.0" encoding="utf-8"?>
<Types xmlns="http://schemas.openxmlformats.org/package/2006/content-types">
  <Default Extension="emf" ContentType="image/x-emf"/>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33" r:id="rId1"/>
    <p:sldMasterId id="2147483845" r:id="rId2"/>
  </p:sldMasterIdLst>
  <p:notesMasterIdLst>
    <p:notesMasterId r:id="rId27"/>
  </p:notesMasterIdLst>
  <p:handoutMasterIdLst>
    <p:handoutMasterId r:id="rId28"/>
  </p:handoutMasterIdLst>
  <p:sldIdLst>
    <p:sldId id="1224" r:id="rId3"/>
    <p:sldId id="1372" r:id="rId4"/>
    <p:sldId id="1353" r:id="rId5"/>
    <p:sldId id="1383" r:id="rId6"/>
    <p:sldId id="1400" r:id="rId7"/>
    <p:sldId id="1384" r:id="rId8"/>
    <p:sldId id="1385" r:id="rId9"/>
    <p:sldId id="1386" r:id="rId10"/>
    <p:sldId id="1399" r:id="rId11"/>
    <p:sldId id="1396" r:id="rId12"/>
    <p:sldId id="1397" r:id="rId13"/>
    <p:sldId id="1387" r:id="rId14"/>
    <p:sldId id="1398" r:id="rId15"/>
    <p:sldId id="1389" r:id="rId16"/>
    <p:sldId id="1390" r:id="rId17"/>
    <p:sldId id="1391" r:id="rId18"/>
    <p:sldId id="1392" r:id="rId19"/>
    <p:sldId id="1393" r:id="rId20"/>
    <p:sldId id="1377" r:id="rId21"/>
    <p:sldId id="1395" r:id="rId22"/>
    <p:sldId id="1401" r:id="rId23"/>
    <p:sldId id="1402" r:id="rId24"/>
    <p:sldId id="1403" r:id="rId25"/>
    <p:sldId id="1119" r:id="rId26"/>
  </p:sldIdLst>
  <p:sldSz cx="12192000" cy="6858000"/>
  <p:notesSz cx="7010400" cy="9296400"/>
  <p:defaultTextStyle>
    <a:defPPr>
      <a:defRPr lang="en-US"/>
    </a:defPPr>
    <a:lvl1pPr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1pPr>
    <a:lvl2pPr marL="4572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2pPr>
    <a:lvl3pPr marL="9144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3pPr>
    <a:lvl4pPr marL="13716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4pPr>
    <a:lvl5pPr marL="1828800" algn="l" rtl="0" eaLnBrk="0" fontAlgn="base" hangingPunct="0">
      <a:spcBef>
        <a:spcPct val="0"/>
      </a:spcBef>
      <a:spcAft>
        <a:spcPct val="0"/>
      </a:spcAft>
      <a:defRPr i="1" kern="1200">
        <a:solidFill>
          <a:schemeClr val="tx1"/>
        </a:solidFill>
        <a:latin typeface="Arial Narrow" pitchFamily="34" charset="0"/>
        <a:ea typeface="ＭＳ Ｐゴシック" charset="-128"/>
        <a:cs typeface="+mn-cs"/>
      </a:defRPr>
    </a:lvl5pPr>
    <a:lvl6pPr marL="2286000" algn="l" defTabSz="914400" rtl="0" eaLnBrk="1" latinLnBrk="0" hangingPunct="1">
      <a:defRPr i="1" kern="1200">
        <a:solidFill>
          <a:schemeClr val="tx1"/>
        </a:solidFill>
        <a:latin typeface="Arial Narrow" pitchFamily="34" charset="0"/>
        <a:ea typeface="ＭＳ Ｐゴシック" charset="-128"/>
        <a:cs typeface="+mn-cs"/>
      </a:defRPr>
    </a:lvl6pPr>
    <a:lvl7pPr marL="2743200" algn="l" defTabSz="914400" rtl="0" eaLnBrk="1" latinLnBrk="0" hangingPunct="1">
      <a:defRPr i="1" kern="1200">
        <a:solidFill>
          <a:schemeClr val="tx1"/>
        </a:solidFill>
        <a:latin typeface="Arial Narrow" pitchFamily="34" charset="0"/>
        <a:ea typeface="ＭＳ Ｐゴシック" charset="-128"/>
        <a:cs typeface="+mn-cs"/>
      </a:defRPr>
    </a:lvl7pPr>
    <a:lvl8pPr marL="3200400" algn="l" defTabSz="914400" rtl="0" eaLnBrk="1" latinLnBrk="0" hangingPunct="1">
      <a:defRPr i="1" kern="1200">
        <a:solidFill>
          <a:schemeClr val="tx1"/>
        </a:solidFill>
        <a:latin typeface="Arial Narrow" pitchFamily="34" charset="0"/>
        <a:ea typeface="ＭＳ Ｐゴシック" charset="-128"/>
        <a:cs typeface="+mn-cs"/>
      </a:defRPr>
    </a:lvl8pPr>
    <a:lvl9pPr marL="3657600" algn="l" defTabSz="914400" rtl="0" eaLnBrk="1" latinLnBrk="0" hangingPunct="1">
      <a:defRPr i="1" kern="1200">
        <a:solidFill>
          <a:schemeClr val="tx1"/>
        </a:solidFill>
        <a:latin typeface="Arial Narrow" pitchFamily="34"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D9E6F2"/>
    <a:srgbClr val="00D000"/>
    <a:srgbClr val="00B0F0"/>
    <a:srgbClr val="D6E6F3"/>
    <a:srgbClr val="FCCC16"/>
    <a:srgbClr val="2F5968"/>
    <a:srgbClr val="F493DD"/>
    <a:srgbClr val="215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9281" autoAdjust="0"/>
  </p:normalViewPr>
  <p:slideViewPr>
    <p:cSldViewPr snapToGrid="0">
      <p:cViewPr varScale="1">
        <p:scale>
          <a:sx n="116" d="100"/>
          <a:sy n="116" d="100"/>
        </p:scale>
        <p:origin x="276"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58" d="100"/>
          <a:sy n="158" d="100"/>
        </p:scale>
        <p:origin x="-208" y="-12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mjpc\Tests\GFIT%20SMA%20July%202021\Documents\Combined%20Static%20Pressure%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omulan.larc.nasa.gov\LTF%20Repository\GFIT\Tests\GFIT%20Drag%20Meas%20Uncertainty%20Feb%202021\Documents\Static%20Pressure%20Data%20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romulan.larc.nasa.gov\LTF%20Repository\GFIT\Tests\GFIT%20Drag%20Meas%20Uncertainty%20Feb%202021\Documents\Static%20Pressure%20Data%20Analysi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romulan.larc.nasa.gov\LTF%20Repository\Researcher%20Work%20Folders\BHowerton%20Storage\TWG%20Presentations\2021%20Fall%20TWG\StepvsSwep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F:\Researcher%20Work%20Folders\BHowerton%20Storage\TWG%20Presentations\2021%20Fall%20TWG\StepvsSwept.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F:\GFIT\Tests\USDA%20Dryer%20Sound%20Analysis%20Feb%202020\Peanut_Dryer_sound_level_mapping_and_recordings\Blue_dryer_0_Burner.wav.fft"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delete val="1"/>
          </c:dLbls>
          <c:cat>
            <c:strRef>
              <c:f>'M=0.3 No Sound'!$D$139:$D$145</c:f>
              <c:strCache>
                <c:ptCount val="7"/>
                <c:pt idx="0">
                  <c:v>HW</c:v>
                </c:pt>
                <c:pt idx="1">
                  <c:v>0%</c:v>
                </c:pt>
                <c:pt idx="2">
                  <c:v>10%</c:v>
                </c:pt>
                <c:pt idx="3">
                  <c:v>25%</c:v>
                </c:pt>
                <c:pt idx="4">
                  <c:v>50%</c:v>
                </c:pt>
                <c:pt idx="5">
                  <c:v>75%</c:v>
                </c:pt>
                <c:pt idx="6">
                  <c:v>100%</c:v>
                </c:pt>
              </c:strCache>
            </c:strRef>
          </c:cat>
          <c:val>
            <c:numRef>
              <c:f>'M=0.3 No Sound'!$E$139:$E$145</c:f>
              <c:numCache>
                <c:formatCode>General</c:formatCode>
                <c:ptCount val="7"/>
                <c:pt idx="0">
                  <c:v>10.01179</c:v>
                </c:pt>
                <c:pt idx="1">
                  <c:v>12.659181800000001</c:v>
                </c:pt>
                <c:pt idx="2">
                  <c:v>12.705259999999999</c:v>
                </c:pt>
                <c:pt idx="3">
                  <c:v>12.6451204</c:v>
                </c:pt>
                <c:pt idx="4">
                  <c:v>12.663329200000002</c:v>
                </c:pt>
                <c:pt idx="5">
                  <c:v>12.709607799999999</c:v>
                </c:pt>
                <c:pt idx="6">
                  <c:v>12.423212600000001</c:v>
                </c:pt>
              </c:numCache>
            </c:numRef>
          </c:val>
          <c:extLst>
            <c:ext xmlns:c16="http://schemas.microsoft.com/office/drawing/2014/chart" uri="{C3380CC4-5D6E-409C-BE32-E72D297353CC}">
              <c16:uniqueId val="{00000000-DFAA-4953-B521-DEFF83C483F6}"/>
            </c:ext>
          </c:extLst>
        </c:ser>
        <c:dLbls>
          <c:dLblPos val="inEnd"/>
          <c:showLegendKey val="0"/>
          <c:showVal val="1"/>
          <c:showCatName val="0"/>
          <c:showSerName val="0"/>
          <c:showPercent val="0"/>
          <c:showBubbleSize val="0"/>
        </c:dLbls>
        <c:gapWidth val="100"/>
        <c:overlap val="-24"/>
        <c:axId val="513508536"/>
        <c:axId val="513503616"/>
      </c:barChart>
      <c:catAx>
        <c:axId val="51350853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sz="1600" dirty="0">
                    <a:solidFill>
                      <a:schemeClr val="tx1"/>
                    </a:solidFill>
                  </a:rPr>
                  <a:t>Perforate Opening</a:t>
                </a:r>
              </a:p>
            </c:rich>
          </c:tx>
          <c:layout>
            <c:manualLayout>
              <c:xMode val="edge"/>
              <c:yMode val="edge"/>
              <c:x val="0.39524619888265805"/>
              <c:y val="0.76627538304431253"/>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13503616"/>
        <c:crosses val="autoZero"/>
        <c:auto val="1"/>
        <c:lblAlgn val="ctr"/>
        <c:lblOffset val="100"/>
        <c:noMultiLvlLbl val="0"/>
      </c:catAx>
      <c:valAx>
        <c:axId val="513503616"/>
        <c:scaling>
          <c:orientation val="minMax"/>
          <c:max val="15"/>
          <c:min val="6"/>
        </c:scaling>
        <c:delete val="0"/>
        <c:axPos val="l"/>
        <c:majorGridlines>
          <c:spPr>
            <a:ln w="9525" cap="flat" cmpd="sng" algn="ctr">
              <a:solidFill>
                <a:schemeClr val="bg1">
                  <a:lumMod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sz="1600" dirty="0" err="1">
                    <a:solidFill>
                      <a:schemeClr val="tx1"/>
                    </a:solidFill>
                  </a:rPr>
                  <a:t>R</a:t>
                </a:r>
                <a:r>
                  <a:rPr lang="en-US" sz="1600" baseline="0" dirty="0" err="1">
                    <a:solidFill>
                      <a:schemeClr val="tx1"/>
                    </a:solidFill>
                  </a:rPr>
                  <a:t>f</a:t>
                </a:r>
                <a:r>
                  <a:rPr lang="en-US" sz="1600" baseline="-25000" dirty="0" err="1">
                    <a:solidFill>
                      <a:schemeClr val="tx1"/>
                    </a:solidFill>
                  </a:rPr>
                  <a:t>L</a:t>
                </a:r>
                <a:r>
                  <a:rPr lang="en-US" sz="1600" baseline="0" dirty="0">
                    <a:solidFill>
                      <a:schemeClr val="tx1"/>
                    </a:solidFill>
                  </a:rPr>
                  <a:t> x 1000</a:t>
                </a:r>
                <a:endParaRPr lang="en-US" sz="1600" dirty="0">
                  <a:solidFill>
                    <a:schemeClr val="tx1"/>
                  </a:solidFill>
                </a:endParaRPr>
              </a:p>
            </c:rich>
          </c:tx>
          <c:layout>
            <c:manualLayout>
              <c:xMode val="edge"/>
              <c:yMode val="edge"/>
              <c:x val="1.9444482401601907E-2"/>
              <c:y val="0.14764365296123177"/>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13508536"/>
        <c:crosses val="autoZero"/>
        <c:crossBetween val="between"/>
      </c:valAx>
      <c:spPr>
        <a:noFill/>
        <a:ln w="12700">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96720017840907"/>
          <c:y val="5.3527980535279802E-2"/>
          <c:w val="0.80027297445662415"/>
          <c:h val="0.7303975324252352"/>
        </c:manualLayout>
      </c:layout>
      <c:scatterChart>
        <c:scatterStyle val="lineMarker"/>
        <c:varyColors val="0"/>
        <c:ser>
          <c:idx val="0"/>
          <c:order val="0"/>
          <c:tx>
            <c:strRef>
              <c:f>'M3-Runs 1-9-No Sound-HW'!$D$105</c:f>
              <c:strCache>
                <c:ptCount val="1"/>
                <c:pt idx="0">
                  <c:v>Run 1</c:v>
                </c:pt>
              </c:strCache>
            </c:strRef>
          </c:tx>
          <c:spPr>
            <a:ln w="19050" cap="rnd">
              <a:noFill/>
              <a:round/>
            </a:ln>
            <a:effectLst/>
          </c:spPr>
          <c:marker>
            <c:symbol val="circle"/>
            <c:size val="5"/>
            <c:spPr>
              <a:solidFill>
                <a:schemeClr val="accent1"/>
              </a:solidFill>
              <a:ln w="9525">
                <a:solidFill>
                  <a:schemeClr val="accent1"/>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Sound-HW'!$D$106:$D$150</c:f>
              <c:numCache>
                <c:formatCode>General</c:formatCode>
                <c:ptCount val="45"/>
                <c:pt idx="0">
                  <c:v>10.059999999999999</c:v>
                </c:pt>
                <c:pt idx="1">
                  <c:v>10.173</c:v>
                </c:pt>
                <c:pt idx="2">
                  <c:v>10.132</c:v>
                </c:pt>
                <c:pt idx="3">
                  <c:v>10.097</c:v>
                </c:pt>
                <c:pt idx="4">
                  <c:v>10.099</c:v>
                </c:pt>
              </c:numCache>
            </c:numRef>
          </c:yVal>
          <c:smooth val="0"/>
          <c:extLst>
            <c:ext xmlns:c16="http://schemas.microsoft.com/office/drawing/2014/chart" uri="{C3380CC4-5D6E-409C-BE32-E72D297353CC}">
              <c16:uniqueId val="{00000000-67E7-4BA2-809F-CE5F9A1BD686}"/>
            </c:ext>
          </c:extLst>
        </c:ser>
        <c:ser>
          <c:idx val="1"/>
          <c:order val="1"/>
          <c:tx>
            <c:strRef>
              <c:f>'M3-Runs 1-9-No Sound-HW'!$E$105</c:f>
              <c:strCache>
                <c:ptCount val="1"/>
                <c:pt idx="0">
                  <c:v>Run 2</c:v>
                </c:pt>
              </c:strCache>
            </c:strRef>
          </c:tx>
          <c:spPr>
            <a:ln w="19050" cap="rnd">
              <a:noFill/>
              <a:round/>
            </a:ln>
            <a:effectLst/>
          </c:spPr>
          <c:marker>
            <c:symbol val="circle"/>
            <c:size val="5"/>
            <c:spPr>
              <a:solidFill>
                <a:schemeClr val="accent2"/>
              </a:solidFill>
              <a:ln w="9525">
                <a:solidFill>
                  <a:schemeClr val="accent2"/>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Sound-HW'!$E$106:$E$150</c:f>
              <c:numCache>
                <c:formatCode>General</c:formatCode>
                <c:ptCount val="45"/>
                <c:pt idx="5">
                  <c:v>10.108000000000001</c:v>
                </c:pt>
                <c:pt idx="6">
                  <c:v>10.131</c:v>
                </c:pt>
                <c:pt idx="7">
                  <c:v>10.131</c:v>
                </c:pt>
                <c:pt idx="8">
                  <c:v>10.116</c:v>
                </c:pt>
                <c:pt idx="9">
                  <c:v>10.119</c:v>
                </c:pt>
              </c:numCache>
            </c:numRef>
          </c:yVal>
          <c:smooth val="0"/>
          <c:extLst>
            <c:ext xmlns:c16="http://schemas.microsoft.com/office/drawing/2014/chart" uri="{C3380CC4-5D6E-409C-BE32-E72D297353CC}">
              <c16:uniqueId val="{00000001-67E7-4BA2-809F-CE5F9A1BD686}"/>
            </c:ext>
          </c:extLst>
        </c:ser>
        <c:ser>
          <c:idx val="2"/>
          <c:order val="2"/>
          <c:tx>
            <c:strRef>
              <c:f>'M3-Runs 1-9-No Sound-HW'!$F$105</c:f>
              <c:strCache>
                <c:ptCount val="1"/>
                <c:pt idx="0">
                  <c:v>Run 3</c:v>
                </c:pt>
              </c:strCache>
            </c:strRef>
          </c:tx>
          <c:spPr>
            <a:ln w="19050" cap="rnd">
              <a:noFill/>
              <a:round/>
            </a:ln>
            <a:effectLst/>
          </c:spPr>
          <c:marker>
            <c:symbol val="circle"/>
            <c:size val="5"/>
            <c:spPr>
              <a:solidFill>
                <a:schemeClr val="accent3"/>
              </a:solidFill>
              <a:ln w="9525">
                <a:solidFill>
                  <a:schemeClr val="accent3"/>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Sound-HW'!$F$106:$F$150</c:f>
              <c:numCache>
                <c:formatCode>General</c:formatCode>
                <c:ptCount val="45"/>
                <c:pt idx="10">
                  <c:v>10.094000000000001</c:v>
                </c:pt>
                <c:pt idx="11">
                  <c:v>10.158999999999999</c:v>
                </c:pt>
                <c:pt idx="12">
                  <c:v>10.106999999999999</c:v>
                </c:pt>
                <c:pt idx="13">
                  <c:v>10.141</c:v>
                </c:pt>
                <c:pt idx="14">
                  <c:v>10.128</c:v>
                </c:pt>
              </c:numCache>
            </c:numRef>
          </c:yVal>
          <c:smooth val="0"/>
          <c:extLst>
            <c:ext xmlns:c16="http://schemas.microsoft.com/office/drawing/2014/chart" uri="{C3380CC4-5D6E-409C-BE32-E72D297353CC}">
              <c16:uniqueId val="{00000002-67E7-4BA2-809F-CE5F9A1BD686}"/>
            </c:ext>
          </c:extLst>
        </c:ser>
        <c:ser>
          <c:idx val="3"/>
          <c:order val="3"/>
          <c:tx>
            <c:strRef>
              <c:f>'M3-Runs 1-9-No Sound-HW'!$G$105</c:f>
              <c:strCache>
                <c:ptCount val="1"/>
                <c:pt idx="0">
                  <c:v>Run 4</c:v>
                </c:pt>
              </c:strCache>
            </c:strRef>
          </c:tx>
          <c:spPr>
            <a:ln w="19050" cap="rnd">
              <a:noFill/>
              <a:round/>
            </a:ln>
            <a:effectLst/>
          </c:spPr>
          <c:marker>
            <c:symbol val="circle"/>
            <c:size val="5"/>
            <c:spPr>
              <a:solidFill>
                <a:schemeClr val="accent4"/>
              </a:solidFill>
              <a:ln w="9525">
                <a:solidFill>
                  <a:schemeClr val="accent4"/>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Sound-HW'!$G$106:$G$150</c:f>
              <c:numCache>
                <c:formatCode>General</c:formatCode>
                <c:ptCount val="45"/>
                <c:pt idx="15">
                  <c:v>10.149000000000001</c:v>
                </c:pt>
                <c:pt idx="16">
                  <c:v>10.106999999999999</c:v>
                </c:pt>
                <c:pt idx="17">
                  <c:v>10.142999999999999</c:v>
                </c:pt>
                <c:pt idx="18">
                  <c:v>10.148000000000001</c:v>
                </c:pt>
                <c:pt idx="19">
                  <c:v>10.130000000000001</c:v>
                </c:pt>
              </c:numCache>
            </c:numRef>
          </c:yVal>
          <c:smooth val="0"/>
          <c:extLst>
            <c:ext xmlns:c16="http://schemas.microsoft.com/office/drawing/2014/chart" uri="{C3380CC4-5D6E-409C-BE32-E72D297353CC}">
              <c16:uniqueId val="{00000003-67E7-4BA2-809F-CE5F9A1BD686}"/>
            </c:ext>
          </c:extLst>
        </c:ser>
        <c:ser>
          <c:idx val="4"/>
          <c:order val="4"/>
          <c:tx>
            <c:strRef>
              <c:f>'M3-Runs 1-9-No Sound-HW'!$H$105</c:f>
              <c:strCache>
                <c:ptCount val="1"/>
                <c:pt idx="0">
                  <c:v>Run 5</c:v>
                </c:pt>
              </c:strCache>
            </c:strRef>
          </c:tx>
          <c:spPr>
            <a:ln w="19050" cap="rnd">
              <a:noFill/>
              <a:round/>
            </a:ln>
            <a:effectLst/>
          </c:spPr>
          <c:marker>
            <c:symbol val="circle"/>
            <c:size val="5"/>
            <c:spPr>
              <a:solidFill>
                <a:schemeClr val="accent5"/>
              </a:solidFill>
              <a:ln w="9525">
                <a:solidFill>
                  <a:schemeClr val="accent5"/>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Sound-HW'!$H$106:$H$150</c:f>
              <c:numCache>
                <c:formatCode>General</c:formatCode>
                <c:ptCount val="45"/>
                <c:pt idx="20">
                  <c:v>10.077999999999999</c:v>
                </c:pt>
                <c:pt idx="21">
                  <c:v>10.128</c:v>
                </c:pt>
                <c:pt idx="22">
                  <c:v>10.149999999999999</c:v>
                </c:pt>
                <c:pt idx="23">
                  <c:v>10.115</c:v>
                </c:pt>
                <c:pt idx="24">
                  <c:v>10.112</c:v>
                </c:pt>
              </c:numCache>
            </c:numRef>
          </c:yVal>
          <c:smooth val="0"/>
          <c:extLst>
            <c:ext xmlns:c16="http://schemas.microsoft.com/office/drawing/2014/chart" uri="{C3380CC4-5D6E-409C-BE32-E72D297353CC}">
              <c16:uniqueId val="{00000004-67E7-4BA2-809F-CE5F9A1BD686}"/>
            </c:ext>
          </c:extLst>
        </c:ser>
        <c:ser>
          <c:idx val="5"/>
          <c:order val="5"/>
          <c:tx>
            <c:strRef>
              <c:f>'M3-Runs 1-9-No Sound-HW'!$I$105</c:f>
              <c:strCache>
                <c:ptCount val="1"/>
                <c:pt idx="0">
                  <c:v>Run 6</c:v>
                </c:pt>
              </c:strCache>
            </c:strRef>
          </c:tx>
          <c:spPr>
            <a:ln w="19050" cap="rnd">
              <a:noFill/>
              <a:round/>
            </a:ln>
            <a:effectLst/>
          </c:spPr>
          <c:marker>
            <c:symbol val="circle"/>
            <c:size val="5"/>
            <c:spPr>
              <a:solidFill>
                <a:schemeClr val="accent6"/>
              </a:solidFill>
              <a:ln w="9525">
                <a:solidFill>
                  <a:schemeClr val="accent6"/>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Sound-HW'!$I$106:$I$150</c:f>
              <c:numCache>
                <c:formatCode>General</c:formatCode>
                <c:ptCount val="45"/>
                <c:pt idx="25">
                  <c:v>10.095000000000001</c:v>
                </c:pt>
                <c:pt idx="26">
                  <c:v>10.149999999999999</c:v>
                </c:pt>
                <c:pt idx="27">
                  <c:v>10.161999999999999</c:v>
                </c:pt>
                <c:pt idx="28">
                  <c:v>10.145</c:v>
                </c:pt>
                <c:pt idx="29">
                  <c:v>10.118</c:v>
                </c:pt>
              </c:numCache>
            </c:numRef>
          </c:yVal>
          <c:smooth val="0"/>
          <c:extLst>
            <c:ext xmlns:c16="http://schemas.microsoft.com/office/drawing/2014/chart" uri="{C3380CC4-5D6E-409C-BE32-E72D297353CC}">
              <c16:uniqueId val="{00000005-67E7-4BA2-809F-CE5F9A1BD686}"/>
            </c:ext>
          </c:extLst>
        </c:ser>
        <c:ser>
          <c:idx val="6"/>
          <c:order val="6"/>
          <c:tx>
            <c:strRef>
              <c:f>'M3-Runs 1-9-No Sound-HW'!$J$105</c:f>
              <c:strCache>
                <c:ptCount val="1"/>
                <c:pt idx="0">
                  <c:v>Run 7</c:v>
                </c:pt>
              </c:strCache>
            </c:strRef>
          </c:tx>
          <c:spPr>
            <a:ln w="1905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Sound-HW'!$J$106:$J$150</c:f>
              <c:numCache>
                <c:formatCode>General</c:formatCode>
                <c:ptCount val="45"/>
                <c:pt idx="30">
                  <c:v>10.087999999999999</c:v>
                </c:pt>
                <c:pt idx="31">
                  <c:v>10.083</c:v>
                </c:pt>
                <c:pt idx="32">
                  <c:v>10.16</c:v>
                </c:pt>
                <c:pt idx="33">
                  <c:v>10.116999999999999</c:v>
                </c:pt>
                <c:pt idx="34">
                  <c:v>10.049000000000001</c:v>
                </c:pt>
              </c:numCache>
            </c:numRef>
          </c:yVal>
          <c:smooth val="0"/>
          <c:extLst>
            <c:ext xmlns:c16="http://schemas.microsoft.com/office/drawing/2014/chart" uri="{C3380CC4-5D6E-409C-BE32-E72D297353CC}">
              <c16:uniqueId val="{00000006-67E7-4BA2-809F-CE5F9A1BD686}"/>
            </c:ext>
          </c:extLst>
        </c:ser>
        <c:ser>
          <c:idx val="7"/>
          <c:order val="7"/>
          <c:tx>
            <c:strRef>
              <c:f>'M3-Runs 1-9-No Sound-HW'!$K$105</c:f>
              <c:strCache>
                <c:ptCount val="1"/>
                <c:pt idx="0">
                  <c:v>Run 8</c:v>
                </c:pt>
              </c:strCache>
            </c:strRef>
          </c:tx>
          <c:spPr>
            <a:ln w="1905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Sound-HW'!$K$106:$K$150</c:f>
              <c:numCache>
                <c:formatCode>General</c:formatCode>
                <c:ptCount val="45"/>
                <c:pt idx="35">
                  <c:v>10.094000000000001</c:v>
                </c:pt>
                <c:pt idx="36">
                  <c:v>10.141</c:v>
                </c:pt>
                <c:pt idx="37">
                  <c:v>10.083</c:v>
                </c:pt>
                <c:pt idx="38">
                  <c:v>10.068999999999999</c:v>
                </c:pt>
                <c:pt idx="39">
                  <c:v>10.099</c:v>
                </c:pt>
              </c:numCache>
            </c:numRef>
          </c:yVal>
          <c:smooth val="0"/>
          <c:extLst>
            <c:ext xmlns:c16="http://schemas.microsoft.com/office/drawing/2014/chart" uri="{C3380CC4-5D6E-409C-BE32-E72D297353CC}">
              <c16:uniqueId val="{00000007-67E7-4BA2-809F-CE5F9A1BD686}"/>
            </c:ext>
          </c:extLst>
        </c:ser>
        <c:ser>
          <c:idx val="8"/>
          <c:order val="8"/>
          <c:tx>
            <c:strRef>
              <c:f>'M3-Runs 1-9-No Sound-HW'!$L$105</c:f>
              <c:strCache>
                <c:ptCount val="1"/>
                <c:pt idx="0">
                  <c:v>Run 9</c:v>
                </c:pt>
              </c:strCache>
            </c:strRef>
          </c:tx>
          <c:spPr>
            <a:ln w="1905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'M3-Runs 1-9-No Sound-HW'!$C$106:$C$150</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'M3-Runs 1-9-No Sound-HW'!$L$106:$L$150</c:f>
              <c:numCache>
                <c:formatCode>General</c:formatCode>
                <c:ptCount val="45"/>
                <c:pt idx="40">
                  <c:v>10.125999999999999</c:v>
                </c:pt>
                <c:pt idx="41">
                  <c:v>10.128</c:v>
                </c:pt>
                <c:pt idx="42">
                  <c:v>10.170999999999999</c:v>
                </c:pt>
                <c:pt idx="43">
                  <c:v>10.023999999999999</c:v>
                </c:pt>
                <c:pt idx="44">
                  <c:v>10.148000000000001</c:v>
                </c:pt>
              </c:numCache>
            </c:numRef>
          </c:yVal>
          <c:smooth val="0"/>
          <c:extLst>
            <c:ext xmlns:c16="http://schemas.microsoft.com/office/drawing/2014/chart" uri="{C3380CC4-5D6E-409C-BE32-E72D297353CC}">
              <c16:uniqueId val="{00000008-67E7-4BA2-809F-CE5F9A1BD686}"/>
            </c:ext>
          </c:extLst>
        </c:ser>
        <c:dLbls>
          <c:showLegendKey val="0"/>
          <c:showVal val="0"/>
          <c:showCatName val="0"/>
          <c:showSerName val="0"/>
          <c:showPercent val="0"/>
          <c:showBubbleSize val="0"/>
        </c:dLbls>
        <c:axId val="442879912"/>
        <c:axId val="442881552"/>
      </c:scatterChart>
      <c:valAx>
        <c:axId val="442879912"/>
        <c:scaling>
          <c:orientation val="minMax"/>
          <c:max val="6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sz="1600" b="1" dirty="0">
                    <a:solidFill>
                      <a:schemeClr val="tx1"/>
                    </a:solidFill>
                  </a:rPr>
                  <a:t>Trial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42881552"/>
        <c:crosses val="autoZero"/>
        <c:crossBetween val="midCat"/>
        <c:majorUnit val="10"/>
      </c:valAx>
      <c:valAx>
        <c:axId val="442881552"/>
        <c:scaling>
          <c:orientation val="minMax"/>
          <c:max val="10.5"/>
          <c:min val="9.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err="1">
                    <a:solidFill>
                      <a:schemeClr val="tx1"/>
                    </a:solidFill>
                  </a:rPr>
                  <a:t>Rf</a:t>
                </a:r>
                <a:r>
                  <a:rPr lang="en-US" sz="1600" b="1" baseline="-25000" dirty="0" err="1">
                    <a:solidFill>
                      <a:schemeClr val="tx1"/>
                    </a:solidFill>
                  </a:rPr>
                  <a:t>L</a:t>
                </a:r>
                <a:r>
                  <a:rPr lang="en-US" sz="1600" b="1" dirty="0">
                    <a:solidFill>
                      <a:schemeClr val="tx1"/>
                    </a:solidFill>
                  </a:rPr>
                  <a:t> x 1000</a:t>
                </a:r>
              </a:p>
            </c:rich>
          </c:tx>
          <c:layout>
            <c:manualLayout>
              <c:xMode val="edge"/>
              <c:yMode val="edge"/>
              <c:x val="2.4119534077848112E-3"/>
              <c:y val="0.2517004689877938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42879912"/>
        <c:crosses val="autoZero"/>
        <c:crossBetween val="midCat"/>
        <c:majorUnit val="0.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78903127305166"/>
          <c:y val="5.0925925925925923E-2"/>
          <c:w val="0.79843527524745683"/>
          <c:h val="0.73982283464566923"/>
        </c:manualLayout>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'[1]Phs1_0 Repeatability'!$C$106:$C$110</c:f>
              <c:numCache>
                <c:formatCode>General</c:formatCode>
                <c:ptCount val="5"/>
                <c:pt idx="0">
                  <c:v>1</c:v>
                </c:pt>
                <c:pt idx="1">
                  <c:v>2</c:v>
                </c:pt>
                <c:pt idx="2">
                  <c:v>3</c:v>
                </c:pt>
                <c:pt idx="3">
                  <c:v>4</c:v>
                </c:pt>
                <c:pt idx="4">
                  <c:v>5</c:v>
                </c:pt>
              </c:numCache>
            </c:numRef>
          </c:xVal>
          <c:yVal>
            <c:numRef>
              <c:f>'[1]Phs1_0 Repeatability'!$L$106:$L$110</c:f>
              <c:numCache>
                <c:formatCode>General</c:formatCode>
                <c:ptCount val="5"/>
                <c:pt idx="0">
                  <c:v>11.331374</c:v>
                </c:pt>
                <c:pt idx="1">
                  <c:v>11.374178000000001</c:v>
                </c:pt>
                <c:pt idx="2">
                  <c:v>11.41061</c:v>
                </c:pt>
                <c:pt idx="3">
                  <c:v>11.349011000000001</c:v>
                </c:pt>
                <c:pt idx="4">
                  <c:v>11.390751</c:v>
                </c:pt>
              </c:numCache>
            </c:numRef>
          </c:yVal>
          <c:smooth val="0"/>
          <c:extLst>
            <c:ext xmlns:c16="http://schemas.microsoft.com/office/drawing/2014/chart" uri="{C3380CC4-5D6E-409C-BE32-E72D297353CC}">
              <c16:uniqueId val="{00000000-FD26-4114-AFBD-7338F53BACC8}"/>
            </c:ext>
          </c:extLst>
        </c:ser>
        <c:ser>
          <c:idx val="1"/>
          <c:order val="1"/>
          <c:spPr>
            <a:ln w="25400" cap="rnd">
              <a:noFill/>
              <a:round/>
            </a:ln>
            <a:effectLst/>
          </c:spPr>
          <c:marker>
            <c:symbol val="circle"/>
            <c:size val="5"/>
            <c:spPr>
              <a:solidFill>
                <a:schemeClr val="accent2"/>
              </a:solidFill>
              <a:ln w="9525">
                <a:solidFill>
                  <a:schemeClr val="accent2"/>
                </a:solidFill>
              </a:ln>
              <a:effectLst/>
            </c:spPr>
          </c:marker>
          <c:xVal>
            <c:numRef>
              <c:f>'[1]Phs1_0 Repeatability'!$C$111:$C$115</c:f>
              <c:numCache>
                <c:formatCode>General</c:formatCode>
                <c:ptCount val="5"/>
                <c:pt idx="0">
                  <c:v>6</c:v>
                </c:pt>
                <c:pt idx="1">
                  <c:v>7</c:v>
                </c:pt>
                <c:pt idx="2">
                  <c:v>8</c:v>
                </c:pt>
                <c:pt idx="3">
                  <c:v>9</c:v>
                </c:pt>
                <c:pt idx="4">
                  <c:v>10</c:v>
                </c:pt>
              </c:numCache>
            </c:numRef>
          </c:xVal>
          <c:yVal>
            <c:numRef>
              <c:f>'[1]Phs1_0 Repeatability'!$L$111:$L$115</c:f>
              <c:numCache>
                <c:formatCode>General</c:formatCode>
                <c:ptCount val="5"/>
                <c:pt idx="0">
                  <c:v>11.397358000000001</c:v>
                </c:pt>
                <c:pt idx="1">
                  <c:v>11.408023999999999</c:v>
                </c:pt>
                <c:pt idx="2">
                  <c:v>11.464714000000001</c:v>
                </c:pt>
                <c:pt idx="3">
                  <c:v>11.426304999999999</c:v>
                </c:pt>
                <c:pt idx="4">
                  <c:v>11.483639999999999</c:v>
                </c:pt>
              </c:numCache>
            </c:numRef>
          </c:yVal>
          <c:smooth val="0"/>
          <c:extLst>
            <c:ext xmlns:c16="http://schemas.microsoft.com/office/drawing/2014/chart" uri="{C3380CC4-5D6E-409C-BE32-E72D297353CC}">
              <c16:uniqueId val="{00000001-FD26-4114-AFBD-7338F53BACC8}"/>
            </c:ext>
          </c:extLst>
        </c:ser>
        <c:ser>
          <c:idx val="2"/>
          <c:order val="2"/>
          <c:spPr>
            <a:ln w="25400" cap="rnd">
              <a:noFill/>
              <a:round/>
            </a:ln>
            <a:effectLst/>
          </c:spPr>
          <c:marker>
            <c:symbol val="circle"/>
            <c:size val="5"/>
            <c:spPr>
              <a:solidFill>
                <a:schemeClr val="accent3"/>
              </a:solidFill>
              <a:ln w="9525">
                <a:solidFill>
                  <a:schemeClr val="accent3"/>
                </a:solidFill>
              </a:ln>
              <a:effectLst/>
            </c:spPr>
          </c:marker>
          <c:xVal>
            <c:numRef>
              <c:f>'[1]Phs1_0 Repeatability'!$C$116:$C$120</c:f>
              <c:numCache>
                <c:formatCode>General</c:formatCode>
                <c:ptCount val="5"/>
                <c:pt idx="0">
                  <c:v>11</c:v>
                </c:pt>
                <c:pt idx="1">
                  <c:v>12</c:v>
                </c:pt>
                <c:pt idx="2">
                  <c:v>13</c:v>
                </c:pt>
                <c:pt idx="3">
                  <c:v>14</c:v>
                </c:pt>
                <c:pt idx="4">
                  <c:v>15</c:v>
                </c:pt>
              </c:numCache>
            </c:numRef>
          </c:xVal>
          <c:yVal>
            <c:numRef>
              <c:f>'[1]Phs1_0 Repeatability'!$L$116:$L$120</c:f>
              <c:numCache>
                <c:formatCode>General</c:formatCode>
                <c:ptCount val="5"/>
                <c:pt idx="0">
                  <c:v>11.019831999999999</c:v>
                </c:pt>
                <c:pt idx="1">
                  <c:v>11.135624</c:v>
                </c:pt>
                <c:pt idx="2">
                  <c:v>11.004887999999999</c:v>
                </c:pt>
                <c:pt idx="3">
                  <c:v>11.099188</c:v>
                </c:pt>
                <c:pt idx="4">
                  <c:v>11.037843000000001</c:v>
                </c:pt>
              </c:numCache>
            </c:numRef>
          </c:yVal>
          <c:smooth val="0"/>
          <c:extLst>
            <c:ext xmlns:c16="http://schemas.microsoft.com/office/drawing/2014/chart" uri="{C3380CC4-5D6E-409C-BE32-E72D297353CC}">
              <c16:uniqueId val="{00000002-FD26-4114-AFBD-7338F53BACC8}"/>
            </c:ext>
          </c:extLst>
        </c:ser>
        <c:ser>
          <c:idx val="3"/>
          <c:order val="3"/>
          <c:spPr>
            <a:ln w="25400" cap="rnd">
              <a:noFill/>
              <a:round/>
            </a:ln>
            <a:effectLst/>
          </c:spPr>
          <c:marker>
            <c:symbol val="circle"/>
            <c:size val="5"/>
            <c:spPr>
              <a:solidFill>
                <a:schemeClr val="accent4"/>
              </a:solidFill>
              <a:ln w="9525">
                <a:solidFill>
                  <a:schemeClr val="accent4"/>
                </a:solidFill>
              </a:ln>
              <a:effectLst/>
            </c:spPr>
          </c:marker>
          <c:xVal>
            <c:numRef>
              <c:f>'[1]Phs1_0 Repeatability'!$C$121:$C$125</c:f>
              <c:numCache>
                <c:formatCode>General</c:formatCode>
                <c:ptCount val="5"/>
                <c:pt idx="0">
                  <c:v>16</c:v>
                </c:pt>
                <c:pt idx="1">
                  <c:v>17</c:v>
                </c:pt>
                <c:pt idx="2">
                  <c:v>18</c:v>
                </c:pt>
                <c:pt idx="3">
                  <c:v>19</c:v>
                </c:pt>
                <c:pt idx="4">
                  <c:v>20</c:v>
                </c:pt>
              </c:numCache>
            </c:numRef>
          </c:xVal>
          <c:yVal>
            <c:numRef>
              <c:f>'[1]Phs1_0 Repeatability'!$L$121:$L$125</c:f>
              <c:numCache>
                <c:formatCode>General</c:formatCode>
                <c:ptCount val="5"/>
                <c:pt idx="0">
                  <c:v>11.045814999999999</c:v>
                </c:pt>
                <c:pt idx="1">
                  <c:v>11.075060000000001</c:v>
                </c:pt>
                <c:pt idx="2">
                  <c:v>11.19191</c:v>
                </c:pt>
                <c:pt idx="3">
                  <c:v>11.139621999999999</c:v>
                </c:pt>
                <c:pt idx="4">
                  <c:v>11.119759999999999</c:v>
                </c:pt>
              </c:numCache>
            </c:numRef>
          </c:yVal>
          <c:smooth val="0"/>
          <c:extLst>
            <c:ext xmlns:c16="http://schemas.microsoft.com/office/drawing/2014/chart" uri="{C3380CC4-5D6E-409C-BE32-E72D297353CC}">
              <c16:uniqueId val="{00000003-FD26-4114-AFBD-7338F53BACC8}"/>
            </c:ext>
          </c:extLst>
        </c:ser>
        <c:ser>
          <c:idx val="4"/>
          <c:order val="4"/>
          <c:spPr>
            <a:ln w="25400" cap="rnd">
              <a:noFill/>
              <a:round/>
            </a:ln>
            <a:effectLst/>
          </c:spPr>
          <c:marker>
            <c:symbol val="circle"/>
            <c:size val="5"/>
            <c:spPr>
              <a:solidFill>
                <a:schemeClr val="accent5"/>
              </a:solidFill>
              <a:ln w="9525">
                <a:solidFill>
                  <a:schemeClr val="accent5"/>
                </a:solidFill>
              </a:ln>
              <a:effectLst/>
            </c:spPr>
          </c:marker>
          <c:xVal>
            <c:numRef>
              <c:f>'[1]Phs1_0 Repeatability'!$C$126:$C$130</c:f>
              <c:numCache>
                <c:formatCode>General</c:formatCode>
                <c:ptCount val="5"/>
                <c:pt idx="0">
                  <c:v>21</c:v>
                </c:pt>
                <c:pt idx="1">
                  <c:v>22</c:v>
                </c:pt>
                <c:pt idx="2">
                  <c:v>23</c:v>
                </c:pt>
                <c:pt idx="3">
                  <c:v>24</c:v>
                </c:pt>
                <c:pt idx="4">
                  <c:v>25</c:v>
                </c:pt>
              </c:numCache>
            </c:numRef>
          </c:xVal>
          <c:yVal>
            <c:numRef>
              <c:f>'[1]Phs1_0 Repeatability'!$L$126:$L$130</c:f>
              <c:numCache>
                <c:formatCode>General</c:formatCode>
                <c:ptCount val="5"/>
                <c:pt idx="0">
                  <c:v>11.141931</c:v>
                </c:pt>
                <c:pt idx="1">
                  <c:v>11.148683</c:v>
                </c:pt>
                <c:pt idx="2">
                  <c:v>11.085279999999999</c:v>
                </c:pt>
                <c:pt idx="3">
                  <c:v>11.178905</c:v>
                </c:pt>
                <c:pt idx="4">
                  <c:v>11.17719</c:v>
                </c:pt>
              </c:numCache>
            </c:numRef>
          </c:yVal>
          <c:smooth val="0"/>
          <c:extLst>
            <c:ext xmlns:c16="http://schemas.microsoft.com/office/drawing/2014/chart" uri="{C3380CC4-5D6E-409C-BE32-E72D297353CC}">
              <c16:uniqueId val="{00000004-FD26-4114-AFBD-7338F53BACC8}"/>
            </c:ext>
          </c:extLst>
        </c:ser>
        <c:ser>
          <c:idx val="5"/>
          <c:order val="5"/>
          <c:spPr>
            <a:ln w="25400" cap="rnd">
              <a:noFill/>
              <a:round/>
            </a:ln>
            <a:effectLst/>
          </c:spPr>
          <c:marker>
            <c:symbol val="circle"/>
            <c:size val="5"/>
            <c:spPr>
              <a:solidFill>
                <a:schemeClr val="accent6"/>
              </a:solidFill>
              <a:ln w="9525">
                <a:solidFill>
                  <a:schemeClr val="accent6"/>
                </a:solidFill>
              </a:ln>
              <a:effectLst/>
            </c:spPr>
          </c:marker>
          <c:xVal>
            <c:numRef>
              <c:f>'[1]Phs1_0 Repeatability'!$C$131:$C$135</c:f>
              <c:numCache>
                <c:formatCode>General</c:formatCode>
                <c:ptCount val="5"/>
                <c:pt idx="0">
                  <c:v>26</c:v>
                </c:pt>
                <c:pt idx="1">
                  <c:v>27</c:v>
                </c:pt>
                <c:pt idx="2">
                  <c:v>28</c:v>
                </c:pt>
                <c:pt idx="3">
                  <c:v>29</c:v>
                </c:pt>
                <c:pt idx="4">
                  <c:v>30</c:v>
                </c:pt>
              </c:numCache>
            </c:numRef>
          </c:xVal>
          <c:yVal>
            <c:numRef>
              <c:f>'[1]Phs1_0 Repeatability'!$L$131:$L$135</c:f>
              <c:numCache>
                <c:formatCode>General</c:formatCode>
                <c:ptCount val="5"/>
                <c:pt idx="0">
                  <c:v>11.247277</c:v>
                </c:pt>
                <c:pt idx="1">
                  <c:v>11.201987000000001</c:v>
                </c:pt>
                <c:pt idx="2">
                  <c:v>11.178974</c:v>
                </c:pt>
                <c:pt idx="3">
                  <c:v>11.256062</c:v>
                </c:pt>
                <c:pt idx="4">
                  <c:v>11.256881999999999</c:v>
                </c:pt>
              </c:numCache>
            </c:numRef>
          </c:yVal>
          <c:smooth val="0"/>
          <c:extLst>
            <c:ext xmlns:c16="http://schemas.microsoft.com/office/drawing/2014/chart" uri="{C3380CC4-5D6E-409C-BE32-E72D297353CC}">
              <c16:uniqueId val="{00000005-FD26-4114-AFBD-7338F53BACC8}"/>
            </c:ext>
          </c:extLst>
        </c:ser>
        <c:ser>
          <c:idx val="6"/>
          <c:order val="6"/>
          <c:spPr>
            <a:ln w="25400" cap="rnd">
              <a:noFill/>
              <a:round/>
            </a:ln>
            <a:effectLst/>
          </c:spPr>
          <c:marker>
            <c:symbol val="circle"/>
            <c:size val="5"/>
            <c:spPr>
              <a:solidFill>
                <a:schemeClr val="accent1">
                  <a:lumMod val="60000"/>
                </a:schemeClr>
              </a:solidFill>
              <a:ln w="9525">
                <a:solidFill>
                  <a:schemeClr val="accent1">
                    <a:lumMod val="60000"/>
                  </a:schemeClr>
                </a:solidFill>
              </a:ln>
              <a:effectLst/>
            </c:spPr>
          </c:marker>
          <c:xVal>
            <c:numRef>
              <c:f>'[1]Phs1_0 Repeatability'!$C$136:$C$140</c:f>
              <c:numCache>
                <c:formatCode>General</c:formatCode>
                <c:ptCount val="5"/>
                <c:pt idx="0">
                  <c:v>31</c:v>
                </c:pt>
                <c:pt idx="1">
                  <c:v>32</c:v>
                </c:pt>
                <c:pt idx="2">
                  <c:v>33</c:v>
                </c:pt>
                <c:pt idx="3">
                  <c:v>34</c:v>
                </c:pt>
                <c:pt idx="4">
                  <c:v>35</c:v>
                </c:pt>
              </c:numCache>
            </c:numRef>
          </c:xVal>
          <c:yVal>
            <c:numRef>
              <c:f>'[1]Phs1_0 Repeatability'!$L$136:$L$140</c:f>
              <c:numCache>
                <c:formatCode>General</c:formatCode>
                <c:ptCount val="5"/>
                <c:pt idx="0">
                  <c:v>11.273811</c:v>
                </c:pt>
                <c:pt idx="1">
                  <c:v>11.256021</c:v>
                </c:pt>
                <c:pt idx="2">
                  <c:v>11.278012</c:v>
                </c:pt>
                <c:pt idx="3">
                  <c:v>11.28856</c:v>
                </c:pt>
                <c:pt idx="4">
                  <c:v>11.248378000000001</c:v>
                </c:pt>
              </c:numCache>
            </c:numRef>
          </c:yVal>
          <c:smooth val="0"/>
          <c:extLst>
            <c:ext xmlns:c16="http://schemas.microsoft.com/office/drawing/2014/chart" uri="{C3380CC4-5D6E-409C-BE32-E72D297353CC}">
              <c16:uniqueId val="{00000006-FD26-4114-AFBD-7338F53BACC8}"/>
            </c:ext>
          </c:extLst>
        </c:ser>
        <c:ser>
          <c:idx val="7"/>
          <c:order val="7"/>
          <c:spPr>
            <a:ln w="25400" cap="rnd">
              <a:noFill/>
              <a:round/>
            </a:ln>
            <a:effectLst/>
          </c:spPr>
          <c:marker>
            <c:symbol val="circle"/>
            <c:size val="5"/>
            <c:spPr>
              <a:solidFill>
                <a:schemeClr val="accent2">
                  <a:lumMod val="60000"/>
                </a:schemeClr>
              </a:solidFill>
              <a:ln w="9525">
                <a:solidFill>
                  <a:schemeClr val="accent2">
                    <a:lumMod val="60000"/>
                  </a:schemeClr>
                </a:solidFill>
              </a:ln>
              <a:effectLst/>
            </c:spPr>
          </c:marker>
          <c:xVal>
            <c:numRef>
              <c:f>'[1]Phs1_0 Repeatability'!$C$141:$C$145</c:f>
              <c:numCache>
                <c:formatCode>General</c:formatCode>
                <c:ptCount val="5"/>
                <c:pt idx="0">
                  <c:v>36</c:v>
                </c:pt>
                <c:pt idx="1">
                  <c:v>37</c:v>
                </c:pt>
                <c:pt idx="2">
                  <c:v>38</c:v>
                </c:pt>
                <c:pt idx="3">
                  <c:v>39</c:v>
                </c:pt>
                <c:pt idx="4">
                  <c:v>40</c:v>
                </c:pt>
              </c:numCache>
            </c:numRef>
          </c:xVal>
          <c:yVal>
            <c:numRef>
              <c:f>'[1]Phs1_0 Repeatability'!$L$141:$L$145</c:f>
              <c:numCache>
                <c:formatCode>General</c:formatCode>
                <c:ptCount val="5"/>
                <c:pt idx="0">
                  <c:v>10.6904</c:v>
                </c:pt>
                <c:pt idx="1">
                  <c:v>10.865598</c:v>
                </c:pt>
                <c:pt idx="2">
                  <c:v>10.770648</c:v>
                </c:pt>
                <c:pt idx="3">
                  <c:v>10.792868</c:v>
                </c:pt>
                <c:pt idx="4">
                  <c:v>10.841672000000001</c:v>
                </c:pt>
              </c:numCache>
            </c:numRef>
          </c:yVal>
          <c:smooth val="0"/>
          <c:extLst>
            <c:ext xmlns:c16="http://schemas.microsoft.com/office/drawing/2014/chart" uri="{C3380CC4-5D6E-409C-BE32-E72D297353CC}">
              <c16:uniqueId val="{00000007-FD26-4114-AFBD-7338F53BACC8}"/>
            </c:ext>
          </c:extLst>
        </c:ser>
        <c:ser>
          <c:idx val="8"/>
          <c:order val="8"/>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f>'[1]Phs1_0 Repeatability'!$C$146:$C$150</c:f>
              <c:numCache>
                <c:formatCode>General</c:formatCode>
                <c:ptCount val="5"/>
                <c:pt idx="0">
                  <c:v>41</c:v>
                </c:pt>
                <c:pt idx="1">
                  <c:v>42</c:v>
                </c:pt>
                <c:pt idx="2">
                  <c:v>43</c:v>
                </c:pt>
                <c:pt idx="3">
                  <c:v>44</c:v>
                </c:pt>
                <c:pt idx="4">
                  <c:v>45</c:v>
                </c:pt>
              </c:numCache>
            </c:numRef>
          </c:xVal>
          <c:yVal>
            <c:numRef>
              <c:f>'[1]Phs1_0 Repeatability'!$L$146:$L$150</c:f>
              <c:numCache>
                <c:formatCode>General</c:formatCode>
                <c:ptCount val="5"/>
                <c:pt idx="0">
                  <c:v>11.022365000000001</c:v>
                </c:pt>
                <c:pt idx="1">
                  <c:v>11.13654</c:v>
                </c:pt>
                <c:pt idx="2">
                  <c:v>11.066051</c:v>
                </c:pt>
                <c:pt idx="3">
                  <c:v>11.141275</c:v>
                </c:pt>
                <c:pt idx="4">
                  <c:v>11.131786</c:v>
                </c:pt>
              </c:numCache>
            </c:numRef>
          </c:yVal>
          <c:smooth val="0"/>
          <c:extLst>
            <c:ext xmlns:c16="http://schemas.microsoft.com/office/drawing/2014/chart" uri="{C3380CC4-5D6E-409C-BE32-E72D297353CC}">
              <c16:uniqueId val="{00000008-FD26-4114-AFBD-7338F53BACC8}"/>
            </c:ext>
          </c:extLst>
        </c:ser>
        <c:ser>
          <c:idx val="9"/>
          <c:order val="9"/>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numRef>
              <c:f>'[1]Phs1_0 Repeatability'!$C$151:$C$155</c:f>
              <c:numCache>
                <c:formatCode>General</c:formatCode>
                <c:ptCount val="5"/>
                <c:pt idx="0">
                  <c:v>46</c:v>
                </c:pt>
                <c:pt idx="1">
                  <c:v>47</c:v>
                </c:pt>
                <c:pt idx="2">
                  <c:v>48</c:v>
                </c:pt>
                <c:pt idx="3">
                  <c:v>49</c:v>
                </c:pt>
                <c:pt idx="4">
                  <c:v>50</c:v>
                </c:pt>
              </c:numCache>
            </c:numRef>
          </c:xVal>
          <c:yVal>
            <c:numRef>
              <c:f>'[1]Phs1_0 Repeatability'!$L$151:$L$155</c:f>
              <c:numCache>
                <c:formatCode>General</c:formatCode>
                <c:ptCount val="5"/>
                <c:pt idx="0">
                  <c:v>10.735127</c:v>
                </c:pt>
                <c:pt idx="1">
                  <c:v>10.674427</c:v>
                </c:pt>
                <c:pt idx="2">
                  <c:v>10.700091</c:v>
                </c:pt>
                <c:pt idx="3">
                  <c:v>10.669044</c:v>
                </c:pt>
                <c:pt idx="4">
                  <c:v>10.734703</c:v>
                </c:pt>
              </c:numCache>
            </c:numRef>
          </c:yVal>
          <c:smooth val="0"/>
          <c:extLst>
            <c:ext xmlns:c16="http://schemas.microsoft.com/office/drawing/2014/chart" uri="{C3380CC4-5D6E-409C-BE32-E72D297353CC}">
              <c16:uniqueId val="{00000009-FD26-4114-AFBD-7338F53BACC8}"/>
            </c:ext>
          </c:extLst>
        </c:ser>
        <c:ser>
          <c:idx val="10"/>
          <c:order val="10"/>
          <c:spPr>
            <a:ln w="25400" cap="rnd">
              <a:noFill/>
              <a:round/>
            </a:ln>
            <a:effectLst/>
          </c:spPr>
          <c:marker>
            <c:symbol val="circle"/>
            <c:size val="5"/>
            <c:spPr>
              <a:solidFill>
                <a:schemeClr val="accent5">
                  <a:lumMod val="60000"/>
                </a:schemeClr>
              </a:solidFill>
              <a:ln w="9525">
                <a:solidFill>
                  <a:schemeClr val="accent5">
                    <a:lumMod val="60000"/>
                  </a:schemeClr>
                </a:solidFill>
              </a:ln>
              <a:effectLst/>
            </c:spPr>
          </c:marker>
          <c:xVal>
            <c:numRef>
              <c:f>'[1]Phs1_0 Repeatability'!$C$156:$C$160</c:f>
              <c:numCache>
                <c:formatCode>General</c:formatCode>
                <c:ptCount val="5"/>
                <c:pt idx="0">
                  <c:v>51</c:v>
                </c:pt>
                <c:pt idx="1">
                  <c:v>52</c:v>
                </c:pt>
                <c:pt idx="2">
                  <c:v>53</c:v>
                </c:pt>
                <c:pt idx="3">
                  <c:v>54</c:v>
                </c:pt>
                <c:pt idx="4">
                  <c:v>55</c:v>
                </c:pt>
              </c:numCache>
            </c:numRef>
          </c:xVal>
          <c:yVal>
            <c:numRef>
              <c:f>'[1]Phs1_0 Repeatability'!$L$156:$L$160</c:f>
              <c:numCache>
                <c:formatCode>General</c:formatCode>
                <c:ptCount val="5"/>
                <c:pt idx="0">
                  <c:v>10.825513000000001</c:v>
                </c:pt>
                <c:pt idx="1">
                  <c:v>10.749249000000001</c:v>
                </c:pt>
                <c:pt idx="2">
                  <c:v>10.750766</c:v>
                </c:pt>
                <c:pt idx="3">
                  <c:v>10.814196000000001</c:v>
                </c:pt>
                <c:pt idx="4">
                  <c:v>10.753092000000001</c:v>
                </c:pt>
              </c:numCache>
            </c:numRef>
          </c:yVal>
          <c:smooth val="0"/>
          <c:extLst>
            <c:ext xmlns:c16="http://schemas.microsoft.com/office/drawing/2014/chart" uri="{C3380CC4-5D6E-409C-BE32-E72D297353CC}">
              <c16:uniqueId val="{0000000A-FD26-4114-AFBD-7338F53BACC8}"/>
            </c:ext>
          </c:extLst>
        </c:ser>
        <c:dLbls>
          <c:showLegendKey val="0"/>
          <c:showVal val="0"/>
          <c:showCatName val="0"/>
          <c:showSerName val="0"/>
          <c:showPercent val="0"/>
          <c:showBubbleSize val="0"/>
        </c:dLbls>
        <c:axId val="530784872"/>
        <c:axId val="530787496"/>
      </c:scatterChart>
      <c:valAx>
        <c:axId val="530784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530787496"/>
        <c:crosses val="autoZero"/>
        <c:crossBetween val="midCat"/>
        <c:majorUnit val="10"/>
      </c:valAx>
      <c:valAx>
        <c:axId val="530787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sz="1600" b="1" dirty="0" err="1">
                    <a:solidFill>
                      <a:schemeClr val="tx1"/>
                    </a:solidFill>
                  </a:rPr>
                  <a:t>Rf</a:t>
                </a:r>
                <a:r>
                  <a:rPr lang="en-US" sz="1600" b="1" baseline="-25000" dirty="0" err="1">
                    <a:solidFill>
                      <a:schemeClr val="tx1"/>
                    </a:solidFill>
                  </a:rPr>
                  <a:t>L</a:t>
                </a:r>
                <a:r>
                  <a:rPr lang="en-US" sz="1600" b="1" baseline="0" dirty="0">
                    <a:solidFill>
                      <a:schemeClr val="tx1"/>
                    </a:solidFill>
                  </a:rPr>
                  <a:t> x1000</a:t>
                </a:r>
                <a:endParaRPr lang="en-US" sz="1600" b="1" dirty="0">
                  <a:solidFill>
                    <a:schemeClr val="tx1"/>
                  </a:solidFill>
                </a:endParaRPr>
              </a:p>
            </c:rich>
          </c:tx>
          <c:layout>
            <c:manualLayout>
              <c:xMode val="edge"/>
              <c:yMode val="edge"/>
              <c:x val="1.8218310946425814E-3"/>
              <c:y val="0.25886828124614253"/>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530784872"/>
        <c:crosses val="autoZero"/>
        <c:crossBetween val="midCat"/>
        <c:majorUnit val="0.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R (Step)</c:v>
                </c:pt>
              </c:strCache>
            </c:strRef>
          </c:tx>
          <c:spPr>
            <a:ln w="19050" cap="rnd">
              <a:noFill/>
              <a:round/>
            </a:ln>
            <a:effectLst/>
          </c:spPr>
          <c:marker>
            <c:symbol val="circle"/>
            <c:size val="7"/>
            <c:spPr>
              <a:solidFill>
                <a:srgbClr val="0070C0"/>
              </a:solidFill>
              <a:ln w="9525">
                <a:noFill/>
              </a:ln>
              <a:effectLst/>
            </c:spPr>
          </c:marker>
          <c:xVal>
            <c:numRef>
              <c:f>Sheet1!$A$2:$A$291</c:f>
              <c:numCache>
                <c:formatCode>General</c:formatCode>
                <c:ptCount val="290"/>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Sheet1!$B$2:$B$291</c:f>
              <c:numCache>
                <c:formatCode>General</c:formatCode>
                <c:ptCount val="290"/>
                <c:pt idx="0">
                  <c:v>0.77400000000000002</c:v>
                </c:pt>
                <c:pt idx="1">
                  <c:v>0.41199999999999998</c:v>
                </c:pt>
                <c:pt idx="2">
                  <c:v>0.436</c:v>
                </c:pt>
                <c:pt idx="3">
                  <c:v>0.42599999999999999</c:v>
                </c:pt>
                <c:pt idx="4">
                  <c:v>0.39100000000000001</c:v>
                </c:pt>
                <c:pt idx="5">
                  <c:v>0.40100000000000002</c:v>
                </c:pt>
                <c:pt idx="6">
                  <c:v>0.436</c:v>
                </c:pt>
                <c:pt idx="7">
                  <c:v>0.46600000000000003</c:v>
                </c:pt>
                <c:pt idx="8">
                  <c:v>0.52</c:v>
                </c:pt>
                <c:pt idx="9">
                  <c:v>0.61599999999999999</c:v>
                </c:pt>
                <c:pt idx="10">
                  <c:v>0.71799999999999997</c:v>
                </c:pt>
                <c:pt idx="11">
                  <c:v>0.95599999999999996</c:v>
                </c:pt>
                <c:pt idx="12">
                  <c:v>1.069</c:v>
                </c:pt>
                <c:pt idx="13">
                  <c:v>1.6519999999999999</c:v>
                </c:pt>
                <c:pt idx="14">
                  <c:v>2.5779999999999998</c:v>
                </c:pt>
                <c:pt idx="15">
                  <c:v>3.4649999999999999</c:v>
                </c:pt>
                <c:pt idx="16">
                  <c:v>4.5650000000000004</c:v>
                </c:pt>
                <c:pt idx="17">
                  <c:v>4.125</c:v>
                </c:pt>
                <c:pt idx="18">
                  <c:v>3.2719999999999998</c:v>
                </c:pt>
                <c:pt idx="19">
                  <c:v>2.3410000000000002</c:v>
                </c:pt>
                <c:pt idx="20">
                  <c:v>1.883</c:v>
                </c:pt>
                <c:pt idx="21">
                  <c:v>1.415</c:v>
                </c:pt>
                <c:pt idx="22">
                  <c:v>1.06</c:v>
                </c:pt>
                <c:pt idx="23">
                  <c:v>0.94899999999999995</c:v>
                </c:pt>
                <c:pt idx="24">
                  <c:v>0.84699999999999998</c:v>
                </c:pt>
                <c:pt idx="25">
                  <c:v>0.68899999999999995</c:v>
                </c:pt>
                <c:pt idx="26">
                  <c:v>0.629</c:v>
                </c:pt>
              </c:numCache>
            </c:numRef>
          </c:yVal>
          <c:smooth val="0"/>
          <c:extLst>
            <c:ext xmlns:c16="http://schemas.microsoft.com/office/drawing/2014/chart" uri="{C3380CC4-5D6E-409C-BE32-E72D297353CC}">
              <c16:uniqueId val="{00000000-0763-4EB2-ABE4-97A1190756AB}"/>
            </c:ext>
          </c:extLst>
        </c:ser>
        <c:ser>
          <c:idx val="1"/>
          <c:order val="1"/>
          <c:tx>
            <c:strRef>
              <c:f>Sheet1!$C$1</c:f>
              <c:strCache>
                <c:ptCount val="1"/>
                <c:pt idx="0">
                  <c:v>R (Swept)</c:v>
                </c:pt>
              </c:strCache>
            </c:strRef>
          </c:tx>
          <c:spPr>
            <a:ln w="25400" cap="rnd">
              <a:solidFill>
                <a:srgbClr val="0070C0"/>
              </a:solidFill>
              <a:round/>
            </a:ln>
            <a:effectLst/>
          </c:spPr>
          <c:marker>
            <c:symbol val="none"/>
          </c:marker>
          <c:xVal>
            <c:numRef>
              <c:f>Sheet1!$A$2:$A$291</c:f>
              <c:numCache>
                <c:formatCode>General</c:formatCode>
                <c:ptCount val="290"/>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Sheet1!$C$2:$C$291</c:f>
              <c:numCache>
                <c:formatCode>General</c:formatCode>
                <c:ptCount val="290"/>
                <c:pt idx="28">
                  <c:v>0.58199999999999996</c:v>
                </c:pt>
                <c:pt idx="29">
                  <c:v>0.57099999999999995</c:v>
                </c:pt>
                <c:pt idx="30">
                  <c:v>0.58899999999999997</c:v>
                </c:pt>
                <c:pt idx="31">
                  <c:v>0.66300000000000003</c:v>
                </c:pt>
                <c:pt idx="32">
                  <c:v>0.68200000000000005</c:v>
                </c:pt>
                <c:pt idx="33">
                  <c:v>0.69399999999999995</c:v>
                </c:pt>
                <c:pt idx="34">
                  <c:v>0.71699999999999997</c:v>
                </c:pt>
                <c:pt idx="35">
                  <c:v>0.72799999999999998</c:v>
                </c:pt>
                <c:pt idx="36">
                  <c:v>0.64100000000000001</c:v>
                </c:pt>
                <c:pt idx="37">
                  <c:v>0.58699999999999997</c:v>
                </c:pt>
                <c:pt idx="38">
                  <c:v>0.56899999999999995</c:v>
                </c:pt>
                <c:pt idx="39">
                  <c:v>0.56000000000000005</c:v>
                </c:pt>
                <c:pt idx="40">
                  <c:v>0.54500000000000004</c:v>
                </c:pt>
                <c:pt idx="41">
                  <c:v>0.59499999999999997</c:v>
                </c:pt>
                <c:pt idx="42">
                  <c:v>0.66400000000000003</c:v>
                </c:pt>
                <c:pt idx="43">
                  <c:v>0.69899999999999995</c:v>
                </c:pt>
                <c:pt idx="44">
                  <c:v>0.71099999999999997</c:v>
                </c:pt>
                <c:pt idx="45">
                  <c:v>0.71599999999999997</c:v>
                </c:pt>
                <c:pt idx="46">
                  <c:v>0.70899999999999996</c:v>
                </c:pt>
                <c:pt idx="47">
                  <c:v>0.66700000000000004</c:v>
                </c:pt>
                <c:pt idx="48">
                  <c:v>0.63100000000000001</c:v>
                </c:pt>
                <c:pt idx="49">
                  <c:v>0.622</c:v>
                </c:pt>
                <c:pt idx="50">
                  <c:v>0.58599999999999997</c:v>
                </c:pt>
                <c:pt idx="51">
                  <c:v>0.55000000000000004</c:v>
                </c:pt>
                <c:pt idx="52">
                  <c:v>0.53800000000000003</c:v>
                </c:pt>
                <c:pt idx="53">
                  <c:v>0.53400000000000003</c:v>
                </c:pt>
                <c:pt idx="54">
                  <c:v>0.51400000000000001</c:v>
                </c:pt>
                <c:pt idx="55">
                  <c:v>0.52400000000000002</c:v>
                </c:pt>
                <c:pt idx="56">
                  <c:v>0.52700000000000002</c:v>
                </c:pt>
                <c:pt idx="57">
                  <c:v>0.50800000000000001</c:v>
                </c:pt>
                <c:pt idx="58">
                  <c:v>0.48299999999999998</c:v>
                </c:pt>
                <c:pt idx="59">
                  <c:v>0.45800000000000002</c:v>
                </c:pt>
                <c:pt idx="60">
                  <c:v>0.434</c:v>
                </c:pt>
                <c:pt idx="61">
                  <c:v>0.41599999999999998</c:v>
                </c:pt>
                <c:pt idx="62">
                  <c:v>0.41799999999999998</c:v>
                </c:pt>
                <c:pt idx="63">
                  <c:v>0.42199999999999999</c:v>
                </c:pt>
                <c:pt idx="64">
                  <c:v>0.42899999999999999</c:v>
                </c:pt>
                <c:pt idx="65">
                  <c:v>0.43099999999999999</c:v>
                </c:pt>
                <c:pt idx="66">
                  <c:v>0.42799999999999999</c:v>
                </c:pt>
                <c:pt idx="67">
                  <c:v>0.41499999999999998</c:v>
                </c:pt>
                <c:pt idx="68">
                  <c:v>0.40200000000000002</c:v>
                </c:pt>
                <c:pt idx="69">
                  <c:v>0.39100000000000001</c:v>
                </c:pt>
                <c:pt idx="70">
                  <c:v>0.38</c:v>
                </c:pt>
                <c:pt idx="71">
                  <c:v>0.375</c:v>
                </c:pt>
                <c:pt idx="72">
                  <c:v>0.373</c:v>
                </c:pt>
                <c:pt idx="73">
                  <c:v>0.373</c:v>
                </c:pt>
                <c:pt idx="74">
                  <c:v>0.373</c:v>
                </c:pt>
                <c:pt idx="75">
                  <c:v>0.38400000000000001</c:v>
                </c:pt>
                <c:pt idx="76">
                  <c:v>0.39100000000000001</c:v>
                </c:pt>
                <c:pt idx="77">
                  <c:v>0.40100000000000002</c:v>
                </c:pt>
                <c:pt idx="78">
                  <c:v>0.40699999999999997</c:v>
                </c:pt>
                <c:pt idx="79">
                  <c:v>0.40799999999999997</c:v>
                </c:pt>
                <c:pt idx="80">
                  <c:v>0.40200000000000002</c:v>
                </c:pt>
                <c:pt idx="81">
                  <c:v>0.39500000000000002</c:v>
                </c:pt>
                <c:pt idx="82">
                  <c:v>0.38700000000000001</c:v>
                </c:pt>
                <c:pt idx="83">
                  <c:v>0.38200000000000001</c:v>
                </c:pt>
                <c:pt idx="84">
                  <c:v>0.38400000000000001</c:v>
                </c:pt>
                <c:pt idx="85">
                  <c:v>0.38500000000000001</c:v>
                </c:pt>
                <c:pt idx="86">
                  <c:v>0.39200000000000002</c:v>
                </c:pt>
                <c:pt idx="87">
                  <c:v>0.4</c:v>
                </c:pt>
                <c:pt idx="88">
                  <c:v>0.41</c:v>
                </c:pt>
                <c:pt idx="89">
                  <c:v>0.41699999999999998</c:v>
                </c:pt>
                <c:pt idx="90">
                  <c:v>0.42499999999999999</c:v>
                </c:pt>
                <c:pt idx="91">
                  <c:v>0.432</c:v>
                </c:pt>
                <c:pt idx="92">
                  <c:v>0.436</c:v>
                </c:pt>
                <c:pt idx="93">
                  <c:v>0.438</c:v>
                </c:pt>
                <c:pt idx="94">
                  <c:v>0.438</c:v>
                </c:pt>
                <c:pt idx="95">
                  <c:v>0.443</c:v>
                </c:pt>
                <c:pt idx="96">
                  <c:v>0.44800000000000001</c:v>
                </c:pt>
                <c:pt idx="97">
                  <c:v>0.45700000000000002</c:v>
                </c:pt>
                <c:pt idx="98">
                  <c:v>0.46800000000000003</c:v>
                </c:pt>
                <c:pt idx="99">
                  <c:v>0.47899999999999998</c:v>
                </c:pt>
                <c:pt idx="100">
                  <c:v>0.48399999999999999</c:v>
                </c:pt>
                <c:pt idx="101">
                  <c:v>0.48499999999999999</c:v>
                </c:pt>
                <c:pt idx="102">
                  <c:v>0.48799999999999999</c:v>
                </c:pt>
                <c:pt idx="103">
                  <c:v>0.49399999999999999</c:v>
                </c:pt>
                <c:pt idx="104">
                  <c:v>0.503</c:v>
                </c:pt>
                <c:pt idx="105">
                  <c:v>0.51500000000000001</c:v>
                </c:pt>
                <c:pt idx="106">
                  <c:v>0.52800000000000002</c:v>
                </c:pt>
                <c:pt idx="107">
                  <c:v>0.54200000000000004</c:v>
                </c:pt>
                <c:pt idx="108">
                  <c:v>0.54900000000000004</c:v>
                </c:pt>
                <c:pt idx="109">
                  <c:v>0.55600000000000005</c:v>
                </c:pt>
                <c:pt idx="110">
                  <c:v>0.56399999999999995</c:v>
                </c:pt>
                <c:pt idx="111">
                  <c:v>0.57299999999999995</c:v>
                </c:pt>
                <c:pt idx="112">
                  <c:v>0.57699999999999996</c:v>
                </c:pt>
                <c:pt idx="113">
                  <c:v>0.58199999999999996</c:v>
                </c:pt>
                <c:pt idx="114">
                  <c:v>0.58599999999999997</c:v>
                </c:pt>
                <c:pt idx="115">
                  <c:v>0.59399999999999997</c:v>
                </c:pt>
                <c:pt idx="116">
                  <c:v>0.60099999999999998</c:v>
                </c:pt>
                <c:pt idx="117">
                  <c:v>0.60799999999999998</c:v>
                </c:pt>
                <c:pt idx="118">
                  <c:v>0.61899999999999999</c:v>
                </c:pt>
                <c:pt idx="119">
                  <c:v>0.63</c:v>
                </c:pt>
                <c:pt idx="120">
                  <c:v>0.63800000000000001</c:v>
                </c:pt>
                <c:pt idx="121">
                  <c:v>0.64500000000000002</c:v>
                </c:pt>
                <c:pt idx="122">
                  <c:v>0.66100000000000003</c:v>
                </c:pt>
                <c:pt idx="123">
                  <c:v>0.67100000000000004</c:v>
                </c:pt>
                <c:pt idx="124">
                  <c:v>0.68600000000000005</c:v>
                </c:pt>
                <c:pt idx="125">
                  <c:v>0.70099999999999996</c:v>
                </c:pt>
                <c:pt idx="126">
                  <c:v>0.72</c:v>
                </c:pt>
                <c:pt idx="127">
                  <c:v>0.73799999999999999</c:v>
                </c:pt>
                <c:pt idx="128">
                  <c:v>0.76700000000000002</c:v>
                </c:pt>
                <c:pt idx="129">
                  <c:v>0.8</c:v>
                </c:pt>
                <c:pt idx="130">
                  <c:v>0.82699999999999996</c:v>
                </c:pt>
                <c:pt idx="131">
                  <c:v>0.85399999999999998</c:v>
                </c:pt>
                <c:pt idx="132">
                  <c:v>0.879</c:v>
                </c:pt>
                <c:pt idx="133">
                  <c:v>0.89</c:v>
                </c:pt>
                <c:pt idx="134">
                  <c:v>0.88300000000000001</c:v>
                </c:pt>
                <c:pt idx="135">
                  <c:v>0.88700000000000001</c:v>
                </c:pt>
                <c:pt idx="136">
                  <c:v>0.88600000000000001</c:v>
                </c:pt>
                <c:pt idx="137">
                  <c:v>0.88600000000000001</c:v>
                </c:pt>
                <c:pt idx="138">
                  <c:v>0.90600000000000003</c:v>
                </c:pt>
                <c:pt idx="139">
                  <c:v>0.94499999999999995</c:v>
                </c:pt>
                <c:pt idx="140">
                  <c:v>0.98799999999999999</c:v>
                </c:pt>
                <c:pt idx="141">
                  <c:v>1.0369999999999999</c:v>
                </c:pt>
                <c:pt idx="142">
                  <c:v>1.079</c:v>
                </c:pt>
                <c:pt idx="143">
                  <c:v>1.1120000000000001</c:v>
                </c:pt>
                <c:pt idx="144">
                  <c:v>1.143</c:v>
                </c:pt>
                <c:pt idx="145">
                  <c:v>1.1539999999999999</c:v>
                </c:pt>
                <c:pt idx="146">
                  <c:v>1.1659999999999999</c:v>
                </c:pt>
                <c:pt idx="147">
                  <c:v>1.1850000000000001</c:v>
                </c:pt>
                <c:pt idx="148">
                  <c:v>1.1970000000000001</c:v>
                </c:pt>
                <c:pt idx="149">
                  <c:v>1.1930000000000001</c:v>
                </c:pt>
                <c:pt idx="150">
                  <c:v>1.2050000000000001</c:v>
                </c:pt>
                <c:pt idx="151">
                  <c:v>1.212</c:v>
                </c:pt>
                <c:pt idx="152">
                  <c:v>1.2190000000000001</c:v>
                </c:pt>
                <c:pt idx="153">
                  <c:v>1.2470000000000001</c:v>
                </c:pt>
                <c:pt idx="154">
                  <c:v>1.2949999999999999</c:v>
                </c:pt>
                <c:pt idx="155">
                  <c:v>1.347</c:v>
                </c:pt>
                <c:pt idx="156">
                  <c:v>1.4279999999999999</c:v>
                </c:pt>
                <c:pt idx="157">
                  <c:v>1.494</c:v>
                </c:pt>
                <c:pt idx="158">
                  <c:v>1.5369999999999999</c:v>
                </c:pt>
                <c:pt idx="159">
                  <c:v>1.5780000000000001</c:v>
                </c:pt>
                <c:pt idx="160">
                  <c:v>1.6259999999999999</c:v>
                </c:pt>
                <c:pt idx="161">
                  <c:v>1.627</c:v>
                </c:pt>
                <c:pt idx="162">
                  <c:v>1.6579999999999999</c:v>
                </c:pt>
                <c:pt idx="163">
                  <c:v>1.7230000000000001</c:v>
                </c:pt>
                <c:pt idx="164">
                  <c:v>1.792</c:v>
                </c:pt>
                <c:pt idx="165">
                  <c:v>1.867</c:v>
                </c:pt>
                <c:pt idx="166">
                  <c:v>1.972</c:v>
                </c:pt>
                <c:pt idx="167">
                  <c:v>2.0720000000000001</c:v>
                </c:pt>
                <c:pt idx="168">
                  <c:v>2.1309999999999998</c:v>
                </c:pt>
                <c:pt idx="169">
                  <c:v>2.1869999999999998</c:v>
                </c:pt>
                <c:pt idx="170">
                  <c:v>2.2069999999999999</c:v>
                </c:pt>
                <c:pt idx="171">
                  <c:v>2.218</c:v>
                </c:pt>
                <c:pt idx="172">
                  <c:v>2.2330000000000001</c:v>
                </c:pt>
                <c:pt idx="173">
                  <c:v>2.294</c:v>
                </c:pt>
                <c:pt idx="174">
                  <c:v>2.359</c:v>
                </c:pt>
                <c:pt idx="175">
                  <c:v>2.4620000000000002</c:v>
                </c:pt>
                <c:pt idx="176">
                  <c:v>2.5760000000000001</c:v>
                </c:pt>
                <c:pt idx="177">
                  <c:v>2.677</c:v>
                </c:pt>
                <c:pt idx="178">
                  <c:v>2.7440000000000002</c:v>
                </c:pt>
                <c:pt idx="179">
                  <c:v>2.8290000000000002</c:v>
                </c:pt>
                <c:pt idx="180">
                  <c:v>2.9369999999999998</c:v>
                </c:pt>
                <c:pt idx="181">
                  <c:v>3.0470000000000002</c:v>
                </c:pt>
                <c:pt idx="182">
                  <c:v>3.173</c:v>
                </c:pt>
                <c:pt idx="183">
                  <c:v>3.3860000000000001</c:v>
                </c:pt>
                <c:pt idx="184">
                  <c:v>3.597</c:v>
                </c:pt>
                <c:pt idx="185">
                  <c:v>3.7389999999999999</c:v>
                </c:pt>
                <c:pt idx="186">
                  <c:v>3.8679999999999999</c:v>
                </c:pt>
                <c:pt idx="187">
                  <c:v>3.976</c:v>
                </c:pt>
                <c:pt idx="188">
                  <c:v>3.9359999999999999</c:v>
                </c:pt>
                <c:pt idx="189">
                  <c:v>3.8319999999999999</c:v>
                </c:pt>
                <c:pt idx="190">
                  <c:v>3.7629999999999999</c:v>
                </c:pt>
                <c:pt idx="191">
                  <c:v>3.6850000000000001</c:v>
                </c:pt>
                <c:pt idx="192">
                  <c:v>3.613</c:v>
                </c:pt>
                <c:pt idx="193">
                  <c:v>3.593</c:v>
                </c:pt>
                <c:pt idx="194">
                  <c:v>3.6030000000000002</c:v>
                </c:pt>
                <c:pt idx="195">
                  <c:v>3.5859999999999999</c:v>
                </c:pt>
                <c:pt idx="196">
                  <c:v>3.573</c:v>
                </c:pt>
                <c:pt idx="197">
                  <c:v>3.5539999999999998</c:v>
                </c:pt>
                <c:pt idx="198">
                  <c:v>3.5760000000000001</c:v>
                </c:pt>
                <c:pt idx="199">
                  <c:v>3.5760000000000001</c:v>
                </c:pt>
                <c:pt idx="200">
                  <c:v>3.5670000000000002</c:v>
                </c:pt>
                <c:pt idx="201">
                  <c:v>3.4529999999999998</c:v>
                </c:pt>
                <c:pt idx="202">
                  <c:v>3.335</c:v>
                </c:pt>
                <c:pt idx="203">
                  <c:v>3.1389999999999998</c:v>
                </c:pt>
                <c:pt idx="204">
                  <c:v>2.97</c:v>
                </c:pt>
                <c:pt idx="205">
                  <c:v>2.85</c:v>
                </c:pt>
                <c:pt idx="206">
                  <c:v>2.8889999999999998</c:v>
                </c:pt>
                <c:pt idx="207">
                  <c:v>2.9329999999999998</c:v>
                </c:pt>
                <c:pt idx="208">
                  <c:v>3.02</c:v>
                </c:pt>
                <c:pt idx="209">
                  <c:v>3.093</c:v>
                </c:pt>
                <c:pt idx="210">
                  <c:v>3.1070000000000002</c:v>
                </c:pt>
                <c:pt idx="211">
                  <c:v>3.0529999999999999</c:v>
                </c:pt>
                <c:pt idx="212">
                  <c:v>2.96</c:v>
                </c:pt>
                <c:pt idx="213">
                  <c:v>2.84</c:v>
                </c:pt>
                <c:pt idx="214">
                  <c:v>2.7069999999999999</c:v>
                </c:pt>
                <c:pt idx="215">
                  <c:v>2.597</c:v>
                </c:pt>
                <c:pt idx="216">
                  <c:v>2.468</c:v>
                </c:pt>
                <c:pt idx="217">
                  <c:v>2.4</c:v>
                </c:pt>
                <c:pt idx="218">
                  <c:v>2.3519999999999999</c:v>
                </c:pt>
                <c:pt idx="219">
                  <c:v>2.3130000000000002</c:v>
                </c:pt>
                <c:pt idx="220">
                  <c:v>2.2850000000000001</c:v>
                </c:pt>
                <c:pt idx="221">
                  <c:v>2.27</c:v>
                </c:pt>
                <c:pt idx="222">
                  <c:v>2.17</c:v>
                </c:pt>
                <c:pt idx="223">
                  <c:v>2.0819999999999999</c:v>
                </c:pt>
                <c:pt idx="224">
                  <c:v>1.978</c:v>
                </c:pt>
                <c:pt idx="225">
                  <c:v>1.877</c:v>
                </c:pt>
                <c:pt idx="226">
                  <c:v>1.7869999999999999</c:v>
                </c:pt>
                <c:pt idx="227">
                  <c:v>1.784</c:v>
                </c:pt>
                <c:pt idx="228">
                  <c:v>1.7370000000000001</c:v>
                </c:pt>
                <c:pt idx="229">
                  <c:v>1.7450000000000001</c:v>
                </c:pt>
                <c:pt idx="230">
                  <c:v>1.6990000000000001</c:v>
                </c:pt>
                <c:pt idx="231">
                  <c:v>1.6910000000000001</c:v>
                </c:pt>
                <c:pt idx="232">
                  <c:v>1.6339999999999999</c:v>
                </c:pt>
                <c:pt idx="233">
                  <c:v>1.621</c:v>
                </c:pt>
                <c:pt idx="234">
                  <c:v>1.5760000000000001</c:v>
                </c:pt>
                <c:pt idx="235">
                  <c:v>1.5649999999999999</c:v>
                </c:pt>
                <c:pt idx="236">
                  <c:v>1.47</c:v>
                </c:pt>
                <c:pt idx="237">
                  <c:v>1.407</c:v>
                </c:pt>
                <c:pt idx="238">
                  <c:v>1.3320000000000001</c:v>
                </c:pt>
                <c:pt idx="239">
                  <c:v>1.2470000000000001</c:v>
                </c:pt>
                <c:pt idx="240">
                  <c:v>1.177</c:v>
                </c:pt>
                <c:pt idx="241">
                  <c:v>1.159</c:v>
                </c:pt>
                <c:pt idx="242">
                  <c:v>1.127</c:v>
                </c:pt>
                <c:pt idx="243">
                  <c:v>1.1060000000000001</c:v>
                </c:pt>
                <c:pt idx="244">
                  <c:v>1.0900000000000001</c:v>
                </c:pt>
                <c:pt idx="245">
                  <c:v>1.0669999999999999</c:v>
                </c:pt>
                <c:pt idx="246">
                  <c:v>1.042</c:v>
                </c:pt>
                <c:pt idx="247">
                  <c:v>0.997</c:v>
                </c:pt>
                <c:pt idx="248">
                  <c:v>0.96</c:v>
                </c:pt>
                <c:pt idx="249">
                  <c:v>0.92800000000000005</c:v>
                </c:pt>
                <c:pt idx="250">
                  <c:v>0.90300000000000002</c:v>
                </c:pt>
                <c:pt idx="251">
                  <c:v>0.86799999999999999</c:v>
                </c:pt>
                <c:pt idx="252">
                  <c:v>0.85399999999999998</c:v>
                </c:pt>
                <c:pt idx="253">
                  <c:v>0.81200000000000006</c:v>
                </c:pt>
                <c:pt idx="254">
                  <c:v>0.78100000000000003</c:v>
                </c:pt>
                <c:pt idx="255">
                  <c:v>0.752</c:v>
                </c:pt>
                <c:pt idx="256">
                  <c:v>0.73099999999999998</c:v>
                </c:pt>
                <c:pt idx="257">
                  <c:v>0.73699999999999999</c:v>
                </c:pt>
                <c:pt idx="258">
                  <c:v>0.76900000000000002</c:v>
                </c:pt>
                <c:pt idx="259">
                  <c:v>0.78</c:v>
                </c:pt>
                <c:pt idx="260">
                  <c:v>0.78800000000000003</c:v>
                </c:pt>
                <c:pt idx="261">
                  <c:v>0.80100000000000005</c:v>
                </c:pt>
                <c:pt idx="262">
                  <c:v>0.78100000000000003</c:v>
                </c:pt>
                <c:pt idx="263">
                  <c:v>0.75800000000000001</c:v>
                </c:pt>
                <c:pt idx="264">
                  <c:v>0.75900000000000001</c:v>
                </c:pt>
                <c:pt idx="265">
                  <c:v>0.77400000000000002</c:v>
                </c:pt>
                <c:pt idx="266">
                  <c:v>0.78</c:v>
                </c:pt>
                <c:pt idx="267">
                  <c:v>0.80100000000000005</c:v>
                </c:pt>
                <c:pt idx="268">
                  <c:v>0.81599999999999995</c:v>
                </c:pt>
                <c:pt idx="269">
                  <c:v>0.81899999999999995</c:v>
                </c:pt>
                <c:pt idx="270">
                  <c:v>0.80200000000000005</c:v>
                </c:pt>
                <c:pt idx="271">
                  <c:v>0.79100000000000004</c:v>
                </c:pt>
                <c:pt idx="272">
                  <c:v>0.77500000000000002</c:v>
                </c:pt>
                <c:pt idx="273">
                  <c:v>0.76</c:v>
                </c:pt>
                <c:pt idx="274">
                  <c:v>0.745</c:v>
                </c:pt>
                <c:pt idx="275">
                  <c:v>0.73499999999999999</c:v>
                </c:pt>
                <c:pt idx="276">
                  <c:v>0.72</c:v>
                </c:pt>
                <c:pt idx="277">
                  <c:v>0.70499999999999996</c:v>
                </c:pt>
                <c:pt idx="278">
                  <c:v>0.69499999999999995</c:v>
                </c:pt>
                <c:pt idx="279">
                  <c:v>0.68400000000000005</c:v>
                </c:pt>
                <c:pt idx="280">
                  <c:v>0.68400000000000005</c:v>
                </c:pt>
                <c:pt idx="281">
                  <c:v>0.68600000000000005</c:v>
                </c:pt>
                <c:pt idx="282">
                  <c:v>0.69099999999999995</c:v>
                </c:pt>
                <c:pt idx="283">
                  <c:v>0.68899999999999995</c:v>
                </c:pt>
                <c:pt idx="284">
                  <c:v>0.69</c:v>
                </c:pt>
                <c:pt idx="285">
                  <c:v>0.67500000000000004</c:v>
                </c:pt>
                <c:pt idx="286">
                  <c:v>0.66</c:v>
                </c:pt>
                <c:pt idx="287">
                  <c:v>0.65100000000000002</c:v>
                </c:pt>
                <c:pt idx="288">
                  <c:v>0.64300000000000002</c:v>
                </c:pt>
              </c:numCache>
            </c:numRef>
          </c:yVal>
          <c:smooth val="0"/>
          <c:extLst>
            <c:ext xmlns:c16="http://schemas.microsoft.com/office/drawing/2014/chart" uri="{C3380CC4-5D6E-409C-BE32-E72D297353CC}">
              <c16:uniqueId val="{00000001-0763-4EB2-ABE4-97A1190756AB}"/>
            </c:ext>
          </c:extLst>
        </c:ser>
        <c:ser>
          <c:idx val="2"/>
          <c:order val="2"/>
          <c:tx>
            <c:strRef>
              <c:f>Sheet1!$D$1</c:f>
              <c:strCache>
                <c:ptCount val="1"/>
                <c:pt idx="0">
                  <c:v>X (Step)</c:v>
                </c:pt>
              </c:strCache>
            </c:strRef>
          </c:tx>
          <c:spPr>
            <a:ln w="19050" cap="rnd">
              <a:noFill/>
              <a:round/>
            </a:ln>
            <a:effectLst/>
          </c:spPr>
          <c:marker>
            <c:symbol val="circle"/>
            <c:size val="7"/>
            <c:spPr>
              <a:solidFill>
                <a:srgbClr val="FF0000"/>
              </a:solidFill>
              <a:ln w="9525">
                <a:noFill/>
              </a:ln>
              <a:effectLst/>
            </c:spPr>
          </c:marker>
          <c:xVal>
            <c:numRef>
              <c:f>Sheet1!$A$2:$A$291</c:f>
              <c:numCache>
                <c:formatCode>General</c:formatCode>
                <c:ptCount val="290"/>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Sheet1!$D$2:$D$291</c:f>
              <c:numCache>
                <c:formatCode>General</c:formatCode>
                <c:ptCount val="290"/>
                <c:pt idx="0">
                  <c:v>-1.7370000000000001</c:v>
                </c:pt>
                <c:pt idx="1">
                  <c:v>-1.4850000000000001</c:v>
                </c:pt>
                <c:pt idx="2">
                  <c:v>-0.78700000000000003</c:v>
                </c:pt>
                <c:pt idx="3">
                  <c:v>-0.72399999999999998</c:v>
                </c:pt>
                <c:pt idx="4">
                  <c:v>-0.46500000000000002</c:v>
                </c:pt>
                <c:pt idx="5">
                  <c:v>-0.14799999999999999</c:v>
                </c:pt>
                <c:pt idx="6">
                  <c:v>4.4999999999999998E-2</c:v>
                </c:pt>
                <c:pt idx="7">
                  <c:v>0.27100000000000002</c:v>
                </c:pt>
                <c:pt idx="8">
                  <c:v>0.50600000000000001</c:v>
                </c:pt>
                <c:pt idx="9">
                  <c:v>0.73099999999999998</c:v>
                </c:pt>
                <c:pt idx="10">
                  <c:v>0.97</c:v>
                </c:pt>
                <c:pt idx="11">
                  <c:v>1.1299999999999999</c:v>
                </c:pt>
                <c:pt idx="12">
                  <c:v>1.5660000000000001</c:v>
                </c:pt>
                <c:pt idx="13">
                  <c:v>1.873</c:v>
                </c:pt>
                <c:pt idx="14">
                  <c:v>1.506</c:v>
                </c:pt>
                <c:pt idx="15">
                  <c:v>1.5049999999999999</c:v>
                </c:pt>
                <c:pt idx="16">
                  <c:v>0.44400000000000001</c:v>
                </c:pt>
                <c:pt idx="17">
                  <c:v>-0.9</c:v>
                </c:pt>
                <c:pt idx="18">
                  <c:v>-1.498</c:v>
                </c:pt>
                <c:pt idx="19">
                  <c:v>-1.7170000000000001</c:v>
                </c:pt>
                <c:pt idx="20">
                  <c:v>-1.6879999999999999</c:v>
                </c:pt>
                <c:pt idx="21">
                  <c:v>-1.3440000000000001</c:v>
                </c:pt>
                <c:pt idx="22">
                  <c:v>-1.1439999999999999</c:v>
                </c:pt>
                <c:pt idx="23">
                  <c:v>-0.92300000000000004</c:v>
                </c:pt>
                <c:pt idx="24">
                  <c:v>-0.61699999999999999</c:v>
                </c:pt>
                <c:pt idx="25">
                  <c:v>-0.437</c:v>
                </c:pt>
                <c:pt idx="26">
                  <c:v>-0.308</c:v>
                </c:pt>
              </c:numCache>
            </c:numRef>
          </c:yVal>
          <c:smooth val="0"/>
          <c:extLst>
            <c:ext xmlns:c16="http://schemas.microsoft.com/office/drawing/2014/chart" uri="{C3380CC4-5D6E-409C-BE32-E72D297353CC}">
              <c16:uniqueId val="{00000002-0763-4EB2-ABE4-97A1190756AB}"/>
            </c:ext>
          </c:extLst>
        </c:ser>
        <c:ser>
          <c:idx val="3"/>
          <c:order val="3"/>
          <c:tx>
            <c:strRef>
              <c:f>Sheet1!$E$1</c:f>
              <c:strCache>
                <c:ptCount val="1"/>
                <c:pt idx="0">
                  <c:v>X (Swept)</c:v>
                </c:pt>
              </c:strCache>
            </c:strRef>
          </c:tx>
          <c:spPr>
            <a:ln w="25400" cap="rnd">
              <a:solidFill>
                <a:srgbClr val="FF0000"/>
              </a:solidFill>
              <a:round/>
            </a:ln>
            <a:effectLst/>
          </c:spPr>
          <c:marker>
            <c:symbol val="none"/>
          </c:marker>
          <c:xVal>
            <c:numRef>
              <c:f>Sheet1!$A$2:$A$291</c:f>
              <c:numCache>
                <c:formatCode>General</c:formatCode>
                <c:ptCount val="290"/>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Sheet1!$E$2:$E$291</c:f>
              <c:numCache>
                <c:formatCode>General</c:formatCode>
                <c:ptCount val="290"/>
                <c:pt idx="28">
                  <c:v>-1.075</c:v>
                </c:pt>
                <c:pt idx="29">
                  <c:v>-1.0680000000000001</c:v>
                </c:pt>
                <c:pt idx="30">
                  <c:v>-1.0609999999999999</c:v>
                </c:pt>
                <c:pt idx="31">
                  <c:v>-1.135</c:v>
                </c:pt>
                <c:pt idx="32">
                  <c:v>-1.2230000000000001</c:v>
                </c:pt>
                <c:pt idx="33">
                  <c:v>-1.2969999999999999</c:v>
                </c:pt>
                <c:pt idx="34">
                  <c:v>-1.3640000000000001</c:v>
                </c:pt>
                <c:pt idx="35">
                  <c:v>-1.421</c:v>
                </c:pt>
                <c:pt idx="36">
                  <c:v>-1.3380000000000001</c:v>
                </c:pt>
                <c:pt idx="37">
                  <c:v>-1.2450000000000001</c:v>
                </c:pt>
                <c:pt idx="38">
                  <c:v>-1.1639999999999999</c:v>
                </c:pt>
                <c:pt idx="39">
                  <c:v>-1.083</c:v>
                </c:pt>
                <c:pt idx="40">
                  <c:v>-1.0449999999999999</c:v>
                </c:pt>
                <c:pt idx="41">
                  <c:v>-1.0529999999999999</c:v>
                </c:pt>
                <c:pt idx="42">
                  <c:v>-1.0860000000000001</c:v>
                </c:pt>
                <c:pt idx="43">
                  <c:v>-1.091</c:v>
                </c:pt>
                <c:pt idx="44">
                  <c:v>-1.117</c:v>
                </c:pt>
                <c:pt idx="45">
                  <c:v>-1.095</c:v>
                </c:pt>
                <c:pt idx="46">
                  <c:v>-1.0740000000000001</c:v>
                </c:pt>
                <c:pt idx="47">
                  <c:v>-1.0109999999999999</c:v>
                </c:pt>
                <c:pt idx="48">
                  <c:v>-0.98899999999999999</c:v>
                </c:pt>
                <c:pt idx="49">
                  <c:v>-0.96199999999999997</c:v>
                </c:pt>
                <c:pt idx="50">
                  <c:v>-0.94899999999999995</c:v>
                </c:pt>
                <c:pt idx="51">
                  <c:v>-0.93300000000000005</c:v>
                </c:pt>
                <c:pt idx="52">
                  <c:v>-0.92800000000000005</c:v>
                </c:pt>
                <c:pt idx="53">
                  <c:v>-0.88600000000000001</c:v>
                </c:pt>
                <c:pt idx="54">
                  <c:v>-0.83399999999999996</c:v>
                </c:pt>
                <c:pt idx="55">
                  <c:v>-0.78700000000000003</c:v>
                </c:pt>
                <c:pt idx="56">
                  <c:v>-0.747</c:v>
                </c:pt>
                <c:pt idx="57">
                  <c:v>-0.71699999999999997</c:v>
                </c:pt>
                <c:pt idx="58">
                  <c:v>-0.70099999999999996</c:v>
                </c:pt>
                <c:pt idx="59">
                  <c:v>-0.68600000000000005</c:v>
                </c:pt>
                <c:pt idx="60">
                  <c:v>-0.65900000000000003</c:v>
                </c:pt>
                <c:pt idx="61">
                  <c:v>-0.629</c:v>
                </c:pt>
                <c:pt idx="62">
                  <c:v>-0.59499999999999997</c:v>
                </c:pt>
                <c:pt idx="63">
                  <c:v>-0.56299999999999994</c:v>
                </c:pt>
                <c:pt idx="64">
                  <c:v>-0.53200000000000003</c:v>
                </c:pt>
                <c:pt idx="65">
                  <c:v>-0.51100000000000001</c:v>
                </c:pt>
                <c:pt idx="66">
                  <c:v>-0.49199999999999999</c:v>
                </c:pt>
                <c:pt idx="67">
                  <c:v>-0.46899999999999997</c:v>
                </c:pt>
                <c:pt idx="68">
                  <c:v>-0.435</c:v>
                </c:pt>
                <c:pt idx="69">
                  <c:v>-0.40200000000000002</c:v>
                </c:pt>
                <c:pt idx="70">
                  <c:v>-0.375</c:v>
                </c:pt>
                <c:pt idx="71">
                  <c:v>-0.34399999999999997</c:v>
                </c:pt>
                <c:pt idx="72">
                  <c:v>-0.318</c:v>
                </c:pt>
                <c:pt idx="73">
                  <c:v>-0.309</c:v>
                </c:pt>
                <c:pt idx="74">
                  <c:v>-0.29799999999999999</c:v>
                </c:pt>
                <c:pt idx="75">
                  <c:v>-0.27600000000000002</c:v>
                </c:pt>
                <c:pt idx="76">
                  <c:v>-0.25600000000000001</c:v>
                </c:pt>
                <c:pt idx="77">
                  <c:v>-0.23400000000000001</c:v>
                </c:pt>
                <c:pt idx="78">
                  <c:v>-0.2</c:v>
                </c:pt>
                <c:pt idx="79">
                  <c:v>-0.16700000000000001</c:v>
                </c:pt>
                <c:pt idx="80">
                  <c:v>-0.13700000000000001</c:v>
                </c:pt>
                <c:pt idx="81">
                  <c:v>-0.107</c:v>
                </c:pt>
                <c:pt idx="82">
                  <c:v>-8.1000000000000003E-2</c:v>
                </c:pt>
                <c:pt idx="83">
                  <c:v>-0.06</c:v>
                </c:pt>
                <c:pt idx="84">
                  <c:v>-3.7999999999999999E-2</c:v>
                </c:pt>
                <c:pt idx="85">
                  <c:v>-0.02</c:v>
                </c:pt>
                <c:pt idx="86">
                  <c:v>-3.0000000000000001E-3</c:v>
                </c:pt>
                <c:pt idx="87">
                  <c:v>0.02</c:v>
                </c:pt>
                <c:pt idx="88">
                  <c:v>4.2999999999999997E-2</c:v>
                </c:pt>
                <c:pt idx="89">
                  <c:v>6.2E-2</c:v>
                </c:pt>
                <c:pt idx="90">
                  <c:v>7.9000000000000001E-2</c:v>
                </c:pt>
                <c:pt idx="91">
                  <c:v>9.8000000000000004E-2</c:v>
                </c:pt>
                <c:pt idx="92">
                  <c:v>0.113</c:v>
                </c:pt>
                <c:pt idx="93">
                  <c:v>0.127</c:v>
                </c:pt>
                <c:pt idx="94">
                  <c:v>0.14799999999999999</c:v>
                </c:pt>
                <c:pt idx="95">
                  <c:v>0.17299999999999999</c:v>
                </c:pt>
                <c:pt idx="96">
                  <c:v>0.19900000000000001</c:v>
                </c:pt>
                <c:pt idx="97">
                  <c:v>0.23</c:v>
                </c:pt>
                <c:pt idx="98">
                  <c:v>0.26200000000000001</c:v>
                </c:pt>
                <c:pt idx="99">
                  <c:v>0.28999999999999998</c:v>
                </c:pt>
                <c:pt idx="100">
                  <c:v>0.316</c:v>
                </c:pt>
                <c:pt idx="101">
                  <c:v>0.34100000000000003</c:v>
                </c:pt>
                <c:pt idx="102">
                  <c:v>0.36</c:v>
                </c:pt>
                <c:pt idx="103">
                  <c:v>0.376</c:v>
                </c:pt>
                <c:pt idx="104">
                  <c:v>0.39</c:v>
                </c:pt>
                <c:pt idx="105">
                  <c:v>0.40500000000000003</c:v>
                </c:pt>
                <c:pt idx="106">
                  <c:v>0.42</c:v>
                </c:pt>
                <c:pt idx="107">
                  <c:v>0.44</c:v>
                </c:pt>
                <c:pt idx="108">
                  <c:v>0.46500000000000002</c:v>
                </c:pt>
                <c:pt idx="109">
                  <c:v>0.49299999999999999</c:v>
                </c:pt>
                <c:pt idx="110">
                  <c:v>0.52200000000000002</c:v>
                </c:pt>
                <c:pt idx="111">
                  <c:v>0.54900000000000004</c:v>
                </c:pt>
                <c:pt idx="112">
                  <c:v>0.57499999999999996</c:v>
                </c:pt>
                <c:pt idx="113">
                  <c:v>0.59599999999999997</c:v>
                </c:pt>
                <c:pt idx="114">
                  <c:v>0.61599999999999999</c:v>
                </c:pt>
                <c:pt idx="115">
                  <c:v>0.63100000000000001</c:v>
                </c:pt>
                <c:pt idx="116">
                  <c:v>0.64900000000000002</c:v>
                </c:pt>
                <c:pt idx="117">
                  <c:v>0.66800000000000004</c:v>
                </c:pt>
                <c:pt idx="118">
                  <c:v>0.68899999999999995</c:v>
                </c:pt>
                <c:pt idx="119">
                  <c:v>0.71099999999999997</c:v>
                </c:pt>
                <c:pt idx="120">
                  <c:v>0.73599999999999999</c:v>
                </c:pt>
                <c:pt idx="121">
                  <c:v>0.76200000000000001</c:v>
                </c:pt>
                <c:pt idx="122">
                  <c:v>0.78200000000000003</c:v>
                </c:pt>
                <c:pt idx="123">
                  <c:v>0.80400000000000005</c:v>
                </c:pt>
                <c:pt idx="124">
                  <c:v>0.82299999999999995</c:v>
                </c:pt>
                <c:pt idx="125">
                  <c:v>0.84199999999999997</c:v>
                </c:pt>
                <c:pt idx="126">
                  <c:v>0.86199999999999999</c:v>
                </c:pt>
                <c:pt idx="127">
                  <c:v>0.88600000000000001</c:v>
                </c:pt>
                <c:pt idx="128">
                  <c:v>0.90600000000000003</c:v>
                </c:pt>
                <c:pt idx="129">
                  <c:v>0.92700000000000005</c:v>
                </c:pt>
                <c:pt idx="130">
                  <c:v>0.95899999999999996</c:v>
                </c:pt>
                <c:pt idx="131">
                  <c:v>0.99</c:v>
                </c:pt>
                <c:pt idx="132">
                  <c:v>1.0209999999999999</c:v>
                </c:pt>
                <c:pt idx="133">
                  <c:v>1.0589999999999999</c:v>
                </c:pt>
                <c:pt idx="134">
                  <c:v>1.1020000000000001</c:v>
                </c:pt>
                <c:pt idx="135">
                  <c:v>1.1240000000000001</c:v>
                </c:pt>
                <c:pt idx="136">
                  <c:v>1.1479999999999999</c:v>
                </c:pt>
                <c:pt idx="137">
                  <c:v>1.167</c:v>
                </c:pt>
                <c:pt idx="138">
                  <c:v>1.1719999999999999</c:v>
                </c:pt>
                <c:pt idx="139">
                  <c:v>1.165</c:v>
                </c:pt>
                <c:pt idx="140">
                  <c:v>1.1679999999999999</c:v>
                </c:pt>
                <c:pt idx="141">
                  <c:v>1.171</c:v>
                </c:pt>
                <c:pt idx="142">
                  <c:v>1.173</c:v>
                </c:pt>
                <c:pt idx="143">
                  <c:v>1.1970000000000001</c:v>
                </c:pt>
                <c:pt idx="144">
                  <c:v>1.2370000000000001</c:v>
                </c:pt>
                <c:pt idx="145">
                  <c:v>1.272</c:v>
                </c:pt>
                <c:pt idx="146">
                  <c:v>1.3069999999999999</c:v>
                </c:pt>
                <c:pt idx="147">
                  <c:v>1.355</c:v>
                </c:pt>
                <c:pt idx="148">
                  <c:v>1.3879999999999999</c:v>
                </c:pt>
                <c:pt idx="149">
                  <c:v>1.393</c:v>
                </c:pt>
                <c:pt idx="150">
                  <c:v>1.405</c:v>
                </c:pt>
                <c:pt idx="151">
                  <c:v>1.411</c:v>
                </c:pt>
                <c:pt idx="152">
                  <c:v>1.395</c:v>
                </c:pt>
                <c:pt idx="153">
                  <c:v>1.3740000000000001</c:v>
                </c:pt>
                <c:pt idx="154">
                  <c:v>1.379</c:v>
                </c:pt>
                <c:pt idx="155">
                  <c:v>1.3919999999999999</c:v>
                </c:pt>
                <c:pt idx="156">
                  <c:v>1.41</c:v>
                </c:pt>
                <c:pt idx="157">
                  <c:v>1.45</c:v>
                </c:pt>
                <c:pt idx="158">
                  <c:v>1.512</c:v>
                </c:pt>
                <c:pt idx="159">
                  <c:v>1.556</c:v>
                </c:pt>
                <c:pt idx="160">
                  <c:v>1.544</c:v>
                </c:pt>
                <c:pt idx="161">
                  <c:v>1.524</c:v>
                </c:pt>
                <c:pt idx="162">
                  <c:v>1.5</c:v>
                </c:pt>
                <c:pt idx="163">
                  <c:v>1.5069999999999999</c:v>
                </c:pt>
                <c:pt idx="164">
                  <c:v>1.5369999999999999</c:v>
                </c:pt>
                <c:pt idx="165">
                  <c:v>1.655</c:v>
                </c:pt>
                <c:pt idx="166">
                  <c:v>1.784</c:v>
                </c:pt>
                <c:pt idx="167">
                  <c:v>1.891</c:v>
                </c:pt>
                <c:pt idx="168">
                  <c:v>1.8879999999999999</c:v>
                </c:pt>
                <c:pt idx="169">
                  <c:v>1.863</c:v>
                </c:pt>
                <c:pt idx="170">
                  <c:v>1.788</c:v>
                </c:pt>
                <c:pt idx="171">
                  <c:v>1.675</c:v>
                </c:pt>
                <c:pt idx="172">
                  <c:v>1.581</c:v>
                </c:pt>
                <c:pt idx="173">
                  <c:v>1.5489999999999999</c:v>
                </c:pt>
                <c:pt idx="174">
                  <c:v>1.516</c:v>
                </c:pt>
                <c:pt idx="175">
                  <c:v>1.478</c:v>
                </c:pt>
                <c:pt idx="176">
                  <c:v>1.494</c:v>
                </c:pt>
                <c:pt idx="177">
                  <c:v>1.478</c:v>
                </c:pt>
                <c:pt idx="178">
                  <c:v>1.4370000000000001</c:v>
                </c:pt>
                <c:pt idx="179">
                  <c:v>1.359</c:v>
                </c:pt>
                <c:pt idx="180">
                  <c:v>1.44</c:v>
                </c:pt>
                <c:pt idx="181">
                  <c:v>1.462</c:v>
                </c:pt>
                <c:pt idx="182">
                  <c:v>1.482</c:v>
                </c:pt>
                <c:pt idx="183">
                  <c:v>1.5960000000000001</c:v>
                </c:pt>
                <c:pt idx="184">
                  <c:v>1.7609999999999999</c:v>
                </c:pt>
                <c:pt idx="185">
                  <c:v>1.625</c:v>
                </c:pt>
                <c:pt idx="186">
                  <c:v>1.4850000000000001</c:v>
                </c:pt>
                <c:pt idx="187">
                  <c:v>1.3879999999999999</c:v>
                </c:pt>
                <c:pt idx="188">
                  <c:v>1.1399999999999999</c:v>
                </c:pt>
                <c:pt idx="189">
                  <c:v>0.85799999999999998</c:v>
                </c:pt>
                <c:pt idx="190">
                  <c:v>0.69499999999999995</c:v>
                </c:pt>
                <c:pt idx="191">
                  <c:v>0.55800000000000005</c:v>
                </c:pt>
                <c:pt idx="192">
                  <c:v>0.32800000000000001</c:v>
                </c:pt>
                <c:pt idx="193">
                  <c:v>0.22900000000000001</c:v>
                </c:pt>
                <c:pt idx="194">
                  <c:v>0.13800000000000001</c:v>
                </c:pt>
                <c:pt idx="195">
                  <c:v>5.1999999999999998E-2</c:v>
                </c:pt>
                <c:pt idx="196">
                  <c:v>-3.1E-2</c:v>
                </c:pt>
                <c:pt idx="197">
                  <c:v>-3.6999999999999998E-2</c:v>
                </c:pt>
                <c:pt idx="198">
                  <c:v>-0.14499999999999999</c:v>
                </c:pt>
                <c:pt idx="199">
                  <c:v>-0.26800000000000002</c:v>
                </c:pt>
                <c:pt idx="200">
                  <c:v>-0.40500000000000003</c:v>
                </c:pt>
                <c:pt idx="201">
                  <c:v>-0.55200000000000005</c:v>
                </c:pt>
                <c:pt idx="202">
                  <c:v>-0.72799999999999998</c:v>
                </c:pt>
                <c:pt idx="203">
                  <c:v>-0.90800000000000003</c:v>
                </c:pt>
                <c:pt idx="204">
                  <c:v>-1.071</c:v>
                </c:pt>
                <c:pt idx="205">
                  <c:v>-1.2010000000000001</c:v>
                </c:pt>
                <c:pt idx="206">
                  <c:v>-1.32</c:v>
                </c:pt>
                <c:pt idx="207">
                  <c:v>-1.41</c:v>
                </c:pt>
                <c:pt idx="208">
                  <c:v>-1.43</c:v>
                </c:pt>
                <c:pt idx="209">
                  <c:v>-1.4330000000000001</c:v>
                </c:pt>
                <c:pt idx="210">
                  <c:v>-1.425</c:v>
                </c:pt>
                <c:pt idx="211">
                  <c:v>-1.411</c:v>
                </c:pt>
                <c:pt idx="212">
                  <c:v>-1.421</c:v>
                </c:pt>
                <c:pt idx="213">
                  <c:v>-1.4530000000000001</c:v>
                </c:pt>
                <c:pt idx="214">
                  <c:v>-1.4990000000000001</c:v>
                </c:pt>
                <c:pt idx="215">
                  <c:v>-1.5649999999999999</c:v>
                </c:pt>
                <c:pt idx="216">
                  <c:v>-1.643</c:v>
                </c:pt>
                <c:pt idx="217">
                  <c:v>-1.7050000000000001</c:v>
                </c:pt>
                <c:pt idx="218">
                  <c:v>-1.7649999999999999</c:v>
                </c:pt>
                <c:pt idx="219">
                  <c:v>-1.8049999999999999</c:v>
                </c:pt>
                <c:pt idx="220">
                  <c:v>-1.7869999999999999</c:v>
                </c:pt>
                <c:pt idx="221">
                  <c:v>-1.7410000000000001</c:v>
                </c:pt>
                <c:pt idx="222">
                  <c:v>-1.677</c:v>
                </c:pt>
                <c:pt idx="223">
                  <c:v>-1.58</c:v>
                </c:pt>
                <c:pt idx="224">
                  <c:v>-1.4810000000000001</c:v>
                </c:pt>
                <c:pt idx="225">
                  <c:v>-1.573</c:v>
                </c:pt>
                <c:pt idx="226">
                  <c:v>-1.667</c:v>
                </c:pt>
                <c:pt idx="227">
                  <c:v>-1.7729999999999999</c:v>
                </c:pt>
                <c:pt idx="228">
                  <c:v>-1.9159999999999999</c:v>
                </c:pt>
                <c:pt idx="229">
                  <c:v>-2.0859999999999999</c:v>
                </c:pt>
                <c:pt idx="230">
                  <c:v>-2.0150000000000001</c:v>
                </c:pt>
                <c:pt idx="231">
                  <c:v>-1.9830000000000001</c:v>
                </c:pt>
                <c:pt idx="232">
                  <c:v>-1.9490000000000001</c:v>
                </c:pt>
                <c:pt idx="233">
                  <c:v>-1.9</c:v>
                </c:pt>
                <c:pt idx="234">
                  <c:v>-1.83</c:v>
                </c:pt>
                <c:pt idx="235">
                  <c:v>-1.8160000000000001</c:v>
                </c:pt>
                <c:pt idx="236">
                  <c:v>-1.7609999999999999</c:v>
                </c:pt>
                <c:pt idx="237">
                  <c:v>-1.7070000000000001</c:v>
                </c:pt>
                <c:pt idx="238">
                  <c:v>-1.6339999999999999</c:v>
                </c:pt>
                <c:pt idx="239">
                  <c:v>-1.5549999999999999</c:v>
                </c:pt>
                <c:pt idx="240">
                  <c:v>-1.4970000000000001</c:v>
                </c:pt>
                <c:pt idx="241">
                  <c:v>-1.4330000000000001</c:v>
                </c:pt>
                <c:pt idx="242">
                  <c:v>-1.375</c:v>
                </c:pt>
                <c:pt idx="243">
                  <c:v>-1.327</c:v>
                </c:pt>
                <c:pt idx="244">
                  <c:v>-1.2909999999999999</c:v>
                </c:pt>
                <c:pt idx="245">
                  <c:v>-1.254</c:v>
                </c:pt>
                <c:pt idx="246">
                  <c:v>-1.23</c:v>
                </c:pt>
                <c:pt idx="247">
                  <c:v>-1.18</c:v>
                </c:pt>
                <c:pt idx="248">
                  <c:v>-1.1379999999999999</c:v>
                </c:pt>
                <c:pt idx="249">
                  <c:v>-1.085</c:v>
                </c:pt>
                <c:pt idx="250">
                  <c:v>-1.048</c:v>
                </c:pt>
                <c:pt idx="251">
                  <c:v>-1.0189999999999999</c:v>
                </c:pt>
                <c:pt idx="252">
                  <c:v>-0.997</c:v>
                </c:pt>
                <c:pt idx="253">
                  <c:v>-0.96499999999999997</c:v>
                </c:pt>
                <c:pt idx="254">
                  <c:v>-0.93799999999999994</c:v>
                </c:pt>
                <c:pt idx="255">
                  <c:v>-0.90100000000000002</c:v>
                </c:pt>
                <c:pt idx="256">
                  <c:v>-0.85</c:v>
                </c:pt>
                <c:pt idx="257">
                  <c:v>-0.82099999999999995</c:v>
                </c:pt>
                <c:pt idx="258">
                  <c:v>-0.79500000000000004</c:v>
                </c:pt>
                <c:pt idx="259">
                  <c:v>-0.749</c:v>
                </c:pt>
                <c:pt idx="260">
                  <c:v>-0.69699999999999995</c:v>
                </c:pt>
                <c:pt idx="261">
                  <c:v>-0.64600000000000002</c:v>
                </c:pt>
                <c:pt idx="262">
                  <c:v>-0.59599999999999997</c:v>
                </c:pt>
                <c:pt idx="263">
                  <c:v>-0.54700000000000004</c:v>
                </c:pt>
                <c:pt idx="264">
                  <c:v>-0.53300000000000003</c:v>
                </c:pt>
                <c:pt idx="265">
                  <c:v>-0.53600000000000003</c:v>
                </c:pt>
                <c:pt idx="266">
                  <c:v>-0.54400000000000004</c:v>
                </c:pt>
                <c:pt idx="267">
                  <c:v>-0.54200000000000004</c:v>
                </c:pt>
                <c:pt idx="268">
                  <c:v>-0.54400000000000004</c:v>
                </c:pt>
                <c:pt idx="269">
                  <c:v>-0.54</c:v>
                </c:pt>
                <c:pt idx="270">
                  <c:v>-0.53100000000000003</c:v>
                </c:pt>
                <c:pt idx="271">
                  <c:v>-0.52600000000000002</c:v>
                </c:pt>
                <c:pt idx="272">
                  <c:v>-0.52200000000000002</c:v>
                </c:pt>
                <c:pt idx="273">
                  <c:v>-0.51300000000000001</c:v>
                </c:pt>
                <c:pt idx="274">
                  <c:v>-0.49399999999999999</c:v>
                </c:pt>
                <c:pt idx="275">
                  <c:v>-0.47599999999999998</c:v>
                </c:pt>
                <c:pt idx="276">
                  <c:v>-0.45800000000000002</c:v>
                </c:pt>
                <c:pt idx="277">
                  <c:v>-0.441</c:v>
                </c:pt>
                <c:pt idx="278">
                  <c:v>-0.42399999999999999</c:v>
                </c:pt>
                <c:pt idx="279">
                  <c:v>-0.41099999999999998</c:v>
                </c:pt>
                <c:pt idx="280">
                  <c:v>-0.40300000000000002</c:v>
                </c:pt>
                <c:pt idx="281">
                  <c:v>-0.39400000000000002</c:v>
                </c:pt>
                <c:pt idx="282">
                  <c:v>-0.38700000000000001</c:v>
                </c:pt>
                <c:pt idx="283">
                  <c:v>-0.38800000000000001</c:v>
                </c:pt>
                <c:pt idx="284">
                  <c:v>-0.38300000000000001</c:v>
                </c:pt>
                <c:pt idx="285">
                  <c:v>-0.36799999999999999</c:v>
                </c:pt>
                <c:pt idx="286">
                  <c:v>-0.35299999999999998</c:v>
                </c:pt>
                <c:pt idx="287">
                  <c:v>-0.34599999999999997</c:v>
                </c:pt>
                <c:pt idx="288">
                  <c:v>-0.33100000000000002</c:v>
                </c:pt>
              </c:numCache>
            </c:numRef>
          </c:yVal>
          <c:smooth val="0"/>
          <c:extLst>
            <c:ext xmlns:c16="http://schemas.microsoft.com/office/drawing/2014/chart" uri="{C3380CC4-5D6E-409C-BE32-E72D297353CC}">
              <c16:uniqueId val="{00000003-0763-4EB2-ABE4-97A1190756AB}"/>
            </c:ext>
          </c:extLst>
        </c:ser>
        <c:dLbls>
          <c:showLegendKey val="0"/>
          <c:showVal val="0"/>
          <c:showCatName val="0"/>
          <c:showSerName val="0"/>
          <c:showPercent val="0"/>
          <c:showBubbleSize val="0"/>
        </c:dLbls>
        <c:axId val="745277615"/>
        <c:axId val="745279727"/>
      </c:scatterChart>
      <c:valAx>
        <c:axId val="745277615"/>
        <c:scaling>
          <c:orientation val="minMax"/>
          <c:max val="3.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a:t>Frequency, kHz</a:t>
                </a:r>
              </a:p>
            </c:rich>
          </c:tx>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title>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745279727"/>
        <c:crossesAt val="-99"/>
        <c:crossBetween val="midCat"/>
      </c:valAx>
      <c:valAx>
        <c:axId val="7452797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dirty="0"/>
                  <a:t>Normalized Impedance</a:t>
                </a:r>
              </a:p>
            </c:rich>
          </c:tx>
          <c:layout>
            <c:manualLayout>
              <c:xMode val="edge"/>
              <c:yMode val="edge"/>
              <c:x val="2.2746965777657665E-2"/>
              <c:y val="3.8224507382989679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title>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745277615"/>
        <c:crosses val="autoZero"/>
        <c:crossBetween val="midCat"/>
      </c:valAx>
      <c:spPr>
        <a:noFill/>
        <a:ln w="19050">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600" b="1">
          <a:solidFill>
            <a:sysClr val="windowText" lastClr="000000"/>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96077834020747"/>
          <c:y val="5.6493110537491356E-2"/>
          <c:w val="0.7913420978627671"/>
          <c:h val="0.53071968793157054"/>
        </c:manualLayout>
      </c:layout>
      <c:scatterChart>
        <c:scatterStyle val="lineMarker"/>
        <c:varyColors val="0"/>
        <c:ser>
          <c:idx val="0"/>
          <c:order val="0"/>
          <c:tx>
            <c:strRef>
              <c:f>Sheet1!$H$1</c:f>
              <c:strCache>
                <c:ptCount val="1"/>
                <c:pt idx="0">
                  <c:v>Res (Step)</c:v>
                </c:pt>
              </c:strCache>
            </c:strRef>
          </c:tx>
          <c:spPr>
            <a:ln w="19050" cap="rnd">
              <a:noFill/>
              <a:round/>
            </a:ln>
            <a:effectLst/>
          </c:spPr>
          <c:marker>
            <c:symbol val="circle"/>
            <c:size val="7"/>
            <c:spPr>
              <a:solidFill>
                <a:srgbClr val="0070C0"/>
              </a:solidFill>
              <a:ln w="9525">
                <a:noFill/>
              </a:ln>
              <a:effectLst/>
            </c:spPr>
          </c:marker>
          <c:xVal>
            <c:numRef>
              <c:f>Sheet1!$G$2:$G$292</c:f>
              <c:numCache>
                <c:formatCode>General</c:formatCode>
                <c:ptCount val="291"/>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Sheet1!$H$2:$H$292</c:f>
              <c:numCache>
                <c:formatCode>General</c:formatCode>
                <c:ptCount val="291"/>
                <c:pt idx="0">
                  <c:v>0.57099999999999995</c:v>
                </c:pt>
                <c:pt idx="1">
                  <c:v>0.68400000000000005</c:v>
                </c:pt>
                <c:pt idx="2">
                  <c:v>0.61</c:v>
                </c:pt>
                <c:pt idx="3">
                  <c:v>0.48599999999999999</c:v>
                </c:pt>
                <c:pt idx="4">
                  <c:v>0.47299999999999998</c:v>
                </c:pt>
                <c:pt idx="5">
                  <c:v>0.41799999999999998</c:v>
                </c:pt>
                <c:pt idx="6">
                  <c:v>0.41</c:v>
                </c:pt>
                <c:pt idx="7">
                  <c:v>0.40300000000000002</c:v>
                </c:pt>
                <c:pt idx="8">
                  <c:v>0.501</c:v>
                </c:pt>
                <c:pt idx="9">
                  <c:v>0.59799999999999998</c:v>
                </c:pt>
                <c:pt idx="10">
                  <c:v>0.69199999999999995</c:v>
                </c:pt>
                <c:pt idx="11">
                  <c:v>0.88100000000000001</c:v>
                </c:pt>
                <c:pt idx="12">
                  <c:v>1.0209999999999999</c:v>
                </c:pt>
                <c:pt idx="13">
                  <c:v>1.42</c:v>
                </c:pt>
                <c:pt idx="14">
                  <c:v>1.724</c:v>
                </c:pt>
                <c:pt idx="15">
                  <c:v>3.2269999999999999</c:v>
                </c:pt>
                <c:pt idx="16">
                  <c:v>3.4809999999999999</c:v>
                </c:pt>
                <c:pt idx="17">
                  <c:v>4.0179999999999998</c:v>
                </c:pt>
                <c:pt idx="18">
                  <c:v>3.4660000000000002</c:v>
                </c:pt>
                <c:pt idx="19">
                  <c:v>2.3929999999999998</c:v>
                </c:pt>
                <c:pt idx="20">
                  <c:v>1.4219999999999999</c:v>
                </c:pt>
                <c:pt idx="21">
                  <c:v>1.232</c:v>
                </c:pt>
                <c:pt idx="22">
                  <c:v>1.4159999999999999</c:v>
                </c:pt>
                <c:pt idx="23">
                  <c:v>1.016</c:v>
                </c:pt>
                <c:pt idx="24">
                  <c:v>0.82</c:v>
                </c:pt>
                <c:pt idx="25">
                  <c:v>0.73099999999999998</c:v>
                </c:pt>
                <c:pt idx="26">
                  <c:v>0.67100000000000004</c:v>
                </c:pt>
              </c:numCache>
            </c:numRef>
          </c:yVal>
          <c:smooth val="0"/>
          <c:extLst>
            <c:ext xmlns:c16="http://schemas.microsoft.com/office/drawing/2014/chart" uri="{C3380CC4-5D6E-409C-BE32-E72D297353CC}">
              <c16:uniqueId val="{00000000-E2FF-45A6-A390-E1F9776E3CFB}"/>
            </c:ext>
          </c:extLst>
        </c:ser>
        <c:ser>
          <c:idx val="1"/>
          <c:order val="1"/>
          <c:tx>
            <c:strRef>
              <c:f>Sheet1!$I$1</c:f>
              <c:strCache>
                <c:ptCount val="1"/>
                <c:pt idx="0">
                  <c:v>Res (Swept)</c:v>
                </c:pt>
              </c:strCache>
            </c:strRef>
          </c:tx>
          <c:spPr>
            <a:ln w="25400" cap="rnd">
              <a:solidFill>
                <a:srgbClr val="0070C0"/>
              </a:solidFill>
              <a:round/>
            </a:ln>
            <a:effectLst/>
          </c:spPr>
          <c:marker>
            <c:symbol val="none"/>
          </c:marker>
          <c:xVal>
            <c:numRef>
              <c:f>Sheet1!$G$2:$G$292</c:f>
              <c:numCache>
                <c:formatCode>General</c:formatCode>
                <c:ptCount val="291"/>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Sheet1!$I$2:$I$292</c:f>
              <c:numCache>
                <c:formatCode>General</c:formatCode>
                <c:ptCount val="291"/>
                <c:pt idx="28">
                  <c:v>-0.13900000000000001</c:v>
                </c:pt>
                <c:pt idx="29">
                  <c:v>-6.0999999999999999E-2</c:v>
                </c:pt>
                <c:pt idx="30">
                  <c:v>-0.03</c:v>
                </c:pt>
                <c:pt idx="31">
                  <c:v>0.16200000000000001</c:v>
                </c:pt>
                <c:pt idx="32">
                  <c:v>0.28499999999999998</c:v>
                </c:pt>
                <c:pt idx="33">
                  <c:v>0.41099999999999998</c:v>
                </c:pt>
                <c:pt idx="34">
                  <c:v>0.44800000000000001</c:v>
                </c:pt>
                <c:pt idx="35">
                  <c:v>0.52100000000000002</c:v>
                </c:pt>
                <c:pt idx="36">
                  <c:v>0.51400000000000001</c:v>
                </c:pt>
                <c:pt idx="37">
                  <c:v>0.58599999999999997</c:v>
                </c:pt>
                <c:pt idx="38">
                  <c:v>0.63200000000000001</c:v>
                </c:pt>
                <c:pt idx="39">
                  <c:v>0.746</c:v>
                </c:pt>
                <c:pt idx="40">
                  <c:v>0.85699999999999998</c:v>
                </c:pt>
                <c:pt idx="41">
                  <c:v>0.874</c:v>
                </c:pt>
                <c:pt idx="42">
                  <c:v>0.79800000000000004</c:v>
                </c:pt>
                <c:pt idx="43">
                  <c:v>0.745</c:v>
                </c:pt>
                <c:pt idx="44">
                  <c:v>0.67</c:v>
                </c:pt>
                <c:pt idx="45">
                  <c:v>0.57199999999999995</c:v>
                </c:pt>
                <c:pt idx="46">
                  <c:v>0.56799999999999995</c:v>
                </c:pt>
                <c:pt idx="47">
                  <c:v>0.59099999999999997</c:v>
                </c:pt>
                <c:pt idx="48">
                  <c:v>0.58599999999999997</c:v>
                </c:pt>
                <c:pt idx="49">
                  <c:v>0.57299999999999995</c:v>
                </c:pt>
                <c:pt idx="50">
                  <c:v>0.54500000000000004</c:v>
                </c:pt>
                <c:pt idx="51">
                  <c:v>0.48599999999999999</c:v>
                </c:pt>
                <c:pt idx="52">
                  <c:v>0.434</c:v>
                </c:pt>
                <c:pt idx="53">
                  <c:v>0.40100000000000002</c:v>
                </c:pt>
                <c:pt idx="54">
                  <c:v>0.38200000000000001</c:v>
                </c:pt>
                <c:pt idx="55">
                  <c:v>0.39100000000000001</c:v>
                </c:pt>
                <c:pt idx="56">
                  <c:v>0.39500000000000002</c:v>
                </c:pt>
                <c:pt idx="57">
                  <c:v>0.41</c:v>
                </c:pt>
                <c:pt idx="58">
                  <c:v>0.41</c:v>
                </c:pt>
                <c:pt idx="59">
                  <c:v>0.41099999999999998</c:v>
                </c:pt>
                <c:pt idx="60">
                  <c:v>0.40899999999999997</c:v>
                </c:pt>
                <c:pt idx="61">
                  <c:v>0.46100000000000002</c:v>
                </c:pt>
                <c:pt idx="62">
                  <c:v>0.51300000000000001</c:v>
                </c:pt>
                <c:pt idx="63">
                  <c:v>0.56200000000000006</c:v>
                </c:pt>
                <c:pt idx="64">
                  <c:v>0.61399999999999999</c:v>
                </c:pt>
                <c:pt idx="65">
                  <c:v>0.65700000000000003</c:v>
                </c:pt>
                <c:pt idx="66">
                  <c:v>0.60499999999999998</c:v>
                </c:pt>
                <c:pt idx="67">
                  <c:v>0.52200000000000002</c:v>
                </c:pt>
                <c:pt idx="68">
                  <c:v>0.46100000000000002</c:v>
                </c:pt>
                <c:pt idx="69">
                  <c:v>0.40799999999999997</c:v>
                </c:pt>
                <c:pt idx="70">
                  <c:v>0.36399999999999999</c:v>
                </c:pt>
                <c:pt idx="71">
                  <c:v>0.38100000000000001</c:v>
                </c:pt>
                <c:pt idx="72">
                  <c:v>0.41899999999999998</c:v>
                </c:pt>
                <c:pt idx="73">
                  <c:v>0.44600000000000001</c:v>
                </c:pt>
                <c:pt idx="74">
                  <c:v>0.44400000000000001</c:v>
                </c:pt>
                <c:pt idx="75">
                  <c:v>0.40400000000000003</c:v>
                </c:pt>
                <c:pt idx="76">
                  <c:v>0.34399999999999997</c:v>
                </c:pt>
                <c:pt idx="77">
                  <c:v>0.26600000000000001</c:v>
                </c:pt>
                <c:pt idx="78">
                  <c:v>0.18</c:v>
                </c:pt>
                <c:pt idx="79">
                  <c:v>0.114</c:v>
                </c:pt>
                <c:pt idx="80">
                  <c:v>0.106</c:v>
                </c:pt>
                <c:pt idx="81">
                  <c:v>0.10299999999999999</c:v>
                </c:pt>
                <c:pt idx="82">
                  <c:v>0.13600000000000001</c:v>
                </c:pt>
                <c:pt idx="83">
                  <c:v>0.17799999999999999</c:v>
                </c:pt>
                <c:pt idx="84">
                  <c:v>0.217</c:v>
                </c:pt>
                <c:pt idx="85">
                  <c:v>0.23300000000000001</c:v>
                </c:pt>
                <c:pt idx="86">
                  <c:v>0.25800000000000001</c:v>
                </c:pt>
                <c:pt idx="87">
                  <c:v>0.27300000000000002</c:v>
                </c:pt>
                <c:pt idx="88">
                  <c:v>0.29399999999999998</c:v>
                </c:pt>
                <c:pt idx="89">
                  <c:v>0.317</c:v>
                </c:pt>
                <c:pt idx="90">
                  <c:v>0.34200000000000003</c:v>
                </c:pt>
                <c:pt idx="91">
                  <c:v>0.35499999999999998</c:v>
                </c:pt>
                <c:pt idx="92">
                  <c:v>0.35699999999999998</c:v>
                </c:pt>
                <c:pt idx="93">
                  <c:v>0.35499999999999998</c:v>
                </c:pt>
                <c:pt idx="94">
                  <c:v>0.36699999999999999</c:v>
                </c:pt>
                <c:pt idx="95">
                  <c:v>0.377</c:v>
                </c:pt>
                <c:pt idx="96">
                  <c:v>0.40300000000000002</c:v>
                </c:pt>
                <c:pt idx="97">
                  <c:v>0.45</c:v>
                </c:pt>
                <c:pt idx="98">
                  <c:v>0.495</c:v>
                </c:pt>
                <c:pt idx="99">
                  <c:v>0.50900000000000001</c:v>
                </c:pt>
                <c:pt idx="100">
                  <c:v>0.52800000000000002</c:v>
                </c:pt>
                <c:pt idx="101">
                  <c:v>0.54100000000000004</c:v>
                </c:pt>
                <c:pt idx="102">
                  <c:v>0.52</c:v>
                </c:pt>
                <c:pt idx="103">
                  <c:v>0.50700000000000001</c:v>
                </c:pt>
                <c:pt idx="104">
                  <c:v>0.51100000000000001</c:v>
                </c:pt>
                <c:pt idx="105">
                  <c:v>0.50700000000000001</c:v>
                </c:pt>
                <c:pt idx="106">
                  <c:v>0.497</c:v>
                </c:pt>
                <c:pt idx="107">
                  <c:v>0.51200000000000001</c:v>
                </c:pt>
                <c:pt idx="108">
                  <c:v>0.52200000000000002</c:v>
                </c:pt>
                <c:pt idx="109">
                  <c:v>0.52700000000000002</c:v>
                </c:pt>
                <c:pt idx="110">
                  <c:v>0.53400000000000003</c:v>
                </c:pt>
                <c:pt idx="111">
                  <c:v>0.54500000000000004</c:v>
                </c:pt>
                <c:pt idx="112">
                  <c:v>0.54</c:v>
                </c:pt>
                <c:pt idx="113">
                  <c:v>0.53300000000000003</c:v>
                </c:pt>
                <c:pt idx="114">
                  <c:v>0.53600000000000003</c:v>
                </c:pt>
                <c:pt idx="115">
                  <c:v>0.53800000000000003</c:v>
                </c:pt>
                <c:pt idx="116">
                  <c:v>0.52700000000000002</c:v>
                </c:pt>
                <c:pt idx="117">
                  <c:v>0.52200000000000002</c:v>
                </c:pt>
                <c:pt idx="118">
                  <c:v>0.51900000000000002</c:v>
                </c:pt>
                <c:pt idx="119">
                  <c:v>0.503</c:v>
                </c:pt>
                <c:pt idx="120">
                  <c:v>0.49199999999999999</c:v>
                </c:pt>
                <c:pt idx="121">
                  <c:v>0.50600000000000001</c:v>
                </c:pt>
                <c:pt idx="122">
                  <c:v>0.52200000000000002</c:v>
                </c:pt>
                <c:pt idx="123">
                  <c:v>0.54600000000000004</c:v>
                </c:pt>
                <c:pt idx="124">
                  <c:v>0.57299999999999995</c:v>
                </c:pt>
                <c:pt idx="125">
                  <c:v>0.59399999999999997</c:v>
                </c:pt>
                <c:pt idx="126">
                  <c:v>0.60599999999999998</c:v>
                </c:pt>
                <c:pt idx="127">
                  <c:v>0.61699999999999999</c:v>
                </c:pt>
                <c:pt idx="128">
                  <c:v>0.624</c:v>
                </c:pt>
                <c:pt idx="129">
                  <c:v>0.64800000000000002</c:v>
                </c:pt>
                <c:pt idx="130">
                  <c:v>0.68200000000000005</c:v>
                </c:pt>
                <c:pt idx="131">
                  <c:v>0.71199999999999997</c:v>
                </c:pt>
                <c:pt idx="132">
                  <c:v>0.73499999999999999</c:v>
                </c:pt>
                <c:pt idx="133">
                  <c:v>0.75900000000000001</c:v>
                </c:pt>
                <c:pt idx="134">
                  <c:v>0.76700000000000002</c:v>
                </c:pt>
                <c:pt idx="135">
                  <c:v>0.77</c:v>
                </c:pt>
                <c:pt idx="136">
                  <c:v>0.77900000000000003</c:v>
                </c:pt>
                <c:pt idx="137">
                  <c:v>0.79800000000000004</c:v>
                </c:pt>
                <c:pt idx="138">
                  <c:v>0.81699999999999995</c:v>
                </c:pt>
                <c:pt idx="139">
                  <c:v>0.84099999999999997</c:v>
                </c:pt>
                <c:pt idx="140">
                  <c:v>0.86599999999999999</c:v>
                </c:pt>
                <c:pt idx="141">
                  <c:v>0.88600000000000001</c:v>
                </c:pt>
                <c:pt idx="142">
                  <c:v>0.90800000000000003</c:v>
                </c:pt>
                <c:pt idx="143">
                  <c:v>0.92300000000000004</c:v>
                </c:pt>
                <c:pt idx="144">
                  <c:v>0.92600000000000005</c:v>
                </c:pt>
                <c:pt idx="145">
                  <c:v>0.92600000000000005</c:v>
                </c:pt>
                <c:pt idx="146">
                  <c:v>0.94199999999999995</c:v>
                </c:pt>
                <c:pt idx="147">
                  <c:v>0.98899999999999999</c:v>
                </c:pt>
                <c:pt idx="148">
                  <c:v>1.056</c:v>
                </c:pt>
                <c:pt idx="149">
                  <c:v>1.139</c:v>
                </c:pt>
                <c:pt idx="150">
                  <c:v>1.226</c:v>
                </c:pt>
                <c:pt idx="151">
                  <c:v>1.3029999999999999</c:v>
                </c:pt>
                <c:pt idx="152">
                  <c:v>1.3120000000000001</c:v>
                </c:pt>
                <c:pt idx="153">
                  <c:v>1.302</c:v>
                </c:pt>
                <c:pt idx="154">
                  <c:v>1.272</c:v>
                </c:pt>
                <c:pt idx="155">
                  <c:v>1.2490000000000001</c:v>
                </c:pt>
                <c:pt idx="156">
                  <c:v>1.226</c:v>
                </c:pt>
                <c:pt idx="157">
                  <c:v>1.2529999999999999</c:v>
                </c:pt>
                <c:pt idx="158">
                  <c:v>1.2909999999999999</c:v>
                </c:pt>
                <c:pt idx="159">
                  <c:v>1.355</c:v>
                </c:pt>
                <c:pt idx="160">
                  <c:v>1.397</c:v>
                </c:pt>
                <c:pt idx="161">
                  <c:v>1.43</c:v>
                </c:pt>
                <c:pt idx="162">
                  <c:v>1.446</c:v>
                </c:pt>
                <c:pt idx="163">
                  <c:v>1.492</c:v>
                </c:pt>
                <c:pt idx="164">
                  <c:v>1.534</c:v>
                </c:pt>
                <c:pt idx="165">
                  <c:v>1.6319999999999999</c:v>
                </c:pt>
                <c:pt idx="166">
                  <c:v>1.738</c:v>
                </c:pt>
                <c:pt idx="167">
                  <c:v>1.83</c:v>
                </c:pt>
                <c:pt idx="168">
                  <c:v>1.8759999999999999</c:v>
                </c:pt>
                <c:pt idx="169">
                  <c:v>1.911</c:v>
                </c:pt>
                <c:pt idx="170">
                  <c:v>1.889</c:v>
                </c:pt>
                <c:pt idx="171">
                  <c:v>1.869</c:v>
                </c:pt>
                <c:pt idx="172">
                  <c:v>1.875</c:v>
                </c:pt>
                <c:pt idx="173">
                  <c:v>1.8979999999999999</c:v>
                </c:pt>
                <c:pt idx="174">
                  <c:v>1.9790000000000001</c:v>
                </c:pt>
                <c:pt idx="175">
                  <c:v>2.08</c:v>
                </c:pt>
                <c:pt idx="176">
                  <c:v>2.2509999999999999</c:v>
                </c:pt>
                <c:pt idx="177">
                  <c:v>2.4239999999999999</c:v>
                </c:pt>
                <c:pt idx="178">
                  <c:v>2.5990000000000002</c:v>
                </c:pt>
                <c:pt idx="179">
                  <c:v>2.6779999999999999</c:v>
                </c:pt>
                <c:pt idx="180">
                  <c:v>2.7839999999999998</c:v>
                </c:pt>
                <c:pt idx="181">
                  <c:v>2.7130000000000001</c:v>
                </c:pt>
                <c:pt idx="182">
                  <c:v>2.7010000000000001</c:v>
                </c:pt>
                <c:pt idx="183">
                  <c:v>2.6669999999999998</c:v>
                </c:pt>
                <c:pt idx="184">
                  <c:v>2.6720000000000002</c:v>
                </c:pt>
                <c:pt idx="185">
                  <c:v>2.6469999999999998</c:v>
                </c:pt>
                <c:pt idx="186">
                  <c:v>2.8109999999999999</c:v>
                </c:pt>
                <c:pt idx="187">
                  <c:v>3.0859999999999999</c:v>
                </c:pt>
                <c:pt idx="188">
                  <c:v>3.4929999999999999</c:v>
                </c:pt>
                <c:pt idx="189">
                  <c:v>3.9049999999999998</c:v>
                </c:pt>
                <c:pt idx="190">
                  <c:v>4.3920000000000003</c:v>
                </c:pt>
                <c:pt idx="191">
                  <c:v>4.7549999999999999</c:v>
                </c:pt>
                <c:pt idx="192">
                  <c:v>4.7130000000000001</c:v>
                </c:pt>
                <c:pt idx="193">
                  <c:v>4.5620000000000003</c:v>
                </c:pt>
                <c:pt idx="194">
                  <c:v>4.4459999999999997</c:v>
                </c:pt>
                <c:pt idx="195">
                  <c:v>4.2030000000000003</c:v>
                </c:pt>
                <c:pt idx="196">
                  <c:v>3.9820000000000002</c:v>
                </c:pt>
                <c:pt idx="197">
                  <c:v>3.96</c:v>
                </c:pt>
                <c:pt idx="198">
                  <c:v>3.8650000000000002</c:v>
                </c:pt>
                <c:pt idx="199">
                  <c:v>3.7549999999999999</c:v>
                </c:pt>
                <c:pt idx="200">
                  <c:v>3.613</c:v>
                </c:pt>
                <c:pt idx="201">
                  <c:v>3.5</c:v>
                </c:pt>
                <c:pt idx="202">
                  <c:v>3.411</c:v>
                </c:pt>
                <c:pt idx="203">
                  <c:v>3.363</c:v>
                </c:pt>
                <c:pt idx="204">
                  <c:v>3.2280000000000002</c:v>
                </c:pt>
                <c:pt idx="205">
                  <c:v>3.1840000000000002</c:v>
                </c:pt>
                <c:pt idx="206">
                  <c:v>3.1259999999999999</c:v>
                </c:pt>
                <c:pt idx="207">
                  <c:v>3.0569999999999999</c:v>
                </c:pt>
                <c:pt idx="208">
                  <c:v>2.9820000000000002</c:v>
                </c:pt>
                <c:pt idx="209">
                  <c:v>2.964</c:v>
                </c:pt>
                <c:pt idx="210">
                  <c:v>2.96</c:v>
                </c:pt>
                <c:pt idx="211">
                  <c:v>2.927</c:v>
                </c:pt>
                <c:pt idx="212">
                  <c:v>2.9159999999999999</c:v>
                </c:pt>
                <c:pt idx="213">
                  <c:v>2.9849999999999999</c:v>
                </c:pt>
                <c:pt idx="214">
                  <c:v>3.048</c:v>
                </c:pt>
                <c:pt idx="215">
                  <c:v>3.149</c:v>
                </c:pt>
                <c:pt idx="216">
                  <c:v>3.242</c:v>
                </c:pt>
                <c:pt idx="217">
                  <c:v>3.161</c:v>
                </c:pt>
                <c:pt idx="218">
                  <c:v>2.9319999999999999</c:v>
                </c:pt>
                <c:pt idx="219">
                  <c:v>2.633</c:v>
                </c:pt>
                <c:pt idx="220">
                  <c:v>2.173</c:v>
                </c:pt>
                <c:pt idx="221">
                  <c:v>1.7290000000000001</c:v>
                </c:pt>
                <c:pt idx="222">
                  <c:v>1.5529999999999999</c:v>
                </c:pt>
                <c:pt idx="223">
                  <c:v>1.5</c:v>
                </c:pt>
                <c:pt idx="224">
                  <c:v>1.5149999999999999</c:v>
                </c:pt>
                <c:pt idx="225">
                  <c:v>1.591</c:v>
                </c:pt>
                <c:pt idx="226">
                  <c:v>1.708</c:v>
                </c:pt>
                <c:pt idx="227">
                  <c:v>1.7030000000000001</c:v>
                </c:pt>
                <c:pt idx="228">
                  <c:v>1.58</c:v>
                </c:pt>
                <c:pt idx="229">
                  <c:v>1.5129999999999999</c:v>
                </c:pt>
                <c:pt idx="230">
                  <c:v>1.4710000000000001</c:v>
                </c:pt>
                <c:pt idx="231">
                  <c:v>1.3640000000000001</c:v>
                </c:pt>
                <c:pt idx="232">
                  <c:v>1.2769999999999999</c:v>
                </c:pt>
                <c:pt idx="233">
                  <c:v>1.292</c:v>
                </c:pt>
                <c:pt idx="234">
                  <c:v>1.2450000000000001</c:v>
                </c:pt>
                <c:pt idx="235">
                  <c:v>1.2070000000000001</c:v>
                </c:pt>
                <c:pt idx="236">
                  <c:v>1.2210000000000001</c:v>
                </c:pt>
                <c:pt idx="237">
                  <c:v>1.218</c:v>
                </c:pt>
                <c:pt idx="238">
                  <c:v>1.2110000000000001</c:v>
                </c:pt>
                <c:pt idx="239">
                  <c:v>1.1970000000000001</c:v>
                </c:pt>
                <c:pt idx="240">
                  <c:v>1.17</c:v>
                </c:pt>
                <c:pt idx="241">
                  <c:v>1.099</c:v>
                </c:pt>
                <c:pt idx="242">
                  <c:v>1.0169999999999999</c:v>
                </c:pt>
                <c:pt idx="243">
                  <c:v>0.91900000000000004</c:v>
                </c:pt>
                <c:pt idx="244">
                  <c:v>0.84099999999999997</c:v>
                </c:pt>
                <c:pt idx="245">
                  <c:v>0.78200000000000003</c:v>
                </c:pt>
                <c:pt idx="246">
                  <c:v>0.76500000000000001</c:v>
                </c:pt>
                <c:pt idx="247">
                  <c:v>0.77800000000000002</c:v>
                </c:pt>
                <c:pt idx="248">
                  <c:v>0.78700000000000003</c:v>
                </c:pt>
                <c:pt idx="249">
                  <c:v>0.79200000000000004</c:v>
                </c:pt>
                <c:pt idx="250">
                  <c:v>0.85</c:v>
                </c:pt>
                <c:pt idx="251">
                  <c:v>0.91800000000000004</c:v>
                </c:pt>
                <c:pt idx="252">
                  <c:v>0.996</c:v>
                </c:pt>
                <c:pt idx="253">
                  <c:v>1.0780000000000001</c:v>
                </c:pt>
                <c:pt idx="254">
                  <c:v>1.2030000000000001</c:v>
                </c:pt>
                <c:pt idx="255">
                  <c:v>1.2729999999999999</c:v>
                </c:pt>
                <c:pt idx="256">
                  <c:v>1.339</c:v>
                </c:pt>
                <c:pt idx="257">
                  <c:v>1.365</c:v>
                </c:pt>
                <c:pt idx="258">
                  <c:v>1.399</c:v>
                </c:pt>
                <c:pt idx="259">
                  <c:v>1.355</c:v>
                </c:pt>
                <c:pt idx="260">
                  <c:v>1.2290000000000001</c:v>
                </c:pt>
                <c:pt idx="261">
                  <c:v>1.071</c:v>
                </c:pt>
                <c:pt idx="262">
                  <c:v>0.94899999999999995</c:v>
                </c:pt>
                <c:pt idx="263">
                  <c:v>0.84099999999999997</c:v>
                </c:pt>
                <c:pt idx="264">
                  <c:v>0.75900000000000001</c:v>
                </c:pt>
                <c:pt idx="265">
                  <c:v>0.76300000000000001</c:v>
                </c:pt>
                <c:pt idx="266">
                  <c:v>0.77500000000000002</c:v>
                </c:pt>
                <c:pt idx="267">
                  <c:v>0.747</c:v>
                </c:pt>
                <c:pt idx="268">
                  <c:v>0.69899999999999995</c:v>
                </c:pt>
                <c:pt idx="269">
                  <c:v>0.67700000000000005</c:v>
                </c:pt>
                <c:pt idx="270">
                  <c:v>0.65300000000000002</c:v>
                </c:pt>
                <c:pt idx="271">
                  <c:v>0.625</c:v>
                </c:pt>
                <c:pt idx="272">
                  <c:v>0.64</c:v>
                </c:pt>
                <c:pt idx="273">
                  <c:v>0.64400000000000002</c:v>
                </c:pt>
                <c:pt idx="274">
                  <c:v>0.64</c:v>
                </c:pt>
                <c:pt idx="275">
                  <c:v>0.626</c:v>
                </c:pt>
                <c:pt idx="276">
                  <c:v>0.625</c:v>
                </c:pt>
                <c:pt idx="277">
                  <c:v>0.60899999999999999</c:v>
                </c:pt>
                <c:pt idx="278">
                  <c:v>0.61399999999999999</c:v>
                </c:pt>
                <c:pt idx="279">
                  <c:v>0.61699999999999999</c:v>
                </c:pt>
                <c:pt idx="280">
                  <c:v>0.63100000000000001</c:v>
                </c:pt>
                <c:pt idx="281">
                  <c:v>0.628</c:v>
                </c:pt>
                <c:pt idx="282">
                  <c:v>0.621</c:v>
                </c:pt>
                <c:pt idx="283">
                  <c:v>0.61299999999999999</c:v>
                </c:pt>
                <c:pt idx="284">
                  <c:v>0.6</c:v>
                </c:pt>
                <c:pt idx="285">
                  <c:v>0.58199999999999996</c:v>
                </c:pt>
                <c:pt idx="286">
                  <c:v>0.59299999999999997</c:v>
                </c:pt>
                <c:pt idx="287">
                  <c:v>0.59599999999999997</c:v>
                </c:pt>
                <c:pt idx="288">
                  <c:v>0.60199999999999998</c:v>
                </c:pt>
              </c:numCache>
            </c:numRef>
          </c:yVal>
          <c:smooth val="0"/>
          <c:extLst>
            <c:ext xmlns:c16="http://schemas.microsoft.com/office/drawing/2014/chart" uri="{C3380CC4-5D6E-409C-BE32-E72D297353CC}">
              <c16:uniqueId val="{00000001-E2FF-45A6-A390-E1F9776E3CFB}"/>
            </c:ext>
          </c:extLst>
        </c:ser>
        <c:ser>
          <c:idx val="2"/>
          <c:order val="2"/>
          <c:tx>
            <c:strRef>
              <c:f>Sheet1!$J$1</c:f>
              <c:strCache>
                <c:ptCount val="1"/>
                <c:pt idx="0">
                  <c:v>Rea (Step)</c:v>
                </c:pt>
              </c:strCache>
            </c:strRef>
          </c:tx>
          <c:spPr>
            <a:ln w="19050" cap="rnd">
              <a:noFill/>
              <a:round/>
            </a:ln>
            <a:effectLst/>
          </c:spPr>
          <c:marker>
            <c:symbol val="circle"/>
            <c:size val="7"/>
            <c:spPr>
              <a:solidFill>
                <a:srgbClr val="FF0000"/>
              </a:solidFill>
              <a:ln w="9525">
                <a:noFill/>
              </a:ln>
              <a:effectLst/>
            </c:spPr>
          </c:marker>
          <c:xVal>
            <c:numRef>
              <c:f>Sheet1!$G$2:$G$292</c:f>
              <c:numCache>
                <c:formatCode>General</c:formatCode>
                <c:ptCount val="291"/>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Sheet1!$J$2:$J$292</c:f>
              <c:numCache>
                <c:formatCode>General</c:formatCode>
                <c:ptCount val="291"/>
                <c:pt idx="0">
                  <c:v>-1.2849999999999999</c:v>
                </c:pt>
                <c:pt idx="1">
                  <c:v>-1.0880000000000001</c:v>
                </c:pt>
                <c:pt idx="2">
                  <c:v>-0.91300000000000003</c:v>
                </c:pt>
                <c:pt idx="3">
                  <c:v>-0.76</c:v>
                </c:pt>
                <c:pt idx="4">
                  <c:v>-0.47299999999999998</c:v>
                </c:pt>
                <c:pt idx="5">
                  <c:v>-0.246</c:v>
                </c:pt>
                <c:pt idx="6">
                  <c:v>6.8000000000000005E-2</c:v>
                </c:pt>
                <c:pt idx="7">
                  <c:v>0.28699999999999998</c:v>
                </c:pt>
                <c:pt idx="8">
                  <c:v>0.48199999999999998</c:v>
                </c:pt>
                <c:pt idx="9">
                  <c:v>0.70099999999999996</c:v>
                </c:pt>
                <c:pt idx="10">
                  <c:v>0.89900000000000002</c:v>
                </c:pt>
                <c:pt idx="11">
                  <c:v>1.0720000000000001</c:v>
                </c:pt>
                <c:pt idx="12">
                  <c:v>1.3340000000000001</c:v>
                </c:pt>
                <c:pt idx="13">
                  <c:v>1.647</c:v>
                </c:pt>
                <c:pt idx="14">
                  <c:v>1.9430000000000001</c:v>
                </c:pt>
                <c:pt idx="15">
                  <c:v>1.6779999999999999</c:v>
                </c:pt>
                <c:pt idx="16">
                  <c:v>1.004</c:v>
                </c:pt>
                <c:pt idx="17">
                  <c:v>-0.246</c:v>
                </c:pt>
                <c:pt idx="18">
                  <c:v>-1.284</c:v>
                </c:pt>
                <c:pt idx="19">
                  <c:v>-1.609</c:v>
                </c:pt>
                <c:pt idx="20">
                  <c:v>-2.1760000000000002</c:v>
                </c:pt>
                <c:pt idx="21">
                  <c:v>-1.583</c:v>
                </c:pt>
                <c:pt idx="22">
                  <c:v>-1.1040000000000001</c:v>
                </c:pt>
                <c:pt idx="23">
                  <c:v>-0.871</c:v>
                </c:pt>
                <c:pt idx="24">
                  <c:v>-0.65</c:v>
                </c:pt>
                <c:pt idx="25">
                  <c:v>-0.47599999999999998</c:v>
                </c:pt>
                <c:pt idx="26">
                  <c:v>-0.252</c:v>
                </c:pt>
              </c:numCache>
            </c:numRef>
          </c:yVal>
          <c:smooth val="0"/>
          <c:extLst>
            <c:ext xmlns:c16="http://schemas.microsoft.com/office/drawing/2014/chart" uri="{C3380CC4-5D6E-409C-BE32-E72D297353CC}">
              <c16:uniqueId val="{00000002-E2FF-45A6-A390-E1F9776E3CFB}"/>
            </c:ext>
          </c:extLst>
        </c:ser>
        <c:ser>
          <c:idx val="3"/>
          <c:order val="3"/>
          <c:tx>
            <c:strRef>
              <c:f>Sheet1!$K$1</c:f>
              <c:strCache>
                <c:ptCount val="1"/>
                <c:pt idx="0">
                  <c:v>Rea (Swept)</c:v>
                </c:pt>
              </c:strCache>
            </c:strRef>
          </c:tx>
          <c:spPr>
            <a:ln w="25400" cap="rnd">
              <a:solidFill>
                <a:srgbClr val="FF0000"/>
              </a:solidFill>
              <a:round/>
            </a:ln>
            <a:effectLst/>
          </c:spPr>
          <c:marker>
            <c:symbol val="none"/>
          </c:marker>
          <c:xVal>
            <c:numRef>
              <c:f>Sheet1!$G$2:$G$292</c:f>
              <c:numCache>
                <c:formatCode>General</c:formatCode>
                <c:ptCount val="291"/>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8">
                  <c:v>0.4</c:v>
                </c:pt>
                <c:pt idx="29">
                  <c:v>0.41</c:v>
                </c:pt>
                <c:pt idx="30">
                  <c:v>0.42</c:v>
                </c:pt>
                <c:pt idx="31">
                  <c:v>0.43</c:v>
                </c:pt>
                <c:pt idx="32">
                  <c:v>0.44</c:v>
                </c:pt>
                <c:pt idx="33">
                  <c:v>0.45</c:v>
                </c:pt>
                <c:pt idx="34">
                  <c:v>0.46</c:v>
                </c:pt>
                <c:pt idx="35">
                  <c:v>0.47</c:v>
                </c:pt>
                <c:pt idx="36">
                  <c:v>0.48</c:v>
                </c:pt>
                <c:pt idx="37">
                  <c:v>0.49</c:v>
                </c:pt>
                <c:pt idx="38">
                  <c:v>0.5</c:v>
                </c:pt>
                <c:pt idx="39">
                  <c:v>0.51</c:v>
                </c:pt>
                <c:pt idx="40">
                  <c:v>0.52</c:v>
                </c:pt>
                <c:pt idx="41">
                  <c:v>0.53</c:v>
                </c:pt>
                <c:pt idx="42">
                  <c:v>0.54</c:v>
                </c:pt>
                <c:pt idx="43">
                  <c:v>0.55000000000000004</c:v>
                </c:pt>
                <c:pt idx="44">
                  <c:v>0.56000000000000005</c:v>
                </c:pt>
                <c:pt idx="45">
                  <c:v>0.56999999999999995</c:v>
                </c:pt>
                <c:pt idx="46">
                  <c:v>0.57999999999999996</c:v>
                </c:pt>
                <c:pt idx="47">
                  <c:v>0.59</c:v>
                </c:pt>
                <c:pt idx="48">
                  <c:v>0.6</c:v>
                </c:pt>
                <c:pt idx="49">
                  <c:v>0.61</c:v>
                </c:pt>
                <c:pt idx="50">
                  <c:v>0.62</c:v>
                </c:pt>
                <c:pt idx="51">
                  <c:v>0.63</c:v>
                </c:pt>
                <c:pt idx="52">
                  <c:v>0.64</c:v>
                </c:pt>
                <c:pt idx="53">
                  <c:v>0.65</c:v>
                </c:pt>
                <c:pt idx="54">
                  <c:v>0.66</c:v>
                </c:pt>
                <c:pt idx="55">
                  <c:v>0.67</c:v>
                </c:pt>
                <c:pt idx="56">
                  <c:v>0.68</c:v>
                </c:pt>
                <c:pt idx="57">
                  <c:v>0.69</c:v>
                </c:pt>
                <c:pt idx="58">
                  <c:v>0.7</c:v>
                </c:pt>
                <c:pt idx="59">
                  <c:v>0.71</c:v>
                </c:pt>
                <c:pt idx="60">
                  <c:v>0.72</c:v>
                </c:pt>
                <c:pt idx="61">
                  <c:v>0.73</c:v>
                </c:pt>
                <c:pt idx="62">
                  <c:v>0.74</c:v>
                </c:pt>
                <c:pt idx="63">
                  <c:v>0.75</c:v>
                </c:pt>
                <c:pt idx="64">
                  <c:v>0.76</c:v>
                </c:pt>
                <c:pt idx="65">
                  <c:v>0.77</c:v>
                </c:pt>
                <c:pt idx="66">
                  <c:v>0.78</c:v>
                </c:pt>
                <c:pt idx="67">
                  <c:v>0.79</c:v>
                </c:pt>
                <c:pt idx="68">
                  <c:v>0.8</c:v>
                </c:pt>
                <c:pt idx="69">
                  <c:v>0.81</c:v>
                </c:pt>
                <c:pt idx="70">
                  <c:v>0.82</c:v>
                </c:pt>
                <c:pt idx="71">
                  <c:v>0.83</c:v>
                </c:pt>
                <c:pt idx="72">
                  <c:v>0.84</c:v>
                </c:pt>
                <c:pt idx="73">
                  <c:v>0.85</c:v>
                </c:pt>
                <c:pt idx="74">
                  <c:v>0.86</c:v>
                </c:pt>
                <c:pt idx="75">
                  <c:v>0.87</c:v>
                </c:pt>
                <c:pt idx="76">
                  <c:v>0.88</c:v>
                </c:pt>
                <c:pt idx="77">
                  <c:v>0.89</c:v>
                </c:pt>
                <c:pt idx="78">
                  <c:v>0.9</c:v>
                </c:pt>
                <c:pt idx="79">
                  <c:v>0.91</c:v>
                </c:pt>
                <c:pt idx="80">
                  <c:v>0.92</c:v>
                </c:pt>
                <c:pt idx="81">
                  <c:v>0.93</c:v>
                </c:pt>
                <c:pt idx="82">
                  <c:v>0.94</c:v>
                </c:pt>
                <c:pt idx="83">
                  <c:v>0.95</c:v>
                </c:pt>
                <c:pt idx="84">
                  <c:v>0.96</c:v>
                </c:pt>
                <c:pt idx="85">
                  <c:v>0.97</c:v>
                </c:pt>
                <c:pt idx="86">
                  <c:v>0.98</c:v>
                </c:pt>
                <c:pt idx="87">
                  <c:v>0.99</c:v>
                </c:pt>
                <c:pt idx="88">
                  <c:v>1</c:v>
                </c:pt>
                <c:pt idx="89">
                  <c:v>1.01</c:v>
                </c:pt>
                <c:pt idx="90">
                  <c:v>1.02</c:v>
                </c:pt>
                <c:pt idx="91">
                  <c:v>1.03</c:v>
                </c:pt>
                <c:pt idx="92">
                  <c:v>1.04</c:v>
                </c:pt>
                <c:pt idx="93">
                  <c:v>1.05</c:v>
                </c:pt>
                <c:pt idx="94">
                  <c:v>1.06</c:v>
                </c:pt>
                <c:pt idx="95">
                  <c:v>1.07</c:v>
                </c:pt>
                <c:pt idx="96">
                  <c:v>1.08</c:v>
                </c:pt>
                <c:pt idx="97">
                  <c:v>1.0900000000000001</c:v>
                </c:pt>
                <c:pt idx="98">
                  <c:v>1.1000000000000001</c:v>
                </c:pt>
                <c:pt idx="99">
                  <c:v>1.1100000000000001</c:v>
                </c:pt>
                <c:pt idx="100">
                  <c:v>1.1200000000000001</c:v>
                </c:pt>
                <c:pt idx="101">
                  <c:v>1.1299999999999999</c:v>
                </c:pt>
                <c:pt idx="102">
                  <c:v>1.1399999999999999</c:v>
                </c:pt>
                <c:pt idx="103">
                  <c:v>1.1499999999999999</c:v>
                </c:pt>
                <c:pt idx="104">
                  <c:v>1.1599999999999999</c:v>
                </c:pt>
                <c:pt idx="105">
                  <c:v>1.17</c:v>
                </c:pt>
                <c:pt idx="106">
                  <c:v>1.18</c:v>
                </c:pt>
                <c:pt idx="107">
                  <c:v>1.19</c:v>
                </c:pt>
                <c:pt idx="108">
                  <c:v>1.2</c:v>
                </c:pt>
                <c:pt idx="109">
                  <c:v>1.21</c:v>
                </c:pt>
                <c:pt idx="110">
                  <c:v>1.22</c:v>
                </c:pt>
                <c:pt idx="111">
                  <c:v>1.23</c:v>
                </c:pt>
                <c:pt idx="112">
                  <c:v>1.24</c:v>
                </c:pt>
                <c:pt idx="113">
                  <c:v>1.25</c:v>
                </c:pt>
                <c:pt idx="114">
                  <c:v>1.26</c:v>
                </c:pt>
                <c:pt idx="115">
                  <c:v>1.27</c:v>
                </c:pt>
                <c:pt idx="116">
                  <c:v>1.28</c:v>
                </c:pt>
                <c:pt idx="117">
                  <c:v>1.29</c:v>
                </c:pt>
                <c:pt idx="118">
                  <c:v>1.3</c:v>
                </c:pt>
                <c:pt idx="119">
                  <c:v>1.31</c:v>
                </c:pt>
                <c:pt idx="120">
                  <c:v>1.32</c:v>
                </c:pt>
                <c:pt idx="121">
                  <c:v>1.33</c:v>
                </c:pt>
                <c:pt idx="122">
                  <c:v>1.34</c:v>
                </c:pt>
                <c:pt idx="123">
                  <c:v>1.35</c:v>
                </c:pt>
                <c:pt idx="124">
                  <c:v>1.36</c:v>
                </c:pt>
                <c:pt idx="125">
                  <c:v>1.37</c:v>
                </c:pt>
                <c:pt idx="126">
                  <c:v>1.38</c:v>
                </c:pt>
                <c:pt idx="127">
                  <c:v>1.39</c:v>
                </c:pt>
                <c:pt idx="128">
                  <c:v>1.4</c:v>
                </c:pt>
                <c:pt idx="129">
                  <c:v>1.41</c:v>
                </c:pt>
                <c:pt idx="130">
                  <c:v>1.42</c:v>
                </c:pt>
                <c:pt idx="131">
                  <c:v>1.43</c:v>
                </c:pt>
                <c:pt idx="132">
                  <c:v>1.44</c:v>
                </c:pt>
                <c:pt idx="133">
                  <c:v>1.45</c:v>
                </c:pt>
                <c:pt idx="134">
                  <c:v>1.46</c:v>
                </c:pt>
                <c:pt idx="135">
                  <c:v>1.47</c:v>
                </c:pt>
                <c:pt idx="136">
                  <c:v>1.48</c:v>
                </c:pt>
                <c:pt idx="137">
                  <c:v>1.49</c:v>
                </c:pt>
                <c:pt idx="138">
                  <c:v>1.5</c:v>
                </c:pt>
                <c:pt idx="139">
                  <c:v>1.51</c:v>
                </c:pt>
                <c:pt idx="140">
                  <c:v>1.52</c:v>
                </c:pt>
                <c:pt idx="141">
                  <c:v>1.53</c:v>
                </c:pt>
                <c:pt idx="142">
                  <c:v>1.54</c:v>
                </c:pt>
                <c:pt idx="143">
                  <c:v>1.55</c:v>
                </c:pt>
                <c:pt idx="144">
                  <c:v>1.56</c:v>
                </c:pt>
                <c:pt idx="145">
                  <c:v>1.57</c:v>
                </c:pt>
                <c:pt idx="146">
                  <c:v>1.58</c:v>
                </c:pt>
                <c:pt idx="147">
                  <c:v>1.59</c:v>
                </c:pt>
                <c:pt idx="148">
                  <c:v>1.6</c:v>
                </c:pt>
                <c:pt idx="149">
                  <c:v>1.61</c:v>
                </c:pt>
                <c:pt idx="150">
                  <c:v>1.62</c:v>
                </c:pt>
                <c:pt idx="151">
                  <c:v>1.63</c:v>
                </c:pt>
                <c:pt idx="152">
                  <c:v>1.64</c:v>
                </c:pt>
                <c:pt idx="153">
                  <c:v>1.65</c:v>
                </c:pt>
                <c:pt idx="154">
                  <c:v>1.66</c:v>
                </c:pt>
                <c:pt idx="155">
                  <c:v>1.67</c:v>
                </c:pt>
                <c:pt idx="156">
                  <c:v>1.68</c:v>
                </c:pt>
                <c:pt idx="157">
                  <c:v>1.69</c:v>
                </c:pt>
                <c:pt idx="158">
                  <c:v>1.7</c:v>
                </c:pt>
                <c:pt idx="159">
                  <c:v>1.71</c:v>
                </c:pt>
                <c:pt idx="160">
                  <c:v>1.72</c:v>
                </c:pt>
                <c:pt idx="161">
                  <c:v>1.73</c:v>
                </c:pt>
                <c:pt idx="162">
                  <c:v>1.74</c:v>
                </c:pt>
                <c:pt idx="163">
                  <c:v>1.75</c:v>
                </c:pt>
                <c:pt idx="164">
                  <c:v>1.76</c:v>
                </c:pt>
                <c:pt idx="165">
                  <c:v>1.77</c:v>
                </c:pt>
                <c:pt idx="166">
                  <c:v>1.78</c:v>
                </c:pt>
                <c:pt idx="167">
                  <c:v>1.79</c:v>
                </c:pt>
                <c:pt idx="168">
                  <c:v>1.8</c:v>
                </c:pt>
                <c:pt idx="169">
                  <c:v>1.81</c:v>
                </c:pt>
                <c:pt idx="170">
                  <c:v>1.82</c:v>
                </c:pt>
                <c:pt idx="171">
                  <c:v>1.83</c:v>
                </c:pt>
                <c:pt idx="172">
                  <c:v>1.84</c:v>
                </c:pt>
                <c:pt idx="173">
                  <c:v>1.85</c:v>
                </c:pt>
                <c:pt idx="174">
                  <c:v>1.86</c:v>
                </c:pt>
                <c:pt idx="175">
                  <c:v>1.87</c:v>
                </c:pt>
                <c:pt idx="176">
                  <c:v>1.88</c:v>
                </c:pt>
                <c:pt idx="177">
                  <c:v>1.89</c:v>
                </c:pt>
                <c:pt idx="178">
                  <c:v>1.9</c:v>
                </c:pt>
                <c:pt idx="179">
                  <c:v>1.91</c:v>
                </c:pt>
                <c:pt idx="180">
                  <c:v>1.92</c:v>
                </c:pt>
                <c:pt idx="181">
                  <c:v>1.93</c:v>
                </c:pt>
                <c:pt idx="182">
                  <c:v>1.94</c:v>
                </c:pt>
                <c:pt idx="183">
                  <c:v>1.95</c:v>
                </c:pt>
                <c:pt idx="184">
                  <c:v>1.96</c:v>
                </c:pt>
                <c:pt idx="185">
                  <c:v>1.97</c:v>
                </c:pt>
                <c:pt idx="186">
                  <c:v>1.98</c:v>
                </c:pt>
                <c:pt idx="187">
                  <c:v>1.99</c:v>
                </c:pt>
                <c:pt idx="188">
                  <c:v>2</c:v>
                </c:pt>
                <c:pt idx="189">
                  <c:v>2.0099999999999998</c:v>
                </c:pt>
                <c:pt idx="190">
                  <c:v>2.02</c:v>
                </c:pt>
                <c:pt idx="191">
                  <c:v>2.0299999999999998</c:v>
                </c:pt>
                <c:pt idx="192">
                  <c:v>2.04</c:v>
                </c:pt>
                <c:pt idx="193">
                  <c:v>2.0499999999999998</c:v>
                </c:pt>
                <c:pt idx="194">
                  <c:v>2.06</c:v>
                </c:pt>
                <c:pt idx="195">
                  <c:v>2.0699999999999998</c:v>
                </c:pt>
                <c:pt idx="196">
                  <c:v>2.08</c:v>
                </c:pt>
                <c:pt idx="197">
                  <c:v>2.09</c:v>
                </c:pt>
                <c:pt idx="198">
                  <c:v>2.1</c:v>
                </c:pt>
                <c:pt idx="199">
                  <c:v>2.11</c:v>
                </c:pt>
                <c:pt idx="200">
                  <c:v>2.12</c:v>
                </c:pt>
                <c:pt idx="201">
                  <c:v>2.13</c:v>
                </c:pt>
                <c:pt idx="202">
                  <c:v>2.14</c:v>
                </c:pt>
                <c:pt idx="203">
                  <c:v>2.15</c:v>
                </c:pt>
                <c:pt idx="204">
                  <c:v>2.16</c:v>
                </c:pt>
                <c:pt idx="205">
                  <c:v>2.17</c:v>
                </c:pt>
                <c:pt idx="206">
                  <c:v>2.1800000000000002</c:v>
                </c:pt>
                <c:pt idx="207">
                  <c:v>2.19</c:v>
                </c:pt>
                <c:pt idx="208">
                  <c:v>2.2000000000000002</c:v>
                </c:pt>
                <c:pt idx="209">
                  <c:v>2.21</c:v>
                </c:pt>
                <c:pt idx="210">
                  <c:v>2.2200000000000002</c:v>
                </c:pt>
                <c:pt idx="211">
                  <c:v>2.23</c:v>
                </c:pt>
                <c:pt idx="212">
                  <c:v>2.2400000000000002</c:v>
                </c:pt>
                <c:pt idx="213">
                  <c:v>2.25</c:v>
                </c:pt>
                <c:pt idx="214">
                  <c:v>2.2599999999999998</c:v>
                </c:pt>
                <c:pt idx="215">
                  <c:v>2.27</c:v>
                </c:pt>
                <c:pt idx="216">
                  <c:v>2.2799999999999998</c:v>
                </c:pt>
                <c:pt idx="217">
                  <c:v>2.29</c:v>
                </c:pt>
                <c:pt idx="218">
                  <c:v>2.2999999999999998</c:v>
                </c:pt>
                <c:pt idx="219">
                  <c:v>2.31</c:v>
                </c:pt>
                <c:pt idx="220">
                  <c:v>2.3199999999999998</c:v>
                </c:pt>
                <c:pt idx="221">
                  <c:v>2.33</c:v>
                </c:pt>
                <c:pt idx="222">
                  <c:v>2.34</c:v>
                </c:pt>
                <c:pt idx="223">
                  <c:v>2.35</c:v>
                </c:pt>
                <c:pt idx="224">
                  <c:v>2.36</c:v>
                </c:pt>
                <c:pt idx="225">
                  <c:v>2.37</c:v>
                </c:pt>
                <c:pt idx="226">
                  <c:v>2.38</c:v>
                </c:pt>
                <c:pt idx="227">
                  <c:v>2.39</c:v>
                </c:pt>
                <c:pt idx="228">
                  <c:v>2.4</c:v>
                </c:pt>
                <c:pt idx="229">
                  <c:v>2.41</c:v>
                </c:pt>
                <c:pt idx="230">
                  <c:v>2.42</c:v>
                </c:pt>
                <c:pt idx="231">
                  <c:v>2.4300000000000002</c:v>
                </c:pt>
                <c:pt idx="232">
                  <c:v>2.44</c:v>
                </c:pt>
                <c:pt idx="233">
                  <c:v>2.4500000000000002</c:v>
                </c:pt>
                <c:pt idx="234">
                  <c:v>2.46</c:v>
                </c:pt>
                <c:pt idx="235">
                  <c:v>2.4700000000000002</c:v>
                </c:pt>
                <c:pt idx="236">
                  <c:v>2.48</c:v>
                </c:pt>
                <c:pt idx="237">
                  <c:v>2.4900000000000002</c:v>
                </c:pt>
                <c:pt idx="238">
                  <c:v>2.5</c:v>
                </c:pt>
                <c:pt idx="239">
                  <c:v>2.5099999999999998</c:v>
                </c:pt>
                <c:pt idx="240">
                  <c:v>2.52</c:v>
                </c:pt>
                <c:pt idx="241">
                  <c:v>2.5299999999999998</c:v>
                </c:pt>
                <c:pt idx="242">
                  <c:v>2.54</c:v>
                </c:pt>
                <c:pt idx="243">
                  <c:v>2.5499999999999998</c:v>
                </c:pt>
                <c:pt idx="244">
                  <c:v>2.56</c:v>
                </c:pt>
                <c:pt idx="245">
                  <c:v>2.57</c:v>
                </c:pt>
                <c:pt idx="246">
                  <c:v>2.58</c:v>
                </c:pt>
                <c:pt idx="247">
                  <c:v>2.59</c:v>
                </c:pt>
                <c:pt idx="248">
                  <c:v>2.6</c:v>
                </c:pt>
                <c:pt idx="249">
                  <c:v>2.61</c:v>
                </c:pt>
                <c:pt idx="250">
                  <c:v>2.62</c:v>
                </c:pt>
                <c:pt idx="251">
                  <c:v>2.63</c:v>
                </c:pt>
                <c:pt idx="252">
                  <c:v>2.64</c:v>
                </c:pt>
                <c:pt idx="253">
                  <c:v>2.65</c:v>
                </c:pt>
                <c:pt idx="254">
                  <c:v>2.66</c:v>
                </c:pt>
                <c:pt idx="255">
                  <c:v>2.67</c:v>
                </c:pt>
                <c:pt idx="256">
                  <c:v>2.68</c:v>
                </c:pt>
                <c:pt idx="257">
                  <c:v>2.69</c:v>
                </c:pt>
                <c:pt idx="258">
                  <c:v>2.7</c:v>
                </c:pt>
                <c:pt idx="259">
                  <c:v>2.71</c:v>
                </c:pt>
                <c:pt idx="260">
                  <c:v>2.72</c:v>
                </c:pt>
                <c:pt idx="261">
                  <c:v>2.73</c:v>
                </c:pt>
                <c:pt idx="262">
                  <c:v>2.74</c:v>
                </c:pt>
                <c:pt idx="263">
                  <c:v>2.75</c:v>
                </c:pt>
                <c:pt idx="264">
                  <c:v>2.76</c:v>
                </c:pt>
                <c:pt idx="265">
                  <c:v>2.77</c:v>
                </c:pt>
                <c:pt idx="266">
                  <c:v>2.78</c:v>
                </c:pt>
                <c:pt idx="267">
                  <c:v>2.79</c:v>
                </c:pt>
                <c:pt idx="268">
                  <c:v>2.8</c:v>
                </c:pt>
                <c:pt idx="269">
                  <c:v>2.81</c:v>
                </c:pt>
                <c:pt idx="270">
                  <c:v>2.82</c:v>
                </c:pt>
                <c:pt idx="271">
                  <c:v>2.83</c:v>
                </c:pt>
                <c:pt idx="272">
                  <c:v>2.84</c:v>
                </c:pt>
                <c:pt idx="273">
                  <c:v>2.85</c:v>
                </c:pt>
                <c:pt idx="274">
                  <c:v>2.86</c:v>
                </c:pt>
                <c:pt idx="275">
                  <c:v>2.87</c:v>
                </c:pt>
                <c:pt idx="276">
                  <c:v>2.88</c:v>
                </c:pt>
                <c:pt idx="277">
                  <c:v>2.89</c:v>
                </c:pt>
                <c:pt idx="278">
                  <c:v>2.9</c:v>
                </c:pt>
                <c:pt idx="279">
                  <c:v>2.91</c:v>
                </c:pt>
                <c:pt idx="280">
                  <c:v>2.92</c:v>
                </c:pt>
                <c:pt idx="281">
                  <c:v>2.93</c:v>
                </c:pt>
                <c:pt idx="282">
                  <c:v>2.94</c:v>
                </c:pt>
                <c:pt idx="283">
                  <c:v>2.95</c:v>
                </c:pt>
                <c:pt idx="284">
                  <c:v>2.96</c:v>
                </c:pt>
                <c:pt idx="285">
                  <c:v>2.97</c:v>
                </c:pt>
                <c:pt idx="286">
                  <c:v>2.98</c:v>
                </c:pt>
                <c:pt idx="287">
                  <c:v>2.99</c:v>
                </c:pt>
                <c:pt idx="288">
                  <c:v>3</c:v>
                </c:pt>
              </c:numCache>
            </c:numRef>
          </c:xVal>
          <c:yVal>
            <c:numRef>
              <c:f>Sheet1!$K$2:$K$292</c:f>
              <c:numCache>
                <c:formatCode>General</c:formatCode>
                <c:ptCount val="291"/>
                <c:pt idx="28">
                  <c:v>-1.5880000000000001</c:v>
                </c:pt>
                <c:pt idx="29">
                  <c:v>-1.698</c:v>
                </c:pt>
                <c:pt idx="30">
                  <c:v>-1.79</c:v>
                </c:pt>
                <c:pt idx="31">
                  <c:v>-2.129</c:v>
                </c:pt>
                <c:pt idx="32">
                  <c:v>-1.9510000000000001</c:v>
                </c:pt>
                <c:pt idx="33">
                  <c:v>-1.7709999999999999</c:v>
                </c:pt>
                <c:pt idx="34">
                  <c:v>-1.589</c:v>
                </c:pt>
                <c:pt idx="35">
                  <c:v>-1.369</c:v>
                </c:pt>
                <c:pt idx="36">
                  <c:v>-1.0589999999999999</c:v>
                </c:pt>
                <c:pt idx="37">
                  <c:v>-0.97699999999999998</c:v>
                </c:pt>
                <c:pt idx="38">
                  <c:v>-0.91800000000000004</c:v>
                </c:pt>
                <c:pt idx="39">
                  <c:v>-0.878</c:v>
                </c:pt>
                <c:pt idx="40">
                  <c:v>-0.872</c:v>
                </c:pt>
                <c:pt idx="41">
                  <c:v>-0.92200000000000004</c:v>
                </c:pt>
                <c:pt idx="42">
                  <c:v>-0.99099999999999999</c:v>
                </c:pt>
                <c:pt idx="43">
                  <c:v>-1.0760000000000001</c:v>
                </c:pt>
                <c:pt idx="44">
                  <c:v>-1.1240000000000001</c:v>
                </c:pt>
                <c:pt idx="45">
                  <c:v>-1.121</c:v>
                </c:pt>
                <c:pt idx="46">
                  <c:v>-1.107</c:v>
                </c:pt>
                <c:pt idx="47">
                  <c:v>-1.0780000000000001</c:v>
                </c:pt>
                <c:pt idx="48">
                  <c:v>-1.02</c:v>
                </c:pt>
                <c:pt idx="49">
                  <c:v>-0.96899999999999997</c:v>
                </c:pt>
                <c:pt idx="50">
                  <c:v>-0.95199999999999996</c:v>
                </c:pt>
                <c:pt idx="51">
                  <c:v>-0.92</c:v>
                </c:pt>
                <c:pt idx="52">
                  <c:v>-0.91200000000000003</c:v>
                </c:pt>
                <c:pt idx="53">
                  <c:v>-0.92600000000000005</c:v>
                </c:pt>
                <c:pt idx="54">
                  <c:v>-0.93100000000000005</c:v>
                </c:pt>
                <c:pt idx="55">
                  <c:v>-0.92300000000000004</c:v>
                </c:pt>
                <c:pt idx="56">
                  <c:v>-0.92700000000000005</c:v>
                </c:pt>
                <c:pt idx="57">
                  <c:v>-0.85699999999999998</c:v>
                </c:pt>
                <c:pt idx="58">
                  <c:v>-0.77100000000000002</c:v>
                </c:pt>
                <c:pt idx="59">
                  <c:v>-0.71099999999999997</c:v>
                </c:pt>
                <c:pt idx="60">
                  <c:v>-0.64500000000000002</c:v>
                </c:pt>
                <c:pt idx="61">
                  <c:v>-0.54</c:v>
                </c:pt>
                <c:pt idx="62">
                  <c:v>-0.47899999999999998</c:v>
                </c:pt>
                <c:pt idx="63">
                  <c:v>-0.42799999999999999</c:v>
                </c:pt>
                <c:pt idx="64">
                  <c:v>-0.33800000000000002</c:v>
                </c:pt>
                <c:pt idx="65">
                  <c:v>-0.26200000000000001</c:v>
                </c:pt>
                <c:pt idx="66">
                  <c:v>-0.26700000000000002</c:v>
                </c:pt>
                <c:pt idx="67">
                  <c:v>-0.3</c:v>
                </c:pt>
                <c:pt idx="68">
                  <c:v>-0.312</c:v>
                </c:pt>
                <c:pt idx="69">
                  <c:v>-0.36299999999999999</c:v>
                </c:pt>
                <c:pt idx="70">
                  <c:v>-0.41899999999999998</c:v>
                </c:pt>
                <c:pt idx="71">
                  <c:v>-0.41699999999999998</c:v>
                </c:pt>
                <c:pt idx="72">
                  <c:v>-0.379</c:v>
                </c:pt>
                <c:pt idx="73">
                  <c:v>-0.35599999999999998</c:v>
                </c:pt>
                <c:pt idx="74">
                  <c:v>-0.31</c:v>
                </c:pt>
                <c:pt idx="75">
                  <c:v>-0.255</c:v>
                </c:pt>
                <c:pt idx="76">
                  <c:v>-0.215</c:v>
                </c:pt>
                <c:pt idx="77">
                  <c:v>-0.16700000000000001</c:v>
                </c:pt>
                <c:pt idx="78">
                  <c:v>-0.124</c:v>
                </c:pt>
                <c:pt idx="79">
                  <c:v>-9.0999999999999998E-2</c:v>
                </c:pt>
                <c:pt idx="80">
                  <c:v>-5.8999999999999997E-2</c:v>
                </c:pt>
                <c:pt idx="81">
                  <c:v>-3.5000000000000003E-2</c:v>
                </c:pt>
                <c:pt idx="82">
                  <c:v>-4.1000000000000002E-2</c:v>
                </c:pt>
                <c:pt idx="83">
                  <c:v>-3.5999999999999997E-2</c:v>
                </c:pt>
                <c:pt idx="84">
                  <c:v>-1.7000000000000001E-2</c:v>
                </c:pt>
                <c:pt idx="85">
                  <c:v>0</c:v>
                </c:pt>
                <c:pt idx="86">
                  <c:v>2.1000000000000001E-2</c:v>
                </c:pt>
                <c:pt idx="87">
                  <c:v>5.6000000000000001E-2</c:v>
                </c:pt>
                <c:pt idx="88">
                  <c:v>8.2000000000000003E-2</c:v>
                </c:pt>
                <c:pt idx="89">
                  <c:v>9.4E-2</c:v>
                </c:pt>
                <c:pt idx="90">
                  <c:v>0.108</c:v>
                </c:pt>
                <c:pt idx="91">
                  <c:v>0.13300000000000001</c:v>
                </c:pt>
                <c:pt idx="92">
                  <c:v>0.156</c:v>
                </c:pt>
                <c:pt idx="93">
                  <c:v>0.183</c:v>
                </c:pt>
                <c:pt idx="94">
                  <c:v>0.214</c:v>
                </c:pt>
                <c:pt idx="95">
                  <c:v>0.23699999999999999</c:v>
                </c:pt>
                <c:pt idx="96">
                  <c:v>0.25900000000000001</c:v>
                </c:pt>
                <c:pt idx="97">
                  <c:v>0.28399999999999997</c:v>
                </c:pt>
                <c:pt idx="98">
                  <c:v>0.30099999999999999</c:v>
                </c:pt>
                <c:pt idx="99">
                  <c:v>0.31900000000000001</c:v>
                </c:pt>
                <c:pt idx="100">
                  <c:v>0.33800000000000002</c:v>
                </c:pt>
                <c:pt idx="101">
                  <c:v>0.35</c:v>
                </c:pt>
                <c:pt idx="102">
                  <c:v>0.34799999999999998</c:v>
                </c:pt>
                <c:pt idx="103">
                  <c:v>0.36</c:v>
                </c:pt>
                <c:pt idx="104">
                  <c:v>0.36499999999999999</c:v>
                </c:pt>
                <c:pt idx="105">
                  <c:v>0.38100000000000001</c:v>
                </c:pt>
                <c:pt idx="106">
                  <c:v>0.40500000000000003</c:v>
                </c:pt>
                <c:pt idx="107">
                  <c:v>0.442</c:v>
                </c:pt>
                <c:pt idx="108">
                  <c:v>0.46800000000000003</c:v>
                </c:pt>
                <c:pt idx="109">
                  <c:v>0.498</c:v>
                </c:pt>
                <c:pt idx="110">
                  <c:v>0.51900000000000002</c:v>
                </c:pt>
                <c:pt idx="111">
                  <c:v>0.53500000000000003</c:v>
                </c:pt>
                <c:pt idx="112">
                  <c:v>0.54300000000000004</c:v>
                </c:pt>
                <c:pt idx="113">
                  <c:v>0.55400000000000005</c:v>
                </c:pt>
                <c:pt idx="114">
                  <c:v>0.57099999999999995</c:v>
                </c:pt>
                <c:pt idx="115">
                  <c:v>0.59199999999999997</c:v>
                </c:pt>
                <c:pt idx="116">
                  <c:v>0.59099999999999997</c:v>
                </c:pt>
                <c:pt idx="117">
                  <c:v>0.59199999999999997</c:v>
                </c:pt>
                <c:pt idx="118">
                  <c:v>0.6</c:v>
                </c:pt>
                <c:pt idx="119">
                  <c:v>0.60399999999999998</c:v>
                </c:pt>
                <c:pt idx="120">
                  <c:v>0.59899999999999998</c:v>
                </c:pt>
                <c:pt idx="121">
                  <c:v>0.64100000000000001</c:v>
                </c:pt>
                <c:pt idx="122">
                  <c:v>0.68400000000000005</c:v>
                </c:pt>
                <c:pt idx="123">
                  <c:v>0.72499999999999998</c:v>
                </c:pt>
                <c:pt idx="124">
                  <c:v>0.77300000000000002</c:v>
                </c:pt>
                <c:pt idx="125">
                  <c:v>0.83699999999999997</c:v>
                </c:pt>
                <c:pt idx="126">
                  <c:v>0.873</c:v>
                </c:pt>
                <c:pt idx="127">
                  <c:v>0.91</c:v>
                </c:pt>
                <c:pt idx="128">
                  <c:v>0.93500000000000005</c:v>
                </c:pt>
                <c:pt idx="129">
                  <c:v>0.94</c:v>
                </c:pt>
                <c:pt idx="130">
                  <c:v>0.93600000000000005</c:v>
                </c:pt>
                <c:pt idx="131">
                  <c:v>0.93300000000000005</c:v>
                </c:pt>
                <c:pt idx="132">
                  <c:v>0.92300000000000004</c:v>
                </c:pt>
                <c:pt idx="133">
                  <c:v>0.92400000000000004</c:v>
                </c:pt>
                <c:pt idx="134">
                  <c:v>0.93200000000000005</c:v>
                </c:pt>
                <c:pt idx="135">
                  <c:v>0.93799999999999994</c:v>
                </c:pt>
                <c:pt idx="136">
                  <c:v>0.94299999999999995</c:v>
                </c:pt>
                <c:pt idx="137">
                  <c:v>0.94199999999999995</c:v>
                </c:pt>
                <c:pt idx="138">
                  <c:v>0.94699999999999995</c:v>
                </c:pt>
                <c:pt idx="139">
                  <c:v>0.95599999999999996</c:v>
                </c:pt>
                <c:pt idx="140">
                  <c:v>0.95399999999999996</c:v>
                </c:pt>
                <c:pt idx="141">
                  <c:v>0.94899999999999995</c:v>
                </c:pt>
                <c:pt idx="142">
                  <c:v>0.97899999999999998</c:v>
                </c:pt>
                <c:pt idx="143">
                  <c:v>0.995</c:v>
                </c:pt>
                <c:pt idx="144">
                  <c:v>1.024</c:v>
                </c:pt>
                <c:pt idx="145">
                  <c:v>1.089</c:v>
                </c:pt>
                <c:pt idx="146">
                  <c:v>1.169</c:v>
                </c:pt>
                <c:pt idx="147">
                  <c:v>1.2090000000000001</c:v>
                </c:pt>
                <c:pt idx="148">
                  <c:v>1.262</c:v>
                </c:pt>
                <c:pt idx="149">
                  <c:v>1.2849999999999999</c:v>
                </c:pt>
                <c:pt idx="150">
                  <c:v>1.26</c:v>
                </c:pt>
                <c:pt idx="151">
                  <c:v>1.2330000000000001</c:v>
                </c:pt>
                <c:pt idx="152">
                  <c:v>1.234</c:v>
                </c:pt>
                <c:pt idx="153">
                  <c:v>1.246</c:v>
                </c:pt>
                <c:pt idx="154">
                  <c:v>1.2709999999999999</c:v>
                </c:pt>
                <c:pt idx="155">
                  <c:v>1.365</c:v>
                </c:pt>
                <c:pt idx="156">
                  <c:v>1.427</c:v>
                </c:pt>
                <c:pt idx="157">
                  <c:v>1.4950000000000001</c:v>
                </c:pt>
                <c:pt idx="158">
                  <c:v>1.5269999999999999</c:v>
                </c:pt>
                <c:pt idx="159">
                  <c:v>1.579</c:v>
                </c:pt>
                <c:pt idx="160">
                  <c:v>1.5429999999999999</c:v>
                </c:pt>
                <c:pt idx="161">
                  <c:v>1.53</c:v>
                </c:pt>
                <c:pt idx="162">
                  <c:v>1.4910000000000001</c:v>
                </c:pt>
                <c:pt idx="163">
                  <c:v>1.458</c:v>
                </c:pt>
                <c:pt idx="164">
                  <c:v>1.3879999999999999</c:v>
                </c:pt>
                <c:pt idx="165">
                  <c:v>1.3879999999999999</c:v>
                </c:pt>
                <c:pt idx="166">
                  <c:v>1.3779999999999999</c:v>
                </c:pt>
                <c:pt idx="167">
                  <c:v>1.359</c:v>
                </c:pt>
                <c:pt idx="168">
                  <c:v>1.3839999999999999</c:v>
                </c:pt>
                <c:pt idx="169">
                  <c:v>1.4450000000000001</c:v>
                </c:pt>
                <c:pt idx="170">
                  <c:v>1.472</c:v>
                </c:pt>
                <c:pt idx="171">
                  <c:v>1.542</c:v>
                </c:pt>
                <c:pt idx="172">
                  <c:v>1.62</c:v>
                </c:pt>
                <c:pt idx="173">
                  <c:v>1.6259999999999999</c:v>
                </c:pt>
                <c:pt idx="174">
                  <c:v>1.6359999999999999</c:v>
                </c:pt>
                <c:pt idx="175">
                  <c:v>1.6519999999999999</c:v>
                </c:pt>
                <c:pt idx="176">
                  <c:v>1.643</c:v>
                </c:pt>
                <c:pt idx="177">
                  <c:v>1.696</c:v>
                </c:pt>
                <c:pt idx="178">
                  <c:v>1.8080000000000001</c:v>
                </c:pt>
                <c:pt idx="179">
                  <c:v>1.847</c:v>
                </c:pt>
                <c:pt idx="180">
                  <c:v>1.8620000000000001</c:v>
                </c:pt>
                <c:pt idx="181">
                  <c:v>1.863</c:v>
                </c:pt>
                <c:pt idx="182">
                  <c:v>1.768</c:v>
                </c:pt>
                <c:pt idx="183">
                  <c:v>1.6180000000000001</c:v>
                </c:pt>
                <c:pt idx="184">
                  <c:v>1.5129999999999999</c:v>
                </c:pt>
                <c:pt idx="185">
                  <c:v>1.5189999999999999</c:v>
                </c:pt>
                <c:pt idx="186">
                  <c:v>1.532</c:v>
                </c:pt>
                <c:pt idx="187">
                  <c:v>1.5609999999999999</c:v>
                </c:pt>
                <c:pt idx="188">
                  <c:v>1.6339999999999999</c:v>
                </c:pt>
                <c:pt idx="189">
                  <c:v>1.677</c:v>
                </c:pt>
                <c:pt idx="190">
                  <c:v>1.43</c:v>
                </c:pt>
                <c:pt idx="191">
                  <c:v>1.083</c:v>
                </c:pt>
                <c:pt idx="192">
                  <c:v>0.69899999999999995</c:v>
                </c:pt>
                <c:pt idx="193">
                  <c:v>0.28100000000000003</c:v>
                </c:pt>
                <c:pt idx="194">
                  <c:v>-6.3E-2</c:v>
                </c:pt>
                <c:pt idx="195">
                  <c:v>-0.13100000000000001</c:v>
                </c:pt>
                <c:pt idx="196">
                  <c:v>-0.107</c:v>
                </c:pt>
                <c:pt idx="197">
                  <c:v>4.4999999999999998E-2</c:v>
                </c:pt>
                <c:pt idx="198">
                  <c:v>0.17</c:v>
                </c:pt>
                <c:pt idx="199">
                  <c:v>0.21</c:v>
                </c:pt>
                <c:pt idx="200">
                  <c:v>0.13200000000000001</c:v>
                </c:pt>
                <c:pt idx="201">
                  <c:v>0.121</c:v>
                </c:pt>
                <c:pt idx="202">
                  <c:v>-0.02</c:v>
                </c:pt>
                <c:pt idx="203">
                  <c:v>-0.108</c:v>
                </c:pt>
                <c:pt idx="204">
                  <c:v>-0.161</c:v>
                </c:pt>
                <c:pt idx="205">
                  <c:v>-0.16500000000000001</c:v>
                </c:pt>
                <c:pt idx="206">
                  <c:v>-0.27500000000000002</c:v>
                </c:pt>
                <c:pt idx="207">
                  <c:v>-0.36699999999999999</c:v>
                </c:pt>
                <c:pt idx="208">
                  <c:v>-0.499</c:v>
                </c:pt>
                <c:pt idx="209">
                  <c:v>-0.64300000000000002</c:v>
                </c:pt>
                <c:pt idx="210">
                  <c:v>-0.80900000000000005</c:v>
                </c:pt>
                <c:pt idx="211">
                  <c:v>-0.95899999999999996</c:v>
                </c:pt>
                <c:pt idx="212">
                  <c:v>-1.1140000000000001</c:v>
                </c:pt>
                <c:pt idx="213">
                  <c:v>-1.206</c:v>
                </c:pt>
                <c:pt idx="214">
                  <c:v>-1.419</c:v>
                </c:pt>
                <c:pt idx="215">
                  <c:v>-1.583</c:v>
                </c:pt>
                <c:pt idx="216">
                  <c:v>-1.81</c:v>
                </c:pt>
                <c:pt idx="217">
                  <c:v>-2.1440000000000001</c:v>
                </c:pt>
                <c:pt idx="218">
                  <c:v>-2.5470000000000002</c:v>
                </c:pt>
                <c:pt idx="219">
                  <c:v>-2.6720000000000002</c:v>
                </c:pt>
                <c:pt idx="220">
                  <c:v>-2.855</c:v>
                </c:pt>
                <c:pt idx="221">
                  <c:v>-2.859</c:v>
                </c:pt>
                <c:pt idx="222">
                  <c:v>-2.528</c:v>
                </c:pt>
                <c:pt idx="223">
                  <c:v>-2.089</c:v>
                </c:pt>
                <c:pt idx="224">
                  <c:v>-1.8109999999999999</c:v>
                </c:pt>
                <c:pt idx="225">
                  <c:v>-1.5329999999999999</c:v>
                </c:pt>
                <c:pt idx="226">
                  <c:v>-1.3169999999999999</c:v>
                </c:pt>
                <c:pt idx="227">
                  <c:v>-1.2629999999999999</c:v>
                </c:pt>
                <c:pt idx="228">
                  <c:v>-1.331</c:v>
                </c:pt>
                <c:pt idx="229">
                  <c:v>-1.3560000000000001</c:v>
                </c:pt>
                <c:pt idx="230">
                  <c:v>-1.2809999999999999</c:v>
                </c:pt>
                <c:pt idx="231">
                  <c:v>-1.2629999999999999</c:v>
                </c:pt>
                <c:pt idx="232">
                  <c:v>-1.2310000000000001</c:v>
                </c:pt>
                <c:pt idx="233">
                  <c:v>-1.1499999999999999</c:v>
                </c:pt>
                <c:pt idx="234">
                  <c:v>-1.0880000000000001</c:v>
                </c:pt>
                <c:pt idx="235">
                  <c:v>-1.1519999999999999</c:v>
                </c:pt>
                <c:pt idx="236">
                  <c:v>-1.1559999999999999</c:v>
                </c:pt>
                <c:pt idx="237">
                  <c:v>-1.22</c:v>
                </c:pt>
                <c:pt idx="238">
                  <c:v>-1.25</c:v>
                </c:pt>
                <c:pt idx="239">
                  <c:v>-1.268</c:v>
                </c:pt>
                <c:pt idx="240">
                  <c:v>-1.2450000000000001</c:v>
                </c:pt>
                <c:pt idx="241">
                  <c:v>-1.2450000000000001</c:v>
                </c:pt>
                <c:pt idx="242">
                  <c:v>-1.224</c:v>
                </c:pt>
                <c:pt idx="243">
                  <c:v>-1.236</c:v>
                </c:pt>
                <c:pt idx="244">
                  <c:v>-1.244</c:v>
                </c:pt>
                <c:pt idx="245">
                  <c:v>-1.202</c:v>
                </c:pt>
                <c:pt idx="246">
                  <c:v>-1.1419999999999999</c:v>
                </c:pt>
                <c:pt idx="247">
                  <c:v>-1.0589999999999999</c:v>
                </c:pt>
                <c:pt idx="248">
                  <c:v>-0.95599999999999996</c:v>
                </c:pt>
                <c:pt idx="249">
                  <c:v>-0.83799999999999997</c:v>
                </c:pt>
                <c:pt idx="250">
                  <c:v>-0.77700000000000002</c:v>
                </c:pt>
                <c:pt idx="251">
                  <c:v>-0.77100000000000002</c:v>
                </c:pt>
                <c:pt idx="252">
                  <c:v>-0.73</c:v>
                </c:pt>
                <c:pt idx="253">
                  <c:v>-0.68400000000000005</c:v>
                </c:pt>
                <c:pt idx="254">
                  <c:v>-0.68400000000000005</c:v>
                </c:pt>
                <c:pt idx="255">
                  <c:v>-0.67100000000000004</c:v>
                </c:pt>
                <c:pt idx="256">
                  <c:v>-0.61299999999999999</c:v>
                </c:pt>
                <c:pt idx="257">
                  <c:v>-0.64200000000000002</c:v>
                </c:pt>
                <c:pt idx="258">
                  <c:v>-0.67400000000000004</c:v>
                </c:pt>
                <c:pt idx="259">
                  <c:v>-0.67300000000000004</c:v>
                </c:pt>
                <c:pt idx="260">
                  <c:v>-0.61799999999999999</c:v>
                </c:pt>
                <c:pt idx="261">
                  <c:v>-0.57799999999999996</c:v>
                </c:pt>
                <c:pt idx="262">
                  <c:v>-0.50900000000000001</c:v>
                </c:pt>
                <c:pt idx="263">
                  <c:v>-0.47399999999999998</c:v>
                </c:pt>
                <c:pt idx="264">
                  <c:v>-0.46300000000000002</c:v>
                </c:pt>
                <c:pt idx="265">
                  <c:v>-0.52500000000000002</c:v>
                </c:pt>
                <c:pt idx="266">
                  <c:v>-0.55300000000000005</c:v>
                </c:pt>
                <c:pt idx="267">
                  <c:v>-0.56599999999999995</c:v>
                </c:pt>
                <c:pt idx="268">
                  <c:v>-0.56100000000000005</c:v>
                </c:pt>
                <c:pt idx="269">
                  <c:v>-0.53500000000000003</c:v>
                </c:pt>
                <c:pt idx="270">
                  <c:v>-0.48399999999999999</c:v>
                </c:pt>
                <c:pt idx="271">
                  <c:v>-0.47399999999999998</c:v>
                </c:pt>
                <c:pt idx="272">
                  <c:v>-0.47799999999999998</c:v>
                </c:pt>
                <c:pt idx="273">
                  <c:v>-0.47399999999999998</c:v>
                </c:pt>
                <c:pt idx="274">
                  <c:v>-0.47699999999999998</c:v>
                </c:pt>
                <c:pt idx="275">
                  <c:v>-0.503</c:v>
                </c:pt>
                <c:pt idx="276">
                  <c:v>-0.51900000000000002</c:v>
                </c:pt>
                <c:pt idx="277">
                  <c:v>-0.53</c:v>
                </c:pt>
                <c:pt idx="278">
                  <c:v>-0.54400000000000004</c:v>
                </c:pt>
                <c:pt idx="279">
                  <c:v>-0.55700000000000005</c:v>
                </c:pt>
                <c:pt idx="280">
                  <c:v>-0.51800000000000002</c:v>
                </c:pt>
                <c:pt idx="281">
                  <c:v>-0.47699999999999998</c:v>
                </c:pt>
                <c:pt idx="282">
                  <c:v>-0.435</c:v>
                </c:pt>
                <c:pt idx="283">
                  <c:v>-0.39300000000000002</c:v>
                </c:pt>
                <c:pt idx="284">
                  <c:v>-0.35699999999999998</c:v>
                </c:pt>
                <c:pt idx="285">
                  <c:v>-0.34899999999999998</c:v>
                </c:pt>
                <c:pt idx="286">
                  <c:v>-0.34499999999999997</c:v>
                </c:pt>
                <c:pt idx="287">
                  <c:v>-0.34200000000000003</c:v>
                </c:pt>
                <c:pt idx="288">
                  <c:v>-0.34399999999999997</c:v>
                </c:pt>
              </c:numCache>
            </c:numRef>
          </c:yVal>
          <c:smooth val="0"/>
          <c:extLst>
            <c:ext xmlns:c16="http://schemas.microsoft.com/office/drawing/2014/chart" uri="{C3380CC4-5D6E-409C-BE32-E72D297353CC}">
              <c16:uniqueId val="{00000003-E2FF-45A6-A390-E1F9776E3CFB}"/>
            </c:ext>
          </c:extLst>
        </c:ser>
        <c:dLbls>
          <c:showLegendKey val="0"/>
          <c:showVal val="0"/>
          <c:showCatName val="0"/>
          <c:showSerName val="0"/>
          <c:showPercent val="0"/>
          <c:showBubbleSize val="0"/>
        </c:dLbls>
        <c:axId val="745277615"/>
        <c:axId val="745279727"/>
      </c:scatterChart>
      <c:valAx>
        <c:axId val="745277615"/>
        <c:scaling>
          <c:orientation val="minMax"/>
          <c:max val="3.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a:t>Frequency, kHz</a:t>
                </a:r>
              </a:p>
            </c:rich>
          </c:tx>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title>
        <c:numFmt formatCode="General" sourceLinked="1"/>
        <c:majorTickMark val="in"/>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745279727"/>
        <c:crossesAt val="-99"/>
        <c:crossBetween val="midCat"/>
      </c:valAx>
      <c:valAx>
        <c:axId val="7452797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a:t>Normalized</a:t>
                </a:r>
                <a:r>
                  <a:rPr lang="en-US" baseline="0"/>
                  <a:t> Impedance</a:t>
                </a:r>
                <a:endParaRPr lang="en-US"/>
              </a:p>
            </c:rich>
          </c:tx>
          <c:layout>
            <c:manualLayout>
              <c:xMode val="edge"/>
              <c:yMode val="edge"/>
              <c:x val="2.2321428571428572E-2"/>
              <c:y val="3.136865737656274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title>
        <c:numFmt formatCode="General" sourceLinked="1"/>
        <c:majorTickMark val="in"/>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745277615"/>
        <c:crosses val="autoZero"/>
        <c:crossBetween val="midCat"/>
      </c:valAx>
      <c:spPr>
        <a:noFill/>
        <a:ln w="19050">
          <a:solidFill>
            <a:sysClr val="windowText" lastClr="000000"/>
          </a:solidFill>
        </a:ln>
        <a:effectLst/>
      </c:spPr>
    </c:plotArea>
    <c:legend>
      <c:legendPos val="b"/>
      <c:layout>
        <c:manualLayout>
          <c:xMode val="edge"/>
          <c:yMode val="edge"/>
          <c:x val="1.5822631546056742E-2"/>
          <c:y val="0.73121889224188608"/>
          <c:w val="0.98323568928883887"/>
          <c:h val="0.18812860169338336"/>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showDLblsOverMax val="0"/>
    <c:extLst/>
  </c:chart>
  <c:spPr>
    <a:noFill/>
    <a:ln w="9525" cap="flat" cmpd="sng" algn="ctr">
      <a:noFill/>
      <a:round/>
    </a:ln>
    <a:effectLst/>
  </c:spPr>
  <c:txPr>
    <a:bodyPr/>
    <a:lstStyle/>
    <a:p>
      <a:pPr>
        <a:defRPr sz="1600" b="1">
          <a:solidFill>
            <a:sysClr val="windowText" lastClr="000000"/>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Blue_dryer_0_Burner.wav!$A$1:$A$1024</c:f>
              <c:numCache>
                <c:formatCode>General</c:formatCode>
                <c:ptCount val="1024"/>
                <c:pt idx="0">
                  <c:v>0</c:v>
                </c:pt>
                <c:pt idx="1">
                  <c:v>21.533203</c:v>
                </c:pt>
                <c:pt idx="2">
                  <c:v>43.066406000000001</c:v>
                </c:pt>
                <c:pt idx="3">
                  <c:v>64.599609000000001</c:v>
                </c:pt>
                <c:pt idx="4">
                  <c:v>86.132812000000001</c:v>
                </c:pt>
                <c:pt idx="5">
                  <c:v>107.666016</c:v>
                </c:pt>
                <c:pt idx="6">
                  <c:v>129.199219</c:v>
                </c:pt>
                <c:pt idx="7">
                  <c:v>150.73242200000001</c:v>
                </c:pt>
                <c:pt idx="8">
                  <c:v>172.265625</c:v>
                </c:pt>
                <c:pt idx="9">
                  <c:v>193.79882799999999</c:v>
                </c:pt>
                <c:pt idx="10">
                  <c:v>215.332031</c:v>
                </c:pt>
                <c:pt idx="11">
                  <c:v>236.86523399999999</c:v>
                </c:pt>
                <c:pt idx="12">
                  <c:v>258.398437</c:v>
                </c:pt>
                <c:pt idx="13">
                  <c:v>279.93164100000001</c:v>
                </c:pt>
                <c:pt idx="14">
                  <c:v>301.46484400000003</c:v>
                </c:pt>
                <c:pt idx="15">
                  <c:v>322.99804699999999</c:v>
                </c:pt>
                <c:pt idx="16">
                  <c:v>344.53125</c:v>
                </c:pt>
                <c:pt idx="17">
                  <c:v>366.06445300000001</c:v>
                </c:pt>
                <c:pt idx="18">
                  <c:v>387.59765599999997</c:v>
                </c:pt>
                <c:pt idx="19">
                  <c:v>409.13085899999999</c:v>
                </c:pt>
                <c:pt idx="20">
                  <c:v>430.664062</c:v>
                </c:pt>
                <c:pt idx="21">
                  <c:v>452.19726600000001</c:v>
                </c:pt>
                <c:pt idx="22">
                  <c:v>473.73046900000003</c:v>
                </c:pt>
                <c:pt idx="23">
                  <c:v>495.26367199999999</c:v>
                </c:pt>
                <c:pt idx="24">
                  <c:v>516.796875</c:v>
                </c:pt>
                <c:pt idx="25">
                  <c:v>538.33007799999996</c:v>
                </c:pt>
                <c:pt idx="26">
                  <c:v>559.86328100000003</c:v>
                </c:pt>
                <c:pt idx="27">
                  <c:v>581.39648399999999</c:v>
                </c:pt>
                <c:pt idx="28">
                  <c:v>602.92968699999994</c:v>
                </c:pt>
                <c:pt idx="29">
                  <c:v>624.46289100000001</c:v>
                </c:pt>
                <c:pt idx="30">
                  <c:v>645.99609399999997</c:v>
                </c:pt>
                <c:pt idx="31">
                  <c:v>667.52929700000004</c:v>
                </c:pt>
                <c:pt idx="32">
                  <c:v>689.0625</c:v>
                </c:pt>
                <c:pt idx="33">
                  <c:v>710.59570299999996</c:v>
                </c:pt>
                <c:pt idx="34">
                  <c:v>732.12890600000003</c:v>
                </c:pt>
                <c:pt idx="35">
                  <c:v>753.66210899999999</c:v>
                </c:pt>
                <c:pt idx="36">
                  <c:v>775.19531199999994</c:v>
                </c:pt>
                <c:pt idx="37">
                  <c:v>796.72851600000001</c:v>
                </c:pt>
                <c:pt idx="38">
                  <c:v>818.26171899999997</c:v>
                </c:pt>
                <c:pt idx="39">
                  <c:v>839.79492200000004</c:v>
                </c:pt>
                <c:pt idx="40">
                  <c:v>861.328125</c:v>
                </c:pt>
                <c:pt idx="41">
                  <c:v>882.86132799999996</c:v>
                </c:pt>
                <c:pt idx="42">
                  <c:v>904.39453100000003</c:v>
                </c:pt>
                <c:pt idx="43">
                  <c:v>925.92773399999999</c:v>
                </c:pt>
                <c:pt idx="44">
                  <c:v>947.46093699999994</c:v>
                </c:pt>
                <c:pt idx="45">
                  <c:v>968.99414100000001</c:v>
                </c:pt>
                <c:pt idx="46">
                  <c:v>990.52734399999997</c:v>
                </c:pt>
                <c:pt idx="47">
                  <c:v>1012.060547</c:v>
                </c:pt>
                <c:pt idx="48">
                  <c:v>1033.59375</c:v>
                </c:pt>
                <c:pt idx="49">
                  <c:v>1055.126953</c:v>
                </c:pt>
                <c:pt idx="50">
                  <c:v>1076.6601559999999</c:v>
                </c:pt>
                <c:pt idx="51">
                  <c:v>1098.1933590000001</c:v>
                </c:pt>
                <c:pt idx="52">
                  <c:v>1119.7265620000001</c:v>
                </c:pt>
                <c:pt idx="53">
                  <c:v>1141.2597659999999</c:v>
                </c:pt>
                <c:pt idx="54">
                  <c:v>1162.7929690000001</c:v>
                </c:pt>
                <c:pt idx="55">
                  <c:v>1184.326172</c:v>
                </c:pt>
                <c:pt idx="56">
                  <c:v>1205.859375</c:v>
                </c:pt>
                <c:pt idx="57">
                  <c:v>1227.392578</c:v>
                </c:pt>
                <c:pt idx="58">
                  <c:v>1248.9257809999999</c:v>
                </c:pt>
                <c:pt idx="59">
                  <c:v>1270.4589840000001</c:v>
                </c:pt>
                <c:pt idx="60">
                  <c:v>1291.9921870000001</c:v>
                </c:pt>
                <c:pt idx="61">
                  <c:v>1313.5253909999999</c:v>
                </c:pt>
                <c:pt idx="62">
                  <c:v>1335.0585940000001</c:v>
                </c:pt>
                <c:pt idx="63">
                  <c:v>1356.591797</c:v>
                </c:pt>
                <c:pt idx="64">
                  <c:v>1378.125</c:v>
                </c:pt>
                <c:pt idx="65">
                  <c:v>1399.658203</c:v>
                </c:pt>
                <c:pt idx="66">
                  <c:v>1421.1914059999999</c:v>
                </c:pt>
                <c:pt idx="67">
                  <c:v>1442.7246090000001</c:v>
                </c:pt>
                <c:pt idx="68">
                  <c:v>1464.2578120000001</c:v>
                </c:pt>
                <c:pt idx="69">
                  <c:v>1485.7910159999999</c:v>
                </c:pt>
                <c:pt idx="70">
                  <c:v>1507.3242190000001</c:v>
                </c:pt>
                <c:pt idx="71">
                  <c:v>1528.857422</c:v>
                </c:pt>
                <c:pt idx="72">
                  <c:v>1550.390625</c:v>
                </c:pt>
                <c:pt idx="73">
                  <c:v>1571.923828</c:v>
                </c:pt>
                <c:pt idx="74">
                  <c:v>1593.4570309999999</c:v>
                </c:pt>
                <c:pt idx="75">
                  <c:v>1614.9902340000001</c:v>
                </c:pt>
                <c:pt idx="76">
                  <c:v>1636.5234370000001</c:v>
                </c:pt>
                <c:pt idx="77">
                  <c:v>1658.0566409999999</c:v>
                </c:pt>
                <c:pt idx="78">
                  <c:v>1679.5898440000001</c:v>
                </c:pt>
                <c:pt idx="79">
                  <c:v>1701.123047</c:v>
                </c:pt>
                <c:pt idx="80">
                  <c:v>1722.65625</c:v>
                </c:pt>
                <c:pt idx="81">
                  <c:v>1744.189453</c:v>
                </c:pt>
                <c:pt idx="82">
                  <c:v>1765.7226559999999</c:v>
                </c:pt>
                <c:pt idx="83">
                  <c:v>1787.2558590000001</c:v>
                </c:pt>
                <c:pt idx="84">
                  <c:v>1808.7890620000001</c:v>
                </c:pt>
                <c:pt idx="85">
                  <c:v>1830.3222659999999</c:v>
                </c:pt>
                <c:pt idx="86">
                  <c:v>1851.8554690000001</c:v>
                </c:pt>
                <c:pt idx="87">
                  <c:v>1873.388672</c:v>
                </c:pt>
                <c:pt idx="88">
                  <c:v>1894.921875</c:v>
                </c:pt>
                <c:pt idx="89">
                  <c:v>1916.455078</c:v>
                </c:pt>
                <c:pt idx="90">
                  <c:v>1937.9882809999999</c:v>
                </c:pt>
                <c:pt idx="91">
                  <c:v>1959.5214840000001</c:v>
                </c:pt>
                <c:pt idx="92">
                  <c:v>1981.0546870000001</c:v>
                </c:pt>
                <c:pt idx="93">
                  <c:v>2002.5878909999999</c:v>
                </c:pt>
                <c:pt idx="94">
                  <c:v>2024.1210940000001</c:v>
                </c:pt>
                <c:pt idx="95">
                  <c:v>2045.654297</c:v>
                </c:pt>
                <c:pt idx="96">
                  <c:v>2067.1875</c:v>
                </c:pt>
                <c:pt idx="97">
                  <c:v>2088.720703</c:v>
                </c:pt>
                <c:pt idx="98">
                  <c:v>2110.2539059999999</c:v>
                </c:pt>
                <c:pt idx="99">
                  <c:v>2131.7871089999999</c:v>
                </c:pt>
                <c:pt idx="100">
                  <c:v>2153.3203119999998</c:v>
                </c:pt>
                <c:pt idx="101">
                  <c:v>2174.8535160000001</c:v>
                </c:pt>
                <c:pt idx="102">
                  <c:v>2196.3867190000001</c:v>
                </c:pt>
                <c:pt idx="103">
                  <c:v>2217.919922</c:v>
                </c:pt>
                <c:pt idx="104">
                  <c:v>2239.453125</c:v>
                </c:pt>
                <c:pt idx="105">
                  <c:v>2260.986328</c:v>
                </c:pt>
                <c:pt idx="106">
                  <c:v>2282.5195309999999</c:v>
                </c:pt>
                <c:pt idx="107">
                  <c:v>2304.0527339999999</c:v>
                </c:pt>
                <c:pt idx="108">
                  <c:v>2325.5859369999998</c:v>
                </c:pt>
                <c:pt idx="109">
                  <c:v>2347.1191410000001</c:v>
                </c:pt>
                <c:pt idx="110">
                  <c:v>2368.6523440000001</c:v>
                </c:pt>
                <c:pt idx="111">
                  <c:v>2390.185547</c:v>
                </c:pt>
                <c:pt idx="112">
                  <c:v>2411.71875</c:v>
                </c:pt>
                <c:pt idx="113">
                  <c:v>2433.251953</c:v>
                </c:pt>
                <c:pt idx="114">
                  <c:v>2454.7851559999999</c:v>
                </c:pt>
                <c:pt idx="115">
                  <c:v>2476.3183589999999</c:v>
                </c:pt>
                <c:pt idx="116">
                  <c:v>2497.8515619999998</c:v>
                </c:pt>
                <c:pt idx="117">
                  <c:v>2519.3847660000001</c:v>
                </c:pt>
                <c:pt idx="118">
                  <c:v>2540.9179690000001</c:v>
                </c:pt>
                <c:pt idx="119">
                  <c:v>2562.451172</c:v>
                </c:pt>
                <c:pt idx="120">
                  <c:v>2583.984375</c:v>
                </c:pt>
                <c:pt idx="121">
                  <c:v>2605.517578</c:v>
                </c:pt>
                <c:pt idx="122">
                  <c:v>2627.0507809999999</c:v>
                </c:pt>
                <c:pt idx="123">
                  <c:v>2648.5839839999999</c:v>
                </c:pt>
                <c:pt idx="124">
                  <c:v>2670.1171869999998</c:v>
                </c:pt>
                <c:pt idx="125">
                  <c:v>2691.6503910000001</c:v>
                </c:pt>
                <c:pt idx="126">
                  <c:v>2713.1835940000001</c:v>
                </c:pt>
                <c:pt idx="127">
                  <c:v>2734.716797</c:v>
                </c:pt>
                <c:pt idx="128">
                  <c:v>2756.25</c:v>
                </c:pt>
                <c:pt idx="129">
                  <c:v>2777.783203</c:v>
                </c:pt>
                <c:pt idx="130">
                  <c:v>2799.3164059999999</c:v>
                </c:pt>
                <c:pt idx="131">
                  <c:v>2820.8496089999999</c:v>
                </c:pt>
                <c:pt idx="132">
                  <c:v>2842.3828119999998</c:v>
                </c:pt>
                <c:pt idx="133">
                  <c:v>2863.9160160000001</c:v>
                </c:pt>
                <c:pt idx="134">
                  <c:v>2885.4492190000001</c:v>
                </c:pt>
                <c:pt idx="135">
                  <c:v>2906.982422</c:v>
                </c:pt>
                <c:pt idx="136">
                  <c:v>2928.515625</c:v>
                </c:pt>
                <c:pt idx="137">
                  <c:v>2950.048828</c:v>
                </c:pt>
                <c:pt idx="138">
                  <c:v>2971.5820309999999</c:v>
                </c:pt>
                <c:pt idx="139">
                  <c:v>2993.1152339999999</c:v>
                </c:pt>
                <c:pt idx="140">
                  <c:v>3014.6484369999998</c:v>
                </c:pt>
                <c:pt idx="141">
                  <c:v>3036.1816410000001</c:v>
                </c:pt>
                <c:pt idx="142">
                  <c:v>3057.7148440000001</c:v>
                </c:pt>
                <c:pt idx="143">
                  <c:v>3079.248047</c:v>
                </c:pt>
                <c:pt idx="144">
                  <c:v>3100.78125</c:v>
                </c:pt>
                <c:pt idx="145">
                  <c:v>3122.314453</c:v>
                </c:pt>
                <c:pt idx="146">
                  <c:v>3143.8476559999999</c:v>
                </c:pt>
                <c:pt idx="147">
                  <c:v>3165.3808589999999</c:v>
                </c:pt>
                <c:pt idx="148">
                  <c:v>3186.9140619999998</c:v>
                </c:pt>
                <c:pt idx="149">
                  <c:v>3208.4472660000001</c:v>
                </c:pt>
                <c:pt idx="150">
                  <c:v>3229.9804690000001</c:v>
                </c:pt>
                <c:pt idx="151">
                  <c:v>3251.513672</c:v>
                </c:pt>
                <c:pt idx="152">
                  <c:v>3273.046875</c:v>
                </c:pt>
                <c:pt idx="153">
                  <c:v>3294.580078</c:v>
                </c:pt>
                <c:pt idx="154">
                  <c:v>3316.1132809999999</c:v>
                </c:pt>
                <c:pt idx="155">
                  <c:v>3337.6464839999999</c:v>
                </c:pt>
                <c:pt idx="156">
                  <c:v>3359.1796869999998</c:v>
                </c:pt>
                <c:pt idx="157">
                  <c:v>3380.7128910000001</c:v>
                </c:pt>
                <c:pt idx="158">
                  <c:v>3402.2460940000001</c:v>
                </c:pt>
                <c:pt idx="159">
                  <c:v>3423.779297</c:v>
                </c:pt>
                <c:pt idx="160">
                  <c:v>3445.3125</c:v>
                </c:pt>
                <c:pt idx="161">
                  <c:v>3466.845703</c:v>
                </c:pt>
                <c:pt idx="162">
                  <c:v>3488.3789059999999</c:v>
                </c:pt>
                <c:pt idx="163">
                  <c:v>3509.9121089999999</c:v>
                </c:pt>
                <c:pt idx="164">
                  <c:v>3531.4453119999998</c:v>
                </c:pt>
                <c:pt idx="165">
                  <c:v>3552.9785160000001</c:v>
                </c:pt>
                <c:pt idx="166">
                  <c:v>3574.5117190000001</c:v>
                </c:pt>
                <c:pt idx="167">
                  <c:v>3596.044922</c:v>
                </c:pt>
                <c:pt idx="168">
                  <c:v>3617.578125</c:v>
                </c:pt>
                <c:pt idx="169">
                  <c:v>3639.111328</c:v>
                </c:pt>
                <c:pt idx="170">
                  <c:v>3660.6445309999999</c:v>
                </c:pt>
                <c:pt idx="171">
                  <c:v>3682.1777339999999</c:v>
                </c:pt>
                <c:pt idx="172">
                  <c:v>3703.7109369999998</c:v>
                </c:pt>
                <c:pt idx="173">
                  <c:v>3725.2441410000001</c:v>
                </c:pt>
                <c:pt idx="174">
                  <c:v>3746.7773440000001</c:v>
                </c:pt>
                <c:pt idx="175">
                  <c:v>3768.310547</c:v>
                </c:pt>
                <c:pt idx="176">
                  <c:v>3789.84375</c:v>
                </c:pt>
                <c:pt idx="177">
                  <c:v>3811.376953</c:v>
                </c:pt>
                <c:pt idx="178">
                  <c:v>3832.9101559999999</c:v>
                </c:pt>
                <c:pt idx="179">
                  <c:v>3854.4433589999999</c:v>
                </c:pt>
                <c:pt idx="180">
                  <c:v>3875.9765619999998</c:v>
                </c:pt>
                <c:pt idx="181">
                  <c:v>3897.5097660000001</c:v>
                </c:pt>
                <c:pt idx="182">
                  <c:v>3919.0429690000001</c:v>
                </c:pt>
                <c:pt idx="183">
                  <c:v>3940.576172</c:v>
                </c:pt>
                <c:pt idx="184">
                  <c:v>3962.109375</c:v>
                </c:pt>
                <c:pt idx="185">
                  <c:v>3983.642578</c:v>
                </c:pt>
                <c:pt idx="186">
                  <c:v>4005.1757809999999</c:v>
                </c:pt>
                <c:pt idx="187">
                  <c:v>4026.7089839999999</c:v>
                </c:pt>
                <c:pt idx="188">
                  <c:v>4048.2421869999998</c:v>
                </c:pt>
                <c:pt idx="189">
                  <c:v>4069.7753910000001</c:v>
                </c:pt>
                <c:pt idx="190">
                  <c:v>4091.3085940000001</c:v>
                </c:pt>
                <c:pt idx="191">
                  <c:v>4112.841797</c:v>
                </c:pt>
                <c:pt idx="192">
                  <c:v>4134.375</c:v>
                </c:pt>
                <c:pt idx="193">
                  <c:v>4155.908203</c:v>
                </c:pt>
                <c:pt idx="194">
                  <c:v>4177.4414059999999</c:v>
                </c:pt>
                <c:pt idx="195">
                  <c:v>4198.9746089999999</c:v>
                </c:pt>
                <c:pt idx="196">
                  <c:v>4220.5078119999998</c:v>
                </c:pt>
                <c:pt idx="197">
                  <c:v>4242.0410160000001</c:v>
                </c:pt>
                <c:pt idx="198">
                  <c:v>4263.5742190000001</c:v>
                </c:pt>
                <c:pt idx="199">
                  <c:v>4285.107422</c:v>
                </c:pt>
                <c:pt idx="200">
                  <c:v>4306.640625</c:v>
                </c:pt>
                <c:pt idx="201">
                  <c:v>4328.173828</c:v>
                </c:pt>
                <c:pt idx="202">
                  <c:v>4349.7070309999999</c:v>
                </c:pt>
                <c:pt idx="203">
                  <c:v>4371.2402339999999</c:v>
                </c:pt>
                <c:pt idx="204">
                  <c:v>4392.7734369999998</c:v>
                </c:pt>
                <c:pt idx="205">
                  <c:v>4414.3066410000001</c:v>
                </c:pt>
                <c:pt idx="206">
                  <c:v>4435.8398440000001</c:v>
                </c:pt>
                <c:pt idx="207">
                  <c:v>4457.373047</c:v>
                </c:pt>
                <c:pt idx="208">
                  <c:v>4478.90625</c:v>
                </c:pt>
                <c:pt idx="209">
                  <c:v>4500.439453</c:v>
                </c:pt>
                <c:pt idx="210">
                  <c:v>4521.9726559999999</c:v>
                </c:pt>
                <c:pt idx="211">
                  <c:v>4543.5058589999999</c:v>
                </c:pt>
                <c:pt idx="212">
                  <c:v>4565.0390619999998</c:v>
                </c:pt>
                <c:pt idx="213">
                  <c:v>4586.5722660000001</c:v>
                </c:pt>
                <c:pt idx="214">
                  <c:v>4608.1054690000001</c:v>
                </c:pt>
                <c:pt idx="215">
                  <c:v>4629.638672</c:v>
                </c:pt>
                <c:pt idx="216">
                  <c:v>4651.171875</c:v>
                </c:pt>
                <c:pt idx="217">
                  <c:v>4672.705078</c:v>
                </c:pt>
                <c:pt idx="218">
                  <c:v>4694.2382809999999</c:v>
                </c:pt>
                <c:pt idx="219">
                  <c:v>4715.7714839999999</c:v>
                </c:pt>
                <c:pt idx="220">
                  <c:v>4737.3046869999998</c:v>
                </c:pt>
                <c:pt idx="221">
                  <c:v>4758.8378910000001</c:v>
                </c:pt>
                <c:pt idx="222">
                  <c:v>4780.3710940000001</c:v>
                </c:pt>
                <c:pt idx="223">
                  <c:v>4801.904297</c:v>
                </c:pt>
                <c:pt idx="224">
                  <c:v>4823.4375</c:v>
                </c:pt>
                <c:pt idx="225">
                  <c:v>4844.970703</c:v>
                </c:pt>
                <c:pt idx="226">
                  <c:v>4866.5039059999999</c:v>
                </c:pt>
                <c:pt idx="227">
                  <c:v>4888.0371089999999</c:v>
                </c:pt>
                <c:pt idx="228">
                  <c:v>4909.5703119999998</c:v>
                </c:pt>
                <c:pt idx="229">
                  <c:v>4931.1035160000001</c:v>
                </c:pt>
                <c:pt idx="230">
                  <c:v>4952.6367190000001</c:v>
                </c:pt>
                <c:pt idx="231">
                  <c:v>4974.169922</c:v>
                </c:pt>
                <c:pt idx="232">
                  <c:v>4995.703125</c:v>
                </c:pt>
                <c:pt idx="233">
                  <c:v>5017.236328</c:v>
                </c:pt>
                <c:pt idx="234">
                  <c:v>5038.7695309999999</c:v>
                </c:pt>
                <c:pt idx="235">
                  <c:v>5060.3027339999999</c:v>
                </c:pt>
                <c:pt idx="236">
                  <c:v>5081.8359369999998</c:v>
                </c:pt>
                <c:pt idx="237">
                  <c:v>5103.3691410000001</c:v>
                </c:pt>
                <c:pt idx="238">
                  <c:v>5124.9023440000001</c:v>
                </c:pt>
                <c:pt idx="239">
                  <c:v>5146.435547</c:v>
                </c:pt>
                <c:pt idx="240">
                  <c:v>5167.96875</c:v>
                </c:pt>
                <c:pt idx="241">
                  <c:v>5189.501953</c:v>
                </c:pt>
                <c:pt idx="242">
                  <c:v>5211.0351559999999</c:v>
                </c:pt>
                <c:pt idx="243">
                  <c:v>5232.5683589999999</c:v>
                </c:pt>
                <c:pt idx="244">
                  <c:v>5254.1015619999998</c:v>
                </c:pt>
                <c:pt idx="245">
                  <c:v>5275.6347660000001</c:v>
                </c:pt>
                <c:pt idx="246">
                  <c:v>5297.1679690000001</c:v>
                </c:pt>
                <c:pt idx="247">
                  <c:v>5318.701172</c:v>
                </c:pt>
                <c:pt idx="248">
                  <c:v>5340.234375</c:v>
                </c:pt>
                <c:pt idx="249">
                  <c:v>5361.767578</c:v>
                </c:pt>
                <c:pt idx="250">
                  <c:v>5383.3007809999999</c:v>
                </c:pt>
                <c:pt idx="251">
                  <c:v>5404.8339839999999</c:v>
                </c:pt>
                <c:pt idx="252">
                  <c:v>5426.3671869999998</c:v>
                </c:pt>
                <c:pt idx="253">
                  <c:v>5447.9003910000001</c:v>
                </c:pt>
                <c:pt idx="254">
                  <c:v>5469.4335940000001</c:v>
                </c:pt>
                <c:pt idx="255">
                  <c:v>5490.966797</c:v>
                </c:pt>
                <c:pt idx="256">
                  <c:v>5512.5</c:v>
                </c:pt>
                <c:pt idx="257">
                  <c:v>5534.033203</c:v>
                </c:pt>
                <c:pt idx="258">
                  <c:v>5555.5664059999999</c:v>
                </c:pt>
                <c:pt idx="259">
                  <c:v>5577.0996089999999</c:v>
                </c:pt>
                <c:pt idx="260">
                  <c:v>5598.6328119999998</c:v>
                </c:pt>
                <c:pt idx="261">
                  <c:v>5620.1660160000001</c:v>
                </c:pt>
                <c:pt idx="262">
                  <c:v>5641.6992190000001</c:v>
                </c:pt>
                <c:pt idx="263">
                  <c:v>5663.232422</c:v>
                </c:pt>
                <c:pt idx="264">
                  <c:v>5684.765625</c:v>
                </c:pt>
                <c:pt idx="265">
                  <c:v>5706.298828</c:v>
                </c:pt>
                <c:pt idx="266">
                  <c:v>5727.8320309999999</c:v>
                </c:pt>
                <c:pt idx="267">
                  <c:v>5749.3652339999999</c:v>
                </c:pt>
                <c:pt idx="268">
                  <c:v>5770.8984369999998</c:v>
                </c:pt>
                <c:pt idx="269">
                  <c:v>5792.4316410000001</c:v>
                </c:pt>
                <c:pt idx="270">
                  <c:v>5813.9648440000001</c:v>
                </c:pt>
                <c:pt idx="271">
                  <c:v>5835.498047</c:v>
                </c:pt>
                <c:pt idx="272">
                  <c:v>5857.03125</c:v>
                </c:pt>
                <c:pt idx="273">
                  <c:v>5878.564453</c:v>
                </c:pt>
                <c:pt idx="274">
                  <c:v>5900.0976559999999</c:v>
                </c:pt>
                <c:pt idx="275">
                  <c:v>5921.6308589999999</c:v>
                </c:pt>
                <c:pt idx="276">
                  <c:v>5943.1640619999998</c:v>
                </c:pt>
                <c:pt idx="277">
                  <c:v>5964.6972660000001</c:v>
                </c:pt>
                <c:pt idx="278">
                  <c:v>5986.2304690000001</c:v>
                </c:pt>
                <c:pt idx="279">
                  <c:v>6007.763672</c:v>
                </c:pt>
                <c:pt idx="280">
                  <c:v>6029.296875</c:v>
                </c:pt>
                <c:pt idx="281">
                  <c:v>6050.830078</c:v>
                </c:pt>
                <c:pt idx="282">
                  <c:v>6072.3632809999999</c:v>
                </c:pt>
                <c:pt idx="283">
                  <c:v>6093.8964839999999</c:v>
                </c:pt>
                <c:pt idx="284">
                  <c:v>6115.4296869999998</c:v>
                </c:pt>
                <c:pt idx="285">
                  <c:v>6136.9628910000001</c:v>
                </c:pt>
                <c:pt idx="286">
                  <c:v>6158.4960940000001</c:v>
                </c:pt>
                <c:pt idx="287">
                  <c:v>6180.029297</c:v>
                </c:pt>
                <c:pt idx="288">
                  <c:v>6201.5625</c:v>
                </c:pt>
                <c:pt idx="289">
                  <c:v>6223.095703</c:v>
                </c:pt>
                <c:pt idx="290">
                  <c:v>6244.6289059999999</c:v>
                </c:pt>
                <c:pt idx="291">
                  <c:v>6266.1621089999999</c:v>
                </c:pt>
                <c:pt idx="292">
                  <c:v>6287.6953119999998</c:v>
                </c:pt>
                <c:pt idx="293">
                  <c:v>6309.2285160000001</c:v>
                </c:pt>
                <c:pt idx="294">
                  <c:v>6330.7617190000001</c:v>
                </c:pt>
                <c:pt idx="295">
                  <c:v>6352.294922</c:v>
                </c:pt>
                <c:pt idx="296">
                  <c:v>6373.828125</c:v>
                </c:pt>
                <c:pt idx="297">
                  <c:v>6395.361328</c:v>
                </c:pt>
                <c:pt idx="298">
                  <c:v>6416.8945309999999</c:v>
                </c:pt>
                <c:pt idx="299">
                  <c:v>6438.4277339999999</c:v>
                </c:pt>
                <c:pt idx="300">
                  <c:v>6459.9609369999998</c:v>
                </c:pt>
                <c:pt idx="301">
                  <c:v>6481.4941410000001</c:v>
                </c:pt>
                <c:pt idx="302">
                  <c:v>6503.0273440000001</c:v>
                </c:pt>
                <c:pt idx="303">
                  <c:v>6524.560547</c:v>
                </c:pt>
                <c:pt idx="304">
                  <c:v>6546.09375</c:v>
                </c:pt>
                <c:pt idx="305">
                  <c:v>6567.626953</c:v>
                </c:pt>
                <c:pt idx="306">
                  <c:v>6589.1601559999999</c:v>
                </c:pt>
                <c:pt idx="307">
                  <c:v>6610.6933589999999</c:v>
                </c:pt>
                <c:pt idx="308">
                  <c:v>6632.2265619999998</c:v>
                </c:pt>
                <c:pt idx="309">
                  <c:v>6653.7597660000001</c:v>
                </c:pt>
                <c:pt idx="310">
                  <c:v>6675.2929690000001</c:v>
                </c:pt>
                <c:pt idx="311">
                  <c:v>6696.826172</c:v>
                </c:pt>
                <c:pt idx="312">
                  <c:v>6718.359375</c:v>
                </c:pt>
                <c:pt idx="313">
                  <c:v>6739.892578</c:v>
                </c:pt>
                <c:pt idx="314">
                  <c:v>6761.4257809999999</c:v>
                </c:pt>
                <c:pt idx="315">
                  <c:v>6782.9589839999999</c:v>
                </c:pt>
                <c:pt idx="316">
                  <c:v>6804.4921869999998</c:v>
                </c:pt>
                <c:pt idx="317">
                  <c:v>6826.0253910000001</c:v>
                </c:pt>
                <c:pt idx="318">
                  <c:v>6847.5585940000001</c:v>
                </c:pt>
                <c:pt idx="319">
                  <c:v>6869.091797</c:v>
                </c:pt>
                <c:pt idx="320">
                  <c:v>6890.625</c:v>
                </c:pt>
                <c:pt idx="321">
                  <c:v>6912.158203</c:v>
                </c:pt>
                <c:pt idx="322">
                  <c:v>6933.6914059999999</c:v>
                </c:pt>
                <c:pt idx="323">
                  <c:v>6955.2246089999999</c:v>
                </c:pt>
                <c:pt idx="324">
                  <c:v>6976.7578119999998</c:v>
                </c:pt>
                <c:pt idx="325">
                  <c:v>6998.2910160000001</c:v>
                </c:pt>
                <c:pt idx="326">
                  <c:v>7019.8242190000001</c:v>
                </c:pt>
                <c:pt idx="327">
                  <c:v>7041.357422</c:v>
                </c:pt>
                <c:pt idx="328">
                  <c:v>7062.890625</c:v>
                </c:pt>
                <c:pt idx="329">
                  <c:v>7084.423828</c:v>
                </c:pt>
                <c:pt idx="330">
                  <c:v>7105.9570309999999</c:v>
                </c:pt>
                <c:pt idx="331">
                  <c:v>7127.4902339999999</c:v>
                </c:pt>
                <c:pt idx="332">
                  <c:v>7149.0234369999998</c:v>
                </c:pt>
                <c:pt idx="333">
                  <c:v>7170.5566410000001</c:v>
                </c:pt>
                <c:pt idx="334">
                  <c:v>7192.0898440000001</c:v>
                </c:pt>
                <c:pt idx="335">
                  <c:v>7213.623047</c:v>
                </c:pt>
                <c:pt idx="336">
                  <c:v>7235.15625</c:v>
                </c:pt>
                <c:pt idx="337">
                  <c:v>7256.689453</c:v>
                </c:pt>
                <c:pt idx="338">
                  <c:v>7278.2226559999999</c:v>
                </c:pt>
                <c:pt idx="339">
                  <c:v>7299.7558589999999</c:v>
                </c:pt>
                <c:pt idx="340">
                  <c:v>7321.2890619999998</c:v>
                </c:pt>
                <c:pt idx="341">
                  <c:v>7342.8222660000001</c:v>
                </c:pt>
                <c:pt idx="342">
                  <c:v>7364.3554690000001</c:v>
                </c:pt>
                <c:pt idx="343">
                  <c:v>7385.888672</c:v>
                </c:pt>
                <c:pt idx="344">
                  <c:v>7407.421875</c:v>
                </c:pt>
                <c:pt idx="345">
                  <c:v>7428.955078</c:v>
                </c:pt>
                <c:pt idx="346">
                  <c:v>7450.4882809999999</c:v>
                </c:pt>
                <c:pt idx="347">
                  <c:v>7472.0214839999999</c:v>
                </c:pt>
                <c:pt idx="348">
                  <c:v>7493.5546869999998</c:v>
                </c:pt>
                <c:pt idx="349">
                  <c:v>7515.0878910000001</c:v>
                </c:pt>
                <c:pt idx="350">
                  <c:v>7536.6210940000001</c:v>
                </c:pt>
                <c:pt idx="351">
                  <c:v>7558.154297</c:v>
                </c:pt>
                <c:pt idx="352">
                  <c:v>7579.6875</c:v>
                </c:pt>
                <c:pt idx="353">
                  <c:v>7601.220703</c:v>
                </c:pt>
                <c:pt idx="354">
                  <c:v>7622.7539059999999</c:v>
                </c:pt>
                <c:pt idx="355">
                  <c:v>7644.2871089999999</c:v>
                </c:pt>
                <c:pt idx="356">
                  <c:v>7665.8203119999998</c:v>
                </c:pt>
                <c:pt idx="357">
                  <c:v>7687.3535160000001</c:v>
                </c:pt>
                <c:pt idx="358">
                  <c:v>7708.8867190000001</c:v>
                </c:pt>
                <c:pt idx="359">
                  <c:v>7730.419922</c:v>
                </c:pt>
                <c:pt idx="360">
                  <c:v>7751.953125</c:v>
                </c:pt>
                <c:pt idx="361">
                  <c:v>7773.486328</c:v>
                </c:pt>
                <c:pt idx="362">
                  <c:v>7795.0195309999999</c:v>
                </c:pt>
                <c:pt idx="363">
                  <c:v>7816.5527339999999</c:v>
                </c:pt>
                <c:pt idx="364">
                  <c:v>7838.0859369999998</c:v>
                </c:pt>
                <c:pt idx="365">
                  <c:v>7859.6191410000001</c:v>
                </c:pt>
                <c:pt idx="366">
                  <c:v>7881.1523440000001</c:v>
                </c:pt>
                <c:pt idx="367">
                  <c:v>7902.685547</c:v>
                </c:pt>
                <c:pt idx="368">
                  <c:v>7924.21875</c:v>
                </c:pt>
                <c:pt idx="369">
                  <c:v>7945.751953</c:v>
                </c:pt>
                <c:pt idx="370">
                  <c:v>7967.2851559999999</c:v>
                </c:pt>
                <c:pt idx="371">
                  <c:v>7988.8183589999999</c:v>
                </c:pt>
                <c:pt idx="372">
                  <c:v>8010.3515619999998</c:v>
                </c:pt>
                <c:pt idx="373">
                  <c:v>8031.8847660000001</c:v>
                </c:pt>
                <c:pt idx="374">
                  <c:v>8053.4179690000001</c:v>
                </c:pt>
                <c:pt idx="375">
                  <c:v>8074.951172</c:v>
                </c:pt>
                <c:pt idx="376">
                  <c:v>8096.484375</c:v>
                </c:pt>
                <c:pt idx="377">
                  <c:v>8118.017578</c:v>
                </c:pt>
                <c:pt idx="378">
                  <c:v>8139.5507809999999</c:v>
                </c:pt>
                <c:pt idx="379">
                  <c:v>8161.0839839999999</c:v>
                </c:pt>
                <c:pt idx="380">
                  <c:v>8182.6171869999998</c:v>
                </c:pt>
                <c:pt idx="381">
                  <c:v>8204.1503909999992</c:v>
                </c:pt>
                <c:pt idx="382">
                  <c:v>8225.6835940000001</c:v>
                </c:pt>
                <c:pt idx="383">
                  <c:v>8247.2167969999991</c:v>
                </c:pt>
                <c:pt idx="384">
                  <c:v>8268.75</c:v>
                </c:pt>
                <c:pt idx="385">
                  <c:v>8290.2832030000009</c:v>
                </c:pt>
                <c:pt idx="386">
                  <c:v>8311.8164059999999</c:v>
                </c:pt>
                <c:pt idx="387">
                  <c:v>8333.3496090000008</c:v>
                </c:pt>
                <c:pt idx="388">
                  <c:v>8354.8828119999998</c:v>
                </c:pt>
                <c:pt idx="389">
                  <c:v>8376.4160159999992</c:v>
                </c:pt>
                <c:pt idx="390">
                  <c:v>8397.9492190000001</c:v>
                </c:pt>
                <c:pt idx="391">
                  <c:v>8419.4824219999991</c:v>
                </c:pt>
                <c:pt idx="392">
                  <c:v>8441.015625</c:v>
                </c:pt>
                <c:pt idx="393">
                  <c:v>8462.5488280000009</c:v>
                </c:pt>
                <c:pt idx="394">
                  <c:v>8484.0820309999999</c:v>
                </c:pt>
                <c:pt idx="395">
                  <c:v>8505.6152340000008</c:v>
                </c:pt>
                <c:pt idx="396">
                  <c:v>8527.1484369999998</c:v>
                </c:pt>
                <c:pt idx="397">
                  <c:v>8548.6816409999992</c:v>
                </c:pt>
                <c:pt idx="398">
                  <c:v>8570.2148440000001</c:v>
                </c:pt>
                <c:pt idx="399">
                  <c:v>8591.7480469999991</c:v>
                </c:pt>
                <c:pt idx="400">
                  <c:v>8613.28125</c:v>
                </c:pt>
                <c:pt idx="401">
                  <c:v>8634.8144530000009</c:v>
                </c:pt>
                <c:pt idx="402">
                  <c:v>8656.3476559999999</c:v>
                </c:pt>
                <c:pt idx="403">
                  <c:v>8677.8808590000008</c:v>
                </c:pt>
                <c:pt idx="404">
                  <c:v>8699.4140619999998</c:v>
                </c:pt>
                <c:pt idx="405">
                  <c:v>8720.9472659999992</c:v>
                </c:pt>
                <c:pt idx="406">
                  <c:v>8742.4804690000001</c:v>
                </c:pt>
                <c:pt idx="407">
                  <c:v>8764.0136719999991</c:v>
                </c:pt>
                <c:pt idx="408">
                  <c:v>8785.546875</c:v>
                </c:pt>
                <c:pt idx="409">
                  <c:v>8807.0800780000009</c:v>
                </c:pt>
                <c:pt idx="410">
                  <c:v>8828.6132809999999</c:v>
                </c:pt>
                <c:pt idx="411">
                  <c:v>8850.1464840000008</c:v>
                </c:pt>
                <c:pt idx="412">
                  <c:v>8871.6796869999998</c:v>
                </c:pt>
                <c:pt idx="413">
                  <c:v>8893.2128909999992</c:v>
                </c:pt>
                <c:pt idx="414">
                  <c:v>8914.7460940000001</c:v>
                </c:pt>
                <c:pt idx="415">
                  <c:v>8936.2792969999991</c:v>
                </c:pt>
                <c:pt idx="416">
                  <c:v>8957.8125</c:v>
                </c:pt>
                <c:pt idx="417">
                  <c:v>8979.3457030000009</c:v>
                </c:pt>
                <c:pt idx="418">
                  <c:v>9000.8789059999999</c:v>
                </c:pt>
                <c:pt idx="419">
                  <c:v>9022.4121090000008</c:v>
                </c:pt>
                <c:pt idx="420">
                  <c:v>9043.9453119999998</c:v>
                </c:pt>
                <c:pt idx="421">
                  <c:v>9065.4785159999992</c:v>
                </c:pt>
                <c:pt idx="422">
                  <c:v>9087.0117190000001</c:v>
                </c:pt>
                <c:pt idx="423">
                  <c:v>9108.5449219999991</c:v>
                </c:pt>
                <c:pt idx="424">
                  <c:v>9130.078125</c:v>
                </c:pt>
                <c:pt idx="425">
                  <c:v>9151.6113280000009</c:v>
                </c:pt>
                <c:pt idx="426">
                  <c:v>9173.1445309999999</c:v>
                </c:pt>
                <c:pt idx="427">
                  <c:v>9194.6777340000008</c:v>
                </c:pt>
                <c:pt idx="428">
                  <c:v>9216.2109369999998</c:v>
                </c:pt>
                <c:pt idx="429">
                  <c:v>9237.7441409999992</c:v>
                </c:pt>
                <c:pt idx="430">
                  <c:v>9259.2773440000001</c:v>
                </c:pt>
                <c:pt idx="431">
                  <c:v>9280.8105469999991</c:v>
                </c:pt>
                <c:pt idx="432">
                  <c:v>9302.34375</c:v>
                </c:pt>
                <c:pt idx="433">
                  <c:v>9323.8769530000009</c:v>
                </c:pt>
                <c:pt idx="434">
                  <c:v>9345.4101559999999</c:v>
                </c:pt>
                <c:pt idx="435">
                  <c:v>9366.9433590000008</c:v>
                </c:pt>
                <c:pt idx="436">
                  <c:v>9388.4765619999998</c:v>
                </c:pt>
                <c:pt idx="437">
                  <c:v>9410.0097659999992</c:v>
                </c:pt>
                <c:pt idx="438">
                  <c:v>9431.5429690000001</c:v>
                </c:pt>
                <c:pt idx="439">
                  <c:v>9453.0761719999991</c:v>
                </c:pt>
                <c:pt idx="440">
                  <c:v>9474.609375</c:v>
                </c:pt>
                <c:pt idx="441">
                  <c:v>9496.1425780000009</c:v>
                </c:pt>
                <c:pt idx="442">
                  <c:v>9517.6757809999999</c:v>
                </c:pt>
                <c:pt idx="443">
                  <c:v>9539.2089840000008</c:v>
                </c:pt>
                <c:pt idx="444">
                  <c:v>9560.7421869999998</c:v>
                </c:pt>
                <c:pt idx="445">
                  <c:v>9582.2753909999992</c:v>
                </c:pt>
                <c:pt idx="446">
                  <c:v>9603.8085940000001</c:v>
                </c:pt>
                <c:pt idx="447">
                  <c:v>9625.3417969999991</c:v>
                </c:pt>
                <c:pt idx="448">
                  <c:v>9646.875</c:v>
                </c:pt>
                <c:pt idx="449">
                  <c:v>9668.4082030000009</c:v>
                </c:pt>
                <c:pt idx="450">
                  <c:v>9689.9414059999999</c:v>
                </c:pt>
                <c:pt idx="451">
                  <c:v>9711.4746090000008</c:v>
                </c:pt>
                <c:pt idx="452">
                  <c:v>9733.0078119999998</c:v>
                </c:pt>
                <c:pt idx="453">
                  <c:v>9754.5410159999992</c:v>
                </c:pt>
                <c:pt idx="454">
                  <c:v>9776.0742190000001</c:v>
                </c:pt>
                <c:pt idx="455">
                  <c:v>9797.6074219999991</c:v>
                </c:pt>
                <c:pt idx="456">
                  <c:v>9819.140625</c:v>
                </c:pt>
                <c:pt idx="457">
                  <c:v>9840.6738280000009</c:v>
                </c:pt>
                <c:pt idx="458">
                  <c:v>9862.2070309999999</c:v>
                </c:pt>
                <c:pt idx="459">
                  <c:v>9883.7402340000008</c:v>
                </c:pt>
                <c:pt idx="460">
                  <c:v>9905.2734369999998</c:v>
                </c:pt>
                <c:pt idx="461">
                  <c:v>9926.8066409999992</c:v>
                </c:pt>
                <c:pt idx="462">
                  <c:v>9948.3398440000001</c:v>
                </c:pt>
                <c:pt idx="463">
                  <c:v>9969.8730469999991</c:v>
                </c:pt>
                <c:pt idx="464">
                  <c:v>9991.40625</c:v>
                </c:pt>
                <c:pt idx="465">
                  <c:v>10012.939453000001</c:v>
                </c:pt>
                <c:pt idx="466">
                  <c:v>10034.472656</c:v>
                </c:pt>
                <c:pt idx="467">
                  <c:v>10056.005859000001</c:v>
                </c:pt>
                <c:pt idx="468">
                  <c:v>10077.539062</c:v>
                </c:pt>
                <c:pt idx="469">
                  <c:v>10099.072265999999</c:v>
                </c:pt>
                <c:pt idx="470">
                  <c:v>10120.605469</c:v>
                </c:pt>
                <c:pt idx="471">
                  <c:v>10142.138671999999</c:v>
                </c:pt>
                <c:pt idx="472">
                  <c:v>10163.671875</c:v>
                </c:pt>
                <c:pt idx="473">
                  <c:v>10185.205078000001</c:v>
                </c:pt>
                <c:pt idx="474">
                  <c:v>10206.738281</c:v>
                </c:pt>
                <c:pt idx="475">
                  <c:v>10228.271484000001</c:v>
                </c:pt>
                <c:pt idx="476">
                  <c:v>10249.804687</c:v>
                </c:pt>
                <c:pt idx="477">
                  <c:v>10271.337890999999</c:v>
                </c:pt>
                <c:pt idx="478">
                  <c:v>10292.871094</c:v>
                </c:pt>
                <c:pt idx="479">
                  <c:v>10314.404296999999</c:v>
                </c:pt>
                <c:pt idx="480">
                  <c:v>10335.9375</c:v>
                </c:pt>
                <c:pt idx="481">
                  <c:v>10357.470703000001</c:v>
                </c:pt>
                <c:pt idx="482">
                  <c:v>10379.003906</c:v>
                </c:pt>
                <c:pt idx="483">
                  <c:v>10400.537109000001</c:v>
                </c:pt>
                <c:pt idx="484">
                  <c:v>10422.070312</c:v>
                </c:pt>
                <c:pt idx="485">
                  <c:v>10443.603515999999</c:v>
                </c:pt>
                <c:pt idx="486">
                  <c:v>10465.136719</c:v>
                </c:pt>
                <c:pt idx="487">
                  <c:v>10486.669921999999</c:v>
                </c:pt>
                <c:pt idx="488">
                  <c:v>10508.203125</c:v>
                </c:pt>
                <c:pt idx="489">
                  <c:v>10529.736328000001</c:v>
                </c:pt>
                <c:pt idx="490">
                  <c:v>10551.269531</c:v>
                </c:pt>
                <c:pt idx="491">
                  <c:v>10572.802734000001</c:v>
                </c:pt>
                <c:pt idx="492">
                  <c:v>10594.335937</c:v>
                </c:pt>
                <c:pt idx="493">
                  <c:v>10615.869140999999</c:v>
                </c:pt>
                <c:pt idx="494">
                  <c:v>10637.402344</c:v>
                </c:pt>
                <c:pt idx="495">
                  <c:v>10658.935546999999</c:v>
                </c:pt>
                <c:pt idx="496">
                  <c:v>10680.46875</c:v>
                </c:pt>
                <c:pt idx="497">
                  <c:v>10702.001953000001</c:v>
                </c:pt>
                <c:pt idx="498">
                  <c:v>10723.535156</c:v>
                </c:pt>
                <c:pt idx="499">
                  <c:v>10745.068359000001</c:v>
                </c:pt>
                <c:pt idx="500">
                  <c:v>10766.601562</c:v>
                </c:pt>
                <c:pt idx="501">
                  <c:v>10788.134765999999</c:v>
                </c:pt>
                <c:pt idx="502">
                  <c:v>10809.667969</c:v>
                </c:pt>
                <c:pt idx="503">
                  <c:v>10831.201171999999</c:v>
                </c:pt>
                <c:pt idx="504">
                  <c:v>10852.734375</c:v>
                </c:pt>
                <c:pt idx="505">
                  <c:v>10874.267578000001</c:v>
                </c:pt>
                <c:pt idx="506">
                  <c:v>10895.800781</c:v>
                </c:pt>
                <c:pt idx="507">
                  <c:v>10917.333984000001</c:v>
                </c:pt>
                <c:pt idx="508">
                  <c:v>10938.867187</c:v>
                </c:pt>
                <c:pt idx="509">
                  <c:v>10960.400390999999</c:v>
                </c:pt>
                <c:pt idx="510">
                  <c:v>10981.933594</c:v>
                </c:pt>
                <c:pt idx="511">
                  <c:v>11003.466796999999</c:v>
                </c:pt>
                <c:pt idx="512">
                  <c:v>11025</c:v>
                </c:pt>
                <c:pt idx="513">
                  <c:v>11046.533203000001</c:v>
                </c:pt>
                <c:pt idx="514">
                  <c:v>11068.066406</c:v>
                </c:pt>
                <c:pt idx="515">
                  <c:v>11089.599609000001</c:v>
                </c:pt>
                <c:pt idx="516">
                  <c:v>11111.132812</c:v>
                </c:pt>
                <c:pt idx="517">
                  <c:v>11132.666015999999</c:v>
                </c:pt>
                <c:pt idx="518">
                  <c:v>11154.199219</c:v>
                </c:pt>
                <c:pt idx="519">
                  <c:v>11175.732421999999</c:v>
                </c:pt>
                <c:pt idx="520">
                  <c:v>11197.265625</c:v>
                </c:pt>
                <c:pt idx="521">
                  <c:v>11218.798828000001</c:v>
                </c:pt>
                <c:pt idx="522">
                  <c:v>11240.332031</c:v>
                </c:pt>
                <c:pt idx="523">
                  <c:v>11261.865234000001</c:v>
                </c:pt>
                <c:pt idx="524">
                  <c:v>11283.398437</c:v>
                </c:pt>
                <c:pt idx="525">
                  <c:v>11304.931640999999</c:v>
                </c:pt>
                <c:pt idx="526">
                  <c:v>11326.464844</c:v>
                </c:pt>
                <c:pt idx="527">
                  <c:v>11347.998046999999</c:v>
                </c:pt>
                <c:pt idx="528">
                  <c:v>11369.53125</c:v>
                </c:pt>
                <c:pt idx="529">
                  <c:v>11391.064453000001</c:v>
                </c:pt>
                <c:pt idx="530">
                  <c:v>11412.597656</c:v>
                </c:pt>
                <c:pt idx="531">
                  <c:v>11434.130859000001</c:v>
                </c:pt>
                <c:pt idx="532">
                  <c:v>11455.664062</c:v>
                </c:pt>
                <c:pt idx="533">
                  <c:v>11477.197265999999</c:v>
                </c:pt>
                <c:pt idx="534">
                  <c:v>11498.730469</c:v>
                </c:pt>
                <c:pt idx="535">
                  <c:v>11520.263671999999</c:v>
                </c:pt>
                <c:pt idx="536">
                  <c:v>11541.796875</c:v>
                </c:pt>
                <c:pt idx="537">
                  <c:v>11563.330078000001</c:v>
                </c:pt>
                <c:pt idx="538">
                  <c:v>11584.863281</c:v>
                </c:pt>
                <c:pt idx="539">
                  <c:v>11606.396484000001</c:v>
                </c:pt>
                <c:pt idx="540">
                  <c:v>11627.929687</c:v>
                </c:pt>
                <c:pt idx="541">
                  <c:v>11649.462890999999</c:v>
                </c:pt>
                <c:pt idx="542">
                  <c:v>11670.996094</c:v>
                </c:pt>
                <c:pt idx="543">
                  <c:v>11692.529296999999</c:v>
                </c:pt>
                <c:pt idx="544">
                  <c:v>11714.0625</c:v>
                </c:pt>
                <c:pt idx="545">
                  <c:v>11735.595703000001</c:v>
                </c:pt>
                <c:pt idx="546">
                  <c:v>11757.128906</c:v>
                </c:pt>
                <c:pt idx="547">
                  <c:v>11778.662109000001</c:v>
                </c:pt>
                <c:pt idx="548">
                  <c:v>11800.195312</c:v>
                </c:pt>
                <c:pt idx="549">
                  <c:v>11821.728515999999</c:v>
                </c:pt>
                <c:pt idx="550">
                  <c:v>11843.261719</c:v>
                </c:pt>
                <c:pt idx="551">
                  <c:v>11864.794921999999</c:v>
                </c:pt>
                <c:pt idx="552">
                  <c:v>11886.328125</c:v>
                </c:pt>
                <c:pt idx="553">
                  <c:v>11907.861328000001</c:v>
                </c:pt>
                <c:pt idx="554">
                  <c:v>11929.394531</c:v>
                </c:pt>
                <c:pt idx="555">
                  <c:v>11950.927734000001</c:v>
                </c:pt>
                <c:pt idx="556">
                  <c:v>11972.460937</c:v>
                </c:pt>
                <c:pt idx="557">
                  <c:v>11993.994140999999</c:v>
                </c:pt>
                <c:pt idx="558">
                  <c:v>12015.527344</c:v>
                </c:pt>
                <c:pt idx="559">
                  <c:v>12037.060546999999</c:v>
                </c:pt>
                <c:pt idx="560">
                  <c:v>12058.59375</c:v>
                </c:pt>
                <c:pt idx="561">
                  <c:v>12080.126953000001</c:v>
                </c:pt>
                <c:pt idx="562">
                  <c:v>12101.660156</c:v>
                </c:pt>
                <c:pt idx="563">
                  <c:v>12123.193359000001</c:v>
                </c:pt>
                <c:pt idx="564">
                  <c:v>12144.726562</c:v>
                </c:pt>
                <c:pt idx="565">
                  <c:v>12166.259765999999</c:v>
                </c:pt>
                <c:pt idx="566">
                  <c:v>12187.792969</c:v>
                </c:pt>
                <c:pt idx="567">
                  <c:v>12209.326171999999</c:v>
                </c:pt>
                <c:pt idx="568">
                  <c:v>12230.859375</c:v>
                </c:pt>
                <c:pt idx="569">
                  <c:v>12252.392578000001</c:v>
                </c:pt>
                <c:pt idx="570">
                  <c:v>12273.925781</c:v>
                </c:pt>
                <c:pt idx="571">
                  <c:v>12295.458984000001</c:v>
                </c:pt>
                <c:pt idx="572">
                  <c:v>12316.992187</c:v>
                </c:pt>
                <c:pt idx="573">
                  <c:v>12338.525390999999</c:v>
                </c:pt>
                <c:pt idx="574">
                  <c:v>12360.058594</c:v>
                </c:pt>
                <c:pt idx="575">
                  <c:v>12381.591796999999</c:v>
                </c:pt>
                <c:pt idx="576">
                  <c:v>12403.125</c:v>
                </c:pt>
                <c:pt idx="577">
                  <c:v>12424.658203000001</c:v>
                </c:pt>
                <c:pt idx="578">
                  <c:v>12446.191406</c:v>
                </c:pt>
                <c:pt idx="579">
                  <c:v>12467.724609000001</c:v>
                </c:pt>
                <c:pt idx="580">
                  <c:v>12489.257812</c:v>
                </c:pt>
                <c:pt idx="581">
                  <c:v>12510.791015999999</c:v>
                </c:pt>
                <c:pt idx="582">
                  <c:v>12532.324219</c:v>
                </c:pt>
                <c:pt idx="583">
                  <c:v>12553.857421999999</c:v>
                </c:pt>
                <c:pt idx="584">
                  <c:v>12575.390625</c:v>
                </c:pt>
                <c:pt idx="585">
                  <c:v>12596.923828000001</c:v>
                </c:pt>
                <c:pt idx="586">
                  <c:v>12618.457031</c:v>
                </c:pt>
                <c:pt idx="587">
                  <c:v>12639.990234000001</c:v>
                </c:pt>
                <c:pt idx="588">
                  <c:v>12661.523437</c:v>
                </c:pt>
                <c:pt idx="589">
                  <c:v>12683.056640999999</c:v>
                </c:pt>
                <c:pt idx="590">
                  <c:v>12704.589844</c:v>
                </c:pt>
                <c:pt idx="591">
                  <c:v>12726.123046999999</c:v>
                </c:pt>
                <c:pt idx="592">
                  <c:v>12747.65625</c:v>
                </c:pt>
                <c:pt idx="593">
                  <c:v>12769.189453000001</c:v>
                </c:pt>
                <c:pt idx="594">
                  <c:v>12790.722656</c:v>
                </c:pt>
                <c:pt idx="595">
                  <c:v>12812.255859000001</c:v>
                </c:pt>
                <c:pt idx="596">
                  <c:v>12833.789062</c:v>
                </c:pt>
                <c:pt idx="597">
                  <c:v>12855.322265999999</c:v>
                </c:pt>
                <c:pt idx="598">
                  <c:v>12876.855469</c:v>
                </c:pt>
                <c:pt idx="599">
                  <c:v>12898.388671999999</c:v>
                </c:pt>
                <c:pt idx="600">
                  <c:v>12919.921875</c:v>
                </c:pt>
                <c:pt idx="601">
                  <c:v>12941.455078000001</c:v>
                </c:pt>
                <c:pt idx="602">
                  <c:v>12962.988281</c:v>
                </c:pt>
                <c:pt idx="603">
                  <c:v>12984.521484000001</c:v>
                </c:pt>
                <c:pt idx="604">
                  <c:v>13006.054687</c:v>
                </c:pt>
                <c:pt idx="605">
                  <c:v>13027.587890999999</c:v>
                </c:pt>
                <c:pt idx="606">
                  <c:v>13049.121094</c:v>
                </c:pt>
                <c:pt idx="607">
                  <c:v>13070.654296999999</c:v>
                </c:pt>
                <c:pt idx="608">
                  <c:v>13092.1875</c:v>
                </c:pt>
                <c:pt idx="609">
                  <c:v>13113.720703000001</c:v>
                </c:pt>
                <c:pt idx="610">
                  <c:v>13135.253906</c:v>
                </c:pt>
                <c:pt idx="611">
                  <c:v>13156.787109000001</c:v>
                </c:pt>
                <c:pt idx="612">
                  <c:v>13178.320312</c:v>
                </c:pt>
                <c:pt idx="613">
                  <c:v>13199.853515999999</c:v>
                </c:pt>
                <c:pt idx="614">
                  <c:v>13221.386719</c:v>
                </c:pt>
                <c:pt idx="615">
                  <c:v>13242.919921999999</c:v>
                </c:pt>
                <c:pt idx="616">
                  <c:v>13264.453125</c:v>
                </c:pt>
                <c:pt idx="617">
                  <c:v>13285.986328000001</c:v>
                </c:pt>
                <c:pt idx="618">
                  <c:v>13307.519531</c:v>
                </c:pt>
                <c:pt idx="619">
                  <c:v>13329.052734000001</c:v>
                </c:pt>
                <c:pt idx="620">
                  <c:v>13350.585937</c:v>
                </c:pt>
                <c:pt idx="621">
                  <c:v>13372.119140999999</c:v>
                </c:pt>
                <c:pt idx="622">
                  <c:v>13393.652344</c:v>
                </c:pt>
                <c:pt idx="623">
                  <c:v>13415.185546999999</c:v>
                </c:pt>
                <c:pt idx="624">
                  <c:v>13436.71875</c:v>
                </c:pt>
                <c:pt idx="625">
                  <c:v>13458.251953000001</c:v>
                </c:pt>
                <c:pt idx="626">
                  <c:v>13479.785156</c:v>
                </c:pt>
                <c:pt idx="627">
                  <c:v>13501.318359000001</c:v>
                </c:pt>
                <c:pt idx="628">
                  <c:v>13522.851562</c:v>
                </c:pt>
                <c:pt idx="629">
                  <c:v>13544.384765999999</c:v>
                </c:pt>
                <c:pt idx="630">
                  <c:v>13565.917969</c:v>
                </c:pt>
                <c:pt idx="631">
                  <c:v>13587.451171999999</c:v>
                </c:pt>
                <c:pt idx="632">
                  <c:v>13608.984375</c:v>
                </c:pt>
                <c:pt idx="633">
                  <c:v>13630.517578000001</c:v>
                </c:pt>
                <c:pt idx="634">
                  <c:v>13652.050781</c:v>
                </c:pt>
                <c:pt idx="635">
                  <c:v>13673.583984000001</c:v>
                </c:pt>
                <c:pt idx="636">
                  <c:v>13695.117187</c:v>
                </c:pt>
                <c:pt idx="637">
                  <c:v>13716.650390999999</c:v>
                </c:pt>
                <c:pt idx="638">
                  <c:v>13738.183594</c:v>
                </c:pt>
                <c:pt idx="639">
                  <c:v>13759.716796999999</c:v>
                </c:pt>
                <c:pt idx="640">
                  <c:v>13781.25</c:v>
                </c:pt>
                <c:pt idx="641">
                  <c:v>13802.783203000001</c:v>
                </c:pt>
                <c:pt idx="642">
                  <c:v>13824.316406</c:v>
                </c:pt>
                <c:pt idx="643">
                  <c:v>13845.849609000001</c:v>
                </c:pt>
                <c:pt idx="644">
                  <c:v>13867.382812</c:v>
                </c:pt>
                <c:pt idx="645">
                  <c:v>13888.916015999999</c:v>
                </c:pt>
                <c:pt idx="646">
                  <c:v>13910.449219</c:v>
                </c:pt>
                <c:pt idx="647">
                  <c:v>13931.982421999999</c:v>
                </c:pt>
                <c:pt idx="648">
                  <c:v>13953.515625</c:v>
                </c:pt>
                <c:pt idx="649">
                  <c:v>13975.048828000001</c:v>
                </c:pt>
                <c:pt idx="650">
                  <c:v>13996.582031</c:v>
                </c:pt>
                <c:pt idx="651">
                  <c:v>14018.115234000001</c:v>
                </c:pt>
                <c:pt idx="652">
                  <c:v>14039.648437</c:v>
                </c:pt>
                <c:pt idx="653">
                  <c:v>14061.181640999999</c:v>
                </c:pt>
                <c:pt idx="654">
                  <c:v>14082.714844</c:v>
                </c:pt>
                <c:pt idx="655">
                  <c:v>14104.248046999999</c:v>
                </c:pt>
                <c:pt idx="656">
                  <c:v>14125.78125</c:v>
                </c:pt>
                <c:pt idx="657">
                  <c:v>14147.314453000001</c:v>
                </c:pt>
                <c:pt idx="658">
                  <c:v>14168.847656</c:v>
                </c:pt>
                <c:pt idx="659">
                  <c:v>14190.380859000001</c:v>
                </c:pt>
                <c:pt idx="660">
                  <c:v>14211.914062</c:v>
                </c:pt>
                <c:pt idx="661">
                  <c:v>14233.447265999999</c:v>
                </c:pt>
                <c:pt idx="662">
                  <c:v>14254.980469</c:v>
                </c:pt>
                <c:pt idx="663">
                  <c:v>14276.513671999999</c:v>
                </c:pt>
                <c:pt idx="664">
                  <c:v>14298.046875</c:v>
                </c:pt>
                <c:pt idx="665">
                  <c:v>14319.580078000001</c:v>
                </c:pt>
                <c:pt idx="666">
                  <c:v>14341.113281</c:v>
                </c:pt>
                <c:pt idx="667">
                  <c:v>14362.646484000001</c:v>
                </c:pt>
                <c:pt idx="668">
                  <c:v>14384.179687</c:v>
                </c:pt>
                <c:pt idx="669">
                  <c:v>14405.712890999999</c:v>
                </c:pt>
                <c:pt idx="670">
                  <c:v>14427.246094</c:v>
                </c:pt>
                <c:pt idx="671">
                  <c:v>14448.779296999999</c:v>
                </c:pt>
                <c:pt idx="672">
                  <c:v>14470.3125</c:v>
                </c:pt>
                <c:pt idx="673">
                  <c:v>14491.845703000001</c:v>
                </c:pt>
                <c:pt idx="674">
                  <c:v>14513.378906</c:v>
                </c:pt>
                <c:pt idx="675">
                  <c:v>14534.912109000001</c:v>
                </c:pt>
                <c:pt idx="676">
                  <c:v>14556.445312</c:v>
                </c:pt>
                <c:pt idx="677">
                  <c:v>14577.978515999999</c:v>
                </c:pt>
                <c:pt idx="678">
                  <c:v>14599.511719</c:v>
                </c:pt>
                <c:pt idx="679">
                  <c:v>14621.044921999999</c:v>
                </c:pt>
                <c:pt idx="680">
                  <c:v>14642.578125</c:v>
                </c:pt>
                <c:pt idx="681">
                  <c:v>14664.111328000001</c:v>
                </c:pt>
                <c:pt idx="682">
                  <c:v>14685.644531</c:v>
                </c:pt>
                <c:pt idx="683">
                  <c:v>14707.177734000001</c:v>
                </c:pt>
                <c:pt idx="684">
                  <c:v>14728.710937</c:v>
                </c:pt>
                <c:pt idx="685">
                  <c:v>14750.244140999999</c:v>
                </c:pt>
                <c:pt idx="686">
                  <c:v>14771.777344</c:v>
                </c:pt>
                <c:pt idx="687">
                  <c:v>14793.310546999999</c:v>
                </c:pt>
                <c:pt idx="688">
                  <c:v>14814.84375</c:v>
                </c:pt>
                <c:pt idx="689">
                  <c:v>14836.376953000001</c:v>
                </c:pt>
                <c:pt idx="690">
                  <c:v>14857.910156</c:v>
                </c:pt>
                <c:pt idx="691">
                  <c:v>14879.443359000001</c:v>
                </c:pt>
                <c:pt idx="692">
                  <c:v>14900.976562</c:v>
                </c:pt>
                <c:pt idx="693">
                  <c:v>14922.509765999999</c:v>
                </c:pt>
                <c:pt idx="694">
                  <c:v>14944.042969</c:v>
                </c:pt>
                <c:pt idx="695">
                  <c:v>14965.576171999999</c:v>
                </c:pt>
                <c:pt idx="696">
                  <c:v>14987.109375</c:v>
                </c:pt>
                <c:pt idx="697">
                  <c:v>15008.642578000001</c:v>
                </c:pt>
                <c:pt idx="698">
                  <c:v>15030.175781</c:v>
                </c:pt>
                <c:pt idx="699">
                  <c:v>15051.708984000001</c:v>
                </c:pt>
                <c:pt idx="700">
                  <c:v>15073.242187</c:v>
                </c:pt>
                <c:pt idx="701">
                  <c:v>15094.775390999999</c:v>
                </c:pt>
                <c:pt idx="702">
                  <c:v>15116.308594</c:v>
                </c:pt>
                <c:pt idx="703">
                  <c:v>15137.841796999999</c:v>
                </c:pt>
                <c:pt idx="704">
                  <c:v>15159.375</c:v>
                </c:pt>
                <c:pt idx="705">
                  <c:v>15180.908203000001</c:v>
                </c:pt>
                <c:pt idx="706">
                  <c:v>15202.441406</c:v>
                </c:pt>
                <c:pt idx="707">
                  <c:v>15223.974609000001</c:v>
                </c:pt>
                <c:pt idx="708">
                  <c:v>15245.507812</c:v>
                </c:pt>
                <c:pt idx="709">
                  <c:v>15267.041015999999</c:v>
                </c:pt>
                <c:pt idx="710">
                  <c:v>15288.574219</c:v>
                </c:pt>
                <c:pt idx="711">
                  <c:v>15310.107421999999</c:v>
                </c:pt>
                <c:pt idx="712">
                  <c:v>15331.640625</c:v>
                </c:pt>
                <c:pt idx="713">
                  <c:v>15353.173828000001</c:v>
                </c:pt>
                <c:pt idx="714">
                  <c:v>15374.707031</c:v>
                </c:pt>
                <c:pt idx="715">
                  <c:v>15396.240234000001</c:v>
                </c:pt>
                <c:pt idx="716">
                  <c:v>15417.773437</c:v>
                </c:pt>
                <c:pt idx="717">
                  <c:v>15439.306640999999</c:v>
                </c:pt>
                <c:pt idx="718">
                  <c:v>15460.839844</c:v>
                </c:pt>
                <c:pt idx="719">
                  <c:v>15482.373046999999</c:v>
                </c:pt>
                <c:pt idx="720">
                  <c:v>15503.90625</c:v>
                </c:pt>
                <c:pt idx="721">
                  <c:v>15525.439453000001</c:v>
                </c:pt>
                <c:pt idx="722">
                  <c:v>15546.972656</c:v>
                </c:pt>
                <c:pt idx="723">
                  <c:v>15568.505859000001</c:v>
                </c:pt>
                <c:pt idx="724">
                  <c:v>15590.039062</c:v>
                </c:pt>
                <c:pt idx="725">
                  <c:v>15611.572265999999</c:v>
                </c:pt>
                <c:pt idx="726">
                  <c:v>15633.105469</c:v>
                </c:pt>
                <c:pt idx="727">
                  <c:v>15654.638671999999</c:v>
                </c:pt>
                <c:pt idx="728">
                  <c:v>15676.171875</c:v>
                </c:pt>
                <c:pt idx="729">
                  <c:v>15697.705078000001</c:v>
                </c:pt>
                <c:pt idx="730">
                  <c:v>15719.238281</c:v>
                </c:pt>
                <c:pt idx="731">
                  <c:v>15740.771484000001</c:v>
                </c:pt>
                <c:pt idx="732">
                  <c:v>15762.304687</c:v>
                </c:pt>
                <c:pt idx="733">
                  <c:v>15783.837890999999</c:v>
                </c:pt>
                <c:pt idx="734">
                  <c:v>15805.371094</c:v>
                </c:pt>
                <c:pt idx="735">
                  <c:v>15826.904296999999</c:v>
                </c:pt>
                <c:pt idx="736">
                  <c:v>15848.4375</c:v>
                </c:pt>
                <c:pt idx="737">
                  <c:v>15869.970703000001</c:v>
                </c:pt>
                <c:pt idx="738">
                  <c:v>15891.503906</c:v>
                </c:pt>
                <c:pt idx="739">
                  <c:v>15913.037109000001</c:v>
                </c:pt>
                <c:pt idx="740">
                  <c:v>15934.570312</c:v>
                </c:pt>
                <c:pt idx="741">
                  <c:v>15956.103515999999</c:v>
                </c:pt>
                <c:pt idx="742">
                  <c:v>15977.636719</c:v>
                </c:pt>
                <c:pt idx="743">
                  <c:v>15999.169921999999</c:v>
                </c:pt>
                <c:pt idx="744">
                  <c:v>16020.703125</c:v>
                </c:pt>
                <c:pt idx="745">
                  <c:v>16042.236328000001</c:v>
                </c:pt>
                <c:pt idx="746">
                  <c:v>16063.769531</c:v>
                </c:pt>
                <c:pt idx="747">
                  <c:v>16085.302734000001</c:v>
                </c:pt>
                <c:pt idx="748">
                  <c:v>16106.835937</c:v>
                </c:pt>
                <c:pt idx="749">
                  <c:v>16128.369140999999</c:v>
                </c:pt>
                <c:pt idx="750">
                  <c:v>16149.902344</c:v>
                </c:pt>
                <c:pt idx="751">
                  <c:v>16171.435546999999</c:v>
                </c:pt>
                <c:pt idx="752">
                  <c:v>16192.96875</c:v>
                </c:pt>
                <c:pt idx="753">
                  <c:v>16214.501953000001</c:v>
                </c:pt>
                <c:pt idx="754">
                  <c:v>16236.035156</c:v>
                </c:pt>
                <c:pt idx="755">
                  <c:v>16257.568359000001</c:v>
                </c:pt>
                <c:pt idx="756">
                  <c:v>16279.101562</c:v>
                </c:pt>
                <c:pt idx="757">
                  <c:v>16300.634765999999</c:v>
                </c:pt>
                <c:pt idx="758">
                  <c:v>16322.167969</c:v>
                </c:pt>
                <c:pt idx="759">
                  <c:v>16343.701171999999</c:v>
                </c:pt>
                <c:pt idx="760">
                  <c:v>16365.234375</c:v>
                </c:pt>
                <c:pt idx="761">
                  <c:v>16386.767577999999</c:v>
                </c:pt>
                <c:pt idx="762">
                  <c:v>16408.300781000002</c:v>
                </c:pt>
                <c:pt idx="763">
                  <c:v>16429.833984000001</c:v>
                </c:pt>
                <c:pt idx="764">
                  <c:v>16451.367187</c:v>
                </c:pt>
                <c:pt idx="765">
                  <c:v>16472.900390999999</c:v>
                </c:pt>
                <c:pt idx="766">
                  <c:v>16494.433593999998</c:v>
                </c:pt>
                <c:pt idx="767">
                  <c:v>16515.966797000001</c:v>
                </c:pt>
                <c:pt idx="768">
                  <c:v>16537.5</c:v>
                </c:pt>
                <c:pt idx="769">
                  <c:v>16559.033202999999</c:v>
                </c:pt>
                <c:pt idx="770">
                  <c:v>16580.566406000002</c:v>
                </c:pt>
                <c:pt idx="771">
                  <c:v>16602.099609000001</c:v>
                </c:pt>
                <c:pt idx="772">
                  <c:v>16623.632812</c:v>
                </c:pt>
                <c:pt idx="773">
                  <c:v>16645.166015999999</c:v>
                </c:pt>
                <c:pt idx="774">
                  <c:v>16666.699218999998</c:v>
                </c:pt>
                <c:pt idx="775">
                  <c:v>16688.232422000001</c:v>
                </c:pt>
                <c:pt idx="776">
                  <c:v>16709.765625</c:v>
                </c:pt>
                <c:pt idx="777">
                  <c:v>16731.298827999999</c:v>
                </c:pt>
                <c:pt idx="778">
                  <c:v>16752.832031000002</c:v>
                </c:pt>
                <c:pt idx="779">
                  <c:v>16774.365234000001</c:v>
                </c:pt>
                <c:pt idx="780">
                  <c:v>16795.898437</c:v>
                </c:pt>
                <c:pt idx="781">
                  <c:v>16817.431640999999</c:v>
                </c:pt>
                <c:pt idx="782">
                  <c:v>16838.964843999998</c:v>
                </c:pt>
                <c:pt idx="783">
                  <c:v>16860.498047000001</c:v>
                </c:pt>
                <c:pt idx="784">
                  <c:v>16882.03125</c:v>
                </c:pt>
                <c:pt idx="785">
                  <c:v>16903.564452999999</c:v>
                </c:pt>
                <c:pt idx="786">
                  <c:v>16925.097656000002</c:v>
                </c:pt>
                <c:pt idx="787">
                  <c:v>16946.630859000001</c:v>
                </c:pt>
                <c:pt idx="788">
                  <c:v>16968.164062</c:v>
                </c:pt>
                <c:pt idx="789">
                  <c:v>16989.697265999999</c:v>
                </c:pt>
                <c:pt idx="790">
                  <c:v>17011.230468999998</c:v>
                </c:pt>
                <c:pt idx="791">
                  <c:v>17032.763672000001</c:v>
                </c:pt>
                <c:pt idx="792">
                  <c:v>17054.296875</c:v>
                </c:pt>
                <c:pt idx="793">
                  <c:v>17075.830077999999</c:v>
                </c:pt>
                <c:pt idx="794">
                  <c:v>17097.363281000002</c:v>
                </c:pt>
                <c:pt idx="795">
                  <c:v>17118.896484000001</c:v>
                </c:pt>
                <c:pt idx="796">
                  <c:v>17140.429687</c:v>
                </c:pt>
                <c:pt idx="797">
                  <c:v>17161.962890999999</c:v>
                </c:pt>
                <c:pt idx="798">
                  <c:v>17183.496093999998</c:v>
                </c:pt>
                <c:pt idx="799">
                  <c:v>17205.029297000001</c:v>
                </c:pt>
                <c:pt idx="800">
                  <c:v>17226.5625</c:v>
                </c:pt>
                <c:pt idx="801">
                  <c:v>17248.095702999999</c:v>
                </c:pt>
                <c:pt idx="802">
                  <c:v>17269.628906000002</c:v>
                </c:pt>
                <c:pt idx="803">
                  <c:v>17291.162109000001</c:v>
                </c:pt>
                <c:pt idx="804">
                  <c:v>17312.695312</c:v>
                </c:pt>
                <c:pt idx="805">
                  <c:v>17334.228515999999</c:v>
                </c:pt>
                <c:pt idx="806">
                  <c:v>17355.761718999998</c:v>
                </c:pt>
                <c:pt idx="807">
                  <c:v>17377.294922000001</c:v>
                </c:pt>
                <c:pt idx="808">
                  <c:v>17398.828125</c:v>
                </c:pt>
                <c:pt idx="809">
                  <c:v>17420.361327999999</c:v>
                </c:pt>
                <c:pt idx="810">
                  <c:v>17441.894531000002</c:v>
                </c:pt>
                <c:pt idx="811">
                  <c:v>17463.427734000001</c:v>
                </c:pt>
                <c:pt idx="812">
                  <c:v>17484.960937</c:v>
                </c:pt>
                <c:pt idx="813">
                  <c:v>17506.494140999999</c:v>
                </c:pt>
                <c:pt idx="814">
                  <c:v>17528.027343999998</c:v>
                </c:pt>
                <c:pt idx="815">
                  <c:v>17549.560547000001</c:v>
                </c:pt>
                <c:pt idx="816">
                  <c:v>17571.09375</c:v>
                </c:pt>
                <c:pt idx="817">
                  <c:v>17592.626952999999</c:v>
                </c:pt>
                <c:pt idx="818">
                  <c:v>17614.160156000002</c:v>
                </c:pt>
                <c:pt idx="819">
                  <c:v>17635.693359000001</c:v>
                </c:pt>
                <c:pt idx="820">
                  <c:v>17657.226562</c:v>
                </c:pt>
                <c:pt idx="821">
                  <c:v>17678.759765999999</c:v>
                </c:pt>
                <c:pt idx="822">
                  <c:v>17700.292968999998</c:v>
                </c:pt>
                <c:pt idx="823">
                  <c:v>17721.826172000001</c:v>
                </c:pt>
                <c:pt idx="824">
                  <c:v>17743.359375</c:v>
                </c:pt>
                <c:pt idx="825">
                  <c:v>17764.892577999999</c:v>
                </c:pt>
                <c:pt idx="826">
                  <c:v>17786.425781000002</c:v>
                </c:pt>
                <c:pt idx="827">
                  <c:v>17807.958984000001</c:v>
                </c:pt>
                <c:pt idx="828">
                  <c:v>17829.492187</c:v>
                </c:pt>
                <c:pt idx="829">
                  <c:v>17851.025390999999</c:v>
                </c:pt>
                <c:pt idx="830">
                  <c:v>17872.558593999998</c:v>
                </c:pt>
                <c:pt idx="831">
                  <c:v>17894.091797000001</c:v>
                </c:pt>
                <c:pt idx="832">
                  <c:v>17915.625</c:v>
                </c:pt>
                <c:pt idx="833">
                  <c:v>17937.158202999999</c:v>
                </c:pt>
                <c:pt idx="834">
                  <c:v>17958.691406000002</c:v>
                </c:pt>
                <c:pt idx="835">
                  <c:v>17980.224609000001</c:v>
                </c:pt>
                <c:pt idx="836">
                  <c:v>18001.757812</c:v>
                </c:pt>
                <c:pt idx="837">
                  <c:v>18023.291015999999</c:v>
                </c:pt>
                <c:pt idx="838">
                  <c:v>18044.824218999998</c:v>
                </c:pt>
                <c:pt idx="839">
                  <c:v>18066.357422000001</c:v>
                </c:pt>
                <c:pt idx="840">
                  <c:v>18087.890625</c:v>
                </c:pt>
                <c:pt idx="841">
                  <c:v>18109.423827999999</c:v>
                </c:pt>
                <c:pt idx="842">
                  <c:v>18130.957031000002</c:v>
                </c:pt>
                <c:pt idx="843">
                  <c:v>18152.490234000001</c:v>
                </c:pt>
                <c:pt idx="844">
                  <c:v>18174.023437</c:v>
                </c:pt>
                <c:pt idx="845">
                  <c:v>18195.556640999999</c:v>
                </c:pt>
                <c:pt idx="846">
                  <c:v>18217.089843999998</c:v>
                </c:pt>
                <c:pt idx="847">
                  <c:v>18238.623047000001</c:v>
                </c:pt>
                <c:pt idx="848">
                  <c:v>18260.15625</c:v>
                </c:pt>
                <c:pt idx="849">
                  <c:v>18281.689452999999</c:v>
                </c:pt>
                <c:pt idx="850">
                  <c:v>18303.222656000002</c:v>
                </c:pt>
                <c:pt idx="851">
                  <c:v>18324.755859000001</c:v>
                </c:pt>
                <c:pt idx="852">
                  <c:v>18346.289062</c:v>
                </c:pt>
                <c:pt idx="853">
                  <c:v>18367.822265999999</c:v>
                </c:pt>
                <c:pt idx="854">
                  <c:v>18389.355468999998</c:v>
                </c:pt>
                <c:pt idx="855">
                  <c:v>18410.888672000001</c:v>
                </c:pt>
                <c:pt idx="856">
                  <c:v>18432.421875</c:v>
                </c:pt>
                <c:pt idx="857">
                  <c:v>18453.955077999999</c:v>
                </c:pt>
                <c:pt idx="858">
                  <c:v>18475.488281000002</c:v>
                </c:pt>
                <c:pt idx="859">
                  <c:v>18497.021484000001</c:v>
                </c:pt>
                <c:pt idx="860">
                  <c:v>18518.554687</c:v>
                </c:pt>
                <c:pt idx="861">
                  <c:v>18540.087890999999</c:v>
                </c:pt>
                <c:pt idx="862">
                  <c:v>18561.621093999998</c:v>
                </c:pt>
                <c:pt idx="863">
                  <c:v>18583.154297000001</c:v>
                </c:pt>
                <c:pt idx="864">
                  <c:v>18604.6875</c:v>
                </c:pt>
                <c:pt idx="865">
                  <c:v>18626.220702999999</c:v>
                </c:pt>
                <c:pt idx="866">
                  <c:v>18647.753906000002</c:v>
                </c:pt>
                <c:pt idx="867">
                  <c:v>18669.287109000001</c:v>
                </c:pt>
                <c:pt idx="868">
                  <c:v>18690.820312</c:v>
                </c:pt>
                <c:pt idx="869">
                  <c:v>18712.353515999999</c:v>
                </c:pt>
                <c:pt idx="870">
                  <c:v>18733.886718999998</c:v>
                </c:pt>
                <c:pt idx="871">
                  <c:v>18755.419922000001</c:v>
                </c:pt>
                <c:pt idx="872">
                  <c:v>18776.953125</c:v>
                </c:pt>
                <c:pt idx="873">
                  <c:v>18798.486327999999</c:v>
                </c:pt>
                <c:pt idx="874">
                  <c:v>18820.019531000002</c:v>
                </c:pt>
                <c:pt idx="875">
                  <c:v>18841.552734000001</c:v>
                </c:pt>
                <c:pt idx="876">
                  <c:v>18863.085937</c:v>
                </c:pt>
                <c:pt idx="877">
                  <c:v>18884.619140999999</c:v>
                </c:pt>
                <c:pt idx="878">
                  <c:v>18906.152343999998</c:v>
                </c:pt>
                <c:pt idx="879">
                  <c:v>18927.685547000001</c:v>
                </c:pt>
                <c:pt idx="880">
                  <c:v>18949.21875</c:v>
                </c:pt>
                <c:pt idx="881">
                  <c:v>18970.751952999999</c:v>
                </c:pt>
                <c:pt idx="882">
                  <c:v>18992.285156000002</c:v>
                </c:pt>
                <c:pt idx="883">
                  <c:v>19013.818359000001</c:v>
                </c:pt>
                <c:pt idx="884">
                  <c:v>19035.351562</c:v>
                </c:pt>
                <c:pt idx="885">
                  <c:v>19056.884765999999</c:v>
                </c:pt>
                <c:pt idx="886">
                  <c:v>19078.417968999998</c:v>
                </c:pt>
                <c:pt idx="887">
                  <c:v>19099.951172000001</c:v>
                </c:pt>
                <c:pt idx="888">
                  <c:v>19121.484375</c:v>
                </c:pt>
                <c:pt idx="889">
                  <c:v>19143.017577999999</c:v>
                </c:pt>
                <c:pt idx="890">
                  <c:v>19164.550781000002</c:v>
                </c:pt>
                <c:pt idx="891">
                  <c:v>19186.083984000001</c:v>
                </c:pt>
                <c:pt idx="892">
                  <c:v>19207.617187</c:v>
                </c:pt>
                <c:pt idx="893">
                  <c:v>19229.150390999999</c:v>
                </c:pt>
                <c:pt idx="894">
                  <c:v>19250.683593999998</c:v>
                </c:pt>
                <c:pt idx="895">
                  <c:v>19272.216797000001</c:v>
                </c:pt>
                <c:pt idx="896">
                  <c:v>19293.75</c:v>
                </c:pt>
                <c:pt idx="897">
                  <c:v>19315.283202999999</c:v>
                </c:pt>
                <c:pt idx="898">
                  <c:v>19336.816406000002</c:v>
                </c:pt>
                <c:pt idx="899">
                  <c:v>19358.349609000001</c:v>
                </c:pt>
                <c:pt idx="900">
                  <c:v>19379.882812</c:v>
                </c:pt>
                <c:pt idx="901">
                  <c:v>19401.416015999999</c:v>
                </c:pt>
                <c:pt idx="902">
                  <c:v>19422.949218999998</c:v>
                </c:pt>
                <c:pt idx="903">
                  <c:v>19444.482422000001</c:v>
                </c:pt>
                <c:pt idx="904">
                  <c:v>19466.015625</c:v>
                </c:pt>
                <c:pt idx="905">
                  <c:v>19487.548827999999</c:v>
                </c:pt>
                <c:pt idx="906">
                  <c:v>19509.082031000002</c:v>
                </c:pt>
                <c:pt idx="907">
                  <c:v>19530.615234000001</c:v>
                </c:pt>
                <c:pt idx="908">
                  <c:v>19552.148437</c:v>
                </c:pt>
                <c:pt idx="909">
                  <c:v>19573.681640999999</c:v>
                </c:pt>
                <c:pt idx="910">
                  <c:v>19595.214843999998</c:v>
                </c:pt>
                <c:pt idx="911">
                  <c:v>19616.748047000001</c:v>
                </c:pt>
                <c:pt idx="912">
                  <c:v>19638.28125</c:v>
                </c:pt>
                <c:pt idx="913">
                  <c:v>19659.814452999999</c:v>
                </c:pt>
                <c:pt idx="914">
                  <c:v>19681.347656000002</c:v>
                </c:pt>
                <c:pt idx="915">
                  <c:v>19702.880859000001</c:v>
                </c:pt>
                <c:pt idx="916">
                  <c:v>19724.414062</c:v>
                </c:pt>
                <c:pt idx="917">
                  <c:v>19745.947265999999</c:v>
                </c:pt>
                <c:pt idx="918">
                  <c:v>19767.480468999998</c:v>
                </c:pt>
                <c:pt idx="919">
                  <c:v>19789.013672000001</c:v>
                </c:pt>
                <c:pt idx="920">
                  <c:v>19810.546875</c:v>
                </c:pt>
                <c:pt idx="921">
                  <c:v>19832.080077999999</c:v>
                </c:pt>
                <c:pt idx="922">
                  <c:v>19853.613281000002</c:v>
                </c:pt>
                <c:pt idx="923">
                  <c:v>19875.146484000001</c:v>
                </c:pt>
                <c:pt idx="924">
                  <c:v>19896.679687</c:v>
                </c:pt>
                <c:pt idx="925">
                  <c:v>19918.212890999999</c:v>
                </c:pt>
                <c:pt idx="926">
                  <c:v>19939.746093999998</c:v>
                </c:pt>
                <c:pt idx="927">
                  <c:v>19961.279297000001</c:v>
                </c:pt>
                <c:pt idx="928">
                  <c:v>19982.8125</c:v>
                </c:pt>
                <c:pt idx="929">
                  <c:v>20004.345702999999</c:v>
                </c:pt>
                <c:pt idx="930">
                  <c:v>20025.878906000002</c:v>
                </c:pt>
                <c:pt idx="931">
                  <c:v>20047.412109000001</c:v>
                </c:pt>
                <c:pt idx="932">
                  <c:v>20068.945312</c:v>
                </c:pt>
                <c:pt idx="933">
                  <c:v>20090.478515999999</c:v>
                </c:pt>
                <c:pt idx="934">
                  <c:v>20112.011718999998</c:v>
                </c:pt>
                <c:pt idx="935">
                  <c:v>20133.544922000001</c:v>
                </c:pt>
                <c:pt idx="936">
                  <c:v>20155.078125</c:v>
                </c:pt>
                <c:pt idx="937">
                  <c:v>20176.611327999999</c:v>
                </c:pt>
                <c:pt idx="938">
                  <c:v>20198.144531000002</c:v>
                </c:pt>
                <c:pt idx="939">
                  <c:v>20219.677734000001</c:v>
                </c:pt>
                <c:pt idx="940">
                  <c:v>20241.210937</c:v>
                </c:pt>
                <c:pt idx="941">
                  <c:v>20262.744140999999</c:v>
                </c:pt>
                <c:pt idx="942">
                  <c:v>20284.277343999998</c:v>
                </c:pt>
                <c:pt idx="943">
                  <c:v>20305.810547000001</c:v>
                </c:pt>
                <c:pt idx="944">
                  <c:v>20327.34375</c:v>
                </c:pt>
                <c:pt idx="945">
                  <c:v>20348.876952999999</c:v>
                </c:pt>
                <c:pt idx="946">
                  <c:v>20370.410156000002</c:v>
                </c:pt>
                <c:pt idx="947">
                  <c:v>20391.943359000001</c:v>
                </c:pt>
                <c:pt idx="948">
                  <c:v>20413.476562</c:v>
                </c:pt>
                <c:pt idx="949">
                  <c:v>20435.009765999999</c:v>
                </c:pt>
                <c:pt idx="950">
                  <c:v>20456.542968999998</c:v>
                </c:pt>
                <c:pt idx="951">
                  <c:v>20478.076172000001</c:v>
                </c:pt>
                <c:pt idx="952">
                  <c:v>20499.609375</c:v>
                </c:pt>
                <c:pt idx="953">
                  <c:v>20521.142577999999</c:v>
                </c:pt>
                <c:pt idx="954">
                  <c:v>20542.675781000002</c:v>
                </c:pt>
                <c:pt idx="955">
                  <c:v>20564.208984000001</c:v>
                </c:pt>
                <c:pt idx="956">
                  <c:v>20585.742187</c:v>
                </c:pt>
                <c:pt idx="957">
                  <c:v>20607.275390999999</c:v>
                </c:pt>
                <c:pt idx="958">
                  <c:v>20628.808593999998</c:v>
                </c:pt>
                <c:pt idx="959">
                  <c:v>20650.341797000001</c:v>
                </c:pt>
                <c:pt idx="960">
                  <c:v>20671.875</c:v>
                </c:pt>
                <c:pt idx="961">
                  <c:v>20693.408202999999</c:v>
                </c:pt>
                <c:pt idx="962">
                  <c:v>20714.941406000002</c:v>
                </c:pt>
                <c:pt idx="963">
                  <c:v>20736.474609000001</c:v>
                </c:pt>
                <c:pt idx="964">
                  <c:v>20758.007812</c:v>
                </c:pt>
                <c:pt idx="965">
                  <c:v>20779.541015999999</c:v>
                </c:pt>
                <c:pt idx="966">
                  <c:v>20801.074218999998</c:v>
                </c:pt>
                <c:pt idx="967">
                  <c:v>20822.607422000001</c:v>
                </c:pt>
                <c:pt idx="968">
                  <c:v>20844.140625</c:v>
                </c:pt>
                <c:pt idx="969">
                  <c:v>20865.673827999999</c:v>
                </c:pt>
                <c:pt idx="970">
                  <c:v>20887.207031000002</c:v>
                </c:pt>
                <c:pt idx="971">
                  <c:v>20908.740234000001</c:v>
                </c:pt>
                <c:pt idx="972">
                  <c:v>20930.273437</c:v>
                </c:pt>
                <c:pt idx="973">
                  <c:v>20951.806640999999</c:v>
                </c:pt>
                <c:pt idx="974">
                  <c:v>20973.339843999998</c:v>
                </c:pt>
                <c:pt idx="975">
                  <c:v>20994.873047000001</c:v>
                </c:pt>
                <c:pt idx="976">
                  <c:v>21016.40625</c:v>
                </c:pt>
                <c:pt idx="977">
                  <c:v>21037.939452999999</c:v>
                </c:pt>
                <c:pt idx="978">
                  <c:v>21059.472656000002</c:v>
                </c:pt>
                <c:pt idx="979">
                  <c:v>21081.005859000001</c:v>
                </c:pt>
                <c:pt idx="980">
                  <c:v>21102.539062</c:v>
                </c:pt>
                <c:pt idx="981">
                  <c:v>21124.072265999999</c:v>
                </c:pt>
                <c:pt idx="982">
                  <c:v>21145.605468999998</c:v>
                </c:pt>
                <c:pt idx="983">
                  <c:v>21167.138672000001</c:v>
                </c:pt>
                <c:pt idx="984">
                  <c:v>21188.671875</c:v>
                </c:pt>
                <c:pt idx="985">
                  <c:v>21210.205077999999</c:v>
                </c:pt>
                <c:pt idx="986">
                  <c:v>21231.738281000002</c:v>
                </c:pt>
                <c:pt idx="987">
                  <c:v>21253.271484000001</c:v>
                </c:pt>
                <c:pt idx="988">
                  <c:v>21274.804687</c:v>
                </c:pt>
                <c:pt idx="989">
                  <c:v>21296.337890999999</c:v>
                </c:pt>
                <c:pt idx="990">
                  <c:v>21317.871093999998</c:v>
                </c:pt>
                <c:pt idx="991">
                  <c:v>21339.404297000001</c:v>
                </c:pt>
                <c:pt idx="992">
                  <c:v>21360.9375</c:v>
                </c:pt>
                <c:pt idx="993">
                  <c:v>21382.470702999999</c:v>
                </c:pt>
                <c:pt idx="994">
                  <c:v>21404.003906000002</c:v>
                </c:pt>
                <c:pt idx="995">
                  <c:v>21425.537109000001</c:v>
                </c:pt>
                <c:pt idx="996">
                  <c:v>21447.070312</c:v>
                </c:pt>
                <c:pt idx="997">
                  <c:v>21468.603515999999</c:v>
                </c:pt>
                <c:pt idx="998">
                  <c:v>21490.136718999998</c:v>
                </c:pt>
                <c:pt idx="999">
                  <c:v>21511.669922000001</c:v>
                </c:pt>
                <c:pt idx="1000">
                  <c:v>21533.203125</c:v>
                </c:pt>
                <c:pt idx="1001">
                  <c:v>21554.736327999999</c:v>
                </c:pt>
                <c:pt idx="1002">
                  <c:v>21576.269531000002</c:v>
                </c:pt>
                <c:pt idx="1003">
                  <c:v>21597.802734000001</c:v>
                </c:pt>
                <c:pt idx="1004">
                  <c:v>21619.335937</c:v>
                </c:pt>
                <c:pt idx="1005">
                  <c:v>21640.869140999999</c:v>
                </c:pt>
                <c:pt idx="1006">
                  <c:v>21662.402343999998</c:v>
                </c:pt>
                <c:pt idx="1007">
                  <c:v>21683.935547000001</c:v>
                </c:pt>
                <c:pt idx="1008">
                  <c:v>21705.46875</c:v>
                </c:pt>
                <c:pt idx="1009">
                  <c:v>21727.001952999999</c:v>
                </c:pt>
                <c:pt idx="1010">
                  <c:v>21748.535156000002</c:v>
                </c:pt>
                <c:pt idx="1011">
                  <c:v>21770.068359000001</c:v>
                </c:pt>
                <c:pt idx="1012">
                  <c:v>21791.601562</c:v>
                </c:pt>
                <c:pt idx="1013">
                  <c:v>21813.134765999999</c:v>
                </c:pt>
                <c:pt idx="1014">
                  <c:v>21834.667968999998</c:v>
                </c:pt>
                <c:pt idx="1015">
                  <c:v>21856.201172000001</c:v>
                </c:pt>
                <c:pt idx="1016">
                  <c:v>21877.734375</c:v>
                </c:pt>
                <c:pt idx="1017">
                  <c:v>21899.267577999999</c:v>
                </c:pt>
                <c:pt idx="1018">
                  <c:v>21920.800781000002</c:v>
                </c:pt>
                <c:pt idx="1019">
                  <c:v>21942.333984000001</c:v>
                </c:pt>
                <c:pt idx="1020">
                  <c:v>21963.867187</c:v>
                </c:pt>
                <c:pt idx="1021">
                  <c:v>21985.400390999999</c:v>
                </c:pt>
                <c:pt idx="1022">
                  <c:v>22006.933593999998</c:v>
                </c:pt>
                <c:pt idx="1023">
                  <c:v>22028.466797000001</c:v>
                </c:pt>
              </c:numCache>
            </c:numRef>
          </c:xVal>
          <c:yVal>
            <c:numRef>
              <c:f>Blue_dryer_0_Burner.wav!$B$1:$B$1024</c:f>
              <c:numCache>
                <c:formatCode>General</c:formatCode>
                <c:ptCount val="1024"/>
                <c:pt idx="0">
                  <c:v>-57.998258999999997</c:v>
                </c:pt>
                <c:pt idx="1">
                  <c:v>-54.934199999999997</c:v>
                </c:pt>
                <c:pt idx="2">
                  <c:v>-54.550894999999997</c:v>
                </c:pt>
                <c:pt idx="3">
                  <c:v>-53.678426000000002</c:v>
                </c:pt>
                <c:pt idx="4">
                  <c:v>-53.416086</c:v>
                </c:pt>
                <c:pt idx="5">
                  <c:v>-52.065041999999998</c:v>
                </c:pt>
                <c:pt idx="6">
                  <c:v>-48.581178000000001</c:v>
                </c:pt>
                <c:pt idx="7">
                  <c:v>-46.942376000000003</c:v>
                </c:pt>
                <c:pt idx="8">
                  <c:v>-43.615225000000002</c:v>
                </c:pt>
                <c:pt idx="9">
                  <c:v>-43.438327999999998</c:v>
                </c:pt>
                <c:pt idx="10">
                  <c:v>-41.844884</c:v>
                </c:pt>
                <c:pt idx="11">
                  <c:v>-41.514116999999999</c:v>
                </c:pt>
                <c:pt idx="12">
                  <c:v>-40.919997000000002</c:v>
                </c:pt>
                <c:pt idx="13">
                  <c:v>-38.335042999999999</c:v>
                </c:pt>
                <c:pt idx="14">
                  <c:v>-37.832039999999999</c:v>
                </c:pt>
                <c:pt idx="15">
                  <c:v>-37.160176999999997</c:v>
                </c:pt>
                <c:pt idx="16">
                  <c:v>-38.440750999999999</c:v>
                </c:pt>
                <c:pt idx="17">
                  <c:v>-39.029107000000003</c:v>
                </c:pt>
                <c:pt idx="18">
                  <c:v>-29.514505</c:v>
                </c:pt>
                <c:pt idx="19">
                  <c:v>-36.990805000000002</c:v>
                </c:pt>
                <c:pt idx="20">
                  <c:v>-41.225012</c:v>
                </c:pt>
                <c:pt idx="21">
                  <c:v>-42.592851000000003</c:v>
                </c:pt>
                <c:pt idx="22">
                  <c:v>-42.35136</c:v>
                </c:pt>
                <c:pt idx="23">
                  <c:v>-40.937776999999997</c:v>
                </c:pt>
                <c:pt idx="24">
                  <c:v>-39.406486000000001</c:v>
                </c:pt>
                <c:pt idx="25">
                  <c:v>-37.922826999999998</c:v>
                </c:pt>
                <c:pt idx="26">
                  <c:v>-33.998336999999999</c:v>
                </c:pt>
                <c:pt idx="27">
                  <c:v>-28.090018000000001</c:v>
                </c:pt>
                <c:pt idx="28">
                  <c:v>-25.385757000000002</c:v>
                </c:pt>
                <c:pt idx="29">
                  <c:v>-28.763477000000002</c:v>
                </c:pt>
                <c:pt idx="30">
                  <c:v>-30.668372999999999</c:v>
                </c:pt>
                <c:pt idx="31">
                  <c:v>-29.415597000000002</c:v>
                </c:pt>
                <c:pt idx="32">
                  <c:v>-30.432334999999998</c:v>
                </c:pt>
                <c:pt idx="33">
                  <c:v>-34.045535999999998</c:v>
                </c:pt>
                <c:pt idx="34">
                  <c:v>-35.259619000000001</c:v>
                </c:pt>
                <c:pt idx="35">
                  <c:v>-35.962859000000002</c:v>
                </c:pt>
                <c:pt idx="36">
                  <c:v>-34.892029000000001</c:v>
                </c:pt>
                <c:pt idx="37">
                  <c:v>-34.831572000000001</c:v>
                </c:pt>
                <c:pt idx="38">
                  <c:v>-36.304327999999998</c:v>
                </c:pt>
                <c:pt idx="39">
                  <c:v>-34.133505999999997</c:v>
                </c:pt>
                <c:pt idx="40">
                  <c:v>-36.419207999999998</c:v>
                </c:pt>
                <c:pt idx="41">
                  <c:v>-36.741242</c:v>
                </c:pt>
                <c:pt idx="42">
                  <c:v>-37.175302000000002</c:v>
                </c:pt>
                <c:pt idx="43">
                  <c:v>-37.543976999999998</c:v>
                </c:pt>
                <c:pt idx="44">
                  <c:v>-32.718384999999998</c:v>
                </c:pt>
                <c:pt idx="45">
                  <c:v>-28.000444000000002</c:v>
                </c:pt>
                <c:pt idx="46">
                  <c:v>-26.907305999999998</c:v>
                </c:pt>
                <c:pt idx="47">
                  <c:v>-29.737469999999998</c:v>
                </c:pt>
                <c:pt idx="48">
                  <c:v>-31.750903999999998</c:v>
                </c:pt>
                <c:pt idx="49">
                  <c:v>-33.942307</c:v>
                </c:pt>
                <c:pt idx="50">
                  <c:v>-33.722786999999997</c:v>
                </c:pt>
                <c:pt idx="51">
                  <c:v>-35.999018999999997</c:v>
                </c:pt>
                <c:pt idx="52">
                  <c:v>-36.718234000000002</c:v>
                </c:pt>
                <c:pt idx="53">
                  <c:v>-36.916024999999998</c:v>
                </c:pt>
                <c:pt idx="54">
                  <c:v>-37.448672000000002</c:v>
                </c:pt>
                <c:pt idx="55">
                  <c:v>-34.633989</c:v>
                </c:pt>
                <c:pt idx="56">
                  <c:v>-37.495449999999998</c:v>
                </c:pt>
                <c:pt idx="57">
                  <c:v>-36.614587999999998</c:v>
                </c:pt>
                <c:pt idx="58">
                  <c:v>-35.120113000000003</c:v>
                </c:pt>
                <c:pt idx="59">
                  <c:v>-35.131678999999998</c:v>
                </c:pt>
                <c:pt idx="60">
                  <c:v>-33.457273999999998</c:v>
                </c:pt>
                <c:pt idx="61">
                  <c:v>-31.866505</c:v>
                </c:pt>
                <c:pt idx="62">
                  <c:v>-32.487929000000001</c:v>
                </c:pt>
                <c:pt idx="63">
                  <c:v>-34.689137000000002</c:v>
                </c:pt>
                <c:pt idx="64">
                  <c:v>-35.183647000000001</c:v>
                </c:pt>
                <c:pt idx="65">
                  <c:v>-35.413904000000002</c:v>
                </c:pt>
                <c:pt idx="66">
                  <c:v>-35.326317000000003</c:v>
                </c:pt>
                <c:pt idx="67">
                  <c:v>-36.150835000000001</c:v>
                </c:pt>
                <c:pt idx="68">
                  <c:v>-35.777327</c:v>
                </c:pt>
                <c:pt idx="69">
                  <c:v>-35.415078999999999</c:v>
                </c:pt>
                <c:pt idx="70">
                  <c:v>-34.805114000000003</c:v>
                </c:pt>
                <c:pt idx="71">
                  <c:v>-36.119810000000001</c:v>
                </c:pt>
                <c:pt idx="72">
                  <c:v>-36.882040000000003</c:v>
                </c:pt>
                <c:pt idx="73">
                  <c:v>-36.382727000000003</c:v>
                </c:pt>
                <c:pt idx="74">
                  <c:v>-37.961058999999999</c:v>
                </c:pt>
                <c:pt idx="75">
                  <c:v>-36.909081999999998</c:v>
                </c:pt>
                <c:pt idx="76">
                  <c:v>-37.320045999999998</c:v>
                </c:pt>
                <c:pt idx="77">
                  <c:v>-37.289797999999998</c:v>
                </c:pt>
                <c:pt idx="78">
                  <c:v>-36.815271000000003</c:v>
                </c:pt>
                <c:pt idx="79">
                  <c:v>-36.426904</c:v>
                </c:pt>
                <c:pt idx="80">
                  <c:v>-36.458374999999997</c:v>
                </c:pt>
                <c:pt idx="81">
                  <c:v>-36.381762999999999</c:v>
                </c:pt>
                <c:pt idx="82">
                  <c:v>-38.276705999999997</c:v>
                </c:pt>
                <c:pt idx="83">
                  <c:v>-38.679501999999999</c:v>
                </c:pt>
                <c:pt idx="84">
                  <c:v>-39.564413000000002</c:v>
                </c:pt>
                <c:pt idx="85">
                  <c:v>-39.511442000000002</c:v>
                </c:pt>
                <c:pt idx="86">
                  <c:v>-39.633847000000003</c:v>
                </c:pt>
                <c:pt idx="87">
                  <c:v>-38.631746</c:v>
                </c:pt>
                <c:pt idx="88">
                  <c:v>-37.890726000000001</c:v>
                </c:pt>
                <c:pt idx="89">
                  <c:v>-36.909573999999999</c:v>
                </c:pt>
                <c:pt idx="90">
                  <c:v>-37.402977</c:v>
                </c:pt>
                <c:pt idx="91">
                  <c:v>-35.967157</c:v>
                </c:pt>
                <c:pt idx="92">
                  <c:v>-38.964230999999998</c:v>
                </c:pt>
                <c:pt idx="93">
                  <c:v>-41.013587999999999</c:v>
                </c:pt>
                <c:pt idx="94">
                  <c:v>-40.855302999999999</c:v>
                </c:pt>
                <c:pt idx="95">
                  <c:v>-40.547690000000003</c:v>
                </c:pt>
                <c:pt idx="96">
                  <c:v>-40.607362000000002</c:v>
                </c:pt>
                <c:pt idx="97">
                  <c:v>-40.610250000000001</c:v>
                </c:pt>
                <c:pt idx="98">
                  <c:v>-40.043163</c:v>
                </c:pt>
                <c:pt idx="99">
                  <c:v>-39.836879000000003</c:v>
                </c:pt>
                <c:pt idx="100">
                  <c:v>-40.675488999999999</c:v>
                </c:pt>
                <c:pt idx="101">
                  <c:v>-41.259337000000002</c:v>
                </c:pt>
                <c:pt idx="102">
                  <c:v>-41.104655000000001</c:v>
                </c:pt>
                <c:pt idx="103">
                  <c:v>-42.434502999999999</c:v>
                </c:pt>
                <c:pt idx="104">
                  <c:v>-42.689673999999997</c:v>
                </c:pt>
                <c:pt idx="105">
                  <c:v>-43.006610000000002</c:v>
                </c:pt>
                <c:pt idx="106">
                  <c:v>-43.396847000000001</c:v>
                </c:pt>
                <c:pt idx="107">
                  <c:v>-43.357309000000001</c:v>
                </c:pt>
                <c:pt idx="108">
                  <c:v>-42.943913000000002</c:v>
                </c:pt>
                <c:pt idx="109">
                  <c:v>-42.295605000000002</c:v>
                </c:pt>
                <c:pt idx="110">
                  <c:v>-39.179614000000001</c:v>
                </c:pt>
                <c:pt idx="111">
                  <c:v>-43.013443000000002</c:v>
                </c:pt>
                <c:pt idx="112">
                  <c:v>-44.116444000000001</c:v>
                </c:pt>
                <c:pt idx="113">
                  <c:v>-43.712049</c:v>
                </c:pt>
                <c:pt idx="114">
                  <c:v>-43.244745999999999</c:v>
                </c:pt>
                <c:pt idx="115">
                  <c:v>-42.853459000000001</c:v>
                </c:pt>
                <c:pt idx="116">
                  <c:v>-42.848641999999998</c:v>
                </c:pt>
                <c:pt idx="117">
                  <c:v>-41.544925999999997</c:v>
                </c:pt>
                <c:pt idx="118">
                  <c:v>-41.798786</c:v>
                </c:pt>
                <c:pt idx="119">
                  <c:v>-41.241863000000002</c:v>
                </c:pt>
                <c:pt idx="120">
                  <c:v>-41.836762</c:v>
                </c:pt>
                <c:pt idx="121">
                  <c:v>-42.944685</c:v>
                </c:pt>
                <c:pt idx="122">
                  <c:v>-42.399683000000003</c:v>
                </c:pt>
                <c:pt idx="123">
                  <c:v>-42.398705999999997</c:v>
                </c:pt>
                <c:pt idx="124">
                  <c:v>-41.569521000000002</c:v>
                </c:pt>
                <c:pt idx="125">
                  <c:v>-41.825026999999999</c:v>
                </c:pt>
                <c:pt idx="126">
                  <c:v>-42.383656999999999</c:v>
                </c:pt>
                <c:pt idx="127">
                  <c:v>-42.088369999999998</c:v>
                </c:pt>
                <c:pt idx="128">
                  <c:v>-39.573453000000001</c:v>
                </c:pt>
                <c:pt idx="129">
                  <c:v>-42.096913999999998</c:v>
                </c:pt>
                <c:pt idx="130">
                  <c:v>-43.338310999999997</c:v>
                </c:pt>
                <c:pt idx="131">
                  <c:v>-43.098312</c:v>
                </c:pt>
                <c:pt idx="132">
                  <c:v>-43.565249000000001</c:v>
                </c:pt>
                <c:pt idx="133">
                  <c:v>-43.833368</c:v>
                </c:pt>
                <c:pt idx="134">
                  <c:v>-44.671799999999998</c:v>
                </c:pt>
                <c:pt idx="135">
                  <c:v>-44.500275999999999</c:v>
                </c:pt>
                <c:pt idx="136">
                  <c:v>-44.339334000000001</c:v>
                </c:pt>
                <c:pt idx="137">
                  <c:v>-43.902194000000001</c:v>
                </c:pt>
                <c:pt idx="138">
                  <c:v>-43.809649999999998</c:v>
                </c:pt>
                <c:pt idx="139">
                  <c:v>-43.413970999999997</c:v>
                </c:pt>
                <c:pt idx="140">
                  <c:v>-44.263083999999999</c:v>
                </c:pt>
                <c:pt idx="141">
                  <c:v>-44.688502</c:v>
                </c:pt>
                <c:pt idx="142">
                  <c:v>-44.951526999999999</c:v>
                </c:pt>
                <c:pt idx="143">
                  <c:v>-45.160325999999998</c:v>
                </c:pt>
                <c:pt idx="144">
                  <c:v>-44.562649999999998</c:v>
                </c:pt>
                <c:pt idx="145">
                  <c:v>-44.660919999999997</c:v>
                </c:pt>
                <c:pt idx="146">
                  <c:v>-41.956840999999997</c:v>
                </c:pt>
                <c:pt idx="147">
                  <c:v>-44.261431999999999</c:v>
                </c:pt>
                <c:pt idx="148">
                  <c:v>-45.090743000000003</c:v>
                </c:pt>
                <c:pt idx="149">
                  <c:v>-45.552757999999997</c:v>
                </c:pt>
                <c:pt idx="150">
                  <c:v>-45.800950999999998</c:v>
                </c:pt>
                <c:pt idx="151">
                  <c:v>-46.189717000000002</c:v>
                </c:pt>
                <c:pt idx="152">
                  <c:v>-46.010525999999999</c:v>
                </c:pt>
                <c:pt idx="153">
                  <c:v>-46.466476999999998</c:v>
                </c:pt>
                <c:pt idx="154">
                  <c:v>-46.156699000000003</c:v>
                </c:pt>
                <c:pt idx="155">
                  <c:v>-46.198424000000003</c:v>
                </c:pt>
                <c:pt idx="156">
                  <c:v>-46.639673999999999</c:v>
                </c:pt>
                <c:pt idx="157">
                  <c:v>-46.769817000000003</c:v>
                </c:pt>
                <c:pt idx="158">
                  <c:v>-46.630802000000003</c:v>
                </c:pt>
                <c:pt idx="159">
                  <c:v>-46.652087000000002</c:v>
                </c:pt>
                <c:pt idx="160">
                  <c:v>-46.712857</c:v>
                </c:pt>
                <c:pt idx="161">
                  <c:v>-46.144457000000003</c:v>
                </c:pt>
                <c:pt idx="162">
                  <c:v>-46.802715999999997</c:v>
                </c:pt>
                <c:pt idx="163">
                  <c:v>-46.529677</c:v>
                </c:pt>
                <c:pt idx="164">
                  <c:v>-46.495061</c:v>
                </c:pt>
                <c:pt idx="165">
                  <c:v>-46.420195</c:v>
                </c:pt>
                <c:pt idx="166">
                  <c:v>-46.740296000000001</c:v>
                </c:pt>
                <c:pt idx="167">
                  <c:v>-46.632860999999998</c:v>
                </c:pt>
                <c:pt idx="168">
                  <c:v>-46.213861000000001</c:v>
                </c:pt>
                <c:pt idx="169">
                  <c:v>-45.836948999999997</c:v>
                </c:pt>
                <c:pt idx="170">
                  <c:v>-45.847372</c:v>
                </c:pt>
                <c:pt idx="171">
                  <c:v>-45.880656000000002</c:v>
                </c:pt>
                <c:pt idx="172">
                  <c:v>-45.936118999999998</c:v>
                </c:pt>
                <c:pt idx="173">
                  <c:v>-45.746243</c:v>
                </c:pt>
                <c:pt idx="174">
                  <c:v>-45.807931000000004</c:v>
                </c:pt>
                <c:pt idx="175">
                  <c:v>-45.564405999999998</c:v>
                </c:pt>
                <c:pt idx="176">
                  <c:v>-45.123531999999997</c:v>
                </c:pt>
                <c:pt idx="177">
                  <c:v>-45.444785000000003</c:v>
                </c:pt>
                <c:pt idx="178">
                  <c:v>-45.592171999999998</c:v>
                </c:pt>
                <c:pt idx="179">
                  <c:v>-46.031770999999999</c:v>
                </c:pt>
                <c:pt idx="180">
                  <c:v>-45.834884000000002</c:v>
                </c:pt>
                <c:pt idx="181">
                  <c:v>-46.398496000000002</c:v>
                </c:pt>
                <c:pt idx="182">
                  <c:v>-45.695036000000002</c:v>
                </c:pt>
                <c:pt idx="183">
                  <c:v>-45.618074</c:v>
                </c:pt>
                <c:pt idx="184">
                  <c:v>-46.143410000000003</c:v>
                </c:pt>
                <c:pt idx="185">
                  <c:v>-46.054510000000001</c:v>
                </c:pt>
                <c:pt idx="186">
                  <c:v>-45.855010999999998</c:v>
                </c:pt>
                <c:pt idx="187">
                  <c:v>-45.432183999999999</c:v>
                </c:pt>
                <c:pt idx="188">
                  <c:v>-45.132184000000002</c:v>
                </c:pt>
                <c:pt idx="189">
                  <c:v>-45.645249</c:v>
                </c:pt>
                <c:pt idx="190">
                  <c:v>-46.274970000000003</c:v>
                </c:pt>
                <c:pt idx="191">
                  <c:v>-46.593502000000001</c:v>
                </c:pt>
                <c:pt idx="192">
                  <c:v>-46.530586</c:v>
                </c:pt>
                <c:pt idx="193">
                  <c:v>-46.453119000000001</c:v>
                </c:pt>
                <c:pt idx="194">
                  <c:v>-46.118671999999997</c:v>
                </c:pt>
                <c:pt idx="195">
                  <c:v>-46.049261999999999</c:v>
                </c:pt>
                <c:pt idx="196">
                  <c:v>-46.452508000000002</c:v>
                </c:pt>
                <c:pt idx="197">
                  <c:v>-46.693789000000002</c:v>
                </c:pt>
                <c:pt idx="198">
                  <c:v>-47.071013000000001</c:v>
                </c:pt>
                <c:pt idx="199">
                  <c:v>-47.230611000000003</c:v>
                </c:pt>
                <c:pt idx="200">
                  <c:v>-47.011963000000002</c:v>
                </c:pt>
                <c:pt idx="201">
                  <c:v>-46.763995000000001</c:v>
                </c:pt>
                <c:pt idx="202">
                  <c:v>-46.621381</c:v>
                </c:pt>
                <c:pt idx="203">
                  <c:v>-46.925516999999999</c:v>
                </c:pt>
                <c:pt idx="204">
                  <c:v>-47.220556000000002</c:v>
                </c:pt>
                <c:pt idx="205">
                  <c:v>-47.434770999999998</c:v>
                </c:pt>
                <c:pt idx="206">
                  <c:v>-47.893715999999998</c:v>
                </c:pt>
                <c:pt idx="207">
                  <c:v>-47.490901999999998</c:v>
                </c:pt>
                <c:pt idx="208">
                  <c:v>-47.559790999999997</c:v>
                </c:pt>
                <c:pt idx="209">
                  <c:v>-47.664653999999999</c:v>
                </c:pt>
                <c:pt idx="210">
                  <c:v>-48.188940000000002</c:v>
                </c:pt>
                <c:pt idx="211">
                  <c:v>-47.810217999999999</c:v>
                </c:pt>
                <c:pt idx="212">
                  <c:v>-47.790995000000002</c:v>
                </c:pt>
                <c:pt idx="213">
                  <c:v>-47.235103000000002</c:v>
                </c:pt>
                <c:pt idx="214">
                  <c:v>-47.563448999999999</c:v>
                </c:pt>
                <c:pt idx="215">
                  <c:v>-47.887779999999999</c:v>
                </c:pt>
                <c:pt idx="216">
                  <c:v>-47.509563</c:v>
                </c:pt>
                <c:pt idx="217">
                  <c:v>-47.920484000000002</c:v>
                </c:pt>
                <c:pt idx="218">
                  <c:v>-47.666527000000002</c:v>
                </c:pt>
                <c:pt idx="219">
                  <c:v>-47.919570999999998</c:v>
                </c:pt>
                <c:pt idx="220">
                  <c:v>-47.880633000000003</c:v>
                </c:pt>
                <c:pt idx="221">
                  <c:v>-48.101959000000001</c:v>
                </c:pt>
                <c:pt idx="222">
                  <c:v>-48.043230000000001</c:v>
                </c:pt>
                <c:pt idx="223">
                  <c:v>-47.673707999999998</c:v>
                </c:pt>
                <c:pt idx="224">
                  <c:v>-47.720137000000001</c:v>
                </c:pt>
                <c:pt idx="225">
                  <c:v>-47.524144999999997</c:v>
                </c:pt>
                <c:pt idx="226">
                  <c:v>-47.111911999999997</c:v>
                </c:pt>
                <c:pt idx="227">
                  <c:v>-47.025069999999999</c:v>
                </c:pt>
                <c:pt idx="228">
                  <c:v>-47.216011999999999</c:v>
                </c:pt>
                <c:pt idx="229">
                  <c:v>-47.033839999999998</c:v>
                </c:pt>
                <c:pt idx="230">
                  <c:v>-47.395226999999998</c:v>
                </c:pt>
                <c:pt idx="231">
                  <c:v>-47.070515</c:v>
                </c:pt>
                <c:pt idx="232">
                  <c:v>-47.280450000000002</c:v>
                </c:pt>
                <c:pt idx="233">
                  <c:v>-47.082407000000003</c:v>
                </c:pt>
                <c:pt idx="234">
                  <c:v>-47.459499999999998</c:v>
                </c:pt>
                <c:pt idx="235">
                  <c:v>-47.514474999999997</c:v>
                </c:pt>
                <c:pt idx="236">
                  <c:v>-46.827300000000001</c:v>
                </c:pt>
                <c:pt idx="237">
                  <c:v>-46.890501</c:v>
                </c:pt>
                <c:pt idx="238">
                  <c:v>-46.681697</c:v>
                </c:pt>
                <c:pt idx="239">
                  <c:v>-47.353247000000003</c:v>
                </c:pt>
                <c:pt idx="240">
                  <c:v>-47.223145000000002</c:v>
                </c:pt>
                <c:pt idx="241">
                  <c:v>-47.358874</c:v>
                </c:pt>
                <c:pt idx="242">
                  <c:v>-47.627980000000001</c:v>
                </c:pt>
                <c:pt idx="243">
                  <c:v>-47.342914</c:v>
                </c:pt>
                <c:pt idx="244">
                  <c:v>-47.520549000000003</c:v>
                </c:pt>
                <c:pt idx="245">
                  <c:v>-47.606229999999996</c:v>
                </c:pt>
                <c:pt idx="246">
                  <c:v>-47.715935000000002</c:v>
                </c:pt>
                <c:pt idx="247">
                  <c:v>-47.868074</c:v>
                </c:pt>
                <c:pt idx="248">
                  <c:v>-48.019641</c:v>
                </c:pt>
                <c:pt idx="249">
                  <c:v>-48.705910000000003</c:v>
                </c:pt>
                <c:pt idx="250">
                  <c:v>-48.685853999999999</c:v>
                </c:pt>
                <c:pt idx="251">
                  <c:v>-48.539507999999998</c:v>
                </c:pt>
                <c:pt idx="252">
                  <c:v>-48.615001999999997</c:v>
                </c:pt>
                <c:pt idx="253">
                  <c:v>-48.752384999999997</c:v>
                </c:pt>
                <c:pt idx="254">
                  <c:v>-48.768991999999997</c:v>
                </c:pt>
                <c:pt idx="255">
                  <c:v>-48.535984999999997</c:v>
                </c:pt>
                <c:pt idx="256">
                  <c:v>-48.744919000000003</c:v>
                </c:pt>
                <c:pt idx="257">
                  <c:v>-48.594642999999998</c:v>
                </c:pt>
                <c:pt idx="258">
                  <c:v>-48.900494000000002</c:v>
                </c:pt>
                <c:pt idx="259">
                  <c:v>-49.376002999999997</c:v>
                </c:pt>
                <c:pt idx="260">
                  <c:v>-49.438369000000002</c:v>
                </c:pt>
                <c:pt idx="261">
                  <c:v>-49.774393000000003</c:v>
                </c:pt>
                <c:pt idx="262">
                  <c:v>-49.929595999999997</c:v>
                </c:pt>
                <c:pt idx="263">
                  <c:v>-49.855079000000003</c:v>
                </c:pt>
                <c:pt idx="264">
                  <c:v>-50.101942999999999</c:v>
                </c:pt>
                <c:pt idx="265">
                  <c:v>-50.033608999999998</c:v>
                </c:pt>
                <c:pt idx="266">
                  <c:v>-50.402239000000002</c:v>
                </c:pt>
                <c:pt idx="267">
                  <c:v>-50.106990000000003</c:v>
                </c:pt>
                <c:pt idx="268">
                  <c:v>-50.287047999999999</c:v>
                </c:pt>
                <c:pt idx="269">
                  <c:v>-50.821820000000002</c:v>
                </c:pt>
                <c:pt idx="270">
                  <c:v>-50.658489000000003</c:v>
                </c:pt>
                <c:pt idx="271">
                  <c:v>-50.791721000000003</c:v>
                </c:pt>
                <c:pt idx="272">
                  <c:v>-50.986812</c:v>
                </c:pt>
                <c:pt idx="273">
                  <c:v>-50.734309000000003</c:v>
                </c:pt>
                <c:pt idx="274">
                  <c:v>-50.688605000000003</c:v>
                </c:pt>
                <c:pt idx="275">
                  <c:v>-50.585853999999998</c:v>
                </c:pt>
                <c:pt idx="276">
                  <c:v>-50.498756999999998</c:v>
                </c:pt>
                <c:pt idx="277">
                  <c:v>-50.802362000000002</c:v>
                </c:pt>
                <c:pt idx="278">
                  <c:v>-50.540956999999999</c:v>
                </c:pt>
                <c:pt idx="279">
                  <c:v>-50.874659000000001</c:v>
                </c:pt>
                <c:pt idx="280">
                  <c:v>-50.631757</c:v>
                </c:pt>
                <c:pt idx="281">
                  <c:v>-50.982936000000002</c:v>
                </c:pt>
                <c:pt idx="282">
                  <c:v>-50.606222000000002</c:v>
                </c:pt>
                <c:pt idx="283">
                  <c:v>-50.377769999999998</c:v>
                </c:pt>
                <c:pt idx="284">
                  <c:v>-50.023046000000001</c:v>
                </c:pt>
                <c:pt idx="285">
                  <c:v>-50.294576999999997</c:v>
                </c:pt>
                <c:pt idx="286">
                  <c:v>-50.047006000000003</c:v>
                </c:pt>
                <c:pt idx="287">
                  <c:v>-49.864293000000004</c:v>
                </c:pt>
                <c:pt idx="288">
                  <c:v>-50.566969</c:v>
                </c:pt>
                <c:pt idx="289">
                  <c:v>-50.490074999999997</c:v>
                </c:pt>
                <c:pt idx="290">
                  <c:v>-50.500720999999999</c:v>
                </c:pt>
                <c:pt idx="291">
                  <c:v>-50.701743</c:v>
                </c:pt>
                <c:pt idx="292">
                  <c:v>-50.512689000000002</c:v>
                </c:pt>
                <c:pt idx="293">
                  <c:v>-50.570493999999997</c:v>
                </c:pt>
                <c:pt idx="294">
                  <c:v>-51.001417000000004</c:v>
                </c:pt>
                <c:pt idx="295">
                  <c:v>-50.925901000000003</c:v>
                </c:pt>
                <c:pt idx="296">
                  <c:v>-51.367454000000002</c:v>
                </c:pt>
                <c:pt idx="297">
                  <c:v>-50.997672999999999</c:v>
                </c:pt>
                <c:pt idx="298">
                  <c:v>-50.971212999999999</c:v>
                </c:pt>
                <c:pt idx="299">
                  <c:v>-51.173734000000003</c:v>
                </c:pt>
                <c:pt idx="300">
                  <c:v>-51.600403999999997</c:v>
                </c:pt>
                <c:pt idx="301">
                  <c:v>-51.468035</c:v>
                </c:pt>
                <c:pt idx="302">
                  <c:v>-52.062972000000002</c:v>
                </c:pt>
                <c:pt idx="303">
                  <c:v>-52.106560000000002</c:v>
                </c:pt>
                <c:pt idx="304">
                  <c:v>-52.038193999999997</c:v>
                </c:pt>
                <c:pt idx="305">
                  <c:v>-51.815806000000002</c:v>
                </c:pt>
                <c:pt idx="306">
                  <c:v>-52.031613</c:v>
                </c:pt>
                <c:pt idx="307">
                  <c:v>-52.035677999999997</c:v>
                </c:pt>
                <c:pt idx="308">
                  <c:v>-52.312710000000003</c:v>
                </c:pt>
                <c:pt idx="309">
                  <c:v>-52.414307000000001</c:v>
                </c:pt>
                <c:pt idx="310">
                  <c:v>-52.632568999999997</c:v>
                </c:pt>
                <c:pt idx="311">
                  <c:v>-52.595652000000001</c:v>
                </c:pt>
                <c:pt idx="312">
                  <c:v>-52.571390000000001</c:v>
                </c:pt>
                <c:pt idx="313">
                  <c:v>-52.599373</c:v>
                </c:pt>
                <c:pt idx="314">
                  <c:v>-52.588397999999998</c:v>
                </c:pt>
                <c:pt idx="315">
                  <c:v>-52.713332999999999</c:v>
                </c:pt>
                <c:pt idx="316">
                  <c:v>-52.907525</c:v>
                </c:pt>
                <c:pt idx="317">
                  <c:v>-53.231217000000001</c:v>
                </c:pt>
                <c:pt idx="318">
                  <c:v>-53.646382000000003</c:v>
                </c:pt>
                <c:pt idx="319">
                  <c:v>-53.727848999999999</c:v>
                </c:pt>
                <c:pt idx="320">
                  <c:v>-53.569619000000003</c:v>
                </c:pt>
                <c:pt idx="321">
                  <c:v>-53.782314</c:v>
                </c:pt>
                <c:pt idx="322">
                  <c:v>-53.877975999999997</c:v>
                </c:pt>
                <c:pt idx="323">
                  <c:v>-54.027124999999998</c:v>
                </c:pt>
                <c:pt idx="324">
                  <c:v>-53.954414</c:v>
                </c:pt>
                <c:pt idx="325">
                  <c:v>-54.360196999999999</c:v>
                </c:pt>
                <c:pt idx="326">
                  <c:v>-54.287742999999999</c:v>
                </c:pt>
                <c:pt idx="327">
                  <c:v>-54.408467999999999</c:v>
                </c:pt>
                <c:pt idx="328">
                  <c:v>-54.660288999999999</c:v>
                </c:pt>
                <c:pt idx="329">
                  <c:v>-54.294862000000002</c:v>
                </c:pt>
                <c:pt idx="330">
                  <c:v>-55.011271999999998</c:v>
                </c:pt>
                <c:pt idx="331">
                  <c:v>-54.983446999999998</c:v>
                </c:pt>
                <c:pt idx="332">
                  <c:v>-55.177736000000003</c:v>
                </c:pt>
                <c:pt idx="333">
                  <c:v>-55.092885000000003</c:v>
                </c:pt>
                <c:pt idx="334">
                  <c:v>-55.062114000000001</c:v>
                </c:pt>
                <c:pt idx="335">
                  <c:v>-55.425832</c:v>
                </c:pt>
                <c:pt idx="336">
                  <c:v>-54.671121999999997</c:v>
                </c:pt>
                <c:pt idx="337">
                  <c:v>-54.837687000000003</c:v>
                </c:pt>
                <c:pt idx="338">
                  <c:v>-55.229190000000003</c:v>
                </c:pt>
                <c:pt idx="339">
                  <c:v>-55.432868999999997</c:v>
                </c:pt>
                <c:pt idx="340">
                  <c:v>-55.340899</c:v>
                </c:pt>
                <c:pt idx="341">
                  <c:v>-55.184655999999997</c:v>
                </c:pt>
                <c:pt idx="342">
                  <c:v>-55.396617999999997</c:v>
                </c:pt>
                <c:pt idx="343">
                  <c:v>-55.710915</c:v>
                </c:pt>
                <c:pt idx="344">
                  <c:v>-55.608606000000002</c:v>
                </c:pt>
                <c:pt idx="345">
                  <c:v>-55.713247000000003</c:v>
                </c:pt>
                <c:pt idx="346">
                  <c:v>-55.860874000000003</c:v>
                </c:pt>
                <c:pt idx="347">
                  <c:v>-55.742556999999998</c:v>
                </c:pt>
                <c:pt idx="348">
                  <c:v>-55.990153999999997</c:v>
                </c:pt>
                <c:pt idx="349">
                  <c:v>-55.762478000000002</c:v>
                </c:pt>
                <c:pt idx="350">
                  <c:v>-55.754556000000001</c:v>
                </c:pt>
                <c:pt idx="351">
                  <c:v>-55.716571999999999</c:v>
                </c:pt>
                <c:pt idx="352">
                  <c:v>-55.798164999999997</c:v>
                </c:pt>
                <c:pt idx="353">
                  <c:v>-55.951763999999997</c:v>
                </c:pt>
                <c:pt idx="354">
                  <c:v>-56.172195000000002</c:v>
                </c:pt>
                <c:pt idx="355">
                  <c:v>-55.958902999999999</c:v>
                </c:pt>
                <c:pt idx="356">
                  <c:v>-56.258164000000001</c:v>
                </c:pt>
                <c:pt idx="357">
                  <c:v>-56.444600000000001</c:v>
                </c:pt>
                <c:pt idx="358">
                  <c:v>-56.633757000000003</c:v>
                </c:pt>
                <c:pt idx="359">
                  <c:v>-56.533040999999997</c:v>
                </c:pt>
                <c:pt idx="360">
                  <c:v>-56.685169999999999</c:v>
                </c:pt>
                <c:pt idx="361">
                  <c:v>-56.712259000000003</c:v>
                </c:pt>
                <c:pt idx="362">
                  <c:v>-56.613123000000002</c:v>
                </c:pt>
                <c:pt idx="363">
                  <c:v>-57.009532</c:v>
                </c:pt>
                <c:pt idx="364">
                  <c:v>-57.302858000000001</c:v>
                </c:pt>
                <c:pt idx="365">
                  <c:v>-57.351104999999997</c:v>
                </c:pt>
                <c:pt idx="366">
                  <c:v>-57.194057999999998</c:v>
                </c:pt>
                <c:pt idx="367">
                  <c:v>-57.049382000000001</c:v>
                </c:pt>
                <c:pt idx="368">
                  <c:v>-57.206212999999998</c:v>
                </c:pt>
                <c:pt idx="369">
                  <c:v>-57.183450999999998</c:v>
                </c:pt>
                <c:pt idx="370">
                  <c:v>-57.683427000000002</c:v>
                </c:pt>
                <c:pt idx="371">
                  <c:v>-57.394126</c:v>
                </c:pt>
                <c:pt idx="372">
                  <c:v>-57.646462</c:v>
                </c:pt>
                <c:pt idx="373">
                  <c:v>-57.213234999999997</c:v>
                </c:pt>
                <c:pt idx="374">
                  <c:v>-57.56953</c:v>
                </c:pt>
                <c:pt idx="375">
                  <c:v>-57.684113000000004</c:v>
                </c:pt>
                <c:pt idx="376">
                  <c:v>-57.700387999999997</c:v>
                </c:pt>
                <c:pt idx="377">
                  <c:v>-58.052512999999998</c:v>
                </c:pt>
                <c:pt idx="378">
                  <c:v>-57.666530999999999</c:v>
                </c:pt>
                <c:pt idx="379">
                  <c:v>-57.943022999999997</c:v>
                </c:pt>
                <c:pt idx="380">
                  <c:v>-57.991644999999998</c:v>
                </c:pt>
                <c:pt idx="381">
                  <c:v>-58.038032000000001</c:v>
                </c:pt>
                <c:pt idx="382">
                  <c:v>-57.518814999999996</c:v>
                </c:pt>
                <c:pt idx="383">
                  <c:v>-57.985368000000001</c:v>
                </c:pt>
                <c:pt idx="384">
                  <c:v>-58.088842</c:v>
                </c:pt>
                <c:pt idx="385">
                  <c:v>-58.535522</c:v>
                </c:pt>
                <c:pt idx="386">
                  <c:v>-58.215012999999999</c:v>
                </c:pt>
                <c:pt idx="387">
                  <c:v>-58.523843999999997</c:v>
                </c:pt>
                <c:pt idx="388">
                  <c:v>-58.275599999999997</c:v>
                </c:pt>
                <c:pt idx="389">
                  <c:v>-58.438690000000001</c:v>
                </c:pt>
                <c:pt idx="390">
                  <c:v>-58.605625000000003</c:v>
                </c:pt>
                <c:pt idx="391">
                  <c:v>-58.423088999999997</c:v>
                </c:pt>
                <c:pt idx="392">
                  <c:v>-58.449531999999998</c:v>
                </c:pt>
                <c:pt idx="393">
                  <c:v>-58.710521</c:v>
                </c:pt>
                <c:pt idx="394">
                  <c:v>-58.502927</c:v>
                </c:pt>
                <c:pt idx="395">
                  <c:v>-58.988697999999999</c:v>
                </c:pt>
                <c:pt idx="396">
                  <c:v>-58.546919000000003</c:v>
                </c:pt>
                <c:pt idx="397">
                  <c:v>-58.351208999999997</c:v>
                </c:pt>
                <c:pt idx="398">
                  <c:v>-58.720692</c:v>
                </c:pt>
                <c:pt idx="399">
                  <c:v>-58.460191000000002</c:v>
                </c:pt>
                <c:pt idx="400">
                  <c:v>-58.919823000000001</c:v>
                </c:pt>
                <c:pt idx="401">
                  <c:v>-58.861277999999999</c:v>
                </c:pt>
                <c:pt idx="402">
                  <c:v>-58.509518</c:v>
                </c:pt>
                <c:pt idx="403">
                  <c:v>-58.697001999999998</c:v>
                </c:pt>
                <c:pt idx="404">
                  <c:v>-58.719349000000001</c:v>
                </c:pt>
                <c:pt idx="405">
                  <c:v>-58.368051000000001</c:v>
                </c:pt>
                <c:pt idx="406">
                  <c:v>-58.581924000000001</c:v>
                </c:pt>
                <c:pt idx="407">
                  <c:v>-58.686608</c:v>
                </c:pt>
                <c:pt idx="408">
                  <c:v>-58.918264999999998</c:v>
                </c:pt>
                <c:pt idx="409">
                  <c:v>-58.838012999999997</c:v>
                </c:pt>
                <c:pt idx="410">
                  <c:v>-58.483848000000002</c:v>
                </c:pt>
                <c:pt idx="411">
                  <c:v>-58.762709000000001</c:v>
                </c:pt>
                <c:pt idx="412">
                  <c:v>-58.841951000000002</c:v>
                </c:pt>
                <c:pt idx="413">
                  <c:v>-58.649647000000002</c:v>
                </c:pt>
                <c:pt idx="414">
                  <c:v>-58.659055000000002</c:v>
                </c:pt>
                <c:pt idx="415">
                  <c:v>-58.891550000000002</c:v>
                </c:pt>
                <c:pt idx="416">
                  <c:v>-58.701188000000002</c:v>
                </c:pt>
                <c:pt idx="417">
                  <c:v>-58.988968999999997</c:v>
                </c:pt>
                <c:pt idx="418">
                  <c:v>-59.099775999999999</c:v>
                </c:pt>
                <c:pt idx="419">
                  <c:v>-59.125017</c:v>
                </c:pt>
                <c:pt idx="420">
                  <c:v>-59.186311000000003</c:v>
                </c:pt>
                <c:pt idx="421">
                  <c:v>-59.40484</c:v>
                </c:pt>
                <c:pt idx="422">
                  <c:v>-59.609929999999999</c:v>
                </c:pt>
                <c:pt idx="423">
                  <c:v>-59.664167999999997</c:v>
                </c:pt>
                <c:pt idx="424">
                  <c:v>-59.804552999999999</c:v>
                </c:pt>
                <c:pt idx="425">
                  <c:v>-59.446162999999999</c:v>
                </c:pt>
                <c:pt idx="426">
                  <c:v>-59.590601999999997</c:v>
                </c:pt>
                <c:pt idx="427">
                  <c:v>-59.773803000000001</c:v>
                </c:pt>
                <c:pt idx="428">
                  <c:v>-59.722411999999998</c:v>
                </c:pt>
                <c:pt idx="429">
                  <c:v>-60.029007</c:v>
                </c:pt>
                <c:pt idx="430">
                  <c:v>-60.021099999999997</c:v>
                </c:pt>
                <c:pt idx="431">
                  <c:v>-59.711962999999997</c:v>
                </c:pt>
                <c:pt idx="432">
                  <c:v>-59.936549999999997</c:v>
                </c:pt>
                <c:pt idx="433">
                  <c:v>-59.699868000000002</c:v>
                </c:pt>
                <c:pt idx="434">
                  <c:v>-59.694184999999997</c:v>
                </c:pt>
                <c:pt idx="435">
                  <c:v>-60.090131</c:v>
                </c:pt>
                <c:pt idx="436">
                  <c:v>-59.758384999999997</c:v>
                </c:pt>
                <c:pt idx="437">
                  <c:v>-59.997804000000002</c:v>
                </c:pt>
                <c:pt idx="438">
                  <c:v>-60.268430000000002</c:v>
                </c:pt>
                <c:pt idx="439">
                  <c:v>-60.253425999999997</c:v>
                </c:pt>
                <c:pt idx="440">
                  <c:v>-60.277123000000003</c:v>
                </c:pt>
                <c:pt idx="441">
                  <c:v>-60.105896000000001</c:v>
                </c:pt>
                <c:pt idx="442">
                  <c:v>-59.977007</c:v>
                </c:pt>
                <c:pt idx="443">
                  <c:v>-60.109696999999997</c:v>
                </c:pt>
                <c:pt idx="444">
                  <c:v>-59.978399000000003</c:v>
                </c:pt>
                <c:pt idx="445">
                  <c:v>-59.771216000000003</c:v>
                </c:pt>
                <c:pt idx="446">
                  <c:v>-59.798003000000001</c:v>
                </c:pt>
                <c:pt idx="447">
                  <c:v>-59.524143000000002</c:v>
                </c:pt>
                <c:pt idx="448">
                  <c:v>-59.616545000000002</c:v>
                </c:pt>
                <c:pt idx="449">
                  <c:v>-59.517975999999997</c:v>
                </c:pt>
                <c:pt idx="450">
                  <c:v>-59.805436999999998</c:v>
                </c:pt>
                <c:pt idx="451">
                  <c:v>-59.923485999999997</c:v>
                </c:pt>
                <c:pt idx="452">
                  <c:v>-59.901038999999997</c:v>
                </c:pt>
                <c:pt idx="453">
                  <c:v>-59.789990000000003</c:v>
                </c:pt>
                <c:pt idx="454">
                  <c:v>-59.028793999999998</c:v>
                </c:pt>
                <c:pt idx="455">
                  <c:v>-59.324528000000001</c:v>
                </c:pt>
                <c:pt idx="456">
                  <c:v>-59.680100000000003</c:v>
                </c:pt>
                <c:pt idx="457">
                  <c:v>-59.711624</c:v>
                </c:pt>
                <c:pt idx="458">
                  <c:v>-59.74033</c:v>
                </c:pt>
                <c:pt idx="459">
                  <c:v>-59.302005000000001</c:v>
                </c:pt>
                <c:pt idx="460">
                  <c:v>-59.681722999999998</c:v>
                </c:pt>
                <c:pt idx="461">
                  <c:v>-59.294556999999998</c:v>
                </c:pt>
                <c:pt idx="462">
                  <c:v>-59.537858999999997</c:v>
                </c:pt>
                <c:pt idx="463">
                  <c:v>-59.448563999999998</c:v>
                </c:pt>
                <c:pt idx="464">
                  <c:v>-59.443857000000001</c:v>
                </c:pt>
                <c:pt idx="465">
                  <c:v>-59.8401</c:v>
                </c:pt>
                <c:pt idx="466">
                  <c:v>-59.565350000000002</c:v>
                </c:pt>
                <c:pt idx="467">
                  <c:v>-59.378123000000002</c:v>
                </c:pt>
                <c:pt idx="468">
                  <c:v>-59.773425000000003</c:v>
                </c:pt>
                <c:pt idx="469">
                  <c:v>-59.456691999999997</c:v>
                </c:pt>
                <c:pt idx="470">
                  <c:v>-59.584642000000002</c:v>
                </c:pt>
                <c:pt idx="471">
                  <c:v>-59.858096000000003</c:v>
                </c:pt>
                <c:pt idx="472">
                  <c:v>-59.812798999999998</c:v>
                </c:pt>
                <c:pt idx="473">
                  <c:v>-59.743682999999997</c:v>
                </c:pt>
                <c:pt idx="474">
                  <c:v>-59.825836000000002</c:v>
                </c:pt>
                <c:pt idx="475">
                  <c:v>-59.618828999999998</c:v>
                </c:pt>
                <c:pt idx="476">
                  <c:v>-59.588174000000002</c:v>
                </c:pt>
                <c:pt idx="477">
                  <c:v>-59.838994999999997</c:v>
                </c:pt>
                <c:pt idx="478">
                  <c:v>-59.761285000000001</c:v>
                </c:pt>
                <c:pt idx="479">
                  <c:v>-59.870466</c:v>
                </c:pt>
                <c:pt idx="480">
                  <c:v>-60.076864999999998</c:v>
                </c:pt>
                <c:pt idx="481">
                  <c:v>-60.047137999999997</c:v>
                </c:pt>
                <c:pt idx="482">
                  <c:v>-60.207417999999997</c:v>
                </c:pt>
                <c:pt idx="483">
                  <c:v>-60.004393</c:v>
                </c:pt>
                <c:pt idx="484">
                  <c:v>-60.178756999999997</c:v>
                </c:pt>
                <c:pt idx="485">
                  <c:v>-60.339018000000003</c:v>
                </c:pt>
                <c:pt idx="486">
                  <c:v>-60.584046000000001</c:v>
                </c:pt>
                <c:pt idx="487">
                  <c:v>-60.301571000000003</c:v>
                </c:pt>
                <c:pt idx="488">
                  <c:v>-60.728259999999999</c:v>
                </c:pt>
                <c:pt idx="489">
                  <c:v>-60.406208999999997</c:v>
                </c:pt>
                <c:pt idx="490">
                  <c:v>-60.359468999999997</c:v>
                </c:pt>
                <c:pt idx="491">
                  <c:v>-60.265258000000003</c:v>
                </c:pt>
                <c:pt idx="492">
                  <c:v>-60.654021999999998</c:v>
                </c:pt>
                <c:pt idx="493">
                  <c:v>-60.573022999999999</c:v>
                </c:pt>
                <c:pt idx="494">
                  <c:v>-60.629022999999997</c:v>
                </c:pt>
                <c:pt idx="495">
                  <c:v>-60.821662000000003</c:v>
                </c:pt>
                <c:pt idx="496">
                  <c:v>-60.718708999999997</c:v>
                </c:pt>
                <c:pt idx="497">
                  <c:v>-60.759160000000001</c:v>
                </c:pt>
                <c:pt idx="498">
                  <c:v>-60.647590000000001</c:v>
                </c:pt>
                <c:pt idx="499">
                  <c:v>-60.548779000000003</c:v>
                </c:pt>
                <c:pt idx="500">
                  <c:v>-60.232762999999998</c:v>
                </c:pt>
                <c:pt idx="501">
                  <c:v>-60.361536000000001</c:v>
                </c:pt>
                <c:pt idx="502">
                  <c:v>-60.565575000000003</c:v>
                </c:pt>
                <c:pt idx="503">
                  <c:v>-60.502907</c:v>
                </c:pt>
                <c:pt idx="504">
                  <c:v>-60.711382999999998</c:v>
                </c:pt>
                <c:pt idx="505">
                  <c:v>-60.803621999999997</c:v>
                </c:pt>
                <c:pt idx="506">
                  <c:v>-60.496037999999999</c:v>
                </c:pt>
                <c:pt idx="507">
                  <c:v>-60.619337000000002</c:v>
                </c:pt>
                <c:pt idx="508">
                  <c:v>-60.681016999999997</c:v>
                </c:pt>
                <c:pt idx="509">
                  <c:v>-60.731732999999998</c:v>
                </c:pt>
                <c:pt idx="510">
                  <c:v>-60.382959</c:v>
                </c:pt>
                <c:pt idx="511">
                  <c:v>-60.813358000000001</c:v>
                </c:pt>
                <c:pt idx="512">
                  <c:v>-60.583033999999998</c:v>
                </c:pt>
                <c:pt idx="513">
                  <c:v>-60.418605999999997</c:v>
                </c:pt>
                <c:pt idx="514">
                  <c:v>-60.678404</c:v>
                </c:pt>
                <c:pt idx="515">
                  <c:v>-60.554307000000001</c:v>
                </c:pt>
                <c:pt idx="516">
                  <c:v>-60.527970000000003</c:v>
                </c:pt>
                <c:pt idx="517">
                  <c:v>-60.496561</c:v>
                </c:pt>
                <c:pt idx="518">
                  <c:v>-60.527607000000003</c:v>
                </c:pt>
                <c:pt idx="519">
                  <c:v>-60.245195000000002</c:v>
                </c:pt>
                <c:pt idx="520">
                  <c:v>-60.346285000000002</c:v>
                </c:pt>
                <c:pt idx="521">
                  <c:v>-60.492603000000003</c:v>
                </c:pt>
                <c:pt idx="522">
                  <c:v>-60.593899</c:v>
                </c:pt>
                <c:pt idx="523">
                  <c:v>-60.586869</c:v>
                </c:pt>
                <c:pt idx="524">
                  <c:v>-60.224704000000003</c:v>
                </c:pt>
                <c:pt idx="525">
                  <c:v>-60.261633000000003</c:v>
                </c:pt>
                <c:pt idx="526">
                  <c:v>-60.313482999999998</c:v>
                </c:pt>
                <c:pt idx="527">
                  <c:v>-60.427334999999999</c:v>
                </c:pt>
                <c:pt idx="528">
                  <c:v>-60.350290000000001</c:v>
                </c:pt>
                <c:pt idx="529">
                  <c:v>-60.277602999999999</c:v>
                </c:pt>
                <c:pt idx="530">
                  <c:v>-60.308427000000002</c:v>
                </c:pt>
                <c:pt idx="531">
                  <c:v>-60.249780999999999</c:v>
                </c:pt>
                <c:pt idx="532">
                  <c:v>-60.626550999999999</c:v>
                </c:pt>
                <c:pt idx="533">
                  <c:v>-60.403260000000003</c:v>
                </c:pt>
                <c:pt idx="534">
                  <c:v>-60.660761000000001</c:v>
                </c:pt>
                <c:pt idx="535">
                  <c:v>-60.432122999999997</c:v>
                </c:pt>
                <c:pt idx="536">
                  <c:v>-60.435858000000003</c:v>
                </c:pt>
                <c:pt idx="537">
                  <c:v>-60.600738999999997</c:v>
                </c:pt>
                <c:pt idx="538">
                  <c:v>-60.694167999999998</c:v>
                </c:pt>
                <c:pt idx="539">
                  <c:v>-60.749116999999998</c:v>
                </c:pt>
                <c:pt idx="540">
                  <c:v>-60.882356999999999</c:v>
                </c:pt>
                <c:pt idx="541">
                  <c:v>-60.984501999999999</c:v>
                </c:pt>
                <c:pt idx="542">
                  <c:v>-61.253461000000001</c:v>
                </c:pt>
                <c:pt idx="543">
                  <c:v>-61.017099000000002</c:v>
                </c:pt>
                <c:pt idx="544">
                  <c:v>-61.059756999999998</c:v>
                </c:pt>
                <c:pt idx="545">
                  <c:v>-61.138159000000002</c:v>
                </c:pt>
                <c:pt idx="546">
                  <c:v>-60.952997000000003</c:v>
                </c:pt>
                <c:pt idx="547">
                  <c:v>-60.999127999999999</c:v>
                </c:pt>
                <c:pt idx="548">
                  <c:v>-61.361910000000002</c:v>
                </c:pt>
                <c:pt idx="549">
                  <c:v>-61.120364000000002</c:v>
                </c:pt>
                <c:pt idx="550">
                  <c:v>-61.211934999999997</c:v>
                </c:pt>
                <c:pt idx="551">
                  <c:v>-60.823965000000001</c:v>
                </c:pt>
                <c:pt idx="552">
                  <c:v>-61.482942999999999</c:v>
                </c:pt>
                <c:pt idx="553">
                  <c:v>-61.285459000000003</c:v>
                </c:pt>
                <c:pt idx="554">
                  <c:v>-60.957329999999999</c:v>
                </c:pt>
                <c:pt idx="555">
                  <c:v>-61.410435</c:v>
                </c:pt>
                <c:pt idx="556">
                  <c:v>-61.411866000000003</c:v>
                </c:pt>
                <c:pt idx="557">
                  <c:v>-61.517164999999999</c:v>
                </c:pt>
                <c:pt idx="558">
                  <c:v>-61.304012</c:v>
                </c:pt>
                <c:pt idx="559">
                  <c:v>-61.257807</c:v>
                </c:pt>
                <c:pt idx="560">
                  <c:v>-61.365631</c:v>
                </c:pt>
                <c:pt idx="561">
                  <c:v>-61.428209000000003</c:v>
                </c:pt>
                <c:pt idx="562">
                  <c:v>-61.475732000000001</c:v>
                </c:pt>
                <c:pt idx="563">
                  <c:v>-61.529313999999999</c:v>
                </c:pt>
                <c:pt idx="564">
                  <c:v>-61.574668000000003</c:v>
                </c:pt>
                <c:pt idx="565">
                  <c:v>-61.694409999999998</c:v>
                </c:pt>
                <c:pt idx="566">
                  <c:v>-61.471811000000002</c:v>
                </c:pt>
                <c:pt idx="567">
                  <c:v>-61.393124999999998</c:v>
                </c:pt>
                <c:pt idx="568">
                  <c:v>-61.714948999999997</c:v>
                </c:pt>
                <c:pt idx="569">
                  <c:v>-61.773569999999999</c:v>
                </c:pt>
                <c:pt idx="570">
                  <c:v>-61.939146000000001</c:v>
                </c:pt>
                <c:pt idx="571">
                  <c:v>-61.851030999999999</c:v>
                </c:pt>
                <c:pt idx="572">
                  <c:v>-61.761414000000002</c:v>
                </c:pt>
                <c:pt idx="573">
                  <c:v>-61.763221999999999</c:v>
                </c:pt>
                <c:pt idx="574">
                  <c:v>-61.466155999999998</c:v>
                </c:pt>
                <c:pt idx="575">
                  <c:v>-61.591656</c:v>
                </c:pt>
                <c:pt idx="576">
                  <c:v>-61.841667999999999</c:v>
                </c:pt>
                <c:pt idx="577">
                  <c:v>-62.189003999999997</c:v>
                </c:pt>
                <c:pt idx="578">
                  <c:v>-62.029665999999999</c:v>
                </c:pt>
                <c:pt idx="579">
                  <c:v>-61.927003999999997</c:v>
                </c:pt>
                <c:pt idx="580">
                  <c:v>-61.560934000000003</c:v>
                </c:pt>
                <c:pt idx="581">
                  <c:v>-62.103124000000001</c:v>
                </c:pt>
                <c:pt idx="582">
                  <c:v>-61.795819999999999</c:v>
                </c:pt>
                <c:pt idx="583">
                  <c:v>-61.697690999999999</c:v>
                </c:pt>
                <c:pt idx="584">
                  <c:v>-62.326763999999997</c:v>
                </c:pt>
                <c:pt idx="585">
                  <c:v>-62.157598999999998</c:v>
                </c:pt>
                <c:pt idx="586">
                  <c:v>-61.927129000000001</c:v>
                </c:pt>
                <c:pt idx="587">
                  <c:v>-62.051833000000002</c:v>
                </c:pt>
                <c:pt idx="588">
                  <c:v>-62.412787999999999</c:v>
                </c:pt>
                <c:pt idx="589">
                  <c:v>-62.196908000000001</c:v>
                </c:pt>
                <c:pt idx="590">
                  <c:v>-62.382100999999999</c:v>
                </c:pt>
                <c:pt idx="591">
                  <c:v>-62.235515999999997</c:v>
                </c:pt>
                <c:pt idx="592">
                  <c:v>-62.034948999999997</c:v>
                </c:pt>
                <c:pt idx="593">
                  <c:v>-62.209952000000001</c:v>
                </c:pt>
                <c:pt idx="594">
                  <c:v>-62.329431</c:v>
                </c:pt>
                <c:pt idx="595">
                  <c:v>-62.017096000000002</c:v>
                </c:pt>
                <c:pt idx="596">
                  <c:v>-62.117904000000003</c:v>
                </c:pt>
                <c:pt idx="597">
                  <c:v>-62.684657000000001</c:v>
                </c:pt>
                <c:pt idx="598">
                  <c:v>-62.329759000000003</c:v>
                </c:pt>
                <c:pt idx="599">
                  <c:v>-62.503276</c:v>
                </c:pt>
                <c:pt idx="600">
                  <c:v>-62.454742000000003</c:v>
                </c:pt>
                <c:pt idx="601">
                  <c:v>-62.174612000000003</c:v>
                </c:pt>
                <c:pt idx="602">
                  <c:v>-62.719096999999998</c:v>
                </c:pt>
                <c:pt idx="603">
                  <c:v>-62.409477000000003</c:v>
                </c:pt>
                <c:pt idx="604">
                  <c:v>-62.273001999999998</c:v>
                </c:pt>
                <c:pt idx="605">
                  <c:v>-62.377769999999998</c:v>
                </c:pt>
                <c:pt idx="606">
                  <c:v>-62.540258000000001</c:v>
                </c:pt>
                <c:pt idx="607">
                  <c:v>-62.433588</c:v>
                </c:pt>
                <c:pt idx="608">
                  <c:v>-62.397109999999998</c:v>
                </c:pt>
                <c:pt idx="609">
                  <c:v>-62.685611999999999</c:v>
                </c:pt>
                <c:pt idx="610">
                  <c:v>-62.436745999999999</c:v>
                </c:pt>
                <c:pt idx="611">
                  <c:v>-62.271096</c:v>
                </c:pt>
                <c:pt idx="612">
                  <c:v>-62.818117999999998</c:v>
                </c:pt>
                <c:pt idx="613">
                  <c:v>-62.070573000000003</c:v>
                </c:pt>
                <c:pt idx="614">
                  <c:v>-62.277146000000002</c:v>
                </c:pt>
                <c:pt idx="615">
                  <c:v>-62.330233</c:v>
                </c:pt>
                <c:pt idx="616">
                  <c:v>-62.247537000000001</c:v>
                </c:pt>
                <c:pt idx="617">
                  <c:v>-62.255045000000003</c:v>
                </c:pt>
                <c:pt idx="618">
                  <c:v>-62.361027999999997</c:v>
                </c:pt>
                <c:pt idx="619">
                  <c:v>-62.490084000000003</c:v>
                </c:pt>
                <c:pt idx="620">
                  <c:v>-62.424332999999997</c:v>
                </c:pt>
                <c:pt idx="621">
                  <c:v>-62.191040999999998</c:v>
                </c:pt>
                <c:pt idx="622">
                  <c:v>-62.60557</c:v>
                </c:pt>
                <c:pt idx="623">
                  <c:v>-62.436349</c:v>
                </c:pt>
                <c:pt idx="624">
                  <c:v>-62.192230000000002</c:v>
                </c:pt>
                <c:pt idx="625">
                  <c:v>-62.427998000000002</c:v>
                </c:pt>
                <c:pt idx="626">
                  <c:v>-62.083337</c:v>
                </c:pt>
                <c:pt idx="627">
                  <c:v>-62.187260999999999</c:v>
                </c:pt>
                <c:pt idx="628">
                  <c:v>-61.932611000000001</c:v>
                </c:pt>
                <c:pt idx="629">
                  <c:v>-62.252898999999999</c:v>
                </c:pt>
                <c:pt idx="630">
                  <c:v>-62.471107000000003</c:v>
                </c:pt>
                <c:pt idx="631">
                  <c:v>-62.178167000000002</c:v>
                </c:pt>
                <c:pt idx="632">
                  <c:v>-62.162554999999998</c:v>
                </c:pt>
                <c:pt idx="633">
                  <c:v>-61.985801000000002</c:v>
                </c:pt>
                <c:pt idx="634">
                  <c:v>-61.936016000000002</c:v>
                </c:pt>
                <c:pt idx="635">
                  <c:v>-62.057180000000002</c:v>
                </c:pt>
                <c:pt idx="636">
                  <c:v>-61.922621999999997</c:v>
                </c:pt>
                <c:pt idx="637">
                  <c:v>-62.220453999999997</c:v>
                </c:pt>
                <c:pt idx="638">
                  <c:v>-62.197434999999999</c:v>
                </c:pt>
                <c:pt idx="639">
                  <c:v>-62.361018999999999</c:v>
                </c:pt>
                <c:pt idx="640">
                  <c:v>-62.333466000000001</c:v>
                </c:pt>
                <c:pt idx="641">
                  <c:v>-62.282122999999999</c:v>
                </c:pt>
                <c:pt idx="642">
                  <c:v>-62.196250999999997</c:v>
                </c:pt>
                <c:pt idx="643">
                  <c:v>-62.254877999999998</c:v>
                </c:pt>
                <c:pt idx="644">
                  <c:v>-62.395149000000004</c:v>
                </c:pt>
                <c:pt idx="645">
                  <c:v>-62.358322000000001</c:v>
                </c:pt>
                <c:pt idx="646">
                  <c:v>-62.355901000000003</c:v>
                </c:pt>
                <c:pt idx="647">
                  <c:v>-62.576070999999999</c:v>
                </c:pt>
                <c:pt idx="648">
                  <c:v>-62.183720999999998</c:v>
                </c:pt>
                <c:pt idx="649">
                  <c:v>-62.287757999999997</c:v>
                </c:pt>
                <c:pt idx="650">
                  <c:v>-62.433399000000001</c:v>
                </c:pt>
                <c:pt idx="651">
                  <c:v>-62.565010999999998</c:v>
                </c:pt>
                <c:pt idx="652">
                  <c:v>-62.488165000000002</c:v>
                </c:pt>
                <c:pt idx="653">
                  <c:v>-62.579832000000003</c:v>
                </c:pt>
                <c:pt idx="654">
                  <c:v>-62.544887000000003</c:v>
                </c:pt>
                <c:pt idx="655">
                  <c:v>-62.144540999999997</c:v>
                </c:pt>
                <c:pt idx="656">
                  <c:v>-62.616034999999997</c:v>
                </c:pt>
                <c:pt idx="657">
                  <c:v>-62.778697999999999</c:v>
                </c:pt>
                <c:pt idx="658">
                  <c:v>-62.488286000000002</c:v>
                </c:pt>
                <c:pt idx="659">
                  <c:v>-62.684179999999998</c:v>
                </c:pt>
                <c:pt idx="660">
                  <c:v>-62.582075000000003</c:v>
                </c:pt>
                <c:pt idx="661">
                  <c:v>-62.646833000000001</c:v>
                </c:pt>
                <c:pt idx="662">
                  <c:v>-62.277889000000002</c:v>
                </c:pt>
                <c:pt idx="663">
                  <c:v>-62.495761000000002</c:v>
                </c:pt>
                <c:pt idx="664">
                  <c:v>-62.388967999999998</c:v>
                </c:pt>
                <c:pt idx="665">
                  <c:v>-62.474373999999997</c:v>
                </c:pt>
                <c:pt idx="666">
                  <c:v>-62.524436999999999</c:v>
                </c:pt>
                <c:pt idx="667">
                  <c:v>-62.513179000000001</c:v>
                </c:pt>
                <c:pt idx="668">
                  <c:v>-62.685468</c:v>
                </c:pt>
                <c:pt idx="669">
                  <c:v>-62.354961000000003</c:v>
                </c:pt>
                <c:pt idx="670">
                  <c:v>-62.341200000000001</c:v>
                </c:pt>
                <c:pt idx="671">
                  <c:v>-62.486015999999999</c:v>
                </c:pt>
                <c:pt idx="672">
                  <c:v>-62.503309999999999</c:v>
                </c:pt>
                <c:pt idx="673">
                  <c:v>-62.363176000000003</c:v>
                </c:pt>
                <c:pt idx="674">
                  <c:v>-62.182515000000002</c:v>
                </c:pt>
                <c:pt idx="675">
                  <c:v>-62.596175000000002</c:v>
                </c:pt>
                <c:pt idx="676">
                  <c:v>-62.443761000000002</c:v>
                </c:pt>
                <c:pt idx="677">
                  <c:v>-62.657159</c:v>
                </c:pt>
                <c:pt idx="678">
                  <c:v>-62.756767000000004</c:v>
                </c:pt>
                <c:pt idx="679">
                  <c:v>-62.286569</c:v>
                </c:pt>
                <c:pt idx="680">
                  <c:v>-62.592661</c:v>
                </c:pt>
                <c:pt idx="681">
                  <c:v>-62.682521999999999</c:v>
                </c:pt>
                <c:pt idx="682">
                  <c:v>-62.277459999999998</c:v>
                </c:pt>
                <c:pt idx="683">
                  <c:v>-62.284559000000002</c:v>
                </c:pt>
                <c:pt idx="684">
                  <c:v>-62.341247000000003</c:v>
                </c:pt>
                <c:pt idx="685">
                  <c:v>-62.219056000000002</c:v>
                </c:pt>
                <c:pt idx="686">
                  <c:v>-62.332467999999999</c:v>
                </c:pt>
                <c:pt idx="687">
                  <c:v>-62.272694000000001</c:v>
                </c:pt>
                <c:pt idx="688">
                  <c:v>-62.513517999999998</c:v>
                </c:pt>
                <c:pt idx="689">
                  <c:v>-62.581549000000003</c:v>
                </c:pt>
                <c:pt idx="690">
                  <c:v>-62.088880000000003</c:v>
                </c:pt>
                <c:pt idx="691">
                  <c:v>-62.238413999999999</c:v>
                </c:pt>
                <c:pt idx="692">
                  <c:v>-62.501052000000001</c:v>
                </c:pt>
                <c:pt idx="693">
                  <c:v>-62.727606000000002</c:v>
                </c:pt>
                <c:pt idx="694">
                  <c:v>-62.490063999999997</c:v>
                </c:pt>
                <c:pt idx="695">
                  <c:v>-62.633398999999997</c:v>
                </c:pt>
                <c:pt idx="696">
                  <c:v>-62.536386</c:v>
                </c:pt>
                <c:pt idx="697">
                  <c:v>-62.413150999999999</c:v>
                </c:pt>
                <c:pt idx="698">
                  <c:v>-62.198776000000002</c:v>
                </c:pt>
                <c:pt idx="699">
                  <c:v>-62.290680999999999</c:v>
                </c:pt>
                <c:pt idx="700">
                  <c:v>-62.470872999999997</c:v>
                </c:pt>
                <c:pt idx="701">
                  <c:v>-62.248789000000002</c:v>
                </c:pt>
                <c:pt idx="702">
                  <c:v>-62.498407999999998</c:v>
                </c:pt>
                <c:pt idx="703">
                  <c:v>-62.264327000000002</c:v>
                </c:pt>
                <c:pt idx="704">
                  <c:v>-61.961821</c:v>
                </c:pt>
                <c:pt idx="705">
                  <c:v>-62.630111999999997</c:v>
                </c:pt>
                <c:pt idx="706">
                  <c:v>-62.606211999999999</c:v>
                </c:pt>
                <c:pt idx="707">
                  <c:v>-62.352276000000003</c:v>
                </c:pt>
                <c:pt idx="708">
                  <c:v>-62.342463000000002</c:v>
                </c:pt>
                <c:pt idx="709">
                  <c:v>-62.650072999999999</c:v>
                </c:pt>
                <c:pt idx="710">
                  <c:v>-62.481985999999999</c:v>
                </c:pt>
                <c:pt idx="711">
                  <c:v>-62.407713000000001</c:v>
                </c:pt>
                <c:pt idx="712">
                  <c:v>-62.644289000000001</c:v>
                </c:pt>
                <c:pt idx="713">
                  <c:v>-62.521065</c:v>
                </c:pt>
                <c:pt idx="714">
                  <c:v>-62.373223000000003</c:v>
                </c:pt>
                <c:pt idx="715">
                  <c:v>-62.281875999999997</c:v>
                </c:pt>
                <c:pt idx="716">
                  <c:v>-62.704943999999998</c:v>
                </c:pt>
                <c:pt idx="717">
                  <c:v>-62.618927999999997</c:v>
                </c:pt>
                <c:pt idx="718">
                  <c:v>-62.588155</c:v>
                </c:pt>
                <c:pt idx="719">
                  <c:v>-62.469009999999997</c:v>
                </c:pt>
                <c:pt idx="720">
                  <c:v>-62.682084000000003</c:v>
                </c:pt>
                <c:pt idx="721">
                  <c:v>-62.612397000000001</c:v>
                </c:pt>
                <c:pt idx="722">
                  <c:v>-62.472521999999998</c:v>
                </c:pt>
                <c:pt idx="723">
                  <c:v>-62.503884999999997</c:v>
                </c:pt>
                <c:pt idx="724">
                  <c:v>-62.739742999999997</c:v>
                </c:pt>
                <c:pt idx="725">
                  <c:v>-62.345046000000004</c:v>
                </c:pt>
                <c:pt idx="726">
                  <c:v>-62.720855</c:v>
                </c:pt>
                <c:pt idx="727">
                  <c:v>-62.870742</c:v>
                </c:pt>
                <c:pt idx="728">
                  <c:v>-62.824696000000003</c:v>
                </c:pt>
                <c:pt idx="729">
                  <c:v>-62.303606000000002</c:v>
                </c:pt>
                <c:pt idx="730">
                  <c:v>-62.453544999999998</c:v>
                </c:pt>
                <c:pt idx="731">
                  <c:v>-62.192404000000003</c:v>
                </c:pt>
                <c:pt idx="732">
                  <c:v>-62.376586000000003</c:v>
                </c:pt>
                <c:pt idx="733">
                  <c:v>-62.362836000000001</c:v>
                </c:pt>
                <c:pt idx="734">
                  <c:v>-62.355725999999997</c:v>
                </c:pt>
                <c:pt idx="735">
                  <c:v>-62.299197999999997</c:v>
                </c:pt>
                <c:pt idx="736">
                  <c:v>-62.423085</c:v>
                </c:pt>
                <c:pt idx="737">
                  <c:v>-62.241289999999999</c:v>
                </c:pt>
                <c:pt idx="738">
                  <c:v>-62.19</c:v>
                </c:pt>
                <c:pt idx="739">
                  <c:v>-62.101937</c:v>
                </c:pt>
                <c:pt idx="740">
                  <c:v>-62.286302999999997</c:v>
                </c:pt>
                <c:pt idx="741">
                  <c:v>-62.302630000000001</c:v>
                </c:pt>
                <c:pt idx="742">
                  <c:v>-62.320390000000003</c:v>
                </c:pt>
                <c:pt idx="743">
                  <c:v>-62.274276</c:v>
                </c:pt>
                <c:pt idx="744">
                  <c:v>-62.466490999999998</c:v>
                </c:pt>
                <c:pt idx="745">
                  <c:v>-62.398251000000002</c:v>
                </c:pt>
                <c:pt idx="746">
                  <c:v>-62.518422000000001</c:v>
                </c:pt>
                <c:pt idx="747">
                  <c:v>-62.368091999999997</c:v>
                </c:pt>
                <c:pt idx="748">
                  <c:v>-62.022472</c:v>
                </c:pt>
                <c:pt idx="749">
                  <c:v>-62.198250999999999</c:v>
                </c:pt>
                <c:pt idx="750">
                  <c:v>-62.452229000000003</c:v>
                </c:pt>
                <c:pt idx="751">
                  <c:v>-62.040362000000002</c:v>
                </c:pt>
                <c:pt idx="752">
                  <c:v>-62.185153999999997</c:v>
                </c:pt>
                <c:pt idx="753">
                  <c:v>-61.896670999999998</c:v>
                </c:pt>
                <c:pt idx="754">
                  <c:v>-62.363736000000003</c:v>
                </c:pt>
                <c:pt idx="755">
                  <c:v>-62.110320000000002</c:v>
                </c:pt>
                <c:pt idx="756">
                  <c:v>-62.257030999999998</c:v>
                </c:pt>
                <c:pt idx="757">
                  <c:v>-62.305649000000003</c:v>
                </c:pt>
                <c:pt idx="758">
                  <c:v>-62.427888000000003</c:v>
                </c:pt>
                <c:pt idx="759">
                  <c:v>-62.151412999999998</c:v>
                </c:pt>
                <c:pt idx="760">
                  <c:v>-62.141913000000002</c:v>
                </c:pt>
                <c:pt idx="761">
                  <c:v>-61.936914000000002</c:v>
                </c:pt>
                <c:pt idx="762">
                  <c:v>-62.170408000000002</c:v>
                </c:pt>
                <c:pt idx="763">
                  <c:v>-62.118743000000002</c:v>
                </c:pt>
                <c:pt idx="764">
                  <c:v>-62.195718999999997</c:v>
                </c:pt>
                <c:pt idx="765">
                  <c:v>-62.122432000000003</c:v>
                </c:pt>
                <c:pt idx="766">
                  <c:v>-62.041128</c:v>
                </c:pt>
                <c:pt idx="767">
                  <c:v>-62.162154999999998</c:v>
                </c:pt>
                <c:pt idx="768">
                  <c:v>-62.221024999999997</c:v>
                </c:pt>
                <c:pt idx="769">
                  <c:v>-61.980797000000003</c:v>
                </c:pt>
                <c:pt idx="770">
                  <c:v>-62.188189000000001</c:v>
                </c:pt>
                <c:pt idx="771">
                  <c:v>-62.160572999999999</c:v>
                </c:pt>
                <c:pt idx="772">
                  <c:v>-62.426968000000002</c:v>
                </c:pt>
                <c:pt idx="773">
                  <c:v>-62.063398999999997</c:v>
                </c:pt>
                <c:pt idx="774">
                  <c:v>-62.389451999999999</c:v>
                </c:pt>
                <c:pt idx="775">
                  <c:v>-62.423465999999998</c:v>
                </c:pt>
                <c:pt idx="776">
                  <c:v>-62.078527999999999</c:v>
                </c:pt>
                <c:pt idx="777">
                  <c:v>-62.250618000000003</c:v>
                </c:pt>
                <c:pt idx="778">
                  <c:v>-62.362189000000001</c:v>
                </c:pt>
                <c:pt idx="779">
                  <c:v>-62.150393000000001</c:v>
                </c:pt>
                <c:pt idx="780">
                  <c:v>-62.168953999999999</c:v>
                </c:pt>
                <c:pt idx="781">
                  <c:v>-62.101396999999999</c:v>
                </c:pt>
                <c:pt idx="782">
                  <c:v>-62.112859</c:v>
                </c:pt>
                <c:pt idx="783">
                  <c:v>-62.268878000000001</c:v>
                </c:pt>
                <c:pt idx="784">
                  <c:v>-62.238886999999998</c:v>
                </c:pt>
                <c:pt idx="785">
                  <c:v>-62.260081999999997</c:v>
                </c:pt>
                <c:pt idx="786">
                  <c:v>-62.292054999999998</c:v>
                </c:pt>
                <c:pt idx="787">
                  <c:v>-62.245646000000001</c:v>
                </c:pt>
                <c:pt idx="788">
                  <c:v>-62.316051999999999</c:v>
                </c:pt>
                <c:pt idx="789">
                  <c:v>-65.209565999999995</c:v>
                </c:pt>
                <c:pt idx="790">
                  <c:v>-71.953879999999998</c:v>
                </c:pt>
                <c:pt idx="791">
                  <c:v>-75.770505</c:v>
                </c:pt>
                <c:pt idx="792">
                  <c:v>-77.183763999999996</c:v>
                </c:pt>
                <c:pt idx="793">
                  <c:v>-77.643382000000003</c:v>
                </c:pt>
                <c:pt idx="794">
                  <c:v>-78.031700000000001</c:v>
                </c:pt>
                <c:pt idx="795">
                  <c:v>-78.306387000000001</c:v>
                </c:pt>
                <c:pt idx="796">
                  <c:v>-78.518634000000006</c:v>
                </c:pt>
                <c:pt idx="797">
                  <c:v>-78.684241999999998</c:v>
                </c:pt>
                <c:pt idx="798">
                  <c:v>-78.818585999999996</c:v>
                </c:pt>
                <c:pt idx="799">
                  <c:v>-78.931245000000004</c:v>
                </c:pt>
                <c:pt idx="800">
                  <c:v>-79.026431000000002</c:v>
                </c:pt>
                <c:pt idx="801">
                  <c:v>-79.106615000000005</c:v>
                </c:pt>
                <c:pt idx="802">
                  <c:v>-79.175438</c:v>
                </c:pt>
                <c:pt idx="803">
                  <c:v>-79.236260999999999</c:v>
                </c:pt>
                <c:pt idx="804">
                  <c:v>-79.291759999999996</c:v>
                </c:pt>
                <c:pt idx="805">
                  <c:v>-79.339950999999999</c:v>
                </c:pt>
                <c:pt idx="806">
                  <c:v>-79.384585000000001</c:v>
                </c:pt>
                <c:pt idx="807">
                  <c:v>-79.422382999999996</c:v>
                </c:pt>
                <c:pt idx="808">
                  <c:v>-79.459091000000001</c:v>
                </c:pt>
                <c:pt idx="809">
                  <c:v>-79.492980000000003</c:v>
                </c:pt>
                <c:pt idx="810">
                  <c:v>-79.521703000000002</c:v>
                </c:pt>
                <c:pt idx="811">
                  <c:v>-79.549195999999995</c:v>
                </c:pt>
                <c:pt idx="812">
                  <c:v>-79.575539000000006</c:v>
                </c:pt>
                <c:pt idx="813">
                  <c:v>-79.599271999999999</c:v>
                </c:pt>
                <c:pt idx="814">
                  <c:v>-79.622360999999998</c:v>
                </c:pt>
                <c:pt idx="815">
                  <c:v>-79.644453999999996</c:v>
                </c:pt>
                <c:pt idx="816">
                  <c:v>-79.665431999999996</c:v>
                </c:pt>
                <c:pt idx="817">
                  <c:v>-79.683909999999997</c:v>
                </c:pt>
                <c:pt idx="818">
                  <c:v>-79.702708999999999</c:v>
                </c:pt>
                <c:pt idx="819">
                  <c:v>-79.718441999999996</c:v>
                </c:pt>
                <c:pt idx="820">
                  <c:v>-79.733851999999999</c:v>
                </c:pt>
                <c:pt idx="821">
                  <c:v>-79.750082000000006</c:v>
                </c:pt>
                <c:pt idx="822">
                  <c:v>-79.764219999999995</c:v>
                </c:pt>
                <c:pt idx="823">
                  <c:v>-79.779616000000004</c:v>
                </c:pt>
                <c:pt idx="824">
                  <c:v>-79.791993000000005</c:v>
                </c:pt>
                <c:pt idx="825">
                  <c:v>-79.805712999999997</c:v>
                </c:pt>
                <c:pt idx="826">
                  <c:v>-79.816520999999995</c:v>
                </c:pt>
                <c:pt idx="827">
                  <c:v>-79.830034999999995</c:v>
                </c:pt>
                <c:pt idx="828">
                  <c:v>-79.840270000000004</c:v>
                </c:pt>
                <c:pt idx="829">
                  <c:v>-79.853634</c:v>
                </c:pt>
                <c:pt idx="830">
                  <c:v>-79.864868999999999</c:v>
                </c:pt>
                <c:pt idx="831">
                  <c:v>-79.874191999999994</c:v>
                </c:pt>
                <c:pt idx="832">
                  <c:v>-79.884589000000005</c:v>
                </c:pt>
                <c:pt idx="833">
                  <c:v>-79.893613000000002</c:v>
                </c:pt>
                <c:pt idx="834">
                  <c:v>-79.904285999999999</c:v>
                </c:pt>
                <c:pt idx="835">
                  <c:v>-79.912931</c:v>
                </c:pt>
                <c:pt idx="836">
                  <c:v>-79.921199000000001</c:v>
                </c:pt>
                <c:pt idx="837">
                  <c:v>-79.931329000000005</c:v>
                </c:pt>
                <c:pt idx="838">
                  <c:v>-79.940386000000004</c:v>
                </c:pt>
                <c:pt idx="839">
                  <c:v>-79.947495000000004</c:v>
                </c:pt>
                <c:pt idx="840">
                  <c:v>-79.957553000000004</c:v>
                </c:pt>
                <c:pt idx="841">
                  <c:v>-79.964312000000007</c:v>
                </c:pt>
                <c:pt idx="842">
                  <c:v>-79.972022999999993</c:v>
                </c:pt>
                <c:pt idx="843">
                  <c:v>-79.980881999999994</c:v>
                </c:pt>
                <c:pt idx="844">
                  <c:v>-79.987872999999993</c:v>
                </c:pt>
                <c:pt idx="845">
                  <c:v>-79.995482999999993</c:v>
                </c:pt>
                <c:pt idx="846">
                  <c:v>-80.002995999999996</c:v>
                </c:pt>
                <c:pt idx="847">
                  <c:v>-80.009535999999997</c:v>
                </c:pt>
                <c:pt idx="848">
                  <c:v>-80.016698000000005</c:v>
                </c:pt>
                <c:pt idx="849">
                  <c:v>-80.022261999999998</c:v>
                </c:pt>
                <c:pt idx="850">
                  <c:v>-80.030344999999997</c:v>
                </c:pt>
                <c:pt idx="851">
                  <c:v>-80.037549999999996</c:v>
                </c:pt>
                <c:pt idx="852">
                  <c:v>-80.044753999999998</c:v>
                </c:pt>
                <c:pt idx="853">
                  <c:v>-80.048488000000006</c:v>
                </c:pt>
                <c:pt idx="854">
                  <c:v>-80.055408</c:v>
                </c:pt>
                <c:pt idx="855">
                  <c:v>-80.061700000000002</c:v>
                </c:pt>
                <c:pt idx="856">
                  <c:v>-80.067811000000006</c:v>
                </c:pt>
                <c:pt idx="857">
                  <c:v>-80.074326999999997</c:v>
                </c:pt>
                <c:pt idx="858">
                  <c:v>-80.078745999999995</c:v>
                </c:pt>
                <c:pt idx="859">
                  <c:v>-80.086822999999995</c:v>
                </c:pt>
                <c:pt idx="860">
                  <c:v>-80.090981999999997</c:v>
                </c:pt>
                <c:pt idx="861">
                  <c:v>-80.095996999999997</c:v>
                </c:pt>
                <c:pt idx="862">
                  <c:v>-80.102245999999994</c:v>
                </c:pt>
                <c:pt idx="863">
                  <c:v>-80.106924000000006</c:v>
                </c:pt>
                <c:pt idx="864">
                  <c:v>-80.114266000000001</c:v>
                </c:pt>
                <c:pt idx="865">
                  <c:v>-80.118274999999997</c:v>
                </c:pt>
                <c:pt idx="866">
                  <c:v>-80.123311999999999</c:v>
                </c:pt>
                <c:pt idx="867">
                  <c:v>-80.129549999999995</c:v>
                </c:pt>
                <c:pt idx="868">
                  <c:v>-80.134063999999995</c:v>
                </c:pt>
                <c:pt idx="869">
                  <c:v>-80.138733000000002</c:v>
                </c:pt>
                <c:pt idx="870">
                  <c:v>-80.143040999999997</c:v>
                </c:pt>
                <c:pt idx="871">
                  <c:v>-80.149493000000007</c:v>
                </c:pt>
                <c:pt idx="872">
                  <c:v>-80.154026000000002</c:v>
                </c:pt>
                <c:pt idx="873">
                  <c:v>-80.157562999999996</c:v>
                </c:pt>
                <c:pt idx="874">
                  <c:v>-80.165418000000003</c:v>
                </c:pt>
                <c:pt idx="875">
                  <c:v>-80.168210999999999</c:v>
                </c:pt>
                <c:pt idx="876">
                  <c:v>-80.173086999999995</c:v>
                </c:pt>
                <c:pt idx="877">
                  <c:v>-80.177536000000003</c:v>
                </c:pt>
                <c:pt idx="878">
                  <c:v>-80.180412000000004</c:v>
                </c:pt>
                <c:pt idx="879">
                  <c:v>-80.186137000000002</c:v>
                </c:pt>
                <c:pt idx="880">
                  <c:v>-80.189792999999995</c:v>
                </c:pt>
                <c:pt idx="881">
                  <c:v>-80.194570999999996</c:v>
                </c:pt>
                <c:pt idx="882">
                  <c:v>-80.198932999999997</c:v>
                </c:pt>
                <c:pt idx="883">
                  <c:v>-80.202624999999998</c:v>
                </c:pt>
                <c:pt idx="884">
                  <c:v>-80.207564000000005</c:v>
                </c:pt>
                <c:pt idx="885">
                  <c:v>-80.210261000000003</c:v>
                </c:pt>
                <c:pt idx="886">
                  <c:v>-80.215339</c:v>
                </c:pt>
                <c:pt idx="887">
                  <c:v>-80.218818999999996</c:v>
                </c:pt>
                <c:pt idx="888">
                  <c:v>-80.223778999999993</c:v>
                </c:pt>
                <c:pt idx="889">
                  <c:v>-80.226744999999994</c:v>
                </c:pt>
                <c:pt idx="890">
                  <c:v>-80.231464000000003</c:v>
                </c:pt>
                <c:pt idx="891">
                  <c:v>-80.234527</c:v>
                </c:pt>
                <c:pt idx="892">
                  <c:v>-80.237768000000003</c:v>
                </c:pt>
                <c:pt idx="893">
                  <c:v>-80.242339000000001</c:v>
                </c:pt>
                <c:pt idx="894">
                  <c:v>-80.248283000000001</c:v>
                </c:pt>
                <c:pt idx="895">
                  <c:v>-80.249093999999999</c:v>
                </c:pt>
                <c:pt idx="896">
                  <c:v>-80.253647000000001</c:v>
                </c:pt>
                <c:pt idx="897">
                  <c:v>-80.256749999999997</c:v>
                </c:pt>
                <c:pt idx="898">
                  <c:v>-80.259943000000007</c:v>
                </c:pt>
                <c:pt idx="899">
                  <c:v>-80.264904999999999</c:v>
                </c:pt>
                <c:pt idx="900">
                  <c:v>-80.269229999999993</c:v>
                </c:pt>
                <c:pt idx="901">
                  <c:v>-80.271882000000005</c:v>
                </c:pt>
                <c:pt idx="902">
                  <c:v>-80.275361000000004</c:v>
                </c:pt>
                <c:pt idx="903">
                  <c:v>-80.278205</c:v>
                </c:pt>
                <c:pt idx="904">
                  <c:v>-80.281259000000006</c:v>
                </c:pt>
                <c:pt idx="905">
                  <c:v>-80.284103999999999</c:v>
                </c:pt>
                <c:pt idx="906">
                  <c:v>-80.287616</c:v>
                </c:pt>
                <c:pt idx="907">
                  <c:v>-80.290846999999999</c:v>
                </c:pt>
                <c:pt idx="908">
                  <c:v>-80.294784000000007</c:v>
                </c:pt>
                <c:pt idx="909">
                  <c:v>-80.298192</c:v>
                </c:pt>
                <c:pt idx="910">
                  <c:v>-80.300702999999999</c:v>
                </c:pt>
                <c:pt idx="911">
                  <c:v>-80.304978000000006</c:v>
                </c:pt>
                <c:pt idx="912">
                  <c:v>-80.307044000000005</c:v>
                </c:pt>
                <c:pt idx="913">
                  <c:v>-80.310006999999999</c:v>
                </c:pt>
                <c:pt idx="914">
                  <c:v>-80.313453999999993</c:v>
                </c:pt>
                <c:pt idx="915">
                  <c:v>-80.315850999999995</c:v>
                </c:pt>
                <c:pt idx="916">
                  <c:v>-80.318162000000001</c:v>
                </c:pt>
                <c:pt idx="917">
                  <c:v>-80.321832000000001</c:v>
                </c:pt>
                <c:pt idx="918">
                  <c:v>-80.323988999999997</c:v>
                </c:pt>
                <c:pt idx="919">
                  <c:v>-80.326554000000002</c:v>
                </c:pt>
                <c:pt idx="920">
                  <c:v>-80.329902000000004</c:v>
                </c:pt>
                <c:pt idx="921">
                  <c:v>-80.333721999999995</c:v>
                </c:pt>
                <c:pt idx="922">
                  <c:v>-80.334806</c:v>
                </c:pt>
                <c:pt idx="923">
                  <c:v>-80.338149999999999</c:v>
                </c:pt>
                <c:pt idx="924">
                  <c:v>-80.340361000000001</c:v>
                </c:pt>
                <c:pt idx="925">
                  <c:v>-80.342868999999993</c:v>
                </c:pt>
                <c:pt idx="926">
                  <c:v>-80.345816999999997</c:v>
                </c:pt>
                <c:pt idx="927">
                  <c:v>-80.349226000000002</c:v>
                </c:pt>
                <c:pt idx="928">
                  <c:v>-80.350962999999993</c:v>
                </c:pt>
                <c:pt idx="929">
                  <c:v>-80.354667000000006</c:v>
                </c:pt>
                <c:pt idx="930">
                  <c:v>-80.356182000000004</c:v>
                </c:pt>
                <c:pt idx="931">
                  <c:v>-80.358941000000002</c:v>
                </c:pt>
                <c:pt idx="932">
                  <c:v>-80.362015999999997</c:v>
                </c:pt>
                <c:pt idx="933">
                  <c:v>-80.362207999999995</c:v>
                </c:pt>
                <c:pt idx="934">
                  <c:v>-80.366297000000003</c:v>
                </c:pt>
                <c:pt idx="935">
                  <c:v>-80.367712999999995</c:v>
                </c:pt>
                <c:pt idx="936">
                  <c:v>-80.370900000000006</c:v>
                </c:pt>
                <c:pt idx="937">
                  <c:v>-80.372416999999999</c:v>
                </c:pt>
                <c:pt idx="938">
                  <c:v>-80.373728</c:v>
                </c:pt>
                <c:pt idx="939">
                  <c:v>-80.376741999999993</c:v>
                </c:pt>
                <c:pt idx="940">
                  <c:v>-80.379482999999993</c:v>
                </c:pt>
                <c:pt idx="941">
                  <c:v>-80.381272999999993</c:v>
                </c:pt>
                <c:pt idx="942">
                  <c:v>-80.383590999999996</c:v>
                </c:pt>
                <c:pt idx="943">
                  <c:v>-80.386066</c:v>
                </c:pt>
                <c:pt idx="944">
                  <c:v>-80.387163999999999</c:v>
                </c:pt>
                <c:pt idx="945">
                  <c:v>-80.389570000000006</c:v>
                </c:pt>
                <c:pt idx="946">
                  <c:v>-80.392036000000004</c:v>
                </c:pt>
                <c:pt idx="947">
                  <c:v>-80.393288999999996</c:v>
                </c:pt>
                <c:pt idx="948">
                  <c:v>-80.396816000000001</c:v>
                </c:pt>
                <c:pt idx="949">
                  <c:v>-80.396958999999995</c:v>
                </c:pt>
                <c:pt idx="950">
                  <c:v>-80.398972999999998</c:v>
                </c:pt>
                <c:pt idx="951">
                  <c:v>-80.402508999999995</c:v>
                </c:pt>
                <c:pt idx="952">
                  <c:v>-80.403065999999995</c:v>
                </c:pt>
                <c:pt idx="953">
                  <c:v>-80.405606000000006</c:v>
                </c:pt>
                <c:pt idx="954">
                  <c:v>-80.406582</c:v>
                </c:pt>
                <c:pt idx="955">
                  <c:v>-80.408327</c:v>
                </c:pt>
                <c:pt idx="956">
                  <c:v>-80.410516000000001</c:v>
                </c:pt>
                <c:pt idx="957">
                  <c:v>-80.410825000000003</c:v>
                </c:pt>
                <c:pt idx="958">
                  <c:v>-80.414247000000003</c:v>
                </c:pt>
                <c:pt idx="959">
                  <c:v>-80.414962000000003</c:v>
                </c:pt>
                <c:pt idx="960">
                  <c:v>-80.417400000000001</c:v>
                </c:pt>
                <c:pt idx="961">
                  <c:v>-80.420212000000006</c:v>
                </c:pt>
                <c:pt idx="962">
                  <c:v>-80.42004</c:v>
                </c:pt>
                <c:pt idx="963">
                  <c:v>-80.422773000000007</c:v>
                </c:pt>
                <c:pt idx="964">
                  <c:v>-80.423302000000007</c:v>
                </c:pt>
                <c:pt idx="965">
                  <c:v>-80.424772000000004</c:v>
                </c:pt>
                <c:pt idx="966">
                  <c:v>-80.425056999999995</c:v>
                </c:pt>
                <c:pt idx="967">
                  <c:v>-80.426531999999995</c:v>
                </c:pt>
                <c:pt idx="968">
                  <c:v>-80.429446999999996</c:v>
                </c:pt>
                <c:pt idx="969">
                  <c:v>-80.431753999999998</c:v>
                </c:pt>
                <c:pt idx="970">
                  <c:v>-80.43186</c:v>
                </c:pt>
                <c:pt idx="971">
                  <c:v>-80.433677000000003</c:v>
                </c:pt>
                <c:pt idx="972">
                  <c:v>-80.433850000000007</c:v>
                </c:pt>
                <c:pt idx="973">
                  <c:v>-80.434721999999994</c:v>
                </c:pt>
                <c:pt idx="974">
                  <c:v>-80.436335999999997</c:v>
                </c:pt>
                <c:pt idx="975">
                  <c:v>-80.438514999999995</c:v>
                </c:pt>
                <c:pt idx="976">
                  <c:v>-80.439211</c:v>
                </c:pt>
                <c:pt idx="977">
                  <c:v>-80.440443999999999</c:v>
                </c:pt>
                <c:pt idx="978">
                  <c:v>-80.442620000000005</c:v>
                </c:pt>
                <c:pt idx="979">
                  <c:v>-80.442835000000002</c:v>
                </c:pt>
                <c:pt idx="980">
                  <c:v>-80.443888000000001</c:v>
                </c:pt>
                <c:pt idx="981">
                  <c:v>-80.444896</c:v>
                </c:pt>
                <c:pt idx="982">
                  <c:v>-80.447250999999994</c:v>
                </c:pt>
                <c:pt idx="983">
                  <c:v>-80.447512000000003</c:v>
                </c:pt>
                <c:pt idx="984">
                  <c:v>-80.448873000000006</c:v>
                </c:pt>
                <c:pt idx="985">
                  <c:v>-80.448104999999998</c:v>
                </c:pt>
                <c:pt idx="986">
                  <c:v>-80.449950999999999</c:v>
                </c:pt>
                <c:pt idx="987">
                  <c:v>-80.451774999999998</c:v>
                </c:pt>
                <c:pt idx="988">
                  <c:v>-80.451886000000002</c:v>
                </c:pt>
                <c:pt idx="989">
                  <c:v>-80.452770999999998</c:v>
                </c:pt>
                <c:pt idx="990">
                  <c:v>-80.452755999999994</c:v>
                </c:pt>
                <c:pt idx="991">
                  <c:v>-80.454510999999997</c:v>
                </c:pt>
                <c:pt idx="992">
                  <c:v>-80.455213999999998</c:v>
                </c:pt>
                <c:pt idx="993">
                  <c:v>-80.455945999999997</c:v>
                </c:pt>
                <c:pt idx="994">
                  <c:v>-80.457631000000006</c:v>
                </c:pt>
                <c:pt idx="995">
                  <c:v>-80.458691999999999</c:v>
                </c:pt>
                <c:pt idx="996">
                  <c:v>-80.458067999999997</c:v>
                </c:pt>
                <c:pt idx="997">
                  <c:v>-80.458847000000006</c:v>
                </c:pt>
                <c:pt idx="998">
                  <c:v>-80.460507000000007</c:v>
                </c:pt>
                <c:pt idx="999">
                  <c:v>-80.460143000000002</c:v>
                </c:pt>
                <c:pt idx="1000">
                  <c:v>-80.460963000000007</c:v>
                </c:pt>
                <c:pt idx="1001">
                  <c:v>-80.460043999999996</c:v>
                </c:pt>
                <c:pt idx="1002">
                  <c:v>-80.461139000000003</c:v>
                </c:pt>
                <c:pt idx="1003">
                  <c:v>-80.464303999999998</c:v>
                </c:pt>
                <c:pt idx="1004">
                  <c:v>-80.462665999999999</c:v>
                </c:pt>
                <c:pt idx="1005">
                  <c:v>-80.464179000000001</c:v>
                </c:pt>
                <c:pt idx="1006">
                  <c:v>-80.463559000000004</c:v>
                </c:pt>
                <c:pt idx="1007">
                  <c:v>-80.464178000000004</c:v>
                </c:pt>
                <c:pt idx="1008">
                  <c:v>-80.465519999999998</c:v>
                </c:pt>
                <c:pt idx="1009">
                  <c:v>-80.465012000000002</c:v>
                </c:pt>
                <c:pt idx="1010">
                  <c:v>-80.465805000000003</c:v>
                </c:pt>
                <c:pt idx="1011">
                  <c:v>-80.465947</c:v>
                </c:pt>
                <c:pt idx="1012">
                  <c:v>-80.466283000000004</c:v>
                </c:pt>
                <c:pt idx="1013">
                  <c:v>-80.466280999999995</c:v>
                </c:pt>
                <c:pt idx="1014">
                  <c:v>-80.466758999999996</c:v>
                </c:pt>
                <c:pt idx="1015">
                  <c:v>-80.467248999999995</c:v>
                </c:pt>
                <c:pt idx="1016">
                  <c:v>-80.467533000000003</c:v>
                </c:pt>
                <c:pt idx="1017">
                  <c:v>-80.467635999999999</c:v>
                </c:pt>
                <c:pt idx="1018">
                  <c:v>-80.468529000000004</c:v>
                </c:pt>
                <c:pt idx="1019">
                  <c:v>-80.466447000000002</c:v>
                </c:pt>
                <c:pt idx="1020">
                  <c:v>-80.467568</c:v>
                </c:pt>
                <c:pt idx="1021">
                  <c:v>-80.468665999999999</c:v>
                </c:pt>
                <c:pt idx="1022">
                  <c:v>-80.467631999999995</c:v>
                </c:pt>
                <c:pt idx="1023">
                  <c:v>-80.468960999999993</c:v>
                </c:pt>
              </c:numCache>
            </c:numRef>
          </c:yVal>
          <c:smooth val="0"/>
          <c:extLst>
            <c:ext xmlns:c16="http://schemas.microsoft.com/office/drawing/2014/chart" uri="{C3380CC4-5D6E-409C-BE32-E72D297353CC}">
              <c16:uniqueId val="{00000000-F1C0-46DC-9ADB-9FB384C20414}"/>
            </c:ext>
          </c:extLst>
        </c:ser>
        <c:dLbls>
          <c:showLegendKey val="0"/>
          <c:showVal val="0"/>
          <c:showCatName val="0"/>
          <c:showSerName val="0"/>
          <c:showPercent val="0"/>
          <c:showBubbleSize val="0"/>
        </c:dLbls>
        <c:axId val="385358400"/>
        <c:axId val="385358728"/>
      </c:scatterChart>
      <c:valAx>
        <c:axId val="385358400"/>
        <c:scaling>
          <c:orientation val="minMax"/>
          <c:max val="1000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solidFill>
                      <a:schemeClr val="tx1"/>
                    </a:solidFill>
                  </a:rPr>
                  <a:t>Frequency (Hz)</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85358728"/>
        <c:crossesAt val="-70"/>
        <c:crossBetween val="midCat"/>
      </c:valAx>
      <c:valAx>
        <c:axId val="385358728"/>
        <c:scaling>
          <c:orientation val="minMax"/>
          <c:min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dirty="0">
                    <a:solidFill>
                      <a:schemeClr val="tx1"/>
                    </a:solidFill>
                  </a:rPr>
                  <a:t>Mag (dB)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85358400"/>
        <c:crossesAt val="0"/>
        <c:crossBetween val="midCat"/>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hdr" sz="quarter"/>
          </p:nvPr>
        </p:nvSpPr>
        <p:spPr bwMode="auto">
          <a:xfrm>
            <a:off x="0" y="0"/>
            <a:ext cx="3037628" cy="464184"/>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7" name="Rectangle 3"/>
          <p:cNvSpPr>
            <a:spLocks noGrp="1" noChangeArrowheads="1"/>
          </p:cNvSpPr>
          <p:nvPr>
            <p:ph type="dt" sz="quarter" idx="1"/>
          </p:nvPr>
        </p:nvSpPr>
        <p:spPr bwMode="auto">
          <a:xfrm>
            <a:off x="3972773" y="0"/>
            <a:ext cx="3037628" cy="464184"/>
          </a:xfrm>
          <a:prstGeom prst="rect">
            <a:avLst/>
          </a:prstGeom>
          <a:noFill/>
          <a:ln w="19050">
            <a:noFill/>
            <a:miter lim="800000"/>
            <a:headEnd type="none" w="lg" len="lg"/>
            <a:tailEnd type="none" w="lg" len="lg"/>
          </a:ln>
          <a:effectLst/>
        </p:spPr>
        <p:txBody>
          <a:bodyPr vert="horz" wrap="square" lIns="93167" tIns="46584" rIns="93167" bIns="46584" numCol="1" anchor="t" anchorCtr="0" compatLnSpc="1">
            <a:prstTxWarp prst="textNoShape">
              <a:avLst/>
            </a:prstTxWarp>
          </a:bodyPr>
          <a:lstStyle>
            <a:lvl1pPr algn="r" defTabSz="931670">
              <a:defRPr sz="1300">
                <a:latin typeface="Arial Narrow" pitchFamily="34" charset="0"/>
                <a:ea typeface="+mn-ea"/>
              </a:defRPr>
            </a:lvl1pPr>
          </a:lstStyle>
          <a:p>
            <a:pPr>
              <a:defRPr/>
            </a:pPr>
            <a:endParaRPr lang="en-US"/>
          </a:p>
        </p:txBody>
      </p:sp>
      <p:sp>
        <p:nvSpPr>
          <p:cNvPr id="113668" name="Rectangle 4"/>
          <p:cNvSpPr>
            <a:spLocks noGrp="1" noChangeArrowheads="1"/>
          </p:cNvSpPr>
          <p:nvPr>
            <p:ph type="ftr" sz="quarter" idx="2"/>
          </p:nvPr>
        </p:nvSpPr>
        <p:spPr bwMode="auto">
          <a:xfrm>
            <a:off x="0" y="8832216"/>
            <a:ext cx="3037628" cy="464184"/>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defTabSz="931670">
              <a:defRPr sz="1300">
                <a:latin typeface="Arial Narrow" pitchFamily="34" charset="0"/>
                <a:ea typeface="+mn-ea"/>
              </a:defRPr>
            </a:lvl1pPr>
          </a:lstStyle>
          <a:p>
            <a:pPr>
              <a:defRPr/>
            </a:pPr>
            <a:endParaRPr lang="en-US"/>
          </a:p>
        </p:txBody>
      </p:sp>
      <p:sp>
        <p:nvSpPr>
          <p:cNvPr id="113669" name="Rectangle 5"/>
          <p:cNvSpPr>
            <a:spLocks noGrp="1" noChangeArrowheads="1"/>
          </p:cNvSpPr>
          <p:nvPr>
            <p:ph type="sldNum" sz="quarter" idx="3"/>
          </p:nvPr>
        </p:nvSpPr>
        <p:spPr bwMode="auto">
          <a:xfrm>
            <a:off x="3972773" y="8832216"/>
            <a:ext cx="3037628" cy="464184"/>
          </a:xfrm>
          <a:prstGeom prst="rect">
            <a:avLst/>
          </a:prstGeom>
          <a:noFill/>
          <a:ln w="19050">
            <a:noFill/>
            <a:miter lim="800000"/>
            <a:headEnd type="none" w="lg" len="lg"/>
            <a:tailEnd type="none" w="lg" len="lg"/>
          </a:ln>
          <a:effectLst/>
        </p:spPr>
        <p:txBody>
          <a:bodyPr vert="horz" wrap="square" lIns="93167" tIns="46584" rIns="93167" bIns="46584" numCol="1" anchor="b" anchorCtr="0" compatLnSpc="1">
            <a:prstTxWarp prst="textNoShape">
              <a:avLst/>
            </a:prstTxWarp>
          </a:bodyPr>
          <a:lstStyle>
            <a:lvl1pPr algn="r" defTabSz="931670">
              <a:defRPr sz="1300"/>
            </a:lvl1pPr>
          </a:lstStyle>
          <a:p>
            <a:fld id="{F99EAE44-B11E-4ECD-BEDA-6FE822EA81F4}" type="slidenum">
              <a:rPr lang="en-US"/>
              <a:pPr/>
              <a:t>‹#›</a:t>
            </a:fld>
            <a:endParaRPr lang="en-US"/>
          </a:p>
        </p:txBody>
      </p:sp>
    </p:spTree>
    <p:extLst>
      <p:ext uri="{BB962C8B-B14F-4D97-AF65-F5344CB8AC3E}">
        <p14:creationId xmlns:p14="http://schemas.microsoft.com/office/powerpoint/2010/main" val="1596859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037628" cy="464184"/>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699" name="Rectangle 3"/>
          <p:cNvSpPr>
            <a:spLocks noGrp="1" noChangeArrowheads="1"/>
          </p:cNvSpPr>
          <p:nvPr>
            <p:ph type="dt" idx="1"/>
          </p:nvPr>
        </p:nvSpPr>
        <p:spPr bwMode="auto">
          <a:xfrm>
            <a:off x="3972773" y="0"/>
            <a:ext cx="3037628" cy="464184"/>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lvl1pPr algn="r" defTabSz="931670">
              <a:defRPr sz="1300" i="0">
                <a:latin typeface="Helvetica" pitchFamily="1" charset="0"/>
                <a:ea typeface="+mn-ea"/>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91976" y="4416108"/>
            <a:ext cx="5496357" cy="4182427"/>
          </a:xfrm>
          <a:prstGeom prst="rect">
            <a:avLst/>
          </a:prstGeom>
          <a:noFill/>
          <a:ln w="19050">
            <a:noFill/>
            <a:miter lim="800000"/>
            <a:headEnd/>
            <a:tailEnd type="none" w="lg" len="lg"/>
          </a:ln>
          <a:effectLst/>
        </p:spPr>
        <p:txBody>
          <a:bodyPr vert="horz" wrap="square" lIns="93167" tIns="46584" rIns="93167" bIns="4658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702" name="Rectangle 6"/>
          <p:cNvSpPr>
            <a:spLocks noGrp="1" noChangeArrowheads="1"/>
          </p:cNvSpPr>
          <p:nvPr>
            <p:ph type="ftr" sz="quarter" idx="4"/>
          </p:nvPr>
        </p:nvSpPr>
        <p:spPr bwMode="auto">
          <a:xfrm>
            <a:off x="0" y="8832216"/>
            <a:ext cx="3037628" cy="464184"/>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defTabSz="931670">
              <a:defRPr sz="1300" i="0">
                <a:latin typeface="Helvetica" pitchFamily="1" charset="0"/>
                <a:ea typeface="+mn-ea"/>
              </a:defRPr>
            </a:lvl1pPr>
          </a:lstStyle>
          <a:p>
            <a:pPr>
              <a:defRPr/>
            </a:pPr>
            <a:endParaRPr lang="en-US"/>
          </a:p>
        </p:txBody>
      </p:sp>
      <p:sp>
        <p:nvSpPr>
          <p:cNvPr id="29703" name="Rectangle 7"/>
          <p:cNvSpPr>
            <a:spLocks noGrp="1" noChangeArrowheads="1"/>
          </p:cNvSpPr>
          <p:nvPr>
            <p:ph type="sldNum" sz="quarter" idx="5"/>
          </p:nvPr>
        </p:nvSpPr>
        <p:spPr bwMode="auto">
          <a:xfrm>
            <a:off x="3972773" y="8832216"/>
            <a:ext cx="3037628" cy="464184"/>
          </a:xfrm>
          <a:prstGeom prst="rect">
            <a:avLst/>
          </a:prstGeom>
          <a:noFill/>
          <a:ln w="19050">
            <a:noFill/>
            <a:miter lim="800000"/>
            <a:headEnd/>
            <a:tailEnd type="none" w="lg" len="lg"/>
          </a:ln>
          <a:effectLst/>
        </p:spPr>
        <p:txBody>
          <a:bodyPr vert="horz" wrap="square" lIns="93167" tIns="46584" rIns="93167" bIns="46584" numCol="1" anchor="b" anchorCtr="0" compatLnSpc="1">
            <a:prstTxWarp prst="textNoShape">
              <a:avLst/>
            </a:prstTxWarp>
          </a:bodyPr>
          <a:lstStyle>
            <a:lvl1pPr algn="r" defTabSz="931670">
              <a:defRPr sz="1300" i="0">
                <a:latin typeface="Helvetica" charset="0"/>
              </a:defRPr>
            </a:lvl1pPr>
          </a:lstStyle>
          <a:p>
            <a:fld id="{2C8266C2-3789-4C72-8718-8D0E4DF03F6E}" type="slidenum">
              <a:rPr lang="en-US"/>
              <a:pPr/>
              <a:t>‹#›</a:t>
            </a:fld>
            <a:endParaRPr lang="en-US"/>
          </a:p>
        </p:txBody>
      </p:sp>
    </p:spTree>
    <p:extLst>
      <p:ext uri="{BB962C8B-B14F-4D97-AF65-F5344CB8AC3E}">
        <p14:creationId xmlns:p14="http://schemas.microsoft.com/office/powerpoint/2010/main" val="684593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Times" pitchFamily="18" charset="0"/>
        <a:ea typeface="ヒラギノ角ゴ Pro W3" charset="-128"/>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I’m</a:t>
            </a:r>
            <a:r>
              <a:rPr lang="en-US" baseline="0" dirty="0"/>
              <a:t> Brian </a:t>
            </a:r>
            <a:r>
              <a:rPr lang="en-US" baseline="0" dirty="0" err="1"/>
              <a:t>Howerton</a:t>
            </a:r>
            <a:r>
              <a:rPr lang="en-US" baseline="0" dirty="0"/>
              <a:t> from Langley and I’ll be presenting some recent experimental work on acoustic liners by the Langley Liner Physics Team.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a:t>
            </a:fld>
            <a:endParaRPr lang="en-US"/>
          </a:p>
        </p:txBody>
      </p:sp>
    </p:spTree>
    <p:extLst>
      <p:ext uri="{BB962C8B-B14F-4D97-AF65-F5344CB8AC3E}">
        <p14:creationId xmlns:p14="http://schemas.microsoft.com/office/powerpoint/2010/main" val="1310128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not familiar with</a:t>
            </a:r>
            <a:r>
              <a:rPr lang="en-US" baseline="0" dirty="0"/>
              <a:t> our group and as the name implies, we work to understand the physics of liners in order to develop acoustic treatments to reduce aircraft noise and the drag associated with those treatments. The goal is to not only come up with and experimentally evaluate liner designs and concepts like those shown here, but to also develop tools and methods for modelling and simulation so we can understand the benefits of liner use in various applications. Our productivity has been greatly enhanced by the rise of additive manufacturing and advanced robotics employed by us and our partners. These tools have made fabrication of the necessary test articles much more efficient and lest costly than even a decade ago allowing us to explore more ideas than ever before.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2</a:t>
            </a:fld>
            <a:endParaRPr lang="en-US"/>
          </a:p>
        </p:txBody>
      </p:sp>
    </p:spTree>
    <p:extLst>
      <p:ext uri="{BB962C8B-B14F-4D97-AF65-F5344CB8AC3E}">
        <p14:creationId xmlns:p14="http://schemas.microsoft.com/office/powerpoint/2010/main" val="3300479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normAutofit/>
          </a:bodyPr>
          <a:lstStyle/>
          <a:p>
            <a:r>
              <a:rPr lang="en-US" dirty="0"/>
              <a:t>The work detailed in the following</a:t>
            </a:r>
            <a:r>
              <a:rPr lang="en-US" baseline="0" dirty="0"/>
              <a:t> slides was done by the folks shown here comprising of a mix of civil servants and contractors with Mike Jones as the lead. We also connect with our counterparts at Glenn for certain projects.</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3</a:t>
            </a:fld>
            <a:endParaRPr lang="en-US"/>
          </a:p>
        </p:txBody>
      </p:sp>
    </p:spTree>
    <p:extLst>
      <p:ext uri="{BB962C8B-B14F-4D97-AF65-F5344CB8AC3E}">
        <p14:creationId xmlns:p14="http://schemas.microsoft.com/office/powerpoint/2010/main" val="181495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experimental equipment for the team is housed in the Liner Technology Facility that has been operating</a:t>
            </a:r>
            <a:r>
              <a:rPr lang="en-US" baseline="0" dirty="0"/>
              <a:t> for over a decade now. The four major rigs are numbered in the photo and allow us to determine the acoustic impedance characteristics of a liner under various conditions. We run, on average, 20 tests a year split between internal research, collaborative work with other centers and universities, and testing for industry. The industry testing under reimbursable SAA’s has recently averaged about 200k per year and has seen significant growth in the past decade. Our rigs work at relatively low TRL’s which have the advantages of being cheap to build samples for and operate. (CLICK) The lower TRL hasn’t put off our industry partners, though, which consider the LTF a critical facility for their noise reduction efforts.</a:t>
            </a:r>
            <a:endParaRPr lang="en-US" dirty="0"/>
          </a:p>
        </p:txBody>
      </p:sp>
      <p:sp>
        <p:nvSpPr>
          <p:cNvPr id="4" name="Slide Number Placeholder 3"/>
          <p:cNvSpPr>
            <a:spLocks noGrp="1"/>
          </p:cNvSpPr>
          <p:nvPr>
            <p:ph type="sldNum" sz="quarter" idx="10"/>
          </p:nvPr>
        </p:nvSpPr>
        <p:spPr/>
        <p:txBody>
          <a:bodyPr/>
          <a:lstStyle/>
          <a:p>
            <a:fld id="{2EE9516A-C6EA-4B6D-BDB5-82EACC9CF9D4}" type="slidenum">
              <a:rPr lang="en-US" smtClean="0"/>
              <a:t>4</a:t>
            </a:fld>
            <a:endParaRPr lang="en-US"/>
          </a:p>
        </p:txBody>
      </p:sp>
    </p:spTree>
    <p:extLst>
      <p:ext uri="{BB962C8B-B14F-4D97-AF65-F5344CB8AC3E}">
        <p14:creationId xmlns:p14="http://schemas.microsoft.com/office/powerpoint/2010/main" val="346888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first part</a:t>
            </a:r>
            <a:r>
              <a:rPr lang="en-US" baseline="0" dirty="0"/>
              <a:t> of this talk is going to focus on what I term ‘Fundamental Research’ where we’re looking to understand some aspect or component of liners and how that aspect affects overall acoustic performance. The next few slides will focus on efforts to improve the lower-order models we rely on to do liner design optimization. These models may lack the fidelity of something like a full up COMSOL simulation, but they are quick and can be accurate enough for initial designs where we may need to sift through thousands of variations in search for the most promising. We’re going to show some experiments done in the NIT from this ‘building-block’ approach for some liner components. What’s the payoff for all this? (CLICK) We want to use these models to</a:t>
            </a:r>
            <a:r>
              <a:rPr lang="en-US" dirty="0"/>
              <a:t> rapidly evaluate full-engine ‘what-if’ scenarios using our liner concepts</a:t>
            </a:r>
            <a:r>
              <a:rPr lang="en-US" baseline="0" dirty="0"/>
              <a:t> and</a:t>
            </a:r>
            <a:r>
              <a:rPr lang="en-US" dirty="0"/>
              <a:t> the computational tools for source modeling and propagation developed by the group.</a:t>
            </a:r>
          </a:p>
        </p:txBody>
      </p:sp>
      <p:sp>
        <p:nvSpPr>
          <p:cNvPr id="4" name="Slide Number Placeholder 3"/>
          <p:cNvSpPr>
            <a:spLocks noGrp="1"/>
          </p:cNvSpPr>
          <p:nvPr>
            <p:ph type="sldNum" sz="quarter" idx="5"/>
          </p:nvPr>
        </p:nvSpPr>
        <p:spPr/>
        <p:txBody>
          <a:bodyPr/>
          <a:lstStyle/>
          <a:p>
            <a:fld id="{2C8266C2-3789-4C72-8718-8D0E4DF03F6E}" type="slidenum">
              <a:rPr lang="en-US" smtClean="0"/>
              <a:pPr/>
              <a:t>5</a:t>
            </a:fld>
            <a:endParaRPr lang="en-US"/>
          </a:p>
        </p:txBody>
      </p:sp>
    </p:spTree>
    <p:extLst>
      <p:ext uri="{BB962C8B-B14F-4D97-AF65-F5344CB8AC3E}">
        <p14:creationId xmlns:p14="http://schemas.microsoft.com/office/powerpoint/2010/main" val="3592484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first study we’re doing is focused on figuring out the best </a:t>
            </a:r>
            <a:r>
              <a:rPr lang="en-US" baseline="0" dirty="0" err="1"/>
              <a:t>facesheet</a:t>
            </a:r>
            <a:r>
              <a:rPr lang="en-US" baseline="0" dirty="0"/>
              <a:t> perforate impedance model to use. In Phase 1, we’re testing a large number of </a:t>
            </a:r>
            <a:r>
              <a:rPr lang="en-US" baseline="0" dirty="0" err="1"/>
              <a:t>facesheets</a:t>
            </a:r>
            <a:r>
              <a:rPr lang="en-US" baseline="0" dirty="0"/>
              <a:t> in the Normal Incidence Tube at Mach 0 over a common core with variations in porosity, hole size, and material for multiple acoustic sources and levels. The Two-Microphone Method is used to determine the experimental acoustic impedance which is compared to predictions from 15 models culled from literature to see how well they match. (CLICK) So far, </a:t>
            </a:r>
            <a:r>
              <a:rPr lang="en-US" baseline="0" dirty="0" err="1"/>
              <a:t>Motsinger</a:t>
            </a:r>
            <a:r>
              <a:rPr lang="en-US" baseline="0" dirty="0"/>
              <a:t> and Kraft’s model compares best to the experimental results but that may change as we test and analyze more configurations. I also want to give recognition to </a:t>
            </a:r>
            <a:r>
              <a:rPr lang="en-US" baseline="0" dirty="0" err="1"/>
              <a:t>Ikonics</a:t>
            </a:r>
            <a:r>
              <a:rPr lang="en-US" baseline="0" dirty="0"/>
              <a:t> for manufacturing the carbon fiber </a:t>
            </a:r>
            <a:r>
              <a:rPr lang="en-US" baseline="0" dirty="0" err="1"/>
              <a:t>facesheets</a:t>
            </a:r>
            <a:r>
              <a:rPr lang="en-US" baseline="0" dirty="0"/>
              <a:t> under an SAA we have with them.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6</a:t>
            </a:fld>
            <a:endParaRPr lang="en-US"/>
          </a:p>
        </p:txBody>
      </p:sp>
    </p:spTree>
    <p:extLst>
      <p:ext uri="{BB962C8B-B14F-4D97-AF65-F5344CB8AC3E}">
        <p14:creationId xmlns:p14="http://schemas.microsoft.com/office/powerpoint/2010/main" val="1008347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We’re also looking at the effect of cell partition thickness on educed impedance for straight chambered liner cores. On the lower left you can see the cores tested in the NIT using a common, conventional perforate </a:t>
            </a:r>
            <a:r>
              <a:rPr lang="en-US" dirty="0" err="1"/>
              <a:t>facesheet</a:t>
            </a:r>
            <a:r>
              <a:rPr lang="en-US" dirty="0"/>
              <a:t>. The plots on the right show the measured impedance spectra for each thickness as the solid lines with the corresponding predictions as dashed lines. The comparison between the two is very good as long as you account for the change in surface porosity as the partitions get thicker. Noteworthy is a general flattening of the reactance spectra with increasing thickness which can be favorable for absorption. </a:t>
            </a:r>
            <a:r>
              <a:rPr lang="en-US" sz="1200" b="0" i="0" kern="1200" dirty="0">
                <a:solidFill>
                  <a:schemeClr val="tx1"/>
                </a:solidFill>
                <a:effectLst/>
                <a:latin typeface="Times" pitchFamily="18" charset="0"/>
                <a:ea typeface="ヒラギノ角ゴ Pro W3" charset="-128"/>
                <a:cs typeface="ヒラギノ角ゴ Pro W3" charset="-128"/>
              </a:rPr>
              <a:t>We are also working with ONERA to investigate the effects of partition thickness on interactions between adjacent chambers.</a:t>
            </a:r>
          </a:p>
        </p:txBody>
      </p:sp>
      <p:sp>
        <p:nvSpPr>
          <p:cNvPr id="4" name="Slide Number Placeholder 3"/>
          <p:cNvSpPr>
            <a:spLocks noGrp="1"/>
          </p:cNvSpPr>
          <p:nvPr>
            <p:ph type="sldNum" sz="quarter" idx="5"/>
          </p:nvPr>
        </p:nvSpPr>
        <p:spPr/>
        <p:txBody>
          <a:bodyPr/>
          <a:lstStyle/>
          <a:p>
            <a:fld id="{2C8266C2-3789-4C72-8718-8D0E4DF03F6E}" type="slidenum">
              <a:rPr lang="en-US" smtClean="0"/>
              <a:pPr/>
              <a:t>7</a:t>
            </a:fld>
            <a:endParaRPr lang="en-US"/>
          </a:p>
        </p:txBody>
      </p:sp>
    </p:spTree>
    <p:extLst>
      <p:ext uri="{BB962C8B-B14F-4D97-AF65-F5344CB8AC3E}">
        <p14:creationId xmlns:p14="http://schemas.microsoft.com/office/powerpoint/2010/main" val="3366971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our liner concepts take advantage of bent chamber cores to efficiently package the longer chambers necessary for low-frequency absorption without resorting to excessively thick liners. Much of our initial research with bent chambers employed 3-D printed configurations with relatively thick partitions between chamber segments. These can be predicted well as long as you account for the surface porosity as mentioned before and include the Cummings correction for the bends. Working with</a:t>
            </a:r>
            <a:r>
              <a:rPr lang="en-US" baseline="0" dirty="0"/>
              <a:t> our partners at Hexcel under a Space Act Agreement, we put together some thin-wall core samples from fairly standard phenolic honeycomb but removed selected portions of the partitions between adjacent channels at the bottom of the core to create a bent chamber. So think of them like strategically-placed drainage slots. The plot on the right shows some impedance results for configurations with and without the slots. It’s interesting to note how little effect the slots have until you get to the higher frequencies but we still get the benefit of the longer bent chamber. </a:t>
            </a:r>
            <a:endParaRPr lang="en-US" dirty="0"/>
          </a:p>
        </p:txBody>
      </p:sp>
      <p:sp>
        <p:nvSpPr>
          <p:cNvPr id="4" name="Slide Number Placeholder 3"/>
          <p:cNvSpPr>
            <a:spLocks noGrp="1"/>
          </p:cNvSpPr>
          <p:nvPr>
            <p:ph type="sldNum" sz="quarter" idx="5"/>
          </p:nvPr>
        </p:nvSpPr>
        <p:spPr/>
        <p:txBody>
          <a:bodyPr/>
          <a:lstStyle/>
          <a:p>
            <a:fld id="{2C8266C2-3789-4C72-8718-8D0E4DF03F6E}" type="slidenum">
              <a:rPr lang="en-US" smtClean="0"/>
              <a:pPr/>
              <a:t>8</a:t>
            </a:fld>
            <a:endParaRPr lang="en-US"/>
          </a:p>
        </p:txBody>
      </p:sp>
    </p:spTree>
    <p:extLst>
      <p:ext uri="{BB962C8B-B14F-4D97-AF65-F5344CB8AC3E}">
        <p14:creationId xmlns:p14="http://schemas.microsoft.com/office/powerpoint/2010/main" val="1680419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want to look at the effect of partition thickness for variable depth liners. Matt </a:t>
            </a:r>
            <a:r>
              <a:rPr lang="en-US" dirty="0" err="1"/>
              <a:t>Galles</a:t>
            </a:r>
            <a:r>
              <a:rPr lang="en-US" dirty="0"/>
              <a:t> is working through a test plan now to evaluate a large number of core and </a:t>
            </a:r>
            <a:r>
              <a:rPr lang="en-US" dirty="0" err="1"/>
              <a:t>facesheet</a:t>
            </a:r>
            <a:r>
              <a:rPr lang="en-US" dirty="0"/>
              <a:t> combinations. The cores are designed to target various frequencies with and without harmonics and will be tested</a:t>
            </a:r>
            <a:r>
              <a:rPr lang="en-US" baseline="0" dirty="0"/>
              <a:t> uncovered with no </a:t>
            </a:r>
            <a:r>
              <a:rPr lang="en-US" baseline="0" dirty="0" err="1"/>
              <a:t>facesheet</a:t>
            </a:r>
            <a:r>
              <a:rPr lang="en-US" dirty="0"/>
              <a:t> as well as with</a:t>
            </a:r>
            <a:r>
              <a:rPr lang="en-US" baseline="0" dirty="0"/>
              <a:t> a</a:t>
            </a:r>
            <a:r>
              <a:rPr lang="en-US" dirty="0"/>
              <a:t> linear wire mesh and two perforates to get some non-linear effects. The plots on the right are impedance spectra from some recent measurements with two cores (both uniform and variable</a:t>
            </a:r>
            <a:r>
              <a:rPr lang="en-US" baseline="0" dirty="0"/>
              <a:t> depth)</a:t>
            </a:r>
            <a:r>
              <a:rPr lang="en-US" dirty="0"/>
              <a:t> and a couple of </a:t>
            </a:r>
            <a:r>
              <a:rPr lang="en-US" dirty="0" err="1"/>
              <a:t>facesheets</a:t>
            </a:r>
            <a:r>
              <a:rPr lang="en-US" dirty="0"/>
              <a:t> to give you an example of what we’re seeing. Analysis will include comparison to predictions using transmission-line codes and a </a:t>
            </a:r>
            <a:r>
              <a:rPr lang="en-US" dirty="0" err="1"/>
              <a:t>downselect</a:t>
            </a:r>
            <a:r>
              <a:rPr lang="en-US" dirty="0"/>
              <a:t> to a few combinations that will be built and tested in the Grazing Flow Impedance Tube so we can incorporate flow effects. So stay tuned to find out what we learn.</a:t>
            </a:r>
          </a:p>
        </p:txBody>
      </p:sp>
      <p:sp>
        <p:nvSpPr>
          <p:cNvPr id="4" name="Slide Number Placeholder 3"/>
          <p:cNvSpPr>
            <a:spLocks noGrp="1"/>
          </p:cNvSpPr>
          <p:nvPr>
            <p:ph type="sldNum" sz="quarter" idx="5"/>
          </p:nvPr>
        </p:nvSpPr>
        <p:spPr/>
        <p:txBody>
          <a:bodyPr/>
          <a:lstStyle/>
          <a:p>
            <a:fld id="{2C8266C2-3789-4C72-8718-8D0E4DF03F6E}" type="slidenum">
              <a:rPr lang="en-US" smtClean="0"/>
              <a:pPr/>
              <a:t>9</a:t>
            </a:fld>
            <a:endParaRPr lang="en-US"/>
          </a:p>
        </p:txBody>
      </p:sp>
    </p:spTree>
    <p:extLst>
      <p:ext uri="{BB962C8B-B14F-4D97-AF65-F5344CB8AC3E}">
        <p14:creationId xmlns:p14="http://schemas.microsoft.com/office/powerpoint/2010/main" val="3204777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a:t>
            </a:r>
            <a:r>
              <a:rPr lang="en-US" baseline="0" dirty="0"/>
              <a:t> conventional liners are weakly non-linear with SPL so local impedance should vary somewhat along the length as the sound is attenuated. Right now, when we educe a liner’s impedance, we assume it to be uniform over it’s axial extent even though we know that probably isn’t the most accurate answer. So we’re now looking to investigate this in detail to see when and how much this SPL effect matters. The topic brings up two fundamental questions: do we see a bigger effect near the resonant frequencies when the liner should be doing a good job attenuating the incoming sound and what happens when we introduce grazing flow? Are we going to see any variation diminish when Mach number is increased? The acoustic data for this has been acquired in the GFIT using samples with a common core and </a:t>
            </a:r>
            <a:r>
              <a:rPr lang="en-US" baseline="0" dirty="0" err="1"/>
              <a:t>facesheet</a:t>
            </a:r>
            <a:r>
              <a:rPr lang="en-US" baseline="0" dirty="0"/>
              <a:t> design but varying the liner length to get an axial SPL reduction.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10</a:t>
            </a:fld>
            <a:endParaRPr lang="en-US"/>
          </a:p>
        </p:txBody>
      </p:sp>
    </p:spTree>
    <p:extLst>
      <p:ext uri="{BB962C8B-B14F-4D97-AF65-F5344CB8AC3E}">
        <p14:creationId xmlns:p14="http://schemas.microsoft.com/office/powerpoint/2010/main" val="2833185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We’ve taken</a:t>
            </a:r>
            <a:r>
              <a:rPr lang="en-US" baseline="0" dirty="0"/>
              <a:t> this data and run it through our iterative </a:t>
            </a:r>
            <a:r>
              <a:rPr lang="en-US" baseline="0" dirty="0" err="1"/>
              <a:t>Convected</a:t>
            </a:r>
            <a:r>
              <a:rPr lang="en-US" baseline="0" dirty="0"/>
              <a:t> Helmholtz Equation-based </a:t>
            </a:r>
            <a:r>
              <a:rPr lang="en-US" baseline="0" dirty="0" err="1"/>
              <a:t>eduction</a:t>
            </a:r>
            <a:r>
              <a:rPr lang="en-US" baseline="0" dirty="0"/>
              <a:t> code (usually referred to as the CHE code) in two ways. First, the impedance was assumed to be uniform as we’ve always done and we get an answer that way. Then, we divided the sample into three axial zones and allow the code to solve for the impedance of each simultaneously. This zonal approach takes significantly more time to compute an answer due to the additional degrees of freedom the optimizer has to deal with, so it would be good to use this approach only when necessary.  We’re still looking at the data (CLICK), but the initial results confirm an effect near resonance especially when the grazing flow Mach number is low. </a:t>
            </a:r>
            <a:r>
              <a:rPr lang="en-US" sz="1200" b="0" i="0" kern="1200" dirty="0">
                <a:solidFill>
                  <a:schemeClr val="tx1"/>
                </a:solidFill>
                <a:effectLst/>
                <a:latin typeface="Times" pitchFamily="18" charset="0"/>
                <a:ea typeface="ヒラギノ角ゴ Pro W3" charset="-128"/>
                <a:cs typeface="ヒラギノ角ゴ Pro W3" charset="-128"/>
              </a:rPr>
              <a:t>As part of our collaboration with ONERA via an International Agreement, they are exploring the use of continuously variable impedance models to evaluate this data.</a:t>
            </a:r>
          </a:p>
        </p:txBody>
      </p:sp>
      <p:sp>
        <p:nvSpPr>
          <p:cNvPr id="4" name="Slide Number Placeholder 3"/>
          <p:cNvSpPr>
            <a:spLocks noGrp="1"/>
          </p:cNvSpPr>
          <p:nvPr>
            <p:ph type="sldNum" sz="quarter" idx="10"/>
          </p:nvPr>
        </p:nvSpPr>
        <p:spPr/>
        <p:txBody>
          <a:bodyPr/>
          <a:lstStyle/>
          <a:p>
            <a:fld id="{2C8266C2-3789-4C72-8718-8D0E4DF03F6E}" type="slidenum">
              <a:rPr lang="en-US" smtClean="0"/>
              <a:pPr/>
              <a:t>11</a:t>
            </a:fld>
            <a:endParaRPr lang="en-US"/>
          </a:p>
        </p:txBody>
      </p:sp>
    </p:spTree>
    <p:extLst>
      <p:ext uri="{BB962C8B-B14F-4D97-AF65-F5344CB8AC3E}">
        <p14:creationId xmlns:p14="http://schemas.microsoft.com/office/powerpoint/2010/main" val="1915046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our continued participation with the International Forum for Aviation Research,</a:t>
            </a:r>
            <a:r>
              <a:rPr lang="en-US" baseline="0" dirty="0"/>
              <a:t> We’ve put together a new challenge looking at source effects on the educed impedance of a liner. The plan is to take four liners, two of our calibration liners that we’ve tested previously and two conventional ones used in previous IFAR challenges, and test them with a variety of source conditions. We’ll analyze the data with our methods and provide the measurements to the partners so they can apply their tools and compare the impedance results. The intent is to help the partners gain better understanding of each other’s processes and how to interpret their products. Testing is underway and should be complete by the next TWG.</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Now</a:t>
            </a:r>
            <a:r>
              <a:rPr lang="en-US" baseline="0" dirty="0"/>
              <a:t> that I’ve talked about our fundamental research to understand more about the components of liners, I want to show some of the full-up liner concepts we’ve been evaluating along with some selected results. </a:t>
            </a:r>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12</a:t>
            </a:fld>
            <a:endParaRPr lang="en-US"/>
          </a:p>
        </p:txBody>
      </p:sp>
    </p:spTree>
    <p:extLst>
      <p:ext uri="{BB962C8B-B14F-4D97-AF65-F5344CB8AC3E}">
        <p14:creationId xmlns:p14="http://schemas.microsoft.com/office/powerpoint/2010/main" val="52536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aseline="0" dirty="0"/>
              <a:t> such concept is what we term the active liner developed in conjunction with Boeing and Florida State University under an NRA. The idea behind it is to use a controlled, variable porosity </a:t>
            </a:r>
            <a:r>
              <a:rPr lang="en-US" baseline="0" dirty="0" err="1"/>
              <a:t>facesheet</a:t>
            </a:r>
            <a:r>
              <a:rPr lang="en-US" baseline="0" dirty="0"/>
              <a:t> to alter the liner’s impedance spectra. The lower left image shows the implementation which is accomplished by stacking three perforate sheets with match-drilled holes and sliding the middle sheet, relative to the other two, using SMA wire. (CLICK) The video in the middle, taken with a microscope, shows the actuation to various perforate openings. We’ve tested this in the GFIT at Mach 0.3 with sound to determine the liner’s impedance characteristics as shown in the upper right figures. One can see that we get some noticeable changes in both resistance and reactance as the openings are adjusted. We also took some drag measurements with no sound as shown at the lower right. It was a little surprising that we didn’t see more variation in resistance factor as the porosity was varied but this could have something to do with the stacked </a:t>
            </a:r>
            <a:r>
              <a:rPr lang="en-US" baseline="0" dirty="0" err="1"/>
              <a:t>facesheet</a:t>
            </a:r>
            <a:r>
              <a:rPr lang="en-US" baseline="0" dirty="0"/>
              <a:t> construction which is atypical relative to conventional liners. (CLICK) Tests are ongoing for no flow and at higher Mach numbers so look for further results in the coming months.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13</a:t>
            </a:fld>
            <a:endParaRPr lang="en-US"/>
          </a:p>
        </p:txBody>
      </p:sp>
    </p:spTree>
    <p:extLst>
      <p:ext uri="{BB962C8B-B14F-4D97-AF65-F5344CB8AC3E}">
        <p14:creationId xmlns:p14="http://schemas.microsoft.com/office/powerpoint/2010/main" val="97657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Chelsea Dodge, in addition</a:t>
            </a:r>
            <a:r>
              <a:rPr lang="en-US" baseline="0" dirty="0"/>
              <a:t> to her work on the Active Liner, has been looking at the DEAL concept whereby a dielectric elastomer embedded septum is placed in the core similarly to a 2DOF liner. The figure on the left is an exploded view of the components with the elastomer in the middle. By altering the compliance of the elastomer through the application of voltage, you can change the liner impedance characteristics. Right now, she’s doing laser </a:t>
            </a:r>
            <a:r>
              <a:rPr lang="en-US" baseline="0" dirty="0" err="1"/>
              <a:t>vibrometer</a:t>
            </a:r>
            <a:r>
              <a:rPr lang="en-US" baseline="0" dirty="0"/>
              <a:t> tests to measure the displacement of a sample piece of elastomer when subjected to acoustic excitation from the back side to characterize elastomer response. The plot on the right compares the measured displacement of the membrane to theory and shows good agreement until you get to higher sound pressure levels where things get nonlinear. The purpose of this data is to validate the elastomer response model she’s developed for use in optimizing the next version of DEAL.</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14</a:t>
            </a:fld>
            <a:endParaRPr lang="en-US"/>
          </a:p>
        </p:txBody>
      </p:sp>
    </p:spTree>
    <p:extLst>
      <p:ext uri="{BB962C8B-B14F-4D97-AF65-F5344CB8AC3E}">
        <p14:creationId xmlns:p14="http://schemas.microsoft.com/office/powerpoint/2010/main" val="246626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Martha</a:t>
            </a:r>
            <a:r>
              <a:rPr lang="en-US" baseline="0" dirty="0"/>
              <a:t> Brown has continued her work on the Variable </a:t>
            </a:r>
            <a:r>
              <a:rPr lang="en-US" baseline="0" dirty="0" err="1"/>
              <a:t>Facesheet</a:t>
            </a:r>
            <a:r>
              <a:rPr lang="en-US" baseline="0" dirty="0"/>
              <a:t> concept reported on previously where she’s looking to alter a liner’s impedance characteristics by locally varying the </a:t>
            </a:r>
            <a:r>
              <a:rPr lang="en-US" baseline="0" dirty="0" err="1"/>
              <a:t>facesheet</a:t>
            </a:r>
            <a:r>
              <a:rPr lang="en-US" baseline="0" dirty="0"/>
              <a:t> geometry. What we’ve seen is that you can take a simple, uniform depth SDOF core and by changing hole size, porosity and hole distribution, get a much more ‘interesting’ impedance spectra as shown in the lower left figure. The black lines are for a uniform </a:t>
            </a:r>
            <a:r>
              <a:rPr lang="en-US" baseline="0" dirty="0" err="1"/>
              <a:t>facesheet</a:t>
            </a:r>
            <a:r>
              <a:rPr lang="en-US" baseline="0" dirty="0"/>
              <a:t> and core and give a spectra like one would expect. Applying the variable </a:t>
            </a:r>
            <a:r>
              <a:rPr lang="en-US" baseline="0" dirty="0" err="1"/>
              <a:t>facesheet</a:t>
            </a:r>
            <a:r>
              <a:rPr lang="en-US" baseline="0" dirty="0"/>
              <a:t> shown to the same core results in much different spectra. The nice thing about this effect is that we can do a pretty good job at predicting it even with flow. The right plots show a case at Mach 0.3 of measured data from the GFIT (solid lines) vs the dashed lines which are SPL predictions using a </a:t>
            </a:r>
            <a:r>
              <a:rPr lang="en-US" baseline="0" dirty="0" err="1"/>
              <a:t>Prony</a:t>
            </a:r>
            <a:r>
              <a:rPr lang="en-US" baseline="0" dirty="0"/>
              <a:t>-derived impedance and the </a:t>
            </a:r>
            <a:r>
              <a:rPr lang="en-US" baseline="0" dirty="0" err="1"/>
              <a:t>convected</a:t>
            </a:r>
            <a:r>
              <a:rPr lang="en-US" baseline="0" dirty="0"/>
              <a:t> Helmholtz equation for propagation. You can see that the agreement looks pretty good. Based on this, we want to employ an optimizer to explore the design space and determine how effectively we can alter impedance.  </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15</a:t>
            </a:fld>
            <a:endParaRPr lang="en-US"/>
          </a:p>
        </p:txBody>
      </p:sp>
    </p:spTree>
    <p:extLst>
      <p:ext uri="{BB962C8B-B14F-4D97-AF65-F5344CB8AC3E}">
        <p14:creationId xmlns:p14="http://schemas.microsoft.com/office/powerpoint/2010/main" val="364422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next few slides are going to focus on improvements to the testing techniques employed in the LTF.  So we’ve been working</a:t>
            </a:r>
            <a:r>
              <a:rPr lang="en-US" baseline="0" dirty="0"/>
              <a:t> in the area of liner drag for some time now having implemented a way of measuring relative drag between liners via determination of their resistance factor shown by the expression in the middle of the slide. With it, studies have been done to report the effects of </a:t>
            </a:r>
            <a:r>
              <a:rPr lang="en-US" baseline="0" dirty="0" err="1"/>
              <a:t>facesheet</a:t>
            </a:r>
            <a:r>
              <a:rPr lang="en-US" baseline="0" dirty="0"/>
              <a:t> porosity, frequency and SPL variation, perforate hole size, and perforate shape on drag. This led to tests of perforate shapes that weren’t the round hole typically used in an effort to reduce the liner drag penalty between treated and untreated surfaces. Our best design uses slots with the long axis perpendicular to the flow and cut the penalty by 50%. We’ve tested other slot-derived designs but, statistically, were unable to discern any differences in the configurations due to measurement uncertainty. Recent work has shown that by operating the GFIT at a constant static temperature and dynamic pressure, we can reduce day-to-day uncertainty by a factor of 6 compared to using constant Mach. We plan to re-do the 2018 study to see if any of those perforate configurations yield additional drag reduction and look to see if previous data can be normalized via these parameters. These results will be published in an upcoming AIAA paper.</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16</a:t>
            </a:fld>
            <a:endParaRPr lang="en-US"/>
          </a:p>
        </p:txBody>
      </p:sp>
    </p:spTree>
    <p:extLst>
      <p:ext uri="{BB962C8B-B14F-4D97-AF65-F5344CB8AC3E}">
        <p14:creationId xmlns:p14="http://schemas.microsoft.com/office/powerpoint/2010/main" val="3495108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past</a:t>
            </a:r>
            <a:r>
              <a:rPr lang="en-US" baseline="0" dirty="0"/>
              <a:t> few years, we’ve been slowly gathering the resources to replace the CDTR microphone array which was experiencing some environmental degradation that couldn’t be repaired due to the design of its electret-based microphones. The new array uses condenser microphones of the same type we have in the GFIT and shouldn’t have those issues. An additional benefit of these new mics is the ability to implement a much simplified calibration method based on the approach we use in GFIT. Rather than requiring a laborious, multi-frequency calibration done one mic at a time, we can calibrate the entire array simultaneously, in-place with single-frequency excitation. The process starts by putting in a </a:t>
            </a:r>
            <a:r>
              <a:rPr lang="en-US" baseline="0" dirty="0" err="1"/>
              <a:t>hardwall</a:t>
            </a:r>
            <a:r>
              <a:rPr lang="en-US" baseline="0" dirty="0"/>
              <a:t> liner then turning on the drivers at 350 Hz to generate a plane wave. We then use a pair of microphones from the downstream array to acquire measurements with the Two-Microphone Method to determine the duct exit impedance. The exit impedance gives us a way to compute the standing wave pattern in the duct which provides the theoretically correct SPL and phase for each microphone location. Take data with the full array then compare the measured results to the theory to get the necessary corrections for each mic. There is some bookkeeping involved behind the scenes, but we can do in 5 minutes what used to take at least two days and that’s a big time savings.</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17</a:t>
            </a:fld>
            <a:endParaRPr lang="en-US"/>
          </a:p>
        </p:txBody>
      </p:sp>
    </p:spTree>
    <p:extLst>
      <p:ext uri="{BB962C8B-B14F-4D97-AF65-F5344CB8AC3E}">
        <p14:creationId xmlns:p14="http://schemas.microsoft.com/office/powerpoint/2010/main" val="3989119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the last TWG, we’ve also done some work with Dr. </a:t>
            </a:r>
            <a:r>
              <a:rPr lang="en-US" baseline="0" dirty="0" err="1"/>
              <a:t>Havard</a:t>
            </a:r>
            <a:r>
              <a:rPr lang="en-US" baseline="0" dirty="0"/>
              <a:t> </a:t>
            </a:r>
            <a:r>
              <a:rPr lang="en-US" baseline="0" dirty="0" err="1"/>
              <a:t>Vold</a:t>
            </a:r>
            <a:r>
              <a:rPr lang="en-US" baseline="0" dirty="0"/>
              <a:t> under contract to extend the Swept-Sine Method of data acquisition and processing to handle the grazing flow environment of GFIT. Swept-Sine has been our preferred method in the NIT for a few years now because of the efficiency it offers without sacrificing accuracy. To deal with the flow noise present in the GFIT, some adjustments were necessary to improve spectral estimates and account for the microphone array layout. The plots on the right are impedance spectra from one of our calibration liners at 120dB acquired with the traditional Stepped-Sine approach compared with corresponding Swept results for two Mach numbers. The agreement is good especially away from the </a:t>
            </a:r>
            <a:r>
              <a:rPr lang="en-US" baseline="0" dirty="0" err="1"/>
              <a:t>antiresonance</a:t>
            </a:r>
            <a:r>
              <a:rPr lang="en-US" baseline="0" dirty="0"/>
              <a:t> condition near 2kHz. Not shown here is that agreement gets even better at higher SPL’s with their increased signal-to-noise ratios. (CLICK) So we feel comfortable using this method for grazing flow in the GFIT.</a:t>
            </a:r>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18</a:t>
            </a:fld>
            <a:endParaRPr lang="en-US"/>
          </a:p>
        </p:txBody>
      </p:sp>
    </p:spTree>
    <p:extLst>
      <p:ext uri="{BB962C8B-B14F-4D97-AF65-F5344CB8AC3E}">
        <p14:creationId xmlns:p14="http://schemas.microsoft.com/office/powerpoint/2010/main" val="1865957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886" lvl="1" defTabSz="915772">
              <a:defRPr/>
            </a:pPr>
            <a:r>
              <a:rPr lang="en-US" baseline="0" dirty="0">
                <a:sym typeface="Wingdings" pitchFamily="2" charset="2"/>
              </a:rPr>
              <a:t>Now that you’ve seen all this experimental work, here’s a freebie from the computational side. Through a Space Act Agreement with Boeing, NASA has been given the realistic nacelle and flow path geometry for three classes of turbofan engines (think small, medium and large). We’re pretty excited by this as we’ve never had such information before. With reason being that, now, we can use all the tools we’ve developed for liner optimization to apply our concepts in various configurations and assess the acoustic benefits. We also get to understand more about the locations and volumes available within the engine where treatment can be applied. Going forward, it would be good to include metrics for things like cost and weight to understand how that feeds into the </a:t>
            </a:r>
            <a:r>
              <a:rPr lang="en-US" baseline="0" dirty="0" err="1">
                <a:sym typeface="Wingdings" pitchFamily="2" charset="2"/>
              </a:rPr>
              <a:t>producibility</a:t>
            </a:r>
            <a:r>
              <a:rPr lang="en-US" baseline="0" dirty="0">
                <a:sym typeface="Wingdings" pitchFamily="2" charset="2"/>
              </a:rPr>
              <a:t> of a configuration. We also expect this engine data to help with our efforts in developing an new liner module for the ANOPP systems analysis tool and assist with understanding the interactions between various noise control technologies when applied throughout the engine so we can accurately determine the overall system benefits.</a:t>
            </a:r>
            <a:endParaRPr lang="en-US" dirty="0">
              <a:sym typeface="Wingdings" pitchFamily="2" charset="2"/>
            </a:endParaRPr>
          </a:p>
        </p:txBody>
      </p:sp>
      <p:sp>
        <p:nvSpPr>
          <p:cNvPr id="4" name="Slide Number Placeholder 3"/>
          <p:cNvSpPr>
            <a:spLocks noGrp="1"/>
          </p:cNvSpPr>
          <p:nvPr>
            <p:ph type="sldNum" sz="quarter" idx="5"/>
          </p:nvPr>
        </p:nvSpPr>
        <p:spPr/>
        <p:txBody>
          <a:bodyPr/>
          <a:lstStyle/>
          <a:p>
            <a:fld id="{2C8266C2-3789-4C72-8718-8D0E4DF03F6E}" type="slidenum">
              <a:rPr lang="en-US" smtClean="0"/>
              <a:pPr/>
              <a:t>19</a:t>
            </a:fld>
            <a:endParaRPr lang="en-US"/>
          </a:p>
        </p:txBody>
      </p:sp>
    </p:spTree>
    <p:extLst>
      <p:ext uri="{BB962C8B-B14F-4D97-AF65-F5344CB8AC3E}">
        <p14:creationId xmlns:p14="http://schemas.microsoft.com/office/powerpoint/2010/main" val="728085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886" lvl="1" defTabSz="915772">
              <a:defRPr/>
            </a:pPr>
            <a:r>
              <a:rPr lang="en-US" dirty="0">
                <a:sym typeface="Wingdings" pitchFamily="2" charset="2"/>
              </a:rPr>
              <a:t>A while back,</a:t>
            </a:r>
            <a:r>
              <a:rPr lang="en-US" baseline="0" dirty="0">
                <a:sym typeface="Wingdings" pitchFamily="2" charset="2"/>
              </a:rPr>
              <a:t> we were contacted by the US Department of Agriculture’s National Peanut Research Laboratory regarding methods to reduce the noise generated by crop dryers used throughout the industry. The dryers have a lot of similarities to the engines we usually work on with their multi-bladed fans and a propane burners enclosed in a duct to blow heated air into trailers full of harvested peanuts and such. You can see examples of these in the photos below. Here’s what one sounds like in operation. (CLICK) Now imagine a dozen or more of these running simultaneously in close proximity to each other as is the case at the distribution centers where crops are brought for sale. These centers can be near populated areas and cause annoyance to the community. From the recording, one can hear the combination of tones and broadband as shown in the upper plot of the noise spectrum. This lead us to suggest some sort of bulk absorber as a first cut at a liner. The photo in the lower right shows a test muffler with a high-porosity perforated inner wall and a rather deep annular cavity to be filled with bulk material. We suggested packing it with used peanut hulls since they should be readily available. The plan is to test it on a dryer and make a fair number of noise measurements to get directivity and distance effects. Based on the results, we could offer some ideas for improvements. Certainly outside of our normal liner applications but an interesting problem. </a:t>
            </a:r>
            <a:endParaRPr lang="en-US" dirty="0">
              <a:sym typeface="Wingdings" pitchFamily="2" charset="2"/>
            </a:endParaRPr>
          </a:p>
        </p:txBody>
      </p:sp>
      <p:sp>
        <p:nvSpPr>
          <p:cNvPr id="4" name="Slide Number Placeholder 3"/>
          <p:cNvSpPr>
            <a:spLocks noGrp="1"/>
          </p:cNvSpPr>
          <p:nvPr>
            <p:ph type="sldNum" sz="quarter" idx="5"/>
          </p:nvPr>
        </p:nvSpPr>
        <p:spPr/>
        <p:txBody>
          <a:bodyPr/>
          <a:lstStyle/>
          <a:p>
            <a:fld id="{2C8266C2-3789-4C72-8718-8D0E4DF03F6E}" type="slidenum">
              <a:rPr lang="en-US" smtClean="0"/>
              <a:pPr/>
              <a:t>20</a:t>
            </a:fld>
            <a:endParaRPr lang="en-US"/>
          </a:p>
        </p:txBody>
      </p:sp>
    </p:spTree>
    <p:extLst>
      <p:ext uri="{BB962C8B-B14F-4D97-AF65-F5344CB8AC3E}">
        <p14:creationId xmlns:p14="http://schemas.microsoft.com/office/powerpoint/2010/main" val="800189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21</a:t>
            </a:fld>
            <a:endParaRPr lang="en-US"/>
          </a:p>
        </p:txBody>
      </p:sp>
    </p:spTree>
    <p:extLst>
      <p:ext uri="{BB962C8B-B14F-4D97-AF65-F5344CB8AC3E}">
        <p14:creationId xmlns:p14="http://schemas.microsoft.com/office/powerpoint/2010/main" val="2211954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22</a:t>
            </a:fld>
            <a:endParaRPr lang="en-US"/>
          </a:p>
        </p:txBody>
      </p:sp>
    </p:spTree>
    <p:extLst>
      <p:ext uri="{BB962C8B-B14F-4D97-AF65-F5344CB8AC3E}">
        <p14:creationId xmlns:p14="http://schemas.microsoft.com/office/powerpoint/2010/main" val="1255600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8266C2-3789-4C72-8718-8D0E4DF03F6E}" type="slidenum">
              <a:rPr lang="en-US" smtClean="0"/>
              <a:pPr/>
              <a:t>23</a:t>
            </a:fld>
            <a:endParaRPr lang="en-US"/>
          </a:p>
        </p:txBody>
      </p:sp>
    </p:spTree>
    <p:extLst>
      <p:ext uri="{BB962C8B-B14F-4D97-AF65-F5344CB8AC3E}">
        <p14:creationId xmlns:p14="http://schemas.microsoft.com/office/powerpoint/2010/main" val="19483926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a:defRPr/>
            </a:pPr>
            <a:fld id="{FF791D18-B7CF-F843-94B8-E1C0B2541684}" type="slidenum">
              <a:rPr lang="en-US">
                <a:solidFill>
                  <a:srgbClr val="000000"/>
                </a:solidFill>
              </a:rPr>
              <a:pPr>
                <a:defRPr/>
              </a:pPr>
              <a:t>24</a:t>
            </a:fld>
            <a:endParaRPr lang="en-US" dirty="0">
              <a:solidFill>
                <a:srgbClr val="000000"/>
              </a:solidFill>
            </a:endParaRPr>
          </a:p>
        </p:txBody>
      </p:sp>
      <p:sp>
        <p:nvSpPr>
          <p:cNvPr id="128002" name="Rectangle 2"/>
          <p:cNvSpPr>
            <a:spLocks noGrp="1" noRot="1" noChangeAspect="1" noChangeArrowheads="1" noTextEdit="1"/>
          </p:cNvSpPr>
          <p:nvPr>
            <p:ph type="sldImg"/>
          </p:nvPr>
        </p:nvSpPr>
        <p:spPr>
          <a:xfrm>
            <a:off x="406400" y="698500"/>
            <a:ext cx="6197600" cy="3486150"/>
          </a:xfrm>
          <a:ln/>
        </p:spPr>
      </p:sp>
      <p:sp>
        <p:nvSpPr>
          <p:cNvPr id="128003" name="Rectangle 3"/>
          <p:cNvSpPr>
            <a:spLocks noGrp="1" noChangeArrowheads="1"/>
          </p:cNvSpPr>
          <p:nvPr>
            <p:ph type="body" idx="1"/>
          </p:nvPr>
        </p:nvSpPr>
        <p:spPr/>
        <p:txBody>
          <a:bodyPr/>
          <a:lstStyle/>
          <a:p>
            <a:r>
              <a:rPr lang="en-US" dirty="0"/>
              <a:t>Thanks for listening and I’ll be glad to answer any questions you may have.</a:t>
            </a:r>
          </a:p>
        </p:txBody>
      </p:sp>
    </p:spTree>
    <p:extLst>
      <p:ext uri="{BB962C8B-B14F-4D97-AF65-F5344CB8AC3E}">
        <p14:creationId xmlns:p14="http://schemas.microsoft.com/office/powerpoint/2010/main" val="1075011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xfrm>
            <a:off x="5486400" y="6378576"/>
            <a:ext cx="5700184" cy="403225"/>
          </a:xfrm>
        </p:spPr>
        <p:txBody>
          <a:bodyPr rtlCol="0"/>
          <a:lstStyle>
            <a:lvl1pPr eaLnBrk="0" hangingPunct="0">
              <a:defRPr i="1">
                <a:solidFill>
                  <a:schemeClr val="tx1">
                    <a:tint val="75000"/>
                  </a:schemeClr>
                </a:solidFill>
                <a:latin typeface="Arial Narrow" charset="0"/>
                <a:ea typeface="+mn-ea"/>
              </a:defRPr>
            </a:lvl1pPr>
          </a:lstStyle>
          <a:p>
            <a:pPr>
              <a:defRPr/>
            </a:pPr>
            <a:r>
              <a:rPr lang="en-US"/>
              <a:t>2009_09_28_</a:t>
            </a:r>
          </a:p>
        </p:txBody>
      </p:sp>
      <p:sp>
        <p:nvSpPr>
          <p:cNvPr id="5" name="Rectangle 15"/>
          <p:cNvSpPr>
            <a:spLocks noGrp="1" noChangeArrowheads="1"/>
          </p:cNvSpPr>
          <p:nvPr>
            <p:ph type="sldNum" sz="quarter" idx="11"/>
          </p:nvPr>
        </p:nvSpPr>
        <p:spPr>
          <a:xfrm>
            <a:off x="11277600" y="6392864"/>
            <a:ext cx="550333" cy="388937"/>
          </a:xfrm>
          <a:prstGeom prst="rect">
            <a:avLst/>
          </a:prstGeom>
        </p:spPr>
        <p:txBody>
          <a:bodyPr vert="horz" wrap="square" lIns="91440" tIns="45720" rIns="91440" bIns="45720" numCol="1" anchor="t" anchorCtr="0" compatLnSpc="1">
            <a:prstTxWarp prst="textNoShape">
              <a:avLst/>
            </a:prstTxWarp>
          </a:bodyPr>
          <a:lstStyle>
            <a:lvl1pPr>
              <a:defRPr/>
            </a:lvl1pPr>
          </a:lstStyle>
          <a:p>
            <a:fld id="{3EF8E4A8-9725-4C44-B913-59D1C69BE8B6}" type="slidenum">
              <a:rPr lang="en-US"/>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8"/>
          <p:cNvSpPr txBox="1">
            <a:spLocks/>
          </p:cNvSpPr>
          <p:nvPr userDrawn="1"/>
        </p:nvSpPr>
        <p:spPr bwMode="auto">
          <a:xfrm>
            <a:off x="468383" y="6557820"/>
            <a:ext cx="3746933" cy="275999"/>
          </a:xfrm>
          <a:prstGeom prst="rect">
            <a:avLst/>
          </a:prstGeom>
          <a:noFill/>
          <a:ln w="9525">
            <a:noFill/>
            <a:miter lim="800000"/>
            <a:headEnd/>
            <a:tailEnd/>
          </a:ln>
        </p:spPr>
        <p:txBody>
          <a:bodyPr anchor="ctr">
            <a:prstTxWarp prst="textNoShape">
              <a:avLst/>
            </a:prstTxWarp>
          </a:bodyPr>
          <a:lstStyle/>
          <a:p>
            <a:pPr lvl="0" algn="l" fontAlgn="base">
              <a:spcBef>
                <a:spcPct val="0"/>
              </a:spcBef>
              <a:spcAft>
                <a:spcPct val="0"/>
              </a:spcAft>
            </a:pPr>
            <a:r>
              <a:rPr lang="en-US" sz="1000" b="0" i="0" dirty="0">
                <a:solidFill>
                  <a:schemeClr val="bg1">
                    <a:lumMod val="50000"/>
                  </a:schemeClr>
                </a:solidFill>
                <a:latin typeface="Calibri"/>
                <a:cs typeface="Calibri"/>
              </a:rPr>
              <a:t>National Aeronautics and Space Administration</a:t>
            </a:r>
            <a:endParaRPr lang="en-US" sz="1000" b="0" i="0" dirty="0">
              <a:solidFill>
                <a:schemeClr val="bg1">
                  <a:lumMod val="50000"/>
                </a:schemeClr>
              </a:solidFill>
              <a:latin typeface="Calibri"/>
              <a:ea typeface="Arial" charset="0"/>
              <a:cs typeface="Calibri"/>
            </a:endParaRPr>
          </a:p>
        </p:txBody>
      </p:sp>
      <p:sp>
        <p:nvSpPr>
          <p:cNvPr id="5" name="Footer Placeholder 8"/>
          <p:cNvSpPr txBox="1">
            <a:spLocks/>
          </p:cNvSpPr>
          <p:nvPr userDrawn="1"/>
        </p:nvSpPr>
        <p:spPr bwMode="auto">
          <a:xfrm>
            <a:off x="5503493" y="6554685"/>
            <a:ext cx="6209955" cy="275999"/>
          </a:xfrm>
          <a:prstGeom prst="rect">
            <a:avLst/>
          </a:prstGeom>
          <a:noFill/>
          <a:ln w="9525">
            <a:noFill/>
            <a:miter lim="800000"/>
            <a:headEnd/>
            <a:tailEnd/>
          </a:ln>
        </p:spPr>
        <p:txBody>
          <a:bodyPr anchor="ctr">
            <a:prstTxWarp prst="textNoShape">
              <a:avLst/>
            </a:prstTxWarp>
          </a:bodyPr>
          <a:lstStyle/>
          <a:p>
            <a:pPr lvl="0" algn="r" fontAlgn="base">
              <a:spcBef>
                <a:spcPct val="0"/>
              </a:spcBef>
              <a:spcAft>
                <a:spcPct val="0"/>
              </a:spcAft>
            </a:pPr>
            <a:r>
              <a:rPr lang="en-US" sz="1000" b="0" i="1" dirty="0">
                <a:solidFill>
                  <a:schemeClr val="bg1">
                    <a:lumMod val="50000"/>
                  </a:schemeClr>
                </a:solidFill>
                <a:latin typeface="Calibri"/>
                <a:cs typeface="Calibri"/>
              </a:rPr>
              <a:t>An Improved Eduction Process for the NASA Langley GFIT</a:t>
            </a:r>
            <a:endParaRPr lang="en-US" sz="1000" b="0" i="1" dirty="0">
              <a:solidFill>
                <a:schemeClr val="bg1">
                  <a:lumMod val="50000"/>
                </a:schemeClr>
              </a:solidFill>
              <a:latin typeface="Calibri"/>
              <a:ea typeface="Arial" charset="0"/>
              <a:cs typeface="Calibri"/>
            </a:endParaRPr>
          </a:p>
        </p:txBody>
      </p:sp>
    </p:spTree>
    <p:extLst>
      <p:ext uri="{BB962C8B-B14F-4D97-AF65-F5344CB8AC3E}">
        <p14:creationId xmlns:p14="http://schemas.microsoft.com/office/powerpoint/2010/main" val="164082511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8"/>
          <p:cNvSpPr txBox="1">
            <a:spLocks/>
          </p:cNvSpPr>
          <p:nvPr userDrawn="1"/>
        </p:nvSpPr>
        <p:spPr bwMode="auto">
          <a:xfrm>
            <a:off x="468383" y="6557820"/>
            <a:ext cx="3746933" cy="275999"/>
          </a:xfrm>
          <a:prstGeom prst="rect">
            <a:avLst/>
          </a:prstGeom>
          <a:noFill/>
          <a:ln w="9525">
            <a:noFill/>
            <a:miter lim="800000"/>
            <a:headEnd/>
            <a:tailEnd/>
          </a:ln>
        </p:spPr>
        <p:txBody>
          <a:bodyPr anchor="ctr">
            <a:prstTxWarp prst="textNoShape">
              <a:avLst/>
            </a:prstTxWarp>
          </a:bodyPr>
          <a:lstStyle/>
          <a:p>
            <a:pPr lvl="0" algn="l" fontAlgn="base">
              <a:spcBef>
                <a:spcPct val="0"/>
              </a:spcBef>
              <a:spcAft>
                <a:spcPct val="0"/>
              </a:spcAft>
            </a:pPr>
            <a:r>
              <a:rPr lang="en-US" sz="1000" b="0" i="0" dirty="0">
                <a:solidFill>
                  <a:schemeClr val="bg1">
                    <a:lumMod val="50000"/>
                  </a:schemeClr>
                </a:solidFill>
                <a:latin typeface="Calibri"/>
                <a:cs typeface="Calibri"/>
              </a:rPr>
              <a:t>National Aeronautics and Space Administration</a:t>
            </a:r>
            <a:endParaRPr lang="en-US" sz="1000" b="0" i="0" dirty="0">
              <a:solidFill>
                <a:schemeClr val="bg1">
                  <a:lumMod val="50000"/>
                </a:schemeClr>
              </a:solidFill>
              <a:latin typeface="Calibri"/>
              <a:ea typeface="Arial" charset="0"/>
              <a:cs typeface="Calibri"/>
            </a:endParaRPr>
          </a:p>
        </p:txBody>
      </p:sp>
      <p:sp>
        <p:nvSpPr>
          <p:cNvPr id="4" name="Footer Placeholder 8"/>
          <p:cNvSpPr txBox="1">
            <a:spLocks/>
          </p:cNvSpPr>
          <p:nvPr userDrawn="1"/>
        </p:nvSpPr>
        <p:spPr bwMode="auto">
          <a:xfrm>
            <a:off x="5594649" y="6554685"/>
            <a:ext cx="6121887" cy="275999"/>
          </a:xfrm>
          <a:prstGeom prst="rect">
            <a:avLst/>
          </a:prstGeom>
          <a:noFill/>
          <a:ln w="9525">
            <a:noFill/>
            <a:miter lim="800000"/>
            <a:headEnd/>
            <a:tailEnd/>
          </a:ln>
        </p:spPr>
        <p:txBody>
          <a:bodyPr anchor="ctr">
            <a:prstTxWarp prst="textNoShape">
              <a:avLst/>
            </a:prstTxWarp>
          </a:bodyPr>
          <a:lstStyle/>
          <a:p>
            <a:pPr lvl="0" algn="r" fontAlgn="base">
              <a:spcBef>
                <a:spcPct val="0"/>
              </a:spcBef>
              <a:spcAft>
                <a:spcPct val="0"/>
              </a:spcAft>
            </a:pPr>
            <a:r>
              <a:rPr lang="en-US" sz="1000" b="0" i="1" dirty="0">
                <a:solidFill>
                  <a:schemeClr val="bg1">
                    <a:lumMod val="50000"/>
                  </a:schemeClr>
                </a:solidFill>
                <a:latin typeface="Calibri"/>
                <a:cs typeface="Calibri"/>
              </a:rPr>
              <a:t>An Improved Eduction Process</a:t>
            </a:r>
            <a:r>
              <a:rPr lang="en-US" sz="1000" b="0" i="1" baseline="0" dirty="0">
                <a:solidFill>
                  <a:schemeClr val="bg1">
                    <a:lumMod val="50000"/>
                  </a:schemeClr>
                </a:solidFill>
                <a:latin typeface="Calibri"/>
                <a:cs typeface="Calibri"/>
              </a:rPr>
              <a:t> for the NASA Langley GFIT</a:t>
            </a:r>
            <a:endParaRPr lang="en-US" sz="1000" b="0" i="1" dirty="0">
              <a:solidFill>
                <a:schemeClr val="bg1">
                  <a:lumMod val="50000"/>
                </a:schemeClr>
              </a:solidFill>
              <a:latin typeface="Calibri"/>
              <a:ea typeface="Arial" charset="0"/>
              <a:cs typeface="Calibri"/>
            </a:endParaRPr>
          </a:p>
        </p:txBody>
      </p:sp>
    </p:spTree>
    <p:extLst>
      <p:ext uri="{BB962C8B-B14F-4D97-AF65-F5344CB8AC3E}">
        <p14:creationId xmlns:p14="http://schemas.microsoft.com/office/powerpoint/2010/main" val="28038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3435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66800"/>
            <a:ext cx="10972800" cy="528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bwMode="auto">
          <a:xfrm>
            <a:off x="304800" y="762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4" cstate="print"/>
          <a:srcRect/>
          <a:stretch>
            <a:fillRect/>
          </a:stretch>
        </p:blipFill>
        <p:spPr bwMode="auto">
          <a:xfrm>
            <a:off x="10839451" y="76200"/>
            <a:ext cx="831849" cy="622300"/>
          </a:xfrm>
          <a:prstGeom prst="rect">
            <a:avLst/>
          </a:prstGeom>
          <a:noFill/>
          <a:ln w="9525">
            <a:noFill/>
            <a:miter lim="800000"/>
            <a:headEnd/>
            <a:tailEnd/>
          </a:ln>
        </p:spPr>
      </p:pic>
      <p:sp>
        <p:nvSpPr>
          <p:cNvPr id="6" name="Footer Placeholder 5"/>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defRPr>
            </a:lvl1pPr>
          </a:lstStyle>
          <a:p>
            <a:endParaRPr lang="en-US"/>
          </a:p>
        </p:txBody>
      </p:sp>
      <p:sp>
        <p:nvSpPr>
          <p:cNvPr id="9" name="Rectangle 15"/>
          <p:cNvSpPr txBox="1">
            <a:spLocks noChangeArrowheads="1"/>
          </p:cNvSpPr>
          <p:nvPr userDrawn="1"/>
        </p:nvSpPr>
        <p:spPr bwMode="auto">
          <a:xfrm>
            <a:off x="11438467" y="6567238"/>
            <a:ext cx="753533" cy="256765"/>
          </a:xfrm>
          <a:prstGeom prst="rect">
            <a:avLst/>
          </a:prstGeom>
          <a:noFill/>
          <a:ln w="9525">
            <a:noFill/>
            <a:miter lim="800000"/>
            <a:headEnd/>
            <a:tailEnd/>
          </a:ln>
          <a:effectLst/>
        </p:spPr>
        <p:txBody>
          <a:bodyPr lIns="101882" tIns="50941" rIns="101882" bIns="50941" anchor="b">
            <a:spAutoFit/>
          </a:bodyPr>
          <a:lstStyle/>
          <a:p>
            <a:pPr algn="r" defTabSz="457200" eaLnBrk="1" hangingPunct="1"/>
            <a:fld id="{635DF09A-A84C-48C6-B725-392B7188245F}" type="slidenum">
              <a:rPr lang="en-US" sz="1000" i="0">
                <a:solidFill>
                  <a:srgbClr val="800000"/>
                </a:solidFill>
                <a:latin typeface="75 Helvetica Bold" charset="0"/>
              </a:rPr>
              <a:pPr algn="r" defTabSz="457200" eaLnBrk="1" hangingPunct="1"/>
              <a:t>‹#›</a:t>
            </a:fld>
            <a:endParaRPr lang="en-US" sz="1000" i="0" dirty="0">
              <a:solidFill>
                <a:srgbClr val="800000"/>
              </a:solidFill>
              <a:latin typeface="75 Helvetica Bold" charset="0"/>
            </a:endParaRPr>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Lst>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hf sldNum="0" hdr="0" ftr="0" dt="0"/>
  <p:txStyles>
    <p:title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fontAlgn="base">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04800" y="635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66800"/>
            <a:ext cx="10972800" cy="528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p:nvCxnSpPr>
        <p:spPr bwMode="auto">
          <a:xfrm>
            <a:off x="304800" y="762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rrowheads="1"/>
          </p:cNvPicPr>
          <p:nvPr/>
        </p:nvPicPr>
        <p:blipFill>
          <a:blip r:embed="rId5" cstate="print"/>
          <a:srcRect/>
          <a:stretch>
            <a:fillRect/>
          </a:stretch>
        </p:blipFill>
        <p:spPr bwMode="auto">
          <a:xfrm>
            <a:off x="11032884" y="76200"/>
            <a:ext cx="777240" cy="622300"/>
          </a:xfrm>
          <a:prstGeom prst="rect">
            <a:avLst/>
          </a:prstGeom>
          <a:noFill/>
          <a:ln w="9525">
            <a:noFill/>
            <a:miter lim="800000"/>
            <a:headEnd/>
            <a:tailEnd/>
          </a:ln>
        </p:spPr>
      </p:pic>
      <p:sp>
        <p:nvSpPr>
          <p:cNvPr id="6" name="Footer Placeholder 5"/>
          <p:cNvSpPr>
            <a:spLocks noGrp="1"/>
          </p:cNvSpPr>
          <p:nvPr>
            <p:ph type="ftr" sz="quarter" idx="3"/>
          </p:nvPr>
        </p:nvSpPr>
        <p:spPr>
          <a:xfrm>
            <a:off x="4165600" y="6356351"/>
            <a:ext cx="3860800" cy="275186"/>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defRPr>
            </a:lvl1pPr>
          </a:lstStyle>
          <a:p>
            <a:endParaRPr lang="en-US" dirty="0"/>
          </a:p>
        </p:txBody>
      </p:sp>
      <p:sp>
        <p:nvSpPr>
          <p:cNvPr id="9" name="Rectangle 15"/>
          <p:cNvSpPr txBox="1">
            <a:spLocks noChangeArrowheads="1"/>
          </p:cNvSpPr>
          <p:nvPr/>
        </p:nvSpPr>
        <p:spPr bwMode="auto">
          <a:xfrm>
            <a:off x="11438468" y="6567240"/>
            <a:ext cx="753533" cy="256765"/>
          </a:xfrm>
          <a:prstGeom prst="rect">
            <a:avLst/>
          </a:prstGeom>
          <a:noFill/>
          <a:ln w="9525">
            <a:noFill/>
            <a:miter lim="800000"/>
            <a:headEnd/>
            <a:tailEnd/>
          </a:ln>
          <a:effectLst/>
        </p:spPr>
        <p:txBody>
          <a:bodyPr lIns="101882" tIns="50941" rIns="101882" bIns="50941" anchor="b">
            <a:spAutoFit/>
          </a:bodyPr>
          <a:lstStyle/>
          <a:p>
            <a:pPr algn="r" defTabSz="457200" eaLnBrk="1" hangingPunct="1"/>
            <a:fld id="{635DF09A-A84C-48C6-B725-392B7188245F}" type="slidenum">
              <a:rPr lang="en-US" sz="1000" i="0">
                <a:solidFill>
                  <a:srgbClr val="800000"/>
                </a:solidFill>
                <a:latin typeface="75 Helvetica Bold" charset="0"/>
              </a:rPr>
              <a:pPr algn="r" defTabSz="457200" eaLnBrk="1" hangingPunct="1"/>
              <a:t>‹#›</a:t>
            </a:fld>
            <a:endParaRPr lang="en-US" sz="1000" i="0" dirty="0">
              <a:solidFill>
                <a:srgbClr val="800000"/>
              </a:solidFill>
              <a:latin typeface="75 Helvetica Bold" charset="0"/>
            </a:endParaRPr>
          </a:p>
        </p:txBody>
      </p:sp>
    </p:spTree>
    <p:extLst>
      <p:ext uri="{BB962C8B-B14F-4D97-AF65-F5344CB8AC3E}">
        <p14:creationId xmlns:p14="http://schemas.microsoft.com/office/powerpoint/2010/main" val="81085707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Lst>
  <p:transition>
    <p:fade/>
  </p:transition>
  <p:hf sldNum="0" hdr="0" ftr="0" dt="0"/>
  <p:txStyles>
    <p:title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fontAlgn="base">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1.png"/><Relationship Id="rId4" Type="http://schemas.openxmlformats.org/officeDocument/2006/relationships/image" Target="../media/image3.emf"/><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14.emf"/><Relationship Id="rId7"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tiff"/><Relationship Id="rId5" Type="http://schemas.openxmlformats.org/officeDocument/2006/relationships/image" Target="../media/image16.emf"/><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slideLayout" Target="../slideLayouts/slideLayout2.xml"/><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30.emf"/><Relationship Id="rId4" Type="http://schemas.openxmlformats.org/officeDocument/2006/relationships/notesSlide" Target="../notesSlides/notesSlide13.xml"/><Relationship Id="rId9"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emf"/><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image" Target="../media/image39.emf"/></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slideLayout" Target="../slideLayouts/slideLayout2.xml"/><Relationship Id="rId7" Type="http://schemas.openxmlformats.org/officeDocument/2006/relationships/image" Target="../media/image49.png"/><Relationship Id="rId2" Type="http://schemas.microsoft.com/office/2007/relationships/media" Target="../media/media2.m4a"/><Relationship Id="rId1" Type="http://schemas.openxmlformats.org/officeDocument/2006/relationships/audio" Target="NULL" TargetMode="Externa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notesSlide" Target="../notesSlides/notesSlide20.xml"/><Relationship Id="rId9"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hyperlink" Target="mailto:michael.g.jones@nasa.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895600" y="3422421"/>
            <a:ext cx="6400800" cy="1434239"/>
          </a:xfrm>
        </p:spPr>
        <p:txBody>
          <a:bodyPr>
            <a:spAutoFit/>
          </a:bodyPr>
          <a:lstStyle/>
          <a:p>
            <a:pPr fontAlgn="auto">
              <a:spcAft>
                <a:spcPts val="0"/>
              </a:spcAft>
              <a:defRPr/>
            </a:pPr>
            <a:r>
              <a:rPr lang="en-US" dirty="0">
                <a:latin typeface="+mn-lt"/>
                <a:ea typeface="Arial" charset="0"/>
                <a:cs typeface="Arial" charset="0"/>
              </a:rPr>
              <a:t>Brian M </a:t>
            </a:r>
            <a:r>
              <a:rPr lang="en-US" dirty="0" err="1">
                <a:latin typeface="+mn-lt"/>
                <a:ea typeface="Arial" charset="0"/>
                <a:cs typeface="Arial" charset="0"/>
              </a:rPr>
              <a:t>Howerton</a:t>
            </a:r>
            <a:endParaRPr lang="en-US" dirty="0">
              <a:solidFill>
                <a:srgbClr val="FF0000"/>
              </a:solidFill>
              <a:latin typeface="+mn-lt"/>
              <a:ea typeface="Arial" charset="0"/>
              <a:cs typeface="Arial" charset="0"/>
            </a:endParaRPr>
          </a:p>
          <a:p>
            <a:pPr fontAlgn="auto">
              <a:spcAft>
                <a:spcPts val="0"/>
              </a:spcAft>
              <a:defRPr/>
            </a:pPr>
            <a:r>
              <a:rPr lang="en-US" dirty="0">
                <a:latin typeface="+mn-lt"/>
                <a:ea typeface="Arial" charset="0"/>
                <a:cs typeface="Arial" charset="0"/>
              </a:rPr>
              <a:t>NASA Langley Research Center</a:t>
            </a:r>
          </a:p>
          <a:p>
            <a:pPr fontAlgn="auto">
              <a:spcAft>
                <a:spcPts val="0"/>
              </a:spcAft>
              <a:defRPr/>
            </a:pPr>
            <a:r>
              <a:rPr lang="en-US" sz="1800" dirty="0">
                <a:latin typeface="+mn-lt"/>
                <a:ea typeface="Arial" charset="0"/>
                <a:cs typeface="Arial" charset="0"/>
              </a:rPr>
              <a:t>brian.m.howerton@nasa.gov</a:t>
            </a:r>
          </a:p>
          <a:p>
            <a:pPr fontAlgn="auto">
              <a:spcAft>
                <a:spcPts val="0"/>
              </a:spcAft>
              <a:defRPr/>
            </a:pPr>
            <a:r>
              <a:rPr lang="en-US" sz="1800" dirty="0">
                <a:latin typeface="+mn-lt"/>
                <a:ea typeface="Arial" charset="0"/>
                <a:cs typeface="Arial" charset="0"/>
              </a:rPr>
              <a:t>(757) 864-8365</a:t>
            </a:r>
          </a:p>
        </p:txBody>
      </p:sp>
      <p:sp>
        <p:nvSpPr>
          <p:cNvPr id="6" name="Title 3">
            <a:extLst>
              <a:ext uri="{FF2B5EF4-FFF2-40B4-BE49-F238E27FC236}">
                <a16:creationId xmlns:a16="http://schemas.microsoft.com/office/drawing/2014/main" id="{FD47A9A3-DD52-8248-A424-26F023DDB62D}"/>
              </a:ext>
            </a:extLst>
          </p:cNvPr>
          <p:cNvSpPr>
            <a:spLocks noGrp="1"/>
          </p:cNvSpPr>
          <p:nvPr>
            <p:ph type="ctrTitle"/>
          </p:nvPr>
        </p:nvSpPr>
        <p:spPr>
          <a:xfrm>
            <a:off x="2089314" y="1478448"/>
            <a:ext cx="8013372" cy="1323439"/>
          </a:xfrm>
        </p:spPr>
        <p:txBody>
          <a:bodyPr wrap="square">
            <a:spAutoFit/>
          </a:bodyPr>
          <a:lstStyle/>
          <a:p>
            <a:pPr algn="ctr"/>
            <a:r>
              <a:rPr lang="en-US" sz="4000" dirty="0">
                <a:latin typeface="+mn-lt"/>
                <a:ea typeface="Arial" charset="0"/>
                <a:cs typeface="Arial" charset="0"/>
              </a:rPr>
              <a:t>Recent Experimental Investigations in the Liner Technology Facility</a:t>
            </a:r>
          </a:p>
        </p:txBody>
      </p:sp>
    </p:spTree>
    <p:extLst>
      <p:ext uri="{BB962C8B-B14F-4D97-AF65-F5344CB8AC3E}">
        <p14:creationId xmlns:p14="http://schemas.microsoft.com/office/powerpoint/2010/main" val="23290645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29549C0-4F31-7745-AAF9-1EED6EE38C8C}"/>
              </a:ext>
            </a:extLst>
          </p:cNvPr>
          <p:cNvSpPr>
            <a:spLocks noGrp="1"/>
          </p:cNvSpPr>
          <p:nvPr>
            <p:ph type="title"/>
          </p:nvPr>
        </p:nvSpPr>
        <p:spPr/>
        <p:txBody>
          <a:bodyPr/>
          <a:lstStyle/>
          <a:p>
            <a:r>
              <a:rPr lang="en-US" dirty="0">
                <a:latin typeface="+mn-lt"/>
              </a:rPr>
              <a:t>Background</a:t>
            </a:r>
          </a:p>
        </p:txBody>
      </p:sp>
      <p:pic>
        <p:nvPicPr>
          <p:cNvPr id="9" name="Picture 8">
            <a:extLst>
              <a:ext uri="{FF2B5EF4-FFF2-40B4-BE49-F238E27FC236}">
                <a16:creationId xmlns:a16="http://schemas.microsoft.com/office/drawing/2014/main" id="{EDC5B9EA-BD71-AC4F-B506-D2BDF067F3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072" y="1059882"/>
            <a:ext cx="6438900" cy="3556000"/>
          </a:xfrm>
          <a:prstGeom prst="rect">
            <a:avLst/>
          </a:prstGeom>
        </p:spPr>
      </p:pic>
      <p:grpSp>
        <p:nvGrpSpPr>
          <p:cNvPr id="3" name="Group 2">
            <a:extLst>
              <a:ext uri="{FF2B5EF4-FFF2-40B4-BE49-F238E27FC236}">
                <a16:creationId xmlns:a16="http://schemas.microsoft.com/office/drawing/2014/main" id="{B162D738-5E54-5B40-93F8-0A2C4028D336}"/>
              </a:ext>
            </a:extLst>
          </p:cNvPr>
          <p:cNvGrpSpPr/>
          <p:nvPr/>
        </p:nvGrpSpPr>
        <p:grpSpPr>
          <a:xfrm>
            <a:off x="6986972" y="991571"/>
            <a:ext cx="5090945" cy="2322485"/>
            <a:chOff x="6271846" y="2409940"/>
            <a:chExt cx="5090945" cy="2322485"/>
          </a:xfrm>
        </p:grpSpPr>
        <p:grpSp>
          <p:nvGrpSpPr>
            <p:cNvPr id="17" name="Group 16">
              <a:extLst>
                <a:ext uri="{FF2B5EF4-FFF2-40B4-BE49-F238E27FC236}">
                  <a16:creationId xmlns:a16="http://schemas.microsoft.com/office/drawing/2014/main" id="{09C549C7-1852-2A4F-BFA2-AE613B399FBE}"/>
                </a:ext>
              </a:extLst>
            </p:cNvPr>
            <p:cNvGrpSpPr/>
            <p:nvPr/>
          </p:nvGrpSpPr>
          <p:grpSpPr>
            <a:xfrm>
              <a:off x="7121001" y="2409940"/>
              <a:ext cx="3392635" cy="1980261"/>
              <a:chOff x="8152053" y="1269871"/>
              <a:chExt cx="3392635" cy="1980261"/>
            </a:xfrm>
          </p:grpSpPr>
          <p:grpSp>
            <p:nvGrpSpPr>
              <p:cNvPr id="16" name="Group 15">
                <a:extLst>
                  <a:ext uri="{FF2B5EF4-FFF2-40B4-BE49-F238E27FC236}">
                    <a16:creationId xmlns:a16="http://schemas.microsoft.com/office/drawing/2014/main" id="{5926F1FC-2EED-944E-9C06-36A01BFE345E}"/>
                  </a:ext>
                </a:extLst>
              </p:cNvPr>
              <p:cNvGrpSpPr/>
              <p:nvPr/>
            </p:nvGrpSpPr>
            <p:grpSpPr>
              <a:xfrm>
                <a:off x="8249897" y="1669981"/>
                <a:ext cx="3196946" cy="1580151"/>
                <a:chOff x="8436575" y="2024311"/>
                <a:chExt cx="3196946" cy="1580151"/>
              </a:xfrm>
            </p:grpSpPr>
            <p:pic>
              <p:nvPicPr>
                <p:cNvPr id="14" name="Picture 13">
                  <a:extLst>
                    <a:ext uri="{FF2B5EF4-FFF2-40B4-BE49-F238E27FC236}">
                      <a16:creationId xmlns:a16="http://schemas.microsoft.com/office/drawing/2014/main" id="{2FC4F245-A891-FF49-B57F-943D8587DE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168" t="22609" r="35964" b="22899"/>
                <a:stretch/>
              </p:blipFill>
              <p:spPr>
                <a:xfrm>
                  <a:off x="8436575" y="2024311"/>
                  <a:ext cx="1496103" cy="1580151"/>
                </a:xfrm>
                <a:prstGeom prst="rect">
                  <a:avLst/>
                </a:prstGeom>
              </p:spPr>
            </p:pic>
            <p:pic>
              <p:nvPicPr>
                <p:cNvPr id="15" name="Picture 14">
                  <a:extLst>
                    <a:ext uri="{FF2B5EF4-FFF2-40B4-BE49-F238E27FC236}">
                      <a16:creationId xmlns:a16="http://schemas.microsoft.com/office/drawing/2014/main" id="{8C7CDCDC-45C8-D34E-A9CB-09081C8652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317" t="22608" r="35814" b="22706"/>
                <a:stretch/>
              </p:blipFill>
              <p:spPr>
                <a:xfrm>
                  <a:off x="10142707" y="2024311"/>
                  <a:ext cx="1490814" cy="1580151"/>
                </a:xfrm>
                <a:prstGeom prst="rect">
                  <a:avLst/>
                </a:prstGeom>
              </p:spPr>
            </p:pic>
          </p:grpSp>
          <p:sp>
            <p:nvSpPr>
              <p:cNvPr id="13" name="TextBox 12">
                <a:extLst>
                  <a:ext uri="{FF2B5EF4-FFF2-40B4-BE49-F238E27FC236}">
                    <a16:creationId xmlns:a16="http://schemas.microsoft.com/office/drawing/2014/main" id="{53D6DD58-3DC7-F742-BFBC-61D2C4F8A18E}"/>
                  </a:ext>
                </a:extLst>
              </p:cNvPr>
              <p:cNvSpPr txBox="1"/>
              <p:nvPr/>
            </p:nvSpPr>
            <p:spPr>
              <a:xfrm>
                <a:off x="8152053" y="1269871"/>
                <a:ext cx="3392635" cy="400110"/>
              </a:xfrm>
              <a:prstGeom prst="rect">
                <a:avLst/>
              </a:prstGeom>
              <a:noFill/>
            </p:spPr>
            <p:txBody>
              <a:bodyPr wrap="square" rtlCol="0">
                <a:spAutoFit/>
              </a:bodyPr>
              <a:lstStyle/>
              <a:p>
                <a:pPr algn="ctr"/>
                <a:r>
                  <a:rPr lang="en-US" sz="2000" b="1" i="0" dirty="0">
                    <a:latin typeface="+mn-lt"/>
                  </a:rPr>
                  <a:t>Conventional Acoustic Liners</a:t>
                </a:r>
              </a:p>
            </p:txBody>
          </p:sp>
        </p:grpSp>
        <p:sp>
          <p:nvSpPr>
            <p:cNvPr id="2" name="TextBox 1">
              <a:extLst>
                <a:ext uri="{FF2B5EF4-FFF2-40B4-BE49-F238E27FC236}">
                  <a16:creationId xmlns:a16="http://schemas.microsoft.com/office/drawing/2014/main" id="{14B8C6AC-A078-4841-91F9-1D33ECDCB9FC}"/>
                </a:ext>
              </a:extLst>
            </p:cNvPr>
            <p:cNvSpPr txBox="1"/>
            <p:nvPr/>
          </p:nvSpPr>
          <p:spPr>
            <a:xfrm>
              <a:off x="6271846" y="4363093"/>
              <a:ext cx="5090945" cy="369332"/>
            </a:xfrm>
            <a:prstGeom prst="rect">
              <a:avLst/>
            </a:prstGeom>
            <a:noFill/>
          </p:spPr>
          <p:txBody>
            <a:bodyPr wrap="none" rtlCol="0">
              <a:spAutoFit/>
            </a:bodyPr>
            <a:lstStyle/>
            <a:p>
              <a:r>
                <a:rPr lang="en-US" dirty="0">
                  <a:latin typeface="+mn-lt"/>
                </a:rPr>
                <a:t>convert acoustic energy into heat and micro-vortices</a:t>
              </a:r>
            </a:p>
          </p:txBody>
        </p:sp>
      </p:grpSp>
      <p:sp>
        <p:nvSpPr>
          <p:cNvPr id="11" name="TextBox 10">
            <a:extLst>
              <a:ext uri="{FF2B5EF4-FFF2-40B4-BE49-F238E27FC236}">
                <a16:creationId xmlns:a16="http://schemas.microsoft.com/office/drawing/2014/main" id="{8A0C3997-AB3E-994F-BD5A-12DA86BB5C82}"/>
              </a:ext>
            </a:extLst>
          </p:cNvPr>
          <p:cNvSpPr txBox="1"/>
          <p:nvPr/>
        </p:nvSpPr>
        <p:spPr>
          <a:xfrm>
            <a:off x="806206" y="5250740"/>
            <a:ext cx="10579588" cy="1323439"/>
          </a:xfrm>
          <a:prstGeom prst="rect">
            <a:avLst/>
          </a:prstGeom>
          <a:noFill/>
        </p:spPr>
        <p:txBody>
          <a:bodyPr wrap="square" rtlCol="0">
            <a:spAutoFit/>
          </a:bodyPr>
          <a:lstStyle/>
          <a:p>
            <a:r>
              <a:rPr lang="en-US" sz="2000" b="1" i="0" dirty="0">
                <a:latin typeface="+mn-lt"/>
              </a:rPr>
              <a:t>Liner Physics Team Goals</a:t>
            </a:r>
          </a:p>
          <a:p>
            <a:pPr marL="342900" indent="-342900">
              <a:buFont typeface="Arial" panose="020B0604020202020204" pitchFamily="34" charset="0"/>
              <a:buChar char="•"/>
            </a:pPr>
            <a:r>
              <a:rPr lang="en-US" sz="2000" i="0" dirty="0">
                <a:latin typeface="+mn-lt"/>
              </a:rPr>
              <a:t>Develop evaluation tools and advanced acoustic liners to achieve increased noise reduction over a wider frequency range AND to reduce liner drag</a:t>
            </a:r>
          </a:p>
          <a:p>
            <a:pPr marL="342900" indent="-342900">
              <a:buFont typeface="Arial" panose="020B0604020202020204" pitchFamily="34" charset="0"/>
              <a:buChar char="•"/>
            </a:pPr>
            <a:r>
              <a:rPr lang="en-US" sz="2000" i="0" dirty="0">
                <a:latin typeface="+mn-lt"/>
              </a:rPr>
              <a:t>Explore use of additive manufacturing and advanced robotics to enable advanced liner concepts</a:t>
            </a:r>
          </a:p>
        </p:txBody>
      </p:sp>
      <p:sp>
        <p:nvSpPr>
          <p:cNvPr id="12" name="TextBox 11">
            <a:extLst>
              <a:ext uri="{FF2B5EF4-FFF2-40B4-BE49-F238E27FC236}">
                <a16:creationId xmlns:a16="http://schemas.microsoft.com/office/drawing/2014/main" id="{53D6DD58-3DC7-F742-BFBC-61D2C4F8A18E}"/>
              </a:ext>
            </a:extLst>
          </p:cNvPr>
          <p:cNvSpPr txBox="1"/>
          <p:nvPr/>
        </p:nvSpPr>
        <p:spPr>
          <a:xfrm>
            <a:off x="7836127" y="3406635"/>
            <a:ext cx="3392635" cy="400110"/>
          </a:xfrm>
          <a:prstGeom prst="rect">
            <a:avLst/>
          </a:prstGeom>
          <a:noFill/>
        </p:spPr>
        <p:txBody>
          <a:bodyPr wrap="square" rtlCol="0">
            <a:spAutoFit/>
          </a:bodyPr>
          <a:lstStyle/>
          <a:p>
            <a:pPr algn="ctr"/>
            <a:r>
              <a:rPr lang="en-US" sz="2000" b="1" i="0" dirty="0">
                <a:latin typeface="+mn-lt"/>
              </a:rPr>
              <a:t>Novel Liner Concepts</a:t>
            </a:r>
          </a:p>
        </p:txBody>
      </p:sp>
      <p:grpSp>
        <p:nvGrpSpPr>
          <p:cNvPr id="18" name="Group 17">
            <a:extLst>
              <a:ext uri="{FF2B5EF4-FFF2-40B4-BE49-F238E27FC236}">
                <a16:creationId xmlns:a16="http://schemas.microsoft.com/office/drawing/2014/main" id="{EA0C1E04-C9FA-B448-AEAA-C7856846CC51}"/>
              </a:ext>
            </a:extLst>
          </p:cNvPr>
          <p:cNvGrpSpPr/>
          <p:nvPr/>
        </p:nvGrpSpPr>
        <p:grpSpPr>
          <a:xfrm>
            <a:off x="10504709" y="3798191"/>
            <a:ext cx="1564724" cy="1637033"/>
            <a:chOff x="6269004" y="4208544"/>
            <a:chExt cx="1564724" cy="1637033"/>
          </a:xfrm>
        </p:grpSpPr>
        <p:pic>
          <p:nvPicPr>
            <p:cNvPr id="19" name="Picture 18">
              <a:extLst>
                <a:ext uri="{FF2B5EF4-FFF2-40B4-BE49-F238E27FC236}">
                  <a16:creationId xmlns:a16="http://schemas.microsoft.com/office/drawing/2014/main" id="{CDBE0208-07C9-D641-AAA4-FA1ECE17127A}"/>
                </a:ext>
              </a:extLst>
            </p:cNvPr>
            <p:cNvPicPr>
              <a:picLocks noChangeAspect="1"/>
            </p:cNvPicPr>
            <p:nvPr/>
          </p:nvPicPr>
          <p:blipFill rotWithShape="1">
            <a:blip r:embed="rId6">
              <a:extLst>
                <a:ext uri="{28A0092B-C50C-407E-A947-70E740481C1C}">
                  <a14:useLocalDpi xmlns:a14="http://schemas.microsoft.com/office/drawing/2010/main" val="0"/>
                </a:ext>
              </a:extLst>
            </a:blip>
            <a:srcRect l="47253" t="47333" r="32656" b="22333"/>
            <a:stretch/>
          </p:blipFill>
          <p:spPr>
            <a:xfrm>
              <a:off x="6496920" y="4208544"/>
              <a:ext cx="1108894" cy="1293709"/>
            </a:xfrm>
            <a:prstGeom prst="rect">
              <a:avLst/>
            </a:prstGeom>
          </p:spPr>
        </p:pic>
        <p:sp>
          <p:nvSpPr>
            <p:cNvPr id="20" name="TextBox 19">
              <a:extLst>
                <a:ext uri="{FF2B5EF4-FFF2-40B4-BE49-F238E27FC236}">
                  <a16:creationId xmlns:a16="http://schemas.microsoft.com/office/drawing/2014/main" id="{8A6C3BF1-4A93-F04D-99AC-3351F75F544E}"/>
                </a:ext>
              </a:extLst>
            </p:cNvPr>
            <p:cNvSpPr txBox="1"/>
            <p:nvPr/>
          </p:nvSpPr>
          <p:spPr>
            <a:xfrm>
              <a:off x="6269004" y="5507023"/>
              <a:ext cx="1564724" cy="338554"/>
            </a:xfrm>
            <a:prstGeom prst="rect">
              <a:avLst/>
            </a:prstGeom>
            <a:noFill/>
          </p:spPr>
          <p:txBody>
            <a:bodyPr wrap="none" rtlCol="0">
              <a:spAutoFit/>
            </a:bodyPr>
            <a:lstStyle/>
            <a:p>
              <a:pPr algn="ctr"/>
              <a:r>
                <a:rPr lang="en-US" sz="1600" i="0" dirty="0">
                  <a:latin typeface="+mn-lt"/>
                </a:rPr>
                <a:t>Mesh cap MDOF</a:t>
              </a:r>
            </a:p>
          </p:txBody>
        </p:sp>
      </p:grpSp>
      <p:grpSp>
        <p:nvGrpSpPr>
          <p:cNvPr id="5" name="Group 4"/>
          <p:cNvGrpSpPr/>
          <p:nvPr/>
        </p:nvGrpSpPr>
        <p:grpSpPr>
          <a:xfrm>
            <a:off x="6526852" y="3864271"/>
            <a:ext cx="1713418" cy="1570953"/>
            <a:chOff x="6248830" y="3864271"/>
            <a:chExt cx="1713418" cy="1570953"/>
          </a:xfrm>
        </p:grpSpPr>
        <p:pic>
          <p:nvPicPr>
            <p:cNvPr id="22" name="Picture 21">
              <a:extLst>
                <a:ext uri="{FF2B5EF4-FFF2-40B4-BE49-F238E27FC236}">
                  <a16:creationId xmlns:a16="http://schemas.microsoft.com/office/drawing/2014/main" id="{913309F9-F7AB-B44B-893C-0CC22B1504B4}"/>
                </a:ext>
              </a:extLst>
            </p:cNvPr>
            <p:cNvPicPr>
              <a:picLocks noChangeAspect="1"/>
            </p:cNvPicPr>
            <p:nvPr/>
          </p:nvPicPr>
          <p:blipFill rotWithShape="1">
            <a:blip r:embed="rId7">
              <a:extLst>
                <a:ext uri="{28A0092B-C50C-407E-A947-70E740481C1C}">
                  <a14:useLocalDpi xmlns:a14="http://schemas.microsoft.com/office/drawing/2010/main" val="0"/>
                </a:ext>
              </a:extLst>
            </a:blip>
            <a:srcRect l="41340" t="38647" r="41638" b="39903"/>
            <a:stretch/>
          </p:blipFill>
          <p:spPr>
            <a:xfrm>
              <a:off x="6510128" y="3864271"/>
              <a:ext cx="1190822" cy="1190822"/>
            </a:xfrm>
            <a:prstGeom prst="rect">
              <a:avLst/>
            </a:prstGeom>
          </p:spPr>
        </p:pic>
        <p:sp>
          <p:nvSpPr>
            <p:cNvPr id="23" name="TextBox 22">
              <a:extLst>
                <a:ext uri="{FF2B5EF4-FFF2-40B4-BE49-F238E27FC236}">
                  <a16:creationId xmlns:a16="http://schemas.microsoft.com/office/drawing/2014/main" id="{8A6C3BF1-4A93-F04D-99AC-3351F75F544E}"/>
                </a:ext>
              </a:extLst>
            </p:cNvPr>
            <p:cNvSpPr txBox="1"/>
            <p:nvPr/>
          </p:nvSpPr>
          <p:spPr>
            <a:xfrm>
              <a:off x="6248830" y="5096670"/>
              <a:ext cx="1713418" cy="338554"/>
            </a:xfrm>
            <a:prstGeom prst="rect">
              <a:avLst/>
            </a:prstGeom>
            <a:noFill/>
          </p:spPr>
          <p:txBody>
            <a:bodyPr wrap="none" rtlCol="0">
              <a:spAutoFit/>
            </a:bodyPr>
            <a:lstStyle/>
            <a:p>
              <a:pPr algn="ctr"/>
              <a:r>
                <a:rPr lang="en-US" sz="1600" i="0" dirty="0">
                  <a:latin typeface="+mn-lt"/>
                </a:rPr>
                <a:t>Variable </a:t>
              </a:r>
              <a:r>
                <a:rPr lang="en-US" sz="1600" i="0" dirty="0" err="1">
                  <a:latin typeface="+mn-lt"/>
                </a:rPr>
                <a:t>facesheet</a:t>
              </a:r>
              <a:endParaRPr lang="en-US" sz="1600" i="0" dirty="0">
                <a:latin typeface="+mn-lt"/>
              </a:endParaRPr>
            </a:p>
          </p:txBody>
        </p:sp>
      </p:grpSp>
      <p:grpSp>
        <p:nvGrpSpPr>
          <p:cNvPr id="4" name="Group 3"/>
          <p:cNvGrpSpPr/>
          <p:nvPr/>
        </p:nvGrpSpPr>
        <p:grpSpPr>
          <a:xfrm>
            <a:off x="8638614" y="3764809"/>
            <a:ext cx="1434367" cy="1665645"/>
            <a:chOff x="8360592" y="3764809"/>
            <a:chExt cx="1434367" cy="1665645"/>
          </a:xfrm>
        </p:grpSpPr>
        <p:pic>
          <p:nvPicPr>
            <p:cNvPr id="21" name="Picture 20">
              <a:extLst>
                <a:ext uri="{FF2B5EF4-FFF2-40B4-BE49-F238E27FC236}">
                  <a16:creationId xmlns:a16="http://schemas.microsoft.com/office/drawing/2014/main" id="{57D36B29-0CAA-0441-BD9C-8588E75502BC}"/>
                </a:ext>
              </a:extLst>
            </p:cNvPr>
            <p:cNvPicPr>
              <a:picLocks noChangeAspect="1"/>
            </p:cNvPicPr>
            <p:nvPr/>
          </p:nvPicPr>
          <p:blipFill rotWithShape="1">
            <a:blip r:embed="rId8">
              <a:duotone>
                <a:prstClr val="black"/>
                <a:schemeClr val="accent3">
                  <a:tint val="45000"/>
                  <a:satMod val="400000"/>
                </a:schemeClr>
              </a:duotone>
              <a:extLst>
                <a:ext uri="{BEBA8EAE-BF5A-486C-A8C5-ECC9F3942E4B}">
                  <a14:imgProps xmlns:a14="http://schemas.microsoft.com/office/drawing/2010/main">
                    <a14:imgLayer r:embed="rId9">
                      <a14:imgEffect>
                        <a14:colorTemperature colorTemp="5900"/>
                      </a14:imgEffect>
                      <a14:imgEffect>
                        <a14:saturation sat="300000"/>
                      </a14:imgEffect>
                    </a14:imgLayer>
                  </a14:imgProps>
                </a:ext>
                <a:ext uri="{28A0092B-C50C-407E-A947-70E740481C1C}">
                  <a14:useLocalDpi xmlns:a14="http://schemas.microsoft.com/office/drawing/2010/main" val="0"/>
                </a:ext>
              </a:extLst>
            </a:blip>
            <a:srcRect l="37756" t="34203" r="37607" b="34106"/>
            <a:stretch/>
          </p:blipFill>
          <p:spPr>
            <a:xfrm>
              <a:off x="8382903" y="3764809"/>
              <a:ext cx="1389747" cy="1389747"/>
            </a:xfrm>
            <a:prstGeom prst="rect">
              <a:avLst/>
            </a:prstGeom>
          </p:spPr>
        </p:pic>
        <p:sp>
          <p:nvSpPr>
            <p:cNvPr id="24" name="TextBox 23">
              <a:extLst>
                <a:ext uri="{FF2B5EF4-FFF2-40B4-BE49-F238E27FC236}">
                  <a16:creationId xmlns:a16="http://schemas.microsoft.com/office/drawing/2014/main" id="{8A6C3BF1-4A93-F04D-99AC-3351F75F544E}"/>
                </a:ext>
              </a:extLst>
            </p:cNvPr>
            <p:cNvSpPr txBox="1"/>
            <p:nvPr/>
          </p:nvSpPr>
          <p:spPr>
            <a:xfrm>
              <a:off x="8360592" y="5091900"/>
              <a:ext cx="1434367" cy="338554"/>
            </a:xfrm>
            <a:prstGeom prst="rect">
              <a:avLst/>
            </a:prstGeom>
            <a:noFill/>
          </p:spPr>
          <p:txBody>
            <a:bodyPr wrap="none" rtlCol="0">
              <a:spAutoFit/>
            </a:bodyPr>
            <a:lstStyle/>
            <a:p>
              <a:pPr algn="ctr"/>
              <a:r>
                <a:rPr lang="en-US" sz="1600" i="0" dirty="0">
                  <a:latin typeface="+mn-lt"/>
                </a:rPr>
                <a:t>Bent chambers</a:t>
              </a:r>
            </a:p>
          </p:txBody>
        </p:sp>
      </p:grpSp>
    </p:spTree>
    <p:extLst>
      <p:ext uri="{BB962C8B-B14F-4D97-AF65-F5344CB8AC3E}">
        <p14:creationId xmlns:p14="http://schemas.microsoft.com/office/powerpoint/2010/main" val="40609594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757229" y="1048414"/>
            <a:ext cx="6188178" cy="4001095"/>
          </a:xfrm>
        </p:spPr>
        <p:txBody>
          <a:bodyPr wrap="square">
            <a:spAutoFit/>
          </a:bodyPr>
          <a:lstStyle/>
          <a:p>
            <a:pPr marL="0" indent="0">
              <a:lnSpc>
                <a:spcPct val="150000"/>
              </a:lnSpc>
              <a:spcBef>
                <a:spcPts val="1200"/>
              </a:spcBef>
              <a:spcAft>
                <a:spcPts val="0"/>
              </a:spcAft>
              <a:buNone/>
            </a:pPr>
            <a:r>
              <a:rPr lang="en-US" sz="2400" u="sng" dirty="0">
                <a:latin typeface="+mn-lt"/>
                <a:ea typeface="Arial" charset="0"/>
                <a:cs typeface="Arial" charset="0"/>
              </a:rPr>
              <a:t>Structural Acoustics Branch:</a:t>
            </a:r>
          </a:p>
          <a:p>
            <a:pPr marL="0" indent="0">
              <a:spcBef>
                <a:spcPts val="0"/>
              </a:spcBef>
              <a:spcAft>
                <a:spcPts val="0"/>
              </a:spcAft>
              <a:buNone/>
            </a:pPr>
            <a:r>
              <a:rPr lang="en-US" dirty="0">
                <a:solidFill>
                  <a:schemeClr val="tx2"/>
                </a:solidFill>
                <a:latin typeface="+mn-lt"/>
                <a:ea typeface="Arial" charset="0"/>
                <a:cs typeface="Arial" charset="0"/>
              </a:rPr>
              <a:t>Chelsea Dodge, Matt </a:t>
            </a:r>
            <a:r>
              <a:rPr lang="en-US" dirty="0" err="1">
                <a:solidFill>
                  <a:schemeClr val="tx2"/>
                </a:solidFill>
                <a:latin typeface="+mn-lt"/>
                <a:ea typeface="Arial" charset="0"/>
                <a:cs typeface="Arial" charset="0"/>
              </a:rPr>
              <a:t>Galles</a:t>
            </a:r>
            <a:r>
              <a:rPr lang="en-US" dirty="0">
                <a:solidFill>
                  <a:schemeClr val="tx2"/>
                </a:solidFill>
                <a:latin typeface="+mn-lt"/>
                <a:ea typeface="Arial" charset="0"/>
                <a:cs typeface="Arial" charset="0"/>
              </a:rPr>
              <a:t>, Matt Hayes, Brian Howerton, Mike Jones (lead), Doug Nark</a:t>
            </a:r>
          </a:p>
          <a:p>
            <a:pPr marL="0" indent="0">
              <a:spcBef>
                <a:spcPts val="0"/>
              </a:spcBef>
              <a:spcAft>
                <a:spcPts val="0"/>
              </a:spcAft>
              <a:buNone/>
            </a:pPr>
            <a:endParaRPr lang="en-US" i="1" dirty="0">
              <a:solidFill>
                <a:schemeClr val="tx2"/>
              </a:solidFill>
              <a:latin typeface="+mn-lt"/>
              <a:ea typeface="Arial" charset="0"/>
              <a:cs typeface="Arial" charset="0"/>
            </a:endParaRPr>
          </a:p>
          <a:p>
            <a:pPr marL="0" indent="0">
              <a:spcBef>
                <a:spcPts val="0"/>
              </a:spcBef>
              <a:spcAft>
                <a:spcPts val="0"/>
              </a:spcAft>
              <a:buNone/>
            </a:pPr>
            <a:r>
              <a:rPr lang="en-US" sz="2400" u="sng" dirty="0">
                <a:latin typeface="+mn-lt"/>
                <a:ea typeface="Arial" charset="0"/>
                <a:cs typeface="Arial" charset="0"/>
              </a:rPr>
              <a:t>Aeroacoustics Branch:</a:t>
            </a:r>
          </a:p>
          <a:p>
            <a:pPr marL="0" indent="0">
              <a:spcBef>
                <a:spcPts val="0"/>
              </a:spcBef>
              <a:spcAft>
                <a:spcPts val="0"/>
              </a:spcAft>
              <a:buNone/>
            </a:pPr>
            <a:r>
              <a:rPr lang="en-US" dirty="0">
                <a:solidFill>
                  <a:schemeClr val="tx2"/>
                </a:solidFill>
                <a:latin typeface="+mn-lt"/>
                <a:ea typeface="Arial" charset="0"/>
                <a:cs typeface="Arial" charset="0"/>
              </a:rPr>
              <a:t>Martha Brown</a:t>
            </a:r>
          </a:p>
          <a:p>
            <a:pPr marL="0" indent="0">
              <a:spcBef>
                <a:spcPts val="0"/>
              </a:spcBef>
              <a:spcAft>
                <a:spcPts val="0"/>
              </a:spcAft>
              <a:buNone/>
            </a:pPr>
            <a:endParaRPr lang="en-US" i="1" dirty="0">
              <a:solidFill>
                <a:schemeClr val="tx2"/>
              </a:solidFill>
              <a:latin typeface="+mn-lt"/>
              <a:ea typeface="Arial" charset="0"/>
              <a:cs typeface="Arial" charset="0"/>
            </a:endParaRPr>
          </a:p>
          <a:p>
            <a:pPr marL="0" indent="0">
              <a:spcBef>
                <a:spcPts val="0"/>
              </a:spcBef>
              <a:spcAft>
                <a:spcPts val="0"/>
              </a:spcAft>
              <a:buNone/>
            </a:pPr>
            <a:r>
              <a:rPr lang="en-US" sz="2400" u="sng" dirty="0">
                <a:latin typeface="+mn-lt"/>
                <a:ea typeface="Arial" charset="0"/>
                <a:cs typeface="Arial" charset="0"/>
              </a:rPr>
              <a:t>On-site contractor support:</a:t>
            </a:r>
          </a:p>
          <a:p>
            <a:pPr marL="0" indent="0">
              <a:spcBef>
                <a:spcPts val="0"/>
              </a:spcBef>
              <a:spcAft>
                <a:spcPts val="0"/>
              </a:spcAft>
              <a:buNone/>
            </a:pPr>
            <a:r>
              <a:rPr lang="en-US" dirty="0">
                <a:solidFill>
                  <a:schemeClr val="tx2"/>
                </a:solidFill>
                <a:latin typeface="+mn-lt"/>
                <a:ea typeface="Arial" charset="0"/>
                <a:cs typeface="Arial" charset="0"/>
              </a:rPr>
              <a:t>Max Reid, Larry Becker</a:t>
            </a:r>
          </a:p>
          <a:p>
            <a:pPr marL="0" indent="0">
              <a:lnSpc>
                <a:spcPct val="250000"/>
              </a:lnSpc>
              <a:spcBef>
                <a:spcPts val="0"/>
              </a:spcBef>
              <a:spcAft>
                <a:spcPts val="0"/>
              </a:spcAft>
              <a:buNone/>
            </a:pPr>
            <a:r>
              <a:rPr lang="en-US" dirty="0">
                <a:latin typeface="+mn-lt"/>
                <a:ea typeface="Arial" charset="0"/>
                <a:cs typeface="Arial" charset="0"/>
              </a:rPr>
              <a:t>Connections with NASA GRC Acoustics Branch</a:t>
            </a:r>
            <a:endParaRPr lang="en-US" dirty="0">
              <a:solidFill>
                <a:srgbClr val="FF0000"/>
              </a:solidFill>
              <a:latin typeface="+mn-lt"/>
              <a:ea typeface="Arial" charset="0"/>
              <a:cs typeface="Arial" charset="0"/>
            </a:endParaRPr>
          </a:p>
        </p:txBody>
      </p:sp>
      <p:sp>
        <p:nvSpPr>
          <p:cNvPr id="3" name="Title 2">
            <a:extLst>
              <a:ext uri="{FF2B5EF4-FFF2-40B4-BE49-F238E27FC236}">
                <a16:creationId xmlns:a16="http://schemas.microsoft.com/office/drawing/2014/main" id="{05DC5889-833D-1D4C-A7D6-E78BDB6128F7}"/>
              </a:ext>
            </a:extLst>
          </p:cNvPr>
          <p:cNvSpPr>
            <a:spLocks noGrp="1"/>
          </p:cNvSpPr>
          <p:nvPr>
            <p:ph type="title"/>
          </p:nvPr>
        </p:nvSpPr>
        <p:spPr/>
        <p:txBody>
          <a:bodyPr/>
          <a:lstStyle/>
          <a:p>
            <a:r>
              <a:rPr lang="en-US" dirty="0">
                <a:latin typeface="+mn-lt"/>
              </a:rPr>
              <a:t>NASA </a:t>
            </a:r>
            <a:r>
              <a:rPr lang="en-US" dirty="0" err="1">
                <a:latin typeface="+mn-lt"/>
              </a:rPr>
              <a:t>LaRC</a:t>
            </a:r>
            <a:r>
              <a:rPr lang="en-US" dirty="0">
                <a:latin typeface="+mn-lt"/>
              </a:rPr>
              <a:t> Liner Physics Team</a:t>
            </a:r>
          </a:p>
        </p:txBody>
      </p:sp>
    </p:spTree>
    <p:extLst>
      <p:ext uri="{BB962C8B-B14F-4D97-AF65-F5344CB8AC3E}">
        <p14:creationId xmlns:p14="http://schemas.microsoft.com/office/powerpoint/2010/main" val="3902224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5126" y="781881"/>
            <a:ext cx="11457543" cy="5809561"/>
            <a:chOff x="220438" y="586410"/>
            <a:chExt cx="8593156" cy="4357171"/>
          </a:xfrm>
        </p:grpSpPr>
        <p:sp>
          <p:nvSpPr>
            <p:cNvPr id="11" name="Rectangle 10"/>
            <p:cNvSpPr/>
            <p:nvPr/>
          </p:nvSpPr>
          <p:spPr>
            <a:xfrm>
              <a:off x="220438" y="586410"/>
              <a:ext cx="8593156" cy="4357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577" y="656664"/>
              <a:ext cx="6396429" cy="4263219"/>
            </a:xfrm>
            <a:prstGeom prst="rect">
              <a:avLst/>
            </a:prstGeom>
          </p:spPr>
        </p:pic>
        <p:sp>
          <p:nvSpPr>
            <p:cNvPr id="7" name="Heptagon 6">
              <a:extLst>
                <a:ext uri="{FF2B5EF4-FFF2-40B4-BE49-F238E27FC236}">
                  <a16:creationId xmlns:a16="http://schemas.microsoft.com/office/drawing/2014/main" id="{20C19816-0A27-3C48-8F04-CE7ED9C7AF4E}"/>
                </a:ext>
              </a:extLst>
            </p:cNvPr>
            <p:cNvSpPr/>
            <p:nvPr/>
          </p:nvSpPr>
          <p:spPr>
            <a:xfrm>
              <a:off x="3758996" y="1978066"/>
              <a:ext cx="262054" cy="262054"/>
            </a:xfrm>
            <a:prstGeom prst="heptagon">
              <a:avLst/>
            </a:prstGeom>
            <a:solidFill>
              <a:schemeClr val="accent5">
                <a:lumMod val="40000"/>
                <a:lumOff val="60000"/>
                <a:alpha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a:r>
                <a:rPr lang="en-US" sz="2400" i="0" dirty="0">
                  <a:solidFill>
                    <a:prstClr val="black"/>
                  </a:solidFill>
                  <a:latin typeface="Calibri" panose="020F0502020204030204" pitchFamily="34" charset="0"/>
                  <a:cs typeface="Calibri" panose="020F0502020204030204" pitchFamily="34" charset="0"/>
                </a:rPr>
                <a:t>1</a:t>
              </a:r>
            </a:p>
          </p:txBody>
        </p:sp>
        <p:sp>
          <p:nvSpPr>
            <p:cNvPr id="8" name="Heptagon 7">
              <a:extLst>
                <a:ext uri="{FF2B5EF4-FFF2-40B4-BE49-F238E27FC236}">
                  <a16:creationId xmlns:a16="http://schemas.microsoft.com/office/drawing/2014/main" id="{8C252DC9-F05F-CD4D-A7DA-96CB7894386E}"/>
                </a:ext>
              </a:extLst>
            </p:cNvPr>
            <p:cNvSpPr/>
            <p:nvPr/>
          </p:nvSpPr>
          <p:spPr>
            <a:xfrm>
              <a:off x="5105506" y="2872951"/>
              <a:ext cx="262054" cy="262054"/>
            </a:xfrm>
            <a:prstGeom prst="heptagon">
              <a:avLst/>
            </a:prstGeom>
            <a:solidFill>
              <a:schemeClr val="accent5">
                <a:lumMod val="40000"/>
                <a:lumOff val="60000"/>
                <a:alpha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a:r>
                <a:rPr lang="en-US" sz="2400" i="0" dirty="0">
                  <a:solidFill>
                    <a:prstClr val="black"/>
                  </a:solidFill>
                  <a:latin typeface="Calibri" panose="020F0502020204030204" pitchFamily="34" charset="0"/>
                  <a:cs typeface="Calibri" panose="020F0502020204030204" pitchFamily="34" charset="0"/>
                </a:rPr>
                <a:t>2</a:t>
              </a:r>
            </a:p>
          </p:txBody>
        </p:sp>
        <p:sp>
          <p:nvSpPr>
            <p:cNvPr id="9" name="Heptagon 8">
              <a:extLst>
                <a:ext uri="{FF2B5EF4-FFF2-40B4-BE49-F238E27FC236}">
                  <a16:creationId xmlns:a16="http://schemas.microsoft.com/office/drawing/2014/main" id="{1212D0CE-9493-6847-A53A-8C9BC2D4C9D9}"/>
                </a:ext>
              </a:extLst>
            </p:cNvPr>
            <p:cNvSpPr/>
            <p:nvPr/>
          </p:nvSpPr>
          <p:spPr>
            <a:xfrm>
              <a:off x="3460701" y="2471507"/>
              <a:ext cx="262054" cy="262054"/>
            </a:xfrm>
            <a:prstGeom prst="heptagon">
              <a:avLst/>
            </a:prstGeom>
            <a:solidFill>
              <a:schemeClr val="accent5">
                <a:lumMod val="40000"/>
                <a:lumOff val="60000"/>
                <a:alpha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a:r>
                <a:rPr lang="en-US" sz="2400" i="0" dirty="0">
                  <a:solidFill>
                    <a:prstClr val="black"/>
                  </a:solidFill>
                  <a:latin typeface="Calibri" panose="020F0502020204030204" pitchFamily="34" charset="0"/>
                  <a:cs typeface="Calibri" panose="020F0502020204030204" pitchFamily="34" charset="0"/>
                </a:rPr>
                <a:t>3</a:t>
              </a:r>
            </a:p>
          </p:txBody>
        </p:sp>
        <p:sp>
          <p:nvSpPr>
            <p:cNvPr id="10" name="Heptagon 9">
              <a:extLst>
                <a:ext uri="{FF2B5EF4-FFF2-40B4-BE49-F238E27FC236}">
                  <a16:creationId xmlns:a16="http://schemas.microsoft.com/office/drawing/2014/main" id="{5F93520B-297B-0C4A-8318-D1B5A94DE337}"/>
                </a:ext>
              </a:extLst>
            </p:cNvPr>
            <p:cNvSpPr/>
            <p:nvPr/>
          </p:nvSpPr>
          <p:spPr>
            <a:xfrm>
              <a:off x="1670930" y="1690921"/>
              <a:ext cx="262054" cy="262054"/>
            </a:xfrm>
            <a:prstGeom prst="heptagon">
              <a:avLst/>
            </a:prstGeom>
            <a:solidFill>
              <a:schemeClr val="accent5">
                <a:lumMod val="40000"/>
                <a:lumOff val="60000"/>
                <a:alpha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1219170"/>
              <a:r>
                <a:rPr lang="en-US" sz="2400" i="0" dirty="0">
                  <a:solidFill>
                    <a:prstClr val="black"/>
                  </a:solidFill>
                  <a:latin typeface="Calibri" panose="020F0502020204030204" pitchFamily="34" charset="0"/>
                  <a:cs typeface="Calibri" panose="020F0502020204030204" pitchFamily="34" charset="0"/>
                </a:rPr>
                <a:t>4</a:t>
              </a:r>
            </a:p>
          </p:txBody>
        </p:sp>
        <p:sp>
          <p:nvSpPr>
            <p:cNvPr id="6" name="TextBox 5">
              <a:extLst>
                <a:ext uri="{FF2B5EF4-FFF2-40B4-BE49-F238E27FC236}">
                  <a16:creationId xmlns:a16="http://schemas.microsoft.com/office/drawing/2014/main" id="{C02A3956-E9C1-D640-9895-995D67170121}"/>
                </a:ext>
              </a:extLst>
            </p:cNvPr>
            <p:cNvSpPr txBox="1"/>
            <p:nvPr/>
          </p:nvSpPr>
          <p:spPr>
            <a:xfrm>
              <a:off x="3295924" y="652052"/>
              <a:ext cx="3346892" cy="1098173"/>
            </a:xfrm>
            <a:prstGeom prst="roundRect">
              <a:avLst/>
            </a:prstGeom>
            <a:solidFill>
              <a:srgbClr val="BDD7EE">
                <a:alpha val="87843"/>
              </a:srgbClr>
            </a:solidFill>
          </p:spPr>
          <p:txBody>
            <a:bodyPr wrap="none" rtlCol="0">
              <a:spAutoFit/>
            </a:bodyPr>
            <a:lstStyle/>
            <a:p>
              <a:pPr marL="342891" indent="-342891" defTabSz="1219170">
                <a:buFont typeface="+mj-lt"/>
                <a:buAutoNum type="arabicPeriod"/>
              </a:pPr>
              <a:r>
                <a:rPr lang="en-US" sz="2000" i="0" dirty="0" err="1">
                  <a:solidFill>
                    <a:prstClr val="black"/>
                  </a:solidFill>
                  <a:latin typeface="+mn-lt"/>
                  <a:cs typeface="Arial" panose="020B0604020202020204" pitchFamily="34" charset="0"/>
                </a:rPr>
                <a:t>Raylometer</a:t>
              </a:r>
              <a:endParaRPr lang="en-US" sz="2000" i="0" dirty="0">
                <a:solidFill>
                  <a:prstClr val="black"/>
                </a:solidFill>
                <a:latin typeface="+mn-lt"/>
                <a:cs typeface="Arial" panose="020B0604020202020204" pitchFamily="34" charset="0"/>
              </a:endParaRPr>
            </a:p>
            <a:p>
              <a:pPr marL="342891" indent="-342891" defTabSz="1219170">
                <a:buFont typeface="+mj-lt"/>
                <a:buAutoNum type="arabicPeriod"/>
              </a:pPr>
              <a:r>
                <a:rPr lang="en-US" sz="2000" i="0" dirty="0">
                  <a:solidFill>
                    <a:prstClr val="black"/>
                  </a:solidFill>
                  <a:latin typeface="+mn-lt"/>
                  <a:cs typeface="Arial" panose="020B0604020202020204" pitchFamily="34" charset="0"/>
                </a:rPr>
                <a:t>Normal Incidence Tube (NIT)</a:t>
              </a:r>
            </a:p>
            <a:p>
              <a:pPr marL="342891" indent="-342891" defTabSz="1219170">
                <a:buFont typeface="+mj-lt"/>
                <a:buAutoNum type="arabicPeriod"/>
              </a:pPr>
              <a:r>
                <a:rPr lang="en-US" sz="2000" i="0" dirty="0">
                  <a:solidFill>
                    <a:prstClr val="black"/>
                  </a:solidFill>
                  <a:latin typeface="+mn-lt"/>
                  <a:cs typeface="Arial" panose="020B0604020202020204" pitchFamily="34" charset="0"/>
                </a:rPr>
                <a:t>Grazing Flow Impedance Tube (GFIT)</a:t>
              </a:r>
            </a:p>
            <a:p>
              <a:pPr marL="342891" indent="-342891" defTabSz="1219170">
                <a:buFont typeface="+mj-lt"/>
                <a:buAutoNum type="arabicPeriod"/>
              </a:pPr>
              <a:r>
                <a:rPr lang="en-US" sz="2000" i="0" dirty="0">
                  <a:solidFill>
                    <a:prstClr val="black"/>
                  </a:solidFill>
                  <a:latin typeface="+mn-lt"/>
                  <a:cs typeface="Arial" panose="020B0604020202020204" pitchFamily="34" charset="0"/>
                </a:rPr>
                <a:t>Curved Duct Test Rig (CDTR)</a:t>
              </a:r>
            </a:p>
          </p:txBody>
        </p:sp>
      </p:grpSp>
      <p:pic>
        <p:nvPicPr>
          <p:cNvPr id="14" name="x_x_x_x_x_Picture 18" descr="cid:image001.png@01D5F141.94698810"/>
          <p:cNvPicPr>
            <a:picLocks noChangeAspect="1" noChangeArrowheads="1"/>
          </p:cNvPicPr>
          <p:nvPr/>
        </p:nvPicPr>
        <p:blipFill rotWithShape="1">
          <a:blip r:embed="rId4">
            <a:extLst>
              <a:ext uri="{28A0092B-C50C-407E-A947-70E740481C1C}">
                <a14:useLocalDpi xmlns:a14="http://schemas.microsoft.com/office/drawing/2010/main" val="0"/>
              </a:ext>
            </a:extLst>
          </a:blip>
          <a:srcRect l="6826" t="4754" r="7375" b="58815"/>
          <a:stretch/>
        </p:blipFill>
        <p:spPr bwMode="auto">
          <a:xfrm>
            <a:off x="8910644" y="781881"/>
            <a:ext cx="3071526" cy="170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994530" y="2637422"/>
            <a:ext cx="2987639" cy="2246769"/>
          </a:xfrm>
          <a:prstGeom prst="rect">
            <a:avLst/>
          </a:prstGeom>
          <a:noFill/>
        </p:spPr>
        <p:txBody>
          <a:bodyPr wrap="square" rtlCol="0">
            <a:spAutoFit/>
          </a:bodyPr>
          <a:lstStyle/>
          <a:p>
            <a:pPr marL="176213" indent="-176213">
              <a:spcAft>
                <a:spcPts val="600"/>
              </a:spcAft>
              <a:buFont typeface="Arial" panose="020B0604020202020204" pitchFamily="34" charset="0"/>
              <a:buChar char="•"/>
            </a:pPr>
            <a:r>
              <a:rPr lang="en-US" sz="2000" i="0" dirty="0">
                <a:latin typeface="+mn-lt"/>
                <a:cs typeface="Arial" panose="020B0604020202020204" pitchFamily="34" charset="0"/>
              </a:rPr>
              <a:t>Commissioned in 2009</a:t>
            </a:r>
          </a:p>
          <a:p>
            <a:pPr marL="176213" indent="-176213">
              <a:spcAft>
                <a:spcPts val="600"/>
              </a:spcAft>
              <a:buFont typeface="Arial" panose="020B0604020202020204" pitchFamily="34" charset="0"/>
              <a:buChar char="•"/>
            </a:pPr>
            <a:r>
              <a:rPr lang="en-US" sz="2000" i="0" dirty="0">
                <a:latin typeface="+mn-lt"/>
                <a:cs typeface="Arial" panose="020B0604020202020204" pitchFamily="34" charset="0"/>
              </a:rPr>
              <a:t>~$10M investment</a:t>
            </a:r>
          </a:p>
          <a:p>
            <a:pPr marL="176213" indent="-176213">
              <a:spcAft>
                <a:spcPts val="600"/>
              </a:spcAft>
              <a:buFont typeface="Arial" panose="020B0604020202020204" pitchFamily="34" charset="0"/>
              <a:buChar char="•"/>
            </a:pPr>
            <a:r>
              <a:rPr lang="en-US" sz="2000" i="0" dirty="0">
                <a:latin typeface="+mn-lt"/>
                <a:cs typeface="Arial" panose="020B0604020202020204" pitchFamily="34" charset="0"/>
              </a:rPr>
              <a:t>~20 tests/year</a:t>
            </a:r>
          </a:p>
          <a:p>
            <a:pPr marL="176213" indent="-176213">
              <a:spcAft>
                <a:spcPts val="600"/>
              </a:spcAft>
              <a:buFont typeface="Arial" panose="020B0604020202020204" pitchFamily="34" charset="0"/>
              <a:buChar char="•"/>
            </a:pPr>
            <a:r>
              <a:rPr lang="en-US" sz="2000" i="0" dirty="0">
                <a:latin typeface="+mn-lt"/>
                <a:cs typeface="Arial" panose="020B0604020202020204" pitchFamily="34" charset="0"/>
              </a:rPr>
              <a:t>~$200k/year reimbursable work</a:t>
            </a:r>
          </a:p>
          <a:p>
            <a:pPr marL="176213" indent="-176213">
              <a:spcAft>
                <a:spcPts val="600"/>
              </a:spcAft>
              <a:buFont typeface="Arial" panose="020B0604020202020204" pitchFamily="34" charset="0"/>
              <a:buChar char="•"/>
            </a:pPr>
            <a:r>
              <a:rPr lang="en-US" sz="2000" i="0" dirty="0">
                <a:latin typeface="+mn-lt"/>
                <a:cs typeface="Arial" panose="020B0604020202020204" pitchFamily="34" charset="0"/>
              </a:rPr>
              <a:t>TRL 0 </a:t>
            </a:r>
            <a:r>
              <a:rPr lang="en-US" sz="2000" i="0" dirty="0">
                <a:latin typeface="+mn-lt"/>
                <a:cs typeface="Arial" panose="020B0604020202020204" pitchFamily="34" charset="0"/>
                <a:sym typeface="Wingdings" panose="05000000000000000000" pitchFamily="2" charset="2"/>
              </a:rPr>
              <a:t> 4</a:t>
            </a:r>
            <a:endParaRPr lang="en-US" sz="2000" i="0" dirty="0">
              <a:latin typeface="+mn-lt"/>
              <a:cs typeface="Arial" panose="020B0604020202020204" pitchFamily="34" charset="0"/>
            </a:endParaRPr>
          </a:p>
        </p:txBody>
      </p:sp>
      <p:grpSp>
        <p:nvGrpSpPr>
          <p:cNvPr id="4" name="Group 3"/>
          <p:cNvGrpSpPr/>
          <p:nvPr/>
        </p:nvGrpSpPr>
        <p:grpSpPr>
          <a:xfrm>
            <a:off x="9021164" y="5237825"/>
            <a:ext cx="2987639" cy="1012055"/>
            <a:chOff x="8994530" y="5237825"/>
            <a:chExt cx="2987639" cy="1012055"/>
          </a:xfrm>
        </p:grpSpPr>
        <p:sp>
          <p:nvSpPr>
            <p:cNvPr id="3" name="Rounded Rectangle 2"/>
            <p:cNvSpPr/>
            <p:nvPr/>
          </p:nvSpPr>
          <p:spPr>
            <a:xfrm>
              <a:off x="8994530" y="5237825"/>
              <a:ext cx="2987639" cy="101205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9AAD50D5-CEFB-DC4D-862E-3BDEB3C95F0A}"/>
                </a:ext>
              </a:extLst>
            </p:cNvPr>
            <p:cNvSpPr txBox="1"/>
            <p:nvPr/>
          </p:nvSpPr>
          <p:spPr>
            <a:xfrm>
              <a:off x="9088400" y="5322318"/>
              <a:ext cx="2799898" cy="830997"/>
            </a:xfrm>
            <a:prstGeom prst="rect">
              <a:avLst/>
            </a:prstGeom>
            <a:noFill/>
          </p:spPr>
          <p:txBody>
            <a:bodyPr wrap="square" rtlCol="0">
              <a:spAutoFit/>
            </a:bodyPr>
            <a:lstStyle/>
            <a:p>
              <a:pPr algn="ctr" defTabSz="1219170"/>
              <a:r>
                <a:rPr lang="en-US" sz="2400" b="1" dirty="0">
                  <a:solidFill>
                    <a:prstClr val="black"/>
                  </a:solidFill>
                  <a:latin typeface="+mn-lt"/>
                  <a:cs typeface="Arial" panose="020B0604020202020204" pitchFamily="34" charset="0"/>
                </a:rPr>
                <a:t>Critical facility for US industry</a:t>
              </a:r>
            </a:p>
          </p:txBody>
        </p:sp>
      </p:grpSp>
      <p:sp>
        <p:nvSpPr>
          <p:cNvPr id="18" name="Title 17"/>
          <p:cNvSpPr>
            <a:spLocks noGrp="1"/>
          </p:cNvSpPr>
          <p:nvPr>
            <p:ph type="title"/>
          </p:nvPr>
        </p:nvSpPr>
        <p:spPr/>
        <p:txBody>
          <a:bodyPr/>
          <a:lstStyle/>
          <a:p>
            <a:r>
              <a:rPr lang="en-US" dirty="0">
                <a:latin typeface="+mn-lt"/>
              </a:rPr>
              <a:t>Liner Technology Facility</a:t>
            </a:r>
          </a:p>
        </p:txBody>
      </p:sp>
    </p:spTree>
    <p:extLst>
      <p:ext uri="{BB962C8B-B14F-4D97-AF65-F5344CB8AC3E}">
        <p14:creationId xmlns:p14="http://schemas.microsoft.com/office/powerpoint/2010/main" val="170109822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12800" y="0"/>
            <a:ext cx="10972800" cy="762000"/>
          </a:xfrm>
        </p:spPr>
        <p:txBody>
          <a:bodyPr/>
          <a:lstStyle/>
          <a:p>
            <a:r>
              <a:rPr lang="en-US" dirty="0">
                <a:latin typeface="+mn-lt"/>
              </a:rPr>
              <a:t>Fundamental Research</a:t>
            </a:r>
          </a:p>
        </p:txBody>
      </p:sp>
      <p:sp>
        <p:nvSpPr>
          <p:cNvPr id="5" name="TextBox 4">
            <a:extLst>
              <a:ext uri="{FF2B5EF4-FFF2-40B4-BE49-F238E27FC236}">
                <a16:creationId xmlns:a16="http://schemas.microsoft.com/office/drawing/2014/main" id="{E4060E3D-8F0E-494E-9753-5A46A50E34AE}"/>
              </a:ext>
            </a:extLst>
          </p:cNvPr>
          <p:cNvSpPr txBox="1"/>
          <p:nvPr/>
        </p:nvSpPr>
        <p:spPr>
          <a:xfrm>
            <a:off x="229867" y="845800"/>
            <a:ext cx="8780318" cy="754053"/>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Develop improved, lower-order acoustic liner modeling</a:t>
            </a:r>
          </a:p>
          <a:p>
            <a:pPr>
              <a:spcAft>
                <a:spcPts val="600"/>
              </a:spcAft>
            </a:pPr>
            <a:endParaRPr lang="en-US" b="1" i="0" dirty="0">
              <a:latin typeface="+mn-lt"/>
            </a:endParaRPr>
          </a:p>
        </p:txBody>
      </p:sp>
      <p:sp>
        <p:nvSpPr>
          <p:cNvPr id="6" name="TextBox 5">
            <a:extLst>
              <a:ext uri="{FF2B5EF4-FFF2-40B4-BE49-F238E27FC236}">
                <a16:creationId xmlns:a16="http://schemas.microsoft.com/office/drawing/2014/main" id="{91F8D448-84B0-1140-BC36-50E328D745FA}"/>
              </a:ext>
            </a:extLst>
          </p:cNvPr>
          <p:cNvSpPr txBox="1"/>
          <p:nvPr/>
        </p:nvSpPr>
        <p:spPr>
          <a:xfrm>
            <a:off x="229867" y="1398007"/>
            <a:ext cx="10823784" cy="3170099"/>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2000" i="0" dirty="0">
                <a:latin typeface="+mn-lt"/>
              </a:rPr>
              <a:t>Need improved modeling to enable efficient liner design optimization</a:t>
            </a:r>
          </a:p>
          <a:p>
            <a:pPr marL="342900" indent="-342900">
              <a:spcAft>
                <a:spcPts val="300"/>
              </a:spcAft>
              <a:buFont typeface="Arial" panose="020B0604020202020204" pitchFamily="34" charset="0"/>
              <a:buChar char="•"/>
            </a:pPr>
            <a:r>
              <a:rPr lang="en-US" sz="2000" i="0" dirty="0">
                <a:latin typeface="+mn-lt"/>
              </a:rPr>
              <a:t>Extend models to incorporate features of new concepts</a:t>
            </a:r>
          </a:p>
          <a:p>
            <a:pPr marL="342900" indent="-342900">
              <a:spcAft>
                <a:spcPts val="300"/>
              </a:spcAft>
              <a:buFont typeface="Arial" panose="020B0604020202020204" pitchFamily="34" charset="0"/>
              <a:buChar char="•"/>
            </a:pPr>
            <a:r>
              <a:rPr lang="en-US" sz="2000" i="0" dirty="0">
                <a:latin typeface="+mn-lt"/>
              </a:rPr>
              <a:t>Investigate the effects of variation in individual liner components (building-block approach)</a:t>
            </a:r>
          </a:p>
          <a:p>
            <a:pPr marL="800100" lvl="1" indent="-342900">
              <a:spcAft>
                <a:spcPts val="300"/>
              </a:spcAft>
              <a:buFont typeface="Calibri" panose="020F0502020204030204" pitchFamily="34" charset="0"/>
              <a:buChar char="-"/>
            </a:pPr>
            <a:r>
              <a:rPr lang="en-US" sz="2000" i="0" dirty="0" err="1">
                <a:latin typeface="+mn-lt"/>
              </a:rPr>
              <a:t>Facesheet</a:t>
            </a:r>
            <a:r>
              <a:rPr lang="en-US" sz="2000" i="0" dirty="0">
                <a:latin typeface="+mn-lt"/>
              </a:rPr>
              <a:t> perforations</a:t>
            </a:r>
          </a:p>
          <a:p>
            <a:pPr marL="800100" lvl="1" indent="-342900">
              <a:spcAft>
                <a:spcPts val="300"/>
              </a:spcAft>
              <a:buFont typeface="Calibri" panose="020F0502020204030204" pitchFamily="34" charset="0"/>
              <a:buChar char="-"/>
            </a:pPr>
            <a:r>
              <a:rPr lang="en-US" sz="2000" i="0" dirty="0">
                <a:latin typeface="+mn-lt"/>
              </a:rPr>
              <a:t>Core partition thickness</a:t>
            </a:r>
          </a:p>
          <a:p>
            <a:pPr marL="1257300" lvl="2" indent="-342900">
              <a:spcAft>
                <a:spcPts val="300"/>
              </a:spcAft>
              <a:buFont typeface="Calibri" panose="020F0502020204030204" pitchFamily="34" charset="0"/>
              <a:buChar char="▫"/>
            </a:pPr>
            <a:r>
              <a:rPr lang="en-US" sz="2000" i="0" dirty="0">
                <a:latin typeface="+mn-lt"/>
              </a:rPr>
              <a:t>Straight</a:t>
            </a:r>
          </a:p>
          <a:p>
            <a:pPr marL="1257300" lvl="2" indent="-342900">
              <a:spcAft>
                <a:spcPts val="300"/>
              </a:spcAft>
              <a:buFont typeface="Calibri" panose="020F0502020204030204" pitchFamily="34" charset="0"/>
              <a:buChar char="▫"/>
            </a:pPr>
            <a:r>
              <a:rPr lang="en-US" sz="2000" i="0" dirty="0">
                <a:latin typeface="+mn-lt"/>
              </a:rPr>
              <a:t>Bent</a:t>
            </a:r>
          </a:p>
          <a:p>
            <a:pPr marL="800100" lvl="1" indent="-342900">
              <a:spcAft>
                <a:spcPts val="300"/>
              </a:spcAft>
              <a:buFont typeface="Calibri" panose="020F0502020204030204" pitchFamily="34" charset="0"/>
              <a:buChar char="-"/>
            </a:pPr>
            <a:r>
              <a:rPr lang="en-US" sz="2000" i="0" dirty="0">
                <a:latin typeface="+mn-lt"/>
              </a:rPr>
              <a:t>Variable depth</a:t>
            </a:r>
          </a:p>
          <a:p>
            <a:pPr marL="342900" indent="-342900">
              <a:spcAft>
                <a:spcPts val="300"/>
              </a:spcAft>
              <a:buFont typeface="Arial" panose="020B0604020202020204" pitchFamily="34" charset="0"/>
              <a:buChar char="•"/>
            </a:pPr>
            <a:r>
              <a:rPr lang="en-US" sz="2000" i="0" dirty="0">
                <a:latin typeface="+mn-lt"/>
              </a:rPr>
              <a:t>Initial studies in the </a:t>
            </a:r>
            <a:r>
              <a:rPr lang="en-US" sz="2000" i="0" dirty="0" err="1">
                <a:latin typeface="+mn-lt"/>
              </a:rPr>
              <a:t>LaRC</a:t>
            </a:r>
            <a:r>
              <a:rPr lang="en-US" sz="2000" i="0" dirty="0">
                <a:latin typeface="+mn-lt"/>
              </a:rPr>
              <a:t> Normal Incidence Tube (NIT) for no flow</a:t>
            </a:r>
          </a:p>
        </p:txBody>
      </p:sp>
      <p:sp>
        <p:nvSpPr>
          <p:cNvPr id="9" name="TextBox 8">
            <a:extLst>
              <a:ext uri="{FF2B5EF4-FFF2-40B4-BE49-F238E27FC236}">
                <a16:creationId xmlns:a16="http://schemas.microsoft.com/office/drawing/2014/main" id="{91F8D448-84B0-1140-BC36-50E328D745FA}"/>
              </a:ext>
            </a:extLst>
          </p:cNvPr>
          <p:cNvSpPr txBox="1"/>
          <p:nvPr/>
        </p:nvSpPr>
        <p:spPr>
          <a:xfrm>
            <a:off x="438828" y="5066452"/>
            <a:ext cx="10823784" cy="746358"/>
          </a:xfrm>
          <a:prstGeom prst="rect">
            <a:avLst/>
          </a:prstGeom>
          <a:noFill/>
        </p:spPr>
        <p:txBody>
          <a:bodyPr wrap="square" rtlCol="0">
            <a:spAutoFit/>
          </a:bodyPr>
          <a:lstStyle/>
          <a:p>
            <a:pPr>
              <a:spcAft>
                <a:spcPts val="300"/>
              </a:spcAft>
            </a:pPr>
            <a:endParaRPr lang="en-US" sz="2000" i="0" dirty="0">
              <a:latin typeface="+mn-lt"/>
            </a:endParaRPr>
          </a:p>
          <a:p>
            <a:pPr>
              <a:spcAft>
                <a:spcPts val="300"/>
              </a:spcAft>
            </a:pPr>
            <a:r>
              <a:rPr lang="en-US" sz="2000" b="1" dirty="0">
                <a:solidFill>
                  <a:srgbClr val="FF0000"/>
                </a:solidFill>
                <a:latin typeface="+mn-lt"/>
              </a:rPr>
              <a:t>	Allows rapid evaluation of full engine ‘what-if’ scenarios with various liner concepts</a:t>
            </a:r>
          </a:p>
        </p:txBody>
      </p:sp>
    </p:spTree>
    <p:extLst>
      <p:ext uri="{BB962C8B-B14F-4D97-AF65-F5344CB8AC3E}">
        <p14:creationId xmlns:p14="http://schemas.microsoft.com/office/powerpoint/2010/main" val="33246761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Perforate Model Database</a:t>
            </a:r>
          </a:p>
        </p:txBody>
      </p:sp>
      <p:sp>
        <p:nvSpPr>
          <p:cNvPr id="6" name="TextBox 5">
            <a:extLst>
              <a:ext uri="{FF2B5EF4-FFF2-40B4-BE49-F238E27FC236}">
                <a16:creationId xmlns:a16="http://schemas.microsoft.com/office/drawing/2014/main" id="{E4060E3D-8F0E-494E-9753-5A46A50E34AE}"/>
              </a:ext>
            </a:extLst>
          </p:cNvPr>
          <p:cNvSpPr txBox="1"/>
          <p:nvPr/>
        </p:nvSpPr>
        <p:spPr>
          <a:xfrm>
            <a:off x="229867" y="845800"/>
            <a:ext cx="8189357"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An accurate </a:t>
            </a:r>
            <a:r>
              <a:rPr lang="en-US" sz="2000" b="1" dirty="0" err="1">
                <a:latin typeface="+mn-lt"/>
                <a:ea typeface="Arial" charset="0"/>
                <a:cs typeface="Arial" charset="0"/>
                <a:sym typeface="Wingdings" pitchFamily="2" charset="2"/>
              </a:rPr>
              <a:t>facesheet</a:t>
            </a:r>
            <a:r>
              <a:rPr lang="en-US" sz="2000" b="1" dirty="0">
                <a:latin typeface="+mn-lt"/>
                <a:ea typeface="Arial" charset="0"/>
                <a:cs typeface="Arial" charset="0"/>
                <a:sym typeface="Wingdings" pitchFamily="2" charset="2"/>
              </a:rPr>
              <a:t> impedance model for use when designing 	various liner concepts (conventional and novel)</a:t>
            </a:r>
          </a:p>
        </p:txBody>
      </p:sp>
      <p:pic>
        <p:nvPicPr>
          <p:cNvPr id="7" name="Picture 6" descr="raylometer.png">
            <a:extLst>
              <a:ext uri="{FF2B5EF4-FFF2-40B4-BE49-F238E27FC236}">
                <a16:creationId xmlns:a16="http://schemas.microsoft.com/office/drawing/2014/main" id="{026A7A40-855D-CA42-9106-B6A7A3723A8F}"/>
              </a:ext>
            </a:extLst>
          </p:cNvPr>
          <p:cNvPicPr>
            <a:picLocks noChangeAspect="1"/>
          </p:cNvPicPr>
          <p:nvPr/>
        </p:nvPicPr>
        <p:blipFill>
          <a:blip r:embed="rId3"/>
          <a:srcRect l="19576" t="1641" r="42781" b="39572"/>
          <a:stretch>
            <a:fillRect/>
          </a:stretch>
        </p:blipFill>
        <p:spPr>
          <a:xfrm>
            <a:off x="9801922" y="1226400"/>
            <a:ext cx="1599484" cy="3293911"/>
          </a:xfrm>
          <a:prstGeom prst="rect">
            <a:avLst/>
          </a:prstGeom>
        </p:spPr>
      </p:pic>
      <p:pic>
        <p:nvPicPr>
          <p:cNvPr id="8" name="Picture 7">
            <a:extLst>
              <a:ext uri="{FF2B5EF4-FFF2-40B4-BE49-F238E27FC236}">
                <a16:creationId xmlns:a16="http://schemas.microsoft.com/office/drawing/2014/main" id="{E77E5E66-D668-6446-A61D-55389AA9CD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168" t="22609" r="35964" b="22899"/>
          <a:stretch/>
        </p:blipFill>
        <p:spPr>
          <a:xfrm>
            <a:off x="9735901" y="4691022"/>
            <a:ext cx="1731526" cy="182880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1F8D448-84B0-1140-BC36-50E328D745FA}"/>
                  </a:ext>
                </a:extLst>
              </p:cNvPr>
              <p:cNvSpPr txBox="1"/>
              <p:nvPr/>
            </p:nvSpPr>
            <p:spPr>
              <a:xfrm>
                <a:off x="254052" y="1495450"/>
                <a:ext cx="8055975" cy="3477875"/>
              </a:xfrm>
              <a:prstGeom prst="rect">
                <a:avLst/>
              </a:prstGeom>
              <a:noFill/>
            </p:spPr>
            <p:txBody>
              <a:bodyPr wrap="square" rtlCol="0">
                <a:spAutoFit/>
              </a:bodyPr>
              <a:lstStyle/>
              <a:p>
                <a:pPr>
                  <a:spcAft>
                    <a:spcPts val="300"/>
                  </a:spcAft>
                </a:pPr>
                <a:r>
                  <a:rPr lang="en-US" sz="2000" i="0" u="sng" dirty="0">
                    <a:latin typeface="+mn-lt"/>
                  </a:rPr>
                  <a:t>Phase 1</a:t>
                </a:r>
              </a:p>
              <a:p>
                <a:pPr marL="342900" indent="-342900">
                  <a:spcAft>
                    <a:spcPts val="300"/>
                  </a:spcAft>
                  <a:buFont typeface="Arial" panose="020B0604020202020204" pitchFamily="34" charset="0"/>
                  <a:buChar char="•"/>
                </a:pPr>
                <a:r>
                  <a:rPr lang="en-US" sz="2000" i="0" dirty="0">
                    <a:latin typeface="+mn-lt"/>
                  </a:rPr>
                  <a:t>94 tests informed by sensitivity analysis</a:t>
                </a:r>
              </a:p>
              <a:p>
                <a:pPr marL="800100" lvl="1" indent="-342900">
                  <a:spcAft>
                    <a:spcPts val="300"/>
                  </a:spcAft>
                  <a:buFontTx/>
                  <a:buChar char="-"/>
                </a:pPr>
                <a:r>
                  <a:rPr lang="en-US" sz="2000" i="0" dirty="0" err="1">
                    <a:latin typeface="+mn-lt"/>
                  </a:rPr>
                  <a:t>LaRC</a:t>
                </a:r>
                <a:r>
                  <a:rPr lang="en-US" sz="2000" i="0" dirty="0">
                    <a:latin typeface="+mn-lt"/>
                  </a:rPr>
                  <a:t> NIT used for testing</a:t>
                </a:r>
              </a:p>
              <a:p>
                <a:pPr marL="800100" lvl="1" indent="-342900">
                  <a:spcAft>
                    <a:spcPts val="300"/>
                  </a:spcAft>
                  <a:buFontTx/>
                  <a:buChar char="-"/>
                </a:pPr>
                <a:r>
                  <a:rPr lang="en-US" sz="2000" i="0" dirty="0">
                    <a:latin typeface="+mn-lt"/>
                  </a:rPr>
                  <a:t>Material: 3-D printed plastic (39), Aluminum (33), Carbon fiber (22)</a:t>
                </a:r>
              </a:p>
              <a:p>
                <a:pPr marL="800100" lvl="1" indent="-342900">
                  <a:spcAft>
                    <a:spcPts val="300"/>
                  </a:spcAft>
                  <a:buFontTx/>
                  <a:buChar char="-"/>
                </a:pPr>
                <a:r>
                  <a:rPr lang="en-US" sz="2000" i="0" dirty="0">
                    <a:latin typeface="+mn-lt"/>
                  </a:rPr>
                  <a:t>Sources: broadband, stepped sine, swept sine</a:t>
                </a:r>
              </a:p>
              <a:p>
                <a:pPr marL="800100" lvl="1" indent="-342900">
                  <a:spcAft>
                    <a:spcPts val="300"/>
                  </a:spcAft>
                  <a:buFontTx/>
                  <a:buChar char="-"/>
                </a:pPr>
                <a:r>
                  <a:rPr lang="en-US" sz="2000" i="0" dirty="0">
                    <a:latin typeface="+mn-lt"/>
                  </a:rPr>
                  <a:t>Frequency range: 0.4 to 3.0 kHz</a:t>
                </a:r>
              </a:p>
              <a:p>
                <a:pPr marL="800100" lvl="1" indent="-342900">
                  <a:spcAft>
                    <a:spcPts val="300"/>
                  </a:spcAft>
                  <a:buFontTx/>
                  <a:buChar char="-"/>
                </a:pPr>
                <a:r>
                  <a:rPr lang="en-US" sz="2000" i="0" dirty="0">
                    <a:latin typeface="+mn-lt"/>
                  </a:rPr>
                  <a:t>SPLs: 100, 120, and 140 dB</a:t>
                </a:r>
              </a:p>
              <a:p>
                <a:pPr marL="342900" indent="-342900">
                  <a:spcAft>
                    <a:spcPts val="300"/>
                  </a:spcAft>
                  <a:buFont typeface="Arial" panose="020B0604020202020204" pitchFamily="34" charset="0"/>
                  <a:buChar char="•"/>
                </a:pPr>
                <a:r>
                  <a:rPr lang="en-US" sz="2000" i="0" dirty="0">
                    <a:latin typeface="+mn-lt"/>
                  </a:rPr>
                  <a:t>Use </a:t>
                </a:r>
                <a14:m>
                  <m:oMath xmlns:m="http://schemas.openxmlformats.org/officeDocument/2006/math">
                    <m:sSub>
                      <m:sSubPr>
                        <m:ctrlPr>
                          <a:rPr lang="en-US" sz="2000" i="1">
                            <a:latin typeface="Cambria Math" panose="02040503050406030204" pitchFamily="18" charset="0"/>
                          </a:rPr>
                        </m:ctrlPr>
                      </m:sSubPr>
                      <m:e>
                        <m:r>
                          <a:rPr lang="en-US" sz="2000">
                            <a:latin typeface="Cambria Math" panose="02040503050406030204" pitchFamily="18" charset="0"/>
                          </a:rPr>
                          <m:t>𝐿</m:t>
                        </m:r>
                      </m:e>
                      <m:sub>
                        <m:r>
                          <a:rPr lang="en-US" sz="2000">
                            <a:latin typeface="Cambria Math" panose="02040503050406030204" pitchFamily="18" charset="0"/>
                          </a:rPr>
                          <m:t>2</m:t>
                        </m:r>
                      </m:sub>
                    </m:sSub>
                  </m:oMath>
                </a14:m>
                <a:r>
                  <a:rPr lang="en-US" sz="2000" i="0" dirty="0">
                    <a:latin typeface="+mn-lt"/>
                  </a:rPr>
                  <a:t>-norms to compare measured impedance data with model predictions</a:t>
                </a:r>
              </a:p>
              <a:p>
                <a:pPr marL="342900" indent="-342900">
                  <a:spcAft>
                    <a:spcPts val="300"/>
                  </a:spcAft>
                  <a:buFont typeface="Arial" panose="020B0604020202020204" pitchFamily="34" charset="0"/>
                  <a:buChar char="•"/>
                </a:pPr>
                <a:r>
                  <a:rPr lang="en-US" sz="2000" i="0" dirty="0">
                    <a:latin typeface="+mn-lt"/>
                  </a:rPr>
                  <a:t>Data compared to 15 impedance models found in literature</a:t>
                </a:r>
              </a:p>
            </p:txBody>
          </p:sp>
        </mc:Choice>
        <mc:Fallback xmlns="">
          <p:sp>
            <p:nvSpPr>
              <p:cNvPr id="9" name="TextBox 8">
                <a:extLst>
                  <a:ext uri="{FF2B5EF4-FFF2-40B4-BE49-F238E27FC236}">
                    <a16:creationId xmlns:a16="http://schemas.microsoft.com/office/drawing/2014/main" id="{91F8D448-84B0-1140-BC36-50E328D745FA}"/>
                  </a:ext>
                </a:extLst>
              </p:cNvPr>
              <p:cNvSpPr txBox="1">
                <a:spLocks noRot="1" noChangeAspect="1" noMove="1" noResize="1" noEditPoints="1" noAdjustHandles="1" noChangeArrowheads="1" noChangeShapeType="1" noTextEdit="1"/>
              </p:cNvSpPr>
              <p:nvPr/>
            </p:nvSpPr>
            <p:spPr>
              <a:xfrm>
                <a:off x="254052" y="1495450"/>
                <a:ext cx="8055975" cy="3477875"/>
              </a:xfrm>
              <a:prstGeom prst="rect">
                <a:avLst/>
              </a:prstGeom>
              <a:blipFill>
                <a:blip r:embed="rId5"/>
                <a:stretch>
                  <a:fillRect l="-833" t="-876" b="-2102"/>
                </a:stretch>
              </a:blipFill>
            </p:spPr>
            <p:txBody>
              <a:bodyPr/>
              <a:lstStyle/>
              <a:p>
                <a:r>
                  <a:rPr lang="en-US">
                    <a:noFill/>
                  </a:rPr>
                  <a:t> </a:t>
                </a:r>
              </a:p>
            </p:txBody>
          </p:sp>
        </mc:Fallback>
      </mc:AlternateContent>
      <p:sp>
        <p:nvSpPr>
          <p:cNvPr id="10" name="TextBox 9"/>
          <p:cNvSpPr txBox="1"/>
          <p:nvPr/>
        </p:nvSpPr>
        <p:spPr>
          <a:xfrm>
            <a:off x="9801922" y="915507"/>
            <a:ext cx="2101289" cy="369332"/>
          </a:xfrm>
          <a:prstGeom prst="rect">
            <a:avLst/>
          </a:prstGeom>
          <a:noFill/>
        </p:spPr>
        <p:txBody>
          <a:bodyPr wrap="square" rtlCol="0">
            <a:spAutoFit/>
          </a:bodyPr>
          <a:lstStyle/>
          <a:p>
            <a:r>
              <a:rPr lang="en-US" i="0" dirty="0">
                <a:latin typeface="+mn-lt"/>
              </a:rPr>
              <a:t>NASA </a:t>
            </a:r>
            <a:r>
              <a:rPr lang="en-US" i="0" dirty="0" err="1">
                <a:latin typeface="+mn-lt"/>
              </a:rPr>
              <a:t>LaRC</a:t>
            </a:r>
            <a:r>
              <a:rPr lang="en-US" i="0" dirty="0">
                <a:latin typeface="+mn-lt"/>
              </a:rPr>
              <a:t> NIT</a:t>
            </a:r>
          </a:p>
        </p:txBody>
      </p:sp>
      <p:sp>
        <p:nvSpPr>
          <p:cNvPr id="13" name="TextBox 12"/>
          <p:cNvSpPr txBox="1"/>
          <p:nvPr/>
        </p:nvSpPr>
        <p:spPr>
          <a:xfrm>
            <a:off x="9801922" y="6380946"/>
            <a:ext cx="1208042" cy="338554"/>
          </a:xfrm>
          <a:prstGeom prst="rect">
            <a:avLst/>
          </a:prstGeom>
          <a:noFill/>
        </p:spPr>
        <p:txBody>
          <a:bodyPr wrap="square" rtlCol="0">
            <a:spAutoFit/>
          </a:bodyPr>
          <a:lstStyle/>
          <a:p>
            <a:r>
              <a:rPr lang="en-US" sz="1600" i="0" dirty="0">
                <a:latin typeface="+mn-lt"/>
              </a:rPr>
              <a:t>SDOF Liner</a:t>
            </a:r>
          </a:p>
        </p:txBody>
      </p:sp>
      <p:grpSp>
        <p:nvGrpSpPr>
          <p:cNvPr id="19" name="Group 18"/>
          <p:cNvGrpSpPr/>
          <p:nvPr/>
        </p:nvGrpSpPr>
        <p:grpSpPr>
          <a:xfrm>
            <a:off x="8419224" y="1284839"/>
            <a:ext cx="1202015" cy="1469173"/>
            <a:chOff x="8419224" y="1284839"/>
            <a:chExt cx="1202015" cy="1469173"/>
          </a:xfrm>
        </p:grpSpPr>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22496" t="14414" r="24125" b="14414"/>
            <a:stretch/>
          </p:blipFill>
          <p:spPr>
            <a:xfrm rot="10800000">
              <a:off x="8419224" y="1284839"/>
              <a:ext cx="1202015" cy="1202015"/>
            </a:xfrm>
            <a:prstGeom prst="rect">
              <a:avLst/>
            </a:prstGeom>
          </p:spPr>
        </p:pic>
        <p:sp>
          <p:nvSpPr>
            <p:cNvPr id="14" name="TextBox 13"/>
            <p:cNvSpPr txBox="1"/>
            <p:nvPr/>
          </p:nvSpPr>
          <p:spPr>
            <a:xfrm>
              <a:off x="8594122" y="2415458"/>
              <a:ext cx="842720" cy="338554"/>
            </a:xfrm>
            <a:prstGeom prst="rect">
              <a:avLst/>
            </a:prstGeom>
            <a:noFill/>
          </p:spPr>
          <p:txBody>
            <a:bodyPr wrap="square" rtlCol="0">
              <a:spAutoFit/>
            </a:bodyPr>
            <a:lstStyle/>
            <a:p>
              <a:pPr algn="ctr"/>
              <a:r>
                <a:rPr lang="en-US" sz="1600" i="0" dirty="0">
                  <a:latin typeface="+mn-lt"/>
                </a:rPr>
                <a:t>Plastic</a:t>
              </a:r>
            </a:p>
          </p:txBody>
        </p:sp>
      </p:grpSp>
      <p:grpSp>
        <p:nvGrpSpPr>
          <p:cNvPr id="18" name="Group 17"/>
          <p:cNvGrpSpPr/>
          <p:nvPr/>
        </p:nvGrpSpPr>
        <p:grpSpPr>
          <a:xfrm>
            <a:off x="8419224" y="2879755"/>
            <a:ext cx="1212241" cy="1484183"/>
            <a:chOff x="8419224" y="2923001"/>
            <a:chExt cx="1212241" cy="1484183"/>
          </a:xfrm>
        </p:grpSpPr>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18423" t="9099" r="22860" b="13513"/>
            <a:stretch/>
          </p:blipFill>
          <p:spPr>
            <a:xfrm rot="10800000">
              <a:off x="8419224" y="2923001"/>
              <a:ext cx="1207008" cy="1193119"/>
            </a:xfrm>
            <a:prstGeom prst="rect">
              <a:avLst/>
            </a:prstGeom>
          </p:spPr>
        </p:pic>
        <p:sp>
          <p:nvSpPr>
            <p:cNvPr id="15" name="TextBox 14"/>
            <p:cNvSpPr txBox="1"/>
            <p:nvPr/>
          </p:nvSpPr>
          <p:spPr>
            <a:xfrm>
              <a:off x="8419224" y="4068630"/>
              <a:ext cx="1212241" cy="338554"/>
            </a:xfrm>
            <a:prstGeom prst="rect">
              <a:avLst/>
            </a:prstGeom>
            <a:noFill/>
          </p:spPr>
          <p:txBody>
            <a:bodyPr wrap="square" rtlCol="0">
              <a:spAutoFit/>
            </a:bodyPr>
            <a:lstStyle/>
            <a:p>
              <a:pPr algn="ctr"/>
              <a:r>
                <a:rPr lang="en-US" sz="1600" i="0" dirty="0">
                  <a:latin typeface="+mn-lt"/>
                </a:rPr>
                <a:t>Aluminum</a:t>
              </a:r>
            </a:p>
          </p:txBody>
        </p:sp>
      </p:grpSp>
      <p:grpSp>
        <p:nvGrpSpPr>
          <p:cNvPr id="17" name="Group 16"/>
          <p:cNvGrpSpPr/>
          <p:nvPr/>
        </p:nvGrpSpPr>
        <p:grpSpPr>
          <a:xfrm>
            <a:off x="8277358" y="4494078"/>
            <a:ext cx="1485746" cy="1651682"/>
            <a:chOff x="8277358" y="4605282"/>
            <a:chExt cx="1485746" cy="1651682"/>
          </a:xfrm>
        </p:grpSpPr>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l="26059" t="14685" r="22657" b="17477"/>
            <a:stretch/>
          </p:blipFill>
          <p:spPr>
            <a:xfrm rot="10800000">
              <a:off x="8419696" y="4605282"/>
              <a:ext cx="1207008" cy="1197467"/>
            </a:xfrm>
            <a:prstGeom prst="rect">
              <a:avLst/>
            </a:prstGeom>
          </p:spPr>
        </p:pic>
        <p:sp>
          <p:nvSpPr>
            <p:cNvPr id="16" name="TextBox 15"/>
            <p:cNvSpPr txBox="1"/>
            <p:nvPr/>
          </p:nvSpPr>
          <p:spPr>
            <a:xfrm>
              <a:off x="8277358" y="5733744"/>
              <a:ext cx="1485746" cy="523220"/>
            </a:xfrm>
            <a:prstGeom prst="rect">
              <a:avLst/>
            </a:prstGeom>
            <a:noFill/>
          </p:spPr>
          <p:txBody>
            <a:bodyPr wrap="square" rtlCol="0">
              <a:spAutoFit/>
            </a:bodyPr>
            <a:lstStyle/>
            <a:p>
              <a:pPr algn="ctr"/>
              <a:r>
                <a:rPr lang="en-US" sz="1600" i="0" dirty="0">
                  <a:latin typeface="+mn-lt"/>
                </a:rPr>
                <a:t>Carbon Fiber</a:t>
              </a:r>
            </a:p>
            <a:p>
              <a:r>
                <a:rPr lang="en-US" sz="1200" i="0" dirty="0">
                  <a:latin typeface="+mn-lt"/>
                </a:rPr>
                <a:t>   (</a:t>
              </a:r>
              <a:r>
                <a:rPr lang="en-US" sz="1200" i="0" dirty="0" err="1">
                  <a:latin typeface="+mn-lt"/>
                </a:rPr>
                <a:t>Ikonics</a:t>
              </a:r>
              <a:r>
                <a:rPr lang="en-US" sz="1200" i="0" dirty="0">
                  <a:latin typeface="+mn-lt"/>
                </a:rPr>
                <a:t> SAA)</a:t>
              </a:r>
            </a:p>
          </p:txBody>
        </p:sp>
      </p:grpSp>
      <p:grpSp>
        <p:nvGrpSpPr>
          <p:cNvPr id="21" name="Group 20"/>
          <p:cNvGrpSpPr/>
          <p:nvPr/>
        </p:nvGrpSpPr>
        <p:grpSpPr>
          <a:xfrm>
            <a:off x="83023" y="4943990"/>
            <a:ext cx="8388714" cy="1914010"/>
            <a:chOff x="83023" y="4943990"/>
            <a:chExt cx="8388714" cy="1914010"/>
          </a:xfrm>
        </p:grpSpPr>
        <mc:AlternateContent xmlns:mc="http://schemas.openxmlformats.org/markup-compatibility/2006" xmlns:a14="http://schemas.microsoft.com/office/drawing/2010/main">
          <mc:Choice Requires="a14">
            <p:sp>
              <p:nvSpPr>
                <p:cNvPr id="11" name="Rectangle 10"/>
                <p:cNvSpPr/>
                <p:nvPr/>
              </p:nvSpPr>
              <p:spPr>
                <a:xfrm>
                  <a:off x="402183" y="5563713"/>
                  <a:ext cx="7750395" cy="7101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atin typeface="Cambria Math" panose="02040503050406030204" pitchFamily="18" charset="0"/>
                          </a:rPr>
                          <m:t>𝜁</m:t>
                        </m:r>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32</m:t>
                            </m:r>
                            <m:r>
                              <a:rPr lang="en-US">
                                <a:latin typeface="Cambria Math" panose="02040503050406030204" pitchFamily="18" charset="0"/>
                              </a:rPr>
                              <m:t>𝜇</m:t>
                            </m:r>
                            <m:r>
                              <a:rPr lang="en-US">
                                <a:latin typeface="Cambria Math" panose="02040503050406030204" pitchFamily="18" charset="0"/>
                              </a:rPr>
                              <m:t>𝑡</m:t>
                            </m:r>
                          </m:num>
                          <m:den>
                            <m:r>
                              <a:rPr lang="en-US">
                                <a:latin typeface="Cambria Math" panose="02040503050406030204" pitchFamily="18" charset="0"/>
                              </a:rPr>
                              <m:t>𝜌</m:t>
                            </m:r>
                            <m:r>
                              <a:rPr lang="en-US">
                                <a:latin typeface="Cambria Math" panose="02040503050406030204" pitchFamily="18" charset="0"/>
                              </a:rPr>
                              <m:t>𝑐</m:t>
                            </m:r>
                            <m:d>
                              <m:dPr>
                                <m:ctrlPr>
                                  <a:rPr lang="en-US" i="1">
                                    <a:latin typeface="Cambria Math" panose="02040503050406030204" pitchFamily="18" charset="0"/>
                                  </a:rPr>
                                </m:ctrlPr>
                              </m:dPr>
                              <m:e>
                                <m:r>
                                  <a:rPr lang="en-US">
                                    <a:latin typeface="Cambria Math" panose="02040503050406030204" pitchFamily="18" charset="0"/>
                                  </a:rPr>
                                  <m:t>𝜎</m:t>
                                </m:r>
                                <m:sSub>
                                  <m:sSubPr>
                                    <m:ctrlPr>
                                      <a:rPr lang="en-US" i="1">
                                        <a:latin typeface="Cambria Math" panose="02040503050406030204" pitchFamily="18" charset="0"/>
                                      </a:rPr>
                                    </m:ctrlPr>
                                  </m:sSubPr>
                                  <m:e>
                                    <m:r>
                                      <a:rPr lang="en-US">
                                        <a:latin typeface="Cambria Math" panose="02040503050406030204" pitchFamily="18" charset="0"/>
                                      </a:rPr>
                                      <m:t>𝐶</m:t>
                                    </m:r>
                                  </m:e>
                                  <m:sub>
                                    <m:r>
                                      <a:rPr lang="en-US">
                                        <a:latin typeface="Cambria Math" panose="02040503050406030204" pitchFamily="18" charset="0"/>
                                      </a:rPr>
                                      <m:t>𝐷</m:t>
                                    </m:r>
                                  </m:sub>
                                </m:sSub>
                              </m:e>
                            </m:d>
                            <m:sSup>
                              <m:sSupPr>
                                <m:ctrlPr>
                                  <a:rPr lang="en-US" i="1">
                                    <a:latin typeface="Cambria Math" panose="02040503050406030204" pitchFamily="18" charset="0"/>
                                  </a:rPr>
                                </m:ctrlPr>
                              </m:sSupPr>
                              <m:e>
                                <m:r>
                                  <a:rPr lang="en-US">
                                    <a:latin typeface="Cambria Math" panose="02040503050406030204" pitchFamily="18" charset="0"/>
                                  </a:rPr>
                                  <m:t>𝑑</m:t>
                                </m:r>
                              </m:e>
                              <m:sup>
                                <m:r>
                                  <a:rPr lang="en-US">
                                    <a:latin typeface="Cambria Math" panose="02040503050406030204" pitchFamily="18" charset="0"/>
                                  </a:rPr>
                                  <m:t>2</m:t>
                                </m:r>
                              </m:sup>
                            </m:sSup>
                          </m:den>
                        </m:f>
                        <m:r>
                          <a:rPr lang="en-US">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a:latin typeface="Cambria Math" panose="02040503050406030204" pitchFamily="18" charset="0"/>
                                  </a:rPr>
                                  <m:t>𝑢</m:t>
                                </m:r>
                              </m:e>
                              <m:sub>
                                <m:r>
                                  <m:rPr>
                                    <m:sty m:val="p"/>
                                  </m:rPr>
                                  <a:rPr lang="en-US" i="0">
                                    <a:latin typeface="Cambria Math" panose="02040503050406030204" pitchFamily="18" charset="0"/>
                                  </a:rPr>
                                  <m:t>rms</m:t>
                                </m:r>
                              </m:sub>
                            </m:sSub>
                          </m:num>
                          <m:den>
                            <m:r>
                              <a:rPr lang="en-US">
                                <a:latin typeface="Cambria Math" panose="02040503050406030204" pitchFamily="18" charset="0"/>
                              </a:rPr>
                              <m:t>2</m:t>
                            </m:r>
                            <m:r>
                              <a:rPr lang="en-US">
                                <a:latin typeface="Cambria Math" panose="02040503050406030204" pitchFamily="18" charset="0"/>
                              </a:rPr>
                              <m:t>𝑐</m:t>
                            </m:r>
                            <m:r>
                              <a:rPr lang="en-US">
                                <a:latin typeface="Cambria Math" panose="02040503050406030204" pitchFamily="18" charset="0"/>
                              </a:rPr>
                              <m:t>(</m:t>
                            </m:r>
                            <m:r>
                              <a:rPr lang="en-US">
                                <a:latin typeface="Cambria Math" panose="02040503050406030204" pitchFamily="18" charset="0"/>
                              </a:rPr>
                              <m:t>𝜎</m:t>
                            </m:r>
                            <m:sSub>
                              <m:sSubPr>
                                <m:ctrlPr>
                                  <a:rPr lang="en-US" i="1">
                                    <a:latin typeface="Cambria Math" panose="02040503050406030204" pitchFamily="18" charset="0"/>
                                  </a:rPr>
                                </m:ctrlPr>
                              </m:sSubPr>
                              <m:e>
                                <m:r>
                                  <a:rPr lang="en-US">
                                    <a:latin typeface="Cambria Math" panose="02040503050406030204" pitchFamily="18" charset="0"/>
                                  </a:rPr>
                                  <m:t>𝐶</m:t>
                                </m:r>
                              </m:e>
                              <m:sub>
                                <m:r>
                                  <a:rPr lang="en-US">
                                    <a:latin typeface="Cambria Math" panose="02040503050406030204" pitchFamily="18" charset="0"/>
                                  </a:rPr>
                                  <m:t>𝐷</m:t>
                                </m:r>
                              </m:sub>
                            </m:sSub>
                            <m:r>
                              <a:rPr lang="en-US">
                                <a:latin typeface="Cambria Math" panose="02040503050406030204" pitchFamily="18" charset="0"/>
                              </a:rPr>
                              <m:t>)</m:t>
                            </m:r>
                          </m:den>
                        </m:f>
                        <m:r>
                          <a:rPr lang="en-US">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a:latin typeface="Cambria Math" panose="02040503050406030204" pitchFamily="18" charset="0"/>
                                  </a:rPr>
                                  <m:t>𝑀</m:t>
                                </m:r>
                              </m:e>
                              <m:sub>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L</m:t>
                                </m:r>
                              </m:sub>
                            </m:sSub>
                          </m:num>
                          <m:den>
                            <m:r>
                              <a:rPr lang="en-US">
                                <a:latin typeface="Cambria Math" panose="02040503050406030204" pitchFamily="18" charset="0"/>
                              </a:rPr>
                              <m:t>𝜎</m:t>
                            </m:r>
                            <m:d>
                              <m:dPr>
                                <m:begChr m:val="["/>
                                <m:endChr m:val="]"/>
                                <m:ctrlPr>
                                  <a:rPr lang="en-US" i="1">
                                    <a:latin typeface="Cambria Math" panose="02040503050406030204" pitchFamily="18" charset="0"/>
                                  </a:rPr>
                                </m:ctrlPr>
                              </m:dPr>
                              <m:e>
                                <m:r>
                                  <a:rPr lang="en-US">
                                    <a:latin typeface="Cambria Math" panose="02040503050406030204" pitchFamily="18" charset="0"/>
                                  </a:rPr>
                                  <m:t>2+1.256</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𝛿</m:t>
                                        </m:r>
                                      </m:e>
                                      <m:sub>
                                        <m:r>
                                          <a:rPr lang="en-US">
                                            <a:latin typeface="Cambria Math" panose="02040503050406030204" pitchFamily="18" charset="0"/>
                                          </a:rPr>
                                          <m:t>1</m:t>
                                        </m:r>
                                      </m:sub>
                                    </m:sSub>
                                    <m:r>
                                      <a:rPr lang="en-US">
                                        <a:latin typeface="Cambria Math" panose="02040503050406030204" pitchFamily="18" charset="0"/>
                                      </a:rPr>
                                      <m:t>/</m:t>
                                    </m:r>
                                    <m:r>
                                      <a:rPr lang="en-US">
                                        <a:latin typeface="Cambria Math" panose="02040503050406030204" pitchFamily="18" charset="0"/>
                                      </a:rPr>
                                      <m:t>𝑑</m:t>
                                    </m:r>
                                  </m:e>
                                </m:d>
                              </m:e>
                            </m:d>
                          </m:den>
                        </m:f>
                        <m:r>
                          <a:rPr lang="en-US">
                            <a:latin typeface="Cambria Math" panose="02040503050406030204" pitchFamily="18" charset="0"/>
                          </a:rPr>
                          <m:t>+</m:t>
                        </m:r>
                        <m:r>
                          <a:rPr lang="en-US">
                            <a:latin typeface="Cambria Math" panose="02040503050406030204" pitchFamily="18" charset="0"/>
                          </a:rPr>
                          <m:t>𝑖</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a:latin typeface="Cambria Math" panose="02040503050406030204" pitchFamily="18" charset="0"/>
                                  </a:rPr>
                                  <m:t>𝑘</m:t>
                                </m:r>
                                <m:r>
                                  <a:rPr lang="en-US">
                                    <a:latin typeface="Cambria Math" panose="02040503050406030204" pitchFamily="18" charset="0"/>
                                  </a:rPr>
                                  <m:t>(</m:t>
                                </m:r>
                                <m:r>
                                  <a:rPr lang="en-US">
                                    <a:latin typeface="Cambria Math" panose="02040503050406030204" pitchFamily="18" charset="0"/>
                                  </a:rPr>
                                  <m:t>𝑡</m:t>
                                </m:r>
                                <m:r>
                                  <a:rPr lang="en-US">
                                    <a:latin typeface="Cambria Math" panose="02040503050406030204" pitchFamily="18" charset="0"/>
                                  </a:rPr>
                                  <m:t>+</m:t>
                                </m:r>
                                <m:r>
                                  <a:rPr lang="en-US">
                                    <a:latin typeface="Cambria Math" panose="02040503050406030204" pitchFamily="18" charset="0"/>
                                  </a:rPr>
                                  <m:t>𝜖</m:t>
                                </m:r>
                                <m:r>
                                  <a:rPr lang="en-US">
                                    <a:latin typeface="Cambria Math" panose="02040503050406030204" pitchFamily="18" charset="0"/>
                                  </a:rPr>
                                  <m:t>𝑑</m:t>
                                </m:r>
                                <m:r>
                                  <a:rPr lang="en-US">
                                    <a:latin typeface="Cambria Math" panose="02040503050406030204" pitchFamily="18" charset="0"/>
                                  </a:rPr>
                                  <m:t>)</m:t>
                                </m:r>
                              </m:num>
                              <m:den>
                                <m:r>
                                  <a:rPr lang="en-US">
                                    <a:latin typeface="Cambria Math" panose="02040503050406030204" pitchFamily="18" charset="0"/>
                                  </a:rPr>
                                  <m:t>𝜎</m:t>
                                </m:r>
                              </m:den>
                            </m:f>
                            <m:r>
                              <a:rPr lang="en-US">
                                <a:latin typeface="Cambria Math" panose="02040503050406030204" pitchFamily="18" charset="0"/>
                              </a:rPr>
                              <m:t>−</m:t>
                            </m:r>
                            <m:r>
                              <m:rPr>
                                <m:sty m:val="p"/>
                              </m:rPr>
                              <a:rPr lang="en-US" i="0">
                                <a:latin typeface="Cambria Math" panose="02040503050406030204" pitchFamily="18" charset="0"/>
                              </a:rPr>
                              <m:t>cot</m:t>
                            </m:r>
                            <m:r>
                              <a:rPr lang="en-US">
                                <a:latin typeface="Cambria Math" panose="02040503050406030204" pitchFamily="18" charset="0"/>
                              </a:rPr>
                              <m:t>(</m:t>
                            </m:r>
                            <m:r>
                              <a:rPr lang="en-US">
                                <a:latin typeface="Cambria Math" panose="02040503050406030204" pitchFamily="18" charset="0"/>
                              </a:rPr>
                              <m:t>𝑘h</m:t>
                            </m:r>
                            <m:r>
                              <a:rPr lang="en-US">
                                <a:latin typeface="Cambria Math" panose="02040503050406030204" pitchFamily="18" charset="0"/>
                              </a:rPr>
                              <m:t>)</m:t>
                            </m:r>
                          </m:e>
                        </m:d>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402183" y="5563713"/>
                  <a:ext cx="7750395" cy="710194"/>
                </a:xfrm>
                <a:prstGeom prst="rect">
                  <a:avLst/>
                </a:prstGeom>
                <a:blipFill>
                  <a:blip r:embed="rId9"/>
                  <a:stretch>
                    <a:fillRect/>
                  </a:stretch>
                </a:blipFill>
              </p:spPr>
              <p:txBody>
                <a:bodyPr/>
                <a:lstStyle/>
                <a:p>
                  <a:r>
                    <a:rPr lang="en-US">
                      <a:noFill/>
                    </a:rPr>
                    <a:t> </a:t>
                  </a:r>
                </a:p>
              </p:txBody>
            </p:sp>
          </mc:Fallback>
        </mc:AlternateContent>
        <p:sp>
          <p:nvSpPr>
            <p:cNvPr id="12" name="Rectangle 11"/>
            <p:cNvSpPr/>
            <p:nvPr/>
          </p:nvSpPr>
          <p:spPr>
            <a:xfrm>
              <a:off x="83023" y="6273225"/>
              <a:ext cx="8388714" cy="584775"/>
            </a:xfrm>
            <a:prstGeom prst="rect">
              <a:avLst/>
            </a:prstGeom>
          </p:spPr>
          <p:txBody>
            <a:bodyPr wrap="square">
              <a:spAutoFit/>
            </a:bodyPr>
            <a:lstStyle/>
            <a:p>
              <a:pPr marL="346075" lvl="1">
                <a:spcAft>
                  <a:spcPts val="300"/>
                </a:spcAft>
              </a:pPr>
              <a:r>
                <a:rPr lang="en-US" sz="1600" i="0" dirty="0" err="1">
                  <a:latin typeface="+mn-lt"/>
                </a:rPr>
                <a:t>Motsinger</a:t>
              </a:r>
              <a:r>
                <a:rPr lang="en-US" sz="1600" i="0" dirty="0">
                  <a:latin typeface="+mn-lt"/>
                </a:rPr>
                <a:t>, Kraft, “Design and Performance of Duct Acoustic Treatment: Aeroacoustics of Flight Vehicles; Chapter 14, Vol. 2: Noise Control,” NASA RP-1258, 1991</a:t>
              </a:r>
            </a:p>
          </p:txBody>
        </p:sp>
        <p:sp>
          <p:nvSpPr>
            <p:cNvPr id="20" name="TextBox 19">
              <a:extLst>
                <a:ext uri="{FF2B5EF4-FFF2-40B4-BE49-F238E27FC236}">
                  <a16:creationId xmlns:a16="http://schemas.microsoft.com/office/drawing/2014/main" id="{91F8D448-84B0-1140-BC36-50E328D745FA}"/>
                </a:ext>
              </a:extLst>
            </p:cNvPr>
            <p:cNvSpPr txBox="1"/>
            <p:nvPr/>
          </p:nvSpPr>
          <p:spPr>
            <a:xfrm>
              <a:off x="254052" y="4943990"/>
              <a:ext cx="8055975" cy="707886"/>
            </a:xfrm>
            <a:prstGeom prst="rect">
              <a:avLst/>
            </a:prstGeom>
            <a:noFill/>
          </p:spPr>
          <p:txBody>
            <a:bodyPr wrap="square" rtlCol="0">
              <a:spAutoFit/>
            </a:bodyPr>
            <a:lstStyle/>
            <a:p>
              <a:pPr>
                <a:spcBef>
                  <a:spcPts val="600"/>
                </a:spcBef>
                <a:spcAft>
                  <a:spcPts val="300"/>
                </a:spcAft>
              </a:pPr>
              <a:r>
                <a:rPr lang="en-US" sz="2000" b="1" u="sng" dirty="0">
                  <a:solidFill>
                    <a:srgbClr val="FF0000"/>
                  </a:solidFill>
                  <a:latin typeface="+mn-lt"/>
                </a:rPr>
                <a:t>Current Observation:</a:t>
              </a:r>
              <a:r>
                <a:rPr lang="en-US" sz="2000" b="1" dirty="0">
                  <a:solidFill>
                    <a:srgbClr val="FF0000"/>
                  </a:solidFill>
                  <a:latin typeface="+mn-lt"/>
                </a:rPr>
                <a:t> The </a:t>
              </a:r>
              <a:r>
                <a:rPr lang="en-US" sz="2000" b="1" dirty="0" err="1">
                  <a:solidFill>
                    <a:srgbClr val="FF0000"/>
                  </a:solidFill>
                  <a:latin typeface="+mn-lt"/>
                </a:rPr>
                <a:t>Motsinger</a:t>
              </a:r>
              <a:r>
                <a:rPr lang="en-US" sz="2000" b="1" dirty="0">
                  <a:solidFill>
                    <a:srgbClr val="FF0000"/>
                  </a:solidFill>
                  <a:latin typeface="+mn-lt"/>
                </a:rPr>
                <a:t> and Kraft model works best for the 		       configurations tested so far</a:t>
              </a:r>
              <a:endParaRPr lang="en-US" sz="2000" b="1" u="sng" dirty="0">
                <a:solidFill>
                  <a:srgbClr val="FF0000"/>
                </a:solidFill>
                <a:latin typeface="+mn-lt"/>
              </a:endParaRPr>
            </a:p>
          </p:txBody>
        </p:sp>
      </p:grpSp>
      <p:sp>
        <p:nvSpPr>
          <p:cNvPr id="22" name="TextBox 21"/>
          <p:cNvSpPr txBox="1"/>
          <p:nvPr/>
        </p:nvSpPr>
        <p:spPr>
          <a:xfrm>
            <a:off x="8388737" y="915507"/>
            <a:ext cx="1267982" cy="369332"/>
          </a:xfrm>
          <a:prstGeom prst="rect">
            <a:avLst/>
          </a:prstGeom>
          <a:noFill/>
        </p:spPr>
        <p:txBody>
          <a:bodyPr wrap="square" rtlCol="0">
            <a:spAutoFit/>
          </a:bodyPr>
          <a:lstStyle/>
          <a:p>
            <a:pPr algn="ctr"/>
            <a:r>
              <a:rPr lang="en-US" i="0" dirty="0" err="1">
                <a:latin typeface="+mn-lt"/>
              </a:rPr>
              <a:t>Facesheets</a:t>
            </a:r>
            <a:endParaRPr lang="en-US" i="0" dirty="0">
              <a:latin typeface="+mn-lt"/>
            </a:endParaRPr>
          </a:p>
        </p:txBody>
      </p:sp>
    </p:spTree>
    <p:extLst>
      <p:ext uri="{BB962C8B-B14F-4D97-AF65-F5344CB8AC3E}">
        <p14:creationId xmlns:p14="http://schemas.microsoft.com/office/powerpoint/2010/main" val="63793680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Partition Thickness (Straight)</a:t>
            </a:r>
          </a:p>
        </p:txBody>
      </p:sp>
      <p:sp>
        <p:nvSpPr>
          <p:cNvPr id="5" name="TextBox 4">
            <a:extLst>
              <a:ext uri="{FF2B5EF4-FFF2-40B4-BE49-F238E27FC236}">
                <a16:creationId xmlns:a16="http://schemas.microsoft.com/office/drawing/2014/main" id="{E416B28E-A0CA-A742-AB01-086056A9C51E}"/>
              </a:ext>
            </a:extLst>
          </p:cNvPr>
          <p:cNvSpPr txBox="1"/>
          <p:nvPr/>
        </p:nvSpPr>
        <p:spPr>
          <a:xfrm>
            <a:off x="218929" y="1488288"/>
            <a:ext cx="7105694" cy="1938992"/>
          </a:xfrm>
          <a:prstGeom prst="rect">
            <a:avLst/>
          </a:prstGeom>
          <a:noFill/>
        </p:spPr>
        <p:txBody>
          <a:bodyPr wrap="square" rtlCol="0">
            <a:spAutoFit/>
          </a:bodyPr>
          <a:lstStyle/>
          <a:p>
            <a:pPr marL="285750" indent="-285750">
              <a:buFont typeface="Arial" panose="020B0604020202020204" pitchFamily="34" charset="0"/>
              <a:buChar char="•"/>
            </a:pPr>
            <a:r>
              <a:rPr lang="en-US" sz="2000" i="0" dirty="0">
                <a:latin typeface="+mn-lt"/>
              </a:rPr>
              <a:t>Samples tested in the NIT w/ common perforate </a:t>
            </a:r>
            <a:r>
              <a:rPr lang="en-US" sz="2000" i="0" dirty="0" err="1">
                <a:latin typeface="+mn-lt"/>
              </a:rPr>
              <a:t>facesheet</a:t>
            </a:r>
            <a:endParaRPr lang="en-US" sz="2000" i="0" dirty="0">
              <a:latin typeface="+mn-lt"/>
            </a:endParaRPr>
          </a:p>
          <a:p>
            <a:pPr marL="285750" indent="-285750">
              <a:buFont typeface="Arial" panose="020B0604020202020204" pitchFamily="34" charset="0"/>
              <a:buChar char="•"/>
            </a:pPr>
            <a:r>
              <a:rPr lang="en-US" sz="2000" i="0" dirty="0">
                <a:latin typeface="+mn-lt"/>
              </a:rPr>
              <a:t>Good comparison between predicted/measured impedance spectra for each configuration (normal incidence, no flow) </a:t>
            </a:r>
          </a:p>
          <a:p>
            <a:pPr marL="285750" indent="-285750">
              <a:buFont typeface="Arial" panose="020B0604020202020204" pitchFamily="34" charset="0"/>
              <a:buChar char="•"/>
            </a:pPr>
            <a:r>
              <a:rPr lang="en-US" sz="2000" i="0" dirty="0">
                <a:latin typeface="+mn-lt"/>
              </a:rPr>
              <a:t>Must account for change in surface porosity</a:t>
            </a:r>
          </a:p>
          <a:p>
            <a:pPr marL="285750" indent="-285750">
              <a:buFont typeface="Arial" panose="020B0604020202020204" pitchFamily="34" charset="0"/>
              <a:buChar char="•"/>
            </a:pPr>
            <a:r>
              <a:rPr lang="en-US" sz="2000" i="0" dirty="0">
                <a:latin typeface="+mn-lt"/>
              </a:rPr>
              <a:t>Very noticeable effect (flattening) on reactance spectrum</a:t>
            </a:r>
          </a:p>
          <a:p>
            <a:pPr marL="285750" indent="-285750">
              <a:buFont typeface="Arial" panose="020B0604020202020204" pitchFamily="34" charset="0"/>
              <a:buChar char="•"/>
            </a:pPr>
            <a:r>
              <a:rPr lang="en-US" sz="2000" i="0" dirty="0">
                <a:latin typeface="+mn-lt"/>
              </a:rPr>
              <a:t>Further review with ONERA</a:t>
            </a:r>
          </a:p>
        </p:txBody>
      </p:sp>
      <p:grpSp>
        <p:nvGrpSpPr>
          <p:cNvPr id="17" name="Group 16"/>
          <p:cNvGrpSpPr/>
          <p:nvPr/>
        </p:nvGrpSpPr>
        <p:grpSpPr>
          <a:xfrm>
            <a:off x="7701847" y="944340"/>
            <a:ext cx="4471262" cy="2802502"/>
            <a:chOff x="3418704" y="3665820"/>
            <a:chExt cx="4471262" cy="2802502"/>
          </a:xfrm>
        </p:grpSpPr>
        <p:grpSp>
          <p:nvGrpSpPr>
            <p:cNvPr id="10" name="Group 9"/>
            <p:cNvGrpSpPr/>
            <p:nvPr/>
          </p:nvGrpSpPr>
          <p:grpSpPr>
            <a:xfrm>
              <a:off x="3418704" y="3665820"/>
              <a:ext cx="4471262" cy="2802502"/>
              <a:chOff x="3418704" y="3665820"/>
              <a:chExt cx="4471262" cy="2802502"/>
            </a:xfrm>
          </p:grpSpPr>
          <p:pic>
            <p:nvPicPr>
              <p:cNvPr id="4" name="Picture 3">
                <a:extLst>
                  <a:ext uri="{FF2B5EF4-FFF2-40B4-BE49-F238E27FC236}">
                    <a16:creationId xmlns:a16="http://schemas.microsoft.com/office/drawing/2014/main" id="{C68896AA-7F15-1340-AB8E-D5AFECECABEF}"/>
                  </a:ext>
                </a:extLst>
              </p:cNvPr>
              <p:cNvPicPr>
                <a:picLocks noChangeAspect="1"/>
              </p:cNvPicPr>
              <p:nvPr/>
            </p:nvPicPr>
            <p:blipFill>
              <a:blip r:embed="rId3"/>
              <a:stretch>
                <a:fillRect/>
              </a:stretch>
            </p:blipFill>
            <p:spPr>
              <a:xfrm>
                <a:off x="3418704" y="3725122"/>
                <a:ext cx="4471262" cy="2743200"/>
              </a:xfrm>
              <a:prstGeom prst="rect">
                <a:avLst/>
              </a:prstGeom>
            </p:spPr>
          </p:pic>
          <p:sp>
            <p:nvSpPr>
              <p:cNvPr id="7" name="Rectangle 6"/>
              <p:cNvSpPr/>
              <p:nvPr/>
            </p:nvSpPr>
            <p:spPr>
              <a:xfrm>
                <a:off x="5104266" y="3665820"/>
                <a:ext cx="1200150" cy="3143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4" name="TextBox 13"/>
            <p:cNvSpPr txBox="1"/>
            <p:nvPr/>
          </p:nvSpPr>
          <p:spPr>
            <a:xfrm>
              <a:off x="5227910" y="3725113"/>
              <a:ext cx="1152525" cy="369332"/>
            </a:xfrm>
            <a:prstGeom prst="rect">
              <a:avLst/>
            </a:prstGeom>
            <a:noFill/>
          </p:spPr>
          <p:txBody>
            <a:bodyPr wrap="square" rtlCol="0">
              <a:spAutoFit/>
            </a:bodyPr>
            <a:lstStyle/>
            <a:p>
              <a:pPr algn="ctr"/>
              <a:r>
                <a:rPr lang="en-US" i="0" dirty="0">
                  <a:latin typeface="+mn-lt"/>
                </a:rPr>
                <a:t>0.1 in</a:t>
              </a:r>
            </a:p>
          </p:txBody>
        </p:sp>
      </p:grpSp>
      <p:grpSp>
        <p:nvGrpSpPr>
          <p:cNvPr id="19" name="Group 18"/>
          <p:cNvGrpSpPr/>
          <p:nvPr/>
        </p:nvGrpSpPr>
        <p:grpSpPr>
          <a:xfrm>
            <a:off x="7701847" y="3700630"/>
            <a:ext cx="4471262" cy="2773760"/>
            <a:chOff x="7701847" y="3700630"/>
            <a:chExt cx="4471262" cy="2773760"/>
          </a:xfrm>
        </p:grpSpPr>
        <p:grpSp>
          <p:nvGrpSpPr>
            <p:cNvPr id="11" name="Group 10"/>
            <p:cNvGrpSpPr/>
            <p:nvPr/>
          </p:nvGrpSpPr>
          <p:grpSpPr>
            <a:xfrm>
              <a:off x="7701847" y="3700630"/>
              <a:ext cx="4471262" cy="2773760"/>
              <a:chOff x="7701847" y="3700630"/>
              <a:chExt cx="4471262" cy="2773760"/>
            </a:xfrm>
          </p:grpSpPr>
          <p:pic>
            <p:nvPicPr>
              <p:cNvPr id="3" name="Picture 2">
                <a:extLst>
                  <a:ext uri="{FF2B5EF4-FFF2-40B4-BE49-F238E27FC236}">
                    <a16:creationId xmlns:a16="http://schemas.microsoft.com/office/drawing/2014/main" id="{C254611A-7327-1847-8B1C-FA36C055E8FA}"/>
                  </a:ext>
                </a:extLst>
              </p:cNvPr>
              <p:cNvPicPr>
                <a:picLocks noChangeAspect="1"/>
              </p:cNvPicPr>
              <p:nvPr/>
            </p:nvPicPr>
            <p:blipFill>
              <a:blip r:embed="rId4"/>
              <a:stretch>
                <a:fillRect/>
              </a:stretch>
            </p:blipFill>
            <p:spPr>
              <a:xfrm>
                <a:off x="7701847" y="3731190"/>
                <a:ext cx="4471262" cy="2743200"/>
              </a:xfrm>
              <a:prstGeom prst="rect">
                <a:avLst/>
              </a:prstGeom>
            </p:spPr>
          </p:pic>
          <p:sp>
            <p:nvSpPr>
              <p:cNvPr id="8" name="Rectangle 7"/>
              <p:cNvSpPr/>
              <p:nvPr/>
            </p:nvSpPr>
            <p:spPr>
              <a:xfrm>
                <a:off x="9456465" y="3700630"/>
                <a:ext cx="1200150" cy="3143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5" name="TextBox 14"/>
            <p:cNvSpPr txBox="1"/>
            <p:nvPr/>
          </p:nvSpPr>
          <p:spPr>
            <a:xfrm>
              <a:off x="9511199" y="3725122"/>
              <a:ext cx="1152525" cy="369332"/>
            </a:xfrm>
            <a:prstGeom prst="rect">
              <a:avLst/>
            </a:prstGeom>
            <a:noFill/>
          </p:spPr>
          <p:txBody>
            <a:bodyPr wrap="square" rtlCol="0">
              <a:spAutoFit/>
            </a:bodyPr>
            <a:lstStyle/>
            <a:p>
              <a:pPr algn="ctr"/>
              <a:r>
                <a:rPr lang="en-US" i="0" dirty="0">
                  <a:latin typeface="+mn-lt"/>
                </a:rPr>
                <a:t>0.2 in</a:t>
              </a:r>
            </a:p>
          </p:txBody>
        </p:sp>
      </p:grpSp>
      <p:grpSp>
        <p:nvGrpSpPr>
          <p:cNvPr id="18" name="Group 17"/>
          <p:cNvGrpSpPr/>
          <p:nvPr/>
        </p:nvGrpSpPr>
        <p:grpSpPr>
          <a:xfrm>
            <a:off x="3672304" y="3700630"/>
            <a:ext cx="4471261" cy="2773760"/>
            <a:chOff x="7701848" y="844435"/>
            <a:chExt cx="4471261" cy="2773760"/>
          </a:xfrm>
        </p:grpSpPr>
        <p:grpSp>
          <p:nvGrpSpPr>
            <p:cNvPr id="12" name="Group 11"/>
            <p:cNvGrpSpPr/>
            <p:nvPr/>
          </p:nvGrpSpPr>
          <p:grpSpPr>
            <a:xfrm>
              <a:off x="7701848" y="844435"/>
              <a:ext cx="4471261" cy="2773760"/>
              <a:chOff x="7701848" y="844435"/>
              <a:chExt cx="4471261" cy="2773760"/>
            </a:xfrm>
          </p:grpSpPr>
          <p:pic>
            <p:nvPicPr>
              <p:cNvPr id="6" name="Picture 5">
                <a:extLst>
                  <a:ext uri="{FF2B5EF4-FFF2-40B4-BE49-F238E27FC236}">
                    <a16:creationId xmlns:a16="http://schemas.microsoft.com/office/drawing/2014/main" id="{D8D6B305-4471-F347-9EBD-1B990B0ED216}"/>
                  </a:ext>
                </a:extLst>
              </p:cNvPr>
              <p:cNvPicPr>
                <a:picLocks noChangeAspect="1"/>
              </p:cNvPicPr>
              <p:nvPr/>
            </p:nvPicPr>
            <p:blipFill>
              <a:blip r:embed="rId5"/>
              <a:stretch>
                <a:fillRect/>
              </a:stretch>
            </p:blipFill>
            <p:spPr>
              <a:xfrm>
                <a:off x="7701848" y="874995"/>
                <a:ext cx="4471261" cy="2743200"/>
              </a:xfrm>
              <a:prstGeom prst="rect">
                <a:avLst/>
              </a:prstGeom>
            </p:spPr>
          </p:pic>
          <p:sp>
            <p:nvSpPr>
              <p:cNvPr id="9" name="Rectangle 8"/>
              <p:cNvSpPr/>
              <p:nvPr/>
            </p:nvSpPr>
            <p:spPr>
              <a:xfrm>
                <a:off x="9337403" y="844435"/>
                <a:ext cx="1200150" cy="3143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16" name="TextBox 15"/>
            <p:cNvSpPr txBox="1"/>
            <p:nvPr/>
          </p:nvSpPr>
          <p:spPr>
            <a:xfrm>
              <a:off x="9511199" y="858834"/>
              <a:ext cx="1152525" cy="369332"/>
            </a:xfrm>
            <a:prstGeom prst="rect">
              <a:avLst/>
            </a:prstGeom>
            <a:noFill/>
          </p:spPr>
          <p:txBody>
            <a:bodyPr wrap="square" rtlCol="0">
              <a:spAutoFit/>
            </a:bodyPr>
            <a:lstStyle/>
            <a:p>
              <a:pPr algn="ctr"/>
              <a:r>
                <a:rPr lang="en-US" i="0" dirty="0">
                  <a:latin typeface="+mn-lt"/>
                </a:rPr>
                <a:t>0.15 in</a:t>
              </a:r>
            </a:p>
          </p:txBody>
        </p:sp>
      </p:grpSp>
      <p:sp>
        <p:nvSpPr>
          <p:cNvPr id="20" name="TextBox 19">
            <a:extLst>
              <a:ext uri="{FF2B5EF4-FFF2-40B4-BE49-F238E27FC236}">
                <a16:creationId xmlns:a16="http://schemas.microsoft.com/office/drawing/2014/main" id="{E4060E3D-8F0E-494E-9753-5A46A50E34AE}"/>
              </a:ext>
            </a:extLst>
          </p:cNvPr>
          <p:cNvSpPr txBox="1"/>
          <p:nvPr/>
        </p:nvSpPr>
        <p:spPr>
          <a:xfrm>
            <a:off x="229867" y="845800"/>
            <a:ext cx="7395962" cy="1061829"/>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Understand the effect of partition thickness on educed 	impedance of straight chamber cores</a:t>
            </a:r>
          </a:p>
          <a:p>
            <a:pPr>
              <a:spcAft>
                <a:spcPts val="600"/>
              </a:spcAft>
            </a:pPr>
            <a:endParaRPr lang="en-US" b="1" i="0" dirty="0">
              <a:latin typeface="+mn-lt"/>
            </a:endParaRPr>
          </a:p>
        </p:txBody>
      </p:sp>
      <p:pic>
        <p:nvPicPr>
          <p:cNvPr id="21" name="Picture 20">
            <a:extLst>
              <a:ext uri="{FF2B5EF4-FFF2-40B4-BE49-F238E27FC236}">
                <a16:creationId xmlns:a16="http://schemas.microsoft.com/office/drawing/2014/main" id="{B5E9A3DE-6724-2645-ACEA-C3883EAE19BF}"/>
              </a:ext>
            </a:extLst>
          </p:cNvPr>
          <p:cNvPicPr>
            <a:picLocks noChangeAspect="1"/>
          </p:cNvPicPr>
          <p:nvPr/>
        </p:nvPicPr>
        <p:blipFill>
          <a:blip r:embed="rId6"/>
          <a:stretch>
            <a:fillRect/>
          </a:stretch>
        </p:blipFill>
        <p:spPr>
          <a:xfrm>
            <a:off x="190845" y="3438710"/>
            <a:ext cx="1828800" cy="1841749"/>
          </a:xfrm>
          <a:prstGeom prst="rect">
            <a:avLst/>
          </a:prstGeom>
        </p:spPr>
      </p:pic>
      <p:pic>
        <p:nvPicPr>
          <p:cNvPr id="22" name="Picture 21">
            <a:extLst>
              <a:ext uri="{FF2B5EF4-FFF2-40B4-BE49-F238E27FC236}">
                <a16:creationId xmlns:a16="http://schemas.microsoft.com/office/drawing/2014/main" id="{B7139BB1-0DAE-4B49-AD9A-9F513AE1C91B}"/>
              </a:ext>
            </a:extLst>
          </p:cNvPr>
          <p:cNvPicPr>
            <a:picLocks noChangeAspect="1"/>
          </p:cNvPicPr>
          <p:nvPr/>
        </p:nvPicPr>
        <p:blipFill>
          <a:blip r:embed="rId7"/>
          <a:stretch>
            <a:fillRect/>
          </a:stretch>
        </p:blipFill>
        <p:spPr>
          <a:xfrm>
            <a:off x="802794" y="4026832"/>
            <a:ext cx="1828800" cy="1828800"/>
          </a:xfrm>
          <a:prstGeom prst="rect">
            <a:avLst/>
          </a:prstGeom>
        </p:spPr>
      </p:pic>
      <p:pic>
        <p:nvPicPr>
          <p:cNvPr id="23" name="Picture 22">
            <a:extLst>
              <a:ext uri="{FF2B5EF4-FFF2-40B4-BE49-F238E27FC236}">
                <a16:creationId xmlns:a16="http://schemas.microsoft.com/office/drawing/2014/main" id="{1D194EF5-CB63-BB4D-B43B-94EB024A4931}"/>
              </a:ext>
            </a:extLst>
          </p:cNvPr>
          <p:cNvPicPr>
            <a:picLocks noChangeAspect="1"/>
          </p:cNvPicPr>
          <p:nvPr/>
        </p:nvPicPr>
        <p:blipFill>
          <a:blip r:embed="rId8"/>
          <a:stretch>
            <a:fillRect/>
          </a:stretch>
        </p:blipFill>
        <p:spPr>
          <a:xfrm>
            <a:off x="1427869" y="4657900"/>
            <a:ext cx="1828800" cy="1825942"/>
          </a:xfrm>
          <a:prstGeom prst="rect">
            <a:avLst/>
          </a:prstGeom>
        </p:spPr>
      </p:pic>
      <p:sp>
        <p:nvSpPr>
          <p:cNvPr id="24" name="TextBox 23"/>
          <p:cNvSpPr txBox="1"/>
          <p:nvPr/>
        </p:nvSpPr>
        <p:spPr>
          <a:xfrm>
            <a:off x="97265" y="5199323"/>
            <a:ext cx="734373" cy="369332"/>
          </a:xfrm>
          <a:prstGeom prst="rect">
            <a:avLst/>
          </a:prstGeom>
          <a:noFill/>
        </p:spPr>
        <p:txBody>
          <a:bodyPr wrap="square" rtlCol="0">
            <a:spAutoFit/>
          </a:bodyPr>
          <a:lstStyle/>
          <a:p>
            <a:pPr algn="ctr"/>
            <a:r>
              <a:rPr lang="en-US" i="0" dirty="0">
                <a:latin typeface="+mn-lt"/>
              </a:rPr>
              <a:t>0.1 in</a:t>
            </a:r>
          </a:p>
        </p:txBody>
      </p:sp>
      <p:sp>
        <p:nvSpPr>
          <p:cNvPr id="25" name="TextBox 24"/>
          <p:cNvSpPr txBox="1"/>
          <p:nvPr/>
        </p:nvSpPr>
        <p:spPr>
          <a:xfrm>
            <a:off x="644537" y="5787026"/>
            <a:ext cx="857278" cy="369332"/>
          </a:xfrm>
          <a:prstGeom prst="rect">
            <a:avLst/>
          </a:prstGeom>
          <a:noFill/>
        </p:spPr>
        <p:txBody>
          <a:bodyPr wrap="square" rtlCol="0">
            <a:spAutoFit/>
          </a:bodyPr>
          <a:lstStyle/>
          <a:p>
            <a:pPr algn="ctr"/>
            <a:r>
              <a:rPr lang="en-US" i="0" dirty="0">
                <a:latin typeface="+mn-lt"/>
              </a:rPr>
              <a:t>0.15 in</a:t>
            </a:r>
          </a:p>
        </p:txBody>
      </p:sp>
      <p:sp>
        <p:nvSpPr>
          <p:cNvPr id="26" name="TextBox 25"/>
          <p:cNvSpPr txBox="1"/>
          <p:nvPr/>
        </p:nvSpPr>
        <p:spPr>
          <a:xfrm>
            <a:off x="1259343" y="6420995"/>
            <a:ext cx="857278" cy="369332"/>
          </a:xfrm>
          <a:prstGeom prst="rect">
            <a:avLst/>
          </a:prstGeom>
          <a:noFill/>
        </p:spPr>
        <p:txBody>
          <a:bodyPr wrap="square" rtlCol="0">
            <a:spAutoFit/>
          </a:bodyPr>
          <a:lstStyle/>
          <a:p>
            <a:pPr algn="ctr"/>
            <a:r>
              <a:rPr lang="en-US" i="0" dirty="0">
                <a:latin typeface="+mn-lt"/>
              </a:rPr>
              <a:t>0.2 in</a:t>
            </a:r>
          </a:p>
        </p:txBody>
      </p:sp>
      <p:sp>
        <p:nvSpPr>
          <p:cNvPr id="27" name="TextBox 26"/>
          <p:cNvSpPr txBox="1"/>
          <p:nvPr/>
        </p:nvSpPr>
        <p:spPr>
          <a:xfrm>
            <a:off x="1927008" y="3436396"/>
            <a:ext cx="917290" cy="646331"/>
          </a:xfrm>
          <a:prstGeom prst="rect">
            <a:avLst/>
          </a:prstGeom>
          <a:noFill/>
        </p:spPr>
        <p:txBody>
          <a:bodyPr wrap="square" rtlCol="0">
            <a:spAutoFit/>
          </a:bodyPr>
          <a:lstStyle/>
          <a:p>
            <a:pPr algn="ctr"/>
            <a:r>
              <a:rPr lang="en-US" i="0" dirty="0">
                <a:latin typeface="+mn-lt"/>
              </a:rPr>
              <a:t>Sample Cores</a:t>
            </a:r>
          </a:p>
        </p:txBody>
      </p:sp>
      <p:grpSp>
        <p:nvGrpSpPr>
          <p:cNvPr id="34" name="Group 33"/>
          <p:cNvGrpSpPr/>
          <p:nvPr/>
        </p:nvGrpSpPr>
        <p:grpSpPr>
          <a:xfrm>
            <a:off x="5481655" y="5280459"/>
            <a:ext cx="2446926" cy="404254"/>
            <a:chOff x="5178903" y="3208418"/>
            <a:chExt cx="2446926" cy="404254"/>
          </a:xfrm>
          <a:effectLst/>
        </p:grpSpPr>
        <p:sp>
          <p:nvSpPr>
            <p:cNvPr id="33" name="Rectangle 32"/>
            <p:cNvSpPr/>
            <p:nvPr/>
          </p:nvSpPr>
          <p:spPr>
            <a:xfrm>
              <a:off x="5178903" y="3210336"/>
              <a:ext cx="2446926" cy="402336"/>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536412" y="3218428"/>
              <a:ext cx="777240" cy="338328"/>
            </a:xfrm>
            <a:prstGeom prst="rect">
              <a:avLst/>
            </a:prstGeom>
            <a:noFill/>
          </p:spPr>
          <p:txBody>
            <a:bodyPr wrap="square" rtlCol="0" anchor="ctr">
              <a:spAutoFit/>
            </a:bodyPr>
            <a:lstStyle/>
            <a:p>
              <a:r>
                <a:rPr lang="en-US" sz="1100" b="1" i="0" dirty="0">
                  <a:latin typeface="+mn-lt"/>
                </a:rPr>
                <a:t>Res, </a:t>
              </a:r>
              <a:r>
                <a:rPr lang="en-US" sz="1100" b="1" i="0" dirty="0" err="1">
                  <a:latin typeface="+mn-lt"/>
                </a:rPr>
                <a:t>meas</a:t>
              </a:r>
              <a:endParaRPr lang="en-US" sz="1100" b="1" i="0" dirty="0">
                <a:latin typeface="+mn-lt"/>
              </a:endParaRPr>
            </a:p>
            <a:p>
              <a:r>
                <a:rPr lang="en-US" sz="1100" b="1" i="0" dirty="0">
                  <a:latin typeface="+mn-lt"/>
                </a:rPr>
                <a:t>Res, </a:t>
              </a:r>
              <a:r>
                <a:rPr lang="en-US" sz="1100" b="1" i="0" dirty="0" err="1">
                  <a:latin typeface="+mn-lt"/>
                </a:rPr>
                <a:t>pred</a:t>
              </a:r>
              <a:endParaRPr lang="en-US" sz="1100" b="1" i="0" dirty="0">
                <a:latin typeface="+mn-lt"/>
              </a:endParaRPr>
            </a:p>
          </p:txBody>
        </p:sp>
        <p:sp>
          <p:nvSpPr>
            <p:cNvPr id="28" name="TextBox 27"/>
            <p:cNvSpPr txBox="1"/>
            <p:nvPr/>
          </p:nvSpPr>
          <p:spPr>
            <a:xfrm>
              <a:off x="6730250" y="3208418"/>
              <a:ext cx="777240" cy="338328"/>
            </a:xfrm>
            <a:prstGeom prst="rect">
              <a:avLst/>
            </a:prstGeom>
            <a:noFill/>
          </p:spPr>
          <p:txBody>
            <a:bodyPr wrap="square" rtlCol="0" anchor="ctr">
              <a:spAutoFit/>
            </a:bodyPr>
            <a:lstStyle/>
            <a:p>
              <a:r>
                <a:rPr lang="en-US" sz="1100" b="1" i="0" dirty="0">
                  <a:latin typeface="+mn-lt"/>
                </a:rPr>
                <a:t>Rea, </a:t>
              </a:r>
              <a:r>
                <a:rPr lang="en-US" sz="1100" b="1" i="0" dirty="0" err="1">
                  <a:latin typeface="+mn-lt"/>
                </a:rPr>
                <a:t>meas</a:t>
              </a:r>
              <a:endParaRPr lang="en-US" sz="1100" b="1" i="0" dirty="0">
                <a:latin typeface="+mn-lt"/>
              </a:endParaRPr>
            </a:p>
            <a:p>
              <a:r>
                <a:rPr lang="en-US" sz="1100" b="1" i="0" dirty="0">
                  <a:latin typeface="+mn-lt"/>
                </a:rPr>
                <a:t>Rea, </a:t>
              </a:r>
              <a:r>
                <a:rPr lang="en-US" sz="1100" b="1" i="0" dirty="0" err="1">
                  <a:latin typeface="+mn-lt"/>
                </a:rPr>
                <a:t>pred</a:t>
              </a:r>
              <a:endParaRPr lang="en-US" sz="1100" b="1" i="0" dirty="0">
                <a:latin typeface="+mn-lt"/>
              </a:endParaRPr>
            </a:p>
          </p:txBody>
        </p:sp>
        <p:cxnSp>
          <p:nvCxnSpPr>
            <p:cNvPr id="29" name="Straight Connector 28">
              <a:extLst>
                <a:ext uri="{FF2B5EF4-FFF2-40B4-BE49-F238E27FC236}">
                  <a16:creationId xmlns:a16="http://schemas.microsoft.com/office/drawing/2014/main" id="{E245E682-87AB-475F-8491-4BA51FEE63B6}"/>
                </a:ext>
              </a:extLst>
            </p:cNvPr>
            <p:cNvCxnSpPr>
              <a:cxnSpLocks/>
            </p:cNvCxnSpPr>
            <p:nvPr/>
          </p:nvCxnSpPr>
          <p:spPr>
            <a:xfrm>
              <a:off x="6512247" y="3305797"/>
              <a:ext cx="243865" cy="0"/>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cxnSp>
          <p:nvCxnSpPr>
            <p:cNvPr id="30" name="Straight Connector 29">
              <a:extLst>
                <a:ext uri="{FF2B5EF4-FFF2-40B4-BE49-F238E27FC236}">
                  <a16:creationId xmlns:a16="http://schemas.microsoft.com/office/drawing/2014/main" id="{439BE75B-085E-4118-9929-638A83590CDE}"/>
                </a:ext>
              </a:extLst>
            </p:cNvPr>
            <p:cNvCxnSpPr>
              <a:cxnSpLocks/>
            </p:cNvCxnSpPr>
            <p:nvPr/>
          </p:nvCxnSpPr>
          <p:spPr>
            <a:xfrm>
              <a:off x="5325874" y="3305797"/>
              <a:ext cx="243865" cy="0"/>
            </a:xfrm>
            <a:prstGeom prst="line">
              <a:avLst/>
            </a:prstGeom>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52C02698-E3E3-4FAF-9266-E4BAFBDB4048}"/>
                </a:ext>
              </a:extLst>
            </p:cNvPr>
            <p:cNvCxnSpPr>
              <a:cxnSpLocks/>
            </p:cNvCxnSpPr>
            <p:nvPr/>
          </p:nvCxnSpPr>
          <p:spPr>
            <a:xfrm>
              <a:off x="6512247" y="3482240"/>
              <a:ext cx="243865" cy="0"/>
            </a:xfrm>
            <a:prstGeom prst="line">
              <a:avLst/>
            </a:prstGeom>
            <a:ln>
              <a:solidFill>
                <a:srgbClr val="FF0000"/>
              </a:solidFill>
              <a:prstDash val="sysDot"/>
            </a:ln>
            <a:effectLst/>
          </p:spPr>
          <p:style>
            <a:lnRef idx="2">
              <a:schemeClr val="accent2"/>
            </a:lnRef>
            <a:fillRef idx="0">
              <a:schemeClr val="accent2"/>
            </a:fillRef>
            <a:effectRef idx="1">
              <a:schemeClr val="accent2"/>
            </a:effectRef>
            <a:fontRef idx="minor">
              <a:schemeClr val="tx1"/>
            </a:fontRef>
          </p:style>
        </p:cxnSp>
        <p:cxnSp>
          <p:nvCxnSpPr>
            <p:cNvPr id="32" name="Straight Connector 31">
              <a:extLst>
                <a:ext uri="{FF2B5EF4-FFF2-40B4-BE49-F238E27FC236}">
                  <a16:creationId xmlns:a16="http://schemas.microsoft.com/office/drawing/2014/main" id="{D1502FC7-CC51-45AD-A9B2-3A3C5D0AF2F6}"/>
                </a:ext>
              </a:extLst>
            </p:cNvPr>
            <p:cNvCxnSpPr>
              <a:cxnSpLocks/>
            </p:cNvCxnSpPr>
            <p:nvPr/>
          </p:nvCxnSpPr>
          <p:spPr>
            <a:xfrm>
              <a:off x="5330837" y="3482240"/>
              <a:ext cx="243865" cy="0"/>
            </a:xfrm>
            <a:prstGeom prst="line">
              <a:avLst/>
            </a:prstGeom>
            <a:ln>
              <a:prstDash val="sysDot"/>
            </a:ln>
            <a:effectLst/>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9510418" y="5281418"/>
            <a:ext cx="2446926" cy="402336"/>
            <a:chOff x="5178903" y="3208418"/>
            <a:chExt cx="2446926" cy="395214"/>
          </a:xfrm>
        </p:grpSpPr>
        <p:sp>
          <p:nvSpPr>
            <p:cNvPr id="36" name="Rectangle 35"/>
            <p:cNvSpPr/>
            <p:nvPr/>
          </p:nvSpPr>
          <p:spPr>
            <a:xfrm>
              <a:off x="5178903" y="3210336"/>
              <a:ext cx="2446926" cy="393296"/>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7" name="TextBox 36"/>
            <p:cNvSpPr txBox="1"/>
            <p:nvPr/>
          </p:nvSpPr>
          <p:spPr>
            <a:xfrm>
              <a:off x="5536412" y="3218428"/>
              <a:ext cx="777240" cy="338328"/>
            </a:xfrm>
            <a:prstGeom prst="rect">
              <a:avLst/>
            </a:prstGeom>
            <a:noFill/>
          </p:spPr>
          <p:txBody>
            <a:bodyPr wrap="square" rtlCol="0" anchor="ctr">
              <a:spAutoFit/>
            </a:bodyPr>
            <a:lstStyle/>
            <a:p>
              <a:r>
                <a:rPr lang="en-US" sz="1100" b="1" i="0" dirty="0">
                  <a:latin typeface="+mn-lt"/>
                </a:rPr>
                <a:t>Res, </a:t>
              </a:r>
              <a:r>
                <a:rPr lang="en-US" sz="1100" b="1" i="0" dirty="0" err="1">
                  <a:latin typeface="+mn-lt"/>
                </a:rPr>
                <a:t>meas</a:t>
              </a:r>
              <a:endParaRPr lang="en-US" sz="1100" b="1" i="0" dirty="0">
                <a:latin typeface="+mn-lt"/>
              </a:endParaRPr>
            </a:p>
            <a:p>
              <a:r>
                <a:rPr lang="en-US" sz="1100" b="1" i="0" dirty="0">
                  <a:latin typeface="+mn-lt"/>
                </a:rPr>
                <a:t>Res, </a:t>
              </a:r>
              <a:r>
                <a:rPr lang="en-US" sz="1100" b="1" i="0" dirty="0" err="1">
                  <a:latin typeface="+mn-lt"/>
                </a:rPr>
                <a:t>pred</a:t>
              </a:r>
              <a:endParaRPr lang="en-US" sz="1100" b="1" i="0" dirty="0">
                <a:latin typeface="+mn-lt"/>
              </a:endParaRPr>
            </a:p>
          </p:txBody>
        </p:sp>
        <p:sp>
          <p:nvSpPr>
            <p:cNvPr id="38" name="TextBox 37"/>
            <p:cNvSpPr txBox="1"/>
            <p:nvPr/>
          </p:nvSpPr>
          <p:spPr>
            <a:xfrm>
              <a:off x="6730250" y="3208418"/>
              <a:ext cx="777240" cy="338328"/>
            </a:xfrm>
            <a:prstGeom prst="rect">
              <a:avLst/>
            </a:prstGeom>
            <a:noFill/>
          </p:spPr>
          <p:txBody>
            <a:bodyPr wrap="square" rtlCol="0" anchor="ctr">
              <a:spAutoFit/>
            </a:bodyPr>
            <a:lstStyle/>
            <a:p>
              <a:r>
                <a:rPr lang="en-US" sz="1100" b="1" i="0" dirty="0">
                  <a:latin typeface="+mn-lt"/>
                </a:rPr>
                <a:t>Rea, </a:t>
              </a:r>
              <a:r>
                <a:rPr lang="en-US" sz="1100" b="1" i="0" dirty="0" err="1">
                  <a:latin typeface="+mn-lt"/>
                </a:rPr>
                <a:t>meas</a:t>
              </a:r>
              <a:endParaRPr lang="en-US" sz="1100" b="1" i="0" dirty="0">
                <a:latin typeface="+mn-lt"/>
              </a:endParaRPr>
            </a:p>
            <a:p>
              <a:r>
                <a:rPr lang="en-US" sz="1100" b="1" i="0" dirty="0">
                  <a:latin typeface="+mn-lt"/>
                </a:rPr>
                <a:t>Rea, </a:t>
              </a:r>
              <a:r>
                <a:rPr lang="en-US" sz="1100" b="1" i="0" dirty="0" err="1">
                  <a:latin typeface="+mn-lt"/>
                </a:rPr>
                <a:t>pred</a:t>
              </a:r>
              <a:endParaRPr lang="en-US" sz="1100" b="1" i="0" dirty="0">
                <a:latin typeface="+mn-lt"/>
              </a:endParaRPr>
            </a:p>
          </p:txBody>
        </p:sp>
        <p:cxnSp>
          <p:nvCxnSpPr>
            <p:cNvPr id="39" name="Straight Connector 38">
              <a:extLst>
                <a:ext uri="{FF2B5EF4-FFF2-40B4-BE49-F238E27FC236}">
                  <a16:creationId xmlns:a16="http://schemas.microsoft.com/office/drawing/2014/main" id="{E245E682-87AB-475F-8491-4BA51FEE63B6}"/>
                </a:ext>
              </a:extLst>
            </p:cNvPr>
            <p:cNvCxnSpPr>
              <a:cxnSpLocks/>
            </p:cNvCxnSpPr>
            <p:nvPr/>
          </p:nvCxnSpPr>
          <p:spPr>
            <a:xfrm>
              <a:off x="6512247" y="3305797"/>
              <a:ext cx="243865" cy="0"/>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cxnSp>
          <p:nvCxnSpPr>
            <p:cNvPr id="40" name="Straight Connector 39">
              <a:extLst>
                <a:ext uri="{FF2B5EF4-FFF2-40B4-BE49-F238E27FC236}">
                  <a16:creationId xmlns:a16="http://schemas.microsoft.com/office/drawing/2014/main" id="{439BE75B-085E-4118-9929-638A83590CDE}"/>
                </a:ext>
              </a:extLst>
            </p:cNvPr>
            <p:cNvCxnSpPr>
              <a:cxnSpLocks/>
            </p:cNvCxnSpPr>
            <p:nvPr/>
          </p:nvCxnSpPr>
          <p:spPr>
            <a:xfrm>
              <a:off x="5325874" y="3305797"/>
              <a:ext cx="243865" cy="0"/>
            </a:xfrm>
            <a:prstGeom prst="line">
              <a:avLst/>
            </a:prstGeom>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52C02698-E3E3-4FAF-9266-E4BAFBDB4048}"/>
                </a:ext>
              </a:extLst>
            </p:cNvPr>
            <p:cNvCxnSpPr>
              <a:cxnSpLocks/>
            </p:cNvCxnSpPr>
            <p:nvPr/>
          </p:nvCxnSpPr>
          <p:spPr>
            <a:xfrm>
              <a:off x="6512247" y="3482240"/>
              <a:ext cx="243865" cy="0"/>
            </a:xfrm>
            <a:prstGeom prst="line">
              <a:avLst/>
            </a:prstGeom>
            <a:ln>
              <a:solidFill>
                <a:srgbClr val="FF0000"/>
              </a:solidFill>
              <a:prstDash val="sysDot"/>
            </a:ln>
            <a:effectLst/>
          </p:spPr>
          <p:style>
            <a:lnRef idx="2">
              <a:schemeClr val="accent2"/>
            </a:lnRef>
            <a:fillRef idx="0">
              <a:schemeClr val="accent2"/>
            </a:fillRef>
            <a:effectRef idx="1">
              <a:schemeClr val="accent2"/>
            </a:effectRef>
            <a:fontRef idx="minor">
              <a:schemeClr val="tx1"/>
            </a:fontRef>
          </p:style>
        </p:cxnSp>
        <p:cxnSp>
          <p:nvCxnSpPr>
            <p:cNvPr id="42" name="Straight Connector 41">
              <a:extLst>
                <a:ext uri="{FF2B5EF4-FFF2-40B4-BE49-F238E27FC236}">
                  <a16:creationId xmlns:a16="http://schemas.microsoft.com/office/drawing/2014/main" id="{D1502FC7-CC51-45AD-A9B2-3A3C5D0AF2F6}"/>
                </a:ext>
              </a:extLst>
            </p:cNvPr>
            <p:cNvCxnSpPr>
              <a:cxnSpLocks/>
            </p:cNvCxnSpPr>
            <p:nvPr/>
          </p:nvCxnSpPr>
          <p:spPr>
            <a:xfrm>
              <a:off x="5330837" y="3482240"/>
              <a:ext cx="243865" cy="0"/>
            </a:xfrm>
            <a:prstGeom prst="line">
              <a:avLst/>
            </a:prstGeom>
            <a:ln>
              <a:prstDash val="sysDot"/>
            </a:ln>
            <a:effectLst/>
          </p:spPr>
          <p:style>
            <a:lnRef idx="2">
              <a:schemeClr val="accent1"/>
            </a:lnRef>
            <a:fillRef idx="0">
              <a:schemeClr val="accent1"/>
            </a:fillRef>
            <a:effectRef idx="1">
              <a:schemeClr val="accent1"/>
            </a:effectRef>
            <a:fontRef idx="minor">
              <a:schemeClr val="tx1"/>
            </a:fontRef>
          </p:style>
        </p:cxnSp>
      </p:grpSp>
      <p:grpSp>
        <p:nvGrpSpPr>
          <p:cNvPr id="43" name="Group 42"/>
          <p:cNvGrpSpPr/>
          <p:nvPr/>
        </p:nvGrpSpPr>
        <p:grpSpPr>
          <a:xfrm>
            <a:off x="9511053" y="2542958"/>
            <a:ext cx="2446926" cy="402336"/>
            <a:chOff x="5178903" y="3208418"/>
            <a:chExt cx="2446926" cy="395214"/>
          </a:xfrm>
        </p:grpSpPr>
        <p:sp>
          <p:nvSpPr>
            <p:cNvPr id="44" name="Rectangle 43"/>
            <p:cNvSpPr/>
            <p:nvPr/>
          </p:nvSpPr>
          <p:spPr>
            <a:xfrm>
              <a:off x="5178903" y="3210336"/>
              <a:ext cx="2446926" cy="393296"/>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5" name="TextBox 44"/>
            <p:cNvSpPr txBox="1"/>
            <p:nvPr/>
          </p:nvSpPr>
          <p:spPr>
            <a:xfrm>
              <a:off x="5536412" y="3218428"/>
              <a:ext cx="777240" cy="338328"/>
            </a:xfrm>
            <a:prstGeom prst="rect">
              <a:avLst/>
            </a:prstGeom>
            <a:noFill/>
          </p:spPr>
          <p:txBody>
            <a:bodyPr wrap="square" rtlCol="0" anchor="ctr">
              <a:spAutoFit/>
            </a:bodyPr>
            <a:lstStyle/>
            <a:p>
              <a:r>
                <a:rPr lang="en-US" sz="1100" b="1" i="0" dirty="0">
                  <a:latin typeface="+mn-lt"/>
                </a:rPr>
                <a:t>Res, </a:t>
              </a:r>
              <a:r>
                <a:rPr lang="en-US" sz="1100" b="1" i="0" dirty="0" err="1">
                  <a:latin typeface="+mn-lt"/>
                </a:rPr>
                <a:t>meas</a:t>
              </a:r>
              <a:endParaRPr lang="en-US" sz="1100" b="1" i="0" dirty="0">
                <a:latin typeface="+mn-lt"/>
              </a:endParaRPr>
            </a:p>
            <a:p>
              <a:r>
                <a:rPr lang="en-US" sz="1100" b="1" i="0" dirty="0">
                  <a:latin typeface="+mn-lt"/>
                </a:rPr>
                <a:t>Res, </a:t>
              </a:r>
              <a:r>
                <a:rPr lang="en-US" sz="1100" b="1" i="0" dirty="0" err="1">
                  <a:latin typeface="+mn-lt"/>
                </a:rPr>
                <a:t>pred</a:t>
              </a:r>
              <a:endParaRPr lang="en-US" sz="1100" b="1" i="0" dirty="0">
                <a:latin typeface="+mn-lt"/>
              </a:endParaRPr>
            </a:p>
          </p:txBody>
        </p:sp>
        <p:sp>
          <p:nvSpPr>
            <p:cNvPr id="46" name="TextBox 45"/>
            <p:cNvSpPr txBox="1"/>
            <p:nvPr/>
          </p:nvSpPr>
          <p:spPr>
            <a:xfrm>
              <a:off x="6730250" y="3208418"/>
              <a:ext cx="777240" cy="338328"/>
            </a:xfrm>
            <a:prstGeom prst="rect">
              <a:avLst/>
            </a:prstGeom>
            <a:noFill/>
          </p:spPr>
          <p:txBody>
            <a:bodyPr wrap="square" rtlCol="0" anchor="ctr">
              <a:spAutoFit/>
            </a:bodyPr>
            <a:lstStyle/>
            <a:p>
              <a:r>
                <a:rPr lang="en-US" sz="1100" b="1" i="0" dirty="0">
                  <a:latin typeface="+mn-lt"/>
                </a:rPr>
                <a:t>Rea, </a:t>
              </a:r>
              <a:r>
                <a:rPr lang="en-US" sz="1100" b="1" i="0" dirty="0" err="1">
                  <a:latin typeface="+mn-lt"/>
                </a:rPr>
                <a:t>meas</a:t>
              </a:r>
              <a:endParaRPr lang="en-US" sz="1100" b="1" i="0" dirty="0">
                <a:latin typeface="+mn-lt"/>
              </a:endParaRPr>
            </a:p>
            <a:p>
              <a:r>
                <a:rPr lang="en-US" sz="1100" b="1" i="0" dirty="0">
                  <a:latin typeface="+mn-lt"/>
                </a:rPr>
                <a:t>Rea, </a:t>
              </a:r>
              <a:r>
                <a:rPr lang="en-US" sz="1100" b="1" i="0" dirty="0" err="1">
                  <a:latin typeface="+mn-lt"/>
                </a:rPr>
                <a:t>pred</a:t>
              </a:r>
              <a:endParaRPr lang="en-US" sz="1100" b="1" i="0" dirty="0">
                <a:latin typeface="+mn-lt"/>
              </a:endParaRPr>
            </a:p>
          </p:txBody>
        </p:sp>
        <p:cxnSp>
          <p:nvCxnSpPr>
            <p:cNvPr id="47" name="Straight Connector 46">
              <a:extLst>
                <a:ext uri="{FF2B5EF4-FFF2-40B4-BE49-F238E27FC236}">
                  <a16:creationId xmlns:a16="http://schemas.microsoft.com/office/drawing/2014/main" id="{E245E682-87AB-475F-8491-4BA51FEE63B6}"/>
                </a:ext>
              </a:extLst>
            </p:cNvPr>
            <p:cNvCxnSpPr>
              <a:cxnSpLocks/>
            </p:cNvCxnSpPr>
            <p:nvPr/>
          </p:nvCxnSpPr>
          <p:spPr>
            <a:xfrm>
              <a:off x="6512247" y="3305797"/>
              <a:ext cx="243865" cy="0"/>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439BE75B-085E-4118-9929-638A83590CDE}"/>
                </a:ext>
              </a:extLst>
            </p:cNvPr>
            <p:cNvCxnSpPr>
              <a:cxnSpLocks/>
            </p:cNvCxnSpPr>
            <p:nvPr/>
          </p:nvCxnSpPr>
          <p:spPr>
            <a:xfrm>
              <a:off x="5325874" y="3305797"/>
              <a:ext cx="243865" cy="0"/>
            </a:xfrm>
            <a:prstGeom prst="line">
              <a:avLst/>
            </a:prstGeom>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2C02698-E3E3-4FAF-9266-E4BAFBDB4048}"/>
                </a:ext>
              </a:extLst>
            </p:cNvPr>
            <p:cNvCxnSpPr>
              <a:cxnSpLocks/>
            </p:cNvCxnSpPr>
            <p:nvPr/>
          </p:nvCxnSpPr>
          <p:spPr>
            <a:xfrm>
              <a:off x="6512247" y="3482240"/>
              <a:ext cx="243865" cy="0"/>
            </a:xfrm>
            <a:prstGeom prst="line">
              <a:avLst/>
            </a:prstGeom>
            <a:ln>
              <a:solidFill>
                <a:srgbClr val="FF0000"/>
              </a:solidFill>
              <a:prstDash val="sysDot"/>
            </a:ln>
            <a:effectLst/>
          </p:spPr>
          <p:style>
            <a:lnRef idx="2">
              <a:schemeClr val="accent2"/>
            </a:lnRef>
            <a:fillRef idx="0">
              <a:schemeClr val="accent2"/>
            </a:fillRef>
            <a:effectRef idx="1">
              <a:schemeClr val="accent2"/>
            </a:effectRef>
            <a:fontRef idx="minor">
              <a:schemeClr val="tx1"/>
            </a:fontRef>
          </p:style>
        </p:cxnSp>
        <p:cxnSp>
          <p:nvCxnSpPr>
            <p:cNvPr id="50" name="Straight Connector 49">
              <a:extLst>
                <a:ext uri="{FF2B5EF4-FFF2-40B4-BE49-F238E27FC236}">
                  <a16:creationId xmlns:a16="http://schemas.microsoft.com/office/drawing/2014/main" id="{D1502FC7-CC51-45AD-A9B2-3A3C5D0AF2F6}"/>
                </a:ext>
              </a:extLst>
            </p:cNvPr>
            <p:cNvCxnSpPr>
              <a:cxnSpLocks/>
            </p:cNvCxnSpPr>
            <p:nvPr/>
          </p:nvCxnSpPr>
          <p:spPr>
            <a:xfrm>
              <a:off x="5330837" y="3482240"/>
              <a:ext cx="243865" cy="0"/>
            </a:xfrm>
            <a:prstGeom prst="line">
              <a:avLst/>
            </a:prstGeom>
            <a:ln>
              <a:prstDash val="sysDot"/>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647857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Partition Thickness (Bent)</a:t>
            </a:r>
          </a:p>
        </p:txBody>
      </p:sp>
      <p:pic>
        <p:nvPicPr>
          <p:cNvPr id="4" name="Picture 3">
            <a:extLst>
              <a:ext uri="{FF2B5EF4-FFF2-40B4-BE49-F238E27FC236}">
                <a16:creationId xmlns:a16="http://schemas.microsoft.com/office/drawing/2014/main" id="{11261499-EDE9-9C44-B2C4-FC60D08F6E79}"/>
              </a:ext>
            </a:extLst>
          </p:cNvPr>
          <p:cNvPicPr>
            <a:picLocks noChangeAspect="1"/>
          </p:cNvPicPr>
          <p:nvPr/>
        </p:nvPicPr>
        <p:blipFill>
          <a:blip r:embed="rId3"/>
          <a:stretch>
            <a:fillRect/>
          </a:stretch>
        </p:blipFill>
        <p:spPr>
          <a:xfrm>
            <a:off x="436565" y="4154231"/>
            <a:ext cx="2899229" cy="2286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8964" y="3303117"/>
            <a:ext cx="5291995" cy="3205058"/>
          </a:xfrm>
          <a:prstGeom prst="rect">
            <a:avLst/>
          </a:prstGeom>
        </p:spPr>
      </p:pic>
      <p:grpSp>
        <p:nvGrpSpPr>
          <p:cNvPr id="8" name="Group 7"/>
          <p:cNvGrpSpPr/>
          <p:nvPr/>
        </p:nvGrpSpPr>
        <p:grpSpPr>
          <a:xfrm>
            <a:off x="7781072" y="5987034"/>
            <a:ext cx="1428245" cy="411810"/>
            <a:chOff x="7781072" y="5987034"/>
            <a:chExt cx="1428245" cy="411810"/>
          </a:xfrm>
        </p:grpSpPr>
        <p:sp>
          <p:nvSpPr>
            <p:cNvPr id="7" name="Rectangle 6"/>
            <p:cNvSpPr/>
            <p:nvPr/>
          </p:nvSpPr>
          <p:spPr>
            <a:xfrm>
              <a:off x="7903032" y="6005652"/>
              <a:ext cx="1306285" cy="39319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TextBox 5"/>
            <p:cNvSpPr txBox="1"/>
            <p:nvPr/>
          </p:nvSpPr>
          <p:spPr>
            <a:xfrm>
              <a:off x="7781072" y="5987034"/>
              <a:ext cx="932688" cy="393192"/>
            </a:xfrm>
            <a:prstGeom prst="rect">
              <a:avLst/>
            </a:prstGeom>
            <a:solidFill>
              <a:schemeClr val="bg1"/>
            </a:solidFill>
          </p:spPr>
          <p:txBody>
            <a:bodyPr wrap="square" rtlCol="0" anchor="ctr">
              <a:spAutoFit/>
            </a:bodyPr>
            <a:lstStyle/>
            <a:p>
              <a:r>
                <a:rPr lang="en-US" sz="1200" b="1" i="0" dirty="0">
                  <a:latin typeface="+mn-lt"/>
                </a:rPr>
                <a:t>Res, Slotted</a:t>
              </a:r>
            </a:p>
            <a:p>
              <a:pPr>
                <a:spcBef>
                  <a:spcPts val="400"/>
                </a:spcBef>
              </a:pPr>
              <a:r>
                <a:rPr lang="en-US" sz="1200" b="1" i="0" dirty="0">
                  <a:latin typeface="+mn-lt"/>
                </a:rPr>
                <a:t>Res, No slot</a:t>
              </a:r>
            </a:p>
          </p:txBody>
        </p:sp>
      </p:grpSp>
      <p:grpSp>
        <p:nvGrpSpPr>
          <p:cNvPr id="9" name="Group 8"/>
          <p:cNvGrpSpPr/>
          <p:nvPr/>
        </p:nvGrpSpPr>
        <p:grpSpPr>
          <a:xfrm>
            <a:off x="9982780" y="5990638"/>
            <a:ext cx="1332921" cy="408206"/>
            <a:chOff x="7772980" y="5990638"/>
            <a:chExt cx="1332921" cy="408206"/>
          </a:xfrm>
        </p:grpSpPr>
        <p:sp>
          <p:nvSpPr>
            <p:cNvPr id="10" name="Rectangle 9"/>
            <p:cNvSpPr/>
            <p:nvPr/>
          </p:nvSpPr>
          <p:spPr>
            <a:xfrm>
              <a:off x="7903033" y="6005652"/>
              <a:ext cx="1202868" cy="39319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7772980" y="5990638"/>
              <a:ext cx="1028698" cy="393192"/>
            </a:xfrm>
            <a:prstGeom prst="rect">
              <a:avLst/>
            </a:prstGeom>
            <a:solidFill>
              <a:schemeClr val="bg1"/>
            </a:solidFill>
          </p:spPr>
          <p:txBody>
            <a:bodyPr wrap="square" rtlCol="0" anchor="ctr">
              <a:spAutoFit/>
            </a:bodyPr>
            <a:lstStyle/>
            <a:p>
              <a:r>
                <a:rPr lang="en-US" sz="1200" b="1" i="0" dirty="0">
                  <a:latin typeface="+mn-lt"/>
                </a:rPr>
                <a:t>Rea, Slotted</a:t>
              </a:r>
            </a:p>
            <a:p>
              <a:pPr>
                <a:spcBef>
                  <a:spcPts val="400"/>
                </a:spcBef>
              </a:pPr>
              <a:r>
                <a:rPr lang="en-US" sz="1200" b="1" i="0" dirty="0">
                  <a:latin typeface="+mn-lt"/>
                </a:rPr>
                <a:t>Rea, No slot</a:t>
              </a:r>
            </a:p>
          </p:txBody>
        </p:sp>
      </p:grpSp>
      <p:sp>
        <p:nvSpPr>
          <p:cNvPr id="12" name="Rectangle 11"/>
          <p:cNvSpPr/>
          <p:nvPr/>
        </p:nvSpPr>
        <p:spPr>
          <a:xfrm>
            <a:off x="7973790" y="3267939"/>
            <a:ext cx="2500989" cy="39319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b="23223"/>
          <a:stretch/>
        </p:blipFill>
        <p:spPr>
          <a:xfrm>
            <a:off x="3678697" y="3575957"/>
            <a:ext cx="2583996" cy="2645229"/>
          </a:xfrm>
          <a:prstGeom prst="rect">
            <a:avLst/>
          </a:prstGeom>
          <a:ln w="12700">
            <a:solidFill>
              <a:schemeClr val="tx1"/>
            </a:solidFill>
          </a:ln>
        </p:spPr>
      </p:pic>
      <p:sp>
        <p:nvSpPr>
          <p:cNvPr id="14" name="TextBox 13">
            <a:extLst>
              <a:ext uri="{FF2B5EF4-FFF2-40B4-BE49-F238E27FC236}">
                <a16:creationId xmlns:a16="http://schemas.microsoft.com/office/drawing/2014/main" id="{E4060E3D-8F0E-494E-9753-5A46A50E34AE}"/>
              </a:ext>
            </a:extLst>
          </p:cNvPr>
          <p:cNvSpPr txBox="1"/>
          <p:nvPr/>
        </p:nvSpPr>
        <p:spPr>
          <a:xfrm>
            <a:off x="229867" y="845800"/>
            <a:ext cx="7039700" cy="1061829"/>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Understand the effect of partition thickness on educed 	impedance of bent chamber cores</a:t>
            </a:r>
          </a:p>
          <a:p>
            <a:pPr>
              <a:spcAft>
                <a:spcPts val="600"/>
              </a:spcAft>
            </a:pPr>
            <a:endParaRPr lang="en-US" b="1" i="0" dirty="0">
              <a:latin typeface="+mn-lt"/>
            </a:endParaRPr>
          </a:p>
        </p:txBody>
      </p:sp>
      <p:sp>
        <p:nvSpPr>
          <p:cNvPr id="15" name="TextBox 14"/>
          <p:cNvSpPr txBox="1"/>
          <p:nvPr/>
        </p:nvSpPr>
        <p:spPr>
          <a:xfrm>
            <a:off x="1181555" y="6323509"/>
            <a:ext cx="1409248" cy="369332"/>
          </a:xfrm>
          <a:prstGeom prst="rect">
            <a:avLst/>
          </a:prstGeom>
          <a:noFill/>
        </p:spPr>
        <p:txBody>
          <a:bodyPr wrap="square" rtlCol="0">
            <a:spAutoFit/>
          </a:bodyPr>
          <a:lstStyle/>
          <a:p>
            <a:pPr algn="ctr"/>
            <a:r>
              <a:rPr lang="en-US" i="0" dirty="0">
                <a:latin typeface="+mn-lt"/>
              </a:rPr>
              <a:t>3-D Printed</a:t>
            </a:r>
          </a:p>
        </p:txBody>
      </p:sp>
      <p:sp>
        <p:nvSpPr>
          <p:cNvPr id="16" name="TextBox 15"/>
          <p:cNvSpPr txBox="1"/>
          <p:nvPr/>
        </p:nvSpPr>
        <p:spPr>
          <a:xfrm>
            <a:off x="3836030" y="6211669"/>
            <a:ext cx="2251801" cy="646331"/>
          </a:xfrm>
          <a:prstGeom prst="rect">
            <a:avLst/>
          </a:prstGeom>
          <a:noFill/>
        </p:spPr>
        <p:txBody>
          <a:bodyPr wrap="square" rtlCol="0">
            <a:spAutoFit/>
          </a:bodyPr>
          <a:lstStyle/>
          <a:p>
            <a:pPr algn="ctr"/>
            <a:r>
              <a:rPr lang="en-US" i="0" dirty="0">
                <a:latin typeface="+mn-lt"/>
              </a:rPr>
              <a:t>Phenolic Honeycomb w/ slots</a:t>
            </a:r>
          </a:p>
        </p:txBody>
      </p:sp>
      <p:sp>
        <p:nvSpPr>
          <p:cNvPr id="17" name="TextBox 16">
            <a:extLst>
              <a:ext uri="{FF2B5EF4-FFF2-40B4-BE49-F238E27FC236}">
                <a16:creationId xmlns:a16="http://schemas.microsoft.com/office/drawing/2014/main" id="{E416B28E-A0CA-A742-AB01-086056A9C51E}"/>
              </a:ext>
            </a:extLst>
          </p:cNvPr>
          <p:cNvSpPr txBox="1"/>
          <p:nvPr/>
        </p:nvSpPr>
        <p:spPr>
          <a:xfrm>
            <a:off x="218928" y="1497470"/>
            <a:ext cx="11859861" cy="1631216"/>
          </a:xfrm>
          <a:prstGeom prst="rect">
            <a:avLst/>
          </a:prstGeom>
          <a:noFill/>
        </p:spPr>
        <p:txBody>
          <a:bodyPr wrap="square" rtlCol="0">
            <a:spAutoFit/>
          </a:bodyPr>
          <a:lstStyle/>
          <a:p>
            <a:pPr marL="285750" indent="-285750">
              <a:buFont typeface="Arial" panose="020B0604020202020204" pitchFamily="34" charset="0"/>
              <a:buChar char="•"/>
            </a:pPr>
            <a:r>
              <a:rPr lang="en-US" sz="2000" i="0" dirty="0">
                <a:latin typeface="+mn-lt"/>
              </a:rPr>
              <a:t>Samples tested in the NIT </a:t>
            </a:r>
          </a:p>
          <a:p>
            <a:pPr marL="285750" indent="-285750">
              <a:buFont typeface="Arial" panose="020B0604020202020204" pitchFamily="34" charset="0"/>
              <a:buChar char="•"/>
            </a:pPr>
            <a:r>
              <a:rPr lang="en-US" sz="2000" i="0" dirty="0">
                <a:latin typeface="+mn-lt"/>
              </a:rPr>
              <a:t>Broadband and Swept-Sine source @ 120 and 140 dB</a:t>
            </a:r>
          </a:p>
          <a:p>
            <a:pPr marL="285750" indent="-285750">
              <a:buFont typeface="Arial" panose="020B0604020202020204" pitchFamily="34" charset="0"/>
              <a:buChar char="•"/>
            </a:pPr>
            <a:r>
              <a:rPr lang="en-US" sz="2000" b="1" dirty="0">
                <a:latin typeface="+mn-lt"/>
              </a:rPr>
              <a:t>Thick-wall </a:t>
            </a:r>
            <a:r>
              <a:rPr lang="en-US" sz="2000" i="0" dirty="0">
                <a:latin typeface="+mn-lt"/>
              </a:rPr>
              <a:t>core </a:t>
            </a:r>
            <a:r>
              <a:rPr lang="en-US" sz="2000" i="0" dirty="0">
                <a:latin typeface="+mn-lt"/>
                <a:sym typeface="Wingdings" panose="05000000000000000000" pitchFamily="2" charset="2"/>
              </a:rPr>
              <a:t></a:t>
            </a:r>
            <a:r>
              <a:rPr lang="en-US" sz="2000" i="0" dirty="0">
                <a:latin typeface="+mn-lt"/>
              </a:rPr>
              <a:t> the effect is noticeable but predictable (good isolation between adjacent segments)</a:t>
            </a:r>
          </a:p>
          <a:p>
            <a:pPr marL="285750" indent="-285750">
              <a:buFont typeface="Arial" panose="020B0604020202020204" pitchFamily="34" charset="0"/>
              <a:buChar char="•"/>
            </a:pPr>
            <a:r>
              <a:rPr lang="en-US" sz="2000" b="1" dirty="0">
                <a:latin typeface="+mn-lt"/>
              </a:rPr>
              <a:t>Thin-wall</a:t>
            </a:r>
            <a:r>
              <a:rPr lang="en-US" sz="2000" i="0" dirty="0">
                <a:latin typeface="+mn-lt"/>
              </a:rPr>
              <a:t> core </a:t>
            </a:r>
            <a:r>
              <a:rPr lang="en-US" sz="2000" i="0" dirty="0">
                <a:latin typeface="+mn-lt"/>
                <a:sym typeface="Wingdings" panose="05000000000000000000" pitchFamily="2" charset="2"/>
              </a:rPr>
              <a:t></a:t>
            </a:r>
            <a:r>
              <a:rPr lang="en-US" sz="2000" i="0" dirty="0">
                <a:latin typeface="+mn-lt"/>
              </a:rPr>
              <a:t> interaction effects observed between chambers, slot effect minimal except at high frequencies</a:t>
            </a:r>
          </a:p>
        </p:txBody>
      </p:sp>
      <p:cxnSp>
        <p:nvCxnSpPr>
          <p:cNvPr id="19" name="Straight Arrow Connector 18"/>
          <p:cNvCxnSpPr>
            <a:stCxn id="20" idx="2"/>
          </p:cNvCxnSpPr>
          <p:nvPr/>
        </p:nvCxnSpPr>
        <p:spPr>
          <a:xfrm>
            <a:off x="3518131" y="3563474"/>
            <a:ext cx="637490" cy="1049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TextBox 19"/>
          <p:cNvSpPr txBox="1"/>
          <p:nvPr/>
        </p:nvSpPr>
        <p:spPr>
          <a:xfrm>
            <a:off x="2494422" y="3194142"/>
            <a:ext cx="2047417" cy="369332"/>
          </a:xfrm>
          <a:prstGeom prst="rect">
            <a:avLst/>
          </a:prstGeom>
          <a:noFill/>
        </p:spPr>
        <p:txBody>
          <a:bodyPr wrap="square" rtlCol="0">
            <a:spAutoFit/>
          </a:bodyPr>
          <a:lstStyle/>
          <a:p>
            <a:pPr algn="ctr"/>
            <a:r>
              <a:rPr lang="en-US" i="0" dirty="0">
                <a:latin typeface="+mn-lt"/>
              </a:rPr>
              <a:t>Partitions removed</a:t>
            </a:r>
          </a:p>
        </p:txBody>
      </p:sp>
      <p:cxnSp>
        <p:nvCxnSpPr>
          <p:cNvPr id="24" name="Straight Arrow Connector 23"/>
          <p:cNvCxnSpPr>
            <a:stCxn id="20" idx="2"/>
          </p:cNvCxnSpPr>
          <p:nvPr/>
        </p:nvCxnSpPr>
        <p:spPr>
          <a:xfrm>
            <a:off x="3518131" y="3563474"/>
            <a:ext cx="1138572" cy="126489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7269567" y="3350434"/>
            <a:ext cx="3909434" cy="369332"/>
          </a:xfrm>
          <a:prstGeom prst="rect">
            <a:avLst/>
          </a:prstGeom>
          <a:noFill/>
        </p:spPr>
        <p:txBody>
          <a:bodyPr wrap="square" rtlCol="0">
            <a:spAutoFit/>
          </a:bodyPr>
          <a:lstStyle/>
          <a:p>
            <a:pPr algn="ctr"/>
            <a:r>
              <a:rPr lang="en-US" i="0" dirty="0">
                <a:latin typeface="+mn-lt"/>
              </a:rPr>
              <a:t>Thin-wall core, Mesh FS, 140dB</a:t>
            </a:r>
          </a:p>
        </p:txBody>
      </p:sp>
    </p:spTree>
    <p:extLst>
      <p:ext uri="{BB962C8B-B14F-4D97-AF65-F5344CB8AC3E}">
        <p14:creationId xmlns:p14="http://schemas.microsoft.com/office/powerpoint/2010/main" val="118455342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phic 19">
            <a:extLst>
              <a:ext uri="{FF2B5EF4-FFF2-40B4-BE49-F238E27FC236}">
                <a16:creationId xmlns:a16="http://schemas.microsoft.com/office/drawing/2014/main" id="{3E62CAE8-8FBF-466D-B905-EA0BE51C05C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22076" y="4073717"/>
            <a:ext cx="5259244" cy="2075688"/>
          </a:xfrm>
          <a:prstGeom prst="rect">
            <a:avLst/>
          </a:prstGeom>
        </p:spPr>
      </p:pic>
      <p:pic>
        <p:nvPicPr>
          <p:cNvPr id="37" name="Graphic 17">
            <a:extLst>
              <a:ext uri="{FF2B5EF4-FFF2-40B4-BE49-F238E27FC236}">
                <a16:creationId xmlns:a16="http://schemas.microsoft.com/office/drawing/2014/main" id="{B5F5C60A-45A1-48E6-B836-486B58E5C40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00086" y="1292590"/>
            <a:ext cx="5189180" cy="2075672"/>
          </a:xfrm>
          <a:prstGeom prst="rect">
            <a:avLst/>
          </a:prstGeom>
        </p:spPr>
      </p:pic>
      <p:sp>
        <p:nvSpPr>
          <p:cNvPr id="52" name="TextBox 51">
            <a:extLst>
              <a:ext uri="{FF2B5EF4-FFF2-40B4-BE49-F238E27FC236}">
                <a16:creationId xmlns:a16="http://schemas.microsoft.com/office/drawing/2014/main" id="{E4060E3D-8F0E-494E-9753-5A46A50E34AE}"/>
              </a:ext>
            </a:extLst>
          </p:cNvPr>
          <p:cNvSpPr txBox="1"/>
          <p:nvPr/>
        </p:nvSpPr>
        <p:spPr>
          <a:xfrm>
            <a:off x="229867" y="854509"/>
            <a:ext cx="6801128"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a:t>
            </a:r>
            <a:r>
              <a:rPr lang="en-US" sz="2000" b="1" i="0" dirty="0">
                <a:latin typeface="+mn-lt"/>
                <a:ea typeface="Arial" charset="0"/>
                <a:cs typeface="Arial" charset="0"/>
                <a:sym typeface="Wingdings" pitchFamily="2" charset="2"/>
              </a:rPr>
              <a:t> Validate method of accounting for partition thickness in 	variable depth liners</a:t>
            </a:r>
            <a:endParaRPr lang="en-US" sz="2000" b="1" dirty="0">
              <a:latin typeface="+mn-lt"/>
              <a:ea typeface="Arial" charset="0"/>
              <a:cs typeface="Arial" charset="0"/>
              <a:sym typeface="Wingdings" pitchFamily="2" charset="2"/>
            </a:endParaRPr>
          </a:p>
        </p:txBody>
      </p:sp>
      <p:sp>
        <p:nvSpPr>
          <p:cNvPr id="51" name="TextBox 50">
            <a:extLst>
              <a:ext uri="{FF2B5EF4-FFF2-40B4-BE49-F238E27FC236}">
                <a16:creationId xmlns:a16="http://schemas.microsoft.com/office/drawing/2014/main" id="{330F7DF9-0B3F-4326-AD73-3F80A627CA61}"/>
              </a:ext>
            </a:extLst>
          </p:cNvPr>
          <p:cNvSpPr txBox="1"/>
          <p:nvPr/>
        </p:nvSpPr>
        <p:spPr>
          <a:xfrm>
            <a:off x="251820" y="1608620"/>
            <a:ext cx="6012715" cy="4093428"/>
          </a:xfrm>
          <a:prstGeom prst="rect">
            <a:avLst/>
          </a:prstGeom>
          <a:noFill/>
        </p:spPr>
        <p:txBody>
          <a:bodyPr wrap="square" rtlCol="0">
            <a:spAutoFit/>
          </a:bodyPr>
          <a:lstStyle/>
          <a:p>
            <a:pPr marL="285750" lvl="0" indent="-285750">
              <a:buFont typeface="Arial" panose="020B0604020202020204" pitchFamily="34" charset="0"/>
              <a:buChar char="•"/>
            </a:pPr>
            <a:r>
              <a:rPr lang="en-US" sz="2000" i="0" dirty="0">
                <a:solidFill>
                  <a:prstClr val="black"/>
                </a:solidFill>
                <a:latin typeface="Calibri"/>
              </a:rPr>
              <a:t>NIT tests of 112 combinations (liner core, </a:t>
            </a:r>
            <a:r>
              <a:rPr lang="en-US" sz="2000" i="0" dirty="0" err="1">
                <a:solidFill>
                  <a:prstClr val="black"/>
                </a:solidFill>
                <a:latin typeface="Calibri"/>
              </a:rPr>
              <a:t>facesheet</a:t>
            </a:r>
            <a:r>
              <a:rPr lang="en-US" sz="2000" i="0" dirty="0">
                <a:solidFill>
                  <a:prstClr val="black"/>
                </a:solidFill>
                <a:latin typeface="Calibri"/>
              </a:rPr>
              <a:t>)</a:t>
            </a:r>
          </a:p>
          <a:p>
            <a:pPr marL="285750" indent="-285750">
              <a:buFont typeface="Arial" panose="020B0604020202020204" pitchFamily="34" charset="0"/>
              <a:buChar char="•"/>
            </a:pPr>
            <a:r>
              <a:rPr lang="en-US" sz="2000" i="0" dirty="0">
                <a:latin typeface="+mn-lt"/>
              </a:rPr>
              <a:t>Six cores designed to target four frequencies</a:t>
            </a:r>
          </a:p>
          <a:p>
            <a:pPr marL="742950" lvl="1" indent="-285750">
              <a:buFont typeface="Calibri" panose="020F0502020204030204" pitchFamily="34" charset="0"/>
              <a:buChar char="-"/>
            </a:pPr>
            <a:r>
              <a:rPr lang="en-US" sz="2000" i="0" dirty="0">
                <a:latin typeface="+mn-lt"/>
              </a:rPr>
              <a:t>Three variable depth (non-harmonic)</a:t>
            </a:r>
          </a:p>
          <a:p>
            <a:pPr marL="742950" lvl="1" indent="-285750">
              <a:buFont typeface="Calibri" panose="020F0502020204030204" pitchFamily="34" charset="0"/>
              <a:buChar char="-"/>
            </a:pPr>
            <a:r>
              <a:rPr lang="en-US" sz="2000" i="0" dirty="0">
                <a:latin typeface="+mn-lt"/>
              </a:rPr>
              <a:t>Three uniform depth (single frequency)</a:t>
            </a:r>
          </a:p>
          <a:p>
            <a:pPr marL="285750" indent="-285750">
              <a:buFont typeface="Arial" panose="020B0604020202020204" pitchFamily="34" charset="0"/>
              <a:buChar char="•"/>
            </a:pPr>
            <a:r>
              <a:rPr lang="en-US" sz="2000" i="0" dirty="0">
                <a:latin typeface="+mn-lt"/>
              </a:rPr>
              <a:t>One core targeting harmonic frequencies</a:t>
            </a:r>
          </a:p>
          <a:p>
            <a:pPr marL="742950" lvl="1" indent="-285750">
              <a:buFont typeface="Calibri" panose="020F0502020204030204" pitchFamily="34" charset="0"/>
              <a:buChar char="-"/>
            </a:pPr>
            <a:r>
              <a:rPr lang="en-US" sz="2000" i="0" dirty="0">
                <a:latin typeface="+mn-lt"/>
              </a:rPr>
              <a:t>1000, 1500, 2000 and 2500 Hz</a:t>
            </a:r>
          </a:p>
          <a:p>
            <a:pPr marL="285750" indent="-285750">
              <a:buFont typeface="Arial" panose="020B0604020202020204" pitchFamily="34" charset="0"/>
              <a:buChar char="•"/>
            </a:pPr>
            <a:r>
              <a:rPr lang="en-US" sz="2000" i="0" dirty="0">
                <a:latin typeface="+mn-lt"/>
              </a:rPr>
              <a:t>Four </a:t>
            </a:r>
            <a:r>
              <a:rPr lang="en-US" sz="2000" i="0" dirty="0" err="1">
                <a:latin typeface="+mn-lt"/>
              </a:rPr>
              <a:t>facesheet</a:t>
            </a:r>
            <a:r>
              <a:rPr lang="en-US" sz="2000" i="0" dirty="0">
                <a:latin typeface="+mn-lt"/>
              </a:rPr>
              <a:t> configurations tested</a:t>
            </a:r>
          </a:p>
          <a:p>
            <a:pPr marL="742950" lvl="1" indent="-285750">
              <a:buFont typeface="Arial" panose="020B0604020202020204" pitchFamily="34" charset="0"/>
              <a:buChar char="•"/>
            </a:pPr>
            <a:r>
              <a:rPr lang="en-US" sz="2000" i="0" dirty="0">
                <a:latin typeface="+mn-lt"/>
              </a:rPr>
              <a:t>No </a:t>
            </a:r>
            <a:r>
              <a:rPr lang="en-US" sz="2000" i="0" dirty="0" err="1">
                <a:latin typeface="+mn-lt"/>
              </a:rPr>
              <a:t>facesheet</a:t>
            </a:r>
            <a:endParaRPr lang="en-US" sz="2000" i="0" dirty="0">
              <a:latin typeface="+mn-lt"/>
            </a:endParaRPr>
          </a:p>
          <a:p>
            <a:pPr marL="742950" lvl="1" indent="-285750">
              <a:buFont typeface="Arial" panose="020B0604020202020204" pitchFamily="34" charset="0"/>
              <a:buChar char="•"/>
            </a:pPr>
            <a:r>
              <a:rPr lang="en-US" sz="2000" i="0" dirty="0">
                <a:latin typeface="+mn-lt"/>
              </a:rPr>
              <a:t>Wire mesh</a:t>
            </a:r>
          </a:p>
          <a:p>
            <a:pPr marL="742950" lvl="1" indent="-285750">
              <a:buFont typeface="Arial" panose="020B0604020202020204" pitchFamily="34" charset="0"/>
              <a:buChar char="•"/>
            </a:pPr>
            <a:r>
              <a:rPr lang="en-US" sz="2000" i="0" dirty="0">
                <a:latin typeface="+mn-lt"/>
              </a:rPr>
              <a:t>Two conventional perforates</a:t>
            </a:r>
          </a:p>
          <a:p>
            <a:pPr marL="285750" indent="-285750">
              <a:buFont typeface="Arial" panose="020B0604020202020204" pitchFamily="34" charset="0"/>
              <a:buChar char="•"/>
            </a:pPr>
            <a:r>
              <a:rPr lang="en-US" sz="2000" i="0" dirty="0">
                <a:latin typeface="+mn-lt"/>
              </a:rPr>
              <a:t>Analysis to select samples for GFIT testing</a:t>
            </a:r>
          </a:p>
          <a:p>
            <a:pPr marL="285750" indent="-285750">
              <a:buFont typeface="Arial" panose="020B0604020202020204" pitchFamily="34" charset="0"/>
              <a:buChar char="•"/>
            </a:pPr>
            <a:endParaRPr lang="en-US" sz="2000" i="0" dirty="0">
              <a:latin typeface="+mn-lt"/>
            </a:endParaRPr>
          </a:p>
          <a:p>
            <a:r>
              <a:rPr lang="en-US" sz="2000" dirty="0">
                <a:solidFill>
                  <a:srgbClr val="FF0000"/>
                </a:solidFill>
                <a:latin typeface="+mn-lt"/>
              </a:rPr>
              <a:t>Stay tuned…..</a:t>
            </a:r>
          </a:p>
        </p:txBody>
      </p:sp>
      <p:sp>
        <p:nvSpPr>
          <p:cNvPr id="4" name="Title 1"/>
          <p:cNvSpPr txBox="1">
            <a:spLocks/>
          </p:cNvSpPr>
          <p:nvPr/>
        </p:nvSpPr>
        <p:spPr bwMode="auto">
          <a:xfrm>
            <a:off x="814856" y="2056"/>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a:lstStyle>
          <a:p>
            <a:pPr eaLnBrk="1" hangingPunct="1"/>
            <a:r>
              <a:rPr lang="en-US" i="0" dirty="0">
                <a:latin typeface="+mn-lt"/>
              </a:rPr>
              <a:t>Fundamental Research – Variable Depth</a:t>
            </a:r>
          </a:p>
        </p:txBody>
      </p:sp>
      <p:sp>
        <p:nvSpPr>
          <p:cNvPr id="6" name="Rectangle 5"/>
          <p:cNvSpPr/>
          <p:nvPr/>
        </p:nvSpPr>
        <p:spPr>
          <a:xfrm>
            <a:off x="7826654" y="1185486"/>
            <a:ext cx="3319849" cy="255373"/>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7801235" y="3968988"/>
            <a:ext cx="3319849" cy="255373"/>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8971008" y="5963694"/>
            <a:ext cx="1474572" cy="338554"/>
          </a:xfrm>
          <a:prstGeom prst="rect">
            <a:avLst/>
          </a:prstGeom>
          <a:noFill/>
        </p:spPr>
        <p:txBody>
          <a:bodyPr wrap="square" rtlCol="0">
            <a:spAutoFit/>
          </a:bodyPr>
          <a:lstStyle/>
          <a:p>
            <a:r>
              <a:rPr lang="en-US" sz="1600" i="0" dirty="0">
                <a:latin typeface="+mn-lt"/>
              </a:rPr>
              <a:t>Frequency (Hz)</a:t>
            </a:r>
          </a:p>
        </p:txBody>
      </p:sp>
      <p:sp>
        <p:nvSpPr>
          <p:cNvPr id="9" name="Rectangle 8"/>
          <p:cNvSpPr/>
          <p:nvPr/>
        </p:nvSpPr>
        <p:spPr>
          <a:xfrm rot="16200000">
            <a:off x="4369850" y="3591723"/>
            <a:ext cx="4589127" cy="255373"/>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rot="16200000">
            <a:off x="5718794" y="2082457"/>
            <a:ext cx="2128265" cy="338554"/>
          </a:xfrm>
          <a:prstGeom prst="rect">
            <a:avLst/>
          </a:prstGeom>
          <a:noFill/>
        </p:spPr>
        <p:txBody>
          <a:bodyPr wrap="square" rtlCol="0">
            <a:spAutoFit/>
          </a:bodyPr>
          <a:lstStyle/>
          <a:p>
            <a:pPr algn="ctr"/>
            <a:r>
              <a:rPr lang="en-US" sz="1600" i="0" dirty="0">
                <a:latin typeface="+mn-lt"/>
              </a:rPr>
              <a:t>Normalized Impedance</a:t>
            </a:r>
          </a:p>
        </p:txBody>
      </p:sp>
      <p:sp>
        <p:nvSpPr>
          <p:cNvPr id="11" name="TextBox 10"/>
          <p:cNvSpPr txBox="1"/>
          <p:nvPr/>
        </p:nvSpPr>
        <p:spPr>
          <a:xfrm>
            <a:off x="8905103" y="1119852"/>
            <a:ext cx="1474572" cy="338554"/>
          </a:xfrm>
          <a:prstGeom prst="rect">
            <a:avLst/>
          </a:prstGeom>
          <a:noFill/>
        </p:spPr>
        <p:txBody>
          <a:bodyPr wrap="square" rtlCol="0">
            <a:spAutoFit/>
          </a:bodyPr>
          <a:lstStyle/>
          <a:p>
            <a:pPr algn="ctr"/>
            <a:r>
              <a:rPr lang="en-US" sz="1600" i="0" dirty="0">
                <a:latin typeface="+mn-lt"/>
              </a:rPr>
              <a:t>Uniform Depth</a:t>
            </a:r>
          </a:p>
        </p:txBody>
      </p:sp>
      <p:sp>
        <p:nvSpPr>
          <p:cNvPr id="12" name="TextBox 11"/>
          <p:cNvSpPr txBox="1"/>
          <p:nvPr/>
        </p:nvSpPr>
        <p:spPr>
          <a:xfrm>
            <a:off x="8929819" y="3904483"/>
            <a:ext cx="1474572" cy="338554"/>
          </a:xfrm>
          <a:prstGeom prst="rect">
            <a:avLst/>
          </a:prstGeom>
          <a:noFill/>
        </p:spPr>
        <p:txBody>
          <a:bodyPr wrap="square" rtlCol="0">
            <a:spAutoFit/>
          </a:bodyPr>
          <a:lstStyle/>
          <a:p>
            <a:pPr algn="ctr"/>
            <a:r>
              <a:rPr lang="en-US" sz="1600" i="0" dirty="0">
                <a:latin typeface="+mn-lt"/>
              </a:rPr>
              <a:t>Variable Depth</a:t>
            </a:r>
          </a:p>
        </p:txBody>
      </p:sp>
      <p:grpSp>
        <p:nvGrpSpPr>
          <p:cNvPr id="40" name="Group 39">
            <a:extLst>
              <a:ext uri="{FF2B5EF4-FFF2-40B4-BE49-F238E27FC236}">
                <a16:creationId xmlns:a16="http://schemas.microsoft.com/office/drawing/2014/main" id="{2FEA45F8-772C-405C-AC32-8180F90DF5AE}"/>
              </a:ext>
            </a:extLst>
          </p:cNvPr>
          <p:cNvGrpSpPr/>
          <p:nvPr/>
        </p:nvGrpSpPr>
        <p:grpSpPr>
          <a:xfrm>
            <a:off x="10502742" y="5265248"/>
            <a:ext cx="956592" cy="1037000"/>
            <a:chOff x="6263457" y="1581196"/>
            <a:chExt cx="2286000" cy="2286000"/>
          </a:xfrm>
        </p:grpSpPr>
        <p:sp>
          <p:nvSpPr>
            <p:cNvPr id="41" name="Rectangle 40">
              <a:extLst>
                <a:ext uri="{FF2B5EF4-FFF2-40B4-BE49-F238E27FC236}">
                  <a16:creationId xmlns:a16="http://schemas.microsoft.com/office/drawing/2014/main" id="{0008230D-C3A4-447C-9DD9-50CF3B955A40}"/>
                </a:ext>
              </a:extLst>
            </p:cNvPr>
            <p:cNvSpPr/>
            <p:nvPr/>
          </p:nvSpPr>
          <p:spPr>
            <a:xfrm>
              <a:off x="6263457" y="1581196"/>
              <a:ext cx="2286000" cy="2286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41">
              <a:extLst>
                <a:ext uri="{FF2B5EF4-FFF2-40B4-BE49-F238E27FC236}">
                  <a16:creationId xmlns:a16="http://schemas.microsoft.com/office/drawing/2014/main" id="{0C9E92DE-8EBE-4D22-9B50-ED6313B2BE64}"/>
                </a:ext>
              </a:extLst>
            </p:cNvPr>
            <p:cNvSpPr/>
            <p:nvPr/>
          </p:nvSpPr>
          <p:spPr>
            <a:xfrm>
              <a:off x="6476667" y="1581476"/>
              <a:ext cx="274320" cy="19411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sp>
          <p:nvSpPr>
            <p:cNvPr id="43" name="Rectangle 42">
              <a:extLst>
                <a:ext uri="{FF2B5EF4-FFF2-40B4-BE49-F238E27FC236}">
                  <a16:creationId xmlns:a16="http://schemas.microsoft.com/office/drawing/2014/main" id="{BF06BE3F-D3C2-4222-8805-E47028DB7C6C}"/>
                </a:ext>
              </a:extLst>
            </p:cNvPr>
            <p:cNvSpPr/>
            <p:nvPr/>
          </p:nvSpPr>
          <p:spPr>
            <a:xfrm>
              <a:off x="6875007" y="1585589"/>
              <a:ext cx="274320" cy="12959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2</a:t>
              </a:r>
            </a:p>
          </p:txBody>
        </p:sp>
        <p:sp>
          <p:nvSpPr>
            <p:cNvPr id="44" name="Rectangle 43">
              <a:extLst>
                <a:ext uri="{FF2B5EF4-FFF2-40B4-BE49-F238E27FC236}">
                  <a16:creationId xmlns:a16="http://schemas.microsoft.com/office/drawing/2014/main" id="{AD7C31FE-BAF3-4A8B-B054-F95B1A1E8C97}"/>
                </a:ext>
              </a:extLst>
            </p:cNvPr>
            <p:cNvSpPr/>
            <p:nvPr/>
          </p:nvSpPr>
          <p:spPr>
            <a:xfrm>
              <a:off x="7270202" y="1581196"/>
              <a:ext cx="274320" cy="9705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3</a:t>
              </a:r>
            </a:p>
          </p:txBody>
        </p:sp>
        <p:sp>
          <p:nvSpPr>
            <p:cNvPr id="45" name="Rectangle 44">
              <a:extLst>
                <a:ext uri="{FF2B5EF4-FFF2-40B4-BE49-F238E27FC236}">
                  <a16:creationId xmlns:a16="http://schemas.microsoft.com/office/drawing/2014/main" id="{9DBA5E5A-25A1-4D59-8CB7-E2115FA6665E}"/>
                </a:ext>
              </a:extLst>
            </p:cNvPr>
            <p:cNvSpPr/>
            <p:nvPr/>
          </p:nvSpPr>
          <p:spPr>
            <a:xfrm>
              <a:off x="7667249" y="1586022"/>
              <a:ext cx="274320" cy="7746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4</a:t>
              </a:r>
            </a:p>
          </p:txBody>
        </p:sp>
        <p:sp>
          <p:nvSpPr>
            <p:cNvPr id="49" name="Rectangle 48">
              <a:extLst>
                <a:ext uri="{FF2B5EF4-FFF2-40B4-BE49-F238E27FC236}">
                  <a16:creationId xmlns:a16="http://schemas.microsoft.com/office/drawing/2014/main" id="{DD90EE83-8091-409B-9BF7-EA9A7B402681}"/>
                </a:ext>
              </a:extLst>
            </p:cNvPr>
            <p:cNvSpPr/>
            <p:nvPr/>
          </p:nvSpPr>
          <p:spPr>
            <a:xfrm>
              <a:off x="8057757" y="1585589"/>
              <a:ext cx="274320" cy="7761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4</a:t>
              </a:r>
            </a:p>
          </p:txBody>
        </p:sp>
      </p:grpSp>
      <p:grpSp>
        <p:nvGrpSpPr>
          <p:cNvPr id="5" name="Group 4"/>
          <p:cNvGrpSpPr/>
          <p:nvPr/>
        </p:nvGrpSpPr>
        <p:grpSpPr>
          <a:xfrm>
            <a:off x="10502742" y="2657646"/>
            <a:ext cx="956592" cy="1037000"/>
            <a:chOff x="7754394" y="897634"/>
            <a:chExt cx="956592" cy="1037000"/>
          </a:xfrm>
        </p:grpSpPr>
        <p:grpSp>
          <p:nvGrpSpPr>
            <p:cNvPr id="53" name="Group 52">
              <a:extLst>
                <a:ext uri="{FF2B5EF4-FFF2-40B4-BE49-F238E27FC236}">
                  <a16:creationId xmlns:a16="http://schemas.microsoft.com/office/drawing/2014/main" id="{2FEA45F8-772C-405C-AC32-8180F90DF5AE}"/>
                </a:ext>
              </a:extLst>
            </p:cNvPr>
            <p:cNvGrpSpPr/>
            <p:nvPr/>
          </p:nvGrpSpPr>
          <p:grpSpPr>
            <a:xfrm>
              <a:off x="7754394" y="897634"/>
              <a:ext cx="956592" cy="1037000"/>
              <a:chOff x="6292985" y="1567577"/>
              <a:chExt cx="2286000" cy="2286000"/>
            </a:xfrm>
          </p:grpSpPr>
          <p:sp>
            <p:nvSpPr>
              <p:cNvPr id="54" name="Rectangle 53">
                <a:extLst>
                  <a:ext uri="{FF2B5EF4-FFF2-40B4-BE49-F238E27FC236}">
                    <a16:creationId xmlns:a16="http://schemas.microsoft.com/office/drawing/2014/main" id="{0008230D-C3A4-447C-9DD9-50CF3B955A40}"/>
                  </a:ext>
                </a:extLst>
              </p:cNvPr>
              <p:cNvSpPr/>
              <p:nvPr/>
            </p:nvSpPr>
            <p:spPr>
              <a:xfrm>
                <a:off x="6292985" y="1567577"/>
                <a:ext cx="2286000" cy="2286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Rectangle 54">
                <a:extLst>
                  <a:ext uri="{FF2B5EF4-FFF2-40B4-BE49-F238E27FC236}">
                    <a16:creationId xmlns:a16="http://schemas.microsoft.com/office/drawing/2014/main" id="{0C9E92DE-8EBE-4D22-9B50-ED6313B2BE64}"/>
                  </a:ext>
                </a:extLst>
              </p:cNvPr>
              <p:cNvSpPr/>
              <p:nvPr/>
            </p:nvSpPr>
            <p:spPr>
              <a:xfrm>
                <a:off x="6502117" y="1567857"/>
                <a:ext cx="274320" cy="19411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grpSp>
        <p:sp>
          <p:nvSpPr>
            <p:cNvPr id="64" name="Rectangle 63">
              <a:extLst>
                <a:ext uri="{FF2B5EF4-FFF2-40B4-BE49-F238E27FC236}">
                  <a16:creationId xmlns:a16="http://schemas.microsoft.com/office/drawing/2014/main" id="{0C9E92DE-8EBE-4D22-9B50-ED6313B2BE64}"/>
                </a:ext>
              </a:extLst>
            </p:cNvPr>
            <p:cNvSpPr/>
            <p:nvPr/>
          </p:nvSpPr>
          <p:spPr>
            <a:xfrm>
              <a:off x="7999469" y="901446"/>
              <a:ext cx="114791" cy="8805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sp>
          <p:nvSpPr>
            <p:cNvPr id="65" name="Rectangle 64">
              <a:extLst>
                <a:ext uri="{FF2B5EF4-FFF2-40B4-BE49-F238E27FC236}">
                  <a16:creationId xmlns:a16="http://schemas.microsoft.com/office/drawing/2014/main" id="{0C9E92DE-8EBE-4D22-9B50-ED6313B2BE64}"/>
                </a:ext>
              </a:extLst>
            </p:cNvPr>
            <p:cNvSpPr/>
            <p:nvPr/>
          </p:nvSpPr>
          <p:spPr>
            <a:xfrm>
              <a:off x="8166759" y="897761"/>
              <a:ext cx="114791" cy="8805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sp>
          <p:nvSpPr>
            <p:cNvPr id="66" name="Rectangle 65">
              <a:extLst>
                <a:ext uri="{FF2B5EF4-FFF2-40B4-BE49-F238E27FC236}">
                  <a16:creationId xmlns:a16="http://schemas.microsoft.com/office/drawing/2014/main" id="{0C9E92DE-8EBE-4D22-9B50-ED6313B2BE64}"/>
                </a:ext>
              </a:extLst>
            </p:cNvPr>
            <p:cNvSpPr/>
            <p:nvPr/>
          </p:nvSpPr>
          <p:spPr>
            <a:xfrm>
              <a:off x="8334049" y="901446"/>
              <a:ext cx="114791" cy="8805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sp>
          <p:nvSpPr>
            <p:cNvPr id="67" name="Rectangle 66">
              <a:extLst>
                <a:ext uri="{FF2B5EF4-FFF2-40B4-BE49-F238E27FC236}">
                  <a16:creationId xmlns:a16="http://schemas.microsoft.com/office/drawing/2014/main" id="{0C9E92DE-8EBE-4D22-9B50-ED6313B2BE64}"/>
                </a:ext>
              </a:extLst>
            </p:cNvPr>
            <p:cNvSpPr/>
            <p:nvPr/>
          </p:nvSpPr>
          <p:spPr>
            <a:xfrm>
              <a:off x="8501339" y="901446"/>
              <a:ext cx="114791" cy="8805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solidFill>
                    <a:schemeClr val="tx1"/>
                  </a:solidFill>
                </a:rPr>
                <a:t>1</a:t>
              </a:r>
            </a:p>
          </p:txBody>
        </p:sp>
      </p:grpSp>
      <p:sp>
        <p:nvSpPr>
          <p:cNvPr id="29" name="TextBox 28">
            <a:extLst>
              <a:ext uri="{FF2B5EF4-FFF2-40B4-BE49-F238E27FC236}">
                <a16:creationId xmlns:a16="http://schemas.microsoft.com/office/drawing/2014/main" id="{F951D555-F845-4CBE-97C2-AC1582A91193}"/>
              </a:ext>
            </a:extLst>
          </p:cNvPr>
          <p:cNvSpPr txBox="1"/>
          <p:nvPr/>
        </p:nvSpPr>
        <p:spPr>
          <a:xfrm rot="16200000">
            <a:off x="5714265" y="4871044"/>
            <a:ext cx="2128265" cy="338554"/>
          </a:xfrm>
          <a:prstGeom prst="rect">
            <a:avLst/>
          </a:prstGeom>
          <a:noFill/>
        </p:spPr>
        <p:txBody>
          <a:bodyPr wrap="square" rtlCol="0">
            <a:spAutoFit/>
          </a:bodyPr>
          <a:lstStyle/>
          <a:p>
            <a:pPr algn="ctr"/>
            <a:r>
              <a:rPr lang="en-US" sz="1600" i="0" dirty="0">
                <a:latin typeface="+mn-lt"/>
              </a:rPr>
              <a:t>Normalized Impedance</a:t>
            </a:r>
          </a:p>
        </p:txBody>
      </p:sp>
      <p:pic>
        <p:nvPicPr>
          <p:cNvPr id="39" name="Graphic 13">
            <a:extLst>
              <a:ext uri="{FF2B5EF4-FFF2-40B4-BE49-F238E27FC236}">
                <a16:creationId xmlns:a16="http://schemas.microsoft.com/office/drawing/2014/main" id="{519D376A-34BE-4E8D-81C8-BED2EC110A7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17034" y="3332416"/>
            <a:ext cx="3946553" cy="515277"/>
          </a:xfrm>
          <a:prstGeom prst="rect">
            <a:avLst/>
          </a:prstGeom>
        </p:spPr>
      </p:pic>
    </p:spTree>
    <p:extLst>
      <p:ext uri="{BB962C8B-B14F-4D97-AF65-F5344CB8AC3E}">
        <p14:creationId xmlns:p14="http://schemas.microsoft.com/office/powerpoint/2010/main" val="39221391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SPL Effects</a:t>
            </a:r>
          </a:p>
        </p:txBody>
      </p:sp>
      <p:sp>
        <p:nvSpPr>
          <p:cNvPr id="3" name="TextBox 2">
            <a:extLst>
              <a:ext uri="{FF2B5EF4-FFF2-40B4-BE49-F238E27FC236}">
                <a16:creationId xmlns:a16="http://schemas.microsoft.com/office/drawing/2014/main" id="{A1740F14-2EDB-E946-944D-3759240DDDBF}"/>
              </a:ext>
            </a:extLst>
          </p:cNvPr>
          <p:cNvSpPr txBox="1"/>
          <p:nvPr/>
        </p:nvSpPr>
        <p:spPr>
          <a:xfrm>
            <a:off x="217511" y="1490683"/>
            <a:ext cx="11244943" cy="2862322"/>
          </a:xfrm>
          <a:prstGeom prst="rect">
            <a:avLst/>
          </a:prstGeom>
          <a:noFill/>
        </p:spPr>
        <p:txBody>
          <a:bodyPr wrap="square" rtlCol="0">
            <a:spAutoFit/>
          </a:bodyPr>
          <a:lstStyle/>
          <a:p>
            <a:pPr marL="342900" indent="-342900">
              <a:buFont typeface="Arial" panose="020B0604020202020204" pitchFamily="34" charset="0"/>
              <a:buChar char="•"/>
            </a:pPr>
            <a:r>
              <a:rPr lang="en-US" sz="2000" i="0" dirty="0">
                <a:latin typeface="+mn-lt"/>
              </a:rPr>
              <a:t>Initial idea from ONERA</a:t>
            </a:r>
          </a:p>
          <a:p>
            <a:pPr marL="342900" indent="-342900">
              <a:buFont typeface="Arial" panose="020B0604020202020204" pitchFamily="34" charset="0"/>
              <a:buChar char="•"/>
            </a:pPr>
            <a:r>
              <a:rPr lang="en-US" sz="2000" i="0" dirty="0">
                <a:latin typeface="+mn-lt"/>
              </a:rPr>
              <a:t>Questions to answer</a:t>
            </a:r>
          </a:p>
          <a:p>
            <a:pPr marL="800100" lvl="1" indent="-342900">
              <a:buFont typeface="Calibri" panose="020F0502020204030204" pitchFamily="34" charset="0"/>
              <a:buChar char="-"/>
            </a:pPr>
            <a:r>
              <a:rPr lang="en-US" sz="2000" i="0" dirty="0">
                <a:latin typeface="+mn-lt"/>
              </a:rPr>
              <a:t>Bigger effect near resonance? (significant liner attenuation)</a:t>
            </a:r>
          </a:p>
          <a:p>
            <a:pPr marL="800100" lvl="1" indent="-342900">
              <a:buFont typeface="Calibri" panose="020F0502020204030204" pitchFamily="34" charset="0"/>
              <a:buChar char="-"/>
            </a:pPr>
            <a:r>
              <a:rPr lang="en-US" sz="2000" i="0" dirty="0">
                <a:latin typeface="+mn-lt"/>
              </a:rPr>
              <a:t>More pronounced at lower Mach? (flow effects not dominant)</a:t>
            </a:r>
          </a:p>
          <a:p>
            <a:pPr marL="342900" indent="-342900">
              <a:buFont typeface="Arial" panose="020B0604020202020204" pitchFamily="34" charset="0"/>
              <a:buChar char="•"/>
            </a:pPr>
            <a:r>
              <a:rPr lang="en-US" sz="2000" i="0" dirty="0">
                <a:latin typeface="+mn-lt"/>
              </a:rPr>
              <a:t>Test plan </a:t>
            </a:r>
            <a:r>
              <a:rPr lang="en-US" sz="2000" dirty="0">
                <a:latin typeface="+mn-lt"/>
              </a:rPr>
              <a:t>completed</a:t>
            </a:r>
          </a:p>
          <a:p>
            <a:pPr marL="742950" lvl="1" indent="-285750">
              <a:buFontTx/>
              <a:buChar char="-"/>
            </a:pPr>
            <a:r>
              <a:rPr lang="en-US" sz="2000" i="0" dirty="0">
                <a:latin typeface="+mn-lt"/>
              </a:rPr>
              <a:t>12”, 16”, and 20” liner lengths, same </a:t>
            </a:r>
            <a:r>
              <a:rPr lang="en-US" sz="2000" i="0" dirty="0" err="1">
                <a:latin typeface="+mn-lt"/>
              </a:rPr>
              <a:t>facesheet</a:t>
            </a:r>
            <a:r>
              <a:rPr lang="en-US" sz="2000" i="0" dirty="0">
                <a:latin typeface="+mn-lt"/>
              </a:rPr>
              <a:t> and core design</a:t>
            </a:r>
          </a:p>
          <a:p>
            <a:pPr marL="742950" lvl="1" indent="-285750">
              <a:buFontTx/>
              <a:buChar char="-"/>
            </a:pPr>
            <a:r>
              <a:rPr lang="en-US" sz="2000" i="0" dirty="0">
                <a:latin typeface="+mn-lt"/>
              </a:rPr>
              <a:t>Mach 0.0, 0.3, 0.5 </a:t>
            </a:r>
          </a:p>
          <a:p>
            <a:pPr marL="742950" lvl="1" indent="-285750">
              <a:buFontTx/>
              <a:buChar char="-"/>
            </a:pPr>
            <a:r>
              <a:rPr lang="en-US" sz="2000" i="0" dirty="0">
                <a:latin typeface="+mn-lt"/>
              </a:rPr>
              <a:t>Tone source @ 120 and 140 dB SPL</a:t>
            </a:r>
          </a:p>
          <a:p>
            <a:endParaRPr lang="en-US" sz="2000" i="0" dirty="0">
              <a:latin typeface="+mn-lt"/>
            </a:endParaRPr>
          </a:p>
        </p:txBody>
      </p:sp>
      <p:sp>
        <p:nvSpPr>
          <p:cNvPr id="4" name="TextBox 3">
            <a:extLst>
              <a:ext uri="{FF2B5EF4-FFF2-40B4-BE49-F238E27FC236}">
                <a16:creationId xmlns:a16="http://schemas.microsoft.com/office/drawing/2014/main" id="{E4060E3D-8F0E-494E-9753-5A46A50E34AE}"/>
              </a:ext>
            </a:extLst>
          </p:cNvPr>
          <p:cNvSpPr txBox="1"/>
          <p:nvPr/>
        </p:nvSpPr>
        <p:spPr>
          <a:xfrm>
            <a:off x="229867" y="845800"/>
            <a:ext cx="8780318" cy="1061829"/>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Determine if impedance educed in grazing flow can vary w/ liner length due 	to axial variation in SPL</a:t>
            </a:r>
          </a:p>
          <a:p>
            <a:pPr>
              <a:spcAft>
                <a:spcPts val="600"/>
              </a:spcAft>
            </a:pPr>
            <a:endParaRPr lang="en-US" b="1" i="0" dirty="0">
              <a:latin typeface="+mn-lt"/>
            </a:endParaRPr>
          </a:p>
        </p:txBody>
      </p:sp>
      <p:grpSp>
        <p:nvGrpSpPr>
          <p:cNvPr id="5" name="Group 4">
            <a:extLst>
              <a:ext uri="{FF2B5EF4-FFF2-40B4-BE49-F238E27FC236}">
                <a16:creationId xmlns:a16="http://schemas.microsoft.com/office/drawing/2014/main" id="{9DF4ED0B-E4AD-4239-ACCB-1A8E6E023106}"/>
              </a:ext>
            </a:extLst>
          </p:cNvPr>
          <p:cNvGrpSpPr/>
          <p:nvPr/>
        </p:nvGrpSpPr>
        <p:grpSpPr>
          <a:xfrm>
            <a:off x="945680" y="5571807"/>
            <a:ext cx="10300641" cy="1115961"/>
            <a:chOff x="945680" y="951150"/>
            <a:chExt cx="10300641" cy="1115961"/>
          </a:xfrm>
        </p:grpSpPr>
        <p:pic>
          <p:nvPicPr>
            <p:cNvPr id="6" name="Picture 5">
              <a:extLst>
                <a:ext uri="{FF2B5EF4-FFF2-40B4-BE49-F238E27FC236}">
                  <a16:creationId xmlns:a16="http://schemas.microsoft.com/office/drawing/2014/main" id="{DC5BB72C-2FEC-4E37-A79D-48F5601B63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80" y="951150"/>
              <a:ext cx="10300641" cy="1005840"/>
            </a:xfrm>
            <a:prstGeom prst="rect">
              <a:avLst/>
            </a:prstGeom>
          </p:spPr>
        </p:pic>
        <p:sp>
          <p:nvSpPr>
            <p:cNvPr id="8" name="Rounded Rectangle 45">
              <a:extLst>
                <a:ext uri="{FF2B5EF4-FFF2-40B4-BE49-F238E27FC236}">
                  <a16:creationId xmlns:a16="http://schemas.microsoft.com/office/drawing/2014/main" id="{F0DB9608-B0E9-4DD8-A485-10A96D96D39E}"/>
                </a:ext>
              </a:extLst>
            </p:cNvPr>
            <p:cNvSpPr/>
            <p:nvPr/>
          </p:nvSpPr>
          <p:spPr>
            <a:xfrm>
              <a:off x="5852338" y="1722080"/>
              <a:ext cx="855675" cy="34503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GFIT</a:t>
              </a:r>
            </a:p>
          </p:txBody>
        </p:sp>
      </p:grpSp>
      <p:sp>
        <p:nvSpPr>
          <p:cNvPr id="9" name="Rectangle 8"/>
          <p:cNvSpPr/>
          <p:nvPr/>
        </p:nvSpPr>
        <p:spPr>
          <a:xfrm>
            <a:off x="4358205" y="4076799"/>
            <a:ext cx="2286000" cy="272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358205" y="4443361"/>
            <a:ext cx="3044952" cy="272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58205" y="4809923"/>
            <a:ext cx="3813048" cy="272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6644205" y="4026796"/>
            <a:ext cx="514885" cy="369332"/>
          </a:xfrm>
          <a:prstGeom prst="rect">
            <a:avLst/>
          </a:prstGeom>
        </p:spPr>
        <p:txBody>
          <a:bodyPr wrap="none">
            <a:spAutoFit/>
          </a:bodyPr>
          <a:lstStyle/>
          <a:p>
            <a:r>
              <a:rPr lang="en-US" i="0" dirty="0">
                <a:latin typeface="+mn-lt"/>
              </a:rPr>
              <a:t>12”</a:t>
            </a:r>
            <a:endParaRPr lang="en-US" dirty="0">
              <a:latin typeface="+mn-lt"/>
            </a:endParaRPr>
          </a:p>
        </p:txBody>
      </p:sp>
      <p:sp>
        <p:nvSpPr>
          <p:cNvPr id="13" name="Rectangle 12"/>
          <p:cNvSpPr/>
          <p:nvPr/>
        </p:nvSpPr>
        <p:spPr>
          <a:xfrm>
            <a:off x="7403157" y="4396128"/>
            <a:ext cx="514885" cy="369332"/>
          </a:xfrm>
          <a:prstGeom prst="rect">
            <a:avLst/>
          </a:prstGeom>
        </p:spPr>
        <p:txBody>
          <a:bodyPr wrap="none">
            <a:spAutoFit/>
          </a:bodyPr>
          <a:lstStyle/>
          <a:p>
            <a:r>
              <a:rPr lang="en-US" i="0" dirty="0">
                <a:latin typeface="+mn-lt"/>
              </a:rPr>
              <a:t>16”</a:t>
            </a:r>
            <a:endParaRPr lang="en-US" dirty="0">
              <a:latin typeface="+mn-lt"/>
            </a:endParaRPr>
          </a:p>
        </p:txBody>
      </p:sp>
      <p:sp>
        <p:nvSpPr>
          <p:cNvPr id="14" name="Rectangle 13"/>
          <p:cNvSpPr/>
          <p:nvPr/>
        </p:nvSpPr>
        <p:spPr>
          <a:xfrm>
            <a:off x="8166551" y="4748599"/>
            <a:ext cx="514885" cy="369332"/>
          </a:xfrm>
          <a:prstGeom prst="rect">
            <a:avLst/>
          </a:prstGeom>
        </p:spPr>
        <p:txBody>
          <a:bodyPr wrap="none">
            <a:spAutoFit/>
          </a:bodyPr>
          <a:lstStyle/>
          <a:p>
            <a:r>
              <a:rPr lang="en-US" i="0" dirty="0">
                <a:latin typeface="+mn-lt"/>
              </a:rPr>
              <a:t>20”</a:t>
            </a:r>
            <a:endParaRPr lang="en-US" dirty="0">
              <a:latin typeface="+mn-lt"/>
            </a:endParaRPr>
          </a:p>
        </p:txBody>
      </p:sp>
      <p:sp>
        <p:nvSpPr>
          <p:cNvPr id="16" name="Rectangle 15"/>
          <p:cNvSpPr/>
          <p:nvPr/>
        </p:nvSpPr>
        <p:spPr>
          <a:xfrm>
            <a:off x="2723411" y="4396128"/>
            <a:ext cx="1470274" cy="369332"/>
          </a:xfrm>
          <a:prstGeom prst="rect">
            <a:avLst/>
          </a:prstGeom>
        </p:spPr>
        <p:txBody>
          <a:bodyPr wrap="none">
            <a:spAutoFit/>
          </a:bodyPr>
          <a:lstStyle/>
          <a:p>
            <a:r>
              <a:rPr lang="en-US" i="0" dirty="0">
                <a:latin typeface="+mn-lt"/>
              </a:rPr>
              <a:t>Liner samples</a:t>
            </a:r>
            <a:endParaRPr lang="en-US" dirty="0">
              <a:latin typeface="+mn-lt"/>
            </a:endParaRPr>
          </a:p>
        </p:txBody>
      </p:sp>
      <p:sp>
        <p:nvSpPr>
          <p:cNvPr id="17" name="Down Arrow 16"/>
          <p:cNvSpPr/>
          <p:nvPr/>
        </p:nvSpPr>
        <p:spPr>
          <a:xfrm>
            <a:off x="6096000" y="5146589"/>
            <a:ext cx="310978" cy="425218"/>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8" name="Rectangle 17"/>
          <p:cNvSpPr/>
          <p:nvPr/>
        </p:nvSpPr>
        <p:spPr>
          <a:xfrm>
            <a:off x="4720281" y="5521805"/>
            <a:ext cx="549876" cy="37898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Rectangle 18"/>
          <p:cNvSpPr/>
          <p:nvPr/>
        </p:nvSpPr>
        <p:spPr>
          <a:xfrm>
            <a:off x="7258997" y="5518976"/>
            <a:ext cx="549876" cy="37898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Right Arrow 44">
            <a:extLst>
              <a:ext uri="{FF2B5EF4-FFF2-40B4-BE49-F238E27FC236}">
                <a16:creationId xmlns:a16="http://schemas.microsoft.com/office/drawing/2014/main" id="{3421D38E-BFE1-4121-B450-BEDF49DD9BD5}"/>
              </a:ext>
            </a:extLst>
          </p:cNvPr>
          <p:cNvSpPr/>
          <p:nvPr/>
        </p:nvSpPr>
        <p:spPr>
          <a:xfrm>
            <a:off x="2933547" y="5476683"/>
            <a:ext cx="1062318" cy="3854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3600638-0301-4A38-83C6-15CEF40F7CBB}"/>
              </a:ext>
            </a:extLst>
          </p:cNvPr>
          <p:cNvSpPr txBox="1"/>
          <p:nvPr/>
        </p:nvSpPr>
        <p:spPr>
          <a:xfrm>
            <a:off x="3140190" y="5523092"/>
            <a:ext cx="855675" cy="307777"/>
          </a:xfrm>
          <a:prstGeom prst="rect">
            <a:avLst/>
          </a:prstGeom>
          <a:noFill/>
        </p:spPr>
        <p:txBody>
          <a:bodyPr wrap="square" rtlCol="0">
            <a:spAutoFit/>
          </a:bodyPr>
          <a:lstStyle/>
          <a:p>
            <a:r>
              <a:rPr lang="en-US" sz="1400" dirty="0">
                <a:solidFill>
                  <a:srgbClr val="FFFFFF"/>
                </a:solidFill>
                <a:latin typeface="+mn-lt"/>
              </a:rPr>
              <a:t>FLOW</a:t>
            </a:r>
          </a:p>
        </p:txBody>
      </p:sp>
    </p:spTree>
    <p:extLst>
      <p:ext uri="{BB962C8B-B14F-4D97-AF65-F5344CB8AC3E}">
        <p14:creationId xmlns:p14="http://schemas.microsoft.com/office/powerpoint/2010/main" val="32608722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SPL Effects(cont’d)</a:t>
            </a:r>
          </a:p>
        </p:txBody>
      </p:sp>
      <p:sp>
        <p:nvSpPr>
          <p:cNvPr id="3" name="TextBox 2">
            <a:extLst>
              <a:ext uri="{FF2B5EF4-FFF2-40B4-BE49-F238E27FC236}">
                <a16:creationId xmlns:a16="http://schemas.microsoft.com/office/drawing/2014/main" id="{A1740F14-2EDB-E946-944D-3759240DDDBF}"/>
              </a:ext>
            </a:extLst>
          </p:cNvPr>
          <p:cNvSpPr txBox="1"/>
          <p:nvPr/>
        </p:nvSpPr>
        <p:spPr>
          <a:xfrm>
            <a:off x="224518" y="949779"/>
            <a:ext cx="11244943" cy="5016758"/>
          </a:xfrm>
          <a:prstGeom prst="rect">
            <a:avLst/>
          </a:prstGeom>
          <a:noFill/>
        </p:spPr>
        <p:txBody>
          <a:bodyPr wrap="square" rtlCol="0">
            <a:spAutoFit/>
          </a:bodyPr>
          <a:lstStyle/>
          <a:p>
            <a:pPr marL="342900" indent="-342900">
              <a:buFont typeface="Arial" panose="020B0604020202020204" pitchFamily="34" charset="0"/>
              <a:buChar char="•"/>
            </a:pPr>
            <a:r>
              <a:rPr lang="en-US" sz="2000" i="0" dirty="0">
                <a:latin typeface="+mn-lt"/>
              </a:rPr>
              <a:t>Impedance </a:t>
            </a:r>
            <a:r>
              <a:rPr lang="en-US" sz="2000" i="0" dirty="0" err="1">
                <a:latin typeface="+mn-lt"/>
              </a:rPr>
              <a:t>eduction</a:t>
            </a:r>
            <a:r>
              <a:rPr lang="en-US" sz="2000" i="0" dirty="0">
                <a:latin typeface="+mn-lt"/>
              </a:rPr>
              <a:t> approaches</a:t>
            </a:r>
          </a:p>
          <a:p>
            <a:pPr marL="742950" lvl="1" indent="-285750">
              <a:buFontTx/>
              <a:buChar char="-"/>
            </a:pPr>
            <a:r>
              <a:rPr lang="en-US" sz="2000" i="0" dirty="0">
                <a:latin typeface="+mn-lt"/>
              </a:rPr>
              <a:t>Assume impedance is uniform (i.e., hypothesis is invalid)</a:t>
            </a:r>
          </a:p>
          <a:p>
            <a:pPr marL="742950" lvl="1" indent="-285750">
              <a:buFontTx/>
              <a:buChar char="-"/>
            </a:pPr>
            <a:r>
              <a:rPr lang="en-US" sz="2000" i="0" dirty="0">
                <a:latin typeface="+mn-lt"/>
              </a:rPr>
              <a:t>Assume impedance variability can be approximated by a zonal description (e.g., split length into 3 zones)</a:t>
            </a:r>
          </a:p>
          <a:p>
            <a:pPr lvl="1"/>
            <a:endParaRPr lang="en-US" sz="2000" i="0" u="sng" dirty="0">
              <a:latin typeface="+mn-lt"/>
            </a:endParaRPr>
          </a:p>
          <a:p>
            <a:pPr lvl="1"/>
            <a:endParaRPr lang="en-US" sz="2000" i="0" u="sng" dirty="0">
              <a:latin typeface="+mn-lt"/>
            </a:endParaRPr>
          </a:p>
          <a:p>
            <a:pPr lvl="1"/>
            <a:endParaRPr lang="en-US" sz="2000" i="0" u="sng" dirty="0">
              <a:latin typeface="+mn-lt"/>
            </a:endParaRPr>
          </a:p>
          <a:p>
            <a:pPr lvl="1"/>
            <a:endParaRPr lang="en-US" sz="2000" i="0" u="sng" dirty="0">
              <a:latin typeface="+mn-lt"/>
            </a:endParaRPr>
          </a:p>
          <a:p>
            <a:pPr lvl="1"/>
            <a:endParaRPr lang="en-US" sz="2000" i="0" u="sng" dirty="0">
              <a:latin typeface="+mn-lt"/>
            </a:endParaRPr>
          </a:p>
          <a:p>
            <a:pPr lvl="1"/>
            <a:endParaRPr lang="en-US" sz="2000" i="0" u="sng" dirty="0">
              <a:latin typeface="+mn-lt"/>
            </a:endParaRPr>
          </a:p>
          <a:p>
            <a:r>
              <a:rPr lang="en-US" sz="2000" b="1" dirty="0">
                <a:solidFill>
                  <a:srgbClr val="FF0000"/>
                </a:solidFill>
                <a:latin typeface="+mn-lt"/>
              </a:rPr>
              <a:t>		</a:t>
            </a:r>
          </a:p>
          <a:p>
            <a:endParaRPr lang="en-US" sz="2000" b="1" i="0" dirty="0">
              <a:latin typeface="+mn-lt"/>
            </a:endParaRPr>
          </a:p>
          <a:p>
            <a:pPr marL="342900" indent="-342900">
              <a:buFont typeface="Arial" panose="020B0604020202020204" pitchFamily="34" charset="0"/>
              <a:buChar char="•"/>
            </a:pPr>
            <a:r>
              <a:rPr lang="en-US" sz="2000" i="0" dirty="0">
                <a:latin typeface="+mn-lt"/>
              </a:rPr>
              <a:t>Next Steps</a:t>
            </a:r>
          </a:p>
          <a:p>
            <a:pPr marL="742950" lvl="1" indent="-285750">
              <a:buFontTx/>
              <a:buChar char="-"/>
            </a:pPr>
            <a:r>
              <a:rPr lang="en-US" sz="2000" i="0" dirty="0">
                <a:latin typeface="+mn-lt"/>
              </a:rPr>
              <a:t>ONERA evaluation using impedance function that varies with axial location</a:t>
            </a:r>
          </a:p>
          <a:p>
            <a:pPr marL="742950" lvl="1" indent="-285750">
              <a:buFontTx/>
              <a:buChar char="-"/>
            </a:pPr>
            <a:r>
              <a:rPr lang="en-US" sz="2000" i="0" dirty="0">
                <a:latin typeface="+mn-lt"/>
              </a:rPr>
              <a:t>NASA evaluate data using more advanced zonal approaches</a:t>
            </a:r>
          </a:p>
          <a:p>
            <a:pPr marL="742950" lvl="1" indent="-285750">
              <a:buFontTx/>
              <a:buChar char="-"/>
            </a:pPr>
            <a:r>
              <a:rPr lang="en-US" sz="2000" i="0" dirty="0">
                <a:latin typeface="+mn-lt"/>
              </a:rPr>
              <a:t>Compare results to determine if/when SPL effects matter</a:t>
            </a:r>
          </a:p>
        </p:txBody>
      </p:sp>
      <p:grpSp>
        <p:nvGrpSpPr>
          <p:cNvPr id="18" name="Group 17"/>
          <p:cNvGrpSpPr/>
          <p:nvPr/>
        </p:nvGrpSpPr>
        <p:grpSpPr>
          <a:xfrm>
            <a:off x="1536396" y="2879122"/>
            <a:ext cx="8621186" cy="608371"/>
            <a:chOff x="1823009" y="2891479"/>
            <a:chExt cx="8621186" cy="608371"/>
          </a:xfrm>
        </p:grpSpPr>
        <p:grpSp>
          <p:nvGrpSpPr>
            <p:cNvPr id="16" name="Group 15"/>
            <p:cNvGrpSpPr/>
            <p:nvPr/>
          </p:nvGrpSpPr>
          <p:grpSpPr>
            <a:xfrm>
              <a:off x="1823009" y="2891481"/>
              <a:ext cx="4100670" cy="608369"/>
              <a:chOff x="920966" y="2891481"/>
              <a:chExt cx="4100670" cy="608369"/>
            </a:xfrm>
          </p:grpSpPr>
          <p:sp>
            <p:nvSpPr>
              <p:cNvPr id="5" name="Rectangle 4"/>
              <p:cNvSpPr/>
              <p:nvPr/>
            </p:nvSpPr>
            <p:spPr>
              <a:xfrm>
                <a:off x="920966" y="2891481"/>
                <a:ext cx="4100670" cy="48809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p:cNvSpPr txBox="1"/>
                  <p:nvPr/>
                </p:nvSpPr>
                <p:spPr>
                  <a:xfrm>
                    <a:off x="2776953" y="2945852"/>
                    <a:ext cx="388696"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1" smtClean="0">
                              <a:latin typeface="Cambria Math" panose="02040503050406030204" pitchFamily="18" charset="0"/>
                            </a:rPr>
                            <m:t>ζ</m:t>
                          </m:r>
                        </m:oMath>
                      </m:oMathPara>
                    </a14:m>
                    <a:endParaRPr lang="en-US" b="0" dirty="0"/>
                  </a:p>
                  <a:p>
                    <a:endParaRPr lang="en-US" b="0" dirty="0"/>
                  </a:p>
                </p:txBody>
              </p:sp>
            </mc:Choice>
            <mc:Fallback xmlns="">
              <p:sp>
                <p:nvSpPr>
                  <p:cNvPr id="8" name="TextBox 7"/>
                  <p:cNvSpPr txBox="1">
                    <a:spLocks noRot="1" noChangeAspect="1" noMove="1" noResize="1" noEditPoints="1" noAdjustHandles="1" noChangeArrowheads="1" noChangeShapeType="1" noTextEdit="1"/>
                  </p:cNvSpPr>
                  <p:nvPr/>
                </p:nvSpPr>
                <p:spPr>
                  <a:xfrm>
                    <a:off x="2776953" y="2945852"/>
                    <a:ext cx="388696" cy="553998"/>
                  </a:xfrm>
                  <a:prstGeom prst="rect">
                    <a:avLst/>
                  </a:prstGeom>
                  <a:blipFill>
                    <a:blip r:embed="rId3"/>
                    <a:stretch>
                      <a:fillRect/>
                    </a:stretch>
                  </a:blipFill>
                </p:spPr>
                <p:txBody>
                  <a:bodyPr/>
                  <a:lstStyle/>
                  <a:p>
                    <a:r>
                      <a:rPr lang="en-US">
                        <a:noFill/>
                      </a:rPr>
                      <a:t> </a:t>
                    </a:r>
                  </a:p>
                </p:txBody>
              </p:sp>
            </mc:Fallback>
          </mc:AlternateContent>
        </p:grpSp>
        <p:grpSp>
          <p:nvGrpSpPr>
            <p:cNvPr id="17" name="Group 16"/>
            <p:cNvGrpSpPr/>
            <p:nvPr/>
          </p:nvGrpSpPr>
          <p:grpSpPr>
            <a:xfrm>
              <a:off x="6343525" y="2891479"/>
              <a:ext cx="4100670" cy="608371"/>
              <a:chOff x="6510339" y="2891479"/>
              <a:chExt cx="4100670" cy="608371"/>
            </a:xfrm>
          </p:grpSpPr>
          <p:sp>
            <p:nvSpPr>
              <p:cNvPr id="6" name="Rectangle 5"/>
              <p:cNvSpPr/>
              <p:nvPr/>
            </p:nvSpPr>
            <p:spPr>
              <a:xfrm>
                <a:off x="6510339" y="2891481"/>
                <a:ext cx="4100670" cy="48809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p:cNvSpPr txBox="1"/>
                  <p:nvPr/>
                </p:nvSpPr>
                <p:spPr>
                  <a:xfrm>
                    <a:off x="7049451" y="2945852"/>
                    <a:ext cx="346762"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ζ</m:t>
                              </m:r>
                            </m:e>
                            <m:sub>
                              <m:r>
                                <a:rPr lang="en-US" b="0" i="1" smtClean="0">
                                  <a:latin typeface="Cambria Math" panose="02040503050406030204" pitchFamily="18" charset="0"/>
                                </a:rPr>
                                <m:t>1</m:t>
                              </m:r>
                            </m:sub>
                          </m:sSub>
                        </m:oMath>
                      </m:oMathPara>
                    </a14:m>
                    <a:endParaRPr lang="en-US" b="0" dirty="0"/>
                  </a:p>
                  <a:p>
                    <a:endParaRPr lang="en-US" b="0" dirty="0"/>
                  </a:p>
                </p:txBody>
              </p:sp>
            </mc:Choice>
            <mc:Fallback xmlns="">
              <p:sp>
                <p:nvSpPr>
                  <p:cNvPr id="9" name="TextBox 8"/>
                  <p:cNvSpPr txBox="1">
                    <a:spLocks noRot="1" noChangeAspect="1" noMove="1" noResize="1" noEditPoints="1" noAdjustHandles="1" noChangeArrowheads="1" noChangeShapeType="1" noTextEdit="1"/>
                  </p:cNvSpPr>
                  <p:nvPr/>
                </p:nvSpPr>
                <p:spPr>
                  <a:xfrm>
                    <a:off x="7049451" y="2945852"/>
                    <a:ext cx="346762" cy="553998"/>
                  </a:xfrm>
                  <a:prstGeom prst="rect">
                    <a:avLst/>
                  </a:prstGeom>
                  <a:blipFill>
                    <a:blip r:embed="rId4"/>
                    <a:stretch>
                      <a:fillRect l="-7018"/>
                    </a:stretch>
                  </a:blipFill>
                </p:spPr>
                <p:txBody>
                  <a:bodyPr/>
                  <a:lstStyle/>
                  <a:p>
                    <a:r>
                      <a:rPr lang="en-US">
                        <a:noFill/>
                      </a:rPr>
                      <a:t> </a:t>
                    </a:r>
                  </a:p>
                </p:txBody>
              </p:sp>
            </mc:Fallback>
          </mc:AlternateContent>
          <p:cxnSp>
            <p:nvCxnSpPr>
              <p:cNvPr id="11" name="Straight Connector 10"/>
              <p:cNvCxnSpPr/>
              <p:nvPr/>
            </p:nvCxnSpPr>
            <p:spPr>
              <a:xfrm>
                <a:off x="7871254" y="2891479"/>
                <a:ext cx="0" cy="488091"/>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9222259" y="2891480"/>
                <a:ext cx="0" cy="488091"/>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p:cNvSpPr txBox="1"/>
                  <p:nvPr/>
                </p:nvSpPr>
                <p:spPr>
                  <a:xfrm>
                    <a:off x="8410366" y="2945852"/>
                    <a:ext cx="327782"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ζ</m:t>
                              </m:r>
                            </m:e>
                            <m:sub>
                              <m:r>
                                <a:rPr lang="en-US" b="0" i="1" smtClean="0">
                                  <a:latin typeface="Cambria Math" panose="02040503050406030204" pitchFamily="18" charset="0"/>
                                </a:rPr>
                                <m:t>2</m:t>
                              </m:r>
                            </m:sub>
                          </m:sSub>
                        </m:oMath>
                      </m:oMathPara>
                    </a14:m>
                    <a:endParaRPr lang="en-US" b="0" dirty="0"/>
                  </a:p>
                  <a:p>
                    <a:endParaRPr lang="en-US" b="0" dirty="0"/>
                  </a:p>
                </p:txBody>
              </p:sp>
            </mc:Choice>
            <mc:Fallback xmlns="">
              <p:sp>
                <p:nvSpPr>
                  <p:cNvPr id="14" name="TextBox 13"/>
                  <p:cNvSpPr txBox="1">
                    <a:spLocks noRot="1" noChangeAspect="1" noMove="1" noResize="1" noEditPoints="1" noAdjustHandles="1" noChangeArrowheads="1" noChangeShapeType="1" noTextEdit="1"/>
                  </p:cNvSpPr>
                  <p:nvPr/>
                </p:nvSpPr>
                <p:spPr>
                  <a:xfrm>
                    <a:off x="8410366" y="2945852"/>
                    <a:ext cx="327782" cy="553998"/>
                  </a:xfrm>
                  <a:prstGeom prst="rect">
                    <a:avLst/>
                  </a:prstGeom>
                  <a:blipFill>
                    <a:blip r:embed="rId5"/>
                    <a:stretch>
                      <a:fillRect l="-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9752301" y="2945852"/>
                    <a:ext cx="327782"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a:latin typeface="Cambria Math" panose="02040503050406030204" pitchFamily="18" charset="0"/>
                                </a:rPr>
                                <m:t>ζ</m:t>
                              </m:r>
                            </m:e>
                            <m:sub>
                              <m:r>
                                <a:rPr lang="en-US" b="0" i="1" smtClean="0">
                                  <a:latin typeface="Cambria Math" panose="02040503050406030204" pitchFamily="18" charset="0"/>
                                </a:rPr>
                                <m:t>3</m:t>
                              </m:r>
                            </m:sub>
                          </m:sSub>
                        </m:oMath>
                      </m:oMathPara>
                    </a14:m>
                    <a:endParaRPr lang="en-US" b="0" dirty="0"/>
                  </a:p>
                  <a:p>
                    <a:endParaRPr lang="en-US" b="0" dirty="0"/>
                  </a:p>
                </p:txBody>
              </p:sp>
            </mc:Choice>
            <mc:Fallback xmlns="">
              <p:sp>
                <p:nvSpPr>
                  <p:cNvPr id="15" name="TextBox 14"/>
                  <p:cNvSpPr txBox="1">
                    <a:spLocks noRot="1" noChangeAspect="1" noMove="1" noResize="1" noEditPoints="1" noAdjustHandles="1" noChangeArrowheads="1" noChangeShapeType="1" noTextEdit="1"/>
                  </p:cNvSpPr>
                  <p:nvPr/>
                </p:nvSpPr>
                <p:spPr>
                  <a:xfrm>
                    <a:off x="9752301" y="2945852"/>
                    <a:ext cx="327782" cy="553998"/>
                  </a:xfrm>
                  <a:prstGeom prst="rect">
                    <a:avLst/>
                  </a:prstGeom>
                  <a:blipFill>
                    <a:blip r:embed="rId6"/>
                    <a:stretch>
                      <a:fillRect l="-11111"/>
                    </a:stretch>
                  </a:blipFill>
                </p:spPr>
                <p:txBody>
                  <a:bodyPr/>
                  <a:lstStyle/>
                  <a:p>
                    <a:r>
                      <a:rPr lang="en-US">
                        <a:noFill/>
                      </a:rPr>
                      <a:t> </a:t>
                    </a:r>
                  </a:p>
                </p:txBody>
              </p:sp>
            </mc:Fallback>
          </mc:AlternateContent>
        </p:grpSp>
      </p:grpSp>
      <p:sp>
        <p:nvSpPr>
          <p:cNvPr id="19" name="Rectangle 18"/>
          <p:cNvSpPr/>
          <p:nvPr/>
        </p:nvSpPr>
        <p:spPr>
          <a:xfrm>
            <a:off x="2572707" y="2482607"/>
            <a:ext cx="2028056" cy="369332"/>
          </a:xfrm>
          <a:prstGeom prst="rect">
            <a:avLst/>
          </a:prstGeom>
        </p:spPr>
        <p:txBody>
          <a:bodyPr wrap="none">
            <a:spAutoFit/>
          </a:bodyPr>
          <a:lstStyle/>
          <a:p>
            <a:pPr algn="ctr"/>
            <a:r>
              <a:rPr lang="en-US" i="0" dirty="0">
                <a:latin typeface="+mn-lt"/>
              </a:rPr>
              <a:t>uniform impedance</a:t>
            </a:r>
            <a:endParaRPr lang="en-US" dirty="0">
              <a:latin typeface="+mn-lt"/>
            </a:endParaRPr>
          </a:p>
        </p:txBody>
      </p:sp>
      <p:sp>
        <p:nvSpPr>
          <p:cNvPr id="20" name="Rectangle 19"/>
          <p:cNvSpPr/>
          <p:nvPr/>
        </p:nvSpPr>
        <p:spPr>
          <a:xfrm>
            <a:off x="7220755" y="2482605"/>
            <a:ext cx="1772986" cy="369332"/>
          </a:xfrm>
          <a:prstGeom prst="rect">
            <a:avLst/>
          </a:prstGeom>
        </p:spPr>
        <p:txBody>
          <a:bodyPr wrap="none">
            <a:spAutoFit/>
          </a:bodyPr>
          <a:lstStyle/>
          <a:p>
            <a:pPr algn="ctr"/>
            <a:r>
              <a:rPr lang="en-US" i="0" dirty="0">
                <a:latin typeface="+mn-lt"/>
              </a:rPr>
              <a:t>zonal impedance</a:t>
            </a:r>
            <a:endParaRPr lang="en-US" dirty="0">
              <a:latin typeface="+mn-lt"/>
            </a:endParaRPr>
          </a:p>
        </p:txBody>
      </p:sp>
      <p:sp>
        <p:nvSpPr>
          <p:cNvPr id="21" name="TextBox 20">
            <a:extLst>
              <a:ext uri="{FF2B5EF4-FFF2-40B4-BE49-F238E27FC236}">
                <a16:creationId xmlns:a16="http://schemas.microsoft.com/office/drawing/2014/main" id="{A1740F14-2EDB-E946-944D-3759240DDDBF}"/>
              </a:ext>
            </a:extLst>
          </p:cNvPr>
          <p:cNvSpPr txBox="1"/>
          <p:nvPr/>
        </p:nvSpPr>
        <p:spPr>
          <a:xfrm>
            <a:off x="224518" y="3591071"/>
            <a:ext cx="11244943" cy="1015663"/>
          </a:xfrm>
          <a:prstGeom prst="rect">
            <a:avLst/>
          </a:prstGeom>
          <a:noFill/>
        </p:spPr>
        <p:txBody>
          <a:bodyPr wrap="square" rtlCol="0">
            <a:spAutoFit/>
          </a:bodyPr>
          <a:lstStyle/>
          <a:p>
            <a:pPr lvl="1"/>
            <a:endParaRPr lang="en-US" sz="2000" i="0" u="sng" dirty="0">
              <a:latin typeface="+mn-lt"/>
            </a:endParaRPr>
          </a:p>
          <a:p>
            <a:r>
              <a:rPr lang="en-US" sz="2000" b="1" dirty="0">
                <a:solidFill>
                  <a:srgbClr val="FF0000"/>
                </a:solidFill>
                <a:latin typeface="+mn-lt"/>
              </a:rPr>
              <a:t>		Preliminary Results: Confirmed effect near resonance and at low Mach (M)</a:t>
            </a:r>
          </a:p>
          <a:p>
            <a:endParaRPr lang="en-US" sz="2000" b="1" i="0" dirty="0">
              <a:latin typeface="+mn-lt"/>
            </a:endParaRPr>
          </a:p>
        </p:txBody>
      </p:sp>
    </p:spTree>
    <p:extLst>
      <p:ext uri="{BB962C8B-B14F-4D97-AF65-F5344CB8AC3E}">
        <p14:creationId xmlns:p14="http://schemas.microsoft.com/office/powerpoint/2010/main" val="209622485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Fundamental Research – IFAR</a:t>
            </a:r>
          </a:p>
        </p:txBody>
      </p:sp>
      <p:sp>
        <p:nvSpPr>
          <p:cNvPr id="4" name="Rectangle 3"/>
          <p:cNvSpPr/>
          <p:nvPr/>
        </p:nvSpPr>
        <p:spPr>
          <a:xfrm>
            <a:off x="229866" y="1381317"/>
            <a:ext cx="8016210" cy="1631216"/>
          </a:xfrm>
          <a:prstGeom prst="rect">
            <a:avLst/>
          </a:prstGeom>
        </p:spPr>
        <p:txBody>
          <a:bodyPr wrap="square">
            <a:spAutoFit/>
          </a:bodyPr>
          <a:lstStyle/>
          <a:p>
            <a:pPr marL="0" indent="0">
              <a:buNone/>
            </a:pPr>
            <a:r>
              <a:rPr lang="en-US" sz="2000" b="1" i="0" dirty="0">
                <a:latin typeface="+mn-lt"/>
              </a:rPr>
              <a:t>IFAR (International Forum for Aviation Research)</a:t>
            </a:r>
          </a:p>
          <a:p>
            <a:r>
              <a:rPr lang="en-US" sz="2000" i="0" dirty="0">
                <a:latin typeface="+mn-lt"/>
              </a:rPr>
              <a:t>Partners: NASA, DLR, FOI, JAXA, ONERA, </a:t>
            </a:r>
            <a:r>
              <a:rPr lang="en-US" sz="2000" i="0" dirty="0" err="1">
                <a:latin typeface="+mn-lt"/>
              </a:rPr>
              <a:t>TsAGI</a:t>
            </a:r>
            <a:endParaRPr lang="en-US" sz="2000" i="0" dirty="0">
              <a:latin typeface="+mn-lt"/>
            </a:endParaRPr>
          </a:p>
          <a:p>
            <a:r>
              <a:rPr lang="en-US" sz="2000" i="0" dirty="0">
                <a:latin typeface="+mn-lt"/>
              </a:rPr>
              <a:t>NASA serves as lead – defines challenges for collaboration</a:t>
            </a:r>
          </a:p>
          <a:p>
            <a:pPr lvl="1"/>
            <a:endParaRPr lang="en-US" sz="2000" i="0" dirty="0">
              <a:latin typeface="+mn-lt"/>
            </a:endParaRPr>
          </a:p>
          <a:p>
            <a:r>
              <a:rPr lang="en-US" sz="2000" dirty="0">
                <a:latin typeface="+mn-lt"/>
              </a:rPr>
              <a:t>Challenge</a:t>
            </a:r>
            <a:r>
              <a:rPr lang="en-US" sz="2000" i="0" dirty="0">
                <a:latin typeface="+mn-lt"/>
              </a:rPr>
              <a:t> </a:t>
            </a:r>
            <a:r>
              <a:rPr lang="en-US" sz="2000" i="0" dirty="0">
                <a:latin typeface="+mn-lt"/>
                <a:sym typeface="Wingdings" panose="05000000000000000000" pitchFamily="2" charset="2"/>
              </a:rPr>
              <a:t></a:t>
            </a:r>
            <a:r>
              <a:rPr lang="en-US" sz="2000" i="0" dirty="0">
                <a:latin typeface="+mn-lt"/>
              </a:rPr>
              <a:t> Evaluate the effects of source type, level, and location</a:t>
            </a:r>
          </a:p>
        </p:txBody>
      </p:sp>
      <p:sp>
        <p:nvSpPr>
          <p:cNvPr id="5" name="TextBox 4">
            <a:extLst>
              <a:ext uri="{FF2B5EF4-FFF2-40B4-BE49-F238E27FC236}">
                <a16:creationId xmlns:a16="http://schemas.microsoft.com/office/drawing/2014/main" id="{E4060E3D-8F0E-494E-9753-5A46A50E34AE}"/>
              </a:ext>
            </a:extLst>
          </p:cNvPr>
          <p:cNvSpPr txBox="1"/>
          <p:nvPr/>
        </p:nvSpPr>
        <p:spPr>
          <a:xfrm>
            <a:off x="229867" y="845800"/>
            <a:ext cx="8780318" cy="400110"/>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Study influence of acoustic source on educed impedance</a:t>
            </a:r>
            <a:endParaRPr lang="en-US" b="1" i="0" dirty="0">
              <a:latin typeface="+mn-lt"/>
            </a:endParaRPr>
          </a:p>
        </p:txBody>
      </p:sp>
      <p:grpSp>
        <p:nvGrpSpPr>
          <p:cNvPr id="6" name="Group 5">
            <a:extLst>
              <a:ext uri="{FF2B5EF4-FFF2-40B4-BE49-F238E27FC236}">
                <a16:creationId xmlns:a16="http://schemas.microsoft.com/office/drawing/2014/main" id="{9DF4ED0B-E4AD-4239-ACCB-1A8E6E023106}"/>
              </a:ext>
            </a:extLst>
          </p:cNvPr>
          <p:cNvGrpSpPr/>
          <p:nvPr/>
        </p:nvGrpSpPr>
        <p:grpSpPr>
          <a:xfrm>
            <a:off x="945680" y="5476683"/>
            <a:ext cx="10300641" cy="1100964"/>
            <a:chOff x="945680" y="856026"/>
            <a:chExt cx="10300641" cy="1100964"/>
          </a:xfrm>
        </p:grpSpPr>
        <p:pic>
          <p:nvPicPr>
            <p:cNvPr id="7" name="Picture 6">
              <a:extLst>
                <a:ext uri="{FF2B5EF4-FFF2-40B4-BE49-F238E27FC236}">
                  <a16:creationId xmlns:a16="http://schemas.microsoft.com/office/drawing/2014/main" id="{DC5BB72C-2FEC-4E37-A79D-48F5601B63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80" y="951150"/>
              <a:ext cx="10300641" cy="1005840"/>
            </a:xfrm>
            <a:prstGeom prst="rect">
              <a:avLst/>
            </a:prstGeom>
          </p:spPr>
        </p:pic>
        <p:sp>
          <p:nvSpPr>
            <p:cNvPr id="8" name="Right Arrow 44">
              <a:extLst>
                <a:ext uri="{FF2B5EF4-FFF2-40B4-BE49-F238E27FC236}">
                  <a16:creationId xmlns:a16="http://schemas.microsoft.com/office/drawing/2014/main" id="{3421D38E-BFE1-4121-B450-BEDF49DD9BD5}"/>
                </a:ext>
              </a:extLst>
            </p:cNvPr>
            <p:cNvSpPr/>
            <p:nvPr/>
          </p:nvSpPr>
          <p:spPr>
            <a:xfrm>
              <a:off x="2933547" y="856026"/>
              <a:ext cx="1062318" cy="3854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45">
              <a:extLst>
                <a:ext uri="{FF2B5EF4-FFF2-40B4-BE49-F238E27FC236}">
                  <a16:creationId xmlns:a16="http://schemas.microsoft.com/office/drawing/2014/main" id="{F0DB9608-B0E9-4DD8-A485-10A96D96D39E}"/>
                </a:ext>
              </a:extLst>
            </p:cNvPr>
            <p:cNvSpPr/>
            <p:nvPr/>
          </p:nvSpPr>
          <p:spPr>
            <a:xfrm>
              <a:off x="3036869" y="1611959"/>
              <a:ext cx="855675" cy="34503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GFIT</a:t>
              </a:r>
            </a:p>
          </p:txBody>
        </p:sp>
      </p:grpSp>
      <p:sp>
        <p:nvSpPr>
          <p:cNvPr id="3" name="TextBox 2"/>
          <p:cNvSpPr txBox="1"/>
          <p:nvPr/>
        </p:nvSpPr>
        <p:spPr>
          <a:xfrm>
            <a:off x="4370150" y="3441570"/>
            <a:ext cx="2400300" cy="923330"/>
          </a:xfrm>
          <a:prstGeom prst="rect">
            <a:avLst/>
          </a:prstGeom>
          <a:noFill/>
        </p:spPr>
        <p:txBody>
          <a:bodyPr wrap="square" rtlCol="0">
            <a:spAutoFit/>
          </a:bodyPr>
          <a:lstStyle/>
          <a:p>
            <a:r>
              <a:rPr lang="en-US" b="1" i="0" u="sng" dirty="0">
                <a:latin typeface="+mn-lt"/>
              </a:rPr>
              <a:t>Source Location</a:t>
            </a:r>
          </a:p>
          <a:p>
            <a:r>
              <a:rPr lang="en-US" i="0" dirty="0">
                <a:latin typeface="+mn-lt"/>
              </a:rPr>
              <a:t>Upstream (aft duct)</a:t>
            </a:r>
          </a:p>
          <a:p>
            <a:r>
              <a:rPr lang="en-US" i="0" dirty="0">
                <a:latin typeface="+mn-lt"/>
              </a:rPr>
              <a:t>Downstream (inlet)</a:t>
            </a:r>
          </a:p>
        </p:txBody>
      </p:sp>
      <p:sp>
        <p:nvSpPr>
          <p:cNvPr id="10" name="TextBox 9"/>
          <p:cNvSpPr txBox="1"/>
          <p:nvPr/>
        </p:nvSpPr>
        <p:spPr>
          <a:xfrm>
            <a:off x="6877520" y="3441570"/>
            <a:ext cx="2400300" cy="1200329"/>
          </a:xfrm>
          <a:prstGeom prst="rect">
            <a:avLst/>
          </a:prstGeom>
          <a:noFill/>
        </p:spPr>
        <p:txBody>
          <a:bodyPr wrap="square" rtlCol="0">
            <a:spAutoFit/>
          </a:bodyPr>
          <a:lstStyle/>
          <a:p>
            <a:r>
              <a:rPr lang="en-US" b="1" i="0" u="sng" dirty="0">
                <a:latin typeface="+mn-lt"/>
              </a:rPr>
              <a:t>Source Type</a:t>
            </a:r>
          </a:p>
          <a:p>
            <a:r>
              <a:rPr lang="en-US" i="0" dirty="0">
                <a:latin typeface="+mn-lt"/>
              </a:rPr>
              <a:t>Tone</a:t>
            </a:r>
          </a:p>
          <a:p>
            <a:r>
              <a:rPr lang="en-US" i="0" dirty="0">
                <a:latin typeface="+mn-lt"/>
              </a:rPr>
              <a:t>Broadband</a:t>
            </a:r>
          </a:p>
          <a:p>
            <a:r>
              <a:rPr lang="en-US" i="0" dirty="0">
                <a:latin typeface="+mn-lt"/>
              </a:rPr>
              <a:t>Sine-Sweep</a:t>
            </a:r>
          </a:p>
        </p:txBody>
      </p:sp>
      <p:sp>
        <p:nvSpPr>
          <p:cNvPr id="11" name="TextBox 10"/>
          <p:cNvSpPr txBox="1"/>
          <p:nvPr/>
        </p:nvSpPr>
        <p:spPr>
          <a:xfrm>
            <a:off x="8846022" y="3441570"/>
            <a:ext cx="2400300" cy="923330"/>
          </a:xfrm>
          <a:prstGeom prst="rect">
            <a:avLst/>
          </a:prstGeom>
          <a:noFill/>
        </p:spPr>
        <p:txBody>
          <a:bodyPr wrap="square" rtlCol="0">
            <a:spAutoFit/>
          </a:bodyPr>
          <a:lstStyle/>
          <a:p>
            <a:r>
              <a:rPr lang="en-US" b="1" i="0" u="sng" dirty="0">
                <a:latin typeface="+mn-lt"/>
              </a:rPr>
              <a:t>Tunnel Conditions</a:t>
            </a:r>
          </a:p>
          <a:p>
            <a:r>
              <a:rPr lang="en-US" i="0" dirty="0">
                <a:latin typeface="+mn-lt"/>
              </a:rPr>
              <a:t>Mach = 0.0, 0.3, 0.5</a:t>
            </a:r>
          </a:p>
          <a:p>
            <a:r>
              <a:rPr lang="en-US" i="0" dirty="0">
                <a:latin typeface="+mn-lt"/>
              </a:rPr>
              <a:t>Levels = 120, 140 dB</a:t>
            </a:r>
          </a:p>
        </p:txBody>
      </p:sp>
      <p:sp>
        <p:nvSpPr>
          <p:cNvPr id="12" name="TextBox 11"/>
          <p:cNvSpPr txBox="1"/>
          <p:nvPr/>
        </p:nvSpPr>
        <p:spPr>
          <a:xfrm>
            <a:off x="812800" y="3456840"/>
            <a:ext cx="3450281" cy="1477328"/>
          </a:xfrm>
          <a:prstGeom prst="rect">
            <a:avLst/>
          </a:prstGeom>
          <a:noFill/>
        </p:spPr>
        <p:txBody>
          <a:bodyPr wrap="square" rtlCol="0">
            <a:spAutoFit/>
          </a:bodyPr>
          <a:lstStyle/>
          <a:p>
            <a:r>
              <a:rPr lang="en-US" b="1" i="0" u="sng" dirty="0">
                <a:latin typeface="+mn-lt"/>
              </a:rPr>
              <a:t>Liner Configurations</a:t>
            </a:r>
          </a:p>
          <a:p>
            <a:r>
              <a:rPr lang="en-US" i="0" dirty="0">
                <a:latin typeface="+mn-lt"/>
              </a:rPr>
              <a:t>CT57 (ceramic tubular, calibration)</a:t>
            </a:r>
          </a:p>
          <a:p>
            <a:r>
              <a:rPr lang="en-US" i="0" dirty="0">
                <a:latin typeface="+mn-lt"/>
              </a:rPr>
              <a:t>CSQ3 (3-D resin, calibration)</a:t>
            </a:r>
          </a:p>
          <a:p>
            <a:r>
              <a:rPr lang="en-US" i="0" dirty="0">
                <a:latin typeface="+mn-lt"/>
              </a:rPr>
              <a:t>IU2 (conventional perf, 2” depth)</a:t>
            </a:r>
          </a:p>
          <a:p>
            <a:r>
              <a:rPr lang="en-US" i="0" dirty="0">
                <a:latin typeface="+mn-lt"/>
              </a:rPr>
              <a:t>IU2T (thick conv. perf, 2” depth)</a:t>
            </a:r>
          </a:p>
        </p:txBody>
      </p:sp>
      <p:sp>
        <p:nvSpPr>
          <p:cNvPr id="13" name="TextBox 12"/>
          <p:cNvSpPr txBox="1"/>
          <p:nvPr/>
        </p:nvSpPr>
        <p:spPr>
          <a:xfrm>
            <a:off x="945679" y="5067121"/>
            <a:ext cx="1812804" cy="646331"/>
          </a:xfrm>
          <a:prstGeom prst="rect">
            <a:avLst/>
          </a:prstGeom>
          <a:noFill/>
        </p:spPr>
        <p:txBody>
          <a:bodyPr wrap="none" rtlCol="0">
            <a:spAutoFit/>
          </a:bodyPr>
          <a:lstStyle/>
          <a:p>
            <a:pPr algn="ctr"/>
            <a:r>
              <a:rPr lang="en-US" dirty="0">
                <a:latin typeface="+mn-lt"/>
              </a:rPr>
              <a:t>Upstream Drivers</a:t>
            </a:r>
          </a:p>
          <a:p>
            <a:pPr algn="ctr"/>
            <a:r>
              <a:rPr lang="en-US" dirty="0">
                <a:latin typeface="+mn-lt"/>
              </a:rPr>
              <a:t>(Aft mode)</a:t>
            </a:r>
          </a:p>
        </p:txBody>
      </p:sp>
      <p:sp>
        <p:nvSpPr>
          <p:cNvPr id="16" name="TextBox 15">
            <a:extLst>
              <a:ext uri="{FF2B5EF4-FFF2-40B4-BE49-F238E27FC236}">
                <a16:creationId xmlns:a16="http://schemas.microsoft.com/office/drawing/2014/main" id="{63600638-0301-4A38-83C6-15CEF40F7CBB}"/>
              </a:ext>
            </a:extLst>
          </p:cNvPr>
          <p:cNvSpPr txBox="1"/>
          <p:nvPr/>
        </p:nvSpPr>
        <p:spPr>
          <a:xfrm>
            <a:off x="3140190" y="5531184"/>
            <a:ext cx="855675" cy="307777"/>
          </a:xfrm>
          <a:prstGeom prst="rect">
            <a:avLst/>
          </a:prstGeom>
          <a:noFill/>
        </p:spPr>
        <p:txBody>
          <a:bodyPr wrap="square" rtlCol="0">
            <a:spAutoFit/>
          </a:bodyPr>
          <a:lstStyle/>
          <a:p>
            <a:r>
              <a:rPr lang="en-US" sz="1400" dirty="0">
                <a:solidFill>
                  <a:srgbClr val="FFFFFF"/>
                </a:solidFill>
                <a:latin typeface="+mn-lt"/>
              </a:rPr>
              <a:t>FLOW</a:t>
            </a:r>
          </a:p>
        </p:txBody>
      </p:sp>
      <p:sp>
        <p:nvSpPr>
          <p:cNvPr id="17" name="TextBox 16">
            <a:extLst>
              <a:ext uri="{FF2B5EF4-FFF2-40B4-BE49-F238E27FC236}">
                <a16:creationId xmlns:a16="http://schemas.microsoft.com/office/drawing/2014/main" id="{7F240E25-6508-46A8-85C8-0D0F5006A5A9}"/>
              </a:ext>
            </a:extLst>
          </p:cNvPr>
          <p:cNvSpPr txBox="1"/>
          <p:nvPr/>
        </p:nvSpPr>
        <p:spPr>
          <a:xfrm>
            <a:off x="9138359" y="5056385"/>
            <a:ext cx="2091727" cy="646331"/>
          </a:xfrm>
          <a:prstGeom prst="rect">
            <a:avLst/>
          </a:prstGeom>
          <a:noFill/>
        </p:spPr>
        <p:txBody>
          <a:bodyPr wrap="none" rtlCol="0">
            <a:spAutoFit/>
          </a:bodyPr>
          <a:lstStyle/>
          <a:p>
            <a:pPr algn="ctr"/>
            <a:r>
              <a:rPr lang="en-US" dirty="0">
                <a:latin typeface="+mn-lt"/>
              </a:rPr>
              <a:t>Downstream Drivers</a:t>
            </a:r>
          </a:p>
          <a:p>
            <a:pPr algn="ctr"/>
            <a:r>
              <a:rPr lang="en-US" dirty="0">
                <a:latin typeface="+mn-lt"/>
              </a:rPr>
              <a:t>(Inlet mode)</a:t>
            </a:r>
          </a:p>
        </p:txBody>
      </p:sp>
    </p:spTree>
    <p:extLst>
      <p:ext uri="{BB962C8B-B14F-4D97-AF65-F5344CB8AC3E}">
        <p14:creationId xmlns:p14="http://schemas.microsoft.com/office/powerpoint/2010/main" val="38174250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8132" y="939026"/>
            <a:ext cx="4926563" cy="3703320"/>
          </a:xfrm>
          <a:prstGeom prst="rect">
            <a:avLst/>
          </a:prstGeom>
        </p:spPr>
      </p:pic>
      <p:sp>
        <p:nvSpPr>
          <p:cNvPr id="2" name="Title 1"/>
          <p:cNvSpPr>
            <a:spLocks noGrp="1"/>
          </p:cNvSpPr>
          <p:nvPr>
            <p:ph type="title"/>
          </p:nvPr>
        </p:nvSpPr>
        <p:spPr/>
        <p:txBody>
          <a:bodyPr/>
          <a:lstStyle/>
          <a:p>
            <a:r>
              <a:rPr lang="en-US" dirty="0">
                <a:latin typeface="+mn-lt"/>
              </a:rPr>
              <a:t>Concept Evaluation – Active Liner</a:t>
            </a:r>
          </a:p>
        </p:txBody>
      </p:sp>
      <p:sp>
        <p:nvSpPr>
          <p:cNvPr id="6" name="Rectangle 5">
            <a:extLst>
              <a:ext uri="{FF2B5EF4-FFF2-40B4-BE49-F238E27FC236}">
                <a16:creationId xmlns:a16="http://schemas.microsoft.com/office/drawing/2014/main" id="{51FE7F69-BAB9-4BAF-801B-F6F3AED0986D}"/>
              </a:ext>
            </a:extLst>
          </p:cNvPr>
          <p:cNvSpPr/>
          <p:nvPr/>
        </p:nvSpPr>
        <p:spPr>
          <a:xfrm>
            <a:off x="229867" y="1200645"/>
            <a:ext cx="6096000" cy="1631216"/>
          </a:xfrm>
          <a:prstGeom prst="rect">
            <a:avLst/>
          </a:prstGeom>
        </p:spPr>
        <p:txBody>
          <a:bodyPr>
            <a:spAutoFit/>
          </a:bodyPr>
          <a:lstStyle/>
          <a:p>
            <a:pPr marL="285750" indent="-285750">
              <a:buFont typeface="Arial" panose="020B0604020202020204" pitchFamily="34" charset="0"/>
              <a:buChar char="•"/>
            </a:pPr>
            <a:r>
              <a:rPr lang="en-US" sz="2000" i="0" dirty="0">
                <a:latin typeface="+mn-lt"/>
              </a:rPr>
              <a:t>Developed under NRA w/ Boeing-FSU</a:t>
            </a:r>
          </a:p>
          <a:p>
            <a:pPr marL="285750" indent="-285750">
              <a:buFont typeface="Arial" panose="020B0604020202020204" pitchFamily="34" charset="0"/>
              <a:buChar char="•"/>
            </a:pPr>
            <a:r>
              <a:rPr lang="en-US" sz="2000" i="0" dirty="0">
                <a:latin typeface="+mn-lt"/>
              </a:rPr>
              <a:t>Controlled, variable-porosity </a:t>
            </a:r>
            <a:r>
              <a:rPr lang="en-US" sz="2000" i="0" dirty="0" err="1">
                <a:latin typeface="+mn-lt"/>
              </a:rPr>
              <a:t>facesheet</a:t>
            </a:r>
            <a:r>
              <a:rPr lang="en-US" sz="2000" i="0" dirty="0">
                <a:latin typeface="+mn-lt"/>
              </a:rPr>
              <a:t>, ~10% POA</a:t>
            </a:r>
          </a:p>
          <a:p>
            <a:pPr marL="285750" indent="-285750">
              <a:buFont typeface="Arial" panose="020B0604020202020204" pitchFamily="34" charset="0"/>
              <a:buChar char="•"/>
            </a:pPr>
            <a:r>
              <a:rPr lang="en-US" sz="2000" i="0" dirty="0">
                <a:latin typeface="+mn-lt"/>
              </a:rPr>
              <a:t>Shape Memory Alloy (SMA) activated</a:t>
            </a:r>
          </a:p>
          <a:p>
            <a:pPr marL="285750" indent="-285750">
              <a:buFont typeface="Arial" panose="020B0604020202020204" pitchFamily="34" charset="0"/>
              <a:buChar char="•"/>
            </a:pPr>
            <a:r>
              <a:rPr lang="en-US" sz="2000" i="0" dirty="0">
                <a:latin typeface="+mn-lt"/>
              </a:rPr>
              <a:t>Tested in GFIT, M=0.3, 120 and 140 dB, more to follow</a:t>
            </a:r>
          </a:p>
          <a:p>
            <a:endParaRPr lang="en-US" sz="2000" i="0" dirty="0">
              <a:latin typeface="+mn-lt"/>
            </a:endParaRPr>
          </a:p>
        </p:txBody>
      </p:sp>
      <p:pic>
        <p:nvPicPr>
          <p:cNvPr id="4" name="SMA - v2 - - 25">
            <a:hlinkClick r:id="" action="ppaction://media"/>
            <a:extLst>
              <a:ext uri="{FF2B5EF4-FFF2-40B4-BE49-F238E27FC236}">
                <a16:creationId xmlns:a16="http://schemas.microsoft.com/office/drawing/2014/main" id="{C511F08D-8F12-4500-9739-E983764E692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12293" r="12299"/>
          <a:stretch/>
        </p:blipFill>
        <p:spPr>
          <a:xfrm>
            <a:off x="3192503" y="3894842"/>
            <a:ext cx="3677479" cy="2743200"/>
          </a:xfrm>
          <a:prstGeom prst="rect">
            <a:avLst/>
          </a:prstGeom>
          <a:ln w="12700">
            <a:solidFill>
              <a:schemeClr val="tx1"/>
            </a:solidFill>
          </a:ln>
        </p:spPr>
      </p:pic>
      <p:sp>
        <p:nvSpPr>
          <p:cNvPr id="5" name="TextBox 4">
            <a:extLst>
              <a:ext uri="{FF2B5EF4-FFF2-40B4-BE49-F238E27FC236}">
                <a16:creationId xmlns:a16="http://schemas.microsoft.com/office/drawing/2014/main" id="{C47CCEF6-30D6-472F-B04E-18F7A6790E39}"/>
              </a:ext>
            </a:extLst>
          </p:cNvPr>
          <p:cNvSpPr txBox="1"/>
          <p:nvPr/>
        </p:nvSpPr>
        <p:spPr>
          <a:xfrm>
            <a:off x="229867" y="845800"/>
            <a:ext cx="7183304" cy="400110"/>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Evaluate active liner to control impedance/reduce drag</a:t>
            </a:r>
          </a:p>
        </p:txBody>
      </p:sp>
      <p:pic>
        <p:nvPicPr>
          <p:cNvPr id="15" name="Picture 14"/>
          <p:cNvPicPr>
            <a:picLocks noChangeAspect="1"/>
          </p:cNvPicPr>
          <p:nvPr/>
        </p:nvPicPr>
        <p:blipFill rotWithShape="1">
          <a:blip r:embed="rId7">
            <a:extLst>
              <a:ext uri="{28A0092B-C50C-407E-A947-70E740481C1C}">
                <a14:useLocalDpi xmlns:a14="http://schemas.microsoft.com/office/drawing/2010/main" val="0"/>
              </a:ext>
            </a:extLst>
          </a:blip>
          <a:srcRect l="60146" t="18172"/>
          <a:stretch/>
        </p:blipFill>
        <p:spPr>
          <a:xfrm>
            <a:off x="229867" y="4421196"/>
            <a:ext cx="2776562" cy="2212999"/>
          </a:xfrm>
          <a:prstGeom prst="rect">
            <a:avLst/>
          </a:prstGeom>
          <a:ln w="12700">
            <a:solidFill>
              <a:schemeClr val="tx1"/>
            </a:solidFill>
          </a:ln>
        </p:spPr>
      </p:pic>
      <p:sp>
        <p:nvSpPr>
          <p:cNvPr id="17" name="TextBox 16"/>
          <p:cNvSpPr txBox="1"/>
          <p:nvPr/>
        </p:nvSpPr>
        <p:spPr>
          <a:xfrm>
            <a:off x="7210695" y="809386"/>
            <a:ext cx="4346076" cy="369332"/>
          </a:xfrm>
          <a:prstGeom prst="rect">
            <a:avLst/>
          </a:prstGeom>
          <a:noFill/>
        </p:spPr>
        <p:txBody>
          <a:bodyPr wrap="square" rtlCol="0">
            <a:spAutoFit/>
          </a:bodyPr>
          <a:lstStyle/>
          <a:p>
            <a:pPr algn="ctr"/>
            <a:r>
              <a:rPr lang="en-US" i="0" dirty="0">
                <a:latin typeface="+mn-lt"/>
              </a:rPr>
              <a:t>Impedance variation w/ Perforate opening</a:t>
            </a:r>
          </a:p>
        </p:txBody>
      </p:sp>
      <p:sp>
        <p:nvSpPr>
          <p:cNvPr id="18" name="TextBox 17"/>
          <p:cNvSpPr txBox="1"/>
          <p:nvPr/>
        </p:nvSpPr>
        <p:spPr>
          <a:xfrm>
            <a:off x="2951822" y="3505365"/>
            <a:ext cx="4146483" cy="369332"/>
          </a:xfrm>
          <a:prstGeom prst="rect">
            <a:avLst/>
          </a:prstGeom>
          <a:noFill/>
        </p:spPr>
        <p:txBody>
          <a:bodyPr wrap="square" rtlCol="0">
            <a:spAutoFit/>
          </a:bodyPr>
          <a:lstStyle/>
          <a:p>
            <a:pPr algn="ctr"/>
            <a:r>
              <a:rPr lang="en-US" i="0" dirty="0">
                <a:latin typeface="+mn-lt"/>
              </a:rPr>
              <a:t>Magnification of FS perforation</a:t>
            </a:r>
          </a:p>
        </p:txBody>
      </p:sp>
      <p:pic>
        <p:nvPicPr>
          <p:cNvPr id="20" name="Picture 19">
            <a:extLst>
              <a:ext uri="{FF2B5EF4-FFF2-40B4-BE49-F238E27FC236}">
                <a16:creationId xmlns:a16="http://schemas.microsoft.com/office/drawing/2014/main" id="{0515A12A-AFF3-B842-AD45-CF372E55CF34}"/>
              </a:ext>
            </a:extLst>
          </p:cNvPr>
          <p:cNvPicPr>
            <a:picLocks noChangeAspect="1"/>
          </p:cNvPicPr>
          <p:nvPr/>
        </p:nvPicPr>
        <p:blipFill>
          <a:blip r:embed="rId8"/>
          <a:stretch>
            <a:fillRect/>
          </a:stretch>
        </p:blipFill>
        <p:spPr>
          <a:xfrm>
            <a:off x="228260" y="2528201"/>
            <a:ext cx="2779776" cy="1817592"/>
          </a:xfrm>
          <a:prstGeom prst="rect">
            <a:avLst/>
          </a:prstGeom>
          <a:ln w="12700">
            <a:solidFill>
              <a:schemeClr val="tx1"/>
            </a:solidFill>
          </a:ln>
        </p:spPr>
      </p:pic>
      <p:sp>
        <p:nvSpPr>
          <p:cNvPr id="21" name="TextBox 20"/>
          <p:cNvSpPr txBox="1"/>
          <p:nvPr/>
        </p:nvSpPr>
        <p:spPr>
          <a:xfrm>
            <a:off x="1445537" y="2584121"/>
            <a:ext cx="1506285" cy="646331"/>
          </a:xfrm>
          <a:prstGeom prst="rect">
            <a:avLst/>
          </a:prstGeom>
          <a:noFill/>
        </p:spPr>
        <p:txBody>
          <a:bodyPr wrap="square" rtlCol="0">
            <a:spAutoFit/>
          </a:bodyPr>
          <a:lstStyle/>
          <a:p>
            <a:pPr algn="ctr"/>
            <a:r>
              <a:rPr lang="en-US" i="0" dirty="0">
                <a:latin typeface="+mn-lt"/>
              </a:rPr>
              <a:t>Active Liner sample</a:t>
            </a:r>
          </a:p>
        </p:txBody>
      </p:sp>
      <p:sp>
        <p:nvSpPr>
          <p:cNvPr id="22" name="Rectangle 21"/>
          <p:cNvSpPr/>
          <p:nvPr/>
        </p:nvSpPr>
        <p:spPr>
          <a:xfrm>
            <a:off x="2198679" y="3698421"/>
            <a:ext cx="528192" cy="37555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24" name="Straight Arrow Connector 23"/>
          <p:cNvCxnSpPr>
            <a:stCxn id="22" idx="2"/>
          </p:cNvCxnSpPr>
          <p:nvPr/>
        </p:nvCxnSpPr>
        <p:spPr>
          <a:xfrm flipH="1">
            <a:off x="2130880" y="4073979"/>
            <a:ext cx="331895" cy="5751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aphicFrame>
        <p:nvGraphicFramePr>
          <p:cNvPr id="3" name="Chart 2"/>
          <p:cNvGraphicFramePr>
            <a:graphicFrameLocks/>
          </p:cNvGraphicFramePr>
          <p:nvPr>
            <p:extLst>
              <p:ext uri="{D42A27DB-BD31-4B8C-83A1-F6EECF244321}">
                <p14:modId xmlns:p14="http://schemas.microsoft.com/office/powerpoint/2010/main" val="3292008547"/>
              </p:ext>
            </p:extLst>
          </p:nvPr>
        </p:nvGraphicFramePr>
        <p:xfrm>
          <a:off x="6984460" y="4748478"/>
          <a:ext cx="4756825" cy="2093622"/>
        </p:xfrm>
        <a:graphic>
          <a:graphicData uri="http://schemas.openxmlformats.org/drawingml/2006/chart">
            <c:chart xmlns:c="http://schemas.openxmlformats.org/drawingml/2006/chart" xmlns:r="http://schemas.openxmlformats.org/officeDocument/2006/relationships" r:id="rId9"/>
          </a:graphicData>
        </a:graphic>
      </p:graphicFrame>
      <p:sp>
        <p:nvSpPr>
          <p:cNvPr id="19" name="TextBox 18"/>
          <p:cNvSpPr txBox="1"/>
          <p:nvPr/>
        </p:nvSpPr>
        <p:spPr>
          <a:xfrm>
            <a:off x="7594802" y="4590307"/>
            <a:ext cx="4146483" cy="369332"/>
          </a:xfrm>
          <a:prstGeom prst="rect">
            <a:avLst/>
          </a:prstGeom>
          <a:noFill/>
        </p:spPr>
        <p:txBody>
          <a:bodyPr wrap="square" rtlCol="0">
            <a:spAutoFit/>
          </a:bodyPr>
          <a:lstStyle/>
          <a:p>
            <a:pPr algn="ctr"/>
            <a:r>
              <a:rPr lang="en-US" i="0" dirty="0">
                <a:latin typeface="+mn-lt"/>
              </a:rPr>
              <a:t>Resistance Factor vs. Perforate Opening</a:t>
            </a:r>
          </a:p>
        </p:txBody>
      </p:sp>
      <p:sp>
        <p:nvSpPr>
          <p:cNvPr id="9" name="Rectangle 8"/>
          <p:cNvSpPr/>
          <p:nvPr/>
        </p:nvSpPr>
        <p:spPr>
          <a:xfrm>
            <a:off x="7785361" y="4954004"/>
            <a:ext cx="1459945" cy="161374"/>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5D06F2AF-1448-44B5-8432-365375B007AC}"/>
              </a:ext>
            </a:extLst>
          </p:cNvPr>
          <p:cNvSpPr txBox="1"/>
          <p:nvPr/>
        </p:nvSpPr>
        <p:spPr>
          <a:xfrm>
            <a:off x="7687524" y="4932498"/>
            <a:ext cx="1645920" cy="182880"/>
          </a:xfrm>
          <a:prstGeom prst="rect">
            <a:avLst/>
          </a:prstGeom>
          <a:noFill/>
        </p:spPr>
        <p:txBody>
          <a:bodyPr wrap="square" rtlCol="0" anchor="ctr">
            <a:spAutoFit/>
          </a:bodyPr>
          <a:lstStyle/>
          <a:p>
            <a:pPr algn="ctr"/>
            <a:r>
              <a:rPr lang="en-US" sz="1600" dirty="0">
                <a:latin typeface="+mn-lt"/>
              </a:rPr>
              <a:t>M=0.3, no sound</a:t>
            </a:r>
          </a:p>
        </p:txBody>
      </p:sp>
      <p:sp>
        <p:nvSpPr>
          <p:cNvPr id="8" name="TextBox 7"/>
          <p:cNvSpPr txBox="1"/>
          <p:nvPr/>
        </p:nvSpPr>
        <p:spPr>
          <a:xfrm rot="16200000">
            <a:off x="6683397" y="1607741"/>
            <a:ext cx="1033669" cy="307777"/>
          </a:xfrm>
          <a:prstGeom prst="rect">
            <a:avLst/>
          </a:prstGeom>
          <a:solidFill>
            <a:schemeClr val="bg1"/>
          </a:solidFill>
        </p:spPr>
        <p:txBody>
          <a:bodyPr wrap="square" rtlCol="0">
            <a:spAutoFit/>
          </a:bodyPr>
          <a:lstStyle/>
          <a:p>
            <a:pPr algn="ctr"/>
            <a:r>
              <a:rPr lang="en-US" sz="1400" i="0" dirty="0">
                <a:latin typeface="+mn-lt"/>
              </a:rPr>
              <a:t>Resistance</a:t>
            </a:r>
          </a:p>
        </p:txBody>
      </p:sp>
      <p:sp>
        <p:nvSpPr>
          <p:cNvPr id="23" name="TextBox 22"/>
          <p:cNvSpPr txBox="1"/>
          <p:nvPr/>
        </p:nvSpPr>
        <p:spPr>
          <a:xfrm rot="16200000">
            <a:off x="6719719" y="3403256"/>
            <a:ext cx="1033669" cy="307777"/>
          </a:xfrm>
          <a:prstGeom prst="rect">
            <a:avLst/>
          </a:prstGeom>
          <a:solidFill>
            <a:schemeClr val="bg1"/>
          </a:solidFill>
        </p:spPr>
        <p:txBody>
          <a:bodyPr wrap="square" rtlCol="0">
            <a:spAutoFit/>
          </a:bodyPr>
          <a:lstStyle/>
          <a:p>
            <a:pPr algn="ctr"/>
            <a:r>
              <a:rPr lang="en-US" sz="1400" i="0" dirty="0">
                <a:latin typeface="+mn-lt"/>
              </a:rPr>
              <a:t>Reactance</a:t>
            </a:r>
          </a:p>
        </p:txBody>
      </p:sp>
      <p:sp>
        <p:nvSpPr>
          <p:cNvPr id="26" name="TextBox 25">
            <a:extLst>
              <a:ext uri="{FF2B5EF4-FFF2-40B4-BE49-F238E27FC236}">
                <a16:creationId xmlns:a16="http://schemas.microsoft.com/office/drawing/2014/main" id="{C47CCEF6-30D6-472F-B04E-18F7A6790E39}"/>
              </a:ext>
            </a:extLst>
          </p:cNvPr>
          <p:cNvSpPr txBox="1"/>
          <p:nvPr/>
        </p:nvSpPr>
        <p:spPr>
          <a:xfrm>
            <a:off x="3308314" y="2545771"/>
            <a:ext cx="3947424" cy="1015663"/>
          </a:xfrm>
          <a:prstGeom prst="rect">
            <a:avLst/>
          </a:prstGeom>
          <a:noFill/>
        </p:spPr>
        <p:txBody>
          <a:bodyPr wrap="square" rtlCol="0">
            <a:spAutoFit/>
          </a:bodyPr>
          <a:lstStyle/>
          <a:p>
            <a:pPr defTabSz="623888">
              <a:spcAft>
                <a:spcPts val="600"/>
              </a:spcAft>
            </a:pPr>
            <a:r>
              <a:rPr lang="en-US" sz="2000" b="1" dirty="0">
                <a:solidFill>
                  <a:srgbClr val="FF0000"/>
                </a:solidFill>
                <a:latin typeface="+mn-lt"/>
                <a:ea typeface="Arial" charset="0"/>
                <a:cs typeface="Arial" charset="0"/>
                <a:sym typeface="Wingdings" pitchFamily="2" charset="2"/>
              </a:rPr>
              <a:t>Preliminary result: </a:t>
            </a:r>
            <a:r>
              <a:rPr lang="en-US" sz="2000" b="1" dirty="0">
                <a:solidFill>
                  <a:srgbClr val="FF0000"/>
                </a:solidFill>
                <a:latin typeface="+mn-lt"/>
              </a:rPr>
              <a:t>Measurable effect on impedance, minimal effect on drag (no sound)</a:t>
            </a:r>
          </a:p>
        </p:txBody>
      </p:sp>
    </p:spTree>
    <p:extLst>
      <p:ext uri="{BB962C8B-B14F-4D97-AF65-F5344CB8AC3E}">
        <p14:creationId xmlns:p14="http://schemas.microsoft.com/office/powerpoint/2010/main" val="304712034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1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remove" display="0">
                  <p:stCondLst>
                    <p:cond delay="indefinite"/>
                  </p:stCondLst>
                </p:cTn>
                <p:tgtEl>
                  <p:spTgt spid="4"/>
                </p:tgtEl>
              </p:cMediaNode>
            </p:video>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Concept Evaluation – DEAL</a:t>
            </a:r>
          </a:p>
        </p:txBody>
      </p:sp>
      <p:sp>
        <p:nvSpPr>
          <p:cNvPr id="31" name="TextBox 30">
            <a:extLst>
              <a:ext uri="{FF2B5EF4-FFF2-40B4-BE49-F238E27FC236}">
                <a16:creationId xmlns:a16="http://schemas.microsoft.com/office/drawing/2014/main" id="{FCC567B6-828D-49D3-97CF-B61C0B122679}"/>
              </a:ext>
            </a:extLst>
          </p:cNvPr>
          <p:cNvSpPr txBox="1"/>
          <p:nvPr/>
        </p:nvSpPr>
        <p:spPr>
          <a:xfrm>
            <a:off x="229868" y="845800"/>
            <a:ext cx="8438398"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Investigate Dielectric Elastomer Acoustic Liner (DEAL) concept to actively 	vary liner impedance</a:t>
            </a:r>
          </a:p>
        </p:txBody>
      </p:sp>
      <p:grpSp>
        <p:nvGrpSpPr>
          <p:cNvPr id="4" name="Group 3"/>
          <p:cNvGrpSpPr/>
          <p:nvPr/>
        </p:nvGrpSpPr>
        <p:grpSpPr>
          <a:xfrm>
            <a:off x="229867" y="3288760"/>
            <a:ext cx="3277941" cy="3231901"/>
            <a:chOff x="8507659" y="3221995"/>
            <a:chExt cx="3277941" cy="3231901"/>
          </a:xfrm>
        </p:grpSpPr>
        <p:sp>
          <p:nvSpPr>
            <p:cNvPr id="5" name="TextBox 4">
              <a:extLst>
                <a:ext uri="{FF2B5EF4-FFF2-40B4-BE49-F238E27FC236}">
                  <a16:creationId xmlns:a16="http://schemas.microsoft.com/office/drawing/2014/main" id="{14927F79-A38A-4024-BE9B-F06FA02177DF}"/>
                </a:ext>
              </a:extLst>
            </p:cNvPr>
            <p:cNvSpPr txBox="1"/>
            <p:nvPr/>
          </p:nvSpPr>
          <p:spPr>
            <a:xfrm>
              <a:off x="8507659" y="3221995"/>
              <a:ext cx="3277941" cy="369332"/>
            </a:xfrm>
            <a:prstGeom prst="rect">
              <a:avLst/>
            </a:prstGeom>
            <a:noFill/>
          </p:spPr>
          <p:txBody>
            <a:bodyPr wrap="square" rtlCol="0">
              <a:spAutoFit/>
            </a:bodyPr>
            <a:lstStyle/>
            <a:p>
              <a:pPr algn="ctr"/>
              <a:r>
                <a:rPr lang="en-US" b="1" i="0" dirty="0">
                  <a:latin typeface="+mn-lt"/>
                  <a:cs typeface="Arial" panose="020B0604020202020204" pitchFamily="34" charset="0"/>
                </a:rPr>
                <a:t>Embedded Dielectric Elastomer</a:t>
              </a:r>
            </a:p>
          </p:txBody>
        </p:sp>
        <p:pic>
          <p:nvPicPr>
            <p:cNvPr id="8" name="Picture 7">
              <a:extLst>
                <a:ext uri="{FF2B5EF4-FFF2-40B4-BE49-F238E27FC236}">
                  <a16:creationId xmlns:a16="http://schemas.microsoft.com/office/drawing/2014/main" id="{0F6B5109-331A-462B-9E3B-EF0407B877A1}"/>
                </a:ext>
              </a:extLst>
            </p:cNvPr>
            <p:cNvPicPr>
              <a:picLocks noChangeAspect="1"/>
            </p:cNvPicPr>
            <p:nvPr/>
          </p:nvPicPr>
          <p:blipFill>
            <a:blip r:embed="rId3"/>
            <a:stretch>
              <a:fillRect/>
            </a:stretch>
          </p:blipFill>
          <p:spPr>
            <a:xfrm>
              <a:off x="8595736" y="3601240"/>
              <a:ext cx="3189864" cy="2852656"/>
            </a:xfrm>
            <a:prstGeom prst="rect">
              <a:avLst/>
            </a:prstGeom>
            <a:ln w="12700">
              <a:solidFill>
                <a:schemeClr val="tx1"/>
              </a:solidFill>
            </a:ln>
          </p:spPr>
        </p:pic>
        <p:cxnSp>
          <p:nvCxnSpPr>
            <p:cNvPr id="9" name="Straight Connector 8">
              <a:extLst>
                <a:ext uri="{FF2B5EF4-FFF2-40B4-BE49-F238E27FC236}">
                  <a16:creationId xmlns:a16="http://schemas.microsoft.com/office/drawing/2014/main" id="{BE1E562B-3EA0-4345-A12E-8FBA612CE8F1}"/>
                </a:ext>
              </a:extLst>
            </p:cNvPr>
            <p:cNvCxnSpPr>
              <a:cxnSpLocks/>
            </p:cNvCxnSpPr>
            <p:nvPr/>
          </p:nvCxnSpPr>
          <p:spPr>
            <a:xfrm>
              <a:off x="9730642" y="5602088"/>
              <a:ext cx="468630" cy="0"/>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E1F4C5B5-7E54-4EB3-BB79-D490057F7565}"/>
                </a:ext>
              </a:extLst>
            </p:cNvPr>
            <p:cNvSpPr txBox="1"/>
            <p:nvPr/>
          </p:nvSpPr>
          <p:spPr>
            <a:xfrm>
              <a:off x="10233562" y="5470644"/>
              <a:ext cx="80342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Backplate</a:t>
              </a:r>
            </a:p>
          </p:txBody>
        </p:sp>
        <p:cxnSp>
          <p:nvCxnSpPr>
            <p:cNvPr id="11" name="Straight Connector 10">
              <a:extLst>
                <a:ext uri="{FF2B5EF4-FFF2-40B4-BE49-F238E27FC236}">
                  <a16:creationId xmlns:a16="http://schemas.microsoft.com/office/drawing/2014/main" id="{4F29B44B-A90F-4747-BBD3-802C5580A272}"/>
                </a:ext>
              </a:extLst>
            </p:cNvPr>
            <p:cNvCxnSpPr>
              <a:cxnSpLocks/>
            </p:cNvCxnSpPr>
            <p:nvPr/>
          </p:nvCxnSpPr>
          <p:spPr>
            <a:xfrm flipH="1">
              <a:off x="9980832" y="4320235"/>
              <a:ext cx="382905" cy="0"/>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61DF0210-5DA7-4815-9A61-B8F364648A02}"/>
                </a:ext>
              </a:extLst>
            </p:cNvPr>
            <p:cNvSpPr txBox="1"/>
            <p:nvPr/>
          </p:nvSpPr>
          <p:spPr>
            <a:xfrm>
              <a:off x="9232167" y="4171646"/>
              <a:ext cx="80342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Backplate</a:t>
              </a:r>
            </a:p>
          </p:txBody>
        </p:sp>
        <p:sp>
          <p:nvSpPr>
            <p:cNvPr id="13" name="TextBox 12">
              <a:extLst>
                <a:ext uri="{FF2B5EF4-FFF2-40B4-BE49-F238E27FC236}">
                  <a16:creationId xmlns:a16="http://schemas.microsoft.com/office/drawing/2014/main" id="{4648F9F2-475A-465B-BC6C-1BBBED25726B}"/>
                </a:ext>
              </a:extLst>
            </p:cNvPr>
            <p:cNvSpPr txBox="1"/>
            <p:nvPr/>
          </p:nvSpPr>
          <p:spPr>
            <a:xfrm>
              <a:off x="10026764" y="5911756"/>
              <a:ext cx="1098378"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Acoustic liner:</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FS &amp; Cavity</a:t>
              </a:r>
            </a:p>
          </p:txBody>
        </p:sp>
        <p:cxnSp>
          <p:nvCxnSpPr>
            <p:cNvPr id="14" name="Straight Connector 13">
              <a:extLst>
                <a:ext uri="{FF2B5EF4-FFF2-40B4-BE49-F238E27FC236}">
                  <a16:creationId xmlns:a16="http://schemas.microsoft.com/office/drawing/2014/main" id="{542FC5F0-8289-4201-B774-8154A7FDF258}"/>
                </a:ext>
              </a:extLst>
            </p:cNvPr>
            <p:cNvCxnSpPr>
              <a:cxnSpLocks/>
              <a:endCxn id="15" idx="3"/>
            </p:cNvCxnSpPr>
            <p:nvPr/>
          </p:nvCxnSpPr>
          <p:spPr>
            <a:xfrm flipH="1">
              <a:off x="10328925" y="3872136"/>
              <a:ext cx="592132" cy="3458"/>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1FADB9E9-A745-4E83-89BA-685C72771B37}"/>
                </a:ext>
              </a:extLst>
            </p:cNvPr>
            <p:cNvSpPr txBox="1"/>
            <p:nvPr/>
          </p:nvSpPr>
          <p:spPr>
            <a:xfrm>
              <a:off x="9179251" y="3737094"/>
              <a:ext cx="1149674"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Backing Cavity</a:t>
              </a:r>
            </a:p>
          </p:txBody>
        </p:sp>
        <p:cxnSp>
          <p:nvCxnSpPr>
            <p:cNvPr id="16" name="Straight Connector 15">
              <a:extLst>
                <a:ext uri="{FF2B5EF4-FFF2-40B4-BE49-F238E27FC236}">
                  <a16:creationId xmlns:a16="http://schemas.microsoft.com/office/drawing/2014/main" id="{8B2A7D8F-F110-4DB2-853A-8ABA5E272521}"/>
                </a:ext>
              </a:extLst>
            </p:cNvPr>
            <p:cNvCxnSpPr>
              <a:cxnSpLocks/>
            </p:cNvCxnSpPr>
            <p:nvPr/>
          </p:nvCxnSpPr>
          <p:spPr>
            <a:xfrm>
              <a:off x="9072359" y="6106066"/>
              <a:ext cx="948690" cy="0"/>
            </a:xfrm>
            <a:prstGeom prst="line">
              <a:avLst/>
            </a:prstGeom>
            <a:ln>
              <a:headEnd type="ova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AAC16411-901D-4E5A-A787-9B25296CB4F7}"/>
                </a:ext>
              </a:extLst>
            </p:cNvPr>
            <p:cNvSpPr txBox="1"/>
            <p:nvPr/>
          </p:nvSpPr>
          <p:spPr>
            <a:xfrm>
              <a:off x="10021049" y="4885349"/>
              <a:ext cx="389850" cy="276999"/>
            </a:xfrm>
            <a:prstGeom prst="rect">
              <a:avLst/>
            </a:prstGeom>
            <a:no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DE</a:t>
              </a:r>
            </a:p>
          </p:txBody>
        </p:sp>
      </p:grpSp>
      <p:grpSp>
        <p:nvGrpSpPr>
          <p:cNvPr id="17" name="Group 16"/>
          <p:cNvGrpSpPr/>
          <p:nvPr/>
        </p:nvGrpSpPr>
        <p:grpSpPr>
          <a:xfrm>
            <a:off x="3832163" y="3288760"/>
            <a:ext cx="4215916" cy="3231901"/>
            <a:chOff x="349197" y="3502542"/>
            <a:chExt cx="3848550" cy="2950280"/>
          </a:xfrm>
        </p:grpSpPr>
        <p:pic>
          <p:nvPicPr>
            <p:cNvPr id="7" name="Picture 6">
              <a:extLst>
                <a:ext uri="{FF2B5EF4-FFF2-40B4-BE49-F238E27FC236}">
                  <a16:creationId xmlns:a16="http://schemas.microsoft.com/office/drawing/2014/main" id="{091FF899-BBF6-45C9-914B-45923D218E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197" y="3848740"/>
              <a:ext cx="3848550" cy="2604082"/>
            </a:xfrm>
            <a:prstGeom prst="rect">
              <a:avLst/>
            </a:prstGeom>
            <a:ln w="12700">
              <a:solidFill>
                <a:schemeClr val="tx1"/>
              </a:solidFill>
            </a:ln>
          </p:spPr>
        </p:pic>
        <p:sp>
          <p:nvSpPr>
            <p:cNvPr id="27" name="TextBox 26">
              <a:extLst>
                <a:ext uri="{FF2B5EF4-FFF2-40B4-BE49-F238E27FC236}">
                  <a16:creationId xmlns:a16="http://schemas.microsoft.com/office/drawing/2014/main" id="{14927F79-A38A-4024-BE9B-F06FA02177DF}"/>
                </a:ext>
              </a:extLst>
            </p:cNvPr>
            <p:cNvSpPr txBox="1"/>
            <p:nvPr/>
          </p:nvSpPr>
          <p:spPr>
            <a:xfrm>
              <a:off x="617406" y="3502542"/>
              <a:ext cx="3277941" cy="369332"/>
            </a:xfrm>
            <a:prstGeom prst="rect">
              <a:avLst/>
            </a:prstGeom>
            <a:noFill/>
          </p:spPr>
          <p:txBody>
            <a:bodyPr wrap="square" rtlCol="0">
              <a:spAutoFit/>
            </a:bodyPr>
            <a:lstStyle/>
            <a:p>
              <a:pPr algn="ctr"/>
              <a:r>
                <a:rPr lang="en-US" b="1" i="0" dirty="0">
                  <a:latin typeface="+mn-lt"/>
                  <a:cs typeface="Arial" panose="020B0604020202020204" pitchFamily="34" charset="0"/>
                </a:rPr>
                <a:t>Laser </a:t>
              </a:r>
              <a:r>
                <a:rPr lang="en-US" b="1" i="0" dirty="0" err="1">
                  <a:latin typeface="+mn-lt"/>
                  <a:cs typeface="Arial" panose="020B0604020202020204" pitchFamily="34" charset="0"/>
                </a:rPr>
                <a:t>Vibrometer</a:t>
              </a:r>
              <a:r>
                <a:rPr lang="en-US" b="1" i="0" dirty="0">
                  <a:latin typeface="+mn-lt"/>
                  <a:cs typeface="Arial" panose="020B0604020202020204" pitchFamily="34" charset="0"/>
                </a:rPr>
                <a:t> Testing</a:t>
              </a:r>
            </a:p>
          </p:txBody>
        </p:sp>
      </p:grpSp>
      <p:grpSp>
        <p:nvGrpSpPr>
          <p:cNvPr id="6" name="Group 5"/>
          <p:cNvGrpSpPr/>
          <p:nvPr/>
        </p:nvGrpSpPr>
        <p:grpSpPr>
          <a:xfrm>
            <a:off x="8197359" y="1877725"/>
            <a:ext cx="3699704" cy="3850453"/>
            <a:chOff x="4433623" y="2818119"/>
            <a:chExt cx="3699704" cy="3850453"/>
          </a:xfrm>
        </p:grpSpPr>
        <p:grpSp>
          <p:nvGrpSpPr>
            <p:cNvPr id="3" name="Group 2"/>
            <p:cNvGrpSpPr/>
            <p:nvPr/>
          </p:nvGrpSpPr>
          <p:grpSpPr>
            <a:xfrm>
              <a:off x="4433623" y="3221995"/>
              <a:ext cx="3699704" cy="3446577"/>
              <a:chOff x="359959" y="2998950"/>
              <a:chExt cx="3699704" cy="3446577"/>
            </a:xfrm>
          </p:grpSpPr>
          <p:pic>
            <p:nvPicPr>
              <p:cNvPr id="19" name="Picture 18">
                <a:extLst>
                  <a:ext uri="{FF2B5EF4-FFF2-40B4-BE49-F238E27FC236}">
                    <a16:creationId xmlns:a16="http://schemas.microsoft.com/office/drawing/2014/main" id="{0842F106-1DEE-44C6-ACDA-54FEA3F2CA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959" y="3729039"/>
                <a:ext cx="3621984" cy="2716488"/>
              </a:xfrm>
              <a:prstGeom prst="rect">
                <a:avLst/>
              </a:prstGeom>
            </p:spPr>
          </p:pic>
          <p:grpSp>
            <p:nvGrpSpPr>
              <p:cNvPr id="25" name="Group 24">
                <a:extLst>
                  <a:ext uri="{FF2B5EF4-FFF2-40B4-BE49-F238E27FC236}">
                    <a16:creationId xmlns:a16="http://schemas.microsoft.com/office/drawing/2014/main" id="{E2F558BA-E2DC-4A3B-8205-0612B0AD2C27}"/>
                  </a:ext>
                </a:extLst>
              </p:cNvPr>
              <p:cNvGrpSpPr/>
              <p:nvPr/>
            </p:nvGrpSpPr>
            <p:grpSpPr>
              <a:xfrm>
                <a:off x="1028455" y="2998950"/>
                <a:ext cx="1760771" cy="1476287"/>
                <a:chOff x="1309965" y="2159540"/>
                <a:chExt cx="1388709" cy="1164338"/>
              </a:xfrm>
            </p:grpSpPr>
            <p:grpSp>
              <p:nvGrpSpPr>
                <p:cNvPr id="24" name="Group 23">
                  <a:extLst>
                    <a:ext uri="{FF2B5EF4-FFF2-40B4-BE49-F238E27FC236}">
                      <a16:creationId xmlns:a16="http://schemas.microsoft.com/office/drawing/2014/main" id="{6FDD712F-9042-4AE3-B64A-06562B6DB079}"/>
                    </a:ext>
                  </a:extLst>
                </p:cNvPr>
                <p:cNvGrpSpPr/>
                <p:nvPr/>
              </p:nvGrpSpPr>
              <p:grpSpPr>
                <a:xfrm>
                  <a:off x="1309965" y="2159540"/>
                  <a:ext cx="1388709" cy="1164338"/>
                  <a:chOff x="1309965" y="2159540"/>
                  <a:chExt cx="1388709" cy="1164338"/>
                </a:xfrm>
              </p:grpSpPr>
              <p:sp>
                <p:nvSpPr>
                  <p:cNvPr id="23" name="Rectangle 22">
                    <a:extLst>
                      <a:ext uri="{FF2B5EF4-FFF2-40B4-BE49-F238E27FC236}">
                        <a16:creationId xmlns:a16="http://schemas.microsoft.com/office/drawing/2014/main" id="{AE273C51-EB21-45DD-94B4-0D4E3B8978F0}"/>
                      </a:ext>
                    </a:extLst>
                  </p:cNvPr>
                  <p:cNvSpPr/>
                  <p:nvPr/>
                </p:nvSpPr>
                <p:spPr>
                  <a:xfrm>
                    <a:off x="1309965" y="2159540"/>
                    <a:ext cx="1388709" cy="1164338"/>
                  </a:xfrm>
                  <a:prstGeom prst="rect">
                    <a:avLst/>
                  </a:prstGeom>
                  <a:solidFill>
                    <a:schemeClr val="bg1"/>
                  </a:solidFill>
                  <a:ln w="12700">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21" name="Picture 20">
                    <a:extLst>
                      <a:ext uri="{FF2B5EF4-FFF2-40B4-BE49-F238E27FC236}">
                        <a16:creationId xmlns:a16="http://schemas.microsoft.com/office/drawing/2014/main" id="{24B4C599-A386-4CEB-8944-CEE35CE83C8E}"/>
                      </a:ext>
                    </a:extLst>
                  </p:cNvPr>
                  <p:cNvPicPr>
                    <a:picLocks noChangeAspect="1"/>
                  </p:cNvPicPr>
                  <p:nvPr/>
                </p:nvPicPr>
                <p:blipFill rotWithShape="1">
                  <a:blip r:embed="rId5">
                    <a:extLst>
                      <a:ext uri="{28A0092B-C50C-407E-A947-70E740481C1C}">
                        <a14:useLocalDpi xmlns:a14="http://schemas.microsoft.com/office/drawing/2010/main" val="0"/>
                      </a:ext>
                    </a:extLst>
                  </a:blip>
                  <a:srcRect l="63511" t="6846" r="7791" b="57674"/>
                  <a:stretch/>
                </p:blipFill>
                <p:spPr>
                  <a:xfrm>
                    <a:off x="1489562" y="2196954"/>
                    <a:ext cx="1039456" cy="963787"/>
                  </a:xfrm>
                  <a:prstGeom prst="rect">
                    <a:avLst/>
                  </a:prstGeom>
                </p:spPr>
              </p:pic>
            </p:grpSp>
            <p:sp>
              <p:nvSpPr>
                <p:cNvPr id="22" name="TextBox 21">
                  <a:extLst>
                    <a:ext uri="{FF2B5EF4-FFF2-40B4-BE49-F238E27FC236}">
                      <a16:creationId xmlns:a16="http://schemas.microsoft.com/office/drawing/2014/main" id="{1D2B1F0D-E4BC-4E12-B53A-61003EF36B9B}"/>
                    </a:ext>
                  </a:extLst>
                </p:cNvPr>
                <p:cNvSpPr txBox="1"/>
                <p:nvPr/>
              </p:nvSpPr>
              <p:spPr>
                <a:xfrm>
                  <a:off x="1369162" y="3081136"/>
                  <a:ext cx="1277592" cy="242742"/>
                </a:xfrm>
                <a:prstGeom prst="rect">
                  <a:avLst/>
                </a:prstGeom>
                <a:solidFill>
                  <a:schemeClr val="bg1"/>
                </a:solidFill>
              </p:spPr>
              <p:txBody>
                <a:bodyPr wrap="square" rtlCol="0">
                  <a:spAutoFit/>
                </a:bodyPr>
                <a:lstStyle/>
                <a:p>
                  <a:pPr algn="ctr"/>
                  <a:r>
                    <a:rPr lang="en-US" sz="1400" i="0" dirty="0">
                      <a:latin typeface="+mn-lt"/>
                    </a:rPr>
                    <a:t>110      120     130</a:t>
                  </a:r>
                </a:p>
              </p:txBody>
            </p:sp>
          </p:grpSp>
          <p:sp>
            <p:nvSpPr>
              <p:cNvPr id="26" name="TextBox 25">
                <a:extLst>
                  <a:ext uri="{FF2B5EF4-FFF2-40B4-BE49-F238E27FC236}">
                    <a16:creationId xmlns:a16="http://schemas.microsoft.com/office/drawing/2014/main" id="{143E5017-2964-485E-A20D-24F42157D3CC}"/>
                  </a:ext>
                </a:extLst>
              </p:cNvPr>
              <p:cNvSpPr txBox="1"/>
              <p:nvPr/>
            </p:nvSpPr>
            <p:spPr>
              <a:xfrm>
                <a:off x="2801831" y="3567816"/>
                <a:ext cx="1257832" cy="338554"/>
              </a:xfrm>
              <a:prstGeom prst="rect">
                <a:avLst/>
              </a:prstGeom>
              <a:noFill/>
            </p:spPr>
            <p:txBody>
              <a:bodyPr wrap="square" rtlCol="0">
                <a:spAutoFit/>
              </a:bodyPr>
              <a:lstStyle/>
              <a:p>
                <a:r>
                  <a:rPr lang="en-US" sz="1600" i="0" dirty="0">
                    <a:latin typeface="+mn-lt"/>
                  </a:rPr>
                  <a:t>Nonlinear</a:t>
                </a:r>
              </a:p>
            </p:txBody>
          </p:sp>
          <p:cxnSp>
            <p:nvCxnSpPr>
              <p:cNvPr id="28" name="Straight Arrow Connector 27">
                <a:extLst>
                  <a:ext uri="{FF2B5EF4-FFF2-40B4-BE49-F238E27FC236}">
                    <a16:creationId xmlns:a16="http://schemas.microsoft.com/office/drawing/2014/main" id="{82A5C869-D691-40A7-8B98-76221F5CC0C1}"/>
                  </a:ext>
                </a:extLst>
              </p:cNvPr>
              <p:cNvCxnSpPr>
                <a:cxnSpLocks/>
                <a:stCxn id="26" idx="1"/>
              </p:cNvCxnSpPr>
              <p:nvPr/>
            </p:nvCxnSpPr>
            <p:spPr>
              <a:xfrm flipH="1" flipV="1">
                <a:off x="2449457" y="3406661"/>
                <a:ext cx="352374" cy="3304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29" name="TextBox 28">
              <a:extLst>
                <a:ext uri="{FF2B5EF4-FFF2-40B4-BE49-F238E27FC236}">
                  <a16:creationId xmlns:a16="http://schemas.microsoft.com/office/drawing/2014/main" id="{14927F79-A38A-4024-BE9B-F06FA02177DF}"/>
                </a:ext>
              </a:extLst>
            </p:cNvPr>
            <p:cNvSpPr txBox="1"/>
            <p:nvPr/>
          </p:nvSpPr>
          <p:spPr>
            <a:xfrm>
              <a:off x="4605644" y="2818119"/>
              <a:ext cx="3277941" cy="369332"/>
            </a:xfrm>
            <a:prstGeom prst="rect">
              <a:avLst/>
            </a:prstGeom>
            <a:noFill/>
          </p:spPr>
          <p:txBody>
            <a:bodyPr wrap="square" rtlCol="0">
              <a:spAutoFit/>
            </a:bodyPr>
            <a:lstStyle/>
            <a:p>
              <a:pPr algn="ctr"/>
              <a:r>
                <a:rPr lang="en-US" b="1" i="0" dirty="0">
                  <a:latin typeface="+mn-lt"/>
                  <a:cs typeface="Arial" panose="020B0604020202020204" pitchFamily="34" charset="0"/>
                </a:rPr>
                <a:t>Elastomer Displacement vs. SPL</a:t>
              </a:r>
            </a:p>
          </p:txBody>
        </p:sp>
      </p:grpSp>
      <p:sp>
        <p:nvSpPr>
          <p:cNvPr id="30" name="Rectangle 29">
            <a:extLst>
              <a:ext uri="{FF2B5EF4-FFF2-40B4-BE49-F238E27FC236}">
                <a16:creationId xmlns:a16="http://schemas.microsoft.com/office/drawing/2014/main" id="{51FE7F69-BAB9-4BAF-801B-F6F3AED0986D}"/>
              </a:ext>
            </a:extLst>
          </p:cNvPr>
          <p:cNvSpPr/>
          <p:nvPr/>
        </p:nvSpPr>
        <p:spPr>
          <a:xfrm>
            <a:off x="229866" y="1563019"/>
            <a:ext cx="7990234" cy="1600438"/>
          </a:xfrm>
          <a:prstGeom prst="rect">
            <a:avLst/>
          </a:prstGeom>
        </p:spPr>
        <p:txBody>
          <a:bodyPr wrap="square">
            <a:spAutoFit/>
          </a:bodyPr>
          <a:lstStyle/>
          <a:p>
            <a:pPr marL="285750" indent="-285750">
              <a:buFont typeface="Arial" panose="020B0604020202020204" pitchFamily="34" charset="0"/>
              <a:buChar char="•"/>
            </a:pPr>
            <a:r>
              <a:rPr lang="en-US" sz="2000" i="0" dirty="0">
                <a:latin typeface="+mn-lt"/>
              </a:rPr>
              <a:t>Dielectric elastomer (DE) embedded septa</a:t>
            </a:r>
          </a:p>
          <a:p>
            <a:pPr marL="285750" indent="-285750">
              <a:buFont typeface="Arial" panose="020B0604020202020204" pitchFamily="34" charset="0"/>
              <a:buChar char="•"/>
            </a:pPr>
            <a:r>
              <a:rPr lang="en-US" sz="2000" i="0" dirty="0">
                <a:latin typeface="+mn-lt"/>
              </a:rPr>
              <a:t>Impedance variation by changing elastomer compliance via voltage</a:t>
            </a:r>
          </a:p>
          <a:p>
            <a:pPr marL="285750" indent="-285750">
              <a:buFont typeface="Arial" panose="020B0604020202020204" pitchFamily="34" charset="0"/>
              <a:buChar char="•"/>
            </a:pPr>
            <a:r>
              <a:rPr lang="en-US" sz="2000" i="0" dirty="0">
                <a:latin typeface="+mn-lt"/>
              </a:rPr>
              <a:t>Laser </a:t>
            </a:r>
            <a:r>
              <a:rPr lang="en-US" sz="2000" i="0" dirty="0" err="1">
                <a:latin typeface="+mn-lt"/>
              </a:rPr>
              <a:t>vibrometer</a:t>
            </a:r>
            <a:r>
              <a:rPr lang="en-US" sz="2000" i="0" dirty="0">
                <a:latin typeface="+mn-lt"/>
              </a:rPr>
              <a:t> tests to characterize elastomer response</a:t>
            </a:r>
          </a:p>
          <a:p>
            <a:pPr marL="285750" indent="-285750">
              <a:buFont typeface="Arial" panose="020B0604020202020204" pitchFamily="34" charset="0"/>
              <a:buChar char="•"/>
            </a:pPr>
            <a:r>
              <a:rPr lang="en-US" sz="2000" i="0" dirty="0">
                <a:latin typeface="+mn-lt"/>
              </a:rPr>
              <a:t>Next Step </a:t>
            </a:r>
            <a:r>
              <a:rPr lang="en-US" sz="2000" i="0" dirty="0">
                <a:latin typeface="+mn-lt"/>
                <a:sym typeface="Wingdings" panose="05000000000000000000" pitchFamily="2" charset="2"/>
              </a:rPr>
              <a:t> </a:t>
            </a:r>
            <a:r>
              <a:rPr lang="en-US" sz="2000" i="0" dirty="0">
                <a:latin typeface="+mn-lt"/>
              </a:rPr>
              <a:t>validate DE response model for DEAL optimization</a:t>
            </a:r>
          </a:p>
          <a:p>
            <a:endParaRPr lang="en-US" i="0" dirty="0">
              <a:latin typeface="+mn-lt"/>
            </a:endParaRPr>
          </a:p>
        </p:txBody>
      </p:sp>
    </p:spTree>
    <p:extLst>
      <p:ext uri="{BB962C8B-B14F-4D97-AF65-F5344CB8AC3E}">
        <p14:creationId xmlns:p14="http://schemas.microsoft.com/office/powerpoint/2010/main" val="121137966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65011637-BAA7-1541-9DB0-15F8312CFE42}"/>
              </a:ext>
            </a:extLst>
          </p:cNvPr>
          <p:cNvPicPr>
            <a:picLocks noChangeAspect="1"/>
          </p:cNvPicPr>
          <p:nvPr/>
        </p:nvPicPr>
        <p:blipFill>
          <a:blip r:embed="rId3"/>
          <a:stretch>
            <a:fillRect/>
          </a:stretch>
        </p:blipFill>
        <p:spPr>
          <a:xfrm>
            <a:off x="6927224" y="3833700"/>
            <a:ext cx="4959991" cy="2514600"/>
          </a:xfrm>
          <a:prstGeom prst="rect">
            <a:avLst/>
          </a:prstGeom>
        </p:spPr>
      </p:pic>
      <p:pic>
        <p:nvPicPr>
          <p:cNvPr id="24" name="Picture 23">
            <a:extLst>
              <a:ext uri="{FF2B5EF4-FFF2-40B4-BE49-F238E27FC236}">
                <a16:creationId xmlns:a16="http://schemas.microsoft.com/office/drawing/2014/main" id="{454FFA09-8FEF-5D48-BD4C-A3E53EF48CBF}"/>
              </a:ext>
            </a:extLst>
          </p:cNvPr>
          <p:cNvPicPr>
            <a:picLocks noChangeAspect="1"/>
          </p:cNvPicPr>
          <p:nvPr/>
        </p:nvPicPr>
        <p:blipFill>
          <a:blip r:embed="rId4"/>
          <a:stretch>
            <a:fillRect/>
          </a:stretch>
        </p:blipFill>
        <p:spPr>
          <a:xfrm>
            <a:off x="6927935" y="1384372"/>
            <a:ext cx="4959991" cy="2514600"/>
          </a:xfrm>
          <a:prstGeom prst="rect">
            <a:avLst/>
          </a:prstGeom>
        </p:spPr>
      </p:pic>
      <p:sp>
        <p:nvSpPr>
          <p:cNvPr id="2" name="Title 1"/>
          <p:cNvSpPr>
            <a:spLocks noGrp="1"/>
          </p:cNvSpPr>
          <p:nvPr>
            <p:ph type="title"/>
          </p:nvPr>
        </p:nvSpPr>
        <p:spPr/>
        <p:txBody>
          <a:bodyPr/>
          <a:lstStyle/>
          <a:p>
            <a:r>
              <a:rPr lang="en-US" dirty="0">
                <a:latin typeface="+mn-lt"/>
              </a:rPr>
              <a:t>Concept Evaluation – Variable </a:t>
            </a:r>
            <a:r>
              <a:rPr lang="en-US" dirty="0" err="1">
                <a:latin typeface="+mn-lt"/>
              </a:rPr>
              <a:t>Facesheet</a:t>
            </a:r>
            <a:endParaRPr lang="en-US" dirty="0">
              <a:latin typeface="+mn-lt"/>
            </a:endParaRPr>
          </a:p>
        </p:txBody>
      </p:sp>
      <p:pic>
        <p:nvPicPr>
          <p:cNvPr id="3" name="Picture 2">
            <a:extLst>
              <a:ext uri="{FF2B5EF4-FFF2-40B4-BE49-F238E27FC236}">
                <a16:creationId xmlns:a16="http://schemas.microsoft.com/office/drawing/2014/main" id="{4852C5F8-739D-A64C-B66B-C1EE032D373D}"/>
              </a:ext>
            </a:extLst>
          </p:cNvPr>
          <p:cNvPicPr>
            <a:picLocks noChangeAspect="1"/>
          </p:cNvPicPr>
          <p:nvPr/>
        </p:nvPicPr>
        <p:blipFill>
          <a:blip r:embed="rId5"/>
          <a:stretch>
            <a:fillRect/>
          </a:stretch>
        </p:blipFill>
        <p:spPr>
          <a:xfrm>
            <a:off x="353988" y="3928495"/>
            <a:ext cx="4348424" cy="2743200"/>
          </a:xfrm>
          <a:prstGeom prst="rect">
            <a:avLst/>
          </a:prstGeom>
        </p:spPr>
      </p:pic>
      <p:sp>
        <p:nvSpPr>
          <p:cNvPr id="8" name="Rectangle 7">
            <a:extLst>
              <a:ext uri="{FF2B5EF4-FFF2-40B4-BE49-F238E27FC236}">
                <a16:creationId xmlns:a16="http://schemas.microsoft.com/office/drawing/2014/main" id="{1E983907-278E-2C48-9C5D-F3C63D955609}"/>
              </a:ext>
            </a:extLst>
          </p:cNvPr>
          <p:cNvSpPr/>
          <p:nvPr/>
        </p:nvSpPr>
        <p:spPr>
          <a:xfrm>
            <a:off x="8483794" y="3061648"/>
            <a:ext cx="1856232" cy="228600"/>
          </a:xfrm>
          <a:prstGeom prst="rect">
            <a:avLst/>
          </a:prstGeom>
          <a:solidFill>
            <a:srgbClr val="00B050"/>
          </a:solidFill>
          <a:ln>
            <a:solidFill>
              <a:srgbClr val="00D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8664575-670F-0245-933B-1BF0E367BA18}"/>
              </a:ext>
            </a:extLst>
          </p:cNvPr>
          <p:cNvSpPr/>
          <p:nvPr/>
        </p:nvSpPr>
        <p:spPr>
          <a:xfrm>
            <a:off x="8496775" y="5503623"/>
            <a:ext cx="1854017" cy="228600"/>
          </a:xfrm>
          <a:prstGeom prst="rect">
            <a:avLst/>
          </a:prstGeom>
          <a:solidFill>
            <a:srgbClr val="00B050"/>
          </a:solidFill>
          <a:ln>
            <a:solidFill>
              <a:srgbClr val="00D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A picture containing text, electronics&#10;&#10;Description automatically generated">
            <a:extLst>
              <a:ext uri="{FF2B5EF4-FFF2-40B4-BE49-F238E27FC236}">
                <a16:creationId xmlns:a16="http://schemas.microsoft.com/office/drawing/2014/main" id="{33084EB2-F3E5-C94E-8FCC-697D770877E4}"/>
              </a:ext>
            </a:extLst>
          </p:cNvPr>
          <p:cNvPicPr>
            <a:picLocks noChangeAspect="1"/>
          </p:cNvPicPr>
          <p:nvPr/>
        </p:nvPicPr>
        <p:blipFill>
          <a:blip r:embed="rId6" cstate="print">
            <a:biLevel thresh="75000"/>
            <a:extLst>
              <a:ext uri="{BEBA8EAE-BF5A-486C-A8C5-ECC9F3942E4B}">
                <a14:imgProps xmlns:a14="http://schemas.microsoft.com/office/drawing/2010/main">
                  <a14:imgLayer r:embed="rId7">
                    <a14:imgEffect>
                      <a14:sharpenSoften amount="100000"/>
                    </a14:imgEffect>
                    <a14:imgEffect>
                      <a14:brightnessContrast bright="12000" contrast="25000"/>
                    </a14:imgEffect>
                  </a14:imgLayer>
                </a14:imgProps>
              </a:ext>
              <a:ext uri="{28A0092B-C50C-407E-A947-70E740481C1C}">
                <a14:useLocalDpi xmlns:a14="http://schemas.microsoft.com/office/drawing/2010/main" val="0"/>
              </a:ext>
            </a:extLst>
          </a:blip>
          <a:stretch>
            <a:fillRect/>
          </a:stretch>
        </p:blipFill>
        <p:spPr>
          <a:xfrm>
            <a:off x="5009424" y="4020678"/>
            <a:ext cx="1705146" cy="1705146"/>
          </a:xfrm>
          <a:prstGeom prst="rect">
            <a:avLst/>
          </a:prstGeom>
        </p:spPr>
      </p:pic>
      <p:sp>
        <p:nvSpPr>
          <p:cNvPr id="13" name="TextBox 12">
            <a:extLst>
              <a:ext uri="{FF2B5EF4-FFF2-40B4-BE49-F238E27FC236}">
                <a16:creationId xmlns:a16="http://schemas.microsoft.com/office/drawing/2014/main" id="{E4060E3D-8F0E-494E-9753-5A46A50E34AE}"/>
              </a:ext>
            </a:extLst>
          </p:cNvPr>
          <p:cNvSpPr txBox="1"/>
          <p:nvPr/>
        </p:nvSpPr>
        <p:spPr>
          <a:xfrm>
            <a:off x="229867" y="845800"/>
            <a:ext cx="6839673" cy="1061829"/>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Predictably modify liner impedance via variation in 	</a:t>
            </a:r>
            <a:r>
              <a:rPr lang="en-US" sz="2000" b="1" dirty="0" err="1">
                <a:latin typeface="+mn-lt"/>
                <a:ea typeface="Arial" charset="0"/>
                <a:cs typeface="Arial" charset="0"/>
                <a:sym typeface="Wingdings" pitchFamily="2" charset="2"/>
              </a:rPr>
              <a:t>facesheet</a:t>
            </a:r>
            <a:r>
              <a:rPr lang="en-US" sz="2000" b="1" dirty="0">
                <a:latin typeface="+mn-lt"/>
                <a:ea typeface="Arial" charset="0"/>
                <a:cs typeface="Arial" charset="0"/>
                <a:sym typeface="Wingdings" pitchFamily="2" charset="2"/>
              </a:rPr>
              <a:t> porosity</a:t>
            </a:r>
          </a:p>
          <a:p>
            <a:pPr>
              <a:spcAft>
                <a:spcPts val="600"/>
              </a:spcAft>
            </a:pPr>
            <a:endParaRPr lang="en-US" b="1" i="0" dirty="0">
              <a:latin typeface="+mn-lt"/>
            </a:endParaRPr>
          </a:p>
        </p:txBody>
      </p:sp>
      <p:sp>
        <p:nvSpPr>
          <p:cNvPr id="14" name="TextBox 13"/>
          <p:cNvSpPr txBox="1"/>
          <p:nvPr/>
        </p:nvSpPr>
        <p:spPr>
          <a:xfrm>
            <a:off x="7806520" y="1109958"/>
            <a:ext cx="3753134" cy="369332"/>
          </a:xfrm>
          <a:prstGeom prst="rect">
            <a:avLst/>
          </a:prstGeom>
          <a:noFill/>
        </p:spPr>
        <p:txBody>
          <a:bodyPr wrap="square" rtlCol="0">
            <a:spAutoFit/>
          </a:bodyPr>
          <a:lstStyle/>
          <a:p>
            <a:pPr algn="ctr"/>
            <a:r>
              <a:rPr lang="en-US" i="0" dirty="0">
                <a:latin typeface="+mn-lt"/>
              </a:rPr>
              <a:t>Predicted vs. Measured SPL, M=0.3</a:t>
            </a:r>
          </a:p>
        </p:txBody>
      </p:sp>
      <p:sp>
        <p:nvSpPr>
          <p:cNvPr id="15" name="TextBox 14"/>
          <p:cNvSpPr txBox="1"/>
          <p:nvPr/>
        </p:nvSpPr>
        <p:spPr>
          <a:xfrm>
            <a:off x="10777183" y="2836333"/>
            <a:ext cx="953067" cy="369332"/>
          </a:xfrm>
          <a:prstGeom prst="rect">
            <a:avLst/>
          </a:prstGeom>
          <a:solidFill>
            <a:schemeClr val="bg1"/>
          </a:solidFill>
          <a:ln>
            <a:solidFill>
              <a:schemeClr val="tx1"/>
            </a:solidFill>
          </a:ln>
        </p:spPr>
        <p:txBody>
          <a:bodyPr wrap="square" rtlCol="0">
            <a:spAutoFit/>
          </a:bodyPr>
          <a:lstStyle/>
          <a:p>
            <a:pPr algn="ctr"/>
            <a:r>
              <a:rPr lang="en-US" i="0" dirty="0">
                <a:latin typeface="+mn-lt"/>
              </a:rPr>
              <a:t>1000 Hz</a:t>
            </a:r>
          </a:p>
        </p:txBody>
      </p:sp>
      <p:sp>
        <p:nvSpPr>
          <p:cNvPr id="16" name="TextBox 15"/>
          <p:cNvSpPr txBox="1"/>
          <p:nvPr/>
        </p:nvSpPr>
        <p:spPr>
          <a:xfrm>
            <a:off x="10777183" y="5274018"/>
            <a:ext cx="953067" cy="369332"/>
          </a:xfrm>
          <a:prstGeom prst="rect">
            <a:avLst/>
          </a:prstGeom>
          <a:solidFill>
            <a:schemeClr val="bg1"/>
          </a:solidFill>
          <a:ln>
            <a:solidFill>
              <a:schemeClr val="tx1"/>
            </a:solidFill>
          </a:ln>
        </p:spPr>
        <p:txBody>
          <a:bodyPr wrap="square" rtlCol="0">
            <a:spAutoFit/>
          </a:bodyPr>
          <a:lstStyle/>
          <a:p>
            <a:pPr algn="ctr"/>
            <a:r>
              <a:rPr lang="en-US" i="0" dirty="0">
                <a:latin typeface="+mn-lt"/>
              </a:rPr>
              <a:t>1500 Hz</a:t>
            </a:r>
          </a:p>
        </p:txBody>
      </p:sp>
      <p:sp>
        <p:nvSpPr>
          <p:cNvPr id="17" name="TextBox 16"/>
          <p:cNvSpPr txBox="1"/>
          <p:nvPr/>
        </p:nvSpPr>
        <p:spPr>
          <a:xfrm>
            <a:off x="9137177" y="3032729"/>
            <a:ext cx="545910" cy="307777"/>
          </a:xfrm>
          <a:prstGeom prst="rect">
            <a:avLst/>
          </a:prstGeom>
          <a:noFill/>
        </p:spPr>
        <p:txBody>
          <a:bodyPr wrap="square" rtlCol="0">
            <a:spAutoFit/>
          </a:bodyPr>
          <a:lstStyle/>
          <a:p>
            <a:r>
              <a:rPr lang="en-US" sz="1400" i="0" dirty="0">
                <a:latin typeface="+mn-lt"/>
              </a:rPr>
              <a:t>liner</a:t>
            </a:r>
          </a:p>
        </p:txBody>
      </p:sp>
      <p:sp>
        <p:nvSpPr>
          <p:cNvPr id="18" name="TextBox 17"/>
          <p:cNvSpPr txBox="1"/>
          <p:nvPr/>
        </p:nvSpPr>
        <p:spPr>
          <a:xfrm>
            <a:off x="9150828" y="5475663"/>
            <a:ext cx="545910" cy="307777"/>
          </a:xfrm>
          <a:prstGeom prst="rect">
            <a:avLst/>
          </a:prstGeom>
          <a:noFill/>
        </p:spPr>
        <p:txBody>
          <a:bodyPr wrap="square" rtlCol="0">
            <a:spAutoFit/>
          </a:bodyPr>
          <a:lstStyle/>
          <a:p>
            <a:r>
              <a:rPr lang="en-US" sz="1400" i="0" dirty="0">
                <a:latin typeface="+mn-lt"/>
              </a:rPr>
              <a:t>liner</a:t>
            </a:r>
          </a:p>
        </p:txBody>
      </p:sp>
      <p:sp>
        <p:nvSpPr>
          <p:cNvPr id="19" name="TextBox 18"/>
          <p:cNvSpPr txBox="1"/>
          <p:nvPr/>
        </p:nvSpPr>
        <p:spPr>
          <a:xfrm>
            <a:off x="4825180" y="5741183"/>
            <a:ext cx="2083004" cy="830997"/>
          </a:xfrm>
          <a:prstGeom prst="rect">
            <a:avLst/>
          </a:prstGeom>
          <a:noFill/>
        </p:spPr>
        <p:txBody>
          <a:bodyPr wrap="square" rtlCol="0">
            <a:spAutoFit/>
          </a:bodyPr>
          <a:lstStyle/>
          <a:p>
            <a:r>
              <a:rPr lang="en-US" sz="1600" dirty="0">
                <a:latin typeface="+mn-lt"/>
              </a:rPr>
              <a:t>Cell-to-cell variation in porosity, hole size and distribution</a:t>
            </a:r>
          </a:p>
        </p:txBody>
      </p:sp>
      <p:sp>
        <p:nvSpPr>
          <p:cNvPr id="20" name="TextBox 19">
            <a:extLst>
              <a:ext uri="{FF2B5EF4-FFF2-40B4-BE49-F238E27FC236}">
                <a16:creationId xmlns:a16="http://schemas.microsoft.com/office/drawing/2014/main" id="{91F8D448-84B0-1140-BC36-50E328D745FA}"/>
              </a:ext>
            </a:extLst>
          </p:cNvPr>
          <p:cNvSpPr txBox="1"/>
          <p:nvPr/>
        </p:nvSpPr>
        <p:spPr>
          <a:xfrm>
            <a:off x="233224" y="1573869"/>
            <a:ext cx="6548049" cy="2246769"/>
          </a:xfrm>
          <a:prstGeom prst="rect">
            <a:avLst/>
          </a:prstGeom>
          <a:noFill/>
        </p:spPr>
        <p:txBody>
          <a:bodyPr wrap="square" rtlCol="0">
            <a:spAutoFit/>
          </a:bodyPr>
          <a:lstStyle/>
          <a:p>
            <a:pPr marL="342900" indent="-342900">
              <a:spcAft>
                <a:spcPts val="0"/>
              </a:spcAft>
              <a:buFont typeface="Arial" panose="020B0604020202020204" pitchFamily="34" charset="0"/>
              <a:buChar char="•"/>
            </a:pPr>
            <a:r>
              <a:rPr lang="en-US" sz="2000" i="0" dirty="0">
                <a:latin typeface="+mn-lt"/>
              </a:rPr>
              <a:t>Variable porosity/perforation over SDOF core</a:t>
            </a:r>
          </a:p>
          <a:p>
            <a:pPr marL="342900" indent="-342900">
              <a:spcAft>
                <a:spcPts val="0"/>
              </a:spcAft>
              <a:buFont typeface="Arial" panose="020B0604020202020204" pitchFamily="34" charset="0"/>
              <a:buChar char="•"/>
            </a:pPr>
            <a:r>
              <a:rPr lang="en-US" sz="2000" i="0" dirty="0">
                <a:latin typeface="+mn-lt"/>
              </a:rPr>
              <a:t>Tested in the NIT (no flow, normal </a:t>
            </a:r>
            <a:r>
              <a:rPr lang="en-US" sz="2000" i="0" dirty="0" err="1">
                <a:latin typeface="+mn-lt"/>
              </a:rPr>
              <a:t>inc.</a:t>
            </a:r>
            <a:r>
              <a:rPr lang="en-US" sz="2000" i="0" dirty="0">
                <a:latin typeface="+mn-lt"/>
              </a:rPr>
              <a:t>) and GFIT (w/ flow, grazing </a:t>
            </a:r>
            <a:r>
              <a:rPr lang="en-US" sz="2000" i="0" dirty="0" err="1">
                <a:latin typeface="+mn-lt"/>
              </a:rPr>
              <a:t>inc.</a:t>
            </a:r>
            <a:r>
              <a:rPr lang="en-US" sz="2000" i="0" dirty="0">
                <a:latin typeface="+mn-lt"/>
              </a:rPr>
              <a:t> )</a:t>
            </a:r>
          </a:p>
          <a:p>
            <a:pPr marL="342900" indent="-342900">
              <a:spcAft>
                <a:spcPts val="0"/>
              </a:spcAft>
              <a:buFont typeface="Arial" panose="020B0604020202020204" pitchFamily="34" charset="0"/>
              <a:buChar char="•"/>
            </a:pPr>
            <a:r>
              <a:rPr lang="en-US" sz="2000" i="0" dirty="0">
                <a:latin typeface="+mn-lt"/>
              </a:rPr>
              <a:t>Good comparison of measured data and predictions (CHE)</a:t>
            </a:r>
          </a:p>
          <a:p>
            <a:pPr marL="342900" indent="-342900">
              <a:spcAft>
                <a:spcPts val="0"/>
              </a:spcAft>
              <a:buFont typeface="Arial" panose="020B0604020202020204" pitchFamily="34" charset="0"/>
              <a:buChar char="•"/>
            </a:pPr>
            <a:r>
              <a:rPr lang="en-US" sz="2000" i="0" dirty="0">
                <a:latin typeface="+mn-lt"/>
              </a:rPr>
              <a:t>Brown et al. </a:t>
            </a:r>
            <a:r>
              <a:rPr lang="en-US" sz="2000" dirty="0">
                <a:latin typeface="+mn-lt"/>
              </a:rPr>
              <a:t>AIAA 2021-2243</a:t>
            </a:r>
          </a:p>
          <a:p>
            <a:pPr marL="342900" indent="-342900">
              <a:spcAft>
                <a:spcPts val="0"/>
              </a:spcAft>
              <a:buFont typeface="Arial" panose="020B0604020202020204" pitchFamily="34" charset="0"/>
              <a:buChar char="•"/>
            </a:pPr>
            <a:r>
              <a:rPr lang="en-US" sz="2000" i="0" dirty="0">
                <a:latin typeface="+mn-lt"/>
              </a:rPr>
              <a:t>Next step </a:t>
            </a:r>
            <a:r>
              <a:rPr lang="en-US" sz="2000" i="0" dirty="0">
                <a:latin typeface="+mn-lt"/>
                <a:sym typeface="Wingdings" panose="05000000000000000000" pitchFamily="2" charset="2"/>
              </a:rPr>
              <a:t></a:t>
            </a:r>
            <a:r>
              <a:rPr lang="en-US" sz="2000" i="0" dirty="0">
                <a:latin typeface="+mn-lt"/>
              </a:rPr>
              <a:t> use optimizer to explore performance limits</a:t>
            </a:r>
          </a:p>
          <a:p>
            <a:pPr marL="342900" indent="-342900">
              <a:spcAft>
                <a:spcPts val="0"/>
              </a:spcAft>
              <a:buFont typeface="Arial" panose="020B0604020202020204" pitchFamily="34" charset="0"/>
              <a:buChar char="•"/>
            </a:pPr>
            <a:endParaRPr lang="en-US" sz="2000" i="0" dirty="0">
              <a:latin typeface="+mn-lt"/>
            </a:endParaRPr>
          </a:p>
        </p:txBody>
      </p:sp>
      <p:sp>
        <p:nvSpPr>
          <p:cNvPr id="21" name="TextBox 20"/>
          <p:cNvSpPr txBox="1"/>
          <p:nvPr/>
        </p:nvSpPr>
        <p:spPr>
          <a:xfrm>
            <a:off x="5041055" y="3698543"/>
            <a:ext cx="1651255" cy="307777"/>
          </a:xfrm>
          <a:prstGeom prst="rect">
            <a:avLst/>
          </a:prstGeom>
          <a:noFill/>
        </p:spPr>
        <p:txBody>
          <a:bodyPr wrap="square" rtlCol="0">
            <a:spAutoFit/>
          </a:bodyPr>
          <a:lstStyle/>
          <a:p>
            <a:pPr algn="ctr"/>
            <a:r>
              <a:rPr lang="en-US" sz="1400" i="0" dirty="0">
                <a:latin typeface="+mn-lt"/>
              </a:rPr>
              <a:t>Sample </a:t>
            </a:r>
            <a:r>
              <a:rPr lang="en-US" sz="1400" i="0" dirty="0" err="1">
                <a:latin typeface="+mn-lt"/>
              </a:rPr>
              <a:t>facesheet</a:t>
            </a:r>
            <a:endParaRPr lang="en-US" sz="1400" i="0" dirty="0">
              <a:latin typeface="+mn-lt"/>
            </a:endParaRP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E1Amo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vJfC3xE8aX37QV54B13w/pmk6WNCbVLRVmM12QJ1iUyOreWM/Mdqg44+Y8ihayUfX8FcHs5f1roetUV89x/FT4kat8Wdc8LaPrXwn0+z03W/7Pis9ZuriLUrqMBSWjRXIckMQCABkdKq+J/jd8Ro18VeMPDXhnw7c+BPCmrNpt+t3LMuo3RjZVlkiI/dqoLDG4E/XoEmnFS6NX+Wmr+9Dad3HqtPnrp+DPo6ioNPuor6wt723OYbiJZYz6qwBH6Gp6ppp2ZKaaugooopDCiiigAooooAKKKKACiiigAooooAKKKKACiiigAooooAKKKKACiiigAooooAKKKKACiiigAooooAKKKKACiiigAooooAKKKKACiiigAooooAKKKKACiiigAooooAKKKKACiiigAooooAKKKKACiiigAooooAKKKKACiiigAooooAKKKKACiiigAooooAK+eLSH4vP+0ynjqf4S+To76cNBeX/hIrVtkH2kObvA+Y/Lz5W3PvmvoeiiOk1Lt+un5XB6xce//D/mfMHxl+G3jbx/qGoeHYfg74O0ua71ITDxxBeQrKIVk3BmjCCcyFAFPJBOe2MU9T+Gfxe03QPGnwp0Pw5pt94d8UazJfR+JJtSjjFnDKyM6Pb/AOsZhsxkcZPft9V0UlFJcvTr57f5Law5NuXN16eW/wDn1uVdIso9N0mz06Ji0drAkKk9SFUKP5VaooqpScm2yYpRSSM/ToxcQSSSyTlvtEy8TMBgSMAMA+gFWfskX9+4/wDAh/8AGodG/wCPOT/r5n/9HPV2kMg+yRf37j/wIf8Axo+yRf37j/wIf/Gp6KAIPskX9+4/8CH/AMaPskX9+4/8CH/xqeigCD7JF/fuP/Ah/wDGj7JF/fuP/Ah/8anooApQW6NLcK0lwQkgVf378Dap9fUmpvskX9+4/wDAh/8AGi1/193/ANdR/wCgLU9AEH2SL+/cf+BD/wCNH2SL+/cf+BD/AONT0UAQfZIv79x/4EP/AI0fZIv79x/4EP8A41PRQBB9ki/v3H/gQ/8AjR9ki/v3H/gQ/wDjU9FAFKC3RpbhWkuCEkCr+/fgbVPr6k1N9ki/v3H/AIEP/jRa/wCvu/8ArqP/AEBanoAg+yRf37j/AMCH/wAaPskX9+4/8CH/AManooAg+yRf37j/AMCH/wAaPskX9+4/8CH/AManooAg+yRf37j/AMCH/wAaPskX9+4/8CH/AManooApJbobySPzLjasaMB579SWz39hU32SL+/cf+BD/wCNCf8AIRm/65R/zep6AIPskX9+4/8AAh/8aPskX9+4/wDAh/8AGp6KAIPskX9+4/8AAh/8aPskX9+4/wDAh/8AGp6KAIPskX9+4/8AAh/8aPskX9+4/wDAh/8AGp6KAKSW6G8kj8y42rGjAee/Uls9/YVN9ki/v3H/AIEP/jQn/IRm/wCuUf8AN6noAg+yRf37j/wIf/Gj7JF/fuP/AAIf/Gp6KAIPskX9+4/8CH/xo+yRf37j/wACH/xqeigCD7JF/fuP/Ah/8aPskX9+4/8AAh/8anooApPboLyOPzLja0bsR579QVx39zU32SL+/cf+BD/40P8A8hGH/rlJ/NKnoAg+yRf37j/wIf8Axo+yRf37j/wIf/Gp6KAIPskX9+4/8CH/AMaPskX9+4/8CH/xqeigCD7JF/fuP/Ah/wDGj7JF/fuP/Ah/8anooApT26LLbqslwA8hVv378jax9fUCpvskX9+4/wDAh/8AGi6/19p/11P/AKA1T0AQfZIv79x/4EP/AI0fZIv79x/4EP8A41PRQBB9ki/v3H/gQ/8AjR9ki/v3H/gQ/wDjU9FAEH2SL+/cf+BD/wCNH2SL+/cf+BD/AONT0UAUp7dFlt1WS4AeQq379+RtY+vqBU32SL+/cf8AgQ/+NF1/r7T/AK6n/wBAap6AIPskX9+4/wDAh/8AGj7JF/fuP/Ah/wDGp6KAIPskX9+4/wDAh/8AGj7JF/fuP/Ah/wDGp6KAIPskX9+4/wDAh/8AGj7JF/fuP/Ah/wDGp6KAKdzAsKLJHJOGEsY5mcjBcA8E1cqC/wD9Qv8A11j/APQ1qegAooooAKKKKAOB+JWpfFVNSh0z4eeH/DhieASSaxrl8628bliPJEMQ8xmwAd33fmA55rhYdU/aBi106XB4t+D2q6nCN9xpLPcRThepwFJYHBXBIxzz71v2utEvtc1jwLDc+DvEPi7wxb3F5Nq2naQjl2fylWBiVIIwzMRyON1eMfDjwr4gtD4CQfCTxlYeMLTxZFfav4lubR8S2rysJFZydxGxkzkY4Y9zkormdr9bfe7emn5W6tlVfdjfyv8An+dvx7H2h4Lv9d1Lw3a3niXQV0HVX3CexW7S5EZDEAiReCGADDuM4PIrYorxfwr4n+IS/tO3vg7xLq+nSaRJ4bbU7fT7G2Ajgb7Ssa5lYeY7bc5PyrluFGM01701Hvf8Fcm1ot9v1dv1PaKK+bvjP8V/GkHxQ0jT/BOpxWfhvTfENjomtTfZo5DeXVwxZ4VLqcCONMMVIIaTHbjK8SfEj4taho3jf4n+G/E2m6f4d8Ja1Jp8Xh+XTI5RfxQuivI8+d6k784UjpwR1MqScebpr9ytr6e8reWpTi78vXT73fT10d/u3Pqaiquj3qalpNnqMYIS6gSZQewZQw/nVqqknFtMiMlJJopaN/x5yf8AXzP/AOjnq7XP+G/EXh+8l1HTbTXNMuL2wu5lvbaK7RpbZmlk2iRQcoTg4zjODWz9ts/+fu3/AO/gpFNNOzJ6Kg+22f8Az92//fwUfbbP/n7t/wDv4KBE9FUZNa0eOO5lk1awWO1z9oZrhAIcKGO85+X5SG57EGj+2tH+3/2f/a1h9s8rzvs/2hPM8vON+3OdueM9M0uZF+zn2Zeorjrj4pfDi2hsJrvxxoFqt/EJoPPvUjPlnd87BiDGuUZcvgbxs+8QKqXfxm+FNrBLNJ8QfDsgjdUCw3qSvKW2geWiEtKMsBlAwBDAnKtifaRte+n9M1+qV+f2fI+btZ335dvXT103O1tf9fd/9dR/6AtT15d4U+PHwh11ruWy8daZBD5vEt+HsoyQiDAadUBbnoDnAJxgGt3/AIWx8MhDDK/j3w7GsmzIkv40aHchdfNBOYsgfx7ecL1IBPaR7h9Ur25uR2tfZ7Wbv6WTfom+jO0orlLX4mfDi6ura1tfiB4TnuLp1S3ij1i3Z5mZtoCAPliW4AHfiuk+22f/AD92/wD38FWYNNbk9FQfbbP/AJ+7f/v4KPttn/z92/8A38FAieioPttn/wA/dv8A9/BR9ts/+fu3/wC/goALX/X3f/XUf+gLU9Uba8tBNck3UABlBGZByNi1P9ts/wDn7t/+/goAnoqD7bZ/8/dv/wB/BR9ts/8An7t/+/goAnoqD7bZ/wDP3b/9/BR9ts/+fu3/AO/goAnoqD7bZ/8AP3b/APfwUfbbP/n7t/8Av4KABP8AkIzf9co/5vU9UUvLT7dK32qDaYkAPmDGcv8A4ip/ttn/AM/dv/38FAE9FQfbbP8A5+7f/v4KPttn/wA/dv8A9/BQBPRUH22z/wCfu3/7+Cj7bZ/8/dv/AN/BQBPRUH22z/5+7f8A7+Cj7bZ/8/dv/wB/BQAJ/wAhGb/rlH/N6nqil5afbpW+1QbTEgB8wYzl/wDEVP8AbbP/AJ+7f/v4KAJ6Kg+22f8Az92//fwUfbbP/n7t/wDv4KAJ6Kg+22f/AD92/wD38FH22z/5+7f/AL+CgCeioPttn/z92/8A38FH22z/AOfu3/7+CgAf/kIw/wDXKT+aVPVF7y0+3RN9qg2iJwT5gxnKf4Gp/ttn/wA/dv8A9/BQBPRUH22z/wCfu3/7+Cj7bZ/8/dv/AN/BQBPRUH22z/5+7f8A7+Cj7bZ/8/dv/wB/BQBPRUH22z/5+7f/AL+Cj7bZ/wDP3b/9/BQAXX+vtP8Arqf/AEBqnqjc3loZrYi6gIEpJxIOBsap/ttn/wA/dv8A9/BQBPRUH22z/wCfu3/7+Cj7bZ/8/dv/AN/BQBPRUH22z/5+7f8A7+Cj7bZ/8/dv/wB/BQBPRUH22z/5+7f/AL+Cj7bZ/wDP3b/9/BQAXX+vtP8Arqf/AEBqnqjc3loZrYi6gIEpJxIOBsap/ttn/wA/dv8A9/BQBPRUH22z/wCfu3/7+Cj7bZ/8/dv/AN/BQBPRUH22z/5+7f8A7+Cj7bZ/8/dv/wB/BQBPRUH22z/5+7f/AL+Cj7bZ/wDP3b/9/BQAX/8AqF/66x/+hrU9Uru6tpI0SO4hdjLHgK4JPzirtABRRRQAUUUUAeX/ABw0v4jCyvfEvhD4mTeG9P0zS5JptNh8PW9+9zJGHcsrykEEjChenGe9eJ+EfiL8QVf4batqHx40rxAviTVLW31DQLHS7EXNssgyVYqpfAOEc7UK7uDXv/xHu/ixp2r2994G0jw1rukCALdade3EltdtLuPMcvMYUrgYYdRXleh2fj+y1ttS8O/sreEPDWssTt1SfXLN1hYjltsKB+c87CM80qbtLyuvzd99NfwHU1j/AF2026r8T6RrwW08D/HAfH1PiLdXHw7+xm2GkyQxveeZ/Z/2gSFgpXHn7R13bM9u9exeC08TR+GrQeMJtKm1whjdNpiOtsCWJCxhyWwFwMnkkE1sVXwzUu3/AAwr3i13Pmzx7+y/JeJZf8Ir8QPFsSnxAmp3ltf6xi3iDMzSzW6xw/LcZb5WPvk0mq/Av4kR2vibwPoXizQo/AfibVDqF7PeRzSarDvKtJGmB5bAlBySCck8d/pSipilFW6f8Np6aIcm279f+H1/FkGn2sNjYW9lbrtht4lijHoqjA/QVPRRVNtu7JSSVkeU6h8CPhL4lupdU1TwbardMZrZ2sriazV4xM+FZYHRW44yQTgKM4AAyn/Zv8K2yT2Xh3xn8QPDOjTZzo2la3tsuVAfKSI5fd/FvLZzj7oCj17Rv+POT/r5n/8ARz1dqOSPY3+s1r83O7+r73/PX11PGW+AETGN2+MXxeMse4JMfES+aqtt3KH8rcFOxSVzglQcZAqmf2a9G+ywWi/E74nR21tKs1tBHrMKRW8incJIkWALG+STuUA8tzyc+5UUnTg3e39f0io4uvGPKpu3a76XS+7mf3vuzweH9mPQof7Q8n4ofFSP+08/b9mvIPted2fNxD8+dzfez94+taX/AAy38Cf+hG/8q17/APHq9moqkktjKdSdR3m2/U8z8MfAH4N+HftH9n/D3RpvtG3f/aKNf425xt+0F9n3jnbjPGc4GOm0T4e+AdD1SHVNE8D+GdMv4N3lXVnpUEMse5Sp2uqgjKkg4PQkV01FMg57XfCfhXxRO3/CTeGdG1v7NKfs/wDaNjFceVuSPdt3qdudq5x1wPSs9fhV8L1V1X4b+DlDjawGh2w3DIOD8nPIB/Cuqtf9fd/9dR/6AtT0DTa2OF1b4PfC3UrA2U3gHw9boQFWSxsks5owG3YSWELImTnO1hkEg5BIPJyfs2+AbEwN4N1Txf4GdPMEr+H9clie5D7OJGl8wkDyxgDA5Oc8Y9moqeVb2NFXqpcqk7evp/kvuXY8WT9nu0jgit4/i38V0igKm3RdejAt8KVHlYh/dfKzLhMfKSOnFMt/2dtOt2Jh+KnxRjDTi5kRdZhCSzAhhM6+Rh5Nyqd7AtlVOcgV7ZRS9nDsjVY3Ep3VSX3vo7/m2/V33PErn9nWyuo547j4ufFuYXMXk3G/xEpM0fP7tyYssnzNhTkDc2B8xyg/Zz01WtnX4qfFNXtFK2bDW4g1opGCsJ8nMSlQFITaCAB0GK9uopuEXuv63/MiOKrx+GbXTd7W5f8A0l29NNj51m+CXxYstJ1XS/DHx71WO0S6nubK2vNPHmvK6EqJrtJPMOSwLMFILZfYScVcuZv2qdA1S61uTR/AXi2K8VIBpWm3s9v9l2xybZUNwUULvZS+Szt8qjaACvu9r/r7v/rqP/QFqekqcVsinjK0laUr+uvVPr6I+e4v2jb7w/faLb/E/wCHviHwZbl7iz1nUrmwlksI7pQTF9mmQN5yv5b8BT94EMyqWb0j4f8AxY8HeMtNsZ9N1azlvr070020uFvLqCIviOSeOHcYQVKFi+BGXCsc9e8rzPxP8Afg34i+z/2h8PdGh+z7tn9no1hndjO77OU3/dGN2cc4xk5fK+jJ9rGStKC9Vo+vy69uitbW/bS+JvD8MmqR3Gs2VsdJeNL/AM+YRC3Miq0e4tgAMGGD0JyM5BAu/wBoWP8Aaf8AZf222+3+T9o+y+avm+Vu279mc7c8ZxjPFePaZ+zzY6ba2tna/Fj4qixtUSKKxk1yKW18tQAImgeExtHgbTGylSOCCOKgh+A3iDU7+XWPGHxy+IV9rLEpHPotymlQxQlYwUWFQ6rkxgsVKhiFJGQST3gboW0Tv6rey8l1v8rau133vjT4p+A/CGjafrWteI7JdNv5JFhubeQTqQgO9wEyzKGCoSgbDSIDjNedx/tOeHNakvIPAXgvxp4vkttu6ew0tmtlBdgpkKb5Y9wRioaLJ44HJG/4N/Zx+Dfhfy5LfwVZalcrbC3kn1ZmvPN+7mQxyExK5K5yiLjJAwCRXrNS4yfX+vxLjWoRaap3t3b11vZ25emjtZ9VY8Nk8W/tFavqK2ukfCfw/wCGZ5DGJLnWtbjvbaKNVmJLfZ3WQszbFUBDtwc5DZSzceJf2jtE1SeG8+G/hXxXakpJbS6Jqos1CfvA0chun3eZ/qmyqFcbhyWynsSf8hGb/rlH/N6nquXzM1WX8q2/Rq/rrf1SPA5P2mNN8OtPafE7wB4r8FagnmiBJoBPb3hiKB1gn+VZCN5OQNhUAhiWVT674U8Z+FfFlxfQ+GddstX+w+X58tm/mxDeCV2yD5H+6wO0nBBBwa2b+0tb+xnsb62hurS5iaGeCaMPHKjDDKynhlIJBB4INeLeP/2bfCOrXFzqvgXUL34e61cwm3nm0b5bS5iJj3Ry2wKqyFY/uoUBZtzh+lJqXRlxnRkmpxt5p7aro99E9LrV72Vj2+ivnTQ/i3488DeIbfRfjdpM2mGS3j0+w1uAR/2JfXW+fFxPOqFrZpFjjG3BCgvI0ca4C+56Hr0OoaXod08LrJq9otxH9lDXVumYw5BuIwY9vPysSA/8OafMupHsG1eLT9N9rvTfTq7W8zYorE/4Szw59n8/+17bZ/af9k4yd32zzPL8nb13Z56fd+b7vNcd8Xvi5o/gDQvEU18FsdQ063VtOXUsxxapIwB22wXLzbCyhwAApYbmRSXC9pHozSOCrt2lG3rot0uvZtX7Hoqf8hGb/rlH/N6838f/AB8+FPgma/tdW8VQ3F/YqRLZ2Eb3MnmjzB5BZAUSXMTDa7LtON20EGvP10j4v/GrVtUuNQv7/wCGXgS8VLYaa0LLrF5bRSnlw3FuZcygkc4VFKyp8ze2+BvA3hHwPaT23hTQLLS1uHL3EkSZlnbczAySNl3wXfG4naDgYHFO8jPlpRV7tv7unfyfS2q6o88uvjR4lv7mDTvCfwR8f3eoygOBrVp/Zdrs8suR9oPmKr9F2vtBORuzgMW/x9trXStKvvFHwz+Ifh6O7Mcd5cXWkYtbB2ZUJklZlOzc2FOzc/GF3ELXstFJqXRlwqUbvnhp5Oz3T31W11t1vZ2OU+H/AMR/Avj61E/hDxRp2qnY0jQRybLiNQ20s8L4kQZ6FlGcgjgg11deafEj4JeBPGUJuY9MTQdcjumvrbVtJzazx3ZdX89/LKiVyVGWbLAFtrIx3VmfBv4j+K77xfcfDD4i6HHZeMNLspbue9tifsmoWyyRJFcw8dH8xgRkbWjPAJKRvmaeqJ9lGUU4S16p6fd09Nbt9D16iiiqMCB/+QjD/wBcpP5pU9QP/wAhGH/rlJ/NK5v4l+PvDvgPwxq2s6xf2wk06y+1m08w+a6s4ij+VQzBWlZU37SATz0NJtLcunTlUfLFf159l5s3td1bTdC0i51fV7yOzsbVN800h4UfzJJwABkkkAAk14zF8ZvGvjtc/Br4b3GqaablYR4g16X7FZbRMUaWOM4eePaj8od6EfNHnCtS8E/C/Uvilq4+I/xu0k5ebz9A8KSzSNDpUJ8vBnUkB5HESFoyAvzNvXLBIvoClZvc0cqcF7qu+7+T0Xk7q7bTT2R4tqFv+1HJqUc9pffCiG3hkfbB/puydCCAJcoWyOCNjLznO4Yxna14i/ac8KLDeXng3wb4vsEjmnvE0S4lW5QKd+xRKUJyCUQIkr/Lk72wH96opci7/iV9alf4Vb/Cu7fa/Xve1l0VvL/Bfx08DeINSvdJ1KW78HarZiNpNO8T+VYXJ3hiNsbSEn5V3EdldD0YV6hXEfFL4U+BfiTZtH4o0WOS8EJhg1K3Pk3kClXACyryVHmOfLbchJyVNcH8HvEPjvwf45ufhX8Tb29168eFZvDOskwJFqVpGVSRfm2ubiNXEkil5GKox5wGmeq3Jfs5r3dH+D2X33u3d27Htl1/r7T/AK6n/wBAap6guv8AX2n/AF1P/oDVPVGAUUVm+Jtc0vw3olxrWtXX2Wwttvmy+Wz7dzBRwoJPLAcDvSclFXexdOnOrNU6abk3ZJatt7JLuXL+7tbCxnvr65htbS3jaaeeaQJHEijLMzHhVABJJ4AFeH3vx01zxg0lt8D/AALf+LokEgk1u6221hE6iI7AsrxtI/7zBRmibjcodeaqeHPC+sfHttP8afEB5LbwK8Vy+i+G0WS2kuUkkljiubrnIfyNhUxyEMJMqUUuJfe7C0tdPsbewsLWG1tLaJYYIIYwkcSKMKqqOFUAAADgAVOsvI2Xs6TT+J6O3To9er6prSz2bPILbwn+0Jq2b3Vviv4f8M3Pnk/YdH0FL60aMKgGHuNkqkkOSCW65DAYVYdR0n9pLw2+q3Gh+K/CHjmGSES2sOsWBsJoZFLkwxrBhX3LsAaSRRkfwgEn2uinyIh4iTVrL7l2t27fjrvqeEW/x9Oi+IdP8PfFXwVq/grVJ7wiK5nkhbTWjYKAVuTIFcoJk3lcgYJO0nYPd6xfGmgaN4p0V/D/AIg0+HUdLviYri3lHyuuxiDkcqwIBDAgqQCCCAa8K+GdxP8AB7xivwS1LVJtM0++1RL7wvr17ZRMmp2x8sy6ezqVC3AYeWJHySGACpmEFWlHzLcqVW20X31t+rVvJM+j6KjtpkuIzJGsgAd0PmRshyrFTwwBxkHB6EYIJBBqSrOdpp2YUUUUCCvJ/Hnx68FeHdZ1Hwto4v8AxT4xtA6JoelWkskskojL7d4UrgcBtm9k+YlflbHP+JfGeqfFn4iXPws8D6lq2gWGjyTHxTrVuDHNF5UypHBbTRudkjssvDhTtXPzBXjf1T4a+CPD/wAPfCVr4Z8N2rRWkABeWVt01xJgAyyt/E5CgdgAFVQFVQIUnLbY6pU40Hapq+3b1/B6P1PPba5+PvijX9Ju77TfD/gHw3BqVvJf2Uky3+pXEa4Lxq6bofLdiBu/dyLgnHGH9mqC/wD9Qv8A11j/APQ1qeqSsc85czvawUUUUyQooooA89+Jvij4naJrNva+CPhbH4ssXtxJNdtrsFn5cm4jy9knJwADu6fNjtWDoPjr45XeuWFrq3wLh07T5riOO6ux4ptZTbxFgGk2Ly20ZOBycYr0vxjDq1x4R1iDQZFi1eSxnSxdm2hZzGRGSe3zY5r4k+Eeh+Pm+IljoUfhTx1p8smu6LqGpXmoxSiNfssUv2xnlZsFZJJCVGSGHvgF0danK/Lfzf5JbjqaU3Lyf4W/F/5n3hRRXhXhWTxVpv7XN7oeseMdT1mzuPCbagLRj5NpA5ulRRHApKjCjG47mOTk84pR1mo97/gr/oJ/C5drfi7fqe60V8i/GnWvFHhn4qxXkPi/4oaU/wDwkEKS6nqUHk+FobR+RGqoGEhAITc2MkMTjGaZ4h1bx14g8IfET4wWfxC8RaTd+F9entNK0m0udunG3gdFxLCVxIzBjkn8R2CUlyc/TW/kly//ACSKcbS5evTzev8Al+R9e0VS0C+OpaFp+pFdhurWOcr6blDY/WrtXKLi3F9DOMlJKS6lLRv+POT/AK+Z/wD0c9XazdKuraO2kSS4hRhcz5DOAR+9erf22z/5+7f/AL+CpKJ6Kg+22f8Az92//fwUfbbP/n7t/wDv4KAJ6Kg+22f/AD92/wD38FH22z/5+7f/AL+CgCeioPttn/z92/8A38FH22z/AOfu3/7+CgAtf9fd/wDXUf8AoC1PVG2vLQTXJN1AAZQRmQcjYtT/AG2z/wCfu3/7+CgCeioPttn/AM/dv/38FH22z/5+7f8A7+CgCeioPttn/wA/dv8A9/BR9ts/+fu3/wC/goAnoqD7bZ/8/dv/AN/BR9ts/wDn7t/+/goALX/X3f8A11H/AKAtT1Rtry0E1yTdQAGUEZkHI2LU/wBts/8An7t/+/goAnoqD7bZ/wDP3b/9/BR9ts/+fu3/AO/goAnoqD7bZ/8AP3b/APfwUfbbP/n7t/8Av4KAJ6Kg+22f/P3b/wDfwUfbbP8A5+7f/v4KABP+QjN/1yj/AJvU9UUvLT7dK32qDaYkAPmDGcv/AIip/ttn/wA/dv8A9/BQBPRUH22z/wCfu3/7+Cj7bZ/8/dv/AN/BQBDrek6VrmlzaXremWWp2E+3zbW8gWaKTawYbkYEHDAEZHUA14m/wQ8XeBmivPgr8R9T0yOCV2Xw54gma70lo3nWQxIAN0Cj95lwHkbdjepLMfcvttn/AM/dv/38FH22z/5+7f8A7+CgDxq/h/arubGe3hu/g/ZySxMiXEI1AyQkjAdQ6spYdRuVhkcgjitP4e/BDStG8SN4x8ba5e+P/FzY8vUdXiUxWeJmlX7LB8wgwxGME7SDs2Bip9S+22f/AD92/wD38FH22z/5+7f/AL+CgAT/AJCM3/XKP+b1PVFLy0+3St9qg2mJAD5gxnL/AOIqf7bZ/wDP3b/9/BQBPRUH22z/AOfu3/7+Cj7bZ/8AP3b/APfwUAT15d+0P8P77xfoOn694at45vF/hqY3WjxT3DR292rFRcWkwyA8c0alCCVzwCyqz59K+22f/P3b/wDfwUfbbP8A5+7f/v4KBptO6PNvhh8WdP8AFnh2y8VXWoaPBpGsXFpp+nW9qZprm3v3jzNa3B2gAh/uthQVw3RlJ9QrwD4h/wBu/B7xvqXxP8J/8TvwXq0on8WeHrfYJLWQKFbULVRgFiFBlB5Y5ZiQd8Pp/hLxbpHiHRYtZ8J+KNO8TWN3eB5JJr2OI2cTqGMQWOLdvQMp8uUB/m+ZhUK8d9jpm4VkuVKMkrPXR20000el3d6vbsa/iHXNL0PUNK/tS6+z/wBoT/YbX92zeZPIV2J8oOM4PJwPU14foWnD4w/Ha21LXba1nsfht+4ubuytprWO81wTbvKRmJMsNsE7lD5j7sGOTBt/ET40f2t4g/4Qb4L6tZ+JvFuoblN9lX07Q4CkW64aYLskA6gZk+diDkhYW9Q+FfhvRPh/8PNF8H6dfW8sOm2wjeXfjzpSS0suCzFd8jO23JC7sDgCjlbd2T7VQp8kN3u/0WiaWuuru7djrqKg+22f/P3b/wDfwUfbbP8A5+7f/v4Ks5yeioPttn/z92//AH8FH22z/wCfu3/7+CgCeuG+Mvwz0b4l+HYrO8nm0zV7CX7To2s2vy3OnXAwRIhBBK5Vdy5GcAgqyqy9l9ts/wDn7t/+/go+22f/AD92/wD38FAHi/7PvibUbu2i0G98Izab4ltdVnXxp9ovo/Mivjbhlu1iB+aK55KlAqAq23coDH2+vBvjzaaD4L8c6H8ZILbT3s9/9i+MkCK32rTbnbGs0g+Yt5LiP5VQvIpCEhVr1O01L+xbq8S/uNCtPD0bWlro8dmG81C+Iikij5QN7IF2jAXrjFZq1P0/L/gfqdsnLF6t++l5ty1st27y1Ssklyrve/TV4L/Z9r8dfi1dSatYvd/D7wVdCCC3luGRL/VgitIJrVow22ISbCsh+8oAyryrVn9o/wAbX1xokngLwjea1pPirVdSs9P0y8hIiimEg3zTCRCZfJhjBMkkYyjFAcqWB9K+HPh3w14C8FaZ4R8P3AXTtOjKRma5DyOzMXd2P95nZmOAACcAAYAfxvyIaeHjZ/FJeTsmr9U9XdWad16vTp6Kg+22f/P3b/8AfwUfbbP/AJ+7f/v4Ks5SeioPttn/AM/dv/38FH22z/5+7f8A7+CgAuv9faf9dT/6A1YHxN8C+G/iN4QuvC/iiy+0WU/zI6ELLbSgHbLE2DtdcnB5BBKkFSQdi5vLQzWxF1AQJSTiQcDY1T/bbP8A5+7f/v4KAPn248M/tBfD68F5ouuaf8QPDej3Ms1pa6pf3S6tc20rRl45CmI5XjAk2M+8/MxVCdka7978Wvinod1BN4n/AGfteTSnmMLz6Fq8OrXAO1ipFvGqsVJUAsxUDPrhT7H9ts/+fu3/AO/grI1jUpdOkt5NIs01RrzUIkvA2pLGLWErtaZQ5IIUKv7tMZJJ6kkw/dvI6YN1lGn1WzbS03tq0l1froeb/wDC/f8Aqivxm/8ACX/+2Vl+LPiX4r8faTa+E/Bfw9+JHhnVNV1CCCXVtW0h7KLTrYOHluN6uAxCqVEe9C27AJOFb1W58WQ3EcEnhyO11oLqv2DUAL1IDZqrFZZCH5YoQPkHLBgQcEE3PDOn+HvDWiW+i6Kbe1sLfd5UX2gvt3MWPLEk8sTye9S2qmi2/r+tzWMJYS1SWk09FppbdvW6adrJxs7t9NaXwx8C+HPhz4QtfC/hez+z2cPzSSOQ0tzKQN0srYG52wOeAAAoAUADpqg+22f/AD92/wD38FH22z/5+7f/AL+CtThC/wD9Qv8A11j/APQ1qeqV3dW0kaJHcQuxljwFcEn5xV2gAooooAKKKKAMjxr/AGT/AMIbrX9vLK2k/YJ/tyxbt5g8tt4XZ82ducbefSvmX4YD4oHx1op+F9t8RbfwF9sj/tNfG0kJjW2yMi1WQeaE2ZClCeQM98fTnjGHVrjwjrEGgyLFq8ljOli7NtCzmMiMk9vmxzXxJ8I9D8en4iWOhR+FfHWnSya7ot/qV5qMUojX7LFL9sZ5WbBWSSQlRkhh74BdH+L93z1690t/+HHUt7Fv1/Tbs3/Wx94V4lafB74gR/GKP4jTfGDzpwotHtv+EagXfYed5ptd4fA9PM27u+e1e20UlpJSW6E9YuPc8W8afBTxJ4vu59L174ta1eeCp7wXUuhvp8PmsA+8Rfaxh9gOMAg4AHoDWdrf7Okt5qGt6bpvxC1LSvBGv6h/aOqeHobGNjLKSCwS4J3IpKr8u08DBzXvVFKKUdv62377LfsD1/r8u3yGW8Mdvbx28KBIo0CIo6BQMAU+iiqbvqxJWVkUtG/485P+vmf/ANHPV2qWjf8AHnJ/18z/APo56u0hhRRRQAUUUUAFFFFAEFr/AK+7/wCuo/8AQFqeoLX/AF93/wBdR/6AtT0AFFFFABRRRQAUUUUAQWv+vu/+uo/9AWp6gtf9fd/9dR/6AtT0AFFFFABRRRQAUUUUAQJ/yEZv+uUf83qeoE/5CM3/AFyj/m9T0AFFFFABRRRQAUUUUAQJ/wAhGb/rlH/N6nqBP+QjN/1yj/m9T0AFFFFABRRRQAV5Nrf7N/wS1jVJtSu/ANlHNNt3LZ3M9rEMKFG2KGRUXgDOFGTknkk16zRQBz3hDwp4b8G2lronhbRbLSLCOJz5VtGF3sBEu926u5CqC7EscDJNdDUD/wDIRh/65SfzSp6ACiiigAooooAKKKKAMvxPpdjrmlSaLqkH2iw1COW1uot7L5kUkLq65UgjKkjIIPpXinwU+KfhvwT4Q1jwB8RfFFlpeq+BLmXTVfUALaXULCIE208UOAW3RAKEQyMQqsSfMXPvF1/r7T/rqf8A0Bq5rxf8NfAfi/xDp3iDxR4V0zV9R06N4reW6i3rsbOVdD8sijJKhwwUklcEk0Aef/BpdZ+Jfj2X4zeItEm0nR47H7D4MsLp90q27sWmvnjIIjllGxVZCMx5U712O3tlFFABRRRQAUUUUAQXX+vtP+up/wDQGqeoLr/X2n/XU/8AoDVPQAUUUUAFFFFABRRRQBBf/wCoX/rrH/6GtT1Bf/6hf+usf/oa1PQAUUUUAFFFFAHGfE7WfiDpCWB8B+DLLxK0pk+1i41NLTyANuzG772ct9Me9eT+MLX44eP9W8IWmufDTTNE0/SfEtlq1xcw67FOwSFjuG3jPDE8c8V79r2p2mi6Hf6zfuUtLG2kuZ2AyQiKWY/kDXh3hb9pW01m+jt7nwTqOmrcarpdhb+bdxs7pqCyPDMygYUbEDFck/P7U6V+dW1aaf46fiOV+RvZWf3dfz/I9+oor598K6BBoP7al6kd9qN/Nd+C2uZ7i+uDLIzm8UYHRVUBQAqgAAdOtKOs1Hvf8E3+gn8Ll2t+LS/U+gqK+X/jN8P/AA/cfGDw7D4HuNWuviVc60mqX9+dSlf+ztODFnEg3bYovmCogUEjjnPPE+ItCtfFHw9+Knxg1XUNQXxn4f8AEtzBpF9FeyRmwigkjWOFFVtoGGPbPPB9Z5rR5pbK7forLTvq7eqZXL73Kutrervv20V+u6PtaiqHhu6mvvDum31wu2a4tIpZB6MyAkfmav1pKLjJxfQzhLmipLqUtG/485P+vmf/ANHPV2vL7z4veHvC8+rQeJNF8UaTYaffzxSatPpEjWUmWdw0bpuMg4IO1SQVJIAGa1rH4vfDm81gaTF4miS6Nu1wont5oUZFZVOJHQISCy/KDnnOMVp9Xq2vyuxPtYXtc7qiuFt/jB8Mbiw0q/i8aaSbbVpFis3MhG52RmCsCMxnCMMPt+bC/eIBn1z4peAtF0vUNT1LxAkVrp8ix3DrbyyHJiilGxVQmQeXPE5ZAwAfJIwcZ8kuxfMu52dFcVd/FX4f2t+1jL4iiaVbcXBaKCWSPaX2YEiqUL5/gB3Y+bGOa45v2hvDDx+GpbfQNfMer3LR3yzQokmlRBW2yzKGIbJCnahJCls4cLG+scLXltB/czN1qa3kvvPZqK8jvfi/4hfQdR1DQ/hF4u1GdJkGlwuixx38BEZMxkXeIx80hAw2QinI34XRj8e+P7nUpPsfwlvjpewtDc3OppBM7b2G0wmPK8AEkn+IAZ60/qtVbq3q0vzD20Ojv+J6Ja/6+7/66j/0Banry6z8bfEnZbyN8IZ1luXU3cY1yE/ZT5WSM7Pn+ZVXj+9noKZJ8VPEul22oz+I/g/4xi+zyKLWLR401KS5QkAvhNoTnPykk4GSBwKTw87X0+9f5j9rG9v0Z6pRXnsnxSWOa4jb4efELbBCspkXQyysDu+VcMSzDbyAM/MvrVbR/jp8NtQh0jzNXvNOuNVGIra9024ieKTbuaORthRGGG5LbTtJBI5oeGqr7P6+QKtDuel0VwVp8ZPhldQXc8Pi6yMdnqQ0yYskikXBkSMKAVyy7pF+cZTBJ3YBIt3PxS+H9vNewv4osnlsrVbqZIt0jeW3mBdoUHex8p/kXLcDj5lzCpTf2WVzx7nZUVwUfxk+GUk+iQJ4usjJrkLTaeCkgDosYkJc7cRHaRxJtJPAGeKfB8X/AIbzWtxdJ4qtBFBqA052eORMzmVYsKCo3pvYDzFynU7sKSF7KfZhzx7nZ2v+vu/+uo/9AWp65LSfH3g28vNeS08Q2U40mOO71GSNi0VpE6NtaSQDavEUhIJyAATgEE79hq2n39jBfWM5urS5iWaCeGNnjljYZVlYDDKQQQRwQalpp2ZSdy9RUH2uL+5cf+A7/wCFH2uL+5cf+A7/AOFICeioPtcX9y4/8B3/AMKPtcX9y4/8B3/woAnoqD7XF/cuP/Ad/wDCj7XF/cuP/Ad/8KABP+QjN/1yj/m9T1RS6j+3SttnwYkH+ofPV+2Kn+1xf3Lj/wAB3/woAnoqD7XF/cuP/Ad/8KPtcX9y4/8AAd/8KAJ6Kg+1xf3Lj/wHf/Cj7XF/cuP/AAHf/CgCeioPtcX9y4/8B3/wo+1xf3Lj/wAB3/woAE/5CM3/AFyj/m9T1RS6j+3SttnwYkH+ofPV+2Kn+1xf3Lj/AMB3/wAKAJ6Kg+1xf3Lj/wAB3/wo+1xf3Lj/AMB3/wAKAJ6Kg+1xf3Lj/wAB3/wo+1xf3Lj/AMB3/wAKAJ6Kg+1xf3Lj/wAB3/wo+1xf3Lj/AMB3/wAKAB/+QjD/ANcpP5pU9UXuo/t0TbZ8CJx/qHz1Ttip/tcX9y4/8B3/AMKAJ6Kg+1xf3Lj/AMB3/wAKPtcX9y4/8B3/AMKAJ6Kg+1xf3Lj/AMB3/wAKPtcX9y4/8B3/AMKAJ6Kg+1xf3Lj/AMB3/wAKPtcX9y4/8B3/AMKAC6/19p/11P8A6A1T1RubqMzWx2z8SknMD/3G9qn+1xf3Lj/wHf8AwoAnoqD7XF/cuP8AwHf/AAo+1xf3Lj/wHf8AwoAnoqD7XF/cuP8AwHf/AAo+1xf3Lj/wHf8AwoAnorJ1bxJoWkeV/a2pwWHm58v7STFvxjON2M4yPzFLo/iPQ9Zimm0jUodRjhk8mV7XMojfarbWK5w21lODzhge9VyytzW0FzK9i9df6+0/66n/ANAap6o3N1GZrY7Z+JSTmB/7je1T/a4v7lx/4Dv/AIVIyeioPtcX9y4/8B3/AMKPtcX9y4/8B3/woAnoqD7XF/cuP/Ad/wDCj7XF/cuP/Ad/8KAJ6Kg+1xf3Lj/wHf8Awo+1xf3Lj/wHf/CgAv8A/UL/ANdY/wD0Nanqld3EckaKqzAmWP70LqPvjuRV2gAooooAKKKKAMbx3LbQ+CNdmvNPj1K2TTrhprOSRY1uEEbZjLNwoYcZPAzXy78C/CPwHn1zw54tt/iXePqFxJaz2nhzUNeifyLlFKQRMu1XkMW4qgwOOBkHn6q8UWt1feGtUsrK3065up7OWKGHUUL2sjshCrMo5MZJAYDqM18y3mj+MPAHjPwXL4m+HfwCtbTVtft7BLrR9FlW5gkY7gyF9pVvlO1gDhtuadL+L62/N/8AA9Aqfwn87/h/l8z6rryC1+Aek2/xGj8ef8LC+IkurJMGxJrKmNoRL5n2Y/u9xgzx5e7GPzr1+iktJKS3QPVNdDxe5/Z30Y+Kda8Rad8R/iVo13rN211erputpbo7EkgYEWSq5IAJOBxVjXf2dvAuseJb3VrjUPEsVhqN2t7qOhwakU029nHPmSxBcliQCcMOR2r2CihaWt02/r5IJe9e/URFVEVEUKqjAAGAB6UtFFAFLRv+POT/AK+Z/wD0c9Jq2jaPq/lf2tpVjf8AlZ8v7TbpLszjONwOM4H5Cl0b/jzk/wCvmf8A9HPV2nGTi7piaT0Zhf8ACG+EP+hU0L/wXxf/ABNZul/DLwHptw09v4btHdkKEXLPcLjIPCyFgDx1xnr6muvorVYmsk0pv72Q6VN/ZX3GNb+E/CttcR3Fv4a0aGaJw8ckdjErIwOQQQuQQe9bNFFZynKXxO5ailsgoooqRkFr/r7v/rqP/QFqeoLX/X3f/XUf+gLU9ABUF/Z2eoWj2d/aQXdtJjfDPGHRsHIyp4PIB/Cp6KabTugephf8Ib4Q/wChU0L/AMF8X/xNH/CG+EP+hU0L/wAF8X/xNbtFae3q/wAz+8j2cOxhf8Ib4Q/6FTQv/BfF/wDE0f8ACG+EP+hU0L/wXxf/ABNbtFHt6v8AM/vD2cOxwl98K/h/q91fNfeGbV1kYRvFG7xRFfLUEbEYLg5OeOcnNZN78F9IXU9P1jRfEGtafqOkvK2kNJMJ4LASsDKqRsBwwG05bJBOSwJB9Ktf9fd/9dR/6AtT1osZXWnM2vPX8yHQp/y/oePaf4Q+J/gzRrTSfDWt2up6XZan9uYM4F9frJIZJ4ZHnEihXeSRi+7zO4Yfdpmt/FPxl4ai1+58ReCfJZHjGjWgZkhkxEHdJb0b0aR23hFSIKu0B25Zk9koqvrEJfxKa+Wj/wAvwF7KS+GT+ev/AAfxOO0/4leE77UEhh1K2Sye2Mwv57y3hiDh9vkmN5BOHwN2THs2/wAWeKcPiL4bTT/DF5eTSWH/AAkMUc0MN20cclpHJbyTK9wpb92v7sx5GR5jKvfNa1x4T8K3NxJcXHhrRpppXLySSWMTM7E5JJK5JJ71UsPAXguxtEtYfC+kvGmcGe2WZzk55dwWPXufak/q3978P6/Af77y/E4m4+Mz3La3Z+HPB9/rOqWV9JBZW8UwMd1AnlA3LSRLJ5aMzyBAFckIpbZvAF1NT+MmvXUsun6H4d8NaW9inlDUpZJrszuWy4KfKgVdnyPHncTnpivRrCzs9PtEs7C0gtLaPOyGCMIi5OThRwOST+NT0OtRj/Dh97v+Gi/MPZzfxS+48ut/h34uvtXspvEnxY8RXLWNn5bjSoItOW6dyPmkCbgcFCQBgjccHGQX3Xwo1JdOmi0v4r/EC3vDdLcwXFzqKXCwkSiTZsKAPHwV2tkYODkcV6On/IRm/wCuUf8AN6nqPrNTv+CK9lA8t1TTvjboQ1W70XxJofi0TW0f2O01KxW1ME43A7TEVDI2UJ3uSNp29cFNE+LhsrzRvD3jzw/faLrtxHsv7hEQafDKMjerO+8xOykKwVgO7YBavU6qaxptjrGmXGm6lax3VpcJslifoR/MEHBBHIIBHNXGtTlpVh81o/8AL8CXTmvgl9+v/BK/hfxBo3ifRo9a8P6hDqOnSyyxRXMJzHIYpGicqf4l3owDDIIGQSCDWnXkGr+BtY8I67peveH4LrxHpGjz3VzZ6I93JGbJ5YSjPHhsSnBkUBlYqJG2gs7PXQ6H8Qjq8CWuk6bPqusrqSw3tgypYyWFq1wVaaRZZG3+VGBuEZZmfaNse/CFTDNR56b5o9+3qun5dmEayb5ZKz/rbud9RXP3XiiOBfE2NC8QTS6BF5rRx6e5OoAwCUC0Y/LOx5j2g5DqQQAVJ5Dx9428Qad49fwzo5sL6K70sRQWtkWGqQXzuf3pd0e3SFYfmw6s27aWXYSaxpUp1ZcsFdmk5xgryZ22r67o2i3dxJq2p2tntsvtG2SQB2jR9rMq/eYBpI14B5dB1YA8NF8SvE/imS2/4Vz4GvL3TJ5TG2tasTZ28IDspcQvtllUlMfL8wzkgYAZnhv4bXGt6jp2t/FK6j8Raxp9qn2SKWGNUtGZjvJ8sKrswVQ2AFPIIYBSPVa2l7Kjovef4f8AB6+XYzXPU12X4/8AAPNF0X41ak1819428MaCwdRYjTdIa7jaPqTKszKwfqPlfBABwOQUuNF+NFjq73OneNPD2sWUduvlWmo6d9m82Y+Zu3vEGKooEWMZJLNnAUB/TKKn6zLsvuX+Vx+yXd/ezy+y+KWo6L/Zlr8S/B+oeGbi8hQm6tgb2zSXYzOjyRAiM5UhVyxP0GT6bbzQ3NvHcW8sc0MqB45I2DK6kZBBHBBHei4hhubeS3uIo5oZUKSRyKGV1IwQQeCCO1eOWK2HwFuotPe7a2+GctvdTQh45riTS7kMJPLDDcTEwMxx8zbgMDh2Z8sa3wRtLt39PPd7+grun8Tuj2aiqWg6pYa5odhrelz/AGiw1C2jurWXYy+ZFIoZGwwBGQQcEA+tXa5jYgf/AJCMP/XKT+aVPUD/APIRh/65SfzSuQ+MfjHWPBfh/T7zQvDv9u3l/qUWnrD5/l+T5iORLtwTJgqB5a4LZ4IqoQlOSjHdilJRV2TfEL4iaB4MnstNvGmutb1IMum6dbwu8lzIOillUhM843YLbW2hipFc1a+Fvil4ui0+48beLI/Cy28ouGsfCszK0nEgEcs0gJ4V0DAZUlcrtIDV0/w78GL4cW51TVLt9U8Raixkv7+VixyTnyo8/djHAAGBgAYAVVXrq6JVIUvdp6vv923+e/oZKMp6y08v8zzdPgf8N5YLtdV0WXWZr6Yz3s9/dyyPcycfM4DBScKvRR93Jyck1734IeE01S51jw7eaz4b1OfTzY/aNPvpFOzcWGSTvxuIJCuudq9CAa9QopfW6978z/T7th+wp9jx5NQ+Inw31HRrLxBqUPiHwTbosN7rc9sz36kxhIt21x0cFnkZXLZGCWbA9A+HPiyz8ceDbHxRYafqWn2175my31GERXCbJGjO5QzAZKEjk8EV0NeQeKdBg+GviyPx5otsj6bJDcWc1i7SLDaPP5beYpQMI43kggDnYxUDCq2VUaRUMTolafls/l0f4PyIblS1veP5f8A9Yuv9faf9dT/6A1T1g6Nr+n6xLbW0WpaRPqlssMmoWlhfrci2MsDOmThW2sMlGZV3LyAK3q4joCiisDx54psPCOg/2lebZZppo7WxtRIqyXlzIcRwxg8sxOThQTgMQDjFVGLk1FbsTaSuw8b+LNN8JadHc3sV1eXNw/l2lhZor3N0/HyxqSATyOSQOQM5IB4vTbH4neObWx1bUdb/AOEK0e7jSV9Igsz/AGgIyxYK8xYGCUDaDgMD0KqQQZvh34B1O61DT/HnxOWxvfHMDSPb/YnkFtpiOrx+TECfmBjcht2Ru5GSN7em10e0jR0p6vv/AJf59TLkc/i27f5nnGifBP4f2As5dQ0258RXlpdyXaXet3T3cjyuXO5wx2OVEhCllJGFOSw3UzUPgT8K7tNZ2eFYbOTWfMN5Jazyxks6kEqA21cZJAA2gknHJz6VRWf1ire/M/vK9lC1rHk2raP8TvB90NV0XxK3i/S7eNxFomoQqk5O5m3C4UNJI+wleeBjhHJCjd+GvxK0LxQdK0GbVrKTxbJokep6hZWkMojiwwilKswwAJSQFLbtpB5Bye1uv9faf9dT/wCgNXnHxA0DVNFv9T1jw3bXv9na7bG01qDSPkv4nYMq3ls3OJV3k8DqNxByWXaLjiE4y0n0e1/J/o/kQ06Wq+H8j06iuC+E/jTQ9biXwzpk+s3T6TplowvdUljea9QqUZ2ZWLNKrRkSblXllYZV1Y97XLOEoS5ZKzNYyUldMKKKKkopa9q2m6Do13rGsXsNjp9pEZbi4mbakajuf8OpPFeZt4r8e/EKWeH4d29lovhqSE/ZvFd2yzPM+4DdBbEYYAbjl/lbIGVYHFXQm1P4ueM4PETNcQ/DjT9yW+majp4jfUryN5FFyNwEix4ONjcEAZXJYL67YWlrp9jBY2NrDa2lvGsUEEMYSOJFGFVVHCqAAABwAK6rRopXV5fgv+D+XqY61Ho9DzjSfhVb2+q6X4m8WeJdZ8VeIbAKiXNxM0NsjtNG7SRW6nbGSUXIBI4AxgAD02oL/wD1C/8AXWP/ANDWp6wnUlP4maRgo7BRRRUFBRRRQBh/EF9Mj8B+IJNbtJLzS10y5a8t4yQ00IibegKkEErkcEHmvkf4bX/wf03x34T1nw98GoIYJr2wtZNWXxFPdrYXt4jPBGIpMrIyqFLHjYxI6qCfsHxbfTab4V1bUbewOoTWtlNNHaAZM7KhIj/4ERj8a+SPAHxIg1DWPBF1o/gDwBHoDa7Z2brZaU8Ey6ldRb5pLZd2P3C+UjOQTnkEArgo/wAb/wAB/Ftfj+Dt3Y6v8L/wL8Evy691fsfZVZ8euaJJr8nh+PWNPfWIofPksFuUNwkWQN5jzuC5I5xjkVoV4B4Y8PaN4c/bRubbRbFLWO48FPczkMzvNK16u53ZiWZjgckngAdqI6zUe9/wTf6A/hcu1vxaX6nt91rmiWmtWmiXWsafBqt4rPa2UlyizzqoJYpGTuYAA5wDjBqtfeLPC1jr0Hh++8S6Na6xcbfJsJr6JLiTd02xltxz2wK8Z+Inh7RtJ/ay+FuqWFikV9qj6tJe3BZnkmK2uFBZiTtAJwo4GTgCvI9a0jwvq3wQ+NPizxDa2M/iq18W3UcN/Oqm6t2WWIQxxuQGVcZAUYB59OJ5rRUn2bfyklZfeU4+9yrra3zvv9x9t0VneGJLmbw1pct5n7S9nC02eu8oN365rRrSceWTj2MoS5oqXcpaN/x5yf8AXzP/AOjnq7WbpU0i20irazOPtM/zKVwf3r+pq39ol/58rj80/wDiqkonoqD7RL/z5XH5p/8AFUfaJf8AnyuPzT/4qgCeioPtEv8Az5XH5p/8VR9ol/58rj80/wDiqAJ6Kg+0S/8APlcfmn/xVH2iX/nyuPzT/wCKoALX/X3f/XUf+gLU9UbaaQTXP+hznMoyAU4+Rf8Aaqf7RL/z5XH5p/8AFUAT0VB9ol/58rj80/8AiqPtEv8Az5XH5p/8VQBPRUH2iX/nyuPzT/4qj7RL/wA+Vx+af/FUAT0VB9ol/wCfK4/NP/iqPtEv/Plcfmn/AMVQAWv+vu/+uo/9AWp6o200gmuf9DnOZRkApx8i/wC1U/2iX/nyuPzT/wCKoAnoqD7RL/z5XH5p/wDFUfaJf+fK4/NP/iqAJ6Kg+0S/8+Vx+af/ABVH2iX/AJ8rj80/+KoAnoqD7RL/AM+Vx+af/FUfaJf+fK4/NP8A4qgAT/kIzf8AXKP+b1PVFJpPt0p+xz58pOMpkcv/ALVT/aJf+fK4/NP/AIqgCeioPtEv/Plcfmn/AMVR9ol/58rj80/+KoAnrm/Gfgfw14t2yazYeZcxxNFFcxuUkjB9xw2DyAwIBJ45Od37RL/z5XH5p/8AFUfaJf8AnyuPzT/4qrp1J05c0HZkyjGatJXRxNx8MYbm3kt7jxv42mhlQpJHJqoZXUjBBBTBBHauk8K+FtA8LW80Gg6bHZrO4eUh2dnIGBlmJOBzgZwMn1NaX2iX/nyuPzT/AOKo+0S/8+Vx+af/ABVaTxVapHllLQmNGEXdLUE/5CM3/XKP+b1PVFJpPt0p+xz58pOMpkcv/tVP9ol/58rj80/+KrA0J6Kg+0S/8+Vx+af/ABVH2iX/AJ8rj80/+KoAnrN8T6JY+I9Bu9F1JZDa3SBX8ttrKQQysD6ggHnI45BHFW/tEv8Az5XH5p/8VR9ol/58rj80/wDiqqMnFqUXqhNJqzOA8E+JtQsVutF8RPeXuu6XJZ6fLY2eJy8byKi3wyA5UiZWlJZtqxbtqEkN6NXGePvDEuvfZ9W0lLjTPEen/NY3ylPf93J83zRnJ4wcZPBBZW5HS/iLqnhG5stF8Z6FfWQmnu7i8v7y9eYAu3mqlsEjYSKGlKBC4EUaINzniuyVH6x79Fa9V1+S6r8jBVPZe7U26P8Az8/zPQfFmqNaTR6bpuo6Pb+I7+xuxottqM+1Lm4RFYZVTvdF4L7MkLk1xHw001/EvjZvHep6NpNreWlmlnLfafCqx6leqvlz3CSf6ySFQDHH5hYbTkbWDAZN1rGqfEDWYY/D9raXU9rc3ItfEX9keQ2mWsixh44XklZmuCp2s6mPIIwij5h6v4fsYND0Sz0iw0+4S2tIhGmfKBbHVmwQCxOSTjkkmk4PDQfN8b0t1S6/ft6X8gUlWkrfCvxZrUVB9ol/58rj80/+Ko+0S/8APlcfmn/xVcR0E9FQfaJf+fK4/NP/AIqj7RL/AM+Vx+af/FUAT0y4hhubeS3uIo5oZUKSRyKGV1IwQQeCCO1R/aJf+fK4/NP/AIqj7RL/AM+Vx+af/FUAeN6dpviDwP49sfDGgw6FNJqmoW051PULN1nudOhjlWWBpogDJcRJt8rflApIJUFUHr2iatpWuaZDqmianZanYTbvKurOdZopNrFTtdSQcMCDg9QRXM/FSxvNV8L7rG3uYtRsJxf2LLGsjefCrOoCBvmJwRgg9ehOBVfw/wCKYLDRptbuovD+heAYLGzTSZhdxwmHqkizAlYoVVjFEiKWwVbJGQq9Vd+1iq3V6P17/P8ANMxp+43D7vT/AIB3deVeAJ1+Jvi5/iEL621DwfZjyPDNu1i0bGUY866ZmOWyw2qCBt2fdV1Ymp8V/Gl1rd/J4D8B+J7nSvF1lqdnHqNslksjNBPE77N7fcUphzNFuMe0A7d2R6V4fsYND0Sz0iw0+4W2tIhGmfKBbHVmwQCxOSTjkkmlG9Knz9XovTr/AJfeOXvy5ei/pf5mtRUH2iX/AJ8rj80/+Ko+0S/8+Vx+af8AxVcxqT0VB9ol/wCfK4/NP/iqPtEv/Plcfmn/AMVQAXX+vtP+up/9Aap6o3M0hmtv9DnGJTgEpz8jf7VT/aJf+fK4/NP/AIqgDkvGfwt8DeLWjm1XQ4o7uGZ7iK6s3a2lWZgQZGMZAkPJ4cMDk5Byc4Xhfwj4ym0bT9Vj8VeJ/DWqTQFb7TtXuINVEL5HCsp8sjKkhxyVYZCHctelfaJf+fK4/NP/AIqua8QtqWl63ba34f8ABc2r6hqdxZ6bqkp1GO3+zWMbTN52GYh/LMznYoDNv6/KMdEMVVgrX089fzuZSowlrb9PyM6Ky+LVg8sEGteF9Yh37o7i/t5IZcbRldkI2gA57k+/Yctr2n/EX4hatB4N16zv/Cen6XcR3t/q+lXhSHVoj5iLbxYJJRgG3xyc/cYgAqrd1qXjvToPs39mabqXiHzNaTRrn+xliu/sE5zuNztf90kfG8nldy5HNW/BOjy+F/DFpof23xDrf2bf/p2r3iXF3Ludn+eTI3Y3bRxwoA7VX1p78qv3tb8tBexX8z+82tOs7fT9PtrCzj8u2tolhhTcTtRQAoyeTwB1qeoPtEv/AD5XH5p/8VR9ol/58rj80/8Aiq5m23dmyVgv/wDUL/11j/8AQ1qeqV3NI0aK1rMg82P5mK4Hzj0artIAooooAKKKKAMrxjcara+EdYutDt/tOqw2M8llDgHzJxGTGvPHLYFfEnwn+Jfi3WfiBpXh638ZeINY1a617R5pI7mJswxeVK2pxhdgWNFdgpAAyFB6AmvtL4hzSweBNde3umtbk6fOtvKl0lu6ymMhNsrkKjbsYY8A4NeQ/CjxH8drO18P6Z4i+D9tcqRBb6h4g/4SW1eSSLIDTsoZmchfmwGOSOMZAp0dKjf+H8299umvkOp/Dt3v+nT8vme+V5ba/s+fCG18Vx+KYPCOzWIr4X6XH9pXRxOH3h9pl2/e5xjHtivUqKS0aktxPVW6Hl3iv9n34ReKvEl54j17wj9s1S9kElxP/aN1HvYADO1JQo4A6AVf1f4J/CvV/GY8Yal4NsbnWg6yGZnk2O69GeIN5bn3ZST3r0Kihe7a3TYH7179QooooApaN/x5yf8AXzP/AOjnq7VLRv8Ajzk/6+Z//Rz1doAKKKKACiiigAooooAgtf8AX3f/AF1H/oC1PTI41R5GGcyNuOfXAH9KfQAUUUUAFFFFABRRRQBBa/6+7/66j/0BanqC1/193/11H/oC1PQAUUUUAFFFFABRRRQBAn/IRm/65R/zep6gT/kIzf8AXKP+b1PQAUUUUAFFFFABRRRQBAn/ACEZv+uUf83qeoE/5CM3/XKP+b1PQAUUUUAFFFFABRRRQBA//IRh/wCuUn80qeoH/wCQjD/1yk/mlT0AFFFFABRRRQAUUUUAQXX+vtP+up/9AavM4tcX4W6nquna3b3cmgXdw95pU9pat5VuZPMZrU5O1TlPlVePmLHaCcemXX+vtP8Arqf/AEBqnrejWULxkrxfyM6kHKzi7NHC+CtP1nWvEUnjTxPZT6fKIhBpWlzOkgtI2RC8uQARI5yDkKwGVORjHdUUVNaq6kr2sui7IcIcisFFFFZFhRRRQBBdf6+0/wCup/8AQGqeoLr/AF9p/wBdT/6A1T0AFFFFAFLStJ0rSftf9l6ZZWH2y5e7uvs0Cx+fO+N8r7QNztgZY5JwMmrtFFABRRRQBBf/AOoX/rrH/wChrU9QX/8AqF/66x/+hrU9ABRRRQAUUUUAeA/taaPe6xrvgJLrwXr/AIw8L2t1d3GraZpUbMzuIlWAsVIxhmbuMjdWF+zj4o8T+DYJvBlz8JfH9to914glbSZJrVmi02ylddiSM7ZwnzMcZ6k5JzXrvxH+Mnw3+HeswaP4y8R/2ZfT24uYovsVxNujLMobMcbAcq3Gc8VjeHf2i/g54h1yy0PRvFz3eoX0ywW8K6VeAu7HAGTEAB7kgDqTRS0fu63/AB1/4FvLYdXVK+lv+D/n+R6vXLaR8RPBer+Or3wRpev217r9jAbi6tYVdxEgZVOZANm4FlBXduGeldTXzho3iHwJZftliPSdc8N21kfCR0+Nba7gSM3hvQTAApx5pP8AB972ojrUUe9/wTa/IT+By7W/NI9O8RfGr4W+HvGa+D9Z8Y2NprRdUaBkkKRs3QPKFMaH2ZhjIzR4h+NXwt8P+Ml8Iax4ysbTWS6o0LJIUjZugeUKY0PszDGRmvmXVtc8MWHwR+NHhfXryzTxZeeLrtobCZh9ruHaWPynjjJLsOvI4HPrzRtdY8P6V+zl8WPCPie7tY/Gdz4km22Fww+2XErPD5boh+dgCG5AwOfXmIyvG9r6J6db20Xmr+fQqSSly7atelr6vydvL1Pukciis7wxHdQ+G9Lhvc/ao7OFZs9d4QBv1zWjWs48smjOEuaKZiTXWo2fh26udJ0v+1LxLmby7X7QsPmZnYH524GASffGKwP+Em+If/RMP/K9B/hXW6N/x5yf9fM//o56u1pTqxgrOCfrf9GiZwcnpJr7v1Rwv/CTfEP/AKJh/wCV6D/Cj/hJviH/ANEw/wDK9B/hXdUVp9Yp/wDPqP8A5N/8kT7KX87/AA/yPnDxPofjbR/ih4w8TeFdF1N7nxDqKaDJKkDbY4JbO38q+GRgrBIsoLcj5mBrmtN8CvomteELG+8KPJommTa7Cv8AaPhC61mJEa/jMJ8uLBRnjUsspyMZODmvrSiuam+Rxt00/D/Nt/M3m+dNd9f6+Vl8jwPxRb+OpfjB/wALCsfDLvpmjarbaQnM4vJbAgpcNHbeSQ8ZkuBJ5gccW44OM0fDu9HgPxf4hMnhzU72y1G9jxqU+gG01N7u5u2X7K8zkLeogZpBJGSERTyeK98opQ923l+N7X/K/q+101L3k/l+F7fhp6fK3k37SEEMtn4UnXSdc1K7s/ENjdoun6dd3awwx3ETTSMsKMoYIDgsN2C4TqwPBa3pd1rXif4iav4S8PeJdC1CTQZ9NtEbR723k1dxIJJbl7h0VCxH7uEGTfjPAG0D6WopJWVvX8Ul+S/F+Vm3qvl+DueTfBjT5NNn8bXnhrw3caL4fuJrdtG064099PDTJaqszCCRVZFZwg3EDcVY+58f17TfGniS0u9U13TfEmrzzWGgLff2p4UkaOOaPUGkuoVtoo0a4hjDEkDJZSRvbrX1zRT+2pdrfh/n/kSlaDh3/r9P66ec/s56ffaX8NEsL2xns0i1K++yrLaPaB4GuHaNktn+e3jIb5YmyVAHJr0akbdtO0AtjgE4Gah33n/Pvb/9/j/8TTbuCVieioN95/z72/8A3+P/AMTRvvP+fe3/AO/x/wDiaQwtf9fd/wDXUf8AoC1PVG2a7865xDAT5ozmY8HYv+zU++8/597f/v8AH/4mgCeioN95/wA+9v8A9/j/APE0b7z/AJ97f/v8f/iaAJ6Kg33n/Pvb/wDf4/8AxNG+8/597f8A7/H/AOJoAnoqDfef8+9v/wB/j/8AE0b7z/n3t/8Av8f/AImgAT/kIzf9co/5vU9UUa7+3S/uYN3lJkeccYy/+z9an33n/Pvb/wDf4/8AxNAE9FQb7z/n3t/+/wAf/iaN95/z72//AH+P/wATQBPRUG+8/wCfe3/7/H/4mjfef8+9v/3+P/xNAE9FQb7z/n3t/wDv8f8A4mjfef8APvb/APf4/wDxNAAn/IRm/wCuUf8AN6nqijXf26X9zBu8pMjzjjGX/wBn61PvvP8An3t/+/x/+JoAnoqDfef8+9v/AN/j/wDE0b7z/n3t/wDv8f8A4mgCeioN95/z72//AH+P/wATRvvP+fe3/wC/x/8AiaAJ6Kg33n/Pvb/9/j/8TRvvP+fe3/7/AB/+JoAH/wCQjD/1yk/mlT1Rdrv7dF+5g3eU+B5xxjKf7P0qffef8+9v/wB/j/8AE0AT0VBvvP8An3t/+/x/+Jo33n/Pvb/9/j/8TQBPRUG+8/597f8A7/H/AOJo33n/AD72/wD3+P8A8TQBPRUG+8/597f/AL/H/wCJo33n/Pvb/wDf4/8AxNABdf6+0/66n/0Bqnqjctd+dbZhgB804xMeTsb/AGan33n/AD72/wD3+P8A8TQBPRUG+8/597f/AL/H/wCJo33n/Pvb/wDf4/8AxNAE9FQb7z/n3t/+/wAf/iaN95/z72//AH+P/wATQBPRUG+8/wCfe3/7/H/4mjfef8+9v/3+P/xNABdf6+0/66n/ANAap6o3LXfnW2YYAfNOMTHk7G/2an33n/Pvb/8Af4//ABNAE9FQb7z/AJ97f/v8f/iaN95/z72//f4//E0AT0VBvvP+fe3/AO/x/wDiaN95/wA+9v8A9/j/APE0AT0VBvvP+fe3/wC/x/8AiaN95/z72/8A3+P/AMTQAX/+oX/rrH/6GtT1Su2ujGnmQwqvmx5Kykn747bRV2gAooooAKKKKAM3xXpp1nwvquji9lsTfWU1t9qiOHg3oV3j3Gc/hXyl4P8A7YvdY+H3gbV/iL8IbfTPCOq20lnNo2pGS/vGjBRYlUnAaTdh+mSe+MH6k8e2M2qeBte023tZruW7024gSCGZYnlZo2UKrtwpOcBjwOpr52+D/hbxt4fTwtpetfsweEUmsJLeK58Qrf6ebhNrAG5wAzmQAbuGJJHGOKKX8X/wH8G/lp+oVP4f3/kvnr+h9SVy0Xw4+HkWrLq0XgPwtHqKz/aFu10iATCXdu8wPs3bt3O7Oc811NFHW4dLGNdeE/Ct14hj8RXXhnRZ9aix5eoyWMTXKYGBiUruGB70XXhPwrdeIY/EV14Z0WfWoseXqMljE1ymBgYlK7hge9bNFC0AKKKKAKWjf8ecn/XzP/6OertczrvhbQfGngy/8M+JrH7fpN5cyfaLfzXj37LkuvzIQwwyqeCOnpXn/wDwy38Cf+hG/wDKte//AB6gD2aivGf+GW/gT/0I3/lWvf8A49R/wy38Cf8AoRv/ACrXv/x6gDXk+L9nZePfFfhzWNIaxstBtJLiLUPtG8XhihimljEewbXCzoQAWLc+lc9p/wAdr26bw7bXXhzQNDvdYa+SRNa8SfZYoJLW4WAxK/2dvMkYtkLgdCMnrXYeI/hJ4V1/U5dQ1GTUXlk1yDW2CyqF82KFIhH93mJljXcp5J7jpUa/CfT7XWLPWNH8T+ItIvbWS/dZbY2r7xeTieVGEsDjG9RjABA7nrTp2vHm+frb/N2+V+o57Pl3/r/h/n5FrVfiLb6f8ULHwa+nbrafy4JtSFx8sN3KkskVuU28lkhZs5GNycHdwfDL4gN401XXrT7Dp+n/ANk3clq1q2oM+oIVkZQ09uYl8lWC7lIdwQfY1X1P4PeDdR1C91e6tpH1261WLVF1ny4ft1tJG0ZSOKXy8rEBEF2nPBbnnNFz8Md+tSaxH4y8Rm9kNvCJpZk3wWcVx55to3jVGw7AKzymRioIzyTSh05vn+H5a/LXfdS2dvL9b/fo/Xy21PiT4wuvCC6JJDob6jBqOq22nzTfaliS2E0qRBsYLO2XyFAAIVssp2huX1f40WGneJ/Fmmvok02n+HtLe9F8lwM3cqSLE8KIQAMSNs3FvvKwxxmur+I/gmPxta6fbT+IdZ0iKxvI71Bp4tvnmidXiZvOhk+6y5AGAcncCK5xfgb4IW7v7hZdf232lTaZNA+sTyRbJXMjuqsx2tvJYAYQHkKDzSXn5/lp+N/wG7aW8vz1/D+rm/4D8YXmt32vaTr2k2uj6rockP2mO3vjdQGOWISI4kaOM/3gQV4K9SCDXEeI/j7o1qbyTQtPivrOC306ZL3UZ5tNgYXd00ActLASIVAEnmgMrAnHTNd74T8D6foMGsefqOpa1d60y/2he6g8fnTKsYjRP3SRqqqo42qDkkkknNcrF8EdESzEH/CVeKXligsbe0uHltmktIrKbzrdUBg2na3UurFh1JPNP7avtpf9f0/ElX5H3/r/AIP+Xbq/hZ4uXxx4Mt/ES2cdp5s88JWG4+0QuYpXj3xS7V8yNtm5W2jIPSuorB8D+F7Lwlo82n2d1eXj3F5Pe3V1dshlnnmcu7sEVUGSeiqoGOlb1N26ArhRRRSGQWv+vu/+uo/9AWp6gtf9fd/9dR/6AtT0AFFFFABRRRQAUUUUAQJ/yEZv+uUf83qeoE/5CM3/AFyj/m9T0AFFFFABRRRQAUUUUAQJ/wAhGb/rlH/N6nqBP+QjN/1yj/m9T0AFFFFABRRRQAUUUUAQP/yEYf8ArlJ/NKnqB/8AkIw/9cpP5pU9ABRRRQAUUUUAFFFFAEF1/r7T/rqf/QGqeoLr/X2n/XU/+gNU9ABRRRQAUUUUAFFFFAEF1/r7T/rqf/QGqeoLr/X2n/XU/wDoDVPQAUUUUAFFFFABRRRQBBf/AOoX/rrH/wChrU9QX/8AqF/66x/+hrU9ABRRRQAUUUUAZHjaOxm8G61DqWmXmq2L2E63NjaKWnuYzG26KMKQS7DIABByRyK+RtO8E+Dr34jeBpvhz8BfiH4aurPXoLnULzXrW4htRapksS0kzjcDtYfdyVxznFfXPjWTVovButSaCu7V00+drFcZzOI28vjv82K+Ofhnr2lw+IPh1ceC/HvjPWPiDqOqW8PivS7+aeWMwEH7V5quoXEePlO4kDnqMgo/xlbf3fzf4Lr2QVf4Lv5/l+b6d36H27RRRQB5D4i/aG8D6H4kvNLuNN8TXGn6ferYahrttppk0yzuCQDHJNuyCCQDhT14zR4o/aF8DeH/ABLe6TcWHiS7sdOuls9S1uz00y6dYzn/AJZyyhshhkZAU9e/NfP3xa0+y/tPxj8Nfh98Rdb1C713W2luPBn/AAjbMVuXmQySteOnywqVDZXsF5PLUXWsWvhb4YfE34K6hYalN431nxDO2l2EdlI730UrxlJ1YLtxhCevbj2iEm4J2u7X9X7t0vveuv4MqaSnbpfXyWur+7+ro+3o3WSNZEYMjAFSOhB70tUPDdpNYeHdNsbht01vaRRSHOcsqAE/mKv1rNJSaTM4NuKb3KWjf8ecn/XzP/6Oertczrv/AAlX/CGX/wDwhX9jf2/9pk+yf2v5v2T/AI+Tv3+V8/3N2MfxYzxmtNG1/wD4SqVHh0w+HjYoYpRK4u1ug7b1KbdjRFChDBgwZWBDBgVko06KxrL/AISr+z/D32z+xvtvyf295Xm+X/x7vu+y55/1/l43/wDLPd/FisxW+JKaNrLtD4Sn1RdXJ0eIS3EUD6d5keFnfazLcGPzRuRWQNsOCMigDSPi7woPEL+HD4n0Ua0gLPpxv4vtKgLvJMW7cPl+bp056VDpfjjwVqunX2paX4w8P31jp6b725ttShkitlwTukZWIQYB5OOhrzu5+GniDWPH/iHVtSube20ZNdj1bTrZLcNcXcyWCQK3neb+7jDbgUMYY7fvbTXGeHvhX48034X+ItCvdOm1HU9S8CW2m2cklzbK1tOiyBrH5CqMoZ9yyHPUhnOBST91t72X5N/mrW/VpFNLmS6f8FL9b/8AAuz2t/iZ8N47KG+k+IHhNbWd2jinOs24jkdcblVt+CRuXIHTcPWurRldFdGDKwyCDkEeteJW9j43tNZ8N61c+DPFniAWWlajp9zDqFzo6XG6U2xjz5UyRGI+W4yMvxyDkZ6z4VWWv+D9C8KeAr3TDdi10h3vtSikbyLV1dRHAm5f3mQzAcghYwSORV2X9fP9Ff529YTdk/66f5nZxa1o8t9f2MerWD3enKr30C3CGS1Vl3KZFzlAVBILYyBms8eNvBh8OnxIPF2gHRBJ5R1H+0YfswfONvm7tuc8YzXn2maVrmm/Ev4gatD8M7ubS9R02FLKMz2CQ39xC1w7gr5xK+a0wYM6jqxcKevP+G/Cfi/T4dF8U3HgnVZ9ai8R3esa1pzXFghnlubZ4g9ti4aPbFlEG90ZgGbGTiov+X43/wCH9Ou5UtG0v60v+enn02Pe7O6tryzhvLO4huLaeMSRTROHSRCMhlYcEEcgisPUPHPgnT4LCfUPGHh60i1Jd1i8+pQot0uQMxEt84yR93PUV5rF4P8AG2j/AAq8CaDHbapdCwmd9asdG1YWdxseOYxxpN5kYKRyPGGAcAhBgMPlPF+JPhj4/fwD4T0WDR9XkuLbwbfaNfJp13YYFxK0BSOZp2GYT5ZLND84wMEZqvttdL/o3+aS+fyEtvl+tv8Agn0/RVXS47mHSLWG48hLpLdFk8rJjDhQDtzyVz0zzin7bz/n4t/+/J/+Koas7Ci7pNk9FQbbz/n4t/8Avyf/AIqjbef8/Fv/AN+T/wDFUhha/wCvu/8ArqP/AEBanqjbLd+dc4mgB80ZzCeTsX/aqfbef8/Fv/35P/xVAE9FQbbz/n4t/wDvyf8A4qjbef8APxb/APfk/wDxVAE9FQbbz/n4t/8Avyf/AIqjbef8/Fv/AN+T/wDFUAT0VBtvP+fi3/78n/4qjbef8/Fv/wB+T/8AFUACf8hGb/rlH/N6nqii3f26X99Bu8pMnyTjGX/2vrU+28/5+Lf/AL8n/wCKoAnoqDbef8/Fv/35P/xVG28/5+Lf/vyf/iqAJ6Kg23n/AD8W/wD35P8A8VRtvP8An4t/+/J/+KoAnoqDbef8/Fv/AN+T/wDFUbbz/n4t/wDvyf8A4qgAT/kIzf8AXKP+b1PVFFu/t0v76Dd5SZPknGMv/tfWp9t5/wA/Fv8A9+T/APFUAT0VBtvP+fi3/wC/J/8AiqNt5/z8W/8A35P/AMVQBPRUG28/5+Lf/vyf/iqNt5/z8W//AH5P/wAVQBPRUG28/wCfi3/78n/4qjbef8/Fv/35P/xVAA//ACEYf+uUn80qeqLrd/bov30G7ynwfJOMZT/a+lT7bz/n4t/+/J/+KoAnoqDbef8APxb/APfk/wDxVG28/wCfi3/78n/4qgCeioNt5/z8W/8A35P/AMVRtvP+fi3/AO/J/wDiqAJ6Kg23n/Pxb/8Afk//ABVG28/5+Lf/AL8n/wCKoALr/X2n/XU/+gNU9UblbvzrbM0BPmnGITwdjf7VT7bz/n4t/wDvyf8A4qgCeioNt5/z8W//AH5P/wAVRtvP+fi3/wC/J/8AiqAJ6Kg23n/Pxb/9+T/8VRtvP+fi3/78n/4qgCeioNt5/wA/Fv8A9+T/APFUbbz/AJ+Lf/vyf/iqAC6/19p/11P/AKA1T1RuVu/OtszQE+acYhPB2N/tVPtvP+fi3/78n/4qgCeioNt5/wA/Fv8A9+T/APFUbbz/AJ+Lf/vyf/iqAJ6Kg23n/Pxb/wDfk/8AxVG28/5+Lf8A78n/AOKoAnoqDbef8/Fv/wB+T/8AFUbbz/n4t/8Avyf/AIqgAv8A/UL/ANdY/wD0NanqldrdCNPMmhZfNjyFiIP3x33GrtABRRRQAUUUUAeSftA/EK/+HuueCb25vpdL8J3N/Muu38dl9oKKse6KHG1iokbIyBnAOCK8t8PeOPie2u+EfiTea1BBpfjTxMmm2fheSwjVv7OfISfzR85ZQobuDlTnB219VyIkiFJEV1PUMMg02SGGSWOWSGN5I87HZQSueuD2oh7ru9dfw0uvwt5JvS+oT95W8vx1s/x+dkSUUUUAFFFFABRRRQBS0b/jzk/6+Z//AEc9XayYdQsdL0a4vtTvbaytIrmbzJ7iVY40zOwGWYgDJIH1NWbrV9JtLqW1utUsoLiG1a8likuFV0gBwZWBOQgIwWPHvSckt2aRo1Jq8Yt/L+u6+8u0Vk6T4m8P6ra6ZcWGs2UyaqjPYDzgr3AQZfapwxK/xDGVwQQKkk1/QorG7vpNa01LSymNvdztdII4JQQDG7ZwrZZRg4OSPWkpxavct4WvGXK4O+1rPe9vz09dDSorxPV/iv4itPizfeF7Wbw7dxW+rLYjSlhk/tEQGyFw14X80jy0c4P7sAgYDbsVieDPjX4x1b4Z+K/FFzbaLcT6R4bg1aLZptxaJFcyJI/kPHLKXmTCqRMhVWBIB44ad4uXTf71f8v8t9DFxako9/8AO39fftqfQ9FeOWPjL4harqOgaRpeq+H0utTsb69e41Dwnf2YHkGALGIJblZACZmzJkggDC+voHwy8T/8Jn4B0fxObP7G1/biR4A+8RuCVYBsDcMg4OORg1XK7f15r9GSnex0dFec2nj7UrHxp47sfE0enW+k+HbC1v7drQSPKY5fPyHZsB3IhUhVUYL7cvgMeX8LfE3x5rlnYaVPY6FpXiK/8R3mll5Laae3s4reDzmDIJVMkn8GQ6A8tjjBm+/pf8bDl7u/p+F/yPbqK818P/FIXPw98K65d6He32r68z28en6YqEtNEshlZfNkVRGBE5GWzgqOSa4HxH8bfGVp4M8K65Y2eli41Pwzda3dQ/2Nd3StJC0QEQMUo+zoRI2ZZNyrgZ60/tcv9bN/kmCTav8A1vb8z6IoqGxuFu7KC6QoVmjWRSjh1wRnhhwRz1HWpqbVnZiTTV0FFFFIZBa/6+7/AOuo/wDQFqeoLX/X3f8A11H/AKAtT0AFFFFABRRRQAUUUUAQJ/yEZv8ArlH/ADep6gT/AJCM3/XKP+b1PQAUUUUAFFFFABRRRQBAn/IRm/65R/zep6gT/kIzf9co/wCb1PQAUUUUAFFFFABRRRQBA/8AyEYf+uUn80qeoH/5CMP/AFyk/mlT0AFFFFABRRRQAUUUUAQXX+vtP+up/wDQGqeoLr/X2n/XU/8AoDVPQAUUUUAFFFFABRRRQBBdf6+0/wCup/8AQGqeoLr/AF9p/wBdT/6A1T0AFFFFABRRRQAUUUUAQX/+oX/rrH/6GtT1Bf8A+oX/AK6x/wDoa1PQAUUUUAFFFFABRRRQAUUUUAeCeKv2iL3SNQ1+9sfhxf6j4S8Oap/Zera0dThhkhmDKrbLYgu4BYYORnPaneI/2iJtPvta1LSfh7qWseC9Avxp+r6/FfRxmCYEBwluw3SBSyjOQOe3GfHfiB4Z8WXXjzxPqkvw08YzfEJ/EKXHh/UtO06JtF8iNgIGnY5Rm27iWfLA4yy8ite+0v4iaP4H+IHwe/4V3r+par4n1ya7stXtYM6YIZ2RmaS4JwpUK3B9gcd5g24J7u1/V+7p+L7W7uxc7Kdul/uWuv5d79kfYFtNHcW8VxCweKVA6MO4IyDUlUtBsTpmhWGml95tLaODd67FC5/SrtaTSUmo7GUG3Fc25S0b/jzk/wCvmf8A9HPVlbeBbqS6WGMXEiLG8oQb2VSxVSepALsQO24+pqqmnyRlxDqV3EjOz7FWMgFmLHGUJ6k96X7Hc/8AQWvf++If/iKktNokj0+xihtIY7K2SOyx9kRYlCwYQoNgx8vyMy8Y4JHQ1Lc28FzGI7iGOZA6SBZEDAMjBlbB7hgCD2IBqt9juf8AoLXv/fEP/wARR9juf+gte/8AfEP/AMRSshucm731IbLQdJs7jVri2tNkusSia/bzGPnOI1izyfl+RFHy46Z681hL8MfA66TJpS6Jts5dGXQ5IxdTDfZKSViJ35ONzYfO4ZPPNdH9juf+gte/98Q//EUfY7n/AKC17/3xD/8AEU/6/C35Nr0Yrv8Ar7/zS+45W6+FXg66htY7hfEEjWiSxwynxLqPnLHKE8yPzPP3lD5afISV44HJrXtPB2hWeu6Vq1pai3OkafJp+n20QVILeJyhbaoHUiNB1wAOAMknT+x3P/QWvf8AviH/AOIo+x3P/QWvf++If/iKd3/Xz/zYjnh8NvBza9qutXOm3F9c6vH5WoR32oXF1b3EYJZUaCWRotqknaNuFyduM1Uh+EXw5tdNk0/T/DEGlwyX51DOnTy2ckc5UoWSSFleMbWZdqkLgkYwTXVixuASf7WvuTk5WL/4il+x3P8A0Fr3/viH/wCIqbL+vvC/9fh+Whi6h4A8J3ug6TocmltBZaPj+zhaXU1tJbYQx4WSJlcAozK3zfMCc5rP1H4UeBL7TdN02XSbqK002xk0+1itdUurcC1kKl4X8uRfMRti5V9wOK6r7Hc/9Ba9/wC+If8A4ij7Hc/9Ba9/74h/+Ip9bgWreGG3t47e3iSKGJQkaIuFVQMAADoAKfVL7Hc/9Ba9/wC+If8A4ij7Hc/9Ba9/74h/+IouCVi7RVL7Hc/9Ba9/74h/+Io+x3P/AEFr3/viH/4igCa1/wBfd/8AXUf+gLU9UV0+ZWdl1W9Bc7m+WLk4A/uegFL9juf+gte/98Q//EUAXaKpfY7n/oLXv/fEP/xFH2O5/wCgte/98Q//ABFAF2iqX2O5/wCgte/98Q//ABFH2O5/6C17/wB8Q/8AxFAF2iqX2O5/6C17/wB8Q/8AxFH2O5/6C17/AN8Q/wDxFAEyf8hGb/rlH/N6nqiNPmEhk/tW93MApO2LoM4/g9zS/Y7n/oLXv/fEP/xFAF2iqX2O5/6C17/3xD/8RR9juf8AoLXv/fEP/wARQBdoql9juf8AoLXv/fEP/wARR9juf+gte/8AfEP/AMRQBdoql9juf+gte/8AfEP/AMRR9juf+gte/wDfEP8A8RQBMn/IRm/65R/zep6ojT5hIZP7VvdzAKTti6DOP4Pc0v2O5/6C17/3xD/8RQBdoql9juf+gte/98Q//EUfY7n/AKC17/3xD/8AEUAXaKpfY7n/AKC17/3xD/8AEUfY7n/oLXv/AHxD/wDEUAXaKpfY7n/oLXv/AHxD/wDEUfY7n/oLXv8A3xD/APEUATP/AMhGH/rlJ/NKnqidPmMgk/tW93KCoO2LocZ/g9hS/Y7n/oLXv/fEP/xFAF2iqX2O5/6C17/3xD/8RR9juf8AoLXv/fEP/wARQBdoql9juf8AoLXv/fEP/wARR9juf+gte/8AfEP/AMRQBdoql9juf+gte/8AfEP/AMRR9juf+gte/wDfEP8A8RQBNdf6+0/66n/0Bqnqi2nzMyM2q3pKHcvyxcHBH9z0Jpfsdz/0Fr3/AL4h/wDiKALtFUvsdz/0Fr3/AL4h/wDiKPsdz/0Fr3/viH/4igC7RVL7Hc/9Ba9/74h/+Io+x3P/AEFr3/viH/4igC7RVL7Hc/8AQWvf++If/iKPsdz/ANBa9/74h/8AiKAJrr/X2n/XU/8AoDVPVFtPmZkZtVvSUO5fli4OCP7noTS/Y7n/AKC17/3xD/8AEUAXaKpfY7n/AKC17/3xD/8AEUfY7n/oLXv/AHxD/wDEUAXaKpfY7n/oLXv/AHxD/wDEUfY7n/oLXv8A3xD/APEUAXaKpfY7n/oLXv8A3xD/APEUfY7n/oLXv/fEP/xFAE1//qF/66x/+hrU9VEs5N6mXULqdAQ2xxGASOR91QeuD1q3QAUUUUAFFFFABRRRQAUUUUAFFFFABRRXn/7Qvji++Hnwn1bxLpVvDPqSGK3s0m+55ssiorMMjIG4nHfFJuw0rs9Aorw/4e678SfDPxotPh9498WWfiy31jRX1K0vE0yOzkt5Y2AaLEfDLjJyeTx05Fe4VVtE/wCtG1+aJTu3/W6v+TCiiikMKKKKACiiuE/aB8Qat4W+DPifxBoN59j1Kxs/Mt5/LWTy23KM7XBU8E9QamclCLk+hUYuUlFdTu6K8N/Zm8Zv4rv9R8744W/j90tkb+zz4dTS5LU55ccBpF5C5xgHHrXuVaSi47mcZKQUUUVJQUUUUAFFFeN/tY+JfiD4P+HF14k8G6tp2k29iYjcTPbCe5lZ5lQIiuDGq4bJYhiegA60dUu7t95UYuTsj2SivEfiF4k+IXiT4wW/wz8B+KLXwq1poP8AbF9qcmnx3jyu0mxIQj8KO5bGefwPU/s6+M9X8dfDC11fxAtuNYt7m4sb1oF2xvJDIU3gdsgAnHGScY6ULX+uzs395F1ZP0/FXX4HotFFFAwooooAKKK8b/aw8S/EHwh8OLrxH4N1fTtJt7ExNcTPbCe5lZ5lQIiuDGq4bJYhiegA60dUu7t95UYuTsj2SivC/wBqbx3rfg628GfYPHX/AAhdnqd5NHqGqf2SmoeWiw7l/dFST82B8uOvtXcfAjWv7e+H0GoH4hW/j1nnkB1WLTksT2xG0K/cZR6gE5BxRH3uby/4H+fUjm0i++v5/wCR3lFFFAwooooAKKK4r4raf471Cxt08HeNNM8IW8SSy3+oXGnrdyqFAKBFciML9/czcgYx3qZS5VdjSu7Ha0V8q+Efit8VPGfhr4e+FbPWLPRvEPiae/M3iA6akv8Aotr92VIGwhMhBHQDjgDt6v8As9eK/FGtweKfDnjO9tdS1rwxrD6fJfwW4hF3HtDJIUX5VY5OQMDp9Tdv8/xS/N2Jbt+X5/5HqdFFFIYUUUUAFFFc38Q7HxhqWhx2XgrXrDQL6WcCa/ubP7UYYdrZMcZIVn3bcbuMZ9qTY0jpKK+Sbz4sfErT/hF4kutQ8b26zaP4xi0aLxVBpETLPbFiJZPJClH29cIM9sk8n2D9m/xN/wAJNoGpXR+Ldv8AEYpcKBMuippkloMfdaIYYhiCQzAZwcdKcPfTa2VvxSf5Nb2FL3Wk/P8ABtfp0PVqKKKACiiigAoorz74/wCvah4b+H0mrWXjCx8HxJdRJd6vc6a9+1vExK/u4VB3OXKD5hgAt7Um7DSueg0V8reFPjh4ytfgL418W3GtaZ4rm07VU07QdSa2jtZLrzHCCSa3Q/uwNwZVIBIHPrXc/D3XfiT4Z+NFn8P/AB74ss/FlvrGivqVpeJpkdnJbyxsA0WI+GXGTk8njp0q+V81v625rfcS3ZX/AK3tf0ue4UUUVIwooooAKKK5j4ralqGj/DvWtU0zV7LRri1tzKdQvLZ7iO1jBBkk8tAWchNxC4OWxnjNKTsrjirtI6eivkLw18ZPHdz4J+J95pvxGsvFlnoOnQz6Zrp0iGxuBO7KGAtSOYwNw3OvJHB7D0v9mbxpJ4rv9R8744W/j90tkY6efDqaXJanPLjgNIvIXOMA49atRbdvK/5/Pp6Et2V/O35f5nuVFFFSMKKKKACiisjxl4i0zwn4V1LxJrE3k2GnW7TzN3IA4UDuScADuSKUpKKuxpNuyNeivmX4a/Fn4jWcnxR1Lx/NDcHQNHt9XsdKSCOJbTz4nmSAuFDMQDGh3EnIP42/BXjL4saJ4n+HOoeMvFmn67o3j1CDYR6XHbnS5Gi82NY5EO6QchSWzxn61STuk+tvvd7L8PTzJbSTf9WSTv8Ac15+R9H0UUUhhRRRQAUUUUAFFFFABRRRQAVxXxw8C/8ACyPhnqvhJL86fPciOS3uMZEcsbh0JHplQD7Gu1opNXGnZ3PHvhv8P/iFJ8TI/iB8UNY8O3Go2OlHS9OtNDjl8lVZgzyu0oDbzgjAGOe3SvYaKKpvRL+u/wCZKjb+vkFFFFIYUUUUAFYvja38SXXhu5i8I6lZafrQKPbTXsBlgJVgSjqOdrAFSRyM5HNbVFJoadmeQfDL4deNY/ite/E74jah4cbW5NLGl29poEMq26xbw5dml+dn4xjoB36Y9fooqr6JdF/w/wCZNtWwooopDCiiigAryH9pvwT8RviH4UPhLwhceFLfSbxVbUJNVe4W4DpIrp5RjVlx8vO4fSvXqKVtU+w4ya2PA9S+HvxqTxVpnxE0bVvAsPjF9IfR9XtZlujpzQiZnikhODJvA25DcZB7cV6N8EfArfDr4eWfhufUf7SvRLLc3l3s2CaeVy7kDsOcD6fhXbUVSdr/ANdb29L6k8q0/rpb8tAooopDCiiigAryH9pvwT8RviH4UPhLwhceFLfSbxVbUJNVe4W4DpIrp5RjVlx8vO4fSvXqKVtU+w4ya2PMNRtPjv8A8Ito02mal8P4/EMKyx6naTwXTafMC48p43H71WVByDwSx9BVn4B/Du8+HfhrU4dV1C1vtX1nVJtUv2tITHbxyyYykSnnYMcE4PPQV6NRVX1b7/53/P8AqxNlZLsFFFFIYUUUUAFeS/tI+C/iN460vS9H8F6loFvpQmaTWLTVJ7iJb5Rt2Qs0KljGfm3AMueOa9aopNXsNOx4Dqvw3+MGoHwr4qW7+HumeL/Cs88OnWdlHdLpUljLEiGNwR5isuGwFGMY6Yruvgb4D1jwZp+uX/ifVLTUvEfiHU31LUpbSMpBG7AARx7vmKqBwTg89K9Eoqk9/wCuzf3tXfmS1e3l/wAG33J2CiiikMKKKKACvPfj94e8f+KvAT6H8PNa07SL65nVbu4u5ZIs22DuRHjVmVidoyMcZ5FehUUmrqzHFtO6PFPCXhr47aB4KTRdNb4V6K+mNENMs7C3vHtJotsgkScud6ksUYOmSSG3ZzWx8Evh14g8M+I/FXjTxlqGkXPiPxNLC1zDpELpZ26xKVUJv+Zic5Jb/wCvXqdFXzPmcur/AK/GxPKrKPQKKKKkYUUUUAFcv8Rrbx3PpUEvw/1PRLPU4Zt7xavbvJbXKbSNjNGd6ckHK56Y711FFJq40z52HwA8Ra94T+IEni7xBpUHijxjNbXBOkQOtlaPbtuiwGw7ZP3iee/JyT1Hw3+H/wAQpPiZF8QPihrHh241Cw0o6Xp1poccvkqrMGeV2lAbecEYAxz26V7DRTj7trdPw0t+WhMlzb/1rf8ANBRRRQMKKKKACsTxxbeJrrw5PH4Q1Ox07WQyPby3tuZoGwwJR1BBAYZGRyM5FbdFJq40zwXRfhj8W5PGes/ErV/Efg+w8ZzabHp1hDplnM9h5ayo7ecZMSMWC7c8lQcg8ADa+Gfw68ax/Fa9+J3xG1Dw42tSaYNLt7TQIZVt1i3hi7NL87PxjHQDv0x7BRTj7trdL2+d7/fdktX3/q1rfdZBRRRQMKKKKACuU+KvgTTfiL4Tbw3quparp9sbiK487TZ1imDxtuXDMrDGcHp1Arq6KTSY07Hzz4b/AGc76x8W+O59U8da/qekeIdIGnW8l5qbXN1Jui2u9yDGquUP+rweFyD1qz4B+E3xK/4SPwW/xA8QeG7jRPA8bLpEOlRTefdt5flo9wZAApVQp+XPOfrXvtFUnZryt+F7fNXYpLmT/rok/vsrhRRRSAKKKKACiiigAooooAKKKKACiiigAooooAKKKKACiiigAooooAKKKKACiiigAooooAKKKKACiiigAooooAKKKKACiiigAry39oLxL4o0+10Dwp4C1KLT/FXiG+MdtO0CTeRBFG0k0mxwQRgKvI/j9a9Srx3x78FbH4kfFuTX/H9vaan4Ys9KS00rT4rueKRZy++SWTZsx/dADHI5IGBUSTk0l/Vtfx2+ZUWkm/610/Df5B4R+NemxfBbwj428UwXzLqE0Wm6pdwQp5djdBjE8k4LL5cZdTyAcbhxyKi8VfFmz1SDRbzwzq+s6Zp//Ca22gvexaXBcw6qTkPHGZJAVhyNpmUbgQdobmuZHwG8U2egeIvhzouoaNY/DzWddgvQhup5L23swFM0ChkIyzxxgEucDcTkmrGkfBTxrp3g/wAPeDRquiXGkeGvGtvrOlzSTSic6ejyO0UgEePNBfjB2nJ5GBndNSmpPTVP8Y3+679de2sW5YuPk/ylb5vT8O+nbXvxr0HT/H0HhPUvDHjKwS51L+zLfWLnSTHp09wSVCJKWy2WBAIXB69Oar/DfVtUu/2h/irpd1qV5PYWMekG0tZJ2aK3L27F/LQnCbjycAZPWvLrj9nDxtc/F5PGV7qnhm9WDxPFq0WoTT3h1CW2WYObdlyYECqMKFUkkAblFe1eDPBeqaL8YfHvjC6uLN7DxEmnraRxuxlQ28LI/mAqAMk8YJ464qKXwJy3s/8A23/glT3mltpb/wAC/wAv66Gd4Q8Va9f/ALRHjnwnd3/maNpenWE1nbeSg8p5FJc7gNxz7kgdqq+JPj74N0PxPe6RNpfie8sdNuhZ6nrlnphl02wm4BSWbPBXIzhTjNZPiLwR8YNL+NPiLxz8P7jwI1prVpa28kWuPdmRBCuMgQqAMkn+I9ulec+K/wBlvWpvHes6tpul+Atd0/VNQe+365d6nBcweY254lFrIqMoJOCRnnmppbQUvO//AIF/k/wHO3vW8rfcr/j+vqeseO/2gPCPhHxPrfh660HxXqV5oiRTXzabpwnjigkjEnnF94CxqCAS2OTwCMmpfG/x88HeGYrGS30vxL4j+16UmsMNF07z/s1k4+WaYsyhFOD1PGOccVUufhVrreJvivqMN1paW3i/Q4NO01DLJuheO1aEmX5OF3EcqWOO2eK+cvjTDceB/Gei6Drr+H2l0/wZp+mbdWXVFtr5ow3mR27WW0zKWwCJwFycYFK+iV9Xb8pf5L7x26+X/wAj/nL7j2+T9oq7uPiJ4V0rTfh74ufRdb09rpt+jE3bbiuySPbLtMSg5dsHAIxWD4E+Odn4N8TfEGz8Z/8ACW6naQ+M7mBL6O3kubTS7dnCRq8jNiJNwOEXJ9BXUWnh74geLJ/hj8TvDun6D4b1Cx0x7XUNG1SKZY4reXaD5SoMghVyqtjGVBPBFQaz8FfFN78NPij4Zi1DRheeLfEj6rYO00vlxxGaJwsp8vIbCHhQwzjmtVFRnr5p/wDgat/5L19TOD54q735f/SXd/f0O6/aQ8UXnhL4IeJdc0qSRL4WogtJIiQ6STOsSupHII35H0rOvNV1Lwv4w+FXhObxRqx+32l1DdwSWkd1/aLwWysXmuZHEkZBywKBtxODgc079qbQ73Wv2evE9jY5N1b2iXahep8h1lYD8EOKS70G88e+KfhV8RtIu7H+ytLtbq6uFkdhJIt1aqqeWApBweu4jA9azjpzW7/hyu343/Ae8Y37S+/T/gGV4Y/aT8C6/qmi2dvo/iy1ttYuxYW+o3WmBbNbosQIGlDkFzgHC7hhhkjnGj8H9Y1aP4tfE7wXqd9fXsOn6hb6hp73U7SmOG6i3GJS2cIrKcKOBkiuX0D4KeKtP+E3gTwnNqGitfeHvF0Wt3ciTSmJ4FmlcqhMeS+HHBAGc81ufBcS6x8bvix4sjYNYG+tNHt2Xoz2sOJfrhnx+daRS5n6P7vc1+929B1LK9trq3reS/8ASVc9koooqB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510227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Test Technique Development – Liner Drag Uncertainty</a:t>
            </a:r>
          </a:p>
        </p:txBody>
      </p:sp>
      <p:grpSp>
        <p:nvGrpSpPr>
          <p:cNvPr id="9" name="Group 8">
            <a:extLst>
              <a:ext uri="{FF2B5EF4-FFF2-40B4-BE49-F238E27FC236}">
                <a16:creationId xmlns:a16="http://schemas.microsoft.com/office/drawing/2014/main" id="{9DF4ED0B-E4AD-4239-ACCB-1A8E6E023106}"/>
              </a:ext>
            </a:extLst>
          </p:cNvPr>
          <p:cNvGrpSpPr/>
          <p:nvPr/>
        </p:nvGrpSpPr>
        <p:grpSpPr>
          <a:xfrm>
            <a:off x="945680" y="5571807"/>
            <a:ext cx="10300641" cy="1005840"/>
            <a:chOff x="945680" y="951150"/>
            <a:chExt cx="10300641" cy="1005840"/>
          </a:xfrm>
        </p:grpSpPr>
        <p:pic>
          <p:nvPicPr>
            <p:cNvPr id="3" name="Picture 2">
              <a:extLst>
                <a:ext uri="{FF2B5EF4-FFF2-40B4-BE49-F238E27FC236}">
                  <a16:creationId xmlns:a16="http://schemas.microsoft.com/office/drawing/2014/main" id="{DC5BB72C-2FEC-4E37-A79D-48F5601B63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80" y="951150"/>
              <a:ext cx="10300641" cy="1005840"/>
            </a:xfrm>
            <a:prstGeom prst="rect">
              <a:avLst/>
            </a:prstGeom>
          </p:spPr>
        </p:pic>
        <p:sp>
          <p:nvSpPr>
            <p:cNvPr id="5" name="Rounded Rectangle 45">
              <a:extLst>
                <a:ext uri="{FF2B5EF4-FFF2-40B4-BE49-F238E27FC236}">
                  <a16:creationId xmlns:a16="http://schemas.microsoft.com/office/drawing/2014/main" id="{F0DB9608-B0E9-4DD8-A485-10A96D96D39E}"/>
                </a:ext>
              </a:extLst>
            </p:cNvPr>
            <p:cNvSpPr/>
            <p:nvPr/>
          </p:nvSpPr>
          <p:spPr>
            <a:xfrm>
              <a:off x="2962728" y="1611959"/>
              <a:ext cx="855675" cy="34503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GFIT</a:t>
              </a:r>
            </a:p>
          </p:txBody>
        </p:sp>
        <p:grpSp>
          <p:nvGrpSpPr>
            <p:cNvPr id="6" name="Group 5">
              <a:extLst>
                <a:ext uri="{FF2B5EF4-FFF2-40B4-BE49-F238E27FC236}">
                  <a16:creationId xmlns:a16="http://schemas.microsoft.com/office/drawing/2014/main" id="{24DE26ED-BA90-421C-B122-A65B1EA09604}"/>
                </a:ext>
              </a:extLst>
            </p:cNvPr>
            <p:cNvGrpSpPr/>
            <p:nvPr/>
          </p:nvGrpSpPr>
          <p:grpSpPr>
            <a:xfrm>
              <a:off x="5209077" y="1508535"/>
              <a:ext cx="2170041" cy="274320"/>
              <a:chOff x="5209077" y="1844710"/>
              <a:chExt cx="2170041" cy="274320"/>
            </a:xfrm>
          </p:grpSpPr>
          <p:sp>
            <p:nvSpPr>
              <p:cNvPr id="7" name="Rounded Rectangle 21">
                <a:extLst>
                  <a:ext uri="{FF2B5EF4-FFF2-40B4-BE49-F238E27FC236}">
                    <a16:creationId xmlns:a16="http://schemas.microsoft.com/office/drawing/2014/main" id="{7863A267-F6DD-4BA0-9FEB-F89B6E319194}"/>
                  </a:ext>
                </a:extLst>
              </p:cNvPr>
              <p:cNvSpPr/>
              <p:nvPr/>
            </p:nvSpPr>
            <p:spPr>
              <a:xfrm>
                <a:off x="5209077" y="1844710"/>
                <a:ext cx="56102" cy="274320"/>
              </a:xfrm>
              <a:prstGeom prst="roundRect">
                <a:avLst/>
              </a:prstGeom>
              <a:solidFill>
                <a:schemeClr val="tx2">
                  <a:lumMod val="20000"/>
                  <a:lumOff val="80000"/>
                </a:schemeClr>
              </a:solidFill>
              <a:ln w="190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22">
                <a:extLst>
                  <a:ext uri="{FF2B5EF4-FFF2-40B4-BE49-F238E27FC236}">
                    <a16:creationId xmlns:a16="http://schemas.microsoft.com/office/drawing/2014/main" id="{A0C63346-F920-4BBC-830F-1B8432C2C58F}"/>
                  </a:ext>
                </a:extLst>
              </p:cNvPr>
              <p:cNvSpPr/>
              <p:nvPr/>
            </p:nvSpPr>
            <p:spPr>
              <a:xfrm>
                <a:off x="7323016" y="1844710"/>
                <a:ext cx="56102" cy="274320"/>
              </a:xfrm>
              <a:prstGeom prst="roundRect">
                <a:avLst/>
              </a:prstGeom>
              <a:solidFill>
                <a:schemeClr val="tx2">
                  <a:lumMod val="20000"/>
                  <a:lumOff val="80000"/>
                </a:schemeClr>
              </a:solidFill>
              <a:ln w="1905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0" name="TextBox 9">
            <a:extLst>
              <a:ext uri="{FF2B5EF4-FFF2-40B4-BE49-F238E27FC236}">
                <a16:creationId xmlns:a16="http://schemas.microsoft.com/office/drawing/2014/main" id="{44CC4D63-1521-41D4-8F4F-5DF49DC06595}"/>
              </a:ext>
            </a:extLst>
          </p:cNvPr>
          <p:cNvSpPr txBox="1"/>
          <p:nvPr/>
        </p:nvSpPr>
        <p:spPr>
          <a:xfrm>
            <a:off x="229867" y="845800"/>
            <a:ext cx="6839673" cy="1061829"/>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Reduce drag measurement uncertainty to enable further 	evaluation of novel perforates</a:t>
            </a:r>
          </a:p>
          <a:p>
            <a:pPr>
              <a:spcAft>
                <a:spcPts val="600"/>
              </a:spcAft>
            </a:pPr>
            <a:endParaRPr lang="en-US" b="1" i="0" dirty="0">
              <a:latin typeface="+mn-lt"/>
            </a:endParaRPr>
          </a:p>
        </p:txBody>
      </p:sp>
      <p:graphicFrame>
        <p:nvGraphicFramePr>
          <p:cNvPr id="11" name="Chart 10">
            <a:extLst>
              <a:ext uri="{FF2B5EF4-FFF2-40B4-BE49-F238E27FC236}">
                <a16:creationId xmlns:a16="http://schemas.microsoft.com/office/drawing/2014/main" id="{00000000-0008-0000-0000-000003000000}"/>
              </a:ext>
            </a:extLst>
          </p:cNvPr>
          <p:cNvGraphicFramePr>
            <a:graphicFrameLocks noChangeAspect="1"/>
          </p:cNvGraphicFramePr>
          <p:nvPr>
            <p:extLst>
              <p:ext uri="{D42A27DB-BD31-4B8C-83A1-F6EECF244321}">
                <p14:modId xmlns:p14="http://schemas.microsoft.com/office/powerpoint/2010/main" val="3706030049"/>
              </p:ext>
            </p:extLst>
          </p:nvPr>
        </p:nvGraphicFramePr>
        <p:xfrm>
          <a:off x="7207567" y="3121253"/>
          <a:ext cx="4663440" cy="25113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00000000-0008-0000-0000-000004000000}"/>
              </a:ext>
            </a:extLst>
          </p:cNvPr>
          <p:cNvGraphicFramePr>
            <a:graphicFrameLocks noChangeAspect="1"/>
          </p:cNvGraphicFramePr>
          <p:nvPr>
            <p:extLst>
              <p:ext uri="{D42A27DB-BD31-4B8C-83A1-F6EECF244321}">
                <p14:modId xmlns:p14="http://schemas.microsoft.com/office/powerpoint/2010/main" val="1105171180"/>
              </p:ext>
            </p:extLst>
          </p:nvPr>
        </p:nvGraphicFramePr>
        <p:xfrm>
          <a:off x="7207567" y="790070"/>
          <a:ext cx="4663440" cy="2511366"/>
        </p:xfrm>
        <a:graphic>
          <a:graphicData uri="http://schemas.openxmlformats.org/drawingml/2006/chart">
            <c:chart xmlns:c="http://schemas.openxmlformats.org/drawingml/2006/chart" xmlns:r="http://schemas.openxmlformats.org/officeDocument/2006/relationships" r:id="rId5"/>
          </a:graphicData>
        </a:graphic>
      </p:graphicFrame>
      <p:sp>
        <p:nvSpPr>
          <p:cNvPr id="16" name="TextBox 15">
            <a:extLst>
              <a:ext uri="{FF2B5EF4-FFF2-40B4-BE49-F238E27FC236}">
                <a16:creationId xmlns:a16="http://schemas.microsoft.com/office/drawing/2014/main" id="{3424DE76-7593-4A0F-ADE8-478CDD6E517C}"/>
              </a:ext>
            </a:extLst>
          </p:cNvPr>
          <p:cNvSpPr txBox="1"/>
          <p:nvPr/>
        </p:nvSpPr>
        <p:spPr>
          <a:xfrm>
            <a:off x="8569235" y="897407"/>
            <a:ext cx="3139062" cy="338554"/>
          </a:xfrm>
          <a:prstGeom prst="rect">
            <a:avLst/>
          </a:prstGeom>
          <a:noFill/>
        </p:spPr>
        <p:txBody>
          <a:bodyPr wrap="square" rtlCol="0">
            <a:spAutoFit/>
          </a:bodyPr>
          <a:lstStyle/>
          <a:p>
            <a:pPr algn="r"/>
            <a:r>
              <a:rPr lang="en-US" sz="1600" dirty="0">
                <a:latin typeface="+mn-lt"/>
              </a:rPr>
              <a:t>Constant Mach, </a:t>
            </a:r>
            <a:r>
              <a:rPr lang="en-US" sz="1600" dirty="0" err="1">
                <a:latin typeface="+mn-lt"/>
              </a:rPr>
              <a:t>Uncert</a:t>
            </a:r>
            <a:r>
              <a:rPr lang="en-US" sz="1600" dirty="0">
                <a:latin typeface="+mn-lt"/>
              </a:rPr>
              <a:t>. = +/- 4.23%</a:t>
            </a:r>
          </a:p>
        </p:txBody>
      </p:sp>
      <p:sp>
        <p:nvSpPr>
          <p:cNvPr id="17" name="TextBox 16">
            <a:extLst>
              <a:ext uri="{FF2B5EF4-FFF2-40B4-BE49-F238E27FC236}">
                <a16:creationId xmlns:a16="http://schemas.microsoft.com/office/drawing/2014/main" id="{56704C19-D6E5-4EC9-8B13-7FA11233BDA0}"/>
              </a:ext>
            </a:extLst>
          </p:cNvPr>
          <p:cNvSpPr txBox="1"/>
          <p:nvPr/>
        </p:nvSpPr>
        <p:spPr>
          <a:xfrm>
            <a:off x="8238653" y="3239496"/>
            <a:ext cx="3469644" cy="338554"/>
          </a:xfrm>
          <a:prstGeom prst="rect">
            <a:avLst/>
          </a:prstGeom>
          <a:noFill/>
        </p:spPr>
        <p:txBody>
          <a:bodyPr wrap="square" rtlCol="0">
            <a:spAutoFit/>
          </a:bodyPr>
          <a:lstStyle/>
          <a:p>
            <a:pPr algn="r"/>
            <a:r>
              <a:rPr lang="en-US" sz="1600" dirty="0">
                <a:latin typeface="+mn-lt"/>
              </a:rPr>
              <a:t>Constant </a:t>
            </a:r>
            <a:r>
              <a:rPr lang="en-US" sz="1600" dirty="0" err="1">
                <a:latin typeface="+mn-lt"/>
              </a:rPr>
              <a:t>T</a:t>
            </a:r>
            <a:r>
              <a:rPr lang="en-US" sz="1600" baseline="-25000" dirty="0" err="1">
                <a:latin typeface="+mn-lt"/>
              </a:rPr>
              <a:t>s</a:t>
            </a:r>
            <a:r>
              <a:rPr lang="en-US" sz="1600" baseline="-25000" dirty="0">
                <a:latin typeface="+mn-lt"/>
              </a:rPr>
              <a:t> </a:t>
            </a:r>
            <a:r>
              <a:rPr lang="en-US" sz="1600" dirty="0">
                <a:latin typeface="+mn-lt"/>
              </a:rPr>
              <a:t>and Q, </a:t>
            </a:r>
            <a:r>
              <a:rPr lang="en-US" sz="1600" dirty="0" err="1">
                <a:latin typeface="+mn-lt"/>
              </a:rPr>
              <a:t>Uncert</a:t>
            </a:r>
            <a:r>
              <a:rPr lang="en-US" sz="1600" dirty="0">
                <a:latin typeface="+mn-lt"/>
              </a:rPr>
              <a:t>. = +/- 0.69%</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64D71F7-32EC-4606-86AD-28AEED0C28EC}"/>
                  </a:ext>
                </a:extLst>
              </p:cNvPr>
              <p:cNvSpPr txBox="1"/>
              <p:nvPr/>
            </p:nvSpPr>
            <p:spPr>
              <a:xfrm>
                <a:off x="5173969" y="1940483"/>
                <a:ext cx="1410217" cy="63017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𝑅</m:t>
                          </m:r>
                        </m:e>
                        <m:sub>
                          <m:r>
                            <a:rPr lang="en-US" sz="2000" b="0" i="1" smtClean="0">
                              <a:latin typeface="Cambria Math" panose="02040503050406030204" pitchFamily="18" charset="0"/>
                            </a:rPr>
                            <m:t>𝑓</m:t>
                          </m:r>
                        </m:sub>
                      </m:sSub>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𝑝</m:t>
                          </m:r>
                        </m:num>
                        <m:den>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𝑥</m:t>
                          </m:r>
                        </m:den>
                      </m:f>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𝑑</m:t>
                              </m:r>
                            </m:e>
                            <m:sub>
                              <m:r>
                                <a:rPr lang="en-US" sz="2000" b="0" i="1" smtClean="0">
                                  <a:latin typeface="Cambria Math" panose="02040503050406030204" pitchFamily="18" charset="0"/>
                                </a:rPr>
                                <m:t>h</m:t>
                              </m:r>
                            </m:sub>
                          </m:sSub>
                        </m:num>
                        <m:den>
                          <m:r>
                            <a:rPr lang="en-US" sz="2000" b="0" i="1" smtClean="0">
                              <a:latin typeface="Cambria Math" panose="02040503050406030204" pitchFamily="18" charset="0"/>
                            </a:rPr>
                            <m:t>𝑄</m:t>
                          </m:r>
                        </m:den>
                      </m:f>
                    </m:oMath>
                  </m:oMathPara>
                </a14:m>
                <a:endParaRPr lang="en-US" sz="2000" dirty="0"/>
              </a:p>
            </p:txBody>
          </p:sp>
        </mc:Choice>
        <mc:Fallback xmlns="">
          <p:sp>
            <p:nvSpPr>
              <p:cNvPr id="19" name="TextBox 18">
                <a:extLst>
                  <a:ext uri="{FF2B5EF4-FFF2-40B4-BE49-F238E27FC236}">
                    <a16:creationId xmlns:a16="http://schemas.microsoft.com/office/drawing/2014/main" id="{664D71F7-32EC-4606-86AD-28AEED0C28EC}"/>
                  </a:ext>
                </a:extLst>
              </p:cNvPr>
              <p:cNvSpPr txBox="1">
                <a:spLocks noRot="1" noChangeAspect="1" noMove="1" noResize="1" noEditPoints="1" noAdjustHandles="1" noChangeArrowheads="1" noChangeShapeType="1" noTextEdit="1"/>
              </p:cNvSpPr>
              <p:nvPr/>
            </p:nvSpPr>
            <p:spPr>
              <a:xfrm>
                <a:off x="5173969" y="1940483"/>
                <a:ext cx="1410217" cy="630173"/>
              </a:xfrm>
              <a:prstGeom prst="rect">
                <a:avLst/>
              </a:prstGeom>
              <a:blipFill>
                <a:blip r:embed="rId6"/>
                <a:stretch>
                  <a:fillRect/>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FC0641FF-DF3D-4EAD-89D3-8335345DD8CE}"/>
              </a:ext>
            </a:extLst>
          </p:cNvPr>
          <p:cNvPicPr>
            <a:picLocks/>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t="39073"/>
          <a:stretch/>
        </p:blipFill>
        <p:spPr>
          <a:xfrm>
            <a:off x="5607084" y="5724251"/>
            <a:ext cx="1262829" cy="201168"/>
          </a:xfrm>
          <a:prstGeom prst="rect">
            <a:avLst/>
          </a:prstGeom>
        </p:spPr>
      </p:pic>
      <p:sp>
        <p:nvSpPr>
          <p:cNvPr id="21" name="TextBox 20">
            <a:extLst>
              <a:ext uri="{FF2B5EF4-FFF2-40B4-BE49-F238E27FC236}">
                <a16:creationId xmlns:a16="http://schemas.microsoft.com/office/drawing/2014/main" id="{1755074E-DDA3-42D5-A836-93534BB558D4}"/>
              </a:ext>
            </a:extLst>
          </p:cNvPr>
          <p:cNvSpPr txBox="1"/>
          <p:nvPr/>
        </p:nvSpPr>
        <p:spPr>
          <a:xfrm>
            <a:off x="5908026" y="5632619"/>
            <a:ext cx="1008333"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i="0" dirty="0">
                <a:latin typeface="+mn-lt"/>
              </a:rPr>
              <a:t>Liner</a:t>
            </a:r>
          </a:p>
        </p:txBody>
      </p:sp>
      <p:sp>
        <p:nvSpPr>
          <p:cNvPr id="23" name="TextBox 22">
            <a:extLst>
              <a:ext uri="{FF2B5EF4-FFF2-40B4-BE49-F238E27FC236}">
                <a16:creationId xmlns:a16="http://schemas.microsoft.com/office/drawing/2014/main" id="{DDDD2AA1-CFB6-45BC-BDA9-A42D38B27537}"/>
              </a:ext>
            </a:extLst>
          </p:cNvPr>
          <p:cNvSpPr txBox="1"/>
          <p:nvPr/>
        </p:nvSpPr>
        <p:spPr>
          <a:xfrm>
            <a:off x="6095999" y="6485545"/>
            <a:ext cx="428160"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i="0" dirty="0" err="1">
                <a:latin typeface="Symbol" panose="05050102010706020507" pitchFamily="18" charset="2"/>
              </a:rPr>
              <a:t>D</a:t>
            </a:r>
            <a:r>
              <a:rPr lang="en-US" sz="1600" dirty="0" err="1">
                <a:latin typeface="+mn-lt"/>
              </a:rPr>
              <a:t>p</a:t>
            </a:r>
            <a:endParaRPr lang="en-US" sz="1600" dirty="0">
              <a:latin typeface="+mn-lt"/>
            </a:endParaRPr>
          </a:p>
        </p:txBody>
      </p:sp>
      <p:sp>
        <p:nvSpPr>
          <p:cNvPr id="24" name="Right Brace 23">
            <a:extLst>
              <a:ext uri="{FF2B5EF4-FFF2-40B4-BE49-F238E27FC236}">
                <a16:creationId xmlns:a16="http://schemas.microsoft.com/office/drawing/2014/main" id="{323339B1-DFD5-4C6E-9013-4F3983D88BF5}"/>
              </a:ext>
            </a:extLst>
          </p:cNvPr>
          <p:cNvSpPr/>
          <p:nvPr/>
        </p:nvSpPr>
        <p:spPr>
          <a:xfrm rot="5400000">
            <a:off x="6221273" y="5459029"/>
            <a:ext cx="142896" cy="210312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8DEE2C0F-0E22-429D-80CF-2B2F70F1D1D6}"/>
              </a:ext>
            </a:extLst>
          </p:cNvPr>
          <p:cNvSpPr txBox="1"/>
          <p:nvPr/>
        </p:nvSpPr>
        <p:spPr>
          <a:xfrm>
            <a:off x="5662159" y="6127023"/>
            <a:ext cx="433839"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i="0" dirty="0">
                <a:latin typeface="Symbol" panose="05050102010706020507" pitchFamily="18" charset="2"/>
              </a:rPr>
              <a:t>D</a:t>
            </a:r>
            <a:r>
              <a:rPr lang="en-US" sz="1600" dirty="0">
                <a:latin typeface="+mn-lt"/>
              </a:rPr>
              <a:t>x</a:t>
            </a:r>
          </a:p>
        </p:txBody>
      </p:sp>
      <p:cxnSp>
        <p:nvCxnSpPr>
          <p:cNvPr id="29" name="Straight Arrow Connector 28">
            <a:extLst>
              <a:ext uri="{FF2B5EF4-FFF2-40B4-BE49-F238E27FC236}">
                <a16:creationId xmlns:a16="http://schemas.microsoft.com/office/drawing/2014/main" id="{CB2DD29C-3735-469F-A6D2-816CBABDB508}"/>
              </a:ext>
            </a:extLst>
          </p:cNvPr>
          <p:cNvCxnSpPr>
            <a:stCxn id="25" idx="3"/>
          </p:cNvCxnSpPr>
          <p:nvPr/>
        </p:nvCxnSpPr>
        <p:spPr>
          <a:xfrm>
            <a:off x="6095998" y="6296300"/>
            <a:ext cx="1227018" cy="87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4D29343A-9EA8-434A-AC7F-6815DEBA3340}"/>
              </a:ext>
            </a:extLst>
          </p:cNvPr>
          <p:cNvCxnSpPr>
            <a:stCxn id="25" idx="1"/>
          </p:cNvCxnSpPr>
          <p:nvPr/>
        </p:nvCxnSpPr>
        <p:spPr>
          <a:xfrm flipH="1">
            <a:off x="5265179" y="6296300"/>
            <a:ext cx="39698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877F580-1B61-43DD-AE90-BDBB2BBDE2F3}"/>
                  </a:ext>
                </a:extLst>
              </p:cNvPr>
              <p:cNvSpPr txBox="1"/>
              <p:nvPr/>
            </p:nvSpPr>
            <p:spPr>
              <a:xfrm>
                <a:off x="4891425" y="2578880"/>
                <a:ext cx="2409144" cy="1200329"/>
              </a:xfrm>
              <a:prstGeom prst="rect">
                <a:avLst/>
              </a:prstGeom>
              <a:noFill/>
            </p:spPr>
            <p:txBody>
              <a:bodyPr wrap="square" rtlCol="0">
                <a:spAutoFit/>
              </a:bodyPr>
              <a:lstStyle/>
              <a:p>
                <a:r>
                  <a:rPr lang="en-US" i="0" dirty="0" err="1">
                    <a:latin typeface="Symbol" panose="05050102010706020507" pitchFamily="18" charset="2"/>
                  </a:rPr>
                  <a:t>D</a:t>
                </a:r>
                <a14:m>
                  <m:oMath xmlns:m="http://schemas.openxmlformats.org/officeDocument/2006/math">
                    <m:r>
                      <a:rPr lang="en-US" i="1" dirty="0" smtClean="0">
                        <a:latin typeface="Cambria Math" panose="02040503050406030204" pitchFamily="18" charset="0"/>
                      </a:rPr>
                      <m:t>𝑝</m:t>
                    </m:r>
                  </m:oMath>
                </a14:m>
                <a:r>
                  <a:rPr lang="en-US" i="0" dirty="0">
                    <a:latin typeface="+mn-lt"/>
                  </a:rPr>
                  <a:t>: static pressure drop</a:t>
                </a:r>
              </a:p>
              <a:p>
                <a:r>
                  <a:rPr lang="en-US" i="0" dirty="0">
                    <a:latin typeface="Symbol" panose="05050102010706020507" pitchFamily="18" charset="2"/>
                  </a:rPr>
                  <a:t>D</a:t>
                </a:r>
                <a14:m>
                  <m:oMath xmlns:m="http://schemas.openxmlformats.org/officeDocument/2006/math">
                    <m:r>
                      <a:rPr lang="en-US" i="1" dirty="0" smtClean="0">
                        <a:latin typeface="Cambria Math" panose="02040503050406030204" pitchFamily="18" charset="0"/>
                      </a:rPr>
                      <m:t>𝑥</m:t>
                    </m:r>
                  </m:oMath>
                </a14:m>
                <a:r>
                  <a:rPr lang="en-US" i="0" dirty="0">
                    <a:latin typeface="+mn-lt"/>
                  </a:rPr>
                  <a:t>: axial distance</a:t>
                </a:r>
              </a:p>
              <a:p>
                <a14:m>
                  <m:oMath xmlns:m="http://schemas.openxmlformats.org/officeDocument/2006/math">
                    <m:r>
                      <a:rPr lang="en-US" i="1" dirty="0" smtClean="0">
                        <a:latin typeface="Cambria Math" panose="02040503050406030204" pitchFamily="18" charset="0"/>
                      </a:rPr>
                      <m:t>𝑑</m:t>
                    </m:r>
                    <m:r>
                      <a:rPr lang="en-US" i="1" baseline="-25000" dirty="0">
                        <a:latin typeface="Cambria Math" panose="02040503050406030204" pitchFamily="18" charset="0"/>
                      </a:rPr>
                      <m:t>h</m:t>
                    </m:r>
                  </m:oMath>
                </a14:m>
                <a:r>
                  <a:rPr lang="en-US" i="0" dirty="0">
                    <a:latin typeface="+mn-lt"/>
                  </a:rPr>
                  <a:t>:</a:t>
                </a:r>
                <a:r>
                  <a:rPr lang="en-US" dirty="0">
                    <a:latin typeface="+mn-lt"/>
                  </a:rPr>
                  <a:t> </a:t>
                </a:r>
                <a:r>
                  <a:rPr lang="en-US" i="0" dirty="0">
                    <a:latin typeface="+mn-lt"/>
                  </a:rPr>
                  <a:t>hydraulic diameter</a:t>
                </a:r>
              </a:p>
              <a:p>
                <a14:m>
                  <m:oMath xmlns:m="http://schemas.openxmlformats.org/officeDocument/2006/math">
                    <m:r>
                      <a:rPr lang="en-US" i="1" dirty="0" smtClean="0">
                        <a:latin typeface="Cambria Math" panose="02040503050406030204" pitchFamily="18" charset="0"/>
                      </a:rPr>
                      <m:t>𝑄</m:t>
                    </m:r>
                  </m:oMath>
                </a14:m>
                <a:r>
                  <a:rPr lang="en-US" i="0" dirty="0">
                    <a:latin typeface="+mn-lt"/>
                  </a:rPr>
                  <a:t>: dynamic pressure</a:t>
                </a:r>
              </a:p>
            </p:txBody>
          </p:sp>
        </mc:Choice>
        <mc:Fallback xmlns="">
          <p:sp>
            <p:nvSpPr>
              <p:cNvPr id="32" name="TextBox 31">
                <a:extLst>
                  <a:ext uri="{FF2B5EF4-FFF2-40B4-BE49-F238E27FC236}">
                    <a16:creationId xmlns:a16="http://schemas.microsoft.com/office/drawing/2014/main" id="{3877F580-1B61-43DD-AE90-BDBB2BBDE2F3}"/>
                  </a:ext>
                </a:extLst>
              </p:cNvPr>
              <p:cNvSpPr txBox="1">
                <a:spLocks noRot="1" noChangeAspect="1" noMove="1" noResize="1" noEditPoints="1" noAdjustHandles="1" noChangeArrowheads="1" noChangeShapeType="1" noTextEdit="1"/>
              </p:cNvSpPr>
              <p:nvPr/>
            </p:nvSpPr>
            <p:spPr>
              <a:xfrm>
                <a:off x="4891425" y="2578880"/>
                <a:ext cx="2409144" cy="1200329"/>
              </a:xfrm>
              <a:prstGeom prst="rect">
                <a:avLst/>
              </a:prstGeom>
              <a:blipFill>
                <a:blip r:embed="rId8"/>
                <a:stretch>
                  <a:fillRect l="-2020" t="-3553" r="-1768" b="-71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132C48E2-41F3-440A-9EE1-C6F76150EDA2}"/>
                  </a:ext>
                </a:extLst>
              </p:cNvPr>
              <p:cNvSpPr/>
              <p:nvPr/>
            </p:nvSpPr>
            <p:spPr>
              <a:xfrm>
                <a:off x="229866" y="1575345"/>
                <a:ext cx="4545026" cy="3754874"/>
              </a:xfrm>
              <a:prstGeom prst="rect">
                <a:avLst/>
              </a:prstGeom>
            </p:spPr>
            <p:txBody>
              <a:bodyPr wrap="square">
                <a:spAutoFit/>
              </a:bodyPr>
              <a:lstStyle/>
              <a:p>
                <a:pPr marL="285750" indent="-285750">
                  <a:buFont typeface="Arial" panose="020B0604020202020204" pitchFamily="34" charset="0"/>
                  <a:buChar char="•"/>
                </a:pPr>
                <a:r>
                  <a:rPr lang="en-US" sz="2000" i="0" dirty="0">
                    <a:latin typeface="+mn-lt"/>
                  </a:rPr>
                  <a:t>2015 – Liner drag </a:t>
                </a:r>
                <a:r>
                  <a:rPr lang="en-US" sz="2000" dirty="0">
                    <a:latin typeface="+mn-lt"/>
                  </a:rPr>
                  <a:t>R</a:t>
                </a:r>
                <a:r>
                  <a:rPr lang="en-US" sz="2000" baseline="-25000" dirty="0">
                    <a:latin typeface="+mn-lt"/>
                  </a:rPr>
                  <a:t>f</a:t>
                </a:r>
                <a:r>
                  <a:rPr lang="en-US" sz="2000" i="0" dirty="0">
                    <a:latin typeface="+mn-lt"/>
                  </a:rPr>
                  <a:t> measurement method introduced (</a:t>
                </a:r>
                <a:r>
                  <a:rPr lang="en-US" sz="2000" dirty="0">
                    <a:latin typeface="+mn-lt"/>
                  </a:rPr>
                  <a:t>AIAA 2015-2230</a:t>
                </a:r>
                <a:r>
                  <a:rPr lang="en-US" sz="2000" i="0" dirty="0">
                    <a:latin typeface="+mn-lt"/>
                  </a:rPr>
                  <a:t>)</a:t>
                </a:r>
              </a:p>
              <a:p>
                <a:pPr marL="285750" indent="-285750">
                  <a:buFont typeface="Arial" panose="020B0604020202020204" pitchFamily="34" charset="0"/>
                  <a:buChar char="•"/>
                </a:pPr>
                <a:r>
                  <a:rPr lang="en-US" sz="2000" i="0" dirty="0">
                    <a:latin typeface="+mn-lt"/>
                  </a:rPr>
                  <a:t>2016 – Perpendicular slot design reduced </a:t>
                </a:r>
                <a:r>
                  <a:rPr lang="en-US" sz="2000" dirty="0">
                    <a:latin typeface="+mn-lt"/>
                  </a:rPr>
                  <a:t>R</a:t>
                </a:r>
                <a:r>
                  <a:rPr lang="en-US" sz="2000" baseline="-25000" dirty="0">
                    <a:latin typeface="+mn-lt"/>
                  </a:rPr>
                  <a:t>f</a:t>
                </a:r>
                <a:r>
                  <a:rPr lang="en-US" sz="2000" i="0" dirty="0">
                    <a:latin typeface="+mn-lt"/>
                  </a:rPr>
                  <a:t> penalty by 50% (</a:t>
                </a:r>
                <a:r>
                  <a:rPr lang="en-US" sz="2000" dirty="0">
                    <a:latin typeface="+mn-lt"/>
                  </a:rPr>
                  <a:t>AIAA 2016-2979</a:t>
                </a:r>
                <a:r>
                  <a:rPr lang="en-US" sz="2000" i="0" dirty="0">
                    <a:latin typeface="+mn-lt"/>
                  </a:rPr>
                  <a:t>)</a:t>
                </a:r>
              </a:p>
              <a:p>
                <a:pPr marL="285750" indent="-285750">
                  <a:buFont typeface="Arial" panose="020B0604020202020204" pitchFamily="34" charset="0"/>
                  <a:buChar char="•"/>
                </a:pPr>
                <a:r>
                  <a:rPr lang="en-US" sz="2000" i="0" dirty="0">
                    <a:latin typeface="+mn-lt"/>
                  </a:rPr>
                  <a:t>2018 – Slot-derived perforate study inconclusive due to uncertainty (</a:t>
                </a:r>
                <a:r>
                  <a:rPr lang="en-US" sz="2000" dirty="0">
                    <a:latin typeface="+mn-lt"/>
                  </a:rPr>
                  <a:t>AIAA 2018-3605</a:t>
                </a:r>
                <a:r>
                  <a:rPr lang="en-US" sz="2000" i="0" dirty="0">
                    <a:latin typeface="+mn-lt"/>
                  </a:rPr>
                  <a:t>)</a:t>
                </a:r>
              </a:p>
              <a:p>
                <a:pPr marL="285750" indent="-285750">
                  <a:buFont typeface="Arial" panose="020B0604020202020204" pitchFamily="34" charset="0"/>
                  <a:buChar char="•"/>
                </a:pPr>
                <a:r>
                  <a:rPr lang="en-US" sz="2000" i="0" dirty="0">
                    <a:solidFill>
                      <a:prstClr val="black"/>
                    </a:solidFill>
                    <a:latin typeface="+mn-lt"/>
                  </a:rPr>
                  <a:t>2021 – GFIT operations at </a:t>
                </a:r>
                <a:r>
                  <a:rPr lang="en-US" sz="2000" dirty="0">
                    <a:solidFill>
                      <a:srgbClr val="FF0000"/>
                    </a:solidFill>
                    <a:latin typeface="+mn-lt"/>
                  </a:rPr>
                  <a:t>constant T</a:t>
                </a:r>
                <a:r>
                  <a:rPr lang="en-US" sz="2000" baseline="-25000" dirty="0">
                    <a:solidFill>
                      <a:srgbClr val="FF0000"/>
                    </a:solidFill>
                    <a:latin typeface="+mn-lt"/>
                  </a:rPr>
                  <a:t>s</a:t>
                </a:r>
                <a:r>
                  <a:rPr lang="en-US" sz="2000" dirty="0">
                    <a:solidFill>
                      <a:srgbClr val="FF0000"/>
                    </a:solidFill>
                    <a:latin typeface="+mn-lt"/>
                  </a:rPr>
                  <a:t> </a:t>
                </a:r>
                <a:r>
                  <a:rPr lang="en-US" sz="2000" i="0" dirty="0">
                    <a:solidFill>
                      <a:prstClr val="black"/>
                    </a:solidFill>
                    <a:latin typeface="+mn-lt"/>
                  </a:rPr>
                  <a:t>and </a:t>
                </a:r>
                <a:r>
                  <a:rPr lang="en-US" sz="2000" dirty="0">
                    <a:solidFill>
                      <a:srgbClr val="FF0000"/>
                    </a:solidFill>
                    <a:latin typeface="+mn-lt"/>
                  </a:rPr>
                  <a:t>constant dynamic pressure </a:t>
                </a:r>
                <a:r>
                  <a:rPr lang="en-US" sz="2000" i="0" dirty="0">
                    <a:solidFill>
                      <a:srgbClr val="FF0000"/>
                    </a:solidFill>
                    <a:latin typeface="+mn-lt"/>
                  </a:rPr>
                  <a:t>(</a:t>
                </a:r>
                <a14:m>
                  <m:oMath xmlns:m="http://schemas.openxmlformats.org/officeDocument/2006/math">
                    <m:r>
                      <a:rPr lang="en-US" sz="2000" i="1" dirty="0" smtClean="0">
                        <a:solidFill>
                          <a:srgbClr val="FF0000"/>
                        </a:solidFill>
                        <a:latin typeface="Cambria Math" panose="02040503050406030204" pitchFamily="18" charset="0"/>
                      </a:rPr>
                      <m:t>𝑄</m:t>
                    </m:r>
                  </m:oMath>
                </a14:m>
                <a:r>
                  <a:rPr lang="en-US" sz="2000" i="0" dirty="0">
                    <a:solidFill>
                      <a:srgbClr val="FF0000"/>
                    </a:solidFill>
                    <a:latin typeface="+mn-lt"/>
                  </a:rPr>
                  <a:t>)</a:t>
                </a:r>
                <a:r>
                  <a:rPr lang="en-US" sz="2000" i="0" dirty="0">
                    <a:solidFill>
                      <a:prstClr val="black"/>
                    </a:solidFill>
                    <a:latin typeface="+mn-lt"/>
                  </a:rPr>
                  <a:t> greatly reduce </a:t>
                </a:r>
                <a:r>
                  <a:rPr lang="en-US" sz="2000" dirty="0">
                    <a:solidFill>
                      <a:prstClr val="black"/>
                    </a:solidFill>
                    <a:latin typeface="+mn-lt"/>
                  </a:rPr>
                  <a:t>R</a:t>
                </a:r>
                <a:r>
                  <a:rPr lang="en-US" sz="2000" baseline="-25000" dirty="0">
                    <a:solidFill>
                      <a:prstClr val="black"/>
                    </a:solidFill>
                    <a:latin typeface="+mn-lt"/>
                  </a:rPr>
                  <a:t>f</a:t>
                </a:r>
                <a:r>
                  <a:rPr lang="en-US" sz="2000" dirty="0">
                    <a:solidFill>
                      <a:prstClr val="black"/>
                    </a:solidFill>
                    <a:latin typeface="+mn-lt"/>
                  </a:rPr>
                  <a:t> </a:t>
                </a:r>
                <a:r>
                  <a:rPr lang="en-US" sz="2000" i="0" dirty="0">
                    <a:solidFill>
                      <a:prstClr val="black"/>
                    </a:solidFill>
                    <a:latin typeface="+mn-lt"/>
                  </a:rPr>
                  <a:t>variability</a:t>
                </a:r>
                <a:endParaRPr lang="en-US" i="0" dirty="0">
                  <a:latin typeface="+mn-lt"/>
                </a:endParaRPr>
              </a:p>
              <a:p>
                <a:pPr marL="285750" indent="-285750">
                  <a:buFont typeface="Arial" panose="020B0604020202020204" pitchFamily="34" charset="0"/>
                  <a:buChar char="•"/>
                </a:pPr>
                <a:endParaRPr lang="en-US" i="0" dirty="0">
                  <a:latin typeface="+mn-lt"/>
                </a:endParaRPr>
              </a:p>
            </p:txBody>
          </p:sp>
        </mc:Choice>
        <mc:Fallback xmlns="">
          <p:sp>
            <p:nvSpPr>
              <p:cNvPr id="33" name="Rectangle 32">
                <a:extLst>
                  <a:ext uri="{FF2B5EF4-FFF2-40B4-BE49-F238E27FC236}">
                    <a16:creationId xmlns:a16="http://schemas.microsoft.com/office/drawing/2014/main" id="{132C48E2-41F3-440A-9EE1-C6F76150EDA2}"/>
                  </a:ext>
                </a:extLst>
              </p:cNvPr>
              <p:cNvSpPr>
                <a:spLocks noRot="1" noChangeAspect="1" noMove="1" noResize="1" noEditPoints="1" noAdjustHandles="1" noChangeArrowheads="1" noChangeShapeType="1" noTextEdit="1"/>
              </p:cNvSpPr>
              <p:nvPr/>
            </p:nvSpPr>
            <p:spPr>
              <a:xfrm>
                <a:off x="229866" y="1575345"/>
                <a:ext cx="4545026" cy="3754874"/>
              </a:xfrm>
              <a:prstGeom prst="rect">
                <a:avLst/>
              </a:prstGeom>
              <a:blipFill>
                <a:blip r:embed="rId9"/>
                <a:stretch>
                  <a:fillRect l="-1208" t="-812" r="-134"/>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2FA9B4F5-4DF5-49BB-9748-B41B960CE15B}"/>
              </a:ext>
            </a:extLst>
          </p:cNvPr>
          <p:cNvSpPr txBox="1"/>
          <p:nvPr/>
        </p:nvSpPr>
        <p:spPr>
          <a:xfrm>
            <a:off x="5066100" y="1536287"/>
            <a:ext cx="1683852" cy="338554"/>
          </a:xfrm>
          <a:prstGeom prst="rect">
            <a:avLst/>
          </a:prstGeom>
          <a:noFill/>
        </p:spPr>
        <p:txBody>
          <a:bodyPr wrap="square" rtlCol="0">
            <a:spAutoFit/>
          </a:bodyPr>
          <a:lstStyle/>
          <a:p>
            <a:pPr algn="ctr"/>
            <a:r>
              <a:rPr lang="en-US" sz="1600" dirty="0">
                <a:latin typeface="+mn-lt"/>
              </a:rPr>
              <a:t>Resistance factor</a:t>
            </a:r>
          </a:p>
        </p:txBody>
      </p:sp>
      <p:cxnSp>
        <p:nvCxnSpPr>
          <p:cNvPr id="14" name="Straight Arrow Connector 13"/>
          <p:cNvCxnSpPr/>
          <p:nvPr/>
        </p:nvCxnSpPr>
        <p:spPr>
          <a:xfrm>
            <a:off x="7965990" y="2208188"/>
            <a:ext cx="3426940" cy="0"/>
          </a:xfrm>
          <a:prstGeom prst="straightConnector1">
            <a:avLst/>
          </a:prstGeom>
          <a:ln>
            <a:headEnd type="triangle"/>
            <a:tailEnd type="triangle"/>
          </a:ln>
        </p:spPr>
        <p:style>
          <a:lnRef idx="2">
            <a:schemeClr val="accent2"/>
          </a:lnRef>
          <a:fillRef idx="0">
            <a:schemeClr val="accent2"/>
          </a:fillRef>
          <a:effectRef idx="1">
            <a:schemeClr val="accent2"/>
          </a:effectRef>
          <a:fontRef idx="minor">
            <a:schemeClr val="tx1"/>
          </a:fontRef>
        </p:style>
      </p:cxnSp>
      <p:sp>
        <p:nvSpPr>
          <p:cNvPr id="28" name="TextBox 27">
            <a:extLst>
              <a:ext uri="{FF2B5EF4-FFF2-40B4-BE49-F238E27FC236}">
                <a16:creationId xmlns:a16="http://schemas.microsoft.com/office/drawing/2014/main" id="{3424DE76-7593-4A0F-ADE8-478CDD6E517C}"/>
              </a:ext>
            </a:extLst>
          </p:cNvPr>
          <p:cNvSpPr txBox="1"/>
          <p:nvPr/>
        </p:nvSpPr>
        <p:spPr>
          <a:xfrm>
            <a:off x="9103091" y="2176225"/>
            <a:ext cx="772532" cy="338554"/>
          </a:xfrm>
          <a:prstGeom prst="rect">
            <a:avLst/>
          </a:prstGeom>
          <a:noFill/>
        </p:spPr>
        <p:txBody>
          <a:bodyPr wrap="square" rtlCol="0">
            <a:spAutoFit/>
          </a:bodyPr>
          <a:lstStyle/>
          <a:p>
            <a:pPr algn="r"/>
            <a:r>
              <a:rPr lang="en-US" sz="1600" dirty="0">
                <a:latin typeface="+mn-lt"/>
              </a:rPr>
              <a:t>2 days</a:t>
            </a:r>
          </a:p>
        </p:txBody>
      </p:sp>
      <p:cxnSp>
        <p:nvCxnSpPr>
          <p:cNvPr id="30" name="Straight Arrow Connector 29"/>
          <p:cNvCxnSpPr/>
          <p:nvPr/>
        </p:nvCxnSpPr>
        <p:spPr>
          <a:xfrm flipV="1">
            <a:off x="7965990" y="4459884"/>
            <a:ext cx="2858529" cy="8136"/>
          </a:xfrm>
          <a:prstGeom prst="straightConnector1">
            <a:avLst/>
          </a:prstGeom>
          <a:ln>
            <a:headEnd type="triangle"/>
            <a:tailEnd type="triangle"/>
          </a:ln>
        </p:spPr>
        <p:style>
          <a:lnRef idx="2">
            <a:schemeClr val="accent2"/>
          </a:lnRef>
          <a:fillRef idx="0">
            <a:schemeClr val="accent2"/>
          </a:fillRef>
          <a:effectRef idx="1">
            <a:schemeClr val="accent2"/>
          </a:effectRef>
          <a:fontRef idx="minor">
            <a:schemeClr val="tx1"/>
          </a:fontRef>
        </p:style>
      </p:cxnSp>
      <p:sp>
        <p:nvSpPr>
          <p:cNvPr id="35" name="TextBox 34">
            <a:extLst>
              <a:ext uri="{FF2B5EF4-FFF2-40B4-BE49-F238E27FC236}">
                <a16:creationId xmlns:a16="http://schemas.microsoft.com/office/drawing/2014/main" id="{3424DE76-7593-4A0F-ADE8-478CDD6E517C}"/>
              </a:ext>
            </a:extLst>
          </p:cNvPr>
          <p:cNvSpPr txBox="1"/>
          <p:nvPr/>
        </p:nvSpPr>
        <p:spPr>
          <a:xfrm>
            <a:off x="9078098" y="4436057"/>
            <a:ext cx="846953" cy="338554"/>
          </a:xfrm>
          <a:prstGeom prst="rect">
            <a:avLst/>
          </a:prstGeom>
          <a:noFill/>
        </p:spPr>
        <p:txBody>
          <a:bodyPr wrap="square" rtlCol="0">
            <a:spAutoFit/>
          </a:bodyPr>
          <a:lstStyle/>
          <a:p>
            <a:pPr algn="r"/>
            <a:r>
              <a:rPr lang="en-US" sz="1600" dirty="0">
                <a:latin typeface="+mn-lt"/>
              </a:rPr>
              <a:t>2 weeks</a:t>
            </a:r>
          </a:p>
        </p:txBody>
      </p:sp>
      <p:sp>
        <p:nvSpPr>
          <p:cNvPr id="36" name="Right Arrow 44">
            <a:extLst>
              <a:ext uri="{FF2B5EF4-FFF2-40B4-BE49-F238E27FC236}">
                <a16:creationId xmlns:a16="http://schemas.microsoft.com/office/drawing/2014/main" id="{3421D38E-BFE1-4121-B450-BEDF49DD9BD5}"/>
              </a:ext>
            </a:extLst>
          </p:cNvPr>
          <p:cNvSpPr/>
          <p:nvPr/>
        </p:nvSpPr>
        <p:spPr>
          <a:xfrm>
            <a:off x="2933547" y="5476683"/>
            <a:ext cx="1062318" cy="3854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3600638-0301-4A38-83C6-15CEF40F7CBB}"/>
              </a:ext>
            </a:extLst>
          </p:cNvPr>
          <p:cNvSpPr txBox="1"/>
          <p:nvPr/>
        </p:nvSpPr>
        <p:spPr>
          <a:xfrm>
            <a:off x="3140190" y="5522131"/>
            <a:ext cx="855675" cy="307777"/>
          </a:xfrm>
          <a:prstGeom prst="rect">
            <a:avLst/>
          </a:prstGeom>
          <a:noFill/>
        </p:spPr>
        <p:txBody>
          <a:bodyPr wrap="square" rtlCol="0">
            <a:spAutoFit/>
          </a:bodyPr>
          <a:lstStyle/>
          <a:p>
            <a:r>
              <a:rPr lang="en-US" sz="1400" dirty="0">
                <a:solidFill>
                  <a:srgbClr val="FFFFFF"/>
                </a:solidFill>
                <a:latin typeface="+mn-lt"/>
              </a:rPr>
              <a:t>FLOW</a:t>
            </a:r>
          </a:p>
        </p:txBody>
      </p:sp>
    </p:spTree>
    <p:extLst>
      <p:ext uri="{BB962C8B-B14F-4D97-AF65-F5344CB8AC3E}">
        <p14:creationId xmlns:p14="http://schemas.microsoft.com/office/powerpoint/2010/main" val="262092334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Test Technique Development – CDTR Calibration</a:t>
            </a:r>
          </a:p>
        </p:txBody>
      </p:sp>
      <p:sp>
        <p:nvSpPr>
          <p:cNvPr id="3" name="TextBox 2">
            <a:extLst>
              <a:ext uri="{FF2B5EF4-FFF2-40B4-BE49-F238E27FC236}">
                <a16:creationId xmlns:a16="http://schemas.microsoft.com/office/drawing/2014/main" id="{44CC4D63-1521-41D4-8F4F-5DF49DC06595}"/>
              </a:ext>
            </a:extLst>
          </p:cNvPr>
          <p:cNvSpPr txBox="1"/>
          <p:nvPr/>
        </p:nvSpPr>
        <p:spPr>
          <a:xfrm>
            <a:off x="229867" y="845800"/>
            <a:ext cx="6839673"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Greatly decrease the time required to calibrate the 	Curved Duct Test Rig (CDTR) 158-microphone array</a:t>
            </a:r>
          </a:p>
        </p:txBody>
      </p:sp>
      <p:sp>
        <p:nvSpPr>
          <p:cNvPr id="8" name="TextBox 7">
            <a:extLst>
              <a:ext uri="{FF2B5EF4-FFF2-40B4-BE49-F238E27FC236}">
                <a16:creationId xmlns:a16="http://schemas.microsoft.com/office/drawing/2014/main" id="{91F8D448-84B0-1140-BC36-50E328D745FA}"/>
              </a:ext>
            </a:extLst>
          </p:cNvPr>
          <p:cNvSpPr txBox="1"/>
          <p:nvPr/>
        </p:nvSpPr>
        <p:spPr>
          <a:xfrm>
            <a:off x="229867" y="1581033"/>
            <a:ext cx="6548049" cy="746358"/>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2000" i="0" dirty="0">
                <a:latin typeface="+mn-lt"/>
              </a:rPr>
              <a:t>Uses </a:t>
            </a:r>
            <a:r>
              <a:rPr lang="en-US" sz="2000" dirty="0">
                <a:latin typeface="+mn-lt"/>
              </a:rPr>
              <a:t>in situ </a:t>
            </a:r>
            <a:r>
              <a:rPr lang="en-US" sz="2000" i="0" dirty="0">
                <a:latin typeface="+mn-lt"/>
              </a:rPr>
              <a:t>method originally developed for the GFIT</a:t>
            </a:r>
          </a:p>
          <a:p>
            <a:pPr marL="342900" indent="-342900">
              <a:spcAft>
                <a:spcPts val="300"/>
              </a:spcAft>
              <a:buFont typeface="Arial" panose="020B0604020202020204" pitchFamily="34" charset="0"/>
              <a:buChar char="•"/>
            </a:pPr>
            <a:r>
              <a:rPr lang="en-US" sz="2000" i="0" dirty="0">
                <a:latin typeface="+mn-lt"/>
              </a:rPr>
              <a:t>Only one pistonphone calibration required (reference mic)</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26250" b="27712"/>
          <a:stretch/>
        </p:blipFill>
        <p:spPr>
          <a:xfrm>
            <a:off x="328930" y="3875939"/>
            <a:ext cx="8833605" cy="2711190"/>
          </a:xfrm>
          <a:prstGeom prst="rect">
            <a:avLst/>
          </a:prstGeom>
        </p:spPr>
      </p:pic>
      <p:grpSp>
        <p:nvGrpSpPr>
          <p:cNvPr id="23" name="Group 22"/>
          <p:cNvGrpSpPr/>
          <p:nvPr/>
        </p:nvGrpSpPr>
        <p:grpSpPr>
          <a:xfrm>
            <a:off x="9472930" y="1981050"/>
            <a:ext cx="2312670" cy="661087"/>
            <a:chOff x="9472930" y="1754658"/>
            <a:chExt cx="2312670" cy="661087"/>
          </a:xfrm>
        </p:grpSpPr>
        <p:sp>
          <p:nvSpPr>
            <p:cNvPr id="10" name="Rounded Rectangle 9"/>
            <p:cNvSpPr/>
            <p:nvPr/>
          </p:nvSpPr>
          <p:spPr>
            <a:xfrm>
              <a:off x="9472930" y="1754658"/>
              <a:ext cx="2312670" cy="6610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9472930" y="1754658"/>
              <a:ext cx="2312670" cy="646331"/>
            </a:xfrm>
            <a:prstGeom prst="rect">
              <a:avLst/>
            </a:prstGeom>
            <a:noFill/>
          </p:spPr>
          <p:txBody>
            <a:bodyPr wrap="square" rtlCol="0">
              <a:spAutoFit/>
            </a:bodyPr>
            <a:lstStyle/>
            <a:p>
              <a:pPr algn="ctr"/>
              <a:r>
                <a:rPr lang="en-US" i="0" dirty="0">
                  <a:latin typeface="+mn-lt"/>
                </a:rPr>
                <a:t>Determine duct exit impedance (TMM)</a:t>
              </a:r>
            </a:p>
          </p:txBody>
        </p:sp>
      </p:grpSp>
      <p:grpSp>
        <p:nvGrpSpPr>
          <p:cNvPr id="24" name="Group 23"/>
          <p:cNvGrpSpPr/>
          <p:nvPr/>
        </p:nvGrpSpPr>
        <p:grpSpPr>
          <a:xfrm>
            <a:off x="9472930" y="3116300"/>
            <a:ext cx="2312670" cy="1200329"/>
            <a:chOff x="9472930" y="2670107"/>
            <a:chExt cx="2312670" cy="1200329"/>
          </a:xfrm>
        </p:grpSpPr>
        <p:sp>
          <p:nvSpPr>
            <p:cNvPr id="12" name="Rounded Rectangle 11"/>
            <p:cNvSpPr/>
            <p:nvPr/>
          </p:nvSpPr>
          <p:spPr>
            <a:xfrm>
              <a:off x="9472930" y="2670107"/>
              <a:ext cx="2312670" cy="120032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9514230" y="2670107"/>
              <a:ext cx="2228124" cy="1200329"/>
            </a:xfrm>
            <a:prstGeom prst="rect">
              <a:avLst/>
            </a:prstGeom>
            <a:noFill/>
          </p:spPr>
          <p:txBody>
            <a:bodyPr wrap="square" rtlCol="0">
              <a:spAutoFit/>
            </a:bodyPr>
            <a:lstStyle/>
            <a:p>
              <a:pPr algn="ctr"/>
              <a:r>
                <a:rPr lang="en-US" i="0" dirty="0">
                  <a:latin typeface="+mn-lt"/>
                </a:rPr>
                <a:t>Calculate duct standing wave for SPL/phase @ each microphone location</a:t>
              </a:r>
            </a:p>
          </p:txBody>
        </p:sp>
      </p:grpSp>
      <p:grpSp>
        <p:nvGrpSpPr>
          <p:cNvPr id="22" name="Group 21"/>
          <p:cNvGrpSpPr/>
          <p:nvPr/>
        </p:nvGrpSpPr>
        <p:grpSpPr>
          <a:xfrm>
            <a:off x="9472930" y="845800"/>
            <a:ext cx="2312670" cy="661087"/>
            <a:chOff x="9472930" y="845800"/>
            <a:chExt cx="2312670" cy="661087"/>
          </a:xfrm>
        </p:grpSpPr>
        <p:sp>
          <p:nvSpPr>
            <p:cNvPr id="14" name="Rounded Rectangle 13"/>
            <p:cNvSpPr/>
            <p:nvPr/>
          </p:nvSpPr>
          <p:spPr>
            <a:xfrm>
              <a:off x="9472930" y="845800"/>
              <a:ext cx="2312670" cy="6610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9514230" y="845800"/>
              <a:ext cx="2228124" cy="646331"/>
            </a:xfrm>
            <a:prstGeom prst="rect">
              <a:avLst/>
            </a:prstGeom>
            <a:noFill/>
          </p:spPr>
          <p:txBody>
            <a:bodyPr wrap="square" rtlCol="0">
              <a:spAutoFit/>
            </a:bodyPr>
            <a:lstStyle/>
            <a:p>
              <a:pPr algn="ctr"/>
              <a:r>
                <a:rPr lang="en-US" i="0" dirty="0">
                  <a:latin typeface="+mn-lt"/>
                </a:rPr>
                <a:t>Drivers on @ 350Hz (plane wave)</a:t>
              </a:r>
            </a:p>
          </p:txBody>
        </p:sp>
      </p:grpSp>
      <p:sp>
        <p:nvSpPr>
          <p:cNvPr id="16" name="TextBox 15"/>
          <p:cNvSpPr txBox="1"/>
          <p:nvPr/>
        </p:nvSpPr>
        <p:spPr>
          <a:xfrm>
            <a:off x="565664" y="2432929"/>
            <a:ext cx="3617098" cy="1200329"/>
          </a:xfrm>
          <a:prstGeom prst="rect">
            <a:avLst/>
          </a:prstGeom>
          <a:noFill/>
        </p:spPr>
        <p:txBody>
          <a:bodyPr wrap="square" rtlCol="0">
            <a:spAutoFit/>
          </a:bodyPr>
          <a:lstStyle/>
          <a:p>
            <a:r>
              <a:rPr lang="en-US" b="1" i="0" u="sng" dirty="0">
                <a:latin typeface="+mn-lt"/>
              </a:rPr>
              <a:t>Original microphone array (electret)</a:t>
            </a:r>
          </a:p>
          <a:p>
            <a:r>
              <a:rPr lang="en-US" i="0" dirty="0" err="1">
                <a:latin typeface="+mn-lt"/>
              </a:rPr>
              <a:t>Multifrequency</a:t>
            </a:r>
            <a:r>
              <a:rPr lang="en-US" i="0" dirty="0">
                <a:latin typeface="+mn-lt"/>
              </a:rPr>
              <a:t> calibration</a:t>
            </a:r>
          </a:p>
          <a:p>
            <a:r>
              <a:rPr lang="en-US" i="0" dirty="0">
                <a:latin typeface="+mn-lt"/>
              </a:rPr>
              <a:t>Single microphone at a time</a:t>
            </a:r>
          </a:p>
          <a:p>
            <a:r>
              <a:rPr lang="en-US" b="1" i="0" dirty="0">
                <a:solidFill>
                  <a:srgbClr val="FF0000"/>
                </a:solidFill>
                <a:latin typeface="+mn-lt"/>
              </a:rPr>
              <a:t>2-3 days for full array</a:t>
            </a:r>
          </a:p>
        </p:txBody>
      </p:sp>
      <p:sp>
        <p:nvSpPr>
          <p:cNvPr id="17" name="TextBox 16"/>
          <p:cNvSpPr txBox="1"/>
          <p:nvPr/>
        </p:nvSpPr>
        <p:spPr>
          <a:xfrm>
            <a:off x="4567192" y="2432928"/>
            <a:ext cx="4119607" cy="1200329"/>
          </a:xfrm>
          <a:prstGeom prst="rect">
            <a:avLst/>
          </a:prstGeom>
          <a:noFill/>
        </p:spPr>
        <p:txBody>
          <a:bodyPr wrap="square" rtlCol="0">
            <a:spAutoFit/>
          </a:bodyPr>
          <a:lstStyle/>
          <a:p>
            <a:r>
              <a:rPr lang="en-US" b="1" i="0" u="sng" dirty="0">
                <a:latin typeface="+mn-lt"/>
              </a:rPr>
              <a:t>Upgraded microphone array (condenser)</a:t>
            </a:r>
          </a:p>
          <a:p>
            <a:r>
              <a:rPr lang="en-US" i="0" dirty="0">
                <a:latin typeface="+mn-lt"/>
              </a:rPr>
              <a:t>Single-frequency calibration</a:t>
            </a:r>
          </a:p>
          <a:p>
            <a:r>
              <a:rPr lang="en-US" i="0" dirty="0">
                <a:latin typeface="+mn-lt"/>
              </a:rPr>
              <a:t>Simultaneous for all mics</a:t>
            </a:r>
          </a:p>
          <a:p>
            <a:r>
              <a:rPr lang="en-US" b="1" i="0" dirty="0">
                <a:solidFill>
                  <a:srgbClr val="FF0000"/>
                </a:solidFill>
                <a:latin typeface="+mn-lt"/>
              </a:rPr>
              <a:t>5 minutes for full array</a:t>
            </a:r>
          </a:p>
        </p:txBody>
      </p:sp>
      <p:grpSp>
        <p:nvGrpSpPr>
          <p:cNvPr id="25" name="Group 24"/>
          <p:cNvGrpSpPr/>
          <p:nvPr/>
        </p:nvGrpSpPr>
        <p:grpSpPr>
          <a:xfrm>
            <a:off x="9472930" y="4790792"/>
            <a:ext cx="2312670" cy="661087"/>
            <a:chOff x="9472930" y="4069491"/>
            <a:chExt cx="2312670" cy="661087"/>
          </a:xfrm>
        </p:grpSpPr>
        <p:sp>
          <p:nvSpPr>
            <p:cNvPr id="18" name="Rounded Rectangle 17"/>
            <p:cNvSpPr/>
            <p:nvPr/>
          </p:nvSpPr>
          <p:spPr>
            <a:xfrm>
              <a:off x="9472930" y="4069491"/>
              <a:ext cx="2312670" cy="6610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9514230" y="4069491"/>
              <a:ext cx="2228124" cy="646331"/>
            </a:xfrm>
            <a:prstGeom prst="rect">
              <a:avLst/>
            </a:prstGeom>
            <a:noFill/>
          </p:spPr>
          <p:txBody>
            <a:bodyPr wrap="square" rtlCol="0">
              <a:spAutoFit/>
            </a:bodyPr>
            <a:lstStyle/>
            <a:p>
              <a:pPr algn="ctr"/>
              <a:r>
                <a:rPr lang="en-US" i="0" dirty="0">
                  <a:latin typeface="+mn-lt"/>
                </a:rPr>
                <a:t>Measure SPL/phase @ for each mic</a:t>
              </a:r>
            </a:p>
          </p:txBody>
        </p:sp>
      </p:grpSp>
      <p:grpSp>
        <p:nvGrpSpPr>
          <p:cNvPr id="26" name="Group 25"/>
          <p:cNvGrpSpPr/>
          <p:nvPr/>
        </p:nvGrpSpPr>
        <p:grpSpPr>
          <a:xfrm>
            <a:off x="9472930" y="5926042"/>
            <a:ext cx="2312670" cy="661087"/>
            <a:chOff x="9472930" y="5926042"/>
            <a:chExt cx="2312670" cy="661087"/>
          </a:xfrm>
        </p:grpSpPr>
        <p:sp>
          <p:nvSpPr>
            <p:cNvPr id="20" name="Rounded Rectangle 19"/>
            <p:cNvSpPr/>
            <p:nvPr/>
          </p:nvSpPr>
          <p:spPr>
            <a:xfrm>
              <a:off x="9472930" y="5926042"/>
              <a:ext cx="2312670" cy="6610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9514230" y="5926042"/>
              <a:ext cx="2228124" cy="646331"/>
            </a:xfrm>
            <a:prstGeom prst="rect">
              <a:avLst/>
            </a:prstGeom>
            <a:noFill/>
          </p:spPr>
          <p:txBody>
            <a:bodyPr wrap="square" rtlCol="0">
              <a:spAutoFit/>
            </a:bodyPr>
            <a:lstStyle/>
            <a:p>
              <a:pPr algn="ctr"/>
              <a:r>
                <a:rPr lang="en-US" i="0" dirty="0">
                  <a:latin typeface="+mn-lt"/>
                </a:rPr>
                <a:t>Compare results and calculate corrections</a:t>
              </a:r>
            </a:p>
          </p:txBody>
        </p:sp>
      </p:grpSp>
      <p:grpSp>
        <p:nvGrpSpPr>
          <p:cNvPr id="27" name="Group 26">
            <a:extLst>
              <a:ext uri="{FF2B5EF4-FFF2-40B4-BE49-F238E27FC236}">
                <a16:creationId xmlns:a16="http://schemas.microsoft.com/office/drawing/2014/main" id="{665325BF-585F-4EF9-8B11-0402CBA9C7A6}"/>
              </a:ext>
            </a:extLst>
          </p:cNvPr>
          <p:cNvGrpSpPr/>
          <p:nvPr/>
        </p:nvGrpSpPr>
        <p:grpSpPr>
          <a:xfrm>
            <a:off x="402329" y="3929449"/>
            <a:ext cx="1324360" cy="640080"/>
            <a:chOff x="8312982" y="5329412"/>
            <a:chExt cx="1324360" cy="677514"/>
          </a:xfrm>
          <a:solidFill>
            <a:schemeClr val="accent1"/>
          </a:solidFill>
        </p:grpSpPr>
        <p:sp>
          <p:nvSpPr>
            <p:cNvPr id="28" name="Right Arrow 27">
              <a:extLst>
                <a:ext uri="{FF2B5EF4-FFF2-40B4-BE49-F238E27FC236}">
                  <a16:creationId xmlns:a16="http://schemas.microsoft.com/office/drawing/2014/main" id="{600734B6-E3B2-1D49-86AE-F4BF799FEFE5}"/>
                </a:ext>
              </a:extLst>
            </p:cNvPr>
            <p:cNvSpPr/>
            <p:nvPr/>
          </p:nvSpPr>
          <p:spPr>
            <a:xfrm>
              <a:off x="8312982" y="5329412"/>
              <a:ext cx="1324360" cy="677514"/>
            </a:xfrm>
            <a:prstGeom prst="rightArrow">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i="0">
                <a:solidFill>
                  <a:prstClr val="white"/>
                </a:solidFill>
                <a:latin typeface="Calibri" panose="020F0502020204030204"/>
              </a:endParaRPr>
            </a:p>
          </p:txBody>
        </p:sp>
        <p:sp>
          <p:nvSpPr>
            <p:cNvPr id="29" name="TextBox 28">
              <a:extLst>
                <a:ext uri="{FF2B5EF4-FFF2-40B4-BE49-F238E27FC236}">
                  <a16:creationId xmlns:a16="http://schemas.microsoft.com/office/drawing/2014/main" id="{A3EC7664-65EB-4FFA-B269-2F50883C1AD9}"/>
                </a:ext>
              </a:extLst>
            </p:cNvPr>
            <p:cNvSpPr txBox="1"/>
            <p:nvPr/>
          </p:nvSpPr>
          <p:spPr>
            <a:xfrm>
              <a:off x="8313946" y="5469184"/>
              <a:ext cx="1008333" cy="3909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i="0" dirty="0">
                  <a:solidFill>
                    <a:schemeClr val="bg1"/>
                  </a:solidFill>
                  <a:latin typeface="+mn-lt"/>
                </a:rPr>
                <a:t>SOUND</a:t>
              </a:r>
            </a:p>
          </p:txBody>
        </p:sp>
      </p:grpSp>
      <p:sp>
        <p:nvSpPr>
          <p:cNvPr id="31" name="Right Arrow 7">
            <a:extLst>
              <a:ext uri="{FF2B5EF4-FFF2-40B4-BE49-F238E27FC236}">
                <a16:creationId xmlns:a16="http://schemas.microsoft.com/office/drawing/2014/main" id="{7495DCA9-39E8-4E3D-9017-3DE8759972CC}"/>
              </a:ext>
            </a:extLst>
          </p:cNvPr>
          <p:cNvSpPr/>
          <p:nvPr/>
        </p:nvSpPr>
        <p:spPr>
          <a:xfrm>
            <a:off x="402329" y="5874065"/>
            <a:ext cx="1324360" cy="640080"/>
          </a:xfrm>
          <a:prstGeom prst="right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endParaRPr lang="en-US" sz="2400" i="0">
              <a:solidFill>
                <a:prstClr val="white"/>
              </a:solidFill>
              <a:latin typeface="Calibri" panose="020F0502020204030204"/>
            </a:endParaRPr>
          </a:p>
        </p:txBody>
      </p:sp>
      <p:sp>
        <p:nvSpPr>
          <p:cNvPr id="30" name="TextBox 29">
            <a:extLst>
              <a:ext uri="{FF2B5EF4-FFF2-40B4-BE49-F238E27FC236}">
                <a16:creationId xmlns:a16="http://schemas.microsoft.com/office/drawing/2014/main" id="{41AC8BF5-6048-4910-A852-C9E52913D6FE}"/>
              </a:ext>
            </a:extLst>
          </p:cNvPr>
          <p:cNvSpPr txBox="1"/>
          <p:nvPr/>
        </p:nvSpPr>
        <p:spPr>
          <a:xfrm>
            <a:off x="403293" y="6009622"/>
            <a:ext cx="10083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i="0" dirty="0">
                <a:solidFill>
                  <a:schemeClr val="bg1"/>
                </a:solidFill>
                <a:latin typeface="+mn-lt"/>
              </a:rPr>
              <a:t>FLOW</a:t>
            </a:r>
            <a:endParaRPr lang="en-US" i="0" dirty="0">
              <a:latin typeface="+mn-lt"/>
            </a:endParaRPr>
          </a:p>
        </p:txBody>
      </p:sp>
      <p:pic>
        <p:nvPicPr>
          <p:cNvPr id="32" name="Picture 31">
            <a:extLst>
              <a:ext uri="{FF2B5EF4-FFF2-40B4-BE49-F238E27FC236}">
                <a16:creationId xmlns:a16="http://schemas.microsoft.com/office/drawing/2014/main" id="{754C0F23-7C22-484A-913B-FB348D49C4E9}"/>
              </a:ext>
            </a:extLst>
          </p:cNvPr>
          <p:cNvPicPr>
            <a:picLocks/>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t="39073"/>
          <a:stretch/>
        </p:blipFill>
        <p:spPr>
          <a:xfrm>
            <a:off x="5545163" y="5074760"/>
            <a:ext cx="2116026" cy="880749"/>
          </a:xfrm>
          <a:prstGeom prst="rect">
            <a:avLst/>
          </a:prstGeom>
        </p:spPr>
      </p:pic>
      <p:sp>
        <p:nvSpPr>
          <p:cNvPr id="33" name="TextBox 32"/>
          <p:cNvSpPr txBox="1"/>
          <p:nvPr/>
        </p:nvSpPr>
        <p:spPr>
          <a:xfrm>
            <a:off x="6263678" y="5266617"/>
            <a:ext cx="726634" cy="369332"/>
          </a:xfrm>
          <a:prstGeom prst="rect">
            <a:avLst/>
          </a:prstGeom>
          <a:noFill/>
        </p:spPr>
        <p:txBody>
          <a:bodyPr wrap="square" lIns="91440" tIns="45720" rIns="91440" bIns="45720" rtlCol="0" anchor="t">
            <a:spAutoFit/>
          </a:bodyPr>
          <a:lstStyle/>
          <a:p>
            <a:r>
              <a:rPr lang="en-US" i="0" dirty="0">
                <a:latin typeface="+mn-lt"/>
                <a:cs typeface="Arial"/>
              </a:rPr>
              <a:t>LINER</a:t>
            </a:r>
            <a:endParaRPr lang="en-US" i="0" dirty="0">
              <a:latin typeface="+mn-lt"/>
              <a:cs typeface="Arial" panose="020B0604020202020204" pitchFamily="34" charset="0"/>
            </a:endParaRPr>
          </a:p>
        </p:txBody>
      </p:sp>
      <p:sp>
        <p:nvSpPr>
          <p:cNvPr id="34" name="TextBox 33">
            <a:extLst>
              <a:ext uri="{FF2B5EF4-FFF2-40B4-BE49-F238E27FC236}">
                <a16:creationId xmlns:a16="http://schemas.microsoft.com/office/drawing/2014/main" id="{17DDA490-894A-4F5A-B811-169BA786FFB1}"/>
              </a:ext>
            </a:extLst>
          </p:cNvPr>
          <p:cNvSpPr txBox="1"/>
          <p:nvPr/>
        </p:nvSpPr>
        <p:spPr>
          <a:xfrm>
            <a:off x="4138629" y="4570122"/>
            <a:ext cx="1008333" cy="441339"/>
          </a:xfrm>
          <a:prstGeom prst="rect">
            <a:avLst/>
          </a:prstGeom>
          <a:solidFill>
            <a:srgbClr val="FFFFFF">
              <a:alpha val="52941"/>
            </a:srgb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80000"/>
              </a:lnSpc>
            </a:pPr>
            <a:r>
              <a:rPr lang="en-US" sz="1400" i="0" dirty="0">
                <a:latin typeface="+mn-lt"/>
              </a:rPr>
              <a:t>Upstream mics</a:t>
            </a:r>
            <a:endParaRPr lang="en-US" sz="1400" i="0" dirty="0">
              <a:latin typeface="+mn-lt"/>
              <a:cs typeface="Calibri"/>
            </a:endParaRPr>
          </a:p>
        </p:txBody>
      </p:sp>
      <p:sp>
        <p:nvSpPr>
          <p:cNvPr id="35" name="TextBox 34">
            <a:extLst>
              <a:ext uri="{FF2B5EF4-FFF2-40B4-BE49-F238E27FC236}">
                <a16:creationId xmlns:a16="http://schemas.microsoft.com/office/drawing/2014/main" id="{17DDA490-894A-4F5A-B811-169BA786FFB1}"/>
              </a:ext>
            </a:extLst>
          </p:cNvPr>
          <p:cNvSpPr txBox="1"/>
          <p:nvPr/>
        </p:nvSpPr>
        <p:spPr>
          <a:xfrm>
            <a:off x="7725925" y="4512499"/>
            <a:ext cx="1113366" cy="441339"/>
          </a:xfrm>
          <a:prstGeom prst="rect">
            <a:avLst/>
          </a:prstGeom>
          <a:solidFill>
            <a:srgbClr val="FFFFFF">
              <a:alpha val="52941"/>
            </a:srgb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80000"/>
              </a:lnSpc>
            </a:pPr>
            <a:r>
              <a:rPr lang="en-US" sz="1400" i="0" dirty="0">
                <a:latin typeface="+mn-lt"/>
              </a:rPr>
              <a:t>Downstream mics</a:t>
            </a:r>
            <a:endParaRPr lang="en-US" sz="1400" i="0" dirty="0">
              <a:latin typeface="+mn-lt"/>
              <a:cs typeface="Calibri"/>
            </a:endParaRPr>
          </a:p>
        </p:txBody>
      </p:sp>
      <p:sp>
        <p:nvSpPr>
          <p:cNvPr id="36" name="Down Arrow 35"/>
          <p:cNvSpPr/>
          <p:nvPr/>
        </p:nvSpPr>
        <p:spPr>
          <a:xfrm>
            <a:off x="10503243" y="1553686"/>
            <a:ext cx="315098" cy="41047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7" name="Down Arrow 36"/>
          <p:cNvSpPr/>
          <p:nvPr/>
        </p:nvSpPr>
        <p:spPr>
          <a:xfrm>
            <a:off x="10470743" y="2673979"/>
            <a:ext cx="315098" cy="41047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8" name="Down Arrow 37"/>
          <p:cNvSpPr/>
          <p:nvPr/>
        </p:nvSpPr>
        <p:spPr>
          <a:xfrm>
            <a:off x="10470743" y="4348471"/>
            <a:ext cx="315098" cy="41047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39" name="Down Arrow 38"/>
          <p:cNvSpPr/>
          <p:nvPr/>
        </p:nvSpPr>
        <p:spPr>
          <a:xfrm>
            <a:off x="10470743" y="5488378"/>
            <a:ext cx="315098" cy="410479"/>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73147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Test Technique Development – Swept Sine w/ Flow</a:t>
            </a:r>
          </a:p>
        </p:txBody>
      </p:sp>
      <p:sp>
        <p:nvSpPr>
          <p:cNvPr id="3" name="TextBox 2">
            <a:extLst>
              <a:ext uri="{FF2B5EF4-FFF2-40B4-BE49-F238E27FC236}">
                <a16:creationId xmlns:a16="http://schemas.microsoft.com/office/drawing/2014/main" id="{44CC4D63-1521-41D4-8F4F-5DF49DC06595}"/>
              </a:ext>
            </a:extLst>
          </p:cNvPr>
          <p:cNvSpPr txBox="1"/>
          <p:nvPr/>
        </p:nvSpPr>
        <p:spPr>
          <a:xfrm>
            <a:off x="229867" y="845800"/>
            <a:ext cx="6839673"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Extend the use of the Swept-Sine Method to the grazing 	flow environment (i.e. GFIT)</a:t>
            </a:r>
          </a:p>
        </p:txBody>
      </p:sp>
      <p:sp>
        <p:nvSpPr>
          <p:cNvPr id="4" name="TextBox 3">
            <a:extLst>
              <a:ext uri="{FF2B5EF4-FFF2-40B4-BE49-F238E27FC236}">
                <a16:creationId xmlns:a16="http://schemas.microsoft.com/office/drawing/2014/main" id="{94E301F1-0A37-4B03-8920-7140E6DD1D4A}"/>
              </a:ext>
            </a:extLst>
          </p:cNvPr>
          <p:cNvSpPr txBox="1"/>
          <p:nvPr/>
        </p:nvSpPr>
        <p:spPr>
          <a:xfrm>
            <a:off x="229867" y="1543351"/>
            <a:ext cx="6619443" cy="4170372"/>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2000" i="0" dirty="0">
                <a:latin typeface="+mn-lt"/>
              </a:rPr>
              <a:t>Task with Vold, LLC</a:t>
            </a:r>
          </a:p>
          <a:p>
            <a:pPr marL="342900" indent="-342900">
              <a:spcAft>
                <a:spcPts val="300"/>
              </a:spcAft>
              <a:buFont typeface="Arial" panose="020B0604020202020204" pitchFamily="34" charset="0"/>
              <a:buChar char="•"/>
            </a:pPr>
            <a:r>
              <a:rPr lang="en-US" sz="2000" i="0" dirty="0">
                <a:latin typeface="+mn-lt"/>
              </a:rPr>
              <a:t>Adjustments made to improve spectral estimates</a:t>
            </a:r>
          </a:p>
          <a:p>
            <a:pPr marL="800100" lvl="1" indent="-342900">
              <a:spcAft>
                <a:spcPts val="300"/>
              </a:spcAft>
              <a:buFont typeface="Arial" panose="020B0604020202020204" pitchFamily="34" charset="0"/>
              <a:buChar char="-"/>
            </a:pPr>
            <a:r>
              <a:rPr lang="en-US" sz="2000" i="0" dirty="0">
                <a:latin typeface="+mn-lt"/>
              </a:rPr>
              <a:t>re-sampled sweep signal as reference</a:t>
            </a:r>
          </a:p>
          <a:p>
            <a:pPr marL="1257300" lvl="2" indent="-342900">
              <a:spcAft>
                <a:spcPts val="300"/>
              </a:spcAft>
              <a:buFont typeface="Calibri" panose="020F0502020204030204" pitchFamily="34" charset="0"/>
              <a:buChar char="▫"/>
            </a:pPr>
            <a:r>
              <a:rPr lang="en-US" sz="2000" i="0" dirty="0">
                <a:latin typeface="+mn-lt"/>
              </a:rPr>
              <a:t>no flow noise</a:t>
            </a:r>
          </a:p>
          <a:p>
            <a:pPr marL="1257300" lvl="2" indent="-342900">
              <a:spcAft>
                <a:spcPts val="300"/>
              </a:spcAft>
              <a:buFont typeface="Calibri" panose="020F0502020204030204" pitchFamily="34" charset="0"/>
              <a:buChar char="▫"/>
            </a:pPr>
            <a:r>
              <a:rPr lang="en-US" sz="2000" i="0" dirty="0">
                <a:latin typeface="+mn-lt"/>
              </a:rPr>
              <a:t>analogous to Signal Extraction Method for tones </a:t>
            </a:r>
          </a:p>
          <a:p>
            <a:pPr marL="800100" lvl="1" indent="-342900">
              <a:spcAft>
                <a:spcPts val="300"/>
              </a:spcAft>
              <a:buFont typeface="Arial" panose="020B0604020202020204" pitchFamily="34" charset="0"/>
              <a:buChar char="-"/>
            </a:pPr>
            <a:r>
              <a:rPr lang="en-US" sz="2000" i="0" dirty="0">
                <a:latin typeface="+mn-lt"/>
              </a:rPr>
              <a:t>adjust for reference phase delay</a:t>
            </a:r>
          </a:p>
          <a:p>
            <a:pPr marL="800100" lvl="1" indent="-342900">
              <a:spcAft>
                <a:spcPts val="300"/>
              </a:spcAft>
              <a:buFont typeface="Arial" panose="020B0604020202020204" pitchFamily="34" charset="0"/>
              <a:buChar char="-"/>
            </a:pPr>
            <a:r>
              <a:rPr lang="en-US" sz="2000" i="0" dirty="0">
                <a:latin typeface="+mn-lt"/>
              </a:rPr>
              <a:t>account for axial frequency shift</a:t>
            </a:r>
          </a:p>
          <a:p>
            <a:pPr marL="800100" lvl="1" indent="-342900">
              <a:spcAft>
                <a:spcPts val="300"/>
              </a:spcAft>
              <a:buFont typeface="Arial" panose="020B0604020202020204" pitchFamily="34" charset="0"/>
              <a:buChar char="-"/>
            </a:pPr>
            <a:r>
              <a:rPr lang="en-US" sz="2000" i="0" dirty="0">
                <a:latin typeface="+mn-lt"/>
              </a:rPr>
              <a:t>tuning of Vold-Kalman filter parameters</a:t>
            </a:r>
          </a:p>
          <a:p>
            <a:pPr marL="342900" indent="-342900">
              <a:spcAft>
                <a:spcPts val="300"/>
              </a:spcAft>
              <a:buFont typeface="Arial" panose="020B0604020202020204" pitchFamily="34" charset="0"/>
              <a:buChar char="•"/>
            </a:pPr>
            <a:r>
              <a:rPr lang="en-US" sz="2000" i="0" dirty="0">
                <a:latin typeface="+mn-lt"/>
              </a:rPr>
              <a:t>Incorporated constant source level at liner LE</a:t>
            </a:r>
          </a:p>
          <a:p>
            <a:pPr marL="342900" indent="-342900">
              <a:spcAft>
                <a:spcPts val="300"/>
              </a:spcAft>
              <a:buFont typeface="Arial" panose="020B0604020202020204" pitchFamily="34" charset="0"/>
              <a:buChar char="•"/>
            </a:pPr>
            <a:r>
              <a:rPr lang="en-US" sz="2000" i="0" dirty="0">
                <a:latin typeface="+mn-lt"/>
              </a:rPr>
              <a:t>New 64-bit version to allow for longer sweeps 	      (more averaging)</a:t>
            </a:r>
          </a:p>
          <a:p>
            <a:pPr marL="342900" indent="-342900">
              <a:spcAft>
                <a:spcPts val="300"/>
              </a:spcAft>
              <a:buFont typeface="Arial" panose="020B0604020202020204" pitchFamily="34" charset="0"/>
              <a:buChar char="•"/>
            </a:pPr>
            <a:endParaRPr lang="en-US" sz="2000" i="0" dirty="0">
              <a:latin typeface="+mn-lt"/>
            </a:endParaRPr>
          </a:p>
        </p:txBody>
      </p:sp>
      <p:graphicFrame>
        <p:nvGraphicFramePr>
          <p:cNvPr id="5" name="Chart 4">
            <a:extLst>
              <a:ext uri="{FF2B5EF4-FFF2-40B4-BE49-F238E27FC236}">
                <a16:creationId xmlns:a16="http://schemas.microsoft.com/office/drawing/2014/main" id="{A73EA213-33C3-5B44-89B9-1F34F5A37789}"/>
              </a:ext>
            </a:extLst>
          </p:cNvPr>
          <p:cNvGraphicFramePr>
            <a:graphicFrameLocks/>
          </p:cNvGraphicFramePr>
          <p:nvPr>
            <p:extLst>
              <p:ext uri="{D42A27DB-BD31-4B8C-83A1-F6EECF244321}">
                <p14:modId xmlns:p14="http://schemas.microsoft.com/office/powerpoint/2010/main" val="1478675288"/>
              </p:ext>
            </p:extLst>
          </p:nvPr>
        </p:nvGraphicFramePr>
        <p:xfrm>
          <a:off x="6760754" y="1051475"/>
          <a:ext cx="5120640" cy="331467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FFBD0736-820A-4EBC-A470-FC01415EAE0B}"/>
              </a:ext>
            </a:extLst>
          </p:cNvPr>
          <p:cNvSpPr/>
          <p:nvPr/>
        </p:nvSpPr>
        <p:spPr>
          <a:xfrm>
            <a:off x="7176052" y="3578085"/>
            <a:ext cx="4422913" cy="84482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970F949B-6B1F-4169-BC5F-01960BBA8394}"/>
              </a:ext>
            </a:extLst>
          </p:cNvPr>
          <p:cNvSpPr txBox="1"/>
          <p:nvPr/>
        </p:nvSpPr>
        <p:spPr>
          <a:xfrm>
            <a:off x="7836496" y="866809"/>
            <a:ext cx="3277941" cy="369332"/>
          </a:xfrm>
          <a:prstGeom prst="rect">
            <a:avLst/>
          </a:prstGeom>
          <a:noFill/>
        </p:spPr>
        <p:txBody>
          <a:bodyPr wrap="square" rtlCol="0">
            <a:spAutoFit/>
          </a:bodyPr>
          <a:lstStyle/>
          <a:p>
            <a:pPr algn="ctr"/>
            <a:r>
              <a:rPr lang="en-US" b="1" i="0" dirty="0">
                <a:latin typeface="+mn-lt"/>
                <a:cs typeface="Arial" panose="020B0604020202020204" pitchFamily="34" charset="0"/>
              </a:rPr>
              <a:t>CT57 liner, 120 dB</a:t>
            </a:r>
          </a:p>
        </p:txBody>
      </p:sp>
      <p:sp>
        <p:nvSpPr>
          <p:cNvPr id="9" name="TextBox 8">
            <a:extLst>
              <a:ext uri="{FF2B5EF4-FFF2-40B4-BE49-F238E27FC236}">
                <a16:creationId xmlns:a16="http://schemas.microsoft.com/office/drawing/2014/main" id="{771C0339-4373-4792-B3CE-78EFA1F9C5CE}"/>
              </a:ext>
            </a:extLst>
          </p:cNvPr>
          <p:cNvSpPr txBox="1"/>
          <p:nvPr/>
        </p:nvSpPr>
        <p:spPr>
          <a:xfrm>
            <a:off x="7514064" y="1236141"/>
            <a:ext cx="837456" cy="369332"/>
          </a:xfrm>
          <a:prstGeom prst="rect">
            <a:avLst/>
          </a:prstGeom>
          <a:noFill/>
        </p:spPr>
        <p:txBody>
          <a:bodyPr wrap="square" rtlCol="0">
            <a:spAutoFit/>
          </a:bodyPr>
          <a:lstStyle/>
          <a:p>
            <a:pPr algn="ctr"/>
            <a:r>
              <a:rPr lang="en-US" dirty="0">
                <a:latin typeface="+mn-lt"/>
              </a:rPr>
              <a:t>M=0.3</a:t>
            </a:r>
          </a:p>
        </p:txBody>
      </p:sp>
      <p:sp>
        <p:nvSpPr>
          <p:cNvPr id="10" name="TextBox 9">
            <a:extLst>
              <a:ext uri="{FF2B5EF4-FFF2-40B4-BE49-F238E27FC236}">
                <a16:creationId xmlns:a16="http://schemas.microsoft.com/office/drawing/2014/main" id="{0B94E35D-6271-4EEF-BB5B-4B01873C0150}"/>
              </a:ext>
            </a:extLst>
          </p:cNvPr>
          <p:cNvSpPr txBox="1"/>
          <p:nvPr/>
        </p:nvSpPr>
        <p:spPr>
          <a:xfrm>
            <a:off x="7524233" y="3631166"/>
            <a:ext cx="817118" cy="369332"/>
          </a:xfrm>
          <a:prstGeom prst="rect">
            <a:avLst/>
          </a:prstGeom>
          <a:noFill/>
        </p:spPr>
        <p:txBody>
          <a:bodyPr wrap="square" rtlCol="0">
            <a:spAutoFit/>
          </a:bodyPr>
          <a:lstStyle/>
          <a:p>
            <a:pPr algn="ctr"/>
            <a:r>
              <a:rPr lang="en-US" dirty="0">
                <a:latin typeface="+mn-lt"/>
              </a:rPr>
              <a:t>M=0.5</a:t>
            </a:r>
          </a:p>
        </p:txBody>
      </p:sp>
      <p:graphicFrame>
        <p:nvGraphicFramePr>
          <p:cNvPr id="11" name="Chart 10">
            <a:extLst>
              <a:ext uri="{FF2B5EF4-FFF2-40B4-BE49-F238E27FC236}">
                <a16:creationId xmlns:a16="http://schemas.microsoft.com/office/drawing/2014/main" id="{2F3987C2-FF44-1B42-ACD3-3CB1C9114A3D}"/>
              </a:ext>
            </a:extLst>
          </p:cNvPr>
          <p:cNvGraphicFramePr>
            <a:graphicFrameLocks/>
          </p:cNvGraphicFramePr>
          <p:nvPr>
            <p:extLst>
              <p:ext uri="{D42A27DB-BD31-4B8C-83A1-F6EECF244321}">
                <p14:modId xmlns:p14="http://schemas.microsoft.com/office/powerpoint/2010/main" val="4115368725"/>
              </p:ext>
            </p:extLst>
          </p:nvPr>
        </p:nvGraphicFramePr>
        <p:xfrm>
          <a:off x="6760754" y="3426930"/>
          <a:ext cx="5120640" cy="357226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94E301F1-0A37-4B03-8920-7140E6DD1D4A}"/>
              </a:ext>
            </a:extLst>
          </p:cNvPr>
          <p:cNvSpPr txBox="1"/>
          <p:nvPr/>
        </p:nvSpPr>
        <p:spPr>
          <a:xfrm>
            <a:off x="229866" y="5657825"/>
            <a:ext cx="6619443" cy="400110"/>
          </a:xfrm>
          <a:prstGeom prst="rect">
            <a:avLst/>
          </a:prstGeom>
          <a:noFill/>
        </p:spPr>
        <p:txBody>
          <a:bodyPr wrap="square" rtlCol="0">
            <a:spAutoFit/>
          </a:bodyPr>
          <a:lstStyle/>
          <a:p>
            <a:pPr>
              <a:spcAft>
                <a:spcPts val="300"/>
              </a:spcAft>
            </a:pPr>
            <a:r>
              <a:rPr lang="en-US" sz="2000" b="1" dirty="0">
                <a:solidFill>
                  <a:srgbClr val="FF0000"/>
                </a:solidFill>
                <a:latin typeface="+mn-lt"/>
              </a:rPr>
              <a:t>Result: Swept-Sine validated for grazing flow up to M=0.5</a:t>
            </a:r>
          </a:p>
        </p:txBody>
      </p:sp>
    </p:spTree>
    <p:extLst>
      <p:ext uri="{BB962C8B-B14F-4D97-AF65-F5344CB8AC3E}">
        <p14:creationId xmlns:p14="http://schemas.microsoft.com/office/powerpoint/2010/main" val="12025996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D1317AAB-4CDB-564E-8B14-DB2CF7C6AB3C}"/>
              </a:ext>
            </a:extLst>
          </p:cNvPr>
          <p:cNvGrpSpPr/>
          <p:nvPr/>
        </p:nvGrpSpPr>
        <p:grpSpPr>
          <a:xfrm>
            <a:off x="5397190" y="995983"/>
            <a:ext cx="5876694" cy="3875867"/>
            <a:chOff x="5051501" y="995983"/>
            <a:chExt cx="5876694" cy="3875867"/>
          </a:xfrm>
        </p:grpSpPr>
        <p:pic>
          <p:nvPicPr>
            <p:cNvPr id="24" name="Picture 23">
              <a:extLst>
                <a:ext uri="{FF2B5EF4-FFF2-40B4-BE49-F238E27FC236}">
                  <a16:creationId xmlns:a16="http://schemas.microsoft.com/office/drawing/2014/main" id="{1CC4F620-0402-A240-B83C-7FA106AE3BC2}"/>
                </a:ext>
              </a:extLst>
            </p:cNvPr>
            <p:cNvPicPr>
              <a:picLocks noChangeAspect="1"/>
            </p:cNvPicPr>
            <p:nvPr/>
          </p:nvPicPr>
          <p:blipFill rotWithShape="1">
            <a:blip r:embed="rId3">
              <a:extLst>
                <a:ext uri="{28A0092B-C50C-407E-A947-70E740481C1C}">
                  <a14:useLocalDpi xmlns:a14="http://schemas.microsoft.com/office/drawing/2010/main" val="0"/>
                </a:ext>
              </a:extLst>
            </a:blip>
            <a:srcRect l="17095" t="10894" r="6465" b="18862"/>
            <a:stretch/>
          </p:blipFill>
          <p:spPr>
            <a:xfrm>
              <a:off x="5051501" y="995983"/>
              <a:ext cx="5876694" cy="3506535"/>
            </a:xfrm>
            <a:prstGeom prst="rect">
              <a:avLst/>
            </a:prstGeom>
            <a:solidFill>
              <a:schemeClr val="tx2">
                <a:lumMod val="60000"/>
                <a:lumOff val="40000"/>
              </a:schemeClr>
            </a:solidFill>
          </p:spPr>
        </p:pic>
        <p:sp>
          <p:nvSpPr>
            <p:cNvPr id="31" name="TextBox 30">
              <a:extLst>
                <a:ext uri="{FF2B5EF4-FFF2-40B4-BE49-F238E27FC236}">
                  <a16:creationId xmlns:a16="http://schemas.microsoft.com/office/drawing/2014/main" id="{A4D013CB-3C44-BA4C-A2D0-809CEC7E9687}"/>
                </a:ext>
              </a:extLst>
            </p:cNvPr>
            <p:cNvSpPr txBox="1"/>
            <p:nvPr/>
          </p:nvSpPr>
          <p:spPr>
            <a:xfrm>
              <a:off x="5291253" y="4502518"/>
              <a:ext cx="5397190" cy="369332"/>
            </a:xfrm>
            <a:prstGeom prst="rect">
              <a:avLst/>
            </a:prstGeom>
            <a:noFill/>
          </p:spPr>
          <p:txBody>
            <a:bodyPr wrap="square" rtlCol="0">
              <a:spAutoFit/>
            </a:bodyPr>
            <a:lstStyle/>
            <a:p>
              <a:pPr algn="ctr"/>
              <a:r>
                <a:rPr lang="en-US" b="1" i="0" dirty="0">
                  <a:latin typeface="+mn-lt"/>
                </a:rPr>
                <a:t>Representative </a:t>
              </a:r>
              <a:r>
                <a:rPr lang="en-US" b="1" i="0" dirty="0" err="1">
                  <a:latin typeface="+mn-lt"/>
                </a:rPr>
                <a:t>narrowbody</a:t>
              </a:r>
              <a:r>
                <a:rPr lang="en-US" b="1" i="0" dirty="0">
                  <a:latin typeface="+mn-lt"/>
                </a:rPr>
                <a:t> engine nacelle </a:t>
              </a:r>
            </a:p>
          </p:txBody>
        </p:sp>
      </p:grpSp>
      <p:sp>
        <p:nvSpPr>
          <p:cNvPr id="38" name="Title 38">
            <a:extLst>
              <a:ext uri="{FF2B5EF4-FFF2-40B4-BE49-F238E27FC236}">
                <a16:creationId xmlns:a16="http://schemas.microsoft.com/office/drawing/2014/main" id="{D670D6A1-9E12-6C42-B0E2-43618DD0DADF}"/>
              </a:ext>
            </a:extLst>
          </p:cNvPr>
          <p:cNvSpPr>
            <a:spLocks noGrp="1"/>
          </p:cNvSpPr>
          <p:nvPr>
            <p:ph type="title"/>
          </p:nvPr>
        </p:nvSpPr>
        <p:spPr>
          <a:xfrm>
            <a:off x="812800" y="0"/>
            <a:ext cx="10972800" cy="762000"/>
          </a:xfrm>
        </p:spPr>
        <p:txBody>
          <a:bodyPr/>
          <a:lstStyle/>
          <a:p>
            <a:r>
              <a:rPr lang="en-US" dirty="0">
                <a:latin typeface="+mn-lt"/>
              </a:rPr>
              <a:t>External – Boeing SAA</a:t>
            </a:r>
            <a:endParaRPr lang="en-US" i="1" dirty="0">
              <a:latin typeface="+mn-lt"/>
            </a:endParaRPr>
          </a:p>
        </p:txBody>
      </p:sp>
      <p:sp>
        <p:nvSpPr>
          <p:cNvPr id="2" name="TextBox 1">
            <a:extLst>
              <a:ext uri="{FF2B5EF4-FFF2-40B4-BE49-F238E27FC236}">
                <a16:creationId xmlns:a16="http://schemas.microsoft.com/office/drawing/2014/main" id="{448ADF70-818C-EE41-92E5-78D6B9A0419F}"/>
              </a:ext>
            </a:extLst>
          </p:cNvPr>
          <p:cNvSpPr txBox="1"/>
          <p:nvPr/>
        </p:nvSpPr>
        <p:spPr>
          <a:xfrm>
            <a:off x="5454335" y="5351596"/>
            <a:ext cx="5762404" cy="707886"/>
          </a:xfrm>
          <a:prstGeom prst="rect">
            <a:avLst/>
          </a:prstGeom>
          <a:noFill/>
        </p:spPr>
        <p:txBody>
          <a:bodyPr wrap="square" rtlCol="0">
            <a:spAutoFit/>
          </a:bodyPr>
          <a:lstStyle/>
          <a:p>
            <a:pPr algn="ctr"/>
            <a:r>
              <a:rPr lang="en-US" sz="2000" b="1" dirty="0">
                <a:solidFill>
                  <a:srgbClr val="FF0000"/>
                </a:solidFill>
                <a:latin typeface="+mn-lt"/>
              </a:rPr>
              <a:t>Also supports new ANOPP liner module development and system assessment uncertainty reduction</a:t>
            </a:r>
          </a:p>
        </p:txBody>
      </p:sp>
      <p:sp>
        <p:nvSpPr>
          <p:cNvPr id="11" name="Rectangle 10"/>
          <p:cNvSpPr/>
          <p:nvPr/>
        </p:nvSpPr>
        <p:spPr>
          <a:xfrm>
            <a:off x="229867" y="1637486"/>
            <a:ext cx="4869366" cy="3477875"/>
          </a:xfrm>
          <a:prstGeom prst="rect">
            <a:avLst/>
          </a:prstGeom>
        </p:spPr>
        <p:txBody>
          <a:bodyPr wrap="square">
            <a:spAutoFit/>
          </a:bodyPr>
          <a:lstStyle/>
          <a:p>
            <a:pPr marL="342900" indent="-342900">
              <a:buFont typeface="Arial" panose="020B0604020202020204" pitchFamily="34" charset="0"/>
              <a:buChar char="•"/>
            </a:pPr>
            <a:r>
              <a:rPr lang="en-US" sz="2000" i="0" dirty="0">
                <a:latin typeface="+mn-lt"/>
                <a:sym typeface="Wingdings" panose="05000000000000000000" pitchFamily="2" charset="2"/>
              </a:rPr>
              <a:t>Realistic nacelle and flow path geometry for three engine classes</a:t>
            </a:r>
          </a:p>
          <a:p>
            <a:pPr marL="285750" indent="-285750">
              <a:buFont typeface="Arial" panose="020B0604020202020204" pitchFamily="34" charset="0"/>
              <a:buChar char="•"/>
            </a:pPr>
            <a:r>
              <a:rPr lang="en-US" sz="2000" i="0" dirty="0">
                <a:latin typeface="+mn-lt"/>
                <a:sym typeface="Wingdings" panose="05000000000000000000" pitchFamily="2" charset="2"/>
              </a:rPr>
              <a:t>Apply liner optimization</a:t>
            </a:r>
          </a:p>
          <a:p>
            <a:pPr marL="742950" lvl="1" indent="-285750">
              <a:buFont typeface="Calibri" panose="020F0502020204030204" pitchFamily="34" charset="0"/>
              <a:buChar char="‒"/>
            </a:pPr>
            <a:r>
              <a:rPr lang="en-US" sz="2000" i="0" dirty="0">
                <a:solidFill>
                  <a:prstClr val="black"/>
                </a:solidFill>
                <a:latin typeface="Calibri"/>
                <a:sym typeface="Wingdings" panose="05000000000000000000" pitchFamily="2" charset="2"/>
              </a:rPr>
              <a:t>CDUCT </a:t>
            </a:r>
            <a:r>
              <a:rPr lang="en-US" sz="2000" i="0" dirty="0" err="1">
                <a:solidFill>
                  <a:prstClr val="black"/>
                </a:solidFill>
                <a:latin typeface="Calibri"/>
                <a:sym typeface="Wingdings" panose="05000000000000000000" pitchFamily="2" charset="2"/>
              </a:rPr>
              <a:t>LaRC</a:t>
            </a:r>
            <a:r>
              <a:rPr lang="en-US" sz="2000" i="0" dirty="0">
                <a:solidFill>
                  <a:prstClr val="black"/>
                </a:solidFill>
                <a:latin typeface="Calibri"/>
                <a:sym typeface="Wingdings" panose="05000000000000000000" pitchFamily="2" charset="2"/>
              </a:rPr>
              <a:t> for propagation</a:t>
            </a:r>
          </a:p>
          <a:p>
            <a:pPr marL="742950" lvl="1" indent="-285750">
              <a:buFont typeface="Calibri" panose="020F0502020204030204" pitchFamily="34" charset="0"/>
              <a:buChar char="‒"/>
            </a:pPr>
            <a:r>
              <a:rPr lang="en-US" sz="2000" i="0" dirty="0">
                <a:solidFill>
                  <a:prstClr val="black"/>
                </a:solidFill>
                <a:latin typeface="Calibri"/>
                <a:sym typeface="Wingdings" panose="05000000000000000000" pitchFamily="2" charset="2"/>
              </a:rPr>
              <a:t>Statistical Source Model for noise</a:t>
            </a:r>
          </a:p>
          <a:p>
            <a:pPr marL="742950" lvl="1" indent="-285750">
              <a:buFont typeface="Calibri" panose="020F0502020204030204" pitchFamily="34" charset="0"/>
              <a:buChar char="‒"/>
            </a:pPr>
            <a:r>
              <a:rPr lang="en-US" sz="2000" i="0" dirty="0">
                <a:solidFill>
                  <a:prstClr val="black"/>
                </a:solidFill>
                <a:latin typeface="Calibri"/>
                <a:sym typeface="Wingdings" panose="05000000000000000000" pitchFamily="2" charset="2"/>
              </a:rPr>
              <a:t>Lower-order liner models</a:t>
            </a:r>
          </a:p>
          <a:p>
            <a:pPr marL="285750" indent="-285750">
              <a:buFont typeface="Arial" panose="020B0604020202020204" pitchFamily="34" charset="0"/>
              <a:buChar char="•"/>
            </a:pPr>
            <a:r>
              <a:rPr lang="en-US" sz="2000" i="0" dirty="0">
                <a:solidFill>
                  <a:prstClr val="black"/>
                </a:solidFill>
                <a:latin typeface="Calibri"/>
                <a:sym typeface="Wingdings" panose="05000000000000000000" pitchFamily="2" charset="2"/>
              </a:rPr>
              <a:t>Assess liner configuration benefits on representative geometry</a:t>
            </a:r>
          </a:p>
          <a:p>
            <a:pPr marL="285750" indent="-285750">
              <a:buFont typeface="Arial" panose="020B0604020202020204" pitchFamily="34" charset="0"/>
              <a:buChar char="•"/>
            </a:pPr>
            <a:r>
              <a:rPr lang="en-US" sz="2000" i="0" dirty="0">
                <a:solidFill>
                  <a:prstClr val="black"/>
                </a:solidFill>
                <a:latin typeface="Calibri"/>
                <a:sym typeface="Wingdings" panose="05000000000000000000" pitchFamily="2" charset="2"/>
              </a:rPr>
              <a:t>Next steps  incorporate metrics for cost, weight, drag, etc.</a:t>
            </a:r>
            <a:endParaRPr lang="en-US" sz="2000" i="0" dirty="0">
              <a:latin typeface="+mn-lt"/>
              <a:sym typeface="Wingdings" panose="05000000000000000000" pitchFamily="2" charset="2"/>
            </a:endParaRPr>
          </a:p>
          <a:p>
            <a:endParaRPr lang="en-US" sz="2000" i="0" dirty="0">
              <a:latin typeface="+mn-lt"/>
            </a:endParaRPr>
          </a:p>
        </p:txBody>
      </p:sp>
      <p:sp>
        <p:nvSpPr>
          <p:cNvPr id="12" name="TextBox 11">
            <a:extLst>
              <a:ext uri="{FF2B5EF4-FFF2-40B4-BE49-F238E27FC236}">
                <a16:creationId xmlns:a16="http://schemas.microsoft.com/office/drawing/2014/main" id="{E4060E3D-8F0E-494E-9753-5A46A50E34AE}"/>
              </a:ext>
            </a:extLst>
          </p:cNvPr>
          <p:cNvSpPr txBox="1"/>
          <p:nvPr/>
        </p:nvSpPr>
        <p:spPr>
          <a:xfrm>
            <a:off x="229867" y="845800"/>
            <a:ext cx="5167323" cy="707886"/>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Acquire realistic engine nacelle geometry for use in liner optimization tool development</a:t>
            </a:r>
            <a:endParaRPr lang="en-US" b="1" i="0" dirty="0">
              <a:latin typeface="+mn-lt"/>
            </a:endParaRPr>
          </a:p>
        </p:txBody>
      </p:sp>
    </p:spTree>
    <p:extLst>
      <p:ext uri="{BB962C8B-B14F-4D97-AF65-F5344CB8AC3E}">
        <p14:creationId xmlns:p14="http://schemas.microsoft.com/office/powerpoint/2010/main" val="41748695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1F8D448-84B0-1140-BC36-50E328D745FA}"/>
              </a:ext>
            </a:extLst>
          </p:cNvPr>
          <p:cNvSpPr txBox="1"/>
          <p:nvPr/>
        </p:nvSpPr>
        <p:spPr>
          <a:xfrm>
            <a:off x="229866" y="1304713"/>
            <a:ext cx="6619443" cy="2400657"/>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2000" i="0" dirty="0">
                <a:latin typeface="+mn-lt"/>
              </a:rPr>
              <a:t>Ducted electric fan combined with propane burner</a:t>
            </a:r>
          </a:p>
          <a:p>
            <a:pPr marL="342900" indent="-342900">
              <a:spcAft>
                <a:spcPts val="300"/>
              </a:spcAft>
              <a:buFont typeface="Arial" panose="020B0604020202020204" pitchFamily="34" charset="0"/>
              <a:buChar char="•"/>
            </a:pPr>
            <a:r>
              <a:rPr lang="en-US" sz="2000" i="0" dirty="0">
                <a:latin typeface="+mn-lt"/>
              </a:rPr>
              <a:t>Used to reduce crop moisture levels after harvesting (peanuts, soybeans, etc.)</a:t>
            </a:r>
          </a:p>
          <a:p>
            <a:pPr marL="342900" indent="-342900">
              <a:spcAft>
                <a:spcPts val="300"/>
              </a:spcAft>
              <a:buFont typeface="Arial" panose="020B0604020202020204" pitchFamily="34" charset="0"/>
              <a:buChar char="•"/>
            </a:pPr>
            <a:r>
              <a:rPr lang="en-US" sz="2000" i="0" dirty="0">
                <a:latin typeface="+mn-lt"/>
              </a:rPr>
              <a:t>Can be pedestal-mounted or portable (truck bed/towed)</a:t>
            </a:r>
          </a:p>
          <a:p>
            <a:pPr marL="342900" indent="-342900">
              <a:spcAft>
                <a:spcPts val="300"/>
              </a:spcAft>
              <a:buFont typeface="Arial" panose="020B0604020202020204" pitchFamily="34" charset="0"/>
              <a:buChar char="•"/>
            </a:pPr>
            <a:r>
              <a:rPr lang="en-US" sz="2000" i="0" dirty="0">
                <a:latin typeface="+mn-lt"/>
              </a:rPr>
              <a:t>Distribution points can have many running simultaneously and be near populated areas</a:t>
            </a:r>
          </a:p>
          <a:p>
            <a:pPr marL="342900" indent="-342900">
              <a:spcAft>
                <a:spcPts val="300"/>
              </a:spcAft>
              <a:buFont typeface="Arial" panose="020B0604020202020204" pitchFamily="34" charset="0"/>
              <a:buChar char="•"/>
            </a:pPr>
            <a:endParaRPr lang="en-US" sz="2000" i="0" dirty="0">
              <a:latin typeface="+mn-lt"/>
            </a:endParaRPr>
          </a:p>
        </p:txBody>
      </p:sp>
      <p:sp>
        <p:nvSpPr>
          <p:cNvPr id="38" name="Title 38">
            <a:extLst>
              <a:ext uri="{FF2B5EF4-FFF2-40B4-BE49-F238E27FC236}">
                <a16:creationId xmlns:a16="http://schemas.microsoft.com/office/drawing/2014/main" id="{D670D6A1-9E12-6C42-B0E2-43618DD0DADF}"/>
              </a:ext>
            </a:extLst>
          </p:cNvPr>
          <p:cNvSpPr>
            <a:spLocks noGrp="1"/>
          </p:cNvSpPr>
          <p:nvPr>
            <p:ph type="title"/>
          </p:nvPr>
        </p:nvSpPr>
        <p:spPr>
          <a:xfrm>
            <a:off x="812800" y="0"/>
            <a:ext cx="10972800" cy="762000"/>
          </a:xfrm>
        </p:spPr>
        <p:txBody>
          <a:bodyPr/>
          <a:lstStyle/>
          <a:p>
            <a:r>
              <a:rPr lang="en-US" dirty="0">
                <a:latin typeface="+mn-lt"/>
              </a:rPr>
              <a:t>External – USDA</a:t>
            </a:r>
            <a:endParaRPr lang="en-US" i="1" dirty="0">
              <a:latin typeface="+mn-lt"/>
            </a:endParaRPr>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2500" r="17548" b="17308"/>
          <a:stretch/>
        </p:blipFill>
        <p:spPr>
          <a:xfrm>
            <a:off x="368904" y="4083321"/>
            <a:ext cx="3801292" cy="2527665"/>
          </a:xfrm>
          <a:prstGeom prst="rect">
            <a:avLst/>
          </a:prstGeom>
          <a:ln w="19050">
            <a:solidFill>
              <a:schemeClr val="tx1"/>
            </a:solidFill>
          </a:ln>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5340" r="12226"/>
          <a:stretch/>
        </p:blipFill>
        <p:spPr>
          <a:xfrm>
            <a:off x="3496030" y="3651520"/>
            <a:ext cx="3631475" cy="2820104"/>
          </a:xfrm>
          <a:prstGeom prst="rect">
            <a:avLst/>
          </a:prstGeom>
          <a:ln w="19050">
            <a:solidFill>
              <a:schemeClr val="tx1"/>
            </a:solidFill>
          </a:ln>
        </p:spPr>
      </p:pic>
      <p:pic>
        <p:nvPicPr>
          <p:cNvPr id="5" name="Blue_dryer_0_Burner">
            <a:hlinkClick r:id="" action="ppaction://media"/>
          </p:cNvPr>
          <p:cNvPicPr>
            <a:picLocks noChangeAspect="1"/>
          </p:cNvPicPr>
          <p:nvPr>
            <a:audioFile r:link="rId1"/>
            <p:extLst>
              <p:ext uri="{DAA4B4D4-6D71-4841-9C94-3DE7FCFB9230}">
                <p14:media xmlns:p14="http://schemas.microsoft.com/office/powerpoint/2010/main" r:embed="rId2">
                  <p14:trim end="23388"/>
                  <p14:fade in="1000" out="1000"/>
                </p14:media>
              </p:ext>
            </p:extLst>
          </p:nvPr>
        </p:nvPicPr>
        <p:blipFill>
          <a:blip r:embed="rId7"/>
          <a:stretch>
            <a:fillRect/>
          </a:stretch>
        </p:blipFill>
        <p:spPr>
          <a:xfrm>
            <a:off x="1549005" y="3436605"/>
            <a:ext cx="609600" cy="609600"/>
          </a:xfrm>
          <a:prstGeom prst="rect">
            <a:avLst/>
          </a:prstGeom>
        </p:spPr>
      </p:pic>
      <p:sp>
        <p:nvSpPr>
          <p:cNvPr id="14" name="TextBox 13">
            <a:extLst>
              <a:ext uri="{FF2B5EF4-FFF2-40B4-BE49-F238E27FC236}">
                <a16:creationId xmlns:a16="http://schemas.microsoft.com/office/drawing/2014/main" id="{E4060E3D-8F0E-494E-9753-5A46A50E34AE}"/>
              </a:ext>
            </a:extLst>
          </p:cNvPr>
          <p:cNvSpPr txBox="1"/>
          <p:nvPr/>
        </p:nvSpPr>
        <p:spPr>
          <a:xfrm>
            <a:off x="229867" y="845800"/>
            <a:ext cx="6873793" cy="754053"/>
          </a:xfrm>
          <a:prstGeom prst="rect">
            <a:avLst/>
          </a:prstGeom>
          <a:noFill/>
        </p:spPr>
        <p:txBody>
          <a:bodyPr wrap="square" rtlCol="0">
            <a:spAutoFit/>
          </a:bodyPr>
          <a:lstStyle/>
          <a:p>
            <a:pPr defTabSz="623888">
              <a:spcAft>
                <a:spcPts val="600"/>
              </a:spcAft>
            </a:pPr>
            <a:r>
              <a:rPr lang="en-US" sz="2000" b="1" dirty="0">
                <a:latin typeface="+mn-lt"/>
                <a:ea typeface="Arial" charset="0"/>
                <a:cs typeface="Arial" charset="0"/>
                <a:sym typeface="Wingdings" pitchFamily="2" charset="2"/>
              </a:rPr>
              <a:t>Goal: Reduce crop dryer fan noise to lessen community impact</a:t>
            </a:r>
          </a:p>
          <a:p>
            <a:pPr>
              <a:spcAft>
                <a:spcPts val="600"/>
              </a:spcAft>
            </a:pPr>
            <a:endParaRPr lang="en-US" b="1" i="0" dirty="0">
              <a:latin typeface="+mn-lt"/>
            </a:endParaRPr>
          </a:p>
        </p:txBody>
      </p:sp>
      <p:grpSp>
        <p:nvGrpSpPr>
          <p:cNvPr id="16" name="Group 15"/>
          <p:cNvGrpSpPr/>
          <p:nvPr/>
        </p:nvGrpSpPr>
        <p:grpSpPr>
          <a:xfrm>
            <a:off x="7276123" y="935381"/>
            <a:ext cx="4367432" cy="2806024"/>
            <a:chOff x="191069" y="3898655"/>
            <a:chExt cx="4367432" cy="2806024"/>
          </a:xfrm>
        </p:grpSpPr>
        <p:grpSp>
          <p:nvGrpSpPr>
            <p:cNvPr id="10" name="Group 9"/>
            <p:cNvGrpSpPr/>
            <p:nvPr/>
          </p:nvGrpSpPr>
          <p:grpSpPr>
            <a:xfrm>
              <a:off x="191069" y="3898655"/>
              <a:ext cx="4367432" cy="2806024"/>
              <a:chOff x="427026" y="3898655"/>
              <a:chExt cx="4131475" cy="2806024"/>
            </a:xfrm>
          </p:grpSpPr>
          <p:graphicFrame>
            <p:nvGraphicFramePr>
              <p:cNvPr id="9" name="Chart 8"/>
              <p:cNvGraphicFramePr>
                <a:graphicFrameLocks/>
              </p:cNvGraphicFramePr>
              <p:nvPr>
                <p:extLst>
                  <p:ext uri="{D42A27DB-BD31-4B8C-83A1-F6EECF244321}">
                    <p14:modId xmlns:p14="http://schemas.microsoft.com/office/powerpoint/2010/main" val="2675652725"/>
                  </p:ext>
                </p:extLst>
              </p:nvPr>
            </p:nvGraphicFramePr>
            <p:xfrm>
              <a:off x="427026" y="4155359"/>
              <a:ext cx="4131475" cy="254932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p:cNvSpPr txBox="1"/>
              <p:nvPr/>
            </p:nvSpPr>
            <p:spPr>
              <a:xfrm>
                <a:off x="459247" y="3898655"/>
                <a:ext cx="4067032" cy="369332"/>
              </a:xfrm>
              <a:prstGeom prst="rect">
                <a:avLst/>
              </a:prstGeom>
              <a:noFill/>
            </p:spPr>
            <p:txBody>
              <a:bodyPr wrap="square" rtlCol="0">
                <a:spAutoFit/>
              </a:bodyPr>
              <a:lstStyle/>
              <a:p>
                <a:r>
                  <a:rPr lang="en-US" b="1" i="0" dirty="0">
                    <a:latin typeface="+mn-lt"/>
                  </a:rPr>
                  <a:t>Dryer Noise: Averaged FFT (</a:t>
                </a:r>
                <a:r>
                  <a:rPr lang="en-US" b="1" i="0" dirty="0" err="1">
                    <a:latin typeface="+mn-lt"/>
                  </a:rPr>
                  <a:t>uncalibrated</a:t>
                </a:r>
                <a:r>
                  <a:rPr lang="en-US" b="1" i="0" dirty="0">
                    <a:latin typeface="+mn-lt"/>
                  </a:rPr>
                  <a:t>)</a:t>
                </a:r>
              </a:p>
            </p:txBody>
          </p:sp>
        </p:grpSp>
        <p:sp>
          <p:nvSpPr>
            <p:cNvPr id="11" name="Oval 10"/>
            <p:cNvSpPr/>
            <p:nvPr/>
          </p:nvSpPr>
          <p:spPr>
            <a:xfrm>
              <a:off x="1016759" y="4974609"/>
              <a:ext cx="375313" cy="300251"/>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rot="731515">
              <a:off x="1406909" y="5377132"/>
              <a:ext cx="1576316" cy="308865"/>
            </a:xfrm>
            <a:prstGeom prst="ellipse">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959945" y="4692988"/>
              <a:ext cx="677787" cy="338554"/>
            </a:xfrm>
            <a:prstGeom prst="rect">
              <a:avLst/>
            </a:prstGeom>
            <a:noFill/>
          </p:spPr>
          <p:txBody>
            <a:bodyPr wrap="square" rtlCol="0">
              <a:spAutoFit/>
            </a:bodyPr>
            <a:lstStyle/>
            <a:p>
              <a:r>
                <a:rPr lang="en-US" sz="1600" i="0" dirty="0">
                  <a:latin typeface="+mn-lt"/>
                </a:rPr>
                <a:t>tones</a:t>
              </a:r>
            </a:p>
          </p:txBody>
        </p:sp>
        <p:sp>
          <p:nvSpPr>
            <p:cNvPr id="17" name="TextBox 16"/>
            <p:cNvSpPr txBox="1"/>
            <p:nvPr/>
          </p:nvSpPr>
          <p:spPr>
            <a:xfrm>
              <a:off x="1793452" y="5051713"/>
              <a:ext cx="1162663" cy="338554"/>
            </a:xfrm>
            <a:prstGeom prst="rect">
              <a:avLst/>
            </a:prstGeom>
            <a:noFill/>
          </p:spPr>
          <p:txBody>
            <a:bodyPr wrap="square" rtlCol="0">
              <a:spAutoFit/>
            </a:bodyPr>
            <a:lstStyle/>
            <a:p>
              <a:r>
                <a:rPr lang="en-US" sz="1600" i="0" dirty="0">
                  <a:latin typeface="+mn-lt"/>
                </a:rPr>
                <a:t>broadband</a:t>
              </a:r>
            </a:p>
          </p:txBody>
        </p:sp>
      </p:grpSp>
      <p:pic>
        <p:nvPicPr>
          <p:cNvPr id="19" name="Picture 18">
            <a:extLst>
              <a:ext uri="{FF2B5EF4-FFF2-40B4-BE49-F238E27FC236}">
                <a16:creationId xmlns:a16="http://schemas.microsoft.com/office/drawing/2014/main" id="{E1121551-E5F5-419C-BBC0-437CDBBD463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618" t="28064" r="12381" b="20889"/>
          <a:stretch/>
        </p:blipFill>
        <p:spPr>
          <a:xfrm>
            <a:off x="7419650" y="4262054"/>
            <a:ext cx="4403446" cy="2218278"/>
          </a:xfrm>
          <a:prstGeom prst="rect">
            <a:avLst/>
          </a:prstGeom>
          <a:ln w="12700">
            <a:solidFill>
              <a:schemeClr val="tx1"/>
            </a:solidFill>
          </a:ln>
        </p:spPr>
      </p:pic>
      <p:sp>
        <p:nvSpPr>
          <p:cNvPr id="21" name="TextBox 20">
            <a:extLst>
              <a:ext uri="{FF2B5EF4-FFF2-40B4-BE49-F238E27FC236}">
                <a16:creationId xmlns:a16="http://schemas.microsoft.com/office/drawing/2014/main" id="{147E1AE9-A165-41A3-A236-A7A0E32117E9}"/>
              </a:ext>
            </a:extLst>
          </p:cNvPr>
          <p:cNvSpPr txBox="1"/>
          <p:nvPr/>
        </p:nvSpPr>
        <p:spPr>
          <a:xfrm>
            <a:off x="8477125" y="3870247"/>
            <a:ext cx="2539498" cy="369332"/>
          </a:xfrm>
          <a:prstGeom prst="rect">
            <a:avLst/>
          </a:prstGeom>
          <a:noFill/>
        </p:spPr>
        <p:txBody>
          <a:bodyPr wrap="square" rtlCol="0">
            <a:spAutoFit/>
          </a:bodyPr>
          <a:lstStyle/>
          <a:p>
            <a:pPr algn="ctr"/>
            <a:r>
              <a:rPr lang="en-US" b="1" i="0" dirty="0">
                <a:latin typeface="+mn-lt"/>
              </a:rPr>
              <a:t>Crop Dryer Test Muffler</a:t>
            </a:r>
          </a:p>
        </p:txBody>
      </p:sp>
    </p:spTree>
    <p:extLst>
      <p:ext uri="{BB962C8B-B14F-4D97-AF65-F5344CB8AC3E}">
        <p14:creationId xmlns:p14="http://schemas.microsoft.com/office/powerpoint/2010/main" val="209954828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remove"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a:extLst>
              <a:ext uri="{FF2B5EF4-FFF2-40B4-BE49-F238E27FC236}">
                <a16:creationId xmlns:a16="http://schemas.microsoft.com/office/drawing/2014/main" id="{E9BFFE85-08B9-5047-9BE8-F9612E761994}"/>
              </a:ext>
            </a:extLst>
          </p:cNvPr>
          <p:cNvSpPr>
            <a:spLocks noGrp="1"/>
          </p:cNvSpPr>
          <p:nvPr>
            <p:ph idx="1"/>
          </p:nvPr>
        </p:nvSpPr>
        <p:spPr>
          <a:xfrm>
            <a:off x="386941" y="887479"/>
            <a:ext cx="11341925" cy="5324535"/>
          </a:xfrm>
        </p:spPr>
        <p:txBody>
          <a:bodyPr>
            <a:spAutoFit/>
          </a:bodyPr>
          <a:lstStyle/>
          <a:p>
            <a:pPr marL="0" indent="0">
              <a:lnSpc>
                <a:spcPct val="100000"/>
              </a:lnSpc>
              <a:spcBef>
                <a:spcPts val="0"/>
              </a:spcBef>
              <a:spcAft>
                <a:spcPts val="600"/>
              </a:spcAft>
              <a:buNone/>
            </a:pPr>
            <a:r>
              <a:rPr lang="en-US" sz="2000" b="1" i="1" dirty="0">
                <a:latin typeface="+mn-lt"/>
              </a:rPr>
              <a:t>Background</a:t>
            </a:r>
          </a:p>
          <a:p>
            <a:pPr>
              <a:lnSpc>
                <a:spcPct val="100000"/>
              </a:lnSpc>
              <a:spcBef>
                <a:spcPts val="0"/>
              </a:spcBef>
              <a:spcAft>
                <a:spcPts val="600"/>
              </a:spcAft>
            </a:pPr>
            <a:r>
              <a:rPr lang="en-US" sz="2000" dirty="0">
                <a:latin typeface="+mn-lt"/>
              </a:rPr>
              <a:t>NASA, GE, Goodrich, and Boeing collaboration in early 2000s</a:t>
            </a:r>
          </a:p>
          <a:p>
            <a:pPr>
              <a:lnSpc>
                <a:spcPct val="100000"/>
              </a:lnSpc>
              <a:spcBef>
                <a:spcPts val="0"/>
              </a:spcBef>
              <a:spcAft>
                <a:spcPts val="600"/>
              </a:spcAft>
            </a:pPr>
            <a:r>
              <a:rPr lang="en-US" sz="2000" dirty="0">
                <a:latin typeface="+mn-lt"/>
              </a:rPr>
              <a:t>Compared impedance spectra educed for similar liners with different test rigs and </a:t>
            </a:r>
            <a:r>
              <a:rPr lang="en-US" sz="2000" dirty="0" err="1">
                <a:latin typeface="+mn-lt"/>
              </a:rPr>
              <a:t>eduction</a:t>
            </a:r>
            <a:r>
              <a:rPr lang="en-US" sz="2000" dirty="0">
                <a:latin typeface="+mn-lt"/>
              </a:rPr>
              <a:t> methods</a:t>
            </a:r>
          </a:p>
          <a:p>
            <a:pPr lvl="1">
              <a:lnSpc>
                <a:spcPct val="100000"/>
              </a:lnSpc>
              <a:spcBef>
                <a:spcPts val="0"/>
              </a:spcBef>
              <a:spcAft>
                <a:spcPts val="600"/>
              </a:spcAft>
              <a:buFontTx/>
              <a:buChar char="-"/>
            </a:pPr>
            <a:r>
              <a:rPr lang="en-US" sz="2000" dirty="0">
                <a:latin typeface="+mn-lt"/>
              </a:rPr>
              <a:t>perforate-over-honeycomb SDOF configurations</a:t>
            </a:r>
          </a:p>
          <a:p>
            <a:pPr lvl="1">
              <a:lnSpc>
                <a:spcPct val="100000"/>
              </a:lnSpc>
              <a:spcBef>
                <a:spcPts val="0"/>
              </a:spcBef>
              <a:spcAft>
                <a:spcPts val="600"/>
              </a:spcAft>
              <a:buFontTx/>
              <a:buChar char="-"/>
            </a:pPr>
            <a:r>
              <a:rPr lang="en-US" sz="2000" dirty="0">
                <a:latin typeface="+mn-lt"/>
              </a:rPr>
              <a:t>flow impedance tubes</a:t>
            </a:r>
          </a:p>
          <a:p>
            <a:pPr>
              <a:lnSpc>
                <a:spcPct val="100000"/>
              </a:lnSpc>
              <a:spcBef>
                <a:spcPts val="0"/>
              </a:spcBef>
              <a:spcAft>
                <a:spcPts val="600"/>
              </a:spcAft>
            </a:pPr>
            <a:r>
              <a:rPr lang="en-US" sz="2000" dirty="0">
                <a:latin typeface="+mn-lt"/>
              </a:rPr>
              <a:t>Since that study was completed</a:t>
            </a:r>
          </a:p>
          <a:p>
            <a:pPr lvl="1">
              <a:lnSpc>
                <a:spcPct val="100000"/>
              </a:lnSpc>
              <a:spcBef>
                <a:spcPts val="0"/>
              </a:spcBef>
              <a:spcAft>
                <a:spcPts val="600"/>
              </a:spcAft>
              <a:buFontTx/>
              <a:buChar char="-"/>
            </a:pPr>
            <a:r>
              <a:rPr lang="en-US" sz="2000" dirty="0">
                <a:latin typeface="+mn-lt"/>
              </a:rPr>
              <a:t>improved measurement tools and new test rigs</a:t>
            </a:r>
          </a:p>
          <a:p>
            <a:pPr lvl="1">
              <a:lnSpc>
                <a:spcPct val="100000"/>
              </a:lnSpc>
              <a:spcBef>
                <a:spcPts val="0"/>
              </a:spcBef>
              <a:spcAft>
                <a:spcPts val="600"/>
              </a:spcAft>
              <a:buFontTx/>
              <a:buChar char="-"/>
            </a:pPr>
            <a:r>
              <a:rPr lang="en-US" sz="2000" dirty="0">
                <a:latin typeface="+mn-lt"/>
              </a:rPr>
              <a:t>increased use of additive manufacturing and interest in novel liner configurations</a:t>
            </a:r>
          </a:p>
          <a:p>
            <a:pPr marL="0" indent="0">
              <a:lnSpc>
                <a:spcPct val="100000"/>
              </a:lnSpc>
              <a:spcBef>
                <a:spcPts val="0"/>
              </a:spcBef>
              <a:spcAft>
                <a:spcPts val="600"/>
              </a:spcAft>
              <a:buNone/>
            </a:pPr>
            <a:r>
              <a:rPr lang="en-US" sz="2000" b="1" i="1" dirty="0">
                <a:latin typeface="+mn-lt"/>
              </a:rPr>
              <a:t>Proposal for two collaborations</a:t>
            </a:r>
          </a:p>
          <a:p>
            <a:pPr>
              <a:lnSpc>
                <a:spcPct val="100000"/>
              </a:lnSpc>
              <a:spcBef>
                <a:spcPts val="0"/>
              </a:spcBef>
              <a:spcAft>
                <a:spcPts val="600"/>
              </a:spcAft>
            </a:pPr>
            <a:r>
              <a:rPr lang="en-US" sz="2000" dirty="0">
                <a:latin typeface="+mn-lt"/>
              </a:rPr>
              <a:t>Experimental focus: compare current experimental tools, similar to earlier study</a:t>
            </a:r>
          </a:p>
          <a:p>
            <a:pPr>
              <a:lnSpc>
                <a:spcPct val="100000"/>
              </a:lnSpc>
              <a:spcBef>
                <a:spcPts val="0"/>
              </a:spcBef>
              <a:spcAft>
                <a:spcPts val="600"/>
              </a:spcAft>
            </a:pPr>
            <a:r>
              <a:rPr lang="en-US" sz="2000" dirty="0">
                <a:latin typeface="+mn-lt"/>
              </a:rPr>
              <a:t>Computational focus: compare impedance </a:t>
            </a:r>
            <a:r>
              <a:rPr lang="en-US" sz="2000" dirty="0" err="1">
                <a:latin typeface="+mn-lt"/>
              </a:rPr>
              <a:t>eduction</a:t>
            </a:r>
            <a:r>
              <a:rPr lang="en-US" sz="2000" dirty="0">
                <a:latin typeface="+mn-lt"/>
              </a:rPr>
              <a:t> analyses using single data set</a:t>
            </a:r>
          </a:p>
          <a:p>
            <a:pPr>
              <a:lnSpc>
                <a:spcPct val="100000"/>
              </a:lnSpc>
              <a:spcBef>
                <a:spcPts val="0"/>
              </a:spcBef>
              <a:spcAft>
                <a:spcPts val="600"/>
              </a:spcAft>
            </a:pPr>
            <a:endParaRPr lang="en-US" sz="2000" dirty="0">
              <a:solidFill>
                <a:srgbClr val="FF0000"/>
              </a:solidFill>
              <a:latin typeface="+mn-lt"/>
            </a:endParaRPr>
          </a:p>
          <a:p>
            <a:pPr marL="0" indent="0" algn="ctr">
              <a:lnSpc>
                <a:spcPct val="100000"/>
              </a:lnSpc>
              <a:spcBef>
                <a:spcPts val="0"/>
              </a:spcBef>
              <a:spcAft>
                <a:spcPts val="600"/>
              </a:spcAft>
              <a:buNone/>
            </a:pPr>
            <a:r>
              <a:rPr lang="en-US" sz="2000" dirty="0">
                <a:solidFill>
                  <a:srgbClr val="FF0000"/>
                </a:solidFill>
                <a:latin typeface="+mn-lt"/>
              </a:rPr>
              <a:t>Provide confirmation to Mike Jones (</a:t>
            </a:r>
            <a:r>
              <a:rPr lang="en-US" sz="2000" dirty="0">
                <a:solidFill>
                  <a:srgbClr val="FF0000"/>
                </a:solidFill>
                <a:latin typeface="+mn-lt"/>
                <a:hlinkClick r:id="rId3">
                  <a:extLst>
                    <a:ext uri="{A12FA001-AC4F-418D-AE19-62706E023703}">
                      <ahyp:hlinkClr xmlns:ahyp="http://schemas.microsoft.com/office/drawing/2018/hyperlinkcolor" val="tx"/>
                    </a:ext>
                  </a:extLst>
                </a:hlinkClick>
              </a:rPr>
              <a:t>michael.g.jones@nasa.gov</a:t>
            </a:r>
            <a:r>
              <a:rPr lang="en-US" sz="2000" dirty="0">
                <a:solidFill>
                  <a:srgbClr val="FF0000"/>
                </a:solidFill>
                <a:latin typeface="+mn-lt"/>
              </a:rPr>
              <a:t>) by </a:t>
            </a:r>
            <a:r>
              <a:rPr lang="en-US" sz="2000" dirty="0">
                <a:solidFill>
                  <a:srgbClr val="00B050"/>
                </a:solidFill>
                <a:latin typeface="+mn-lt"/>
              </a:rPr>
              <a:t>November 30, 2021</a:t>
            </a:r>
            <a:r>
              <a:rPr lang="en-US" sz="2000" dirty="0">
                <a:solidFill>
                  <a:srgbClr val="FF0000"/>
                </a:solidFill>
                <a:latin typeface="+mn-lt"/>
              </a:rPr>
              <a:t> if you have interest in participation in either of these collaborations (currently limited to USA entities)</a:t>
            </a:r>
          </a:p>
        </p:txBody>
      </p:sp>
      <p:sp>
        <p:nvSpPr>
          <p:cNvPr id="5" name="Title 38">
            <a:extLst>
              <a:ext uri="{FF2B5EF4-FFF2-40B4-BE49-F238E27FC236}">
                <a16:creationId xmlns:a16="http://schemas.microsoft.com/office/drawing/2014/main" id="{BED9BE58-1B10-4274-8AF9-55B9DD47569D}"/>
              </a:ext>
            </a:extLst>
          </p:cNvPr>
          <p:cNvSpPr txBox="1">
            <a:spLocks/>
          </p:cNvSpPr>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a:lstStyle>
          <a:p>
            <a:pPr eaLnBrk="1" hangingPunct="1"/>
            <a:r>
              <a:rPr lang="en-US" i="0" dirty="0">
                <a:latin typeface="+mn-lt"/>
              </a:rPr>
              <a:t>Collaboration Invitation</a:t>
            </a:r>
            <a:endParaRPr lang="en-US" i="1" dirty="0">
              <a:latin typeface="+mn-lt"/>
            </a:endParaRPr>
          </a:p>
        </p:txBody>
      </p:sp>
    </p:spTree>
    <p:extLst>
      <p:ext uri="{BB962C8B-B14F-4D97-AF65-F5344CB8AC3E}">
        <p14:creationId xmlns:p14="http://schemas.microsoft.com/office/powerpoint/2010/main" val="94173460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E9BFFE85-08B9-5047-9BE8-F9612E761994}"/>
              </a:ext>
            </a:extLst>
          </p:cNvPr>
          <p:cNvSpPr>
            <a:spLocks noGrp="1"/>
          </p:cNvSpPr>
          <p:nvPr>
            <p:ph idx="1"/>
          </p:nvPr>
        </p:nvSpPr>
        <p:spPr>
          <a:xfrm>
            <a:off x="386941" y="1032506"/>
            <a:ext cx="8008913" cy="2939266"/>
          </a:xfrm>
        </p:spPr>
        <p:txBody>
          <a:bodyPr wrap="square">
            <a:spAutoFit/>
          </a:bodyPr>
          <a:lstStyle/>
          <a:p>
            <a:pPr>
              <a:lnSpc>
                <a:spcPct val="100000"/>
              </a:lnSpc>
              <a:spcBef>
                <a:spcPts val="0"/>
              </a:spcBef>
              <a:spcAft>
                <a:spcPts val="600"/>
              </a:spcAft>
            </a:pPr>
            <a:r>
              <a:rPr lang="en-US" sz="2000" dirty="0">
                <a:latin typeface="+mn-lt"/>
              </a:rPr>
              <a:t>NASA provides design info for 3 to 5 liners (calibration, perforate-over-honeycomb, and wire mesh-over-honeycomb liners)</a:t>
            </a:r>
          </a:p>
          <a:p>
            <a:pPr>
              <a:lnSpc>
                <a:spcPct val="100000"/>
              </a:lnSpc>
              <a:spcBef>
                <a:spcPts val="0"/>
              </a:spcBef>
              <a:spcAft>
                <a:spcPts val="600"/>
              </a:spcAft>
            </a:pPr>
            <a:r>
              <a:rPr lang="en-US" sz="2000" dirty="0">
                <a:latin typeface="+mn-lt"/>
              </a:rPr>
              <a:t>Partner builds liners to fit respective test rigs</a:t>
            </a:r>
          </a:p>
          <a:p>
            <a:pPr>
              <a:lnSpc>
                <a:spcPct val="100000"/>
              </a:lnSpc>
              <a:spcBef>
                <a:spcPts val="0"/>
              </a:spcBef>
              <a:spcAft>
                <a:spcPts val="600"/>
              </a:spcAft>
            </a:pPr>
            <a:r>
              <a:rPr lang="en-US" sz="2000" dirty="0">
                <a:latin typeface="+mn-lt"/>
              </a:rPr>
              <a:t>Each partner conducts tests</a:t>
            </a:r>
          </a:p>
          <a:p>
            <a:pPr lvl="1">
              <a:lnSpc>
                <a:spcPct val="100000"/>
              </a:lnSpc>
              <a:spcBef>
                <a:spcPts val="0"/>
              </a:spcBef>
              <a:spcAft>
                <a:spcPts val="600"/>
              </a:spcAft>
            </a:pPr>
            <a:r>
              <a:rPr lang="en-US" sz="2000" dirty="0">
                <a:latin typeface="+mn-lt"/>
              </a:rPr>
              <a:t>Use </a:t>
            </a:r>
            <a:r>
              <a:rPr lang="en-US" sz="2000" dirty="0" err="1">
                <a:latin typeface="+mn-lt"/>
              </a:rPr>
              <a:t>raylometer</a:t>
            </a:r>
            <a:r>
              <a:rPr lang="en-US" sz="2000" dirty="0">
                <a:latin typeface="+mn-lt"/>
              </a:rPr>
              <a:t>, normal incidence tube, and/or flow impedance tube</a:t>
            </a:r>
          </a:p>
          <a:p>
            <a:pPr lvl="1">
              <a:lnSpc>
                <a:spcPct val="100000"/>
              </a:lnSpc>
              <a:spcBef>
                <a:spcPts val="0"/>
              </a:spcBef>
              <a:spcAft>
                <a:spcPts val="600"/>
              </a:spcAft>
            </a:pPr>
            <a:r>
              <a:rPr lang="en-US" sz="2000" dirty="0">
                <a:latin typeface="+mn-lt"/>
              </a:rPr>
              <a:t>Test conditions based on agreement between NASA and partners</a:t>
            </a:r>
          </a:p>
          <a:p>
            <a:pPr>
              <a:lnSpc>
                <a:spcPct val="100000"/>
              </a:lnSpc>
              <a:spcBef>
                <a:spcPts val="0"/>
              </a:spcBef>
              <a:spcAft>
                <a:spcPts val="600"/>
              </a:spcAft>
            </a:pPr>
            <a:r>
              <a:rPr lang="en-US" sz="2000" dirty="0">
                <a:latin typeface="+mn-lt"/>
              </a:rPr>
              <a:t>NASA exchanges data with each participant where both parties tested same test points</a:t>
            </a:r>
          </a:p>
        </p:txBody>
      </p:sp>
      <p:pic>
        <p:nvPicPr>
          <p:cNvPr id="7" name="Picture 6">
            <a:extLst>
              <a:ext uri="{FF2B5EF4-FFF2-40B4-BE49-F238E27FC236}">
                <a16:creationId xmlns:a16="http://schemas.microsoft.com/office/drawing/2014/main" id="{47794F2F-DB93-C74A-84CB-CF25CC6CF3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80" y="5451898"/>
            <a:ext cx="10300641" cy="1005840"/>
          </a:xfrm>
          <a:prstGeom prst="rect">
            <a:avLst/>
          </a:prstGeom>
        </p:spPr>
      </p:pic>
      <p:sp>
        <p:nvSpPr>
          <p:cNvPr id="8" name="Right Arrow 7">
            <a:extLst>
              <a:ext uri="{FF2B5EF4-FFF2-40B4-BE49-F238E27FC236}">
                <a16:creationId xmlns:a16="http://schemas.microsoft.com/office/drawing/2014/main" id="{75D39778-0F96-FD47-9417-4416262D57FD}"/>
              </a:ext>
            </a:extLst>
          </p:cNvPr>
          <p:cNvSpPr/>
          <p:nvPr/>
        </p:nvSpPr>
        <p:spPr>
          <a:xfrm>
            <a:off x="5752773" y="5361360"/>
            <a:ext cx="1062318" cy="107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3CFF117C-AC95-3E45-A376-CB006234DE48}"/>
              </a:ext>
            </a:extLst>
          </p:cNvPr>
          <p:cNvGrpSpPr/>
          <p:nvPr/>
        </p:nvGrpSpPr>
        <p:grpSpPr>
          <a:xfrm>
            <a:off x="8787740" y="1119095"/>
            <a:ext cx="1386085" cy="3742975"/>
            <a:chOff x="8787740" y="718497"/>
            <a:chExt cx="1386085" cy="3742975"/>
          </a:xfrm>
        </p:grpSpPr>
        <p:pic>
          <p:nvPicPr>
            <p:cNvPr id="10" name="Picture 9">
              <a:extLst>
                <a:ext uri="{FF2B5EF4-FFF2-40B4-BE49-F238E27FC236}">
                  <a16:creationId xmlns:a16="http://schemas.microsoft.com/office/drawing/2014/main" id="{18D2FBAE-B77A-9042-A305-24DC4E28FD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6129" y="718497"/>
              <a:ext cx="1029306" cy="3200400"/>
            </a:xfrm>
            <a:prstGeom prst="rect">
              <a:avLst/>
            </a:prstGeom>
            <a:solidFill>
              <a:srgbClr val="FFFFFF">
                <a:shade val="85000"/>
              </a:srgbClr>
            </a:solidFill>
            <a:ln w="28575"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D175DD7B-BD55-FF42-9280-33B5BE591240}"/>
                </a:ext>
              </a:extLst>
            </p:cNvPr>
            <p:cNvSpPr txBox="1"/>
            <p:nvPr/>
          </p:nvSpPr>
          <p:spPr>
            <a:xfrm>
              <a:off x="8787740" y="4061362"/>
              <a:ext cx="1386085" cy="400110"/>
            </a:xfrm>
            <a:prstGeom prst="rect">
              <a:avLst/>
            </a:prstGeom>
            <a:noFill/>
          </p:spPr>
          <p:txBody>
            <a:bodyPr wrap="none" rtlCol="0">
              <a:spAutoFit/>
            </a:bodyPr>
            <a:lstStyle/>
            <a:p>
              <a:r>
                <a:rPr lang="en-US" sz="2000" dirty="0" err="1">
                  <a:latin typeface="+mn-lt"/>
                </a:rPr>
                <a:t>Raylometer</a:t>
              </a:r>
              <a:endParaRPr lang="en-US" sz="2000" dirty="0">
                <a:latin typeface="+mn-lt"/>
              </a:endParaRPr>
            </a:p>
          </p:txBody>
        </p:sp>
      </p:grpSp>
      <p:grpSp>
        <p:nvGrpSpPr>
          <p:cNvPr id="12" name="Group 11">
            <a:extLst>
              <a:ext uri="{FF2B5EF4-FFF2-40B4-BE49-F238E27FC236}">
                <a16:creationId xmlns:a16="http://schemas.microsoft.com/office/drawing/2014/main" id="{6AD774FC-3FB4-6546-B850-FE93772D9410}"/>
              </a:ext>
            </a:extLst>
          </p:cNvPr>
          <p:cNvGrpSpPr/>
          <p:nvPr/>
        </p:nvGrpSpPr>
        <p:grpSpPr>
          <a:xfrm>
            <a:off x="10165278" y="1119095"/>
            <a:ext cx="1876301" cy="4050751"/>
            <a:chOff x="10165278" y="718497"/>
            <a:chExt cx="1876301" cy="4050751"/>
          </a:xfrm>
        </p:grpSpPr>
        <p:pic>
          <p:nvPicPr>
            <p:cNvPr id="13" name="Picture 12" descr="raylometer.png">
              <a:extLst>
                <a:ext uri="{FF2B5EF4-FFF2-40B4-BE49-F238E27FC236}">
                  <a16:creationId xmlns:a16="http://schemas.microsoft.com/office/drawing/2014/main" id="{1053A5D3-4169-6947-8838-CA1BA3273D0C}"/>
                </a:ext>
              </a:extLst>
            </p:cNvPr>
            <p:cNvPicPr>
              <a:picLocks noChangeAspect="1"/>
            </p:cNvPicPr>
            <p:nvPr/>
          </p:nvPicPr>
          <p:blipFill>
            <a:blip r:embed="rId5"/>
            <a:srcRect l="19576" t="1641" r="42781" b="39572"/>
            <a:stretch>
              <a:fillRect/>
            </a:stretch>
          </p:blipFill>
          <p:spPr>
            <a:xfrm>
              <a:off x="10310425" y="718497"/>
              <a:ext cx="1586007" cy="3266159"/>
            </a:xfrm>
            <a:prstGeom prst="rect">
              <a:avLst/>
            </a:prstGeom>
          </p:spPr>
        </p:pic>
        <p:sp>
          <p:nvSpPr>
            <p:cNvPr id="14" name="TextBox 13">
              <a:extLst>
                <a:ext uri="{FF2B5EF4-FFF2-40B4-BE49-F238E27FC236}">
                  <a16:creationId xmlns:a16="http://schemas.microsoft.com/office/drawing/2014/main" id="{F59E0AF5-1004-D74F-A538-1B3C81A19D96}"/>
                </a:ext>
              </a:extLst>
            </p:cNvPr>
            <p:cNvSpPr txBox="1"/>
            <p:nvPr/>
          </p:nvSpPr>
          <p:spPr>
            <a:xfrm>
              <a:off x="10165278" y="4061362"/>
              <a:ext cx="1876301" cy="707886"/>
            </a:xfrm>
            <a:prstGeom prst="rect">
              <a:avLst/>
            </a:prstGeom>
            <a:noFill/>
          </p:spPr>
          <p:txBody>
            <a:bodyPr wrap="square" rtlCol="0">
              <a:spAutoFit/>
            </a:bodyPr>
            <a:lstStyle/>
            <a:p>
              <a:pPr algn="ctr"/>
              <a:r>
                <a:rPr lang="en-US" sz="2000" dirty="0">
                  <a:latin typeface="+mn-lt"/>
                </a:rPr>
                <a:t>Normal Incidence Tube </a:t>
              </a:r>
            </a:p>
          </p:txBody>
        </p:sp>
      </p:grpSp>
      <p:sp>
        <p:nvSpPr>
          <p:cNvPr id="15" name="TextBox 14">
            <a:extLst>
              <a:ext uri="{FF2B5EF4-FFF2-40B4-BE49-F238E27FC236}">
                <a16:creationId xmlns:a16="http://schemas.microsoft.com/office/drawing/2014/main" id="{32222CF6-FD89-F245-976B-D512CCF7D4C2}"/>
              </a:ext>
            </a:extLst>
          </p:cNvPr>
          <p:cNvSpPr txBox="1"/>
          <p:nvPr/>
        </p:nvSpPr>
        <p:spPr>
          <a:xfrm>
            <a:off x="2038598" y="4985658"/>
            <a:ext cx="3709059" cy="400110"/>
          </a:xfrm>
          <a:prstGeom prst="rect">
            <a:avLst/>
          </a:prstGeom>
          <a:noFill/>
        </p:spPr>
        <p:txBody>
          <a:bodyPr wrap="square" rtlCol="0">
            <a:spAutoFit/>
          </a:bodyPr>
          <a:lstStyle/>
          <a:p>
            <a:pPr algn="ctr"/>
            <a:r>
              <a:rPr lang="en-US" sz="2000" dirty="0">
                <a:latin typeface="+mn-lt"/>
              </a:rPr>
              <a:t>Grazing Flow Impedance Tube</a:t>
            </a:r>
          </a:p>
        </p:txBody>
      </p:sp>
      <p:sp>
        <p:nvSpPr>
          <p:cNvPr id="16" name="Title 38">
            <a:extLst>
              <a:ext uri="{FF2B5EF4-FFF2-40B4-BE49-F238E27FC236}">
                <a16:creationId xmlns:a16="http://schemas.microsoft.com/office/drawing/2014/main" id="{CF3A823C-A075-4152-A72E-7FEA67130B50}"/>
              </a:ext>
            </a:extLst>
          </p:cNvPr>
          <p:cNvSpPr txBox="1">
            <a:spLocks/>
          </p:cNvSpPr>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a:lstStyle>
          <a:p>
            <a:pPr eaLnBrk="1" hangingPunct="1"/>
            <a:r>
              <a:rPr lang="en-US" i="0" dirty="0">
                <a:latin typeface="+mn-lt"/>
              </a:rPr>
              <a:t>Experimental Focus</a:t>
            </a:r>
            <a:endParaRPr lang="en-US" i="1" dirty="0">
              <a:latin typeface="+mn-lt"/>
            </a:endParaRPr>
          </a:p>
        </p:txBody>
      </p:sp>
    </p:spTree>
    <p:extLst>
      <p:ext uri="{BB962C8B-B14F-4D97-AF65-F5344CB8AC3E}">
        <p14:creationId xmlns:p14="http://schemas.microsoft.com/office/powerpoint/2010/main" val="14171759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4">
            <a:extLst>
              <a:ext uri="{FF2B5EF4-FFF2-40B4-BE49-F238E27FC236}">
                <a16:creationId xmlns:a16="http://schemas.microsoft.com/office/drawing/2014/main" id="{E9BFFE85-08B9-5047-9BE8-F9612E761994}"/>
              </a:ext>
            </a:extLst>
          </p:cNvPr>
          <p:cNvSpPr txBox="1">
            <a:spLocks/>
          </p:cNvSpPr>
          <p:nvPr/>
        </p:nvSpPr>
        <p:spPr bwMode="auto">
          <a:xfrm>
            <a:off x="386941" y="1035523"/>
            <a:ext cx="10965869" cy="22467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defTabSz="457200" rtl="0" fontAlgn="base">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fontAlgn="base">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spcBef>
                <a:spcPts val="0"/>
              </a:spcBef>
              <a:spcAft>
                <a:spcPts val="600"/>
              </a:spcAft>
            </a:pPr>
            <a:r>
              <a:rPr lang="en-US" i="0">
                <a:latin typeface="+mn-lt"/>
              </a:rPr>
              <a:t>NASA provides acoustic pressure data and associated aero data from GFIT for up to 5 liners (possibly the same set of liners used for Experimental Focus)</a:t>
            </a:r>
          </a:p>
          <a:p>
            <a:pPr eaLnBrk="1" hangingPunct="1">
              <a:spcBef>
                <a:spcPts val="0"/>
              </a:spcBef>
              <a:spcAft>
                <a:spcPts val="600"/>
              </a:spcAft>
            </a:pPr>
            <a:r>
              <a:rPr lang="en-US" i="0">
                <a:latin typeface="+mn-lt"/>
              </a:rPr>
              <a:t>Each partner processes data using their impedance eduction method to enable direct comparison</a:t>
            </a:r>
          </a:p>
          <a:p>
            <a:pPr eaLnBrk="1" hangingPunct="1">
              <a:spcBef>
                <a:spcPts val="0"/>
              </a:spcBef>
              <a:spcAft>
                <a:spcPts val="600"/>
              </a:spcAft>
            </a:pPr>
            <a:r>
              <a:rPr lang="en-US" i="0">
                <a:latin typeface="+mn-lt"/>
              </a:rPr>
              <a:t>NASA exchanges data with each participant where both parties processed the same test conditions</a:t>
            </a:r>
          </a:p>
          <a:p>
            <a:pPr lvl="1" eaLnBrk="1" hangingPunct="1">
              <a:spcBef>
                <a:spcPts val="0"/>
              </a:spcBef>
              <a:spcAft>
                <a:spcPts val="600"/>
              </a:spcAft>
            </a:pPr>
            <a:r>
              <a:rPr lang="en-US" sz="2000" i="0">
                <a:latin typeface="+mn-lt"/>
              </a:rPr>
              <a:t>Educed impedance spectra</a:t>
            </a:r>
          </a:p>
          <a:p>
            <a:pPr lvl="1" eaLnBrk="1" hangingPunct="1">
              <a:spcBef>
                <a:spcPts val="0"/>
              </a:spcBef>
              <a:spcAft>
                <a:spcPts val="600"/>
              </a:spcAft>
            </a:pPr>
            <a:r>
              <a:rPr lang="en-US" sz="2000" i="0">
                <a:latin typeface="+mn-lt"/>
              </a:rPr>
              <a:t>Comparisons of predicted and measured acoustic pressure fields</a:t>
            </a:r>
            <a:endParaRPr lang="en-US" sz="2000" i="0" dirty="0">
              <a:latin typeface="+mn-lt"/>
            </a:endParaRPr>
          </a:p>
        </p:txBody>
      </p:sp>
      <p:pic>
        <p:nvPicPr>
          <p:cNvPr id="18" name="Picture 17">
            <a:extLst>
              <a:ext uri="{FF2B5EF4-FFF2-40B4-BE49-F238E27FC236}">
                <a16:creationId xmlns:a16="http://schemas.microsoft.com/office/drawing/2014/main" id="{7545E784-B17E-DB40-9DE6-E1A92FE285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80" y="5451898"/>
            <a:ext cx="10300641" cy="1005840"/>
          </a:xfrm>
          <a:prstGeom prst="rect">
            <a:avLst/>
          </a:prstGeom>
        </p:spPr>
      </p:pic>
      <p:sp>
        <p:nvSpPr>
          <p:cNvPr id="19" name="Right Arrow 18">
            <a:extLst>
              <a:ext uri="{FF2B5EF4-FFF2-40B4-BE49-F238E27FC236}">
                <a16:creationId xmlns:a16="http://schemas.microsoft.com/office/drawing/2014/main" id="{331CF016-5C09-A841-9526-F769BF822C15}"/>
              </a:ext>
            </a:extLst>
          </p:cNvPr>
          <p:cNvSpPr/>
          <p:nvPr/>
        </p:nvSpPr>
        <p:spPr>
          <a:xfrm>
            <a:off x="5752774" y="5361360"/>
            <a:ext cx="1062318" cy="1075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68FCFAC-4F79-9648-8371-0802D55DDD7D}"/>
              </a:ext>
            </a:extLst>
          </p:cNvPr>
          <p:cNvSpPr txBox="1"/>
          <p:nvPr/>
        </p:nvSpPr>
        <p:spPr>
          <a:xfrm>
            <a:off x="2038598" y="4985658"/>
            <a:ext cx="3709059" cy="400110"/>
          </a:xfrm>
          <a:prstGeom prst="rect">
            <a:avLst/>
          </a:prstGeom>
          <a:noFill/>
        </p:spPr>
        <p:txBody>
          <a:bodyPr wrap="square" rtlCol="0">
            <a:spAutoFit/>
          </a:bodyPr>
          <a:lstStyle/>
          <a:p>
            <a:pPr algn="ctr"/>
            <a:r>
              <a:rPr lang="en-US" sz="2000" dirty="0">
                <a:latin typeface="+mn-lt"/>
              </a:rPr>
              <a:t>Grazing Flow Impedance Tube</a:t>
            </a:r>
          </a:p>
        </p:txBody>
      </p:sp>
      <p:sp>
        <p:nvSpPr>
          <p:cNvPr id="21" name="Title 38">
            <a:extLst>
              <a:ext uri="{FF2B5EF4-FFF2-40B4-BE49-F238E27FC236}">
                <a16:creationId xmlns:a16="http://schemas.microsoft.com/office/drawing/2014/main" id="{992F52EF-000C-421E-AFD0-D59EC12549F1}"/>
              </a:ext>
            </a:extLst>
          </p:cNvPr>
          <p:cNvSpPr txBox="1">
            <a:spLocks/>
          </p:cNvSpPr>
          <p:nvPr/>
        </p:nvSpPr>
        <p:spPr bwMode="auto">
          <a:xfrm>
            <a:off x="812800" y="0"/>
            <a:ext cx="109728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defTabSz="457200" rtl="0" fontAlgn="base">
              <a:spcBef>
                <a:spcPct val="0"/>
              </a:spcBef>
              <a:spcAft>
                <a:spcPct val="0"/>
              </a:spcAft>
              <a:defRPr lang="en-US" sz="2800" b="1" kern="1200" dirty="0">
                <a:solidFill>
                  <a:schemeClr val="tx1"/>
                </a:solidFill>
                <a:latin typeface="Helvetica"/>
                <a:ea typeface="ＭＳ Ｐゴシック" charset="-128"/>
                <a:cs typeface="Helvetica"/>
              </a:defRPr>
            </a:lvl1pPr>
            <a:lvl2pPr algn="ctr" defTabSz="457200" rtl="0" fontAlgn="base">
              <a:spcBef>
                <a:spcPct val="0"/>
              </a:spcBef>
              <a:spcAft>
                <a:spcPct val="0"/>
              </a:spcAft>
              <a:defRPr sz="2800" b="1">
                <a:solidFill>
                  <a:schemeClr val="tx1"/>
                </a:solidFill>
                <a:latin typeface="Helvetica" charset="0"/>
                <a:ea typeface="ＭＳ Ｐゴシック" charset="-128"/>
              </a:defRPr>
            </a:lvl2pPr>
            <a:lvl3pPr algn="ctr" defTabSz="457200" rtl="0" fontAlgn="base">
              <a:spcBef>
                <a:spcPct val="0"/>
              </a:spcBef>
              <a:spcAft>
                <a:spcPct val="0"/>
              </a:spcAft>
              <a:defRPr sz="2800" b="1">
                <a:solidFill>
                  <a:schemeClr val="tx1"/>
                </a:solidFill>
                <a:latin typeface="Helvetica" charset="0"/>
                <a:ea typeface="ＭＳ Ｐゴシック" charset="-128"/>
              </a:defRPr>
            </a:lvl3pPr>
            <a:lvl4pPr algn="ctr" defTabSz="457200" rtl="0" fontAlgn="base">
              <a:spcBef>
                <a:spcPct val="0"/>
              </a:spcBef>
              <a:spcAft>
                <a:spcPct val="0"/>
              </a:spcAft>
              <a:defRPr sz="2800" b="1">
                <a:solidFill>
                  <a:schemeClr val="tx1"/>
                </a:solidFill>
                <a:latin typeface="Helvetica" charset="0"/>
                <a:ea typeface="ＭＳ Ｐゴシック" charset="-128"/>
              </a:defRPr>
            </a:lvl4pPr>
            <a:lvl5pPr algn="ctr" defTabSz="457200" rtl="0" fontAlgn="base">
              <a:spcBef>
                <a:spcPct val="0"/>
              </a:spcBef>
              <a:spcAft>
                <a:spcPct val="0"/>
              </a:spcAft>
              <a:defRPr sz="2800" b="1">
                <a:solidFill>
                  <a:schemeClr val="tx1"/>
                </a:solidFill>
                <a:latin typeface="Helvetica" charset="0"/>
                <a:ea typeface="ＭＳ Ｐゴシック" charset="-128"/>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a:lstStyle>
          <a:p>
            <a:pPr eaLnBrk="1" hangingPunct="1"/>
            <a:r>
              <a:rPr lang="en-US" i="0" dirty="0">
                <a:latin typeface="+mn-lt"/>
              </a:rPr>
              <a:t>Computational Focus</a:t>
            </a:r>
            <a:endParaRPr lang="en-US" i="1" dirty="0">
              <a:latin typeface="+mn-lt"/>
            </a:endParaRPr>
          </a:p>
        </p:txBody>
      </p:sp>
    </p:spTree>
    <p:extLst>
      <p:ext uri="{BB962C8B-B14F-4D97-AF65-F5344CB8AC3E}">
        <p14:creationId xmlns:p14="http://schemas.microsoft.com/office/powerpoint/2010/main" val="26190792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ooter Placeholder 3"/>
          <p:cNvSpPr>
            <a:spLocks noGrp="1"/>
          </p:cNvSpPr>
          <p:nvPr>
            <p:ph type="ftr" sz="quarter" idx="4294967295"/>
          </p:nvPr>
        </p:nvSpPr>
        <p:spPr>
          <a:xfrm>
            <a:off x="5537490" y="6349537"/>
            <a:ext cx="3886488" cy="355787"/>
          </a:xfrm>
          <a:prstGeom prst="rect">
            <a:avLst/>
          </a:prstGeom>
        </p:spPr>
        <p:txBody>
          <a:bodyPr vert="horz" wrap="square" lIns="82058" tIns="41029" rIns="82058" bIns="4102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898989"/>
                </a:solidFill>
                <a:effectLst/>
                <a:uLnTx/>
                <a:uFillTx/>
                <a:latin typeface="Calibri" pitchFamily="34" charset="0"/>
                <a:ea typeface="ＭＳ Ｐゴシック" charset="-128"/>
                <a:cs typeface="+mn-cs"/>
              </a:rPr>
              <a:t>Your Title Here</a:t>
            </a:r>
          </a:p>
        </p:txBody>
      </p:sp>
      <p:sp>
        <p:nvSpPr>
          <p:cNvPr id="6" name="Slide Number Placeholder 4"/>
          <p:cNvSpPr>
            <a:spLocks noGrp="1"/>
          </p:cNvSpPr>
          <p:nvPr>
            <p:ph type="sldNum" sz="quarter" idx="4294967295"/>
          </p:nvPr>
        </p:nvSpPr>
        <p:spPr>
          <a:xfrm>
            <a:off x="9501912" y="6362143"/>
            <a:ext cx="855807" cy="343181"/>
          </a:xfrm>
          <a:prstGeom prst="rect">
            <a:avLst/>
          </a:prstGeom>
        </p:spPr>
        <p:txBody>
          <a:bodyPr lIns="82058" tIns="41029" rIns="82058" bIns="41029"/>
          <a:lstStyle/>
          <a:p>
            <a:pPr marL="0" marR="0" lvl="0" indent="0" algn="l" defTabSz="914400" rtl="0" eaLnBrk="0" fontAlgn="base" latinLnBrk="0" hangingPunct="0">
              <a:lnSpc>
                <a:spcPct val="100000"/>
              </a:lnSpc>
              <a:spcBef>
                <a:spcPct val="0"/>
              </a:spcBef>
              <a:spcAft>
                <a:spcPct val="0"/>
              </a:spcAft>
              <a:buClrTx/>
              <a:buSzTx/>
              <a:buFontTx/>
              <a:buNone/>
              <a:tabLst/>
              <a:defRPr/>
            </a:pPr>
            <a:fld id="{6A30DEDF-04EC-E74E-8109-E59EA44A1586}" type="slidenum">
              <a:rPr kumimoji="0" lang="en-US" sz="1800" b="0" i="1" u="none" strike="noStrike" kern="1200" cap="none" spc="0" normalizeH="0" baseline="0" noProof="0">
                <a:ln>
                  <a:noFill/>
                </a:ln>
                <a:solidFill>
                  <a:prstClr val="black"/>
                </a:solidFill>
                <a:effectLst/>
                <a:uLnTx/>
                <a:uFillTx/>
                <a:latin typeface="Arial Narrow" pitchFamily="34" charset="0"/>
                <a:ea typeface="ＭＳ Ｐゴシック"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24</a:t>
            </a:fld>
            <a:endParaRPr kumimoji="0" lang="en-US" sz="1800" b="0" i="1" u="none" strike="noStrike" kern="1200" cap="none" spc="0" normalizeH="0" baseline="0" noProof="0" dirty="0">
              <a:ln>
                <a:noFill/>
              </a:ln>
              <a:solidFill>
                <a:prstClr val="black"/>
              </a:solidFill>
              <a:effectLst/>
              <a:uLnTx/>
              <a:uFillTx/>
              <a:latin typeface="Arial Narrow" pitchFamily="34" charset="0"/>
              <a:ea typeface="ＭＳ Ｐゴシック" charset="-128"/>
              <a:cs typeface="+mn-cs"/>
            </a:endParaRPr>
          </a:p>
        </p:txBody>
      </p:sp>
      <p:sp>
        <p:nvSpPr>
          <p:cNvPr id="126981" name="Rectangle 5"/>
          <p:cNvSpPr>
            <a:spLocks noChangeArrowheads="1"/>
          </p:cNvSpPr>
          <p:nvPr/>
        </p:nvSpPr>
        <p:spPr bwMode="auto">
          <a:xfrm>
            <a:off x="1666879" y="6266890"/>
            <a:ext cx="9001125" cy="591110"/>
          </a:xfrm>
          <a:prstGeom prst="rect">
            <a:avLst/>
          </a:prstGeom>
          <a:solidFill>
            <a:schemeClr val="bg1"/>
          </a:solidFill>
          <a:ln w="9525">
            <a:noFill/>
            <a:miter lim="800000"/>
            <a:headEnd/>
            <a:tailEnd/>
          </a:ln>
          <a:effectLst/>
        </p:spPr>
        <p:txBody>
          <a:bodyPr wrap="none" lIns="82058" tIns="41029" rIns="82058" bIns="41029" anchor="ctr">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Arial Narrow" pitchFamily="34" charset="0"/>
              <a:ea typeface="ＭＳ Ｐゴシック" charset="-128"/>
              <a:cs typeface="+mn-cs"/>
            </a:endParaRPr>
          </a:p>
        </p:txBody>
      </p:sp>
      <p:pic>
        <p:nvPicPr>
          <p:cNvPr id="126988" name="Picture 12" descr="NASA insigniaCMYK"/>
          <p:cNvPicPr preferRelativeResize="0">
            <a:picLocks noChangeAspect="1" noChangeArrowheads="1"/>
          </p:cNvPicPr>
          <p:nvPr/>
        </p:nvPicPr>
        <p:blipFill>
          <a:blip r:embed="rId3" cstate="print"/>
          <a:srcRect/>
          <a:stretch>
            <a:fillRect/>
          </a:stretch>
        </p:blipFill>
        <p:spPr bwMode="auto">
          <a:xfrm>
            <a:off x="4800956" y="2423160"/>
            <a:ext cx="2590095" cy="201168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advTm="7867">
        <p14:flythrough/>
      </p:transition>
    </mc:Choice>
    <mc:Fallback xmlns="">
      <p:transition advTm="7867">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70161</TotalTime>
  <Words>5575</Words>
  <Application>Microsoft Office PowerPoint</Application>
  <PresentationFormat>Widescreen</PresentationFormat>
  <Paragraphs>428</Paragraphs>
  <Slides>24</Slides>
  <Notes>24</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75 Helvetica Bold</vt:lpstr>
      <vt:lpstr>Arial</vt:lpstr>
      <vt:lpstr>Arial Narrow</vt:lpstr>
      <vt:lpstr>Calibri</vt:lpstr>
      <vt:lpstr>Cambria Math</vt:lpstr>
      <vt:lpstr>Helvetica</vt:lpstr>
      <vt:lpstr>Symbol</vt:lpstr>
      <vt:lpstr>Times</vt:lpstr>
      <vt:lpstr>Times New Roman</vt:lpstr>
      <vt:lpstr>Office Theme</vt:lpstr>
      <vt:lpstr>1_Office Theme</vt:lpstr>
      <vt:lpstr>Recent Experimental Investigations in the Liner Technology Facility</vt:lpstr>
      <vt:lpstr>Background</vt:lpstr>
      <vt:lpstr>NASA LaRC Liner Physics Team</vt:lpstr>
      <vt:lpstr>Liner Technology Facility</vt:lpstr>
      <vt:lpstr>Fundamental Research</vt:lpstr>
      <vt:lpstr>Fundamental Research – Perforate Model Database</vt:lpstr>
      <vt:lpstr>Fundamental Research – Partition Thickness (Straight)</vt:lpstr>
      <vt:lpstr>Fundamental Research – Partition Thickness (Bent)</vt:lpstr>
      <vt:lpstr>PowerPoint Presentation</vt:lpstr>
      <vt:lpstr>Fundamental Research – SPL Effects</vt:lpstr>
      <vt:lpstr>Fundamental Research – SPL Effects(cont’d)</vt:lpstr>
      <vt:lpstr>Fundamental Research – IFAR</vt:lpstr>
      <vt:lpstr>Concept Evaluation – Active Liner</vt:lpstr>
      <vt:lpstr>Concept Evaluation – DEAL</vt:lpstr>
      <vt:lpstr>Concept Evaluation – Variable Facesheet</vt:lpstr>
      <vt:lpstr>Test Technique Development – Liner Drag Uncertainty</vt:lpstr>
      <vt:lpstr>Test Technique Development – CDTR Calibration</vt:lpstr>
      <vt:lpstr>Test Technique Development – Swept Sine w/ Flow</vt:lpstr>
      <vt:lpstr>External – Boeing SAA</vt:lpstr>
      <vt:lpstr>External – USDA</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737MAX Flight Test and Liner Research</dc:title>
  <dc:subject/>
  <dc:creator>test account</dc:creator>
  <cp:keywords/>
  <dc:description/>
  <cp:lastModifiedBy>Howerton, Brian M (LARC-D321)</cp:lastModifiedBy>
  <cp:revision>3381</cp:revision>
  <cp:lastPrinted>2021-10-13T14:22:46Z</cp:lastPrinted>
  <dcterms:created xsi:type="dcterms:W3CDTF">2012-10-19T13:37:45Z</dcterms:created>
  <dcterms:modified xsi:type="dcterms:W3CDTF">2021-10-19T17:11:40Z</dcterms:modified>
  <cp:category/>
</cp:coreProperties>
</file>