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21"/>
  </p:notesMasterIdLst>
  <p:sldIdLst>
    <p:sldId id="3005" r:id="rId4"/>
    <p:sldId id="3784" r:id="rId5"/>
    <p:sldId id="2536" r:id="rId6"/>
    <p:sldId id="447" r:id="rId7"/>
    <p:sldId id="3785" r:id="rId8"/>
    <p:sldId id="3002" r:id="rId9"/>
    <p:sldId id="3789" r:id="rId10"/>
    <p:sldId id="298" r:id="rId11"/>
    <p:sldId id="3787" r:id="rId12"/>
    <p:sldId id="3793" r:id="rId13"/>
    <p:sldId id="3792" r:id="rId14"/>
    <p:sldId id="3794" r:id="rId15"/>
    <p:sldId id="1165" r:id="rId16"/>
    <p:sldId id="260" r:id="rId17"/>
    <p:sldId id="4417" r:id="rId18"/>
    <p:sldId id="4418" r:id="rId19"/>
    <p:sldId id="30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4549"/>
  </p:normalViewPr>
  <p:slideViewPr>
    <p:cSldViewPr snapToGrid="0">
      <p:cViewPr varScale="1">
        <p:scale>
          <a:sx n="72" d="100"/>
          <a:sy n="72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9F0D-9509-9D42-81EB-E61F1BC649D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75B3-4654-4B42-A089-76DD65BC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D990-FE96-7D43-BC8F-C095ABBE5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LISA Telescope is designed to enable a precision length measurement between two widely space test masses. The measurement budget between pairs of proof masses is roughly 10 pm/√Hz.</a:t>
            </a:r>
          </a:p>
          <a:p>
            <a:r>
              <a:rPr lang="en-US" dirty="0"/>
              <a:t>There are two telescopes in series with the measurement, so their optical pathlength must be stable to ~ 1 pm/√Hz over the measurement band.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challenges and design drivers for the telescope.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challenges and design drivers for the telescope.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7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Latest design layout. The telescope maps the small aperture STOP from the bench to the center of mass of the TEST MASS. The main unusual feature is M3, which is a generalized </a:t>
            </a:r>
            <a:r>
              <a:rPr lang="en-US" dirty="0" err="1"/>
              <a:t>asphere</a:t>
            </a:r>
            <a:r>
              <a:rPr lang="en-US" dirty="0"/>
              <a:t>, commonly called a “freeform” optic. The departure from a </a:t>
            </a:r>
            <a:r>
              <a:rPr lang="en-US" dirty="0" err="1"/>
              <a:t>biconic</a:t>
            </a:r>
            <a:r>
              <a:rPr lang="en-US" dirty="0"/>
              <a:t> is slight, and the additional degrees of freedom enable essentially zero pupil wander and tilt-to-length (TTL) coupling in the design. The primary is kept near F/1 to control cost and fabrication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7D990-FE96-7D43-BC8F-C095ABBE5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7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Shown is the near-zero “intrinsic” tilt-to-length coupling due to the telescope design by itself. The very low value, even over the complete Acquisition field of regard means that most of the tilt-to-length coupling is due to the residual misalignment between the optical bench, telescope and GRS. This residual misalignment will be partially compensated with adjustments on the optical bench during assembly.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075B3-4654-4B42-A089-76DD65BCB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1D060-E73E-2A4A-9F0A-147D2092E8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23646-A600-3D4B-8D32-38DF272923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6FB7-5B25-40DF-BDE8-C1CAA702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5794C-8517-4664-9202-4C0E2EA8C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C354-9516-4F9D-A61F-4CAA87C3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813D-F119-4675-8C45-622A68B3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8AE48-4C86-4F8C-85B0-9EE3BC5C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8A12FA53-AFD0-D248-BE76-7FBCDA75D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4AAB2F3-3B88-784A-8DCD-6259C4DE69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301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FC8A-6AB6-4A8C-BF78-C0C49C1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4A33D-A9FC-43AC-8BBE-6C5FB134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DD01-15CF-4D3E-9FC5-3D00F388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6B84-B760-47D4-A99A-AB6FB2E6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C5A4-5D03-4426-AB55-BCBE4C7B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6781B-31CF-4F9F-B4DD-94B3D1F71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6EB6F-28D6-4E72-BCD6-33A8929D1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B0AC-5731-41CD-8AF9-3C314D40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0A25-DA14-4258-AB2E-C655030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95C9-1945-4C71-92AD-F68A02C6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5555" y="6435254"/>
            <a:ext cx="790223" cy="2937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79704" y="1109772"/>
            <a:ext cx="9332496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8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4080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7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B5A2BE33-1DC8-AE45-9931-F94A2080C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92648710-4EC8-854B-94AC-D3A34614264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90" y="230188"/>
            <a:ext cx="1713230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5534FD38-0E7B-4F42-B681-756F3B0C3DB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90" y="230188"/>
            <a:ext cx="1713230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3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2B9DD5C4-FFF9-254A-8DBB-3C37FBD5F7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90" y="230188"/>
            <a:ext cx="1713230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0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7A7F19AE-FDEE-CE4B-A4B2-96A9BFE4791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90" y="230188"/>
            <a:ext cx="1713230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57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6E713159-D800-714D-861E-88BE0320FEC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90" y="230188"/>
            <a:ext cx="1713230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3FE0CA8-2A27-434F-96B9-E90A60357F5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90" y="230188"/>
            <a:ext cx="1713230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B246-9566-4DFA-BD47-89796458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6778-8475-4B4E-853F-BCA721D3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400CD-C6CA-4AB3-BA7A-EF3FA3B5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374"/>
            <a:ext cx="2743200" cy="365125"/>
          </a:xfrm>
        </p:spPr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CB4B2-C841-4603-8D29-5AF67F12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18E07-9476-4662-BF66-A2C05138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C08560D5-62BC-224F-AB44-FECA1B560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767BA71-DA38-314E-8FDD-51CD876626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301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15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8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2281-6249-4F59-AEEC-5EDA7981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716E2-64AD-4A26-8A96-D8DED60C8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0C6BA-EDA2-4907-878F-5F653E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78A5-B6B2-458D-AA34-D1DB4F40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D868-822B-49D5-8775-FE83A348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9A7F-A892-4AC0-948B-DC535924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ABF28-C805-4CF6-BFEF-F6F8A5AF0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B7E27-C81E-4A06-95A1-665C65201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2ED65-A59B-4794-B94B-78013121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EDB83-FE20-4516-9679-B1F86B67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933AF-67F9-4F6A-975E-19261EC4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0A56-701E-4E28-84B8-B73AFCA2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E12D-DC2B-4EAA-AEAF-D2BB9732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AE8C3-4B7E-4435-B697-A1A245E5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F6BD6-811A-4EE6-9A68-FCDF364BB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30DA8-5FBE-48E9-893E-5578058D2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E5E6E-3EC0-43D1-9A32-2E3F115C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763A8-9912-4CB5-B39F-0FE011C1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7FC4B-2DC3-4333-82F2-71BBDF0B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C3D7-2A4B-46BE-BC17-05E0E5C3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C0691-0E04-4985-A3E6-838C9175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7D118-72D9-4C51-9F51-8E2B8B4B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85E86-C3AF-473E-AAC5-C8E1DE62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87FD7-3ED2-4963-BD4B-5B1A2AB3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F96A0-D167-4002-82AC-FC17A754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D618C-D765-4894-A636-D06EBBF0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1CAB-4205-435B-A838-2E356780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63CD-5293-4B1D-B3A7-DFA47010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9F3A6-F48D-4BDD-81D8-B3E362BEA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A5DCD-8D87-4689-92EF-538C575A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70FDF-CE3D-4BCA-A148-96047B8B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287EA-7C81-4CE2-AB18-6D08F664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F818-D3E8-4A4B-B37F-E853C705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D276D-0D24-4599-B80B-B3BA89733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A5418-9FD5-4D69-A8F4-8423E10F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7CBF9-A706-40A1-95D6-74F9550E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29F84-32D7-4696-B70E-075DD315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2,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708BF-AF3E-410A-A066-16F0E720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FE078-C9AC-4899-9F66-75895D5E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B5B5-4706-4040-A0C6-02413D7A6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C80F2-0E48-4BD3-AAC6-5AAC79779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91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3F3E-5559-4A98-A424-5E8ED16B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2,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711B-A32E-4C42-911F-55186E945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068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3669-1148-499A-8244-3F65AEF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104" y="17066"/>
            <a:ext cx="1625600" cy="11582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9705" y="191038"/>
            <a:ext cx="10182577" cy="866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2116"/>
            <a:ext cx="10972800" cy="514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825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0C3294-5CF8-9244-B3A8-6FEA2CEAD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000" y="3429000"/>
            <a:ext cx="6096000" cy="0"/>
          </a:xfrm>
          <a:prstGeom prst="rect">
            <a:avLst/>
          </a:prstGeom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72" y="429549"/>
            <a:ext cx="836828" cy="782567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20" y="1365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Calibri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9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9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90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2,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686" y="6368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AB86-CE83-4144-A0CB-A32709B03B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COS_Cor Logo.JPG">
            <a:extLst>
              <a:ext uri="{FF2B5EF4-FFF2-40B4-BE49-F238E27FC236}">
                <a16:creationId xmlns:a16="http://schemas.microsoft.com/office/drawing/2014/main" id="{40F6AF4F-A506-3B4F-97C7-282E91937D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909" y="25083"/>
            <a:ext cx="121809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9B6DAE-F226-854C-855F-9A1CBC10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09" y="3429000"/>
            <a:ext cx="10017071" cy="2875687"/>
          </a:xfrm>
        </p:spPr>
        <p:txBody>
          <a:bodyPr>
            <a:normAutofit/>
          </a:bodyPr>
          <a:lstStyle/>
          <a:p>
            <a:r>
              <a:rPr lang="en-GB" dirty="0"/>
              <a:t>J. </a:t>
            </a:r>
            <a:r>
              <a:rPr lang="en-GB" dirty="0" err="1"/>
              <a:t>Livas</a:t>
            </a:r>
            <a:r>
              <a:rPr lang="en-GB" baseline="30000" dirty="0" err="1"/>
              <a:t>a</a:t>
            </a:r>
            <a:r>
              <a:rPr lang="en-GB" dirty="0"/>
              <a:t>, R. </a:t>
            </a:r>
            <a:r>
              <a:rPr lang="en-GB" dirty="0" err="1"/>
              <a:t>Keski-Kuha</a:t>
            </a:r>
            <a:r>
              <a:rPr lang="en-GB" baseline="30000" dirty="0" err="1"/>
              <a:t>a</a:t>
            </a:r>
            <a:endParaRPr lang="en-US" dirty="0"/>
          </a:p>
          <a:p>
            <a:r>
              <a:rPr lang="en-US" baseline="30000" dirty="0" err="1"/>
              <a:t>a</a:t>
            </a:r>
            <a:r>
              <a:rPr lang="en-US" dirty="0" err="1"/>
              <a:t>NASA</a:t>
            </a:r>
            <a:r>
              <a:rPr lang="en-US" dirty="0"/>
              <a:t>-GSFC, 8800 Greenbelt Rd, Greenbelt, MD-20771, USA;</a:t>
            </a:r>
            <a:r>
              <a:rPr lang="en-US" baseline="30000" dirty="0"/>
              <a:t> 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Mirror Technology Days</a:t>
            </a:r>
          </a:p>
          <a:p>
            <a:r>
              <a:rPr lang="en-US" dirty="0"/>
              <a:t>November 2,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CC232-8E30-5143-93D9-2CCAC53B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98205"/>
            <a:ext cx="9144000" cy="1270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LISA Telescope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Technology Development Design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8166D-0D55-B946-B6B9-E9FBB458CF78}"/>
              </a:ext>
            </a:extLst>
          </p:cNvPr>
          <p:cNvSpPr txBox="1"/>
          <p:nvPr/>
        </p:nvSpPr>
        <p:spPr>
          <a:xfrm>
            <a:off x="3162925" y="4152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C5AD4-7191-244C-98D1-5EE3EC3E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1" t="31428" r="16885" b="33356"/>
          <a:stretch/>
        </p:blipFill>
        <p:spPr>
          <a:xfrm>
            <a:off x="1458930" y="1330397"/>
            <a:ext cx="8077181" cy="3155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27268-3DFA-694D-99B8-52DF0D69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78" y="276207"/>
            <a:ext cx="6706765" cy="642281"/>
          </a:xfrm>
        </p:spPr>
        <p:txBody>
          <a:bodyPr>
            <a:noAutofit/>
          </a:bodyPr>
          <a:lstStyle/>
          <a:p>
            <a:r>
              <a:rPr lang="en-US" b="1" dirty="0"/>
              <a:t>	Baseline Optical Design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C9064-6D95-EE4F-AD1C-09376DB9A5CE}"/>
              </a:ext>
            </a:extLst>
          </p:cNvPr>
          <p:cNvSpPr/>
          <p:nvPr/>
        </p:nvSpPr>
        <p:spPr>
          <a:xfrm>
            <a:off x="6054842" y="1532721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82554E-3B3E-A94D-A2AF-E92D7EC513B6}"/>
              </a:ext>
            </a:extLst>
          </p:cNvPr>
          <p:cNvSpPr/>
          <p:nvPr/>
        </p:nvSpPr>
        <p:spPr>
          <a:xfrm>
            <a:off x="1888526" y="3863920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26AAA1-6E8B-8748-BF13-3CC16BB65500}"/>
              </a:ext>
            </a:extLst>
          </p:cNvPr>
          <p:cNvSpPr/>
          <p:nvPr/>
        </p:nvSpPr>
        <p:spPr>
          <a:xfrm>
            <a:off x="7062064" y="3661796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608C2F-38B5-1E40-B0AB-D03781627E7E}"/>
              </a:ext>
            </a:extLst>
          </p:cNvPr>
          <p:cNvSpPr/>
          <p:nvPr/>
        </p:nvSpPr>
        <p:spPr>
          <a:xfrm>
            <a:off x="6821750" y="4204976"/>
            <a:ext cx="423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M4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E65D2E-4226-AF40-A463-B8A78B443155}"/>
              </a:ext>
            </a:extLst>
          </p:cNvPr>
          <p:cNvSpPr/>
          <p:nvPr/>
        </p:nvSpPr>
        <p:spPr>
          <a:xfrm>
            <a:off x="8950704" y="4002370"/>
            <a:ext cx="25142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Small Pupil /stop (∅2.24 mm)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D271BD-0E35-584C-B38B-6DFCDF1743E4}"/>
              </a:ext>
            </a:extLst>
          </p:cNvPr>
          <p:cNvSpPr/>
          <p:nvPr/>
        </p:nvSpPr>
        <p:spPr>
          <a:xfrm>
            <a:off x="9588067" y="3011912"/>
            <a:ext cx="1876848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Large Pupil (∅300 mm)</a:t>
            </a:r>
            <a:endParaRPr lang="en-US" sz="135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4689C9-4E5C-8E46-B2D9-A80B89C280A5}"/>
              </a:ext>
            </a:extLst>
          </p:cNvPr>
          <p:cNvSpPr/>
          <p:nvPr/>
        </p:nvSpPr>
        <p:spPr>
          <a:xfrm>
            <a:off x="4615115" y="4246832"/>
            <a:ext cx="22438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/>
              </a:rPr>
              <a:t>Global Origin M1 Vertex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853678-EFEF-5945-B606-3F3EB4979786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9225841" y="3161953"/>
            <a:ext cx="362226" cy="122060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FD41F81-45F0-5346-BC86-1834828C740C}"/>
              </a:ext>
            </a:extLst>
          </p:cNvPr>
          <p:cNvSpPr/>
          <p:nvPr/>
        </p:nvSpPr>
        <p:spPr>
          <a:xfrm>
            <a:off x="390472" y="4856209"/>
            <a:ext cx="3317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400" b="1" dirty="0">
                <a:solidFill>
                  <a:srgbClr val="002060"/>
                </a:solidFill>
                <a:latin typeface="Calibri" panose="020F0502020204030204"/>
              </a:rPr>
              <a:t>Global Coordinate System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Origin at M1 Vertex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Z-axis: parallel to optical axis (object and image space)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Y-axis: perpendicular to optical axis, within screen</a:t>
            </a:r>
          </a:p>
          <a:p>
            <a:pPr marL="214313" indent="-214313" defTabSz="4572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X-axis: perpendicular to optical axis,  into screen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B366DB-E117-3446-B08F-72A5F03DEE96}"/>
              </a:ext>
            </a:extLst>
          </p:cNvPr>
          <p:cNvCxnSpPr>
            <a:cxnSpLocks/>
          </p:cNvCxnSpPr>
          <p:nvPr/>
        </p:nvCxnSpPr>
        <p:spPr>
          <a:xfrm flipV="1">
            <a:off x="657866" y="3377711"/>
            <a:ext cx="0" cy="731520"/>
          </a:xfrm>
          <a:prstGeom prst="straightConnector1">
            <a:avLst/>
          </a:prstGeom>
          <a:ln w="508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E9066E-8EFB-E540-BE93-68474AD83964}"/>
              </a:ext>
            </a:extLst>
          </p:cNvPr>
          <p:cNvCxnSpPr>
            <a:cxnSpLocks/>
          </p:cNvCxnSpPr>
          <p:nvPr/>
        </p:nvCxnSpPr>
        <p:spPr>
          <a:xfrm>
            <a:off x="800062" y="4263470"/>
            <a:ext cx="731520" cy="0"/>
          </a:xfrm>
          <a:prstGeom prst="straightConnector1">
            <a:avLst/>
          </a:prstGeom>
          <a:ln w="508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7EEFF7D5-5DBE-DB4B-8354-BAC11941ADD5}"/>
              </a:ext>
            </a:extLst>
          </p:cNvPr>
          <p:cNvSpPr>
            <a:spLocks noChangeAspect="1"/>
          </p:cNvSpPr>
          <p:nvPr/>
        </p:nvSpPr>
        <p:spPr>
          <a:xfrm>
            <a:off x="516016" y="4109231"/>
            <a:ext cx="284046" cy="284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Calibri"/>
              </a:rPr>
              <a:t>X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98F6AB-0FBD-2E41-894D-543EF40E9606}"/>
              </a:ext>
            </a:extLst>
          </p:cNvPr>
          <p:cNvSpPr/>
          <p:nvPr/>
        </p:nvSpPr>
        <p:spPr>
          <a:xfrm>
            <a:off x="487850" y="2973298"/>
            <a:ext cx="236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84276A-2625-844A-99EC-90FA66B15B20}"/>
              </a:ext>
            </a:extLst>
          </p:cNvPr>
          <p:cNvSpPr/>
          <p:nvPr/>
        </p:nvSpPr>
        <p:spPr>
          <a:xfrm>
            <a:off x="1531284" y="4020421"/>
            <a:ext cx="250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Z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A34E5C-BE09-3F47-9754-C2F438DA10FF}"/>
              </a:ext>
            </a:extLst>
          </p:cNvPr>
          <p:cNvSpPr/>
          <p:nvPr/>
        </p:nvSpPr>
        <p:spPr>
          <a:xfrm>
            <a:off x="9329752" y="1929122"/>
            <a:ext cx="2007369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Center plane of Test Mass (TM), 410 mm to M1</a:t>
            </a:r>
            <a:endParaRPr lang="en-US" sz="1350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3247914-46B7-234E-A34C-78A073AFCA35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9225840" y="2183038"/>
            <a:ext cx="103912" cy="138253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35F7EC0-9D7E-094A-9326-584C82BA63F3}"/>
              </a:ext>
            </a:extLst>
          </p:cNvPr>
          <p:cNvCxnSpPr>
            <a:cxnSpLocks/>
          </p:cNvCxnSpPr>
          <p:nvPr/>
        </p:nvCxnSpPr>
        <p:spPr>
          <a:xfrm>
            <a:off x="9215566" y="1787397"/>
            <a:ext cx="0" cy="190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E3E15CD7-8C40-2943-8691-63852BD4C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94437"/>
              </p:ext>
            </p:extLst>
          </p:nvPr>
        </p:nvGraphicFramePr>
        <p:xfrm>
          <a:off x="3782806" y="4950899"/>
          <a:ext cx="5345980" cy="1440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3907">
                  <a:extLst>
                    <a:ext uri="{9D8B030D-6E8A-4147-A177-3AD203B41FA5}">
                      <a16:colId xmlns:a16="http://schemas.microsoft.com/office/drawing/2014/main" val="4196814688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val="3446830488"/>
                    </a:ext>
                  </a:extLst>
                </a:gridCol>
                <a:gridCol w="729575">
                  <a:extLst>
                    <a:ext uri="{9D8B030D-6E8A-4147-A177-3AD203B41FA5}">
                      <a16:colId xmlns:a16="http://schemas.microsoft.com/office/drawing/2014/main" val="2260991966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val="1223527263"/>
                    </a:ext>
                  </a:extLst>
                </a:gridCol>
                <a:gridCol w="1186775">
                  <a:extLst>
                    <a:ext uri="{9D8B030D-6E8A-4147-A177-3AD203B41FA5}">
                      <a16:colId xmlns:a16="http://schemas.microsoft.com/office/drawing/2014/main" val="634182293"/>
                    </a:ext>
                  </a:extLst>
                </a:gridCol>
                <a:gridCol w="1108013">
                  <a:extLst>
                    <a:ext uri="{9D8B030D-6E8A-4147-A177-3AD203B41FA5}">
                      <a16:colId xmlns:a16="http://schemas.microsoft.com/office/drawing/2014/main" val="3821815872"/>
                    </a:ext>
                  </a:extLst>
                </a:gridCol>
              </a:tblGrid>
              <a:tr h="3012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Radius (mm)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Clear Aperture (mm)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Edge Diameter (mm)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78124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M1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Parabola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-1475.246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345.3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365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141525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M2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Hyperbola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-1.0928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-25.813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026516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M3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XY Polynomial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Infinity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27.4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75523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M4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Flat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Infinity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27.4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8985952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E26888C-EB24-2B40-A709-10332B6C5990}"/>
              </a:ext>
            </a:extLst>
          </p:cNvPr>
          <p:cNvCxnSpPr>
            <a:cxnSpLocks/>
          </p:cNvCxnSpPr>
          <p:nvPr/>
        </p:nvCxnSpPr>
        <p:spPr>
          <a:xfrm flipV="1">
            <a:off x="6566916" y="4045458"/>
            <a:ext cx="156011" cy="309559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BAEEDD-4CC3-D643-BF9C-1076F573AB15}"/>
              </a:ext>
            </a:extLst>
          </p:cNvPr>
          <p:cNvSpPr/>
          <p:nvPr/>
        </p:nvSpPr>
        <p:spPr>
          <a:xfrm>
            <a:off x="9076084" y="2541722"/>
            <a:ext cx="320545" cy="3205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B0C899-0E4F-6845-89C9-BABC212C074B}"/>
              </a:ext>
            </a:extLst>
          </p:cNvPr>
          <p:cNvSpPr/>
          <p:nvPr/>
        </p:nvSpPr>
        <p:spPr>
          <a:xfrm>
            <a:off x="7786837" y="1591275"/>
            <a:ext cx="418844" cy="2763741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561AD-D140-A44F-A88F-DC99473DDCEC}"/>
              </a:ext>
            </a:extLst>
          </p:cNvPr>
          <p:cNvSpPr txBox="1"/>
          <p:nvPr/>
        </p:nvSpPr>
        <p:spPr>
          <a:xfrm>
            <a:off x="9492987" y="2541722"/>
            <a:ext cx="1010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Test Mass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6AC5EE-0CFA-BE41-A3EF-F0761962F908}"/>
              </a:ext>
            </a:extLst>
          </p:cNvPr>
          <p:cNvSpPr txBox="1"/>
          <p:nvPr/>
        </p:nvSpPr>
        <p:spPr>
          <a:xfrm>
            <a:off x="7569072" y="907395"/>
            <a:ext cx="91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Optical Bench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B50145D-E845-5C43-A1C6-92F24C68E4EE}"/>
              </a:ext>
            </a:extLst>
          </p:cNvPr>
          <p:cNvSpPr/>
          <p:nvPr/>
        </p:nvSpPr>
        <p:spPr>
          <a:xfrm>
            <a:off x="7512697" y="2992918"/>
            <a:ext cx="45719" cy="11520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BB84914-CC10-7B4B-92C4-7AFADE912BE2}"/>
              </a:ext>
            </a:extLst>
          </p:cNvPr>
          <p:cNvSpPr/>
          <p:nvPr/>
        </p:nvSpPr>
        <p:spPr>
          <a:xfrm flipH="1">
            <a:off x="7473685" y="3884278"/>
            <a:ext cx="312169" cy="38253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4D705AC9-8522-014B-8E85-73DFCF5ED030}"/>
              </a:ext>
            </a:extLst>
          </p:cNvPr>
          <p:cNvSpPr/>
          <p:nvPr/>
        </p:nvSpPr>
        <p:spPr>
          <a:xfrm flipH="1">
            <a:off x="7649002" y="3426175"/>
            <a:ext cx="795720" cy="602636"/>
          </a:xfrm>
          <a:prstGeom prst="bentArrow">
            <a:avLst/>
          </a:prstGeom>
          <a:solidFill>
            <a:srgbClr val="00B0F0">
              <a:alpha val="6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9CF5C-5772-A54E-83A2-CC536D1F887E}"/>
              </a:ext>
            </a:extLst>
          </p:cNvPr>
          <p:cNvCxnSpPr>
            <a:cxnSpLocks/>
          </p:cNvCxnSpPr>
          <p:nvPr/>
        </p:nvCxnSpPr>
        <p:spPr>
          <a:xfrm>
            <a:off x="8775861" y="3434963"/>
            <a:ext cx="0" cy="684016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4F21055-C206-4D4C-87CD-B439CB21A702}"/>
              </a:ext>
            </a:extLst>
          </p:cNvPr>
          <p:cNvSpPr txBox="1"/>
          <p:nvPr/>
        </p:nvSpPr>
        <p:spPr>
          <a:xfrm>
            <a:off x="7608094" y="2945957"/>
            <a:ext cx="124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Beam folded onto bench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8746C-B495-3445-B08A-EB9A6E9DFE3C}"/>
              </a:ext>
            </a:extLst>
          </p:cNvPr>
          <p:cNvSpPr txBox="1"/>
          <p:nvPr/>
        </p:nvSpPr>
        <p:spPr>
          <a:xfrm>
            <a:off x="4583575" y="6510047"/>
            <a:ext cx="13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”freeform” optic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DDC471-5D7F-A246-8358-1EF47CFCF46D}"/>
              </a:ext>
            </a:extLst>
          </p:cNvPr>
          <p:cNvCxnSpPr/>
          <p:nvPr/>
        </p:nvCxnSpPr>
        <p:spPr>
          <a:xfrm flipH="1" flipV="1">
            <a:off x="4780344" y="6099858"/>
            <a:ext cx="162046" cy="383143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4A21B0-D62E-7B49-B2A9-EED3ADDB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0E858-DE8A-E54B-B79A-919F80F9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FABF95-08E4-EC43-8E13-DA47DE02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739" y="-11427"/>
            <a:ext cx="7727900" cy="1325563"/>
          </a:xfrm>
        </p:spPr>
        <p:txBody>
          <a:bodyPr/>
          <a:lstStyle/>
          <a:p>
            <a:r>
              <a:rPr lang="en-US" altLang="en-US" b="1" dirty="0"/>
              <a:t>	Pupil wander/</a:t>
            </a:r>
            <a:r>
              <a:rPr lang="en-US" altLang="en-US" b="1" dirty="0" err="1"/>
              <a:t>dOPL</a:t>
            </a:r>
            <a:r>
              <a:rPr lang="en-US" altLang="en-US" b="1" dirty="0"/>
              <a:t> vs. Field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26A0E-ECA4-784B-A036-2DC9671A390A}"/>
              </a:ext>
            </a:extLst>
          </p:cNvPr>
          <p:cNvGrpSpPr/>
          <p:nvPr/>
        </p:nvGrpSpPr>
        <p:grpSpPr>
          <a:xfrm>
            <a:off x="158" y="1288357"/>
            <a:ext cx="7253073" cy="3744871"/>
            <a:chOff x="5858" y="1012839"/>
            <a:chExt cx="7253073" cy="374487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4DD0E0-CB0B-ED41-BB85-C6276323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7787" r="42646" b="36117"/>
            <a:stretch/>
          </p:blipFill>
          <p:spPr>
            <a:xfrm>
              <a:off x="583811" y="1146438"/>
              <a:ext cx="6675120" cy="30175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000D8F-F1A4-024A-8660-7FC7714EEE8C}"/>
                </a:ext>
              </a:extLst>
            </p:cNvPr>
            <p:cNvSpPr txBox="1"/>
            <p:nvPr/>
          </p:nvSpPr>
          <p:spPr>
            <a:xfrm>
              <a:off x="2309092" y="3908975"/>
              <a:ext cx="3393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Acquisition Field of Regard in µrad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FE9A2-4121-F345-B2EF-F810550CB302}"/>
                </a:ext>
              </a:extLst>
            </p:cNvPr>
            <p:cNvSpPr txBox="1"/>
            <p:nvPr/>
          </p:nvSpPr>
          <p:spPr>
            <a:xfrm>
              <a:off x="2309092" y="1450261"/>
              <a:ext cx="3392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Chief Ray Positions vs Fields at M1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2361-0B14-A948-B3A0-ADA2B6196F72}"/>
                </a:ext>
              </a:extLst>
            </p:cNvPr>
            <p:cNvSpPr txBox="1"/>
            <p:nvPr/>
          </p:nvSpPr>
          <p:spPr>
            <a:xfrm rot="16200000">
              <a:off x="-1681912" y="2700609"/>
              <a:ext cx="37448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Chief Ray/delta X/Y with on-axis (mm)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273EC4-C39E-DB40-AF66-3153E8D4A8C8}"/>
                </a:ext>
              </a:extLst>
            </p:cNvPr>
            <p:cNvSpPr txBox="1"/>
            <p:nvPr/>
          </p:nvSpPr>
          <p:spPr>
            <a:xfrm>
              <a:off x="2977354" y="1787943"/>
              <a:ext cx="19277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Science FOV +/- 20 µrad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027F2FC-996D-CD4D-AFDB-D95B39B32430}"/>
                </a:ext>
              </a:extLst>
            </p:cNvPr>
            <p:cNvCxnSpPr>
              <a:cxnSpLocks/>
            </p:cNvCxnSpPr>
            <p:nvPr/>
          </p:nvCxnSpPr>
          <p:spPr>
            <a:xfrm>
              <a:off x="3650144" y="2104875"/>
              <a:ext cx="57223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F638D8-82F1-EA4A-9C30-9ADF097C82F9}"/>
                </a:ext>
              </a:extLst>
            </p:cNvPr>
            <p:cNvSpPr txBox="1"/>
            <p:nvPr/>
          </p:nvSpPr>
          <p:spPr>
            <a:xfrm>
              <a:off x="448424" y="1542776"/>
              <a:ext cx="2917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0.4</a:t>
              </a:r>
              <a:endParaRPr lang="en-US" baseline="30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45A8A3-E453-3242-A9C1-F84D8417383D}"/>
                </a:ext>
              </a:extLst>
            </p:cNvPr>
            <p:cNvSpPr txBox="1"/>
            <p:nvPr/>
          </p:nvSpPr>
          <p:spPr>
            <a:xfrm>
              <a:off x="352433" y="3681806"/>
              <a:ext cx="3622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-0.4</a:t>
              </a:r>
              <a:endParaRPr lang="en-US" baseline="30000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44B1B7F-A449-0F48-9267-1618ACFF3251}"/>
                </a:ext>
              </a:extLst>
            </p:cNvPr>
            <p:cNvCxnSpPr>
              <a:cxnSpLocks/>
            </p:cNvCxnSpPr>
            <p:nvPr/>
          </p:nvCxnSpPr>
          <p:spPr>
            <a:xfrm>
              <a:off x="814746" y="3694033"/>
              <a:ext cx="635977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E3FE1D-B6EF-434B-A370-BC0102415287}"/>
                </a:ext>
              </a:extLst>
            </p:cNvPr>
            <p:cNvSpPr txBox="1"/>
            <p:nvPr/>
          </p:nvSpPr>
          <p:spPr>
            <a:xfrm>
              <a:off x="2799645" y="3376202"/>
              <a:ext cx="22825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Acquisition FOR +/- 225 µrad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B3E06-40AD-F349-A0F2-14BFCFD4EDDE}"/>
              </a:ext>
            </a:extLst>
          </p:cNvPr>
          <p:cNvGrpSpPr/>
          <p:nvPr/>
        </p:nvGrpSpPr>
        <p:grpSpPr>
          <a:xfrm>
            <a:off x="7310302" y="1193458"/>
            <a:ext cx="4870690" cy="4625238"/>
            <a:chOff x="7358828" y="928479"/>
            <a:chExt cx="4870690" cy="462523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F8498C3-883D-C94D-85D4-CC62E237C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1" t="8937" r="1201" b="14235"/>
            <a:stretch/>
          </p:blipFill>
          <p:spPr>
            <a:xfrm>
              <a:off x="7715932" y="1128687"/>
              <a:ext cx="4114800" cy="427007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C8F645-008D-C947-8938-D7D465F7598C}"/>
                </a:ext>
              </a:extLst>
            </p:cNvPr>
            <p:cNvSpPr txBox="1"/>
            <p:nvPr/>
          </p:nvSpPr>
          <p:spPr>
            <a:xfrm>
              <a:off x="11468087" y="1120483"/>
              <a:ext cx="7168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X 10</a:t>
              </a:r>
              <a:r>
                <a:rPr lang="en-US" baseline="30000" dirty="0"/>
                <a:t>-4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489BA3-1A3C-5E47-98E0-622B38BBE567}"/>
                </a:ext>
              </a:extLst>
            </p:cNvPr>
            <p:cNvSpPr txBox="1"/>
            <p:nvPr/>
          </p:nvSpPr>
          <p:spPr>
            <a:xfrm>
              <a:off x="11215874" y="5003017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  <a:endParaRPr lang="en-US" baseline="30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3DC686-3D8A-E04B-A7F4-BFE0076AA515}"/>
                </a:ext>
              </a:extLst>
            </p:cNvPr>
            <p:cNvSpPr txBox="1"/>
            <p:nvPr/>
          </p:nvSpPr>
          <p:spPr>
            <a:xfrm>
              <a:off x="11684057" y="4815053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US" baseline="30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83A601-7EB4-114F-A518-D3248521E36E}"/>
                </a:ext>
              </a:extLst>
            </p:cNvPr>
            <p:cNvSpPr txBox="1"/>
            <p:nvPr/>
          </p:nvSpPr>
          <p:spPr>
            <a:xfrm>
              <a:off x="11697482" y="1436456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endParaRPr lang="en-US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6EF08-A83A-354B-978D-B903872AB004}"/>
                </a:ext>
              </a:extLst>
            </p:cNvPr>
            <p:cNvSpPr txBox="1"/>
            <p:nvPr/>
          </p:nvSpPr>
          <p:spPr>
            <a:xfrm>
              <a:off x="8600460" y="5184385"/>
              <a:ext cx="2106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X Field Angle in µrad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178833-9C0D-2A47-8633-AEED5DCCEA87}"/>
                </a:ext>
              </a:extLst>
            </p:cNvPr>
            <p:cNvSpPr txBox="1"/>
            <p:nvPr/>
          </p:nvSpPr>
          <p:spPr>
            <a:xfrm>
              <a:off x="7806524" y="928479"/>
              <a:ext cx="3694601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TTL over Science FOV in pm/</a:t>
              </a:r>
              <a:r>
                <a:rPr lang="en-US" sz="2000" b="1" dirty="0" err="1"/>
                <a:t>nrad</a:t>
              </a:r>
              <a:endParaRPr lang="en-US" sz="2000" b="1" dirty="0"/>
            </a:p>
            <a:p>
              <a:endParaRPr lang="en-US" sz="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1C3A70-A8DD-6A44-99EC-D6ACFE834EC4}"/>
                </a:ext>
              </a:extLst>
            </p:cNvPr>
            <p:cNvSpPr txBox="1"/>
            <p:nvPr/>
          </p:nvSpPr>
          <p:spPr>
            <a:xfrm rot="16200000">
              <a:off x="6490128" y="3001301"/>
              <a:ext cx="2106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Y Field Angle in µrad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D9981E-933D-7941-B00B-E833DEF84A5E}"/>
                </a:ext>
              </a:extLst>
            </p:cNvPr>
            <p:cNvSpPr txBox="1"/>
            <p:nvPr/>
          </p:nvSpPr>
          <p:spPr>
            <a:xfrm>
              <a:off x="7521110" y="1319814"/>
              <a:ext cx="3045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-20</a:t>
              </a:r>
              <a:endParaRPr lang="en-US" baseline="30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EA5470-2FC7-2544-9FE6-60CA6108B872}"/>
                </a:ext>
              </a:extLst>
            </p:cNvPr>
            <p:cNvSpPr txBox="1"/>
            <p:nvPr/>
          </p:nvSpPr>
          <p:spPr>
            <a:xfrm>
              <a:off x="11706020" y="2711148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endParaRPr lang="en-US" baseline="30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05B176-074D-F242-839A-2D8EA7DC62A5}"/>
                </a:ext>
              </a:extLst>
            </p:cNvPr>
            <p:cNvSpPr txBox="1"/>
            <p:nvPr/>
          </p:nvSpPr>
          <p:spPr>
            <a:xfrm>
              <a:off x="11679889" y="397486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baseline="30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71FC27-C773-E944-9F6E-C472792E16B5}"/>
                </a:ext>
              </a:extLst>
            </p:cNvPr>
            <p:cNvSpPr txBox="1"/>
            <p:nvPr/>
          </p:nvSpPr>
          <p:spPr>
            <a:xfrm>
              <a:off x="11679889" y="4406420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CE4E84-A8AB-2544-9AF8-ACB52931F9C7}"/>
                </a:ext>
              </a:extLst>
            </p:cNvPr>
            <p:cNvSpPr txBox="1"/>
            <p:nvPr/>
          </p:nvSpPr>
          <p:spPr>
            <a:xfrm>
              <a:off x="11679889" y="3530870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0BE8EA-E581-3C4E-96DF-70271AEBED7B}"/>
                </a:ext>
              </a:extLst>
            </p:cNvPr>
            <p:cNvSpPr txBox="1"/>
            <p:nvPr/>
          </p:nvSpPr>
          <p:spPr>
            <a:xfrm>
              <a:off x="11693087" y="3122161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EA33BA-71A0-B04B-AD92-FF1C016E0DF1}"/>
                </a:ext>
              </a:extLst>
            </p:cNvPr>
            <p:cNvSpPr txBox="1"/>
            <p:nvPr/>
          </p:nvSpPr>
          <p:spPr>
            <a:xfrm>
              <a:off x="11691683" y="2279308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FC8E26-9E81-C54E-8927-2A9D4F096392}"/>
                </a:ext>
              </a:extLst>
            </p:cNvPr>
            <p:cNvSpPr txBox="1"/>
            <p:nvPr/>
          </p:nvSpPr>
          <p:spPr>
            <a:xfrm>
              <a:off x="11679889" y="1819593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310BB3-724B-4B46-978D-03AE893855C6}"/>
                </a:ext>
              </a:extLst>
            </p:cNvPr>
            <p:cNvSpPr txBox="1"/>
            <p:nvPr/>
          </p:nvSpPr>
          <p:spPr>
            <a:xfrm>
              <a:off x="7626048" y="4800079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20</a:t>
              </a:r>
              <a:endParaRPr lang="en-US" baseline="30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2151BF-980A-A546-A147-D2C5A23AED52}"/>
                </a:ext>
              </a:extLst>
            </p:cNvPr>
            <p:cNvSpPr txBox="1"/>
            <p:nvPr/>
          </p:nvSpPr>
          <p:spPr>
            <a:xfrm>
              <a:off x="7789805" y="5017673"/>
              <a:ext cx="3045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-20</a:t>
              </a:r>
              <a:endParaRPr lang="en-US" baseline="30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0904D0-EB1F-1548-B71A-D0196E8AA402}"/>
                </a:ext>
              </a:extLst>
            </p:cNvPr>
            <p:cNvSpPr txBox="1"/>
            <p:nvPr/>
          </p:nvSpPr>
          <p:spPr>
            <a:xfrm>
              <a:off x="9605636" y="5019680"/>
              <a:ext cx="1170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0</a:t>
              </a:r>
              <a:endParaRPr lang="en-US" baseline="30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ECB4B8-7349-FE44-BF76-92225CD22F9A}"/>
                </a:ext>
              </a:extLst>
            </p:cNvPr>
            <p:cNvSpPr txBox="1"/>
            <p:nvPr/>
          </p:nvSpPr>
          <p:spPr>
            <a:xfrm>
              <a:off x="7743066" y="3096993"/>
              <a:ext cx="1170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0</a:t>
              </a:r>
              <a:endParaRPr lang="en-US" baseline="30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1FFF25-06C2-2A46-93B0-47E08CCBE69C}"/>
                </a:ext>
              </a:extLst>
            </p:cNvPr>
            <p:cNvSpPr txBox="1"/>
            <p:nvPr/>
          </p:nvSpPr>
          <p:spPr>
            <a:xfrm rot="16200000">
              <a:off x="11373097" y="3080199"/>
              <a:ext cx="13742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TTL (pm/</a:t>
              </a:r>
              <a:r>
                <a:rPr lang="en-US" sz="1600" dirty="0" err="1"/>
                <a:t>nrad</a:t>
              </a:r>
              <a:r>
                <a:rPr lang="en-US" sz="1600" dirty="0"/>
                <a:t>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0F8858-4FE1-434E-9F6A-095F9FB4A3CC}"/>
              </a:ext>
            </a:extLst>
          </p:cNvPr>
          <p:cNvSpPr txBox="1"/>
          <p:nvPr/>
        </p:nvSpPr>
        <p:spPr>
          <a:xfrm>
            <a:off x="256315" y="5670162"/>
            <a:ext cx="80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“Intrinsic” to the telescope optical path length variation nearly eliminated by design.</a:t>
            </a:r>
          </a:p>
          <a:p>
            <a:r>
              <a:rPr lang="en-US" dirty="0"/>
              <a:t>Design max over science field of view is 10</a:t>
            </a:r>
            <a:r>
              <a:rPr lang="en-US" baseline="30000" dirty="0"/>
              <a:t>-3</a:t>
            </a:r>
            <a:r>
              <a:rPr lang="en-US" dirty="0"/>
              <a:t> pm/</a:t>
            </a:r>
            <a:r>
              <a:rPr lang="en-US" dirty="0" err="1"/>
              <a:t>nrad</a:t>
            </a:r>
            <a:r>
              <a:rPr lang="en-US" dirty="0"/>
              <a:t> = 0.001 mm/rad.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609551-0118-F041-9B00-C05C8D57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4DE25A-A2F4-1742-BDB3-BB7D6EEF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1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1A41-7F2B-A240-8535-3C825B11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172989"/>
            <a:ext cx="10515600" cy="1325563"/>
          </a:xfrm>
        </p:spPr>
        <p:txBody>
          <a:bodyPr/>
          <a:lstStyle/>
          <a:p>
            <a:r>
              <a:rPr lang="en-US" dirty="0"/>
              <a:t>Thermal Model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B3910-4F4A-0143-B115-D1AFE11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BDF05-450C-1D40-965B-2879089B3614}"/>
              </a:ext>
            </a:extLst>
          </p:cNvPr>
          <p:cNvSpPr txBox="1"/>
          <p:nvPr/>
        </p:nvSpPr>
        <p:spPr>
          <a:xfrm>
            <a:off x="5351368" y="1302406"/>
            <a:ext cx="12469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 Inner Baffles form a passive thermal filter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949E74-5F17-7148-9B5F-F4A9DB859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3" y="1808634"/>
            <a:ext cx="2705264" cy="4200278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9BD421E4-371E-1D46-B517-388730174CCA}"/>
              </a:ext>
            </a:extLst>
          </p:cNvPr>
          <p:cNvSpPr txBox="1"/>
          <p:nvPr/>
        </p:nvSpPr>
        <p:spPr>
          <a:xfrm>
            <a:off x="59681" y="1291083"/>
            <a:ext cx="198288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b="1" dirty="0"/>
              <a:t>Outer Baffle: only the Primary Mirror sees space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7ABC2-8EDA-F044-BA55-E8C011DA3ED7}"/>
              </a:ext>
            </a:extLst>
          </p:cNvPr>
          <p:cNvCxnSpPr>
            <a:cxnSpLocks/>
          </p:cNvCxnSpPr>
          <p:nvPr/>
        </p:nvCxnSpPr>
        <p:spPr>
          <a:xfrm>
            <a:off x="1023322" y="1816720"/>
            <a:ext cx="235531" cy="221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EB020B-13C1-254D-9E2D-8F2B2EC1B283}"/>
              </a:ext>
            </a:extLst>
          </p:cNvPr>
          <p:cNvSpPr txBox="1"/>
          <p:nvPr/>
        </p:nvSpPr>
        <p:spPr>
          <a:xfrm>
            <a:off x="626031" y="5900519"/>
            <a:ext cx="19725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Mounted to the spacecraft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4C921-3E14-4246-8890-F4BE396D08FE}"/>
              </a:ext>
            </a:extLst>
          </p:cNvPr>
          <p:cNvSpPr txBox="1"/>
          <p:nvPr/>
        </p:nvSpPr>
        <p:spPr>
          <a:xfrm>
            <a:off x="8828504" y="1412423"/>
            <a:ext cx="12469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Steady State Temperature (C)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2FE153-9EF3-CB41-9055-BFF0C92F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242" y="2088159"/>
            <a:ext cx="2227004" cy="37705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58EC09-6FA1-9541-95C9-20B8CD3C7C68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418259" y="1948737"/>
            <a:ext cx="556582" cy="682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443F83-46B3-2342-9EBE-2A5BCECC5810}"/>
              </a:ext>
            </a:extLst>
          </p:cNvPr>
          <p:cNvSpPr txBox="1"/>
          <p:nvPr/>
        </p:nvSpPr>
        <p:spPr>
          <a:xfrm>
            <a:off x="5645029" y="3243470"/>
            <a:ext cx="9532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Annulus baffle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F71B9D-A017-E042-B3F0-43C04BABF370}"/>
              </a:ext>
            </a:extLst>
          </p:cNvPr>
          <p:cNvCxnSpPr>
            <a:cxnSpLocks/>
          </p:cNvCxnSpPr>
          <p:nvPr/>
        </p:nvCxnSpPr>
        <p:spPr>
          <a:xfrm flipH="1">
            <a:off x="5275138" y="3741366"/>
            <a:ext cx="620362" cy="695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C55E0B4-E9CB-7E48-9CD0-AFE4A10DF26B}"/>
              </a:ext>
            </a:extLst>
          </p:cNvPr>
          <p:cNvSpPr txBox="1"/>
          <p:nvPr/>
        </p:nvSpPr>
        <p:spPr>
          <a:xfrm>
            <a:off x="5697371" y="4611035"/>
            <a:ext cx="9532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Optical Bench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7AAF09-A2F2-7247-A0D2-8C48DC075FD9}"/>
              </a:ext>
            </a:extLst>
          </p:cNvPr>
          <p:cNvSpPr txBox="1"/>
          <p:nvPr/>
        </p:nvSpPr>
        <p:spPr>
          <a:xfrm>
            <a:off x="5677804" y="5143617"/>
            <a:ext cx="9532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2FCFB5-986E-4F45-A5FB-13C53F8DBBB4}"/>
              </a:ext>
            </a:extLst>
          </p:cNvPr>
          <p:cNvCxnSpPr>
            <a:cxnSpLocks/>
          </p:cNvCxnSpPr>
          <p:nvPr/>
        </p:nvCxnSpPr>
        <p:spPr>
          <a:xfrm flipH="1" flipV="1">
            <a:off x="5208329" y="4777701"/>
            <a:ext cx="676218" cy="98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AE5440-D370-D445-B1E5-EF14FE023A09}"/>
              </a:ext>
            </a:extLst>
          </p:cNvPr>
          <p:cNvCxnSpPr>
            <a:cxnSpLocks/>
          </p:cNvCxnSpPr>
          <p:nvPr/>
        </p:nvCxnSpPr>
        <p:spPr>
          <a:xfrm flipH="1" flipV="1">
            <a:off x="4903325" y="5264029"/>
            <a:ext cx="1032118" cy="29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140F3CA-FE1D-5F45-9C5B-0B316E09F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895" y="1887945"/>
            <a:ext cx="2382204" cy="426327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B36401-837D-C743-A355-56F1F5650547}"/>
              </a:ext>
            </a:extLst>
          </p:cNvPr>
          <p:cNvCxnSpPr>
            <a:cxnSpLocks/>
          </p:cNvCxnSpPr>
          <p:nvPr/>
        </p:nvCxnSpPr>
        <p:spPr>
          <a:xfrm>
            <a:off x="7657341" y="2033317"/>
            <a:ext cx="0" cy="2462383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0483CF2-0D41-8444-BCE2-C114471C79E2}"/>
              </a:ext>
            </a:extLst>
          </p:cNvPr>
          <p:cNvSpPr txBox="1"/>
          <p:nvPr/>
        </p:nvSpPr>
        <p:spPr>
          <a:xfrm>
            <a:off x="6815102" y="2434714"/>
            <a:ext cx="937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∆T ~ 3 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8934BBA-962B-6349-B538-4CD4C8BD1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2775" y="1907828"/>
            <a:ext cx="875405" cy="4131191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F37B3C-2411-E143-9F9E-01BD75F8A420}"/>
              </a:ext>
            </a:extLst>
          </p:cNvPr>
          <p:cNvCxnSpPr>
            <a:cxnSpLocks/>
          </p:cNvCxnSpPr>
          <p:nvPr/>
        </p:nvCxnSpPr>
        <p:spPr>
          <a:xfrm>
            <a:off x="9567297" y="4611035"/>
            <a:ext cx="0" cy="46166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25D383-E6A1-0541-BFF0-8ADF8820B384}"/>
              </a:ext>
            </a:extLst>
          </p:cNvPr>
          <p:cNvSpPr txBox="1"/>
          <p:nvPr/>
        </p:nvSpPr>
        <p:spPr>
          <a:xfrm>
            <a:off x="9237249" y="4334036"/>
            <a:ext cx="937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∆T ~ 1.5 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62C70A-1956-654B-AE88-B1C9637341EF}"/>
              </a:ext>
            </a:extLst>
          </p:cNvPr>
          <p:cNvSpPr txBox="1"/>
          <p:nvPr/>
        </p:nvSpPr>
        <p:spPr>
          <a:xfrm>
            <a:off x="11214355" y="3812225"/>
            <a:ext cx="937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∆T ~ 6.3 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FA2FF2-F3AF-7C42-A228-44FF3701F3D3}"/>
              </a:ext>
            </a:extLst>
          </p:cNvPr>
          <p:cNvCxnSpPr>
            <a:cxnSpLocks/>
          </p:cNvCxnSpPr>
          <p:nvPr/>
        </p:nvCxnSpPr>
        <p:spPr>
          <a:xfrm>
            <a:off x="11303391" y="1974699"/>
            <a:ext cx="0" cy="4023072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5B590F-2945-4446-A7DB-CCB862FDE16B}"/>
              </a:ext>
            </a:extLst>
          </p:cNvPr>
          <p:cNvSpPr txBox="1"/>
          <p:nvPr/>
        </p:nvSpPr>
        <p:spPr>
          <a:xfrm>
            <a:off x="3173148" y="5830034"/>
            <a:ext cx="31628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Adequate clearance for MOSA articulation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95BA5-4965-3743-A61A-7456934B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6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72803F-2A9A-524F-8274-BBBCD9AD5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1" t="31428" r="16885" b="33356"/>
          <a:stretch/>
        </p:blipFill>
        <p:spPr>
          <a:xfrm>
            <a:off x="3969284" y="3510029"/>
            <a:ext cx="6457971" cy="2522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79936-566C-454E-9729-0C012582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51"/>
            <a:ext cx="10515600" cy="1325563"/>
          </a:xfrm>
        </p:spPr>
        <p:txBody>
          <a:bodyPr/>
          <a:lstStyle/>
          <a:p>
            <a:r>
              <a:rPr lang="en-US" b="1" dirty="0"/>
              <a:t>Design Update for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22F5-18A5-4C4A-AA33-506C3FFE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77" y="1402616"/>
            <a:ext cx="10515598" cy="434375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Simulations at the University of Florida uncovered a geometrical Tilt-to-Length (TTL) coupling of relative angular motion between the bench and the telescope converted to pathlength by the off-axis moment arm of the offset between the large and small beam optical boresights</a:t>
            </a:r>
          </a:p>
          <a:p>
            <a:r>
              <a:rPr lang="en-US" sz="2400" dirty="0"/>
              <a:t>Not a ”new” noise, but has not been included in the noise budget explicitly to date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Size of the effect:</a:t>
            </a:r>
          </a:p>
          <a:p>
            <a:pPr lvl="1"/>
            <a:r>
              <a:rPr lang="en-US" sz="2000" dirty="0"/>
              <a:t>OB-Tel distance</a:t>
            </a:r>
          </a:p>
          <a:p>
            <a:pPr lvl="2"/>
            <a:r>
              <a:rPr lang="en-US" sz="1600" dirty="0" err="1">
                <a:latin typeface="Symbol" pitchFamily="2" charset="2"/>
              </a:rPr>
              <a:t>d</a:t>
            </a:r>
            <a:r>
              <a:rPr lang="en-US" sz="1600" dirty="0" err="1"/>
              <a:t>p</a:t>
            </a:r>
            <a:r>
              <a:rPr lang="en-US" sz="1600" dirty="0"/>
              <a:t> = </a:t>
            </a:r>
            <a:r>
              <a:rPr lang="en-US" sz="1600" dirty="0" err="1"/>
              <a:t>L</a:t>
            </a:r>
            <a:r>
              <a:rPr lang="en-US" sz="1600" baseline="-25000" dirty="0" err="1"/>
              <a:t>offset</a:t>
            </a:r>
            <a:r>
              <a:rPr lang="en-US" sz="1600" dirty="0"/>
              <a:t> x </a:t>
            </a:r>
            <a:r>
              <a:rPr lang="en-US" sz="1600" dirty="0" err="1">
                <a:latin typeface="Symbol" pitchFamily="2" charset="2"/>
              </a:rPr>
              <a:t>df</a:t>
            </a:r>
            <a:r>
              <a:rPr lang="en-US" sz="1600" baseline="-25000" dirty="0" err="1"/>
              <a:t>OB</a:t>
            </a:r>
            <a:r>
              <a:rPr lang="en-US" sz="1600" baseline="-25000" dirty="0"/>
              <a:t>/TEL</a:t>
            </a:r>
          </a:p>
          <a:p>
            <a:pPr lvl="2"/>
            <a:r>
              <a:rPr lang="en-US" sz="1600" dirty="0" err="1"/>
              <a:t>L</a:t>
            </a:r>
            <a:r>
              <a:rPr lang="en-US" sz="1600" baseline="-25000" dirty="0" err="1"/>
              <a:t>offset</a:t>
            </a:r>
            <a:r>
              <a:rPr lang="en-US" sz="1600" dirty="0"/>
              <a:t> = 240 mm</a:t>
            </a:r>
          </a:p>
          <a:p>
            <a:pPr lvl="2"/>
            <a:r>
              <a:rPr lang="en-US" sz="1600" dirty="0" err="1">
                <a:latin typeface="Symbol" pitchFamily="2" charset="2"/>
              </a:rPr>
              <a:t>d</a:t>
            </a:r>
            <a:r>
              <a:rPr lang="en-US" sz="1600" dirty="0" err="1"/>
              <a:t>p</a:t>
            </a:r>
            <a:r>
              <a:rPr lang="en-US" sz="1600" dirty="0"/>
              <a:t> &lt; 1 pm/√Hz</a:t>
            </a:r>
          </a:p>
          <a:p>
            <a:pPr lvl="2"/>
            <a:r>
              <a:rPr lang="en-US" sz="1600" dirty="0"/>
              <a:t>requires </a:t>
            </a:r>
            <a:r>
              <a:rPr lang="en-US" sz="1600" dirty="0" err="1">
                <a:latin typeface="Symbol" pitchFamily="2" charset="2"/>
              </a:rPr>
              <a:t>df</a:t>
            </a:r>
            <a:r>
              <a:rPr lang="en-US" sz="1600" baseline="-25000" dirty="0" err="1"/>
              <a:t>OB</a:t>
            </a:r>
            <a:r>
              <a:rPr lang="en-US" sz="1600" baseline="-25000" dirty="0"/>
              <a:t>/TEL </a:t>
            </a:r>
            <a:r>
              <a:rPr lang="en-US" sz="1600" dirty="0"/>
              <a:t>&lt; 4.1 prad/√Hz</a:t>
            </a:r>
          </a:p>
          <a:p>
            <a:pPr lvl="1"/>
            <a:r>
              <a:rPr lang="en-US" sz="2000" dirty="0"/>
              <a:t>Short arm</a:t>
            </a:r>
          </a:p>
          <a:p>
            <a:pPr lvl="2"/>
            <a:r>
              <a:rPr lang="en-US" sz="1600" dirty="0" err="1">
                <a:latin typeface="Symbol" pitchFamily="2" charset="2"/>
              </a:rPr>
              <a:t>d</a:t>
            </a:r>
            <a:r>
              <a:rPr lang="en-US" sz="1600" dirty="0" err="1"/>
              <a:t>p</a:t>
            </a:r>
            <a:r>
              <a:rPr lang="en-US" sz="1600" dirty="0"/>
              <a:t> = </a:t>
            </a:r>
            <a:r>
              <a:rPr lang="en-US" sz="1600" dirty="0" err="1"/>
              <a:t>L</a:t>
            </a:r>
            <a:r>
              <a:rPr lang="en-US" sz="1600" baseline="-25000" dirty="0" err="1"/>
              <a:t>short_arm</a:t>
            </a:r>
            <a:r>
              <a:rPr lang="en-US" sz="1600" dirty="0"/>
              <a:t> x (1- cos(</a:t>
            </a:r>
            <a:r>
              <a:rPr lang="en-US" sz="1600" dirty="0" err="1">
                <a:latin typeface="Symbol" pitchFamily="2" charset="2"/>
              </a:rPr>
              <a:t>df</a:t>
            </a:r>
            <a:r>
              <a:rPr lang="en-US" sz="1600" baseline="-25000" dirty="0" err="1"/>
              <a:t>OB</a:t>
            </a:r>
            <a:r>
              <a:rPr lang="en-US" sz="1600" baseline="-25000" dirty="0"/>
              <a:t>/TEL</a:t>
            </a:r>
            <a:r>
              <a:rPr lang="en-US" sz="1600" dirty="0"/>
              <a:t>))</a:t>
            </a:r>
          </a:p>
          <a:p>
            <a:pPr lvl="2"/>
            <a:r>
              <a:rPr lang="en-US" sz="1600" dirty="0" err="1"/>
              <a:t>L</a:t>
            </a:r>
            <a:r>
              <a:rPr lang="en-US" sz="1600" baseline="-25000" dirty="0" err="1"/>
              <a:t>short_arm</a:t>
            </a:r>
            <a:r>
              <a:rPr lang="en-US" sz="1600" dirty="0"/>
              <a:t> = 240 mm</a:t>
            </a:r>
          </a:p>
          <a:p>
            <a:pPr lvl="2"/>
            <a:r>
              <a:rPr lang="en-US" sz="1600" dirty="0" err="1">
                <a:latin typeface="Symbol" pitchFamily="2" charset="2"/>
              </a:rPr>
              <a:t>df</a:t>
            </a:r>
            <a:r>
              <a:rPr lang="en-US" sz="1600" baseline="-25000" dirty="0" err="1"/>
              <a:t>OB</a:t>
            </a:r>
            <a:r>
              <a:rPr lang="en-US" sz="1600" baseline="-25000" dirty="0"/>
              <a:t>/TEL</a:t>
            </a:r>
            <a:r>
              <a:rPr lang="en-US" sz="1600" dirty="0"/>
              <a:t> = 4.1 prad/√Hz</a:t>
            </a:r>
          </a:p>
          <a:p>
            <a:pPr lvl="2"/>
            <a:r>
              <a:rPr lang="en-US" sz="1600" dirty="0" err="1">
                <a:latin typeface="Symbol" pitchFamily="2" charset="2"/>
              </a:rPr>
              <a:t>d</a:t>
            </a:r>
            <a:r>
              <a:rPr lang="en-US" sz="1600" dirty="0" err="1"/>
              <a:t>p</a:t>
            </a:r>
            <a:r>
              <a:rPr lang="en-US" sz="1600" dirty="0"/>
              <a:t> = 2 x 10</a:t>
            </a:r>
            <a:r>
              <a:rPr lang="en-US" sz="1600" baseline="30000" dirty="0"/>
              <a:t>-24</a:t>
            </a:r>
            <a:r>
              <a:rPr lang="en-US" sz="1600" dirty="0"/>
              <a:t> m/√Hz</a:t>
            </a:r>
          </a:p>
          <a:p>
            <a:pPr marL="914400" lvl="2" indent="0">
              <a:buNone/>
            </a:pPr>
            <a:r>
              <a:rPr lang="en-US" sz="1600" dirty="0"/>
              <a:t>          = 2 x 10</a:t>
            </a:r>
            <a:r>
              <a:rPr lang="en-US" sz="1600" baseline="30000" dirty="0"/>
              <a:t>-12</a:t>
            </a:r>
            <a:r>
              <a:rPr lang="en-US" sz="1600" dirty="0"/>
              <a:t> pm/√Hz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8B00-88D9-2942-8FE7-F8ED2D02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5A7-0E2D-BA4B-B54A-6C8CCA4B0FD2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A788B7-AD6C-AB42-BF51-E987C8D1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09D63A-A3B0-CA4E-97EE-D5717BFB1EC6}"/>
              </a:ext>
            </a:extLst>
          </p:cNvPr>
          <p:cNvSpPr/>
          <p:nvPr/>
        </p:nvSpPr>
        <p:spPr>
          <a:xfrm>
            <a:off x="7913152" y="3497139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0070C0"/>
                </a:solidFill>
                <a:latin typeface="Calibri" panose="020F0502020204030204"/>
              </a:rPr>
              <a:t>M1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44088-A541-F143-8D4C-0BB81AEC26B9}"/>
              </a:ext>
            </a:extLst>
          </p:cNvPr>
          <p:cNvSpPr/>
          <p:nvPr/>
        </p:nvSpPr>
        <p:spPr>
          <a:xfrm>
            <a:off x="4312760" y="5535664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0070C0"/>
                </a:solidFill>
                <a:latin typeface="Calibri" panose="020F0502020204030204"/>
              </a:rPr>
              <a:t>M2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4D3D5-A320-4F40-AEC5-6B19EC8A4977}"/>
              </a:ext>
            </a:extLst>
          </p:cNvPr>
          <p:cNvSpPr/>
          <p:nvPr/>
        </p:nvSpPr>
        <p:spPr>
          <a:xfrm>
            <a:off x="9930178" y="5636785"/>
            <a:ext cx="11992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100" b="1" dirty="0">
                <a:solidFill>
                  <a:srgbClr val="002060"/>
                </a:solidFill>
                <a:latin typeface="Calibri" panose="020F0502020204030204"/>
              </a:rPr>
              <a:t>Small Pupil /stop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456CC-A38D-894A-9CD4-B437A890D63E}"/>
              </a:ext>
            </a:extLst>
          </p:cNvPr>
          <p:cNvCxnSpPr>
            <a:cxnSpLocks/>
          </p:cNvCxnSpPr>
          <p:nvPr/>
        </p:nvCxnSpPr>
        <p:spPr>
          <a:xfrm>
            <a:off x="10170969" y="3875415"/>
            <a:ext cx="0" cy="1521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9393A1D-6279-FB47-BA04-F0A61362B6CD}"/>
              </a:ext>
            </a:extLst>
          </p:cNvPr>
          <p:cNvSpPr/>
          <p:nvPr/>
        </p:nvSpPr>
        <p:spPr>
          <a:xfrm>
            <a:off x="10059448" y="4478523"/>
            <a:ext cx="256286" cy="2562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86F4FF-FE0D-8644-A03C-9E065F86F5EB}"/>
              </a:ext>
            </a:extLst>
          </p:cNvPr>
          <p:cNvSpPr/>
          <p:nvPr/>
        </p:nvSpPr>
        <p:spPr>
          <a:xfrm>
            <a:off x="9028653" y="3718609"/>
            <a:ext cx="334880" cy="2209701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67EBDE-D2C3-524B-B0E9-F786C9180E81}"/>
              </a:ext>
            </a:extLst>
          </p:cNvPr>
          <p:cNvSpPr txBox="1"/>
          <p:nvPr/>
        </p:nvSpPr>
        <p:spPr>
          <a:xfrm>
            <a:off x="10304897" y="4457293"/>
            <a:ext cx="727057" cy="246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Test Mass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717348-C39F-414D-A282-A7A565A9DFCA}"/>
              </a:ext>
            </a:extLst>
          </p:cNvPr>
          <p:cNvSpPr txBox="1"/>
          <p:nvPr/>
        </p:nvSpPr>
        <p:spPr>
          <a:xfrm>
            <a:off x="8854543" y="3171825"/>
            <a:ext cx="728858" cy="41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</a:rPr>
              <a:t>Optical Bench</a:t>
            </a: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469B7DE-DD0F-5C45-89D1-AD89E6F1E562}"/>
              </a:ext>
            </a:extLst>
          </p:cNvPr>
          <p:cNvSpPr/>
          <p:nvPr/>
        </p:nvSpPr>
        <p:spPr>
          <a:xfrm>
            <a:off x="8800304" y="4614614"/>
            <a:ext cx="45719" cy="11457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E10921CE-3E84-B94C-9D72-D95FE6C96FBE}"/>
              </a:ext>
            </a:extLst>
          </p:cNvPr>
          <p:cNvSpPr/>
          <p:nvPr/>
        </p:nvSpPr>
        <p:spPr>
          <a:xfrm flipH="1">
            <a:off x="8778278" y="5551940"/>
            <a:ext cx="249589" cy="3058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E860A8-E8A5-8640-9579-EA08C81ACB05}"/>
              </a:ext>
            </a:extLst>
          </p:cNvPr>
          <p:cNvSpPr txBox="1"/>
          <p:nvPr/>
        </p:nvSpPr>
        <p:spPr>
          <a:xfrm>
            <a:off x="9547109" y="5379085"/>
            <a:ext cx="1472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Beam folded onto bench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EBE9BD8-C4D5-E842-A083-75728A4BA4A2}"/>
              </a:ext>
            </a:extLst>
          </p:cNvPr>
          <p:cNvGrpSpPr/>
          <p:nvPr/>
        </p:nvGrpSpPr>
        <p:grpSpPr>
          <a:xfrm rot="21156358">
            <a:off x="8846555" y="3701717"/>
            <a:ext cx="554833" cy="2189360"/>
            <a:chOff x="8808700" y="3718609"/>
            <a:chExt cx="554833" cy="21893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3E987A-A058-EC4B-B0AF-C486FD1387A2}"/>
                </a:ext>
              </a:extLst>
            </p:cNvPr>
            <p:cNvSpPr/>
            <p:nvPr/>
          </p:nvSpPr>
          <p:spPr>
            <a:xfrm>
              <a:off x="9020439" y="3718609"/>
              <a:ext cx="343094" cy="2189360"/>
            </a:xfrm>
            <a:prstGeom prst="rect">
              <a:avLst/>
            </a:prstGeom>
            <a:solidFill>
              <a:schemeClr val="accent4">
                <a:alpha val="29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BA954789-68A0-3F45-87C1-7714C738F0E6}"/>
                </a:ext>
              </a:extLst>
            </p:cNvPr>
            <p:cNvSpPr/>
            <p:nvPr/>
          </p:nvSpPr>
          <p:spPr>
            <a:xfrm>
              <a:off x="8808700" y="4649566"/>
              <a:ext cx="45719" cy="10900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CAE275C-1A8E-9241-BEE6-7FC033794DC1}"/>
              </a:ext>
            </a:extLst>
          </p:cNvPr>
          <p:cNvSpPr txBox="1"/>
          <p:nvPr/>
        </p:nvSpPr>
        <p:spPr>
          <a:xfrm>
            <a:off x="10217774" y="390150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432FF"/>
                </a:solidFill>
                <a:latin typeface="Symbol" pitchFamily="2" charset="2"/>
              </a:rPr>
              <a:t>df</a:t>
            </a:r>
            <a:r>
              <a:rPr lang="en-US" sz="1200" baseline="-25000" dirty="0" err="1">
                <a:solidFill>
                  <a:srgbClr val="0432FF"/>
                </a:solidFill>
              </a:rPr>
              <a:t>OB</a:t>
            </a:r>
            <a:r>
              <a:rPr lang="en-US" sz="1200" baseline="-25000" dirty="0">
                <a:solidFill>
                  <a:srgbClr val="0432FF"/>
                </a:solidFill>
              </a:rPr>
              <a:t>/TEL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BA6CB1-DB38-A14F-B8F4-1CAAE24796B9}"/>
              </a:ext>
            </a:extLst>
          </p:cNvPr>
          <p:cNvSpPr txBox="1"/>
          <p:nvPr/>
        </p:nvSpPr>
        <p:spPr>
          <a:xfrm>
            <a:off x="8163222" y="6186174"/>
            <a:ext cx="193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1200" dirty="0" err="1">
                <a:solidFill>
                  <a:srgbClr val="FF0000"/>
                </a:solidFill>
              </a:rPr>
              <a:t>p</a:t>
            </a:r>
            <a:r>
              <a:rPr lang="en-US" sz="1200" baseline="-25000" dirty="0" err="1">
                <a:solidFill>
                  <a:srgbClr val="FF0000"/>
                </a:solidFill>
              </a:rPr>
              <a:t>OB</a:t>
            </a:r>
            <a:r>
              <a:rPr lang="en-US" sz="1200" baseline="-25000" dirty="0">
                <a:solidFill>
                  <a:srgbClr val="FF0000"/>
                </a:solidFill>
              </a:rPr>
              <a:t>/TEL</a:t>
            </a:r>
            <a:r>
              <a:rPr lang="en-US" sz="1200" dirty="0">
                <a:solidFill>
                  <a:srgbClr val="FF0000"/>
                </a:solidFill>
              </a:rPr>
              <a:t>= </a:t>
            </a:r>
            <a:r>
              <a:rPr lang="en-US" sz="1200" dirty="0" err="1">
                <a:solidFill>
                  <a:srgbClr val="FF0000"/>
                </a:solidFill>
              </a:rPr>
              <a:t>L</a:t>
            </a:r>
            <a:r>
              <a:rPr lang="en-US" sz="1200" baseline="-25000" dirty="0" err="1">
                <a:solidFill>
                  <a:srgbClr val="FF0000"/>
                </a:solidFill>
              </a:rPr>
              <a:t>offset</a:t>
            </a:r>
            <a:r>
              <a:rPr lang="en-US" sz="1200" dirty="0">
                <a:solidFill>
                  <a:srgbClr val="FF0000"/>
                </a:solidFill>
              </a:rPr>
              <a:t> x sin(</a:t>
            </a:r>
            <a:r>
              <a:rPr lang="en-US" sz="1200" dirty="0" err="1">
                <a:solidFill>
                  <a:srgbClr val="FF0000"/>
                </a:solidFill>
                <a:latin typeface="Symbol" pitchFamily="2" charset="2"/>
              </a:rPr>
              <a:t>df</a:t>
            </a:r>
            <a:r>
              <a:rPr lang="en-US" sz="1200" baseline="-25000" dirty="0" err="1">
                <a:solidFill>
                  <a:srgbClr val="FF0000"/>
                </a:solidFill>
              </a:rPr>
              <a:t>OB</a:t>
            </a:r>
            <a:r>
              <a:rPr lang="en-US" sz="1200" baseline="-25000" dirty="0">
                <a:solidFill>
                  <a:srgbClr val="FF0000"/>
                </a:solidFill>
              </a:rPr>
              <a:t>/TEL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≈ </a:t>
            </a:r>
            <a:r>
              <a:rPr lang="en-US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  <a:r>
              <a:rPr lang="en-US" sz="12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1200" dirty="0" err="1">
                <a:solidFill>
                  <a:srgbClr val="FF0000"/>
                </a:solidFill>
                <a:latin typeface="Symbol" pitchFamily="2" charset="2"/>
                <a:cs typeface="Calibri" panose="020F0502020204030204" pitchFamily="34" charset="0"/>
              </a:rPr>
              <a:t>df</a:t>
            </a:r>
            <a:r>
              <a:rPr lang="en-US" sz="12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12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/TEL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DDFB33-747B-524D-892D-437B45A9E6EC}"/>
              </a:ext>
            </a:extLst>
          </p:cNvPr>
          <p:cNvSpPr txBox="1"/>
          <p:nvPr/>
        </p:nvSpPr>
        <p:spPr>
          <a:xfrm>
            <a:off x="8303272" y="4890258"/>
            <a:ext cx="489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  <a:endParaRPr lang="en-US" sz="1200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57A99B-B9BD-894D-9C5F-A69D1F90FBCB}"/>
              </a:ext>
            </a:extLst>
          </p:cNvPr>
          <p:cNvCxnSpPr>
            <a:cxnSpLocks/>
          </p:cNvCxnSpPr>
          <p:nvPr/>
        </p:nvCxnSpPr>
        <p:spPr>
          <a:xfrm>
            <a:off x="8733575" y="4636008"/>
            <a:ext cx="1" cy="1096985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42A3D3-2A89-1F44-90D4-8E5EB7FEFE39}"/>
              </a:ext>
            </a:extLst>
          </p:cNvPr>
          <p:cNvCxnSpPr>
            <a:cxnSpLocks/>
          </p:cNvCxnSpPr>
          <p:nvPr/>
        </p:nvCxnSpPr>
        <p:spPr>
          <a:xfrm flipV="1">
            <a:off x="7815891" y="5248854"/>
            <a:ext cx="1047137" cy="8273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C0AF0-07A9-BF4E-8272-C47CD98B1EC8}"/>
              </a:ext>
            </a:extLst>
          </p:cNvPr>
          <p:cNvCxnSpPr>
            <a:cxnSpLocks/>
          </p:cNvCxnSpPr>
          <p:nvPr/>
        </p:nvCxnSpPr>
        <p:spPr>
          <a:xfrm flipV="1">
            <a:off x="9191106" y="4478523"/>
            <a:ext cx="829700" cy="13609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A3DC8C3-188C-CF4D-9CE8-52033E4CEE2B}"/>
              </a:ext>
            </a:extLst>
          </p:cNvPr>
          <p:cNvCxnSpPr>
            <a:cxnSpLocks/>
          </p:cNvCxnSpPr>
          <p:nvPr/>
        </p:nvCxnSpPr>
        <p:spPr>
          <a:xfrm flipH="1">
            <a:off x="9756122" y="4183641"/>
            <a:ext cx="542482" cy="4053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865B42-BD45-C541-8307-5190ACB5CD0C}"/>
              </a:ext>
            </a:extLst>
          </p:cNvPr>
          <p:cNvCxnSpPr>
            <a:cxnSpLocks/>
          </p:cNvCxnSpPr>
          <p:nvPr/>
        </p:nvCxnSpPr>
        <p:spPr>
          <a:xfrm flipV="1">
            <a:off x="8671573" y="5752258"/>
            <a:ext cx="250329" cy="4529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FACA14AF-32AB-0D4E-9969-371B0F4E4BA1}"/>
              </a:ext>
            </a:extLst>
          </p:cNvPr>
          <p:cNvSpPr/>
          <p:nvPr/>
        </p:nvSpPr>
        <p:spPr>
          <a:xfrm>
            <a:off x="8479999" y="3906350"/>
            <a:ext cx="1557417" cy="1406852"/>
          </a:xfrm>
          <a:prstGeom prst="arc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C14105-AE50-004A-8C87-88800B28F3AE}"/>
              </a:ext>
            </a:extLst>
          </p:cNvPr>
          <p:cNvCxnSpPr/>
          <p:nvPr/>
        </p:nvCxnSpPr>
        <p:spPr>
          <a:xfrm flipH="1">
            <a:off x="9209011" y="3895334"/>
            <a:ext cx="8930" cy="707189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14E4F1F-94DD-F441-989D-81C65748229D}"/>
              </a:ext>
            </a:extLst>
          </p:cNvPr>
          <p:cNvCxnSpPr>
            <a:cxnSpLocks/>
          </p:cNvCxnSpPr>
          <p:nvPr/>
        </p:nvCxnSpPr>
        <p:spPr>
          <a:xfrm>
            <a:off x="10007532" y="4478523"/>
            <a:ext cx="0" cy="13810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A85B5DC-01A4-124D-899C-AFEB4D569C8A}"/>
              </a:ext>
            </a:extLst>
          </p:cNvPr>
          <p:cNvSpPr txBox="1"/>
          <p:nvPr/>
        </p:nvSpPr>
        <p:spPr>
          <a:xfrm>
            <a:off x="9771874" y="4817775"/>
            <a:ext cx="2495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Symbol" pitchFamily="2" charset="2"/>
                <a:cs typeface="Calibri" panose="020F0502020204030204" pitchFamily="34" charset="0"/>
              </a:rPr>
              <a:t>d</a:t>
            </a:r>
            <a:r>
              <a:rPr lang="en-US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short_arm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short_arm</a:t>
            </a:r>
            <a:r>
              <a:rPr lang="en-US" sz="12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(1-cos(</a:t>
            </a:r>
            <a:r>
              <a:rPr lang="en-US" sz="1200" dirty="0" err="1">
                <a:solidFill>
                  <a:srgbClr val="FF0000"/>
                </a:solidFill>
                <a:latin typeface="Symbol" pitchFamily="2" charset="2"/>
                <a:cs typeface="Calibri" panose="020F0502020204030204" pitchFamily="34" charset="0"/>
              </a:rPr>
              <a:t>df</a:t>
            </a:r>
            <a:r>
              <a:rPr lang="en-US" sz="12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12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/TEL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≈ (</a:t>
            </a:r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short_arm</a:t>
            </a:r>
            <a:r>
              <a:rPr lang="en-US" sz="12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1200" dirty="0">
                <a:solidFill>
                  <a:srgbClr val="FF0000"/>
                </a:solidFill>
                <a:latin typeface="Symbol" pitchFamily="2" charset="2"/>
                <a:cs typeface="Calibri" panose="020F0502020204030204" pitchFamily="34" charset="0"/>
              </a:rPr>
              <a:t>df</a:t>
            </a:r>
            <a:r>
              <a:rPr lang="en-US" sz="1200" baseline="30000" dirty="0">
                <a:solidFill>
                  <a:srgbClr val="FF0000"/>
                </a:solidFill>
                <a:latin typeface="Symbol" pitchFamily="2" charset="2"/>
                <a:cs typeface="Calibri" panose="020F0502020204030204" pitchFamily="34" charset="0"/>
              </a:rPr>
              <a:t>2</a:t>
            </a:r>
            <a:r>
              <a:rPr lang="en-US" sz="12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OB/TEL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80BA4215-8CA0-4A4D-8EF0-3BD3B3EBC8CA}"/>
              </a:ext>
            </a:extLst>
          </p:cNvPr>
          <p:cNvSpPr/>
          <p:nvPr/>
        </p:nvSpPr>
        <p:spPr>
          <a:xfrm rot="5400000">
            <a:off x="9551335" y="4321690"/>
            <a:ext cx="87119" cy="77502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C8827E-0E0D-B84A-B2C7-B90464EDCA6A}"/>
              </a:ext>
            </a:extLst>
          </p:cNvPr>
          <p:cNvSpPr txBox="1"/>
          <p:nvPr/>
        </p:nvSpPr>
        <p:spPr>
          <a:xfrm rot="21023934">
            <a:off x="9287815" y="426062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200" baseline="-2500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short_arm</a:t>
            </a:r>
            <a:endParaRPr lang="en-US" sz="1200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DCBFEEC-A5DD-824D-8DB2-78BBCEDCA8AF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9594896" y="4766216"/>
            <a:ext cx="176978" cy="2823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40D2763-FE33-684E-BBCF-E34BFD44D410}"/>
              </a:ext>
            </a:extLst>
          </p:cNvPr>
          <p:cNvSpPr txBox="1"/>
          <p:nvPr/>
        </p:nvSpPr>
        <p:spPr>
          <a:xfrm>
            <a:off x="7380955" y="596131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432FF"/>
                </a:solidFill>
                <a:latin typeface="Symbol" pitchFamily="2" charset="2"/>
              </a:rPr>
              <a:t>df</a:t>
            </a:r>
            <a:r>
              <a:rPr lang="en-US" sz="1200" baseline="-25000" dirty="0" err="1">
                <a:solidFill>
                  <a:srgbClr val="0432FF"/>
                </a:solidFill>
              </a:rPr>
              <a:t>OB</a:t>
            </a:r>
            <a:r>
              <a:rPr lang="en-US" sz="1200" baseline="-25000" dirty="0">
                <a:solidFill>
                  <a:srgbClr val="0432FF"/>
                </a:solidFill>
              </a:rPr>
              <a:t>/TEL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22BA9031-E4C2-174B-99CF-5128EC80CD59}"/>
              </a:ext>
            </a:extLst>
          </p:cNvPr>
          <p:cNvSpPr/>
          <p:nvPr/>
        </p:nvSpPr>
        <p:spPr>
          <a:xfrm rot="16200000" flipV="1">
            <a:off x="8543405" y="4718545"/>
            <a:ext cx="574239" cy="2029268"/>
          </a:xfrm>
          <a:prstGeom prst="arc">
            <a:avLst>
              <a:gd name="adj1" fmla="val 16165325"/>
              <a:gd name="adj2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75DA52DD-983A-3C43-A5F8-3ECC30FE702D}"/>
              </a:ext>
            </a:extLst>
          </p:cNvPr>
          <p:cNvSpPr/>
          <p:nvPr/>
        </p:nvSpPr>
        <p:spPr>
          <a:xfrm rot="15730813">
            <a:off x="8883222" y="5608108"/>
            <a:ext cx="292896" cy="299705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1B2D19A-C63D-9749-BB7C-4A28038A104F}"/>
              </a:ext>
            </a:extLst>
          </p:cNvPr>
          <p:cNvCxnSpPr>
            <a:cxnSpLocks/>
          </p:cNvCxnSpPr>
          <p:nvPr/>
        </p:nvCxnSpPr>
        <p:spPr>
          <a:xfrm>
            <a:off x="8842234" y="5737645"/>
            <a:ext cx="152125" cy="716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0875A56-2505-4B43-8064-25BA1634B280}"/>
              </a:ext>
            </a:extLst>
          </p:cNvPr>
          <p:cNvSpPr txBox="1"/>
          <p:nvPr/>
        </p:nvSpPr>
        <p:spPr>
          <a:xfrm>
            <a:off x="6886938" y="2995172"/>
            <a:ext cx="181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Example: OB tilts</a:t>
            </a:r>
          </a:p>
        </p:txBody>
      </p:sp>
    </p:spTree>
    <p:extLst>
      <p:ext uri="{BB962C8B-B14F-4D97-AF65-F5344CB8AC3E}">
        <p14:creationId xmlns:p14="http://schemas.microsoft.com/office/powerpoint/2010/main" val="345517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9936-566C-454E-9729-0C012582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941"/>
            <a:ext cx="10515600" cy="1325563"/>
          </a:xfrm>
        </p:spPr>
        <p:txBody>
          <a:bodyPr/>
          <a:lstStyle/>
          <a:p>
            <a:r>
              <a:rPr lang="en-US" b="1" dirty="0"/>
              <a:t>Possible Solutions for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22F5-18A5-4C4A-AA33-506C3FFE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976"/>
            <a:ext cx="9692466" cy="4916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Three classes of solutions:</a:t>
            </a:r>
            <a:endParaRPr lang="en-US" sz="3200" b="1" dirty="0"/>
          </a:p>
          <a:p>
            <a:pPr marL="630238" lvl="1" indent="-342900">
              <a:buFont typeface="+mj-lt"/>
              <a:buAutoNum type="arabicPeriod"/>
            </a:pPr>
            <a:r>
              <a:rPr lang="en-US" sz="2000" b="1" dirty="0"/>
              <a:t>Build the telescope and the optical bench together so there is no relative motion.</a:t>
            </a:r>
          </a:p>
          <a:p>
            <a:pPr marL="803275" lvl="3" indent="-182563"/>
            <a:r>
              <a:rPr lang="en-US" b="1" dirty="0"/>
              <a:t>Technically feasible, but not practical programmatically: requires matching schedules, budgets, and development efforts across space and time</a:t>
            </a:r>
          </a:p>
          <a:p>
            <a:pPr marL="630238" lvl="1" indent="-342900">
              <a:buFont typeface="+mj-lt"/>
              <a:buAutoNum type="arabicPeriod"/>
            </a:pPr>
            <a:r>
              <a:rPr lang="en-US" sz="2000" b="1" dirty="0"/>
              <a:t>Measure the motion and remove it in post-processing.</a:t>
            </a:r>
          </a:p>
          <a:p>
            <a:pPr marL="803275" lvl="3" indent="-168275"/>
            <a:r>
              <a:rPr lang="en-US" b="1" dirty="0"/>
              <a:t>Challenging technically (need to measure pico-radians/√Hz) and adds additional complexity</a:t>
            </a:r>
          </a:p>
          <a:p>
            <a:pPr marL="630238" lvl="1" indent="-342900">
              <a:buFont typeface="+mj-lt"/>
              <a:buAutoNum type="arabicPeriod"/>
            </a:pPr>
            <a:r>
              <a:rPr lang="en-US" sz="2000" b="1" dirty="0"/>
              <a:t>Redesign the optical bench and the telescope to remove the offset</a:t>
            </a:r>
          </a:p>
          <a:p>
            <a:pPr marL="803275" lvl="3" indent="-168275"/>
            <a:r>
              <a:rPr lang="en-US" b="1" dirty="0"/>
              <a:t>An on-axis telescope design is not a realistic option for several reasons including thermal management and coherent backscatter</a:t>
            </a:r>
          </a:p>
          <a:p>
            <a:pPr marL="803275" lvl="3" indent="-168275"/>
            <a:r>
              <a:rPr lang="en-US" b="1" dirty="0"/>
              <a:t>Current unobstructed (off-axis) design can be reworked to have an on-axis interface</a:t>
            </a:r>
          </a:p>
          <a:p>
            <a:pPr marL="1270000" lvl="4" indent="-254000"/>
            <a:r>
              <a:rPr lang="en-US" b="1" dirty="0"/>
              <a:t>4,5, and 6 mirror designs also studied</a:t>
            </a:r>
          </a:p>
          <a:p>
            <a:pPr marL="914400" lvl="2" indent="0">
              <a:buNone/>
            </a:pPr>
            <a:endParaRPr lang="en-US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8B00-88D9-2942-8FE7-F8ED2D02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5A7-0E2D-BA4B-B54A-6C8CCA4B0FD2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A788B7-AD6C-AB42-BF51-E987C8D1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AD0998-69B7-CD43-8ADB-EE938A1E0109}"/>
              </a:ext>
            </a:extLst>
          </p:cNvPr>
          <p:cNvSpPr txBox="1"/>
          <p:nvPr/>
        </p:nvSpPr>
        <p:spPr>
          <a:xfrm>
            <a:off x="1102834" y="262764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3ABA4-B3BC-D64C-933C-49076184073E}"/>
              </a:ext>
            </a:extLst>
          </p:cNvPr>
          <p:cNvSpPr txBox="1"/>
          <p:nvPr/>
        </p:nvSpPr>
        <p:spPr>
          <a:xfrm>
            <a:off x="1102834" y="179058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4524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BC014D4-E1C3-6344-AE12-90B3F8C1577A}"/>
              </a:ext>
            </a:extLst>
          </p:cNvPr>
          <p:cNvGrpSpPr/>
          <p:nvPr/>
        </p:nvGrpSpPr>
        <p:grpSpPr>
          <a:xfrm>
            <a:off x="503042" y="1516691"/>
            <a:ext cx="5145700" cy="2010059"/>
            <a:chOff x="503042" y="1516691"/>
            <a:chExt cx="5145700" cy="20100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BFCF2D1-6602-8942-8FB3-318ED2608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771" t="31428" r="16885" b="33356"/>
            <a:stretch/>
          </p:blipFill>
          <p:spPr>
            <a:xfrm>
              <a:off x="503042" y="1516691"/>
              <a:ext cx="5145700" cy="2010059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315B52-C756-F543-AE96-441CB9886D63}"/>
                </a:ext>
              </a:extLst>
            </p:cNvPr>
            <p:cNvSpPr/>
            <p:nvPr/>
          </p:nvSpPr>
          <p:spPr>
            <a:xfrm>
              <a:off x="4273826" y="1689652"/>
              <a:ext cx="1302026" cy="1353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8E4502A-3ECD-E947-9BEF-819916FE9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21123" r="8230" b="26874"/>
          <a:stretch/>
        </p:blipFill>
        <p:spPr>
          <a:xfrm>
            <a:off x="972613" y="4170042"/>
            <a:ext cx="4389120" cy="19119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F5A816-D5CF-3642-AFAF-21818FB17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149" y="3798264"/>
            <a:ext cx="4893739" cy="27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DEEE4-56A5-C445-85ED-AF6B3873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98" y="206166"/>
            <a:ext cx="10182577" cy="866928"/>
          </a:xfrm>
        </p:spPr>
        <p:txBody>
          <a:bodyPr/>
          <a:lstStyle/>
          <a:p>
            <a:r>
              <a:rPr lang="en-US" dirty="0">
                <a:solidFill>
                  <a:srgbClr val="0E31C7"/>
                </a:solidFill>
              </a:rPr>
              <a:t>Recommended Design: 4-mirror, 2 </a:t>
            </a:r>
            <a:r>
              <a:rPr lang="en-US" dirty="0" err="1">
                <a:solidFill>
                  <a:srgbClr val="0E31C7"/>
                </a:solidFill>
              </a:rPr>
              <a:t>freeforms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F3187-654C-DB4C-BC0E-708F17AE6068}"/>
              </a:ext>
            </a:extLst>
          </p:cNvPr>
          <p:cNvSpPr txBox="1"/>
          <p:nvPr/>
        </p:nvSpPr>
        <p:spPr>
          <a:xfrm>
            <a:off x="6271071" y="1456915"/>
            <a:ext cx="5348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M1 unchanged from EDU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M2 very slightly stronger (25.8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25.75 mm y-radius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M3, M4 XY-polynomials similar to the EDU M3 design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Pros:</a:t>
            </a:r>
          </a:p>
          <a:p>
            <a:pPr marL="633413" marR="0" lvl="1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change to the MOSA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“pin compatible”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3413" marR="0" lvl="1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Compatible with the OB keep out zones</a:t>
            </a:r>
          </a:p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Cons:</a:t>
            </a:r>
          </a:p>
          <a:p>
            <a:pPr marL="633413" marR="0" lvl="1" indent="-1762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flat (helps make alignment adjustments orthogonal)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C398A6-7BC5-DA46-8EE1-8228CF5FA90F}"/>
              </a:ext>
            </a:extLst>
          </p:cNvPr>
          <p:cNvGrpSpPr/>
          <p:nvPr/>
        </p:nvGrpSpPr>
        <p:grpSpPr>
          <a:xfrm>
            <a:off x="1056153" y="1139958"/>
            <a:ext cx="10725562" cy="5530490"/>
            <a:chOff x="-1173371" y="-1002755"/>
            <a:chExt cx="11329505" cy="58419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C2BBBE-51DF-3C4C-BBC5-08B49266CDA4}"/>
                </a:ext>
              </a:extLst>
            </p:cNvPr>
            <p:cNvSpPr/>
            <p:nvPr/>
          </p:nvSpPr>
          <p:spPr>
            <a:xfrm>
              <a:off x="8628993" y="2995449"/>
              <a:ext cx="243354" cy="24173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E706F3-58F4-594E-A3BE-77388AB3A581}"/>
                </a:ext>
              </a:extLst>
            </p:cNvPr>
            <p:cNvSpPr/>
            <p:nvPr/>
          </p:nvSpPr>
          <p:spPr>
            <a:xfrm>
              <a:off x="7787965" y="2237207"/>
              <a:ext cx="302109" cy="172681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55721D-95A0-7D48-8346-6A5984D61BC7}"/>
                </a:ext>
              </a:extLst>
            </p:cNvPr>
            <p:cNvSpPr/>
            <p:nvPr/>
          </p:nvSpPr>
          <p:spPr>
            <a:xfrm>
              <a:off x="7621063" y="2244864"/>
              <a:ext cx="166902" cy="1726816"/>
            </a:xfrm>
            <a:prstGeom prst="rect">
              <a:avLst/>
            </a:prstGeom>
            <a:solidFill>
              <a:srgbClr val="66FF33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9F158F-9F8B-6645-87C1-8169EF98D896}"/>
                </a:ext>
              </a:extLst>
            </p:cNvPr>
            <p:cNvSpPr txBox="1"/>
            <p:nvPr/>
          </p:nvSpPr>
          <p:spPr>
            <a:xfrm>
              <a:off x="4137245" y="4514042"/>
              <a:ext cx="4017250" cy="325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Existing MOSA Mechanical Envelope (no change)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6EB542-83F6-014C-BA64-0A0FEA40AAFA}"/>
                </a:ext>
              </a:extLst>
            </p:cNvPr>
            <p:cNvSpPr txBox="1"/>
            <p:nvPr/>
          </p:nvSpPr>
          <p:spPr>
            <a:xfrm>
              <a:off x="8929444" y="2946725"/>
              <a:ext cx="89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Test Mass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128E7B-38AD-C045-A2D3-927A4D654B67}"/>
                </a:ext>
              </a:extLst>
            </p:cNvPr>
            <p:cNvSpPr txBox="1"/>
            <p:nvPr/>
          </p:nvSpPr>
          <p:spPr>
            <a:xfrm>
              <a:off x="8090255" y="2240697"/>
              <a:ext cx="1193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Optical Bench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34BB3-D22B-8F4A-96C0-D705BAE5A9CB}"/>
                </a:ext>
              </a:extLst>
            </p:cNvPr>
            <p:cNvSpPr txBox="1"/>
            <p:nvPr/>
          </p:nvSpPr>
          <p:spPr>
            <a:xfrm>
              <a:off x="5688347" y="1696908"/>
              <a:ext cx="1481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 keep-out zone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336069-4A74-6146-A1AE-0F40DE200BD6}"/>
                </a:ext>
              </a:extLst>
            </p:cNvPr>
            <p:cNvCxnSpPr>
              <a:cxnSpLocks/>
            </p:cNvCxnSpPr>
            <p:nvPr/>
          </p:nvCxnSpPr>
          <p:spPr>
            <a:xfrm>
              <a:off x="7254063" y="1872062"/>
              <a:ext cx="429317" cy="3258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E904ACA-B4F1-A941-968F-441BFA694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4495" y="2510616"/>
              <a:ext cx="423512" cy="3370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BFCB0D-D60F-4B4F-BC4B-1F43F634F4DC}"/>
                </a:ext>
              </a:extLst>
            </p:cNvPr>
            <p:cNvSpPr txBox="1"/>
            <p:nvPr/>
          </p:nvSpPr>
          <p:spPr>
            <a:xfrm>
              <a:off x="8154495" y="3432367"/>
              <a:ext cx="20016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Small pupil: routed on the bench to the position of the stop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5B020F-6119-F74C-BCF1-5E73B6328F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9388" y="3105928"/>
              <a:ext cx="276598" cy="3928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F0C8D-8A05-444E-B620-C749282A11E1}"/>
                </a:ext>
              </a:extLst>
            </p:cNvPr>
            <p:cNvSpPr txBox="1"/>
            <p:nvPr/>
          </p:nvSpPr>
          <p:spPr>
            <a:xfrm>
              <a:off x="3597255" y="1363788"/>
              <a:ext cx="6192883" cy="39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E31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Design Overlaid on current EDU design for comparison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6C769C-2020-E643-A9FE-DFD3946DD7A6}"/>
                </a:ext>
              </a:extLst>
            </p:cNvPr>
            <p:cNvSpPr txBox="1"/>
            <p:nvPr/>
          </p:nvSpPr>
          <p:spPr>
            <a:xfrm>
              <a:off x="6902263" y="2201813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98F5E7-4EF1-1348-8FCF-757FF12E5534}"/>
                </a:ext>
              </a:extLst>
            </p:cNvPr>
            <p:cNvSpPr txBox="1"/>
            <p:nvPr/>
          </p:nvSpPr>
          <p:spPr>
            <a:xfrm>
              <a:off x="4320104" y="3608130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F3A2DB-A48C-7F47-9CA0-A5FCAE28B0B0}"/>
                </a:ext>
              </a:extLst>
            </p:cNvPr>
            <p:cNvSpPr txBox="1"/>
            <p:nvPr/>
          </p:nvSpPr>
          <p:spPr>
            <a:xfrm>
              <a:off x="7525468" y="3833980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3DBE9C-5751-1A4D-98A2-21E602116FC2}"/>
                </a:ext>
              </a:extLst>
            </p:cNvPr>
            <p:cNvSpPr txBox="1"/>
            <p:nvPr/>
          </p:nvSpPr>
          <p:spPr>
            <a:xfrm>
              <a:off x="7188105" y="2922619"/>
              <a:ext cx="495275" cy="26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2088869-B795-DD4F-B589-5515DB1CD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6996" y="4260986"/>
              <a:ext cx="85738" cy="3002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5A5B7CF-FF43-9943-9A44-2D3946F7D60A}"/>
                </a:ext>
              </a:extLst>
            </p:cNvPr>
            <p:cNvSpPr txBox="1"/>
            <p:nvPr/>
          </p:nvSpPr>
          <p:spPr>
            <a:xfrm>
              <a:off x="25317" y="-944671"/>
              <a:ext cx="1360031" cy="39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E31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 Design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9C19A40-4753-1842-9D3A-0CCFEA237285}"/>
                </a:ext>
              </a:extLst>
            </p:cNvPr>
            <p:cNvSpPr txBox="1"/>
            <p:nvPr/>
          </p:nvSpPr>
          <p:spPr>
            <a:xfrm>
              <a:off x="-606718" y="1661982"/>
              <a:ext cx="2288822" cy="39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E31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4-mirror Design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364BC9-5610-024F-98A7-0A0478FA02C6}"/>
                </a:ext>
              </a:extLst>
            </p:cNvPr>
            <p:cNvSpPr txBox="1"/>
            <p:nvPr/>
          </p:nvSpPr>
          <p:spPr>
            <a:xfrm>
              <a:off x="1900344" y="-207128"/>
              <a:ext cx="1347750" cy="68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(M1 mirror thickness is arbitrary)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C59093-A826-234C-8137-22F52B5BC130}"/>
                </a:ext>
              </a:extLst>
            </p:cNvPr>
            <p:cNvSpPr txBox="1"/>
            <p:nvPr/>
          </p:nvSpPr>
          <p:spPr>
            <a:xfrm>
              <a:off x="2207433" y="980856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9E5FA4-CE30-6E49-B4CB-1CBA2B39224C}"/>
                </a:ext>
              </a:extLst>
            </p:cNvPr>
            <p:cNvSpPr txBox="1"/>
            <p:nvPr/>
          </p:nvSpPr>
          <p:spPr>
            <a:xfrm>
              <a:off x="2265441" y="3910945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00D8F65-1CC0-4E44-BCF4-1942289C98D3}"/>
                </a:ext>
              </a:extLst>
            </p:cNvPr>
            <p:cNvSpPr txBox="1"/>
            <p:nvPr/>
          </p:nvSpPr>
          <p:spPr>
            <a:xfrm>
              <a:off x="1804030" y="1330122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824D1A8-8262-8A43-B49B-F045F478289D}"/>
                </a:ext>
              </a:extLst>
            </p:cNvPr>
            <p:cNvSpPr txBox="1"/>
            <p:nvPr/>
          </p:nvSpPr>
          <p:spPr>
            <a:xfrm>
              <a:off x="2150198" y="2840528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M4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73C35F-88BB-9249-8898-64DF7ACB9E62}"/>
                </a:ext>
              </a:extLst>
            </p:cNvPr>
            <p:cNvSpPr txBox="1"/>
            <p:nvPr/>
          </p:nvSpPr>
          <p:spPr>
            <a:xfrm>
              <a:off x="-1173371" y="4000901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660868D-20E5-DA4F-9C9E-06C9C28C3CB6}"/>
                </a:ext>
              </a:extLst>
            </p:cNvPr>
            <p:cNvSpPr txBox="1"/>
            <p:nvPr/>
          </p:nvSpPr>
          <p:spPr>
            <a:xfrm>
              <a:off x="-1173371" y="1183354"/>
              <a:ext cx="383018" cy="260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5301A4C-D308-5F42-A147-9EEDBB932FC4}"/>
                </a:ext>
              </a:extLst>
            </p:cNvPr>
            <p:cNvSpPr txBox="1"/>
            <p:nvPr/>
          </p:nvSpPr>
          <p:spPr>
            <a:xfrm rot="10800000" flipH="1" flipV="1">
              <a:off x="1549507" y="-684586"/>
              <a:ext cx="444635" cy="26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2AD8FF1-396F-D64A-BA8A-2274CB9FECEA}"/>
                </a:ext>
              </a:extLst>
            </p:cNvPr>
            <p:cNvSpPr txBox="1"/>
            <p:nvPr/>
          </p:nvSpPr>
          <p:spPr>
            <a:xfrm rot="10800000" flipH="1" flipV="1">
              <a:off x="1840217" y="2131620"/>
              <a:ext cx="444635" cy="26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FE0C05-DF50-264D-ABB4-37D2BEFF8790}"/>
                </a:ext>
              </a:extLst>
            </p:cNvPr>
            <p:cNvSpPr txBox="1"/>
            <p:nvPr/>
          </p:nvSpPr>
          <p:spPr>
            <a:xfrm>
              <a:off x="5498234" y="-1002755"/>
              <a:ext cx="2411415" cy="39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E31C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Design Summary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3A57BE-EC8A-F34C-9592-BC98DE9DFBF7}"/>
                </a:ext>
              </a:extLst>
            </p:cNvPr>
            <p:cNvSpPr txBox="1"/>
            <p:nvPr/>
          </p:nvSpPr>
          <p:spPr>
            <a:xfrm>
              <a:off x="1008229" y="4202040"/>
              <a:ext cx="1976966" cy="48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(M1 mirror thickness here includes the mount)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195D432-958A-1047-B18B-F32B675F25D5}"/>
              </a:ext>
            </a:extLst>
          </p:cNvPr>
          <p:cNvSpPr/>
          <p:nvPr/>
        </p:nvSpPr>
        <p:spPr>
          <a:xfrm>
            <a:off x="9539786" y="4207206"/>
            <a:ext cx="304788" cy="1634765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F8972C-2BAF-C04A-A48B-04011F40EF53}"/>
              </a:ext>
            </a:extLst>
          </p:cNvPr>
          <p:cNvSpPr/>
          <p:nvPr/>
        </p:nvSpPr>
        <p:spPr>
          <a:xfrm>
            <a:off x="10318259" y="4910279"/>
            <a:ext cx="274320" cy="2743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71DFE0F-CFAD-7A48-BACA-59A34E72EB45}"/>
              </a:ext>
            </a:extLst>
          </p:cNvPr>
          <p:cNvGrpSpPr/>
          <p:nvPr/>
        </p:nvGrpSpPr>
        <p:grpSpPr>
          <a:xfrm>
            <a:off x="6218423" y="4110192"/>
            <a:ext cx="3242361" cy="2065860"/>
            <a:chOff x="6218423" y="4110192"/>
            <a:chExt cx="3242361" cy="206586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4CF0A4-6575-9B45-B2DC-836BE5B35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5248" y="4110192"/>
              <a:ext cx="195860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A1C57B-67DE-CB47-B41D-DA1F63404F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3802" y="4348653"/>
              <a:ext cx="110144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4AF6D7-1E80-B74C-AFF1-5DBC6E4CA6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050" y="6176052"/>
              <a:ext cx="248873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916F72E-497F-F945-85A6-93EB6B9568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3802" y="5958552"/>
              <a:ext cx="748248" cy="2174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1140E82-1F3B-114D-8AB4-9E1C6D58CA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8423" y="4348653"/>
              <a:ext cx="0" cy="16098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01F572-2541-9549-A849-A78BAF601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4459" y="4112068"/>
              <a:ext cx="0" cy="23658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1EC735-DD4D-7B42-BB1E-2FC5903F6F75}"/>
              </a:ext>
            </a:extLst>
          </p:cNvPr>
          <p:cNvCxnSpPr>
            <a:cxnSpLocks/>
          </p:cNvCxnSpPr>
          <p:nvPr/>
        </p:nvCxnSpPr>
        <p:spPr>
          <a:xfrm>
            <a:off x="3864174" y="2969170"/>
            <a:ext cx="12765" cy="3153935"/>
          </a:xfrm>
          <a:prstGeom prst="line">
            <a:avLst/>
          </a:prstGeom>
          <a:ln>
            <a:solidFill>
              <a:schemeClr val="accent1">
                <a:alpha val="49988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BD41D0-2379-5F4E-911E-2412FF6C9400}"/>
              </a:ext>
            </a:extLst>
          </p:cNvPr>
          <p:cNvCxnSpPr>
            <a:cxnSpLocks/>
          </p:cNvCxnSpPr>
          <p:nvPr/>
        </p:nvCxnSpPr>
        <p:spPr>
          <a:xfrm>
            <a:off x="1056153" y="3043053"/>
            <a:ext cx="10017" cy="3038912"/>
          </a:xfrm>
          <a:prstGeom prst="line">
            <a:avLst/>
          </a:prstGeom>
          <a:ln>
            <a:solidFill>
              <a:schemeClr val="accent1">
                <a:alpha val="49988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7A9A149-43BB-CA44-9971-639644F3C2B6}"/>
              </a:ext>
            </a:extLst>
          </p:cNvPr>
          <p:cNvCxnSpPr/>
          <p:nvPr/>
        </p:nvCxnSpPr>
        <p:spPr>
          <a:xfrm flipH="1">
            <a:off x="666307" y="4473130"/>
            <a:ext cx="303382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D5ADE25-BE27-BF42-83B2-8ED32104FA8D}"/>
              </a:ext>
            </a:extLst>
          </p:cNvPr>
          <p:cNvCxnSpPr>
            <a:cxnSpLocks/>
          </p:cNvCxnSpPr>
          <p:nvPr/>
        </p:nvCxnSpPr>
        <p:spPr>
          <a:xfrm flipH="1" flipV="1">
            <a:off x="652131" y="5047439"/>
            <a:ext cx="3192218" cy="301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6A72F25-58F2-654B-B4D2-8B3F3368B24A}"/>
              </a:ext>
            </a:extLst>
          </p:cNvPr>
          <p:cNvCxnSpPr>
            <a:cxnSpLocks/>
          </p:cNvCxnSpPr>
          <p:nvPr/>
        </p:nvCxnSpPr>
        <p:spPr>
          <a:xfrm flipH="1">
            <a:off x="652131" y="5628161"/>
            <a:ext cx="3224809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AF029F1-2979-814B-A82B-42E6D181F2FA}"/>
              </a:ext>
            </a:extLst>
          </p:cNvPr>
          <p:cNvSpPr txBox="1"/>
          <p:nvPr/>
        </p:nvSpPr>
        <p:spPr>
          <a:xfrm>
            <a:off x="11644311" y="642938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5868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2E9A-8880-004C-9B22-441CD3C6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3" y="68185"/>
            <a:ext cx="10182577" cy="8669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C2AAC"/>
                </a:solidFill>
              </a:rPr>
              <a:t>Impact on the Engineering Development Unit (EDU) Program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4D4C5-428C-4946-8426-2AA877389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None. It is not practical at this stage:</a:t>
            </a:r>
          </a:p>
          <a:p>
            <a:pPr lvl="1"/>
            <a:r>
              <a:rPr lang="en-US" dirty="0"/>
              <a:t>20 months into a 36 month program</a:t>
            </a:r>
          </a:p>
          <a:p>
            <a:pPr lvl="1"/>
            <a:r>
              <a:rPr lang="en-US" dirty="0"/>
              <a:t>Most if not all of the parts have been fabricated or are in process</a:t>
            </a:r>
          </a:p>
          <a:p>
            <a:pPr lvl="1"/>
            <a:r>
              <a:rPr lang="en-US" dirty="0"/>
              <a:t>New design requires further analysis for fabrication and alignment tolerances</a:t>
            </a:r>
          </a:p>
          <a:p>
            <a:r>
              <a:rPr lang="en-US" dirty="0"/>
              <a:t>The EDU program is intended to demonstrate TRL-6 before adoption</a:t>
            </a:r>
          </a:p>
          <a:p>
            <a:pPr lvl="1"/>
            <a:r>
              <a:rPr lang="en-US" dirty="0"/>
              <a:t>Mono-material (low CTE glass or ceramic) construction</a:t>
            </a:r>
          </a:p>
          <a:p>
            <a:pPr lvl="1"/>
            <a:r>
              <a:rPr lang="en-US" dirty="0"/>
              <a:t>Meet environmental launch requirements while maintaining alignment</a:t>
            </a:r>
          </a:p>
          <a:p>
            <a:pPr lvl="1"/>
            <a:r>
              <a:rPr lang="en-US" dirty="0"/>
              <a:t>Not to implement a particular design</a:t>
            </a:r>
          </a:p>
          <a:p>
            <a:r>
              <a:rPr lang="en-US" dirty="0"/>
              <a:t>Plan was always to redesign for flight once requirements were known</a:t>
            </a:r>
          </a:p>
          <a:p>
            <a:pPr lvl="1"/>
            <a:r>
              <a:rPr lang="en-US" dirty="0"/>
              <a:t>Other changes considered later as part of normal work</a:t>
            </a:r>
          </a:p>
          <a:p>
            <a:r>
              <a:rPr lang="en-US" dirty="0"/>
              <a:t>Main impact:</a:t>
            </a:r>
          </a:p>
          <a:p>
            <a:pPr lvl="1"/>
            <a:r>
              <a:rPr lang="en-US" dirty="0"/>
              <a:t>Need to re-think the plans for optical pathlength stability testing at UF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ACB40-3DA3-C143-99FF-F73AF00A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1ECCC-06BF-054D-B268-D1DCC660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40809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4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63CAF-53B4-054B-8CBC-0019F7AE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45" y="101927"/>
            <a:ext cx="483108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	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8788-2582-E847-A4E3-DCB59A49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209834"/>
            <a:ext cx="11631930" cy="5262245"/>
          </a:xfrm>
        </p:spPr>
        <p:txBody>
          <a:bodyPr rtlCol="0">
            <a:noAutofit/>
          </a:bodyPr>
          <a:lstStyle/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Proposed design meets key requirements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Excellent dimensional stability 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Extremely low coherent backscattered light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Low “Intrinsic” tilt-to-length coupling</a:t>
            </a:r>
          </a:p>
          <a:p>
            <a:pPr marL="747713" lvl="2" indent="-280988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Can accommodate dynamic stop placement during alignment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Alignment requirements are tight, but possible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Mechanical design with all-glass construction meets stiffness requirements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Identified an interface coupling that requires modifying the flight design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Other flight requirements still to be identified as part of Phase B</a:t>
            </a:r>
          </a:p>
          <a:p>
            <a:pPr marL="290513" indent="-280988">
              <a:buFont typeface="Courier New" panose="02070309020205020404" pitchFamily="49" charset="0"/>
              <a:buChar char="o"/>
              <a:defRPr/>
            </a:pPr>
            <a:r>
              <a:rPr lang="en-US" dirty="0"/>
              <a:t>No change to the EDU program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37AB5E-18B1-CE46-8325-63465659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BAF99-E10C-4744-8B78-FABB4F71DC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87215-FAE4-F746-8D8D-A3145D75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7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DE35-B8DB-554F-80E1-DDFADF99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87574"/>
            <a:ext cx="107453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J. Livas </a:t>
            </a:r>
            <a:r>
              <a:rPr lang="en-GB" sz="2400" baseline="30000" dirty="0"/>
              <a:t>a</a:t>
            </a:r>
            <a:r>
              <a:rPr lang="en-GB" sz="2400" dirty="0"/>
              <a:t>, K. Boyce </a:t>
            </a:r>
            <a:r>
              <a:rPr lang="en-GB" sz="2400" baseline="30000" dirty="0"/>
              <a:t>a</a:t>
            </a:r>
            <a:r>
              <a:rPr lang="en-GB" sz="2400" dirty="0"/>
              <a:t>, A. Davis</a:t>
            </a:r>
            <a:r>
              <a:rPr lang="en-GB" sz="2400" baseline="30000" dirty="0"/>
              <a:t> a</a:t>
            </a:r>
            <a:r>
              <a:rPr lang="en-GB" sz="2400" dirty="0"/>
              <a:t>, R. DeRosa </a:t>
            </a:r>
            <a:r>
              <a:rPr lang="en-GB" sz="2400" baseline="30000" dirty="0"/>
              <a:t>a</a:t>
            </a:r>
            <a:r>
              <a:rPr lang="en-GB" sz="2400" dirty="0"/>
              <a:t>, P. Fulda</a:t>
            </a:r>
            <a:r>
              <a:rPr lang="en-GB" sz="2400" baseline="30000" dirty="0"/>
              <a:t> b</a:t>
            </a:r>
            <a:r>
              <a:rPr lang="en-GB" sz="2400" dirty="0"/>
              <a:t>, J. Gleason</a:t>
            </a:r>
            <a:r>
              <a:rPr lang="en-GB" sz="2400" baseline="30000" dirty="0"/>
              <a:t> b</a:t>
            </a:r>
            <a:r>
              <a:rPr lang="en-GB" sz="2400" dirty="0"/>
              <a:t>, T. Hardwick </a:t>
            </a:r>
            <a:r>
              <a:rPr lang="en-GB" sz="2400" baseline="30000" dirty="0"/>
              <a:t>a</a:t>
            </a:r>
            <a:r>
              <a:rPr lang="en-GB" sz="2400" dirty="0"/>
              <a:t>, W. Hayden</a:t>
            </a:r>
            <a:r>
              <a:rPr lang="en-GB" sz="2400" baseline="30000" dirty="0"/>
              <a:t> a</a:t>
            </a:r>
            <a:r>
              <a:rPr lang="en-GB" sz="2400" dirty="0"/>
              <a:t>, J. Howard </a:t>
            </a:r>
            <a:r>
              <a:rPr lang="en-GB" sz="2400" baseline="30000" dirty="0"/>
              <a:t>a</a:t>
            </a:r>
            <a:r>
              <a:rPr lang="en-GB" sz="2400" dirty="0"/>
              <a:t>, J. Ivanov</a:t>
            </a:r>
            <a:r>
              <a:rPr lang="en-GB" sz="2400" baseline="30000" dirty="0"/>
              <a:t> a</a:t>
            </a:r>
            <a:r>
              <a:rPr lang="en-GB" sz="2400" dirty="0"/>
              <a:t>, J. Kelly </a:t>
            </a:r>
            <a:r>
              <a:rPr lang="en-GB" sz="2400" baseline="30000" dirty="0"/>
              <a:t>a</a:t>
            </a:r>
            <a:r>
              <a:rPr lang="en-GB" sz="2400" dirty="0"/>
              <a:t>, R. </a:t>
            </a:r>
            <a:r>
              <a:rPr lang="en-GB" sz="2400" dirty="0" err="1"/>
              <a:t>Keski-Kuha</a:t>
            </a:r>
            <a:r>
              <a:rPr lang="en-GB" sz="2400" dirty="0"/>
              <a:t> </a:t>
            </a:r>
            <a:r>
              <a:rPr lang="en-GB" sz="2400" baseline="30000" dirty="0"/>
              <a:t>a</a:t>
            </a:r>
            <a:r>
              <a:rPr lang="en-GB" sz="2400" dirty="0"/>
              <a:t>, S. Kulkarni</a:t>
            </a:r>
            <a:r>
              <a:rPr lang="en-GB" sz="2400" baseline="30000" dirty="0"/>
              <a:t> b</a:t>
            </a:r>
            <a:r>
              <a:rPr lang="en-GB" sz="2400" dirty="0"/>
              <a:t>, H. </a:t>
            </a:r>
            <a:r>
              <a:rPr lang="en-GB" sz="2400" dirty="0" err="1"/>
              <a:t>Legesse</a:t>
            </a:r>
            <a:r>
              <a:rPr lang="en-GB" sz="2400" dirty="0"/>
              <a:t> </a:t>
            </a:r>
            <a:r>
              <a:rPr lang="en-GB" sz="2400" baseline="30000" dirty="0"/>
              <a:t>a</a:t>
            </a:r>
            <a:r>
              <a:rPr lang="en-GB" sz="2400" dirty="0"/>
              <a:t>, J. </a:t>
            </a:r>
            <a:r>
              <a:rPr lang="en-GB" sz="2400" dirty="0" err="1"/>
              <a:t>Lehan</a:t>
            </a:r>
            <a:r>
              <a:rPr lang="en-GB" sz="2400" baseline="30000" dirty="0"/>
              <a:t> a</a:t>
            </a:r>
            <a:r>
              <a:rPr lang="en-GB" sz="2400" dirty="0"/>
              <a:t>, H. Li</a:t>
            </a:r>
            <a:r>
              <a:rPr lang="en-GB" sz="2400" baseline="30000" dirty="0"/>
              <a:t> a</a:t>
            </a:r>
            <a:r>
              <a:rPr lang="en-GB" sz="2400" dirty="0"/>
              <a:t>, G. Mathews</a:t>
            </a:r>
            <a:r>
              <a:rPr lang="en-GB" sz="2400" baseline="30000" dirty="0"/>
              <a:t> a</a:t>
            </a:r>
            <a:r>
              <a:rPr lang="en-GB" sz="2400" dirty="0"/>
              <a:t>, G. Mueller</a:t>
            </a:r>
            <a:r>
              <a:rPr lang="en-GB" sz="2400" baseline="30000" dirty="0"/>
              <a:t> b</a:t>
            </a:r>
            <a:r>
              <a:rPr lang="en-GB" sz="2400" dirty="0"/>
              <a:t>, J. </a:t>
            </a:r>
            <a:r>
              <a:rPr lang="en-GB" sz="2400" dirty="0" err="1"/>
              <a:t>Sanjuan</a:t>
            </a:r>
            <a:r>
              <a:rPr lang="en-GB" sz="2400" dirty="0"/>
              <a:t> Munoz </a:t>
            </a:r>
            <a:r>
              <a:rPr lang="en-GB" sz="2400" baseline="30000" dirty="0"/>
              <a:t>b</a:t>
            </a:r>
            <a:r>
              <a:rPr lang="en-GB" sz="2400" dirty="0"/>
              <a:t>, S. Sankar </a:t>
            </a:r>
            <a:r>
              <a:rPr lang="en-GB" sz="2400" baseline="30000" dirty="0"/>
              <a:t>a</a:t>
            </a:r>
            <a:r>
              <a:rPr lang="en-GB" sz="2400" dirty="0"/>
              <a:t>, L. Seals</a:t>
            </a:r>
            <a:r>
              <a:rPr lang="en-GB" sz="2400" baseline="30000" dirty="0"/>
              <a:t> a</a:t>
            </a:r>
            <a:r>
              <a:rPr lang="en-GB" sz="2400" dirty="0"/>
              <a:t>, Ada </a:t>
            </a:r>
            <a:r>
              <a:rPr lang="en-GB" sz="2400" dirty="0" err="1"/>
              <a:t>Uminska</a:t>
            </a:r>
            <a:r>
              <a:rPr lang="en-GB" sz="2400" dirty="0"/>
              <a:t> </a:t>
            </a:r>
            <a:r>
              <a:rPr lang="en-GB" sz="2400" baseline="30000" dirty="0"/>
              <a:t>b</a:t>
            </a:r>
            <a:r>
              <a:rPr lang="en-GB" sz="2400" dirty="0"/>
              <a:t>, Andrew Weaver</a:t>
            </a:r>
            <a:r>
              <a:rPr lang="en-GB" sz="2400" baseline="30000" dirty="0"/>
              <a:t> a</a:t>
            </a:r>
            <a:r>
              <a:rPr lang="en-GB" sz="2400" dirty="0"/>
              <a:t>, Alexander Weaver</a:t>
            </a:r>
            <a:r>
              <a:rPr lang="en-GB" sz="2400" baseline="30000" dirty="0"/>
              <a:t> b</a:t>
            </a:r>
            <a:r>
              <a:rPr lang="en-GB" sz="2400" dirty="0"/>
              <a:t>, M. Wilson</a:t>
            </a:r>
            <a:r>
              <a:rPr lang="en-GB" sz="2400" baseline="30000" dirty="0"/>
              <a:t> a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aseline="30000" dirty="0"/>
              <a:t>a </a:t>
            </a:r>
            <a:r>
              <a:rPr lang="en-US" sz="2400" dirty="0"/>
              <a:t>NASA-GSFC, 8800 Greenbelt Rd, Greenbelt, MD-20771, USA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aseline="30000" dirty="0"/>
              <a:t>b </a:t>
            </a:r>
            <a:r>
              <a:rPr lang="en-US" sz="2400" dirty="0"/>
              <a:t>University of Florida, Gainesville, FL, 32611, USA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Development Partner: L3Harris Corporation, Rochester, NY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1600" u="sng" dirty="0">
                <a:solidFill>
                  <a:srgbClr val="002060"/>
                </a:solidFill>
              </a:rPr>
              <a:t>Credited for the work on LISA Telescope Technology Development Design</a:t>
            </a:r>
            <a:endParaRPr lang="en-US" sz="1600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C5F89-B3C3-4447-882B-1EEA2E87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778E82-1463-B44E-BB87-2A3642D3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US Telescope Team </a:t>
            </a:r>
            <a:br>
              <a:rPr lang="en-US" sz="54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5F5F1-275B-8A49-BEAB-5E6F4F3D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2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C0A0-7FAA-604E-B856-86D950FE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76" y="46944"/>
            <a:ext cx="7886700" cy="994172"/>
          </a:xfrm>
        </p:spPr>
        <p:txBody>
          <a:bodyPr/>
          <a:lstStyle/>
          <a:p>
            <a:r>
              <a:rPr lang="en-US" dirty="0"/>
              <a:t>LISA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671C-078A-784C-B5C9-4DDE23C810B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7158" y="1606854"/>
            <a:ext cx="4314636" cy="48465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Complementary to ground-based GW observatories</a:t>
            </a:r>
          </a:p>
          <a:p>
            <a:r>
              <a:rPr lang="en-US" dirty="0"/>
              <a:t>Rich array of sources both long-lived and transient</a:t>
            </a:r>
          </a:p>
          <a:p>
            <a:r>
              <a:rPr lang="en-US" dirty="0"/>
              <a:t>Observations with electromagnetic counterparts (ground and space) offer more complete understanding of the astrophysics</a:t>
            </a:r>
          </a:p>
          <a:p>
            <a:r>
              <a:rPr lang="en-US" dirty="0"/>
              <a:t>Sources are very high energy and therefore an important part of the Universe’s origin and evolution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E8F368-6CDA-3248-9950-2CD068E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B29BA-6D72-B64F-8D30-F98471C2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82" y="1307426"/>
            <a:ext cx="6527430" cy="5043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76123-96A7-9241-A5D4-CAF20D1509EB}"/>
              </a:ext>
            </a:extLst>
          </p:cNvPr>
          <p:cNvSpPr txBox="1"/>
          <p:nvPr/>
        </p:nvSpPr>
        <p:spPr>
          <a:xfrm>
            <a:off x="484376" y="922498"/>
            <a:ext cx="364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B13E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LISA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B3B69-52C8-784C-A8C2-8EA8B9F3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</a:p>
        </p:txBody>
      </p:sp>
    </p:spTree>
    <p:extLst>
      <p:ext uri="{BB962C8B-B14F-4D97-AF65-F5344CB8AC3E}">
        <p14:creationId xmlns:p14="http://schemas.microsoft.com/office/powerpoint/2010/main" val="140629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813" y="253311"/>
            <a:ext cx="7636933" cy="657423"/>
          </a:xfrm>
        </p:spPr>
        <p:txBody>
          <a:bodyPr>
            <a:noAutofit/>
          </a:bodyPr>
          <a:lstStyle/>
          <a:p>
            <a:r>
              <a:rPr lang="en-US" b="1" dirty="0"/>
              <a:t>LISA Mission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46" y="983438"/>
            <a:ext cx="6040323" cy="2820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Mission Design</a:t>
            </a:r>
            <a:endParaRPr lang="en-US" dirty="0"/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Three satellites in an equilateral triangle formation with arm lengths of ~2.5 million km.</a:t>
            </a:r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Any two arms of this triangle represent a Michelson-type interferometer.</a:t>
            </a:r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Gravitational waves deform space-time and can be detected as a change in the length of the interferometer arms (~ 10 pm/Hz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Baseline 4 year lifetime + 6 years goal</a:t>
            </a:r>
          </a:p>
          <a:p>
            <a:pPr lvl="2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Limited by communications bandwidth</a:t>
            </a:r>
          </a:p>
          <a:p>
            <a:pPr marL="285744" indent="-285744">
              <a:spcBef>
                <a:spcPts val="600"/>
              </a:spcBef>
              <a:buFont typeface="Arial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353912" y="4041289"/>
            <a:ext cx="18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Heliocentric orbit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8115" y="892750"/>
            <a:ext cx="185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LISA Layout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9193" y="1203742"/>
            <a:ext cx="24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10562" y="4659562"/>
            <a:ext cx="776708" cy="123111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36000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2.5 X 10</a:t>
            </a:r>
            <a:r>
              <a:rPr lang="en-US" sz="800" b="1" baseline="30000" dirty="0">
                <a:solidFill>
                  <a:srgbClr val="FF0000"/>
                </a:solidFill>
              </a:rPr>
              <a:t>6</a:t>
            </a:r>
            <a:r>
              <a:rPr lang="en-US" sz="800" b="1" dirty="0">
                <a:solidFill>
                  <a:srgbClr val="FF0000"/>
                </a:solidFill>
              </a:rPr>
              <a:t> km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0646" y="6073850"/>
            <a:ext cx="259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Constellation Triangle rotates once per year as it orbits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65E5FB-EEE1-C54D-B676-A898FD020DAC}"/>
              </a:ext>
            </a:extLst>
          </p:cNvPr>
          <p:cNvGrpSpPr/>
          <p:nvPr/>
        </p:nvGrpSpPr>
        <p:grpSpPr>
          <a:xfrm>
            <a:off x="6773118" y="1425501"/>
            <a:ext cx="4887307" cy="2362854"/>
            <a:chOff x="6773118" y="1425501"/>
            <a:chExt cx="4887307" cy="2362854"/>
          </a:xfrm>
        </p:grpSpPr>
        <p:pic>
          <p:nvPicPr>
            <p:cNvPr id="13" name="Picture 4" descr="C:\Documents and Settings\jacrow.ndc\Desktop\sgo-mid\sgo-mid-instrument.tif"/>
            <p:cNvPicPr>
              <a:picLocks noChangeAspect="1" noChangeArrowheads="1"/>
            </p:cNvPicPr>
            <p:nvPr/>
          </p:nvPicPr>
          <p:blipFill>
            <a:blip r:embed="rId3"/>
            <a:srcRect l="23618" t="18108" r="21500" b="16847"/>
            <a:stretch>
              <a:fillRect/>
            </a:stretch>
          </p:blipFill>
          <p:spPr bwMode="auto">
            <a:xfrm>
              <a:off x="7346019" y="1425501"/>
              <a:ext cx="2580260" cy="236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974862" y="3139074"/>
              <a:ext cx="253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44371" y="3135998"/>
              <a:ext cx="253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Y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8319637" y="2120250"/>
            <a:ext cx="985367" cy="99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4" imgW="1193800" imgH="1206500" progId="Equation.3">
                    <p:embed/>
                  </p:oleObj>
                </mc:Choice>
                <mc:Fallback>
                  <p:oleObj name="Equation" r:id="rId4" imgW="1193800" imgH="1206500" progId="Equation.3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9637" y="2120250"/>
                          <a:ext cx="985367" cy="995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6"/>
            <p:cNvGrpSpPr/>
            <p:nvPr/>
          </p:nvGrpSpPr>
          <p:grpSpPr>
            <a:xfrm>
              <a:off x="9943715" y="2129529"/>
              <a:ext cx="216555" cy="216555"/>
              <a:chOff x="8068116" y="1905716"/>
              <a:chExt cx="278497" cy="27849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7937998" y="204417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>
                <a:off x="8068116" y="216315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7"/>
            <p:cNvGrpSpPr/>
            <p:nvPr/>
          </p:nvGrpSpPr>
          <p:grpSpPr>
            <a:xfrm rot="18928052">
              <a:off x="9949599" y="2473253"/>
              <a:ext cx="216555" cy="216555"/>
              <a:chOff x="8068116" y="1905716"/>
              <a:chExt cx="278497" cy="27849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7937998" y="204417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>
                <a:off x="8068116" y="2163151"/>
                <a:ext cx="278497" cy="1588"/>
              </a:xfrm>
              <a:prstGeom prst="line">
                <a:avLst/>
              </a:prstGeom>
              <a:ln w="5080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9930422" y="2847811"/>
              <a:ext cx="244075" cy="244075"/>
            </a:xfrm>
            <a:prstGeom prst="ellipse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127053" y="2284832"/>
              <a:ext cx="695387" cy="37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231010" y="2648645"/>
              <a:ext cx="578856" cy="17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9320745" y="2980236"/>
              <a:ext cx="501695" cy="7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6847316" y="1853205"/>
              <a:ext cx="1764367" cy="10227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73118" y="1981962"/>
              <a:ext cx="143049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2.5 million km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62509" y="2024551"/>
              <a:ext cx="33855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  <a:p>
              <a:r>
                <a:rPr lang="en-US" dirty="0"/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E401C6-FB70-E448-9F79-E5279B96333D}"/>
                </a:ext>
              </a:extLst>
            </p:cNvPr>
            <p:cNvSpPr txBox="1"/>
            <p:nvPr/>
          </p:nvSpPr>
          <p:spPr>
            <a:xfrm>
              <a:off x="10555122" y="2129529"/>
              <a:ext cx="11053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“plus”</a:t>
              </a:r>
            </a:p>
            <a:p>
              <a:r>
                <a:rPr lang="en-US" sz="2000" dirty="0"/>
                <a:t>“cross”</a:t>
              </a:r>
            </a:p>
            <a:p>
              <a:r>
                <a:rPr lang="en-US" sz="2000" dirty="0"/>
                <a:t>“</a:t>
              </a:r>
              <a:r>
                <a:rPr lang="en-US" sz="2000" dirty="0" err="1"/>
                <a:t>sagnac</a:t>
              </a:r>
              <a:r>
                <a:rPr lang="en-US" sz="2000" dirty="0"/>
                <a:t>”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CE0FA1-EE8C-5F48-8FF0-1235B2A97DB8}"/>
                </a:ext>
              </a:extLst>
            </p:cNvPr>
            <p:cNvSpPr txBox="1"/>
            <p:nvPr/>
          </p:nvSpPr>
          <p:spPr>
            <a:xfrm>
              <a:off x="10228827" y="1767484"/>
              <a:ext cx="1418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polarization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7A2690-5B56-DC4F-9A9C-123A42E6AD53}"/>
              </a:ext>
            </a:extLst>
          </p:cNvPr>
          <p:cNvGrpSpPr/>
          <p:nvPr/>
        </p:nvGrpSpPr>
        <p:grpSpPr>
          <a:xfrm>
            <a:off x="858618" y="3907641"/>
            <a:ext cx="4572197" cy="2150020"/>
            <a:chOff x="858618" y="3907641"/>
            <a:chExt cx="4572197" cy="2150020"/>
          </a:xfrm>
        </p:grpSpPr>
        <p:pic>
          <p:nvPicPr>
            <p:cNvPr id="48" name="Picture 8">
              <a:extLst>
                <a:ext uri="{FF2B5EF4-FFF2-40B4-BE49-F238E27FC236}">
                  <a16:creationId xmlns:a16="http://schemas.microsoft.com/office/drawing/2014/main" id="{1DF1BA22-27DF-EA46-B1F2-3E8F87A71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62090" y="4446348"/>
              <a:ext cx="3768725" cy="1611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8580E14-8AC8-A849-AE53-40A4C3DA65F5}"/>
                </a:ext>
              </a:extLst>
            </p:cNvPr>
            <p:cNvSpPr txBox="1"/>
            <p:nvPr/>
          </p:nvSpPr>
          <p:spPr>
            <a:xfrm>
              <a:off x="2343879" y="3907641"/>
              <a:ext cx="240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Constellation Response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E97D8D-615B-E848-B94B-F7D09E1AEA64}"/>
                </a:ext>
              </a:extLst>
            </p:cNvPr>
            <p:cNvSpPr txBox="1"/>
            <p:nvPr/>
          </p:nvSpPr>
          <p:spPr>
            <a:xfrm>
              <a:off x="858618" y="4521062"/>
              <a:ext cx="61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plus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C0F2AF-61FA-1D48-9836-6232415DD3C1}"/>
                </a:ext>
              </a:extLst>
            </p:cNvPr>
            <p:cNvSpPr txBox="1"/>
            <p:nvPr/>
          </p:nvSpPr>
          <p:spPr>
            <a:xfrm>
              <a:off x="881848" y="5543257"/>
              <a:ext cx="7159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cross</a:t>
              </a:r>
            </a:p>
          </p:txBody>
        </p:sp>
      </p:grpSp>
      <p:pic>
        <p:nvPicPr>
          <p:cNvPr id="54" name="Picture 53" descr="GravitationalWave_CrossPolarization.gif">
            <a:extLst>
              <a:ext uri="{FF2B5EF4-FFF2-40B4-BE49-F238E27FC236}">
                <a16:creationId xmlns:a16="http://schemas.microsoft.com/office/drawing/2014/main" id="{1C62F376-B41B-144A-B59B-F979B2CCC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461" y="5313611"/>
            <a:ext cx="1176764" cy="1176764"/>
          </a:xfrm>
          <a:prstGeom prst="rect">
            <a:avLst/>
          </a:prstGeom>
        </p:spPr>
      </p:pic>
      <p:pic>
        <p:nvPicPr>
          <p:cNvPr id="55" name="Picture 54" descr="GravitationalWave_PlusPolarization.gif">
            <a:extLst>
              <a:ext uri="{FF2B5EF4-FFF2-40B4-BE49-F238E27FC236}">
                <a16:creationId xmlns:a16="http://schemas.microsoft.com/office/drawing/2014/main" id="{DE280B46-809D-BB49-95E5-8E81CEA0D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3461" y="4269955"/>
            <a:ext cx="1147481" cy="1147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0D1FA-5182-F944-86E4-47A80A87B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3132" y="4647288"/>
            <a:ext cx="5207000" cy="13081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3638EE2-FE3D-9343-941E-63B6F0B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2807354-A40D-6B48-BA5B-0B2D7F63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40AA-F58F-D74B-AC52-C1CF8C76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4" y="-108574"/>
            <a:ext cx="5059638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LISA Mission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07022-3910-D940-9658-3402AE11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960FC2-72B3-1240-9FA8-6B2D089B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57157"/>
              </p:ext>
            </p:extLst>
          </p:nvPr>
        </p:nvGraphicFramePr>
        <p:xfrm>
          <a:off x="1077938" y="920879"/>
          <a:ext cx="10419298" cy="566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320">
                  <a:extLst>
                    <a:ext uri="{9D8B030D-6E8A-4147-A177-3AD203B41FA5}">
                      <a16:colId xmlns:a16="http://schemas.microsoft.com/office/drawing/2014/main" val="2004138332"/>
                    </a:ext>
                  </a:extLst>
                </a:gridCol>
                <a:gridCol w="7953978">
                  <a:extLst>
                    <a:ext uri="{9D8B030D-6E8A-4147-A177-3AD203B41FA5}">
                      <a16:colId xmlns:a16="http://schemas.microsoft.com/office/drawing/2014/main" val="1761864182"/>
                    </a:ext>
                  </a:extLst>
                </a:gridCol>
              </a:tblGrid>
              <a:tr h="276219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26421"/>
                  </a:ext>
                </a:extLst>
              </a:tr>
              <a:tr h="606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October 2013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“Gravitational Universe” selected as the science theme for the 3</a:t>
                      </a:r>
                      <a:r>
                        <a:rPr lang="en-US" sz="1800" baseline="30000" dirty="0">
                          <a:effectLst/>
                        </a:rPr>
                        <a:t>rd</a:t>
                      </a:r>
                      <a:r>
                        <a:rPr lang="en-US" sz="1800" dirty="0">
                          <a:effectLst/>
                        </a:rPr>
                        <a:t> ESA flagship mission (L3)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372052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LISA Pathfinder reports</a:t>
                      </a:r>
                      <a:r>
                        <a:rPr lang="en-US" sz="1800" baseline="0" dirty="0">
                          <a:effectLst/>
                        </a:rPr>
                        <a:t> Sub-Femto-g test mass acceleration performance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33542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October 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Call for L3 mission proposals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01322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Selection of LISA as L3 with a nominal 2034 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799465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(ESA) Phase A kick-off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597591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2018-2021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LISA mission Phase 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985024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 2020 – Oct 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A Extension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6450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&lt;end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Formulation Review and Phase A end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176471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Phase 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7914643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=&lt;2024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Adoption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8658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effectLst/>
                        </a:rPr>
                        <a:t>Adoption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Mission Implementation (Phase B2/C/D)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198434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~2034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Nominal 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994738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effectLst/>
                        </a:rPr>
                        <a:t>Launch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Science operations (4 years (6 under consideration) baseline)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734191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9EE177BA-799D-FE44-82E5-BB9925FC7220}"/>
              </a:ext>
            </a:extLst>
          </p:cNvPr>
          <p:cNvSpPr/>
          <p:nvPr/>
        </p:nvSpPr>
        <p:spPr>
          <a:xfrm>
            <a:off x="267289" y="4469430"/>
            <a:ext cx="683455" cy="3596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107DD-0265-EB4C-8E39-9DF747C58A07}"/>
              </a:ext>
            </a:extLst>
          </p:cNvPr>
          <p:cNvSpPr txBox="1"/>
          <p:nvPr/>
        </p:nvSpPr>
        <p:spPr>
          <a:xfrm>
            <a:off x="267289" y="3382152"/>
            <a:ext cx="84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EC102D-DF6A-DC49-B796-B3EE3201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8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B660738A-CBF3-8C4C-8829-86B469E8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561" y="132411"/>
            <a:ext cx="8610600" cy="1325563"/>
          </a:xfrm>
        </p:spPr>
        <p:txBody>
          <a:bodyPr/>
          <a:lstStyle/>
          <a:p>
            <a:r>
              <a:rPr lang="en-US" altLang="en-US" b="1" dirty="0"/>
              <a:t>	Telescope Functional Description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C0D4D2E-898A-8A43-8FBD-6EB6DC24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58478-7519-7342-B605-4006EAAF2AB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125393-F125-6E43-9538-AB6916D5477B}"/>
              </a:ext>
            </a:extLst>
          </p:cNvPr>
          <p:cNvSpPr txBox="1">
            <a:spLocks/>
          </p:cNvSpPr>
          <p:nvPr/>
        </p:nvSpPr>
        <p:spPr>
          <a:xfrm>
            <a:off x="73952" y="3593782"/>
            <a:ext cx="5554980" cy="276256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</a:rPr>
              <a:t>Application is PRECISION LENGTH MEASUREMENT, not image formation</a:t>
            </a:r>
          </a:p>
          <a:p>
            <a:pPr marL="51435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Keep optical pathlength stable to ~ 1 pm/√Hz over the measurement BW</a:t>
            </a:r>
          </a:p>
          <a:p>
            <a:pPr marL="51435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Minimize phase noise from coherent transmitter backscattered light</a:t>
            </a:r>
          </a:p>
          <a:p>
            <a:pPr marL="51435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Minimize tilt to length (TTL) coupling</a:t>
            </a:r>
          </a:p>
        </p:txBody>
      </p:sp>
      <p:pic>
        <p:nvPicPr>
          <p:cNvPr id="37894" name="Picture 5">
            <a:extLst>
              <a:ext uri="{FF2B5EF4-FFF2-40B4-BE49-F238E27FC236}">
                <a16:creationId xmlns:a16="http://schemas.microsoft.com/office/drawing/2014/main" id="{17CA3CD4-DABC-BF40-9B14-ADEABBA35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t="26862" r="23830" b="24687"/>
          <a:stretch/>
        </p:blipFill>
        <p:spPr bwMode="auto">
          <a:xfrm>
            <a:off x="6096001" y="1382630"/>
            <a:ext cx="6096000" cy="41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6CB97-76C2-1245-B440-F98A8B1F7EC5}"/>
              </a:ext>
            </a:extLst>
          </p:cNvPr>
          <p:cNvSpPr txBox="1"/>
          <p:nvPr/>
        </p:nvSpPr>
        <p:spPr>
          <a:xfrm>
            <a:off x="8300860" y="1792880"/>
            <a:ext cx="208069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S/C - S/C: 2.5 x 10</a:t>
            </a:r>
            <a:r>
              <a:rPr lang="en-US" baseline="30000" dirty="0"/>
              <a:t>6</a:t>
            </a:r>
            <a:r>
              <a:rPr lang="en-US" dirty="0"/>
              <a:t>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CBAE5-A763-A64B-9FA2-BC7116A94C33}"/>
              </a:ext>
            </a:extLst>
          </p:cNvPr>
          <p:cNvSpPr txBox="1"/>
          <p:nvPr/>
        </p:nvSpPr>
        <p:spPr>
          <a:xfrm>
            <a:off x="8022792" y="2126946"/>
            <a:ext cx="250010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L/c</a:t>
            </a:r>
            <a:r>
              <a:rPr lang="en-US" dirty="0"/>
              <a:t> ~ 8.3 s,   ∆</a:t>
            </a:r>
            <a:r>
              <a:rPr lang="en-US" dirty="0">
                <a:latin typeface="Symbol" pitchFamily="2" charset="2"/>
              </a:rPr>
              <a:t>u </a:t>
            </a:r>
            <a:r>
              <a:rPr lang="en-US" dirty="0"/>
              <a:t>~ +/- 8 m/s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13EA2-924B-4D49-B5C3-1E10CF5BF816}"/>
              </a:ext>
            </a:extLst>
          </p:cNvPr>
          <p:cNvSpPr txBox="1"/>
          <p:nvPr/>
        </p:nvSpPr>
        <p:spPr>
          <a:xfrm>
            <a:off x="8872897" y="1409648"/>
            <a:ext cx="68929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TM-TM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16C2E-98D9-C74A-971C-2A81154B3380}"/>
              </a:ext>
            </a:extLst>
          </p:cNvPr>
          <p:cNvSpPr txBox="1"/>
          <p:nvPr/>
        </p:nvSpPr>
        <p:spPr>
          <a:xfrm>
            <a:off x="11108521" y="2069879"/>
            <a:ext cx="69890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TM-S/C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05703-72B7-3448-B921-9D67195F4590}"/>
              </a:ext>
            </a:extLst>
          </p:cNvPr>
          <p:cNvSpPr txBox="1"/>
          <p:nvPr/>
        </p:nvSpPr>
        <p:spPr>
          <a:xfrm>
            <a:off x="6510642" y="2069879"/>
            <a:ext cx="69890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TM-S/C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691C-6B72-594D-9B65-481CDB67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2" y="1365886"/>
            <a:ext cx="7081228" cy="4738133"/>
          </a:xfrm>
        </p:spPr>
        <p:txBody>
          <a:bodyPr rtlCol="0"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Efficiently deliver power on-axis between spacecraft (2.5 million km)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Simultaneous transmit and receive (TX/RX)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1800" dirty="0" err="1"/>
              <a:t>Afocal</a:t>
            </a:r>
            <a:r>
              <a:rPr lang="en-US" sz="1800" dirty="0"/>
              <a:t> beam expander</a:t>
            </a:r>
          </a:p>
          <a:p>
            <a:pPr lvl="1">
              <a:defRPr/>
            </a:pPr>
            <a:r>
              <a:rPr lang="en-US" sz="1800" b="1" dirty="0"/>
              <a:t>300 mm dia. large beam</a:t>
            </a:r>
          </a:p>
          <a:p>
            <a:pPr lvl="1">
              <a:defRPr/>
            </a:pPr>
            <a:r>
              <a:rPr lang="en-US" sz="1800" b="1" dirty="0"/>
              <a:t>2.24 mm dia. on bench</a:t>
            </a:r>
          </a:p>
          <a:p>
            <a:pPr lvl="1">
              <a:defRPr/>
            </a:pPr>
            <a:r>
              <a:rPr lang="en-US" sz="1800" b="1" dirty="0"/>
              <a:t>134X magnification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7D8C-BBAB-D04B-9FD3-3FD4EA88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1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D3A-E441-344F-B315-8D4B08FF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712" y="136525"/>
            <a:ext cx="10515600" cy="1325563"/>
          </a:xfrm>
        </p:spPr>
        <p:txBody>
          <a:bodyPr/>
          <a:lstStyle/>
          <a:p>
            <a:r>
              <a:rPr lang="en-US" dirty="0"/>
              <a:t>Key Telescope Optical Specifications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0AFF-E5E7-0340-8BB6-23B3E3E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3669-1148-499A-8244-3F65AEF7D7B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9DAE1CB-02DB-2148-BC97-1F675872B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46435"/>
              </p:ext>
            </p:extLst>
          </p:nvPr>
        </p:nvGraphicFramePr>
        <p:xfrm>
          <a:off x="1587931" y="1167619"/>
          <a:ext cx="875487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144">
                  <a:extLst>
                    <a:ext uri="{9D8B030D-6E8A-4147-A177-3AD203B41FA5}">
                      <a16:colId xmlns:a16="http://schemas.microsoft.com/office/drawing/2014/main" val="1539544710"/>
                    </a:ext>
                  </a:extLst>
                </a:gridCol>
                <a:gridCol w="929454">
                  <a:extLst>
                    <a:ext uri="{9D8B030D-6E8A-4147-A177-3AD203B41FA5}">
                      <a16:colId xmlns:a16="http://schemas.microsoft.com/office/drawing/2014/main" val="3785158444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3894271307"/>
                    </a:ext>
                  </a:extLst>
                </a:gridCol>
                <a:gridCol w="4666371">
                  <a:extLst>
                    <a:ext uri="{9D8B030D-6E8A-4147-A177-3AD203B41FA5}">
                      <a16:colId xmlns:a16="http://schemas.microsoft.com/office/drawing/2014/main" val="3589788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4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Wavelength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nominal system operating wavelength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60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Conjugates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Telescope is an afocal transceiver, i.e. object and image at infinity. Specifications generally assume ”receive” mode, where the entrance pupil is the “large” pupil in inertial 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44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Field of Regard for Acquisition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+/- 225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µrad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Circular field of 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37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Field of view for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µrad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Circular field of 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59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Wave-front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35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wavelength/30 (telescope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7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Large Pupil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300+/- 1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 pupil is associated with M1, inertial 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3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Small pupil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2.24 +/- 0.0075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Small pupil is located at the system stop on the optical bench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59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Base ray deviation from optical axis (large pupil)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µrad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“base ray” is the center-field center-pupil ray. Boresight error associated with the large pupil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10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Base ray deviation from optical axis (small pupil)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Interface requirement with the optical bench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99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Tilt-to-length (TTL)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pm/</a:t>
                      </a:r>
                      <a:r>
                        <a:rPr lang="en-US" sz="1400" dirty="0" err="1"/>
                        <a:t>nrad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“as built” over the science FOV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7360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B9ADE70-2B15-6545-96C7-4DBA9ECAB371}"/>
              </a:ext>
            </a:extLst>
          </p:cNvPr>
          <p:cNvSpPr/>
          <p:nvPr/>
        </p:nvSpPr>
        <p:spPr>
          <a:xfrm>
            <a:off x="1728788" y="3871913"/>
            <a:ext cx="3057525" cy="485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F98E51-BC0C-FE4E-8DB2-22FCF5FDE0F4}"/>
              </a:ext>
            </a:extLst>
          </p:cNvPr>
          <p:cNvSpPr/>
          <p:nvPr/>
        </p:nvSpPr>
        <p:spPr>
          <a:xfrm>
            <a:off x="1714498" y="3455660"/>
            <a:ext cx="3057525" cy="485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D2D2ED-E6B8-074F-8EA6-74AFE4429848}"/>
              </a:ext>
            </a:extLst>
          </p:cNvPr>
          <p:cNvSpPr/>
          <p:nvPr/>
        </p:nvSpPr>
        <p:spPr>
          <a:xfrm>
            <a:off x="1728787" y="5744836"/>
            <a:ext cx="3057525" cy="485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7B81B-A0FA-6F44-B1B5-93DBEEF8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5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63CAF-53B4-054B-8CBC-0019F7AE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0"/>
            <a:ext cx="81534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	Key Challenges/design drivers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8788-2582-E847-A4E3-DCB59A49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" y="1325563"/>
            <a:ext cx="10257335" cy="5262245"/>
          </a:xfrm>
        </p:spPr>
        <p:txBody>
          <a:bodyPr rtlCol="0"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Dimensional Stability </a:t>
            </a:r>
          </a:p>
          <a:p>
            <a:pPr lvl="1" indent="-342900">
              <a:defRPr/>
            </a:pPr>
            <a:r>
              <a:rPr lang="en-US" sz="2000" dirty="0"/>
              <a:t>Low CTE material and thermal stability at the 1 x 10</a:t>
            </a:r>
            <a:r>
              <a:rPr lang="en-US" sz="2000" baseline="30000" dirty="0"/>
              <a:t>-5</a:t>
            </a:r>
            <a:r>
              <a:rPr lang="en-US" sz="2000" dirty="0"/>
              <a:t> K/√Hz level, using thermal baffles fixed to the spacecraft that act as a passive thermal filter</a:t>
            </a:r>
          </a:p>
          <a:p>
            <a:pPr lvl="1" indent="-342900">
              <a:defRPr/>
            </a:pPr>
            <a:r>
              <a:rPr lang="en-US" sz="2000" dirty="0"/>
              <a:t>Spacecraft is stable at the 1 x 10</a:t>
            </a:r>
            <a:r>
              <a:rPr lang="en-US" sz="2000" baseline="30000" dirty="0"/>
              <a:t>-3</a:t>
            </a:r>
            <a:r>
              <a:rPr lang="en-US" sz="2000" dirty="0"/>
              <a:t> K/√Hz level per LISA Pathfinder experience.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Minimize Coherent backscattered light</a:t>
            </a:r>
          </a:p>
          <a:p>
            <a:pPr lvl="1" indent="-342900">
              <a:defRPr/>
            </a:pPr>
            <a:r>
              <a:rPr lang="en-US" sz="2000" dirty="0"/>
              <a:t>Adopt an unobstructed optical design and plan the design to accommodate contamination</a:t>
            </a:r>
          </a:p>
          <a:p>
            <a:pPr lvl="1" indent="-342900">
              <a:defRPr/>
            </a:pPr>
            <a:r>
              <a:rPr lang="en-US" sz="2000" dirty="0"/>
              <a:t>Low scatter coatings and dimensionally stable structure so scattered light phase is stable</a:t>
            </a:r>
          </a:p>
          <a:p>
            <a:pPr lvl="1" indent="-342900">
              <a:defRPr/>
            </a:pPr>
            <a:r>
              <a:rPr lang="en-US" sz="2000" dirty="0"/>
              <a:t>Keep spacing between the telescope and optical bench stable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Minimize Tilt-to-length (TTL) coupling</a:t>
            </a:r>
          </a:p>
          <a:p>
            <a:pPr lvl="1" indent="-342900">
              <a:defRPr/>
            </a:pPr>
            <a:r>
              <a:rPr lang="en-US" sz="2000" dirty="0"/>
              <a:t>Careful design to minimize pathlength differences with field angle (</a:t>
            </a:r>
            <a:r>
              <a:rPr lang="en-US" sz="2000" dirty="0" err="1"/>
              <a:t>dOPL</a:t>
            </a:r>
            <a:r>
              <a:rPr lang="en-US" sz="2000" dirty="0"/>
              <a:t> vs Field)</a:t>
            </a:r>
          </a:p>
          <a:p>
            <a:pPr lvl="1" indent="-342900">
              <a:defRPr/>
            </a:pPr>
            <a:r>
              <a:rPr lang="en-US" sz="2000" dirty="0"/>
              <a:t>Careful alignment of measurement axes (bench to bench and bench to GRS) such that spacecraft jitter does not couple to the length measurement (movable aperture stops help during integration)</a:t>
            </a:r>
          </a:p>
          <a:p>
            <a:pPr lvl="1" indent="-342900">
              <a:defRPr/>
            </a:pPr>
            <a:r>
              <a:rPr lang="en-US" sz="2000" dirty="0"/>
              <a:t>Wavefront errors projected into the far-field will also couple TX angular jitter into an apparent length signal (keep wavefront error low: WFE &lt; 35 nm RMS =</a:t>
            </a:r>
            <a:r>
              <a:rPr lang="en-US" sz="2000" dirty="0">
                <a:latin typeface="Symbol" pitchFamily="2" charset="2"/>
              </a:rPr>
              <a:t> l</a:t>
            </a:r>
            <a:r>
              <a:rPr lang="en-US" sz="2000" dirty="0"/>
              <a:t>/30 at 1064 nm)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37AB5E-18B1-CE46-8325-63465659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BAF99-E10C-4744-8B78-FABB4F71DC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CBF93-B8B9-7D4D-B369-07D9E659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9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63CAF-53B4-054B-8CBC-0019F7AE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0"/>
            <a:ext cx="81534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	Key Interfaces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48788-2582-E847-A4E3-DCB59A49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" y="1325563"/>
            <a:ext cx="11485245" cy="5262245"/>
          </a:xfrm>
        </p:spPr>
        <p:txBody>
          <a:bodyPr rtlCol="0"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Optical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Small pupil/stop on the optical bench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Large pupil located at the center of mass of the test mass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Careful mapping between the stop and the large pupil to minimize TTL coupling in the telescope itself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Mechanical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3 pairs of bipod flexure interfaces to the MOSA Support Structure (MSS)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Adequate mechanical clearance with the optical bench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Designed for a fundamental mode of 115 Hz to accommodate worst case launch loads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Thermal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Nested set of thermal baffles mounted to the spacecraft to filter thermal fluctuations to an acceptable level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Sized to accommodate MOSA articulation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Baffle to shield the optical bench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Notional conduction paths through the bipod interface and from a cable harness to the                                     optical bench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237AB5E-18B1-CE46-8325-63465659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BAF99-E10C-4744-8B78-FABB4F71DC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19802-6F2C-8644-B949-07753FAE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Mirror Tech Days Nov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4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</TotalTime>
  <Words>2452</Words>
  <Application>Microsoft Office PowerPoint</Application>
  <PresentationFormat>Widescreen</PresentationFormat>
  <Paragraphs>399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Lucida Grande</vt:lpstr>
      <vt:lpstr>Symbol</vt:lpstr>
      <vt:lpstr>Wingdings</vt:lpstr>
      <vt:lpstr>Office Theme</vt:lpstr>
      <vt:lpstr>2_Office Theme</vt:lpstr>
      <vt:lpstr>1_Office Theme</vt:lpstr>
      <vt:lpstr>Equation</vt:lpstr>
      <vt:lpstr>LISA Telescope Technology Development Design</vt:lpstr>
      <vt:lpstr>US Telescope Team  </vt:lpstr>
      <vt:lpstr>LISA Context</vt:lpstr>
      <vt:lpstr>LISA Mission Summary</vt:lpstr>
      <vt:lpstr>LISA Mission Timeline</vt:lpstr>
      <vt:lpstr> Telescope Functional Description</vt:lpstr>
      <vt:lpstr>Key Telescope Optical Specifications</vt:lpstr>
      <vt:lpstr> Key Challenges/design drivers</vt:lpstr>
      <vt:lpstr> Key Interfaces</vt:lpstr>
      <vt:lpstr> Baseline Optical Design</vt:lpstr>
      <vt:lpstr> Pupil wander/dOPL vs. Field</vt:lpstr>
      <vt:lpstr>Thermal Model Summary</vt:lpstr>
      <vt:lpstr>Design Update for Flight</vt:lpstr>
      <vt:lpstr>Possible Solutions for Flight</vt:lpstr>
      <vt:lpstr>Recommended Design: 4-mirror, 2 freeforms</vt:lpstr>
      <vt:lpstr>Impact on the Engineering Development Unit (EDU) Program</vt:lpstr>
      <vt:lpstr>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Model of Telescope Concept  Updated for V5B Optics</dc:title>
  <dc:creator>Joseph Ivanov</dc:creator>
  <cp:lastModifiedBy>Morris, Gary V. (GSFC-2700)</cp:lastModifiedBy>
  <cp:revision>210</cp:revision>
  <dcterms:created xsi:type="dcterms:W3CDTF">2019-04-12T19:38:30Z</dcterms:created>
  <dcterms:modified xsi:type="dcterms:W3CDTF">2021-10-22T14:24:34Z</dcterms:modified>
</cp:coreProperties>
</file>