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9" r:id="rId2"/>
    <p:sldId id="256" r:id="rId3"/>
    <p:sldId id="591" r:id="rId4"/>
    <p:sldId id="258" r:id="rId5"/>
    <p:sldId id="257" r:id="rId6"/>
    <p:sldId id="588" r:id="rId7"/>
    <p:sldId id="590" r:id="rId8"/>
    <p:sldId id="59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76498B-EDA5-FD49-B636-F6A70A2E833F}" v="33" dt="2021-10-13T19:39:05.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77"/>
    <p:restoredTop sz="89335"/>
  </p:normalViewPr>
  <p:slideViewPr>
    <p:cSldViewPr snapToGrid="0" snapToObjects="1">
      <p:cViewPr varScale="1">
        <p:scale>
          <a:sx n="82" d="100"/>
          <a:sy n="82" d="100"/>
        </p:scale>
        <p:origin x="168" y="448"/>
      </p:cViewPr>
      <p:guideLst/>
    </p:cSldViewPr>
  </p:slideViewPr>
  <p:notesTextViewPr>
    <p:cViewPr>
      <p:scale>
        <a:sx n="1" d="1"/>
        <a:sy n="1" d="1"/>
      </p:scale>
      <p:origin x="0" y="0"/>
    </p:cViewPr>
  </p:notesTextViewPr>
  <p:notesViewPr>
    <p:cSldViewPr snapToGrid="0" snapToObjects="1">
      <p:cViewPr varScale="1">
        <p:scale>
          <a:sx n="130" d="100"/>
          <a:sy n="130" d="100"/>
        </p:scale>
        <p:origin x="70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ow, Allison (GSFC-610.1)[USRA]" userId="ab9b9a5b-c11c-4681-862e-2daac0689b77" providerId="ADAL" clId="{3876498B-EDA5-FD49-B636-F6A70A2E833F}"/>
    <pc:docChg chg="undo custSel addSld delSld modSld sldOrd">
      <pc:chgData name="Collow, Allison (GSFC-610.1)[USRA]" userId="ab9b9a5b-c11c-4681-862e-2daac0689b77" providerId="ADAL" clId="{3876498B-EDA5-FD49-B636-F6A70A2E833F}" dt="2021-10-13T19:41:23.570" v="2004" actId="20577"/>
      <pc:docMkLst>
        <pc:docMk/>
      </pc:docMkLst>
      <pc:sldChg chg="addSp delSp modSp mod">
        <pc:chgData name="Collow, Allison (GSFC-610.1)[USRA]" userId="ab9b9a5b-c11c-4681-862e-2daac0689b77" providerId="ADAL" clId="{3876498B-EDA5-FD49-B636-F6A70A2E833F}" dt="2021-10-13T18:08:09.730" v="1489" actId="1076"/>
        <pc:sldMkLst>
          <pc:docMk/>
          <pc:sldMk cId="1802078923" sldId="256"/>
        </pc:sldMkLst>
        <pc:spChg chg="mod">
          <ac:chgData name="Collow, Allison (GSFC-610.1)[USRA]" userId="ab9b9a5b-c11c-4681-862e-2daac0689b77" providerId="ADAL" clId="{3876498B-EDA5-FD49-B636-F6A70A2E833F}" dt="2021-10-13T18:07:51.146" v="1485" actId="1076"/>
          <ac:spMkLst>
            <pc:docMk/>
            <pc:sldMk cId="1802078923" sldId="256"/>
            <ac:spMk id="3" creationId="{00000000-0000-0000-0000-000000000000}"/>
          </ac:spMkLst>
        </pc:spChg>
        <pc:spChg chg="add del mod">
          <ac:chgData name="Collow, Allison (GSFC-610.1)[USRA]" userId="ab9b9a5b-c11c-4681-862e-2daac0689b77" providerId="ADAL" clId="{3876498B-EDA5-FD49-B636-F6A70A2E833F}" dt="2021-10-13T15:14:57.839" v="7"/>
          <ac:spMkLst>
            <pc:docMk/>
            <pc:sldMk cId="1802078923" sldId="256"/>
            <ac:spMk id="4" creationId="{992D2FD9-0F7F-7642-9A0C-67630B59B19A}"/>
          </ac:spMkLst>
        </pc:spChg>
        <pc:spChg chg="del">
          <ac:chgData name="Collow, Allison (GSFC-610.1)[USRA]" userId="ab9b9a5b-c11c-4681-862e-2daac0689b77" providerId="ADAL" clId="{3876498B-EDA5-FD49-B636-F6A70A2E833F}" dt="2021-10-13T15:14:37.006" v="4" actId="21"/>
          <ac:spMkLst>
            <pc:docMk/>
            <pc:sldMk cId="1802078923" sldId="256"/>
            <ac:spMk id="6" creationId="{09B3F94E-150F-934C-8AAD-B339C3963E27}"/>
          </ac:spMkLst>
        </pc:spChg>
        <pc:spChg chg="mod">
          <ac:chgData name="Collow, Allison (GSFC-610.1)[USRA]" userId="ab9b9a5b-c11c-4681-862e-2daac0689b77" providerId="ADAL" clId="{3876498B-EDA5-FD49-B636-F6A70A2E833F}" dt="2021-10-13T15:22:28.848" v="537" actId="1038"/>
          <ac:spMkLst>
            <pc:docMk/>
            <pc:sldMk cId="1802078923" sldId="256"/>
            <ac:spMk id="411" creationId="{FB79FEF2-EDBC-446F-B2CE-42F653B652F1}"/>
          </ac:spMkLst>
        </pc:spChg>
        <pc:spChg chg="mod">
          <ac:chgData name="Collow, Allison (GSFC-610.1)[USRA]" userId="ab9b9a5b-c11c-4681-862e-2daac0689b77" providerId="ADAL" clId="{3876498B-EDA5-FD49-B636-F6A70A2E833F}" dt="2021-10-13T15:22:28.848" v="537" actId="1038"/>
          <ac:spMkLst>
            <pc:docMk/>
            <pc:sldMk cId="1802078923" sldId="256"/>
            <ac:spMk id="412" creationId="{F3F1956A-49E6-4722-B18E-E647F7BD780F}"/>
          </ac:spMkLst>
        </pc:spChg>
        <pc:spChg chg="mod">
          <ac:chgData name="Collow, Allison (GSFC-610.1)[USRA]" userId="ab9b9a5b-c11c-4681-862e-2daac0689b77" providerId="ADAL" clId="{3876498B-EDA5-FD49-B636-F6A70A2E833F}" dt="2021-10-13T15:22:28.848" v="537" actId="1038"/>
          <ac:spMkLst>
            <pc:docMk/>
            <pc:sldMk cId="1802078923" sldId="256"/>
            <ac:spMk id="413" creationId="{C81AC1B4-5BC4-41E7-ACEC-ADA72468AD8D}"/>
          </ac:spMkLst>
        </pc:spChg>
        <pc:spChg chg="mod">
          <ac:chgData name="Collow, Allison (GSFC-610.1)[USRA]" userId="ab9b9a5b-c11c-4681-862e-2daac0689b77" providerId="ADAL" clId="{3876498B-EDA5-FD49-B636-F6A70A2E833F}" dt="2021-10-13T15:22:28.848" v="537" actId="1038"/>
          <ac:spMkLst>
            <pc:docMk/>
            <pc:sldMk cId="1802078923" sldId="256"/>
            <ac:spMk id="1365" creationId="{FCC76CAB-D1BE-4A48-ABCB-4C78BE79EEE9}"/>
          </ac:spMkLst>
        </pc:spChg>
        <pc:spChg chg="mod">
          <ac:chgData name="Collow, Allison (GSFC-610.1)[USRA]" userId="ab9b9a5b-c11c-4681-862e-2daac0689b77" providerId="ADAL" clId="{3876498B-EDA5-FD49-B636-F6A70A2E833F}" dt="2021-10-13T15:22:28.848" v="537" actId="1038"/>
          <ac:spMkLst>
            <pc:docMk/>
            <pc:sldMk cId="1802078923" sldId="256"/>
            <ac:spMk id="1390" creationId="{84C7993D-EBE3-48DA-B0CD-CE21021EA35B}"/>
          </ac:spMkLst>
        </pc:spChg>
        <pc:spChg chg="mod">
          <ac:chgData name="Collow, Allison (GSFC-610.1)[USRA]" userId="ab9b9a5b-c11c-4681-862e-2daac0689b77" providerId="ADAL" clId="{3876498B-EDA5-FD49-B636-F6A70A2E833F}" dt="2021-10-13T15:22:28.848" v="537" actId="1038"/>
          <ac:spMkLst>
            <pc:docMk/>
            <pc:sldMk cId="1802078923" sldId="256"/>
            <ac:spMk id="1423" creationId="{10642470-76D1-4035-9FFD-DA5EDF16DDE5}"/>
          </ac:spMkLst>
        </pc:spChg>
        <pc:spChg chg="mod">
          <ac:chgData name="Collow, Allison (GSFC-610.1)[USRA]" userId="ab9b9a5b-c11c-4681-862e-2daac0689b77" providerId="ADAL" clId="{3876498B-EDA5-FD49-B636-F6A70A2E833F}" dt="2021-10-13T18:07:55.108" v="1486" actId="1076"/>
          <ac:spMkLst>
            <pc:docMk/>
            <pc:sldMk cId="1802078923" sldId="256"/>
            <ac:spMk id="1442" creationId="{875536F3-1508-4018-A34A-31F7214B2805}"/>
          </ac:spMkLst>
        </pc:spChg>
        <pc:spChg chg="mod">
          <ac:chgData name="Collow, Allison (GSFC-610.1)[USRA]" userId="ab9b9a5b-c11c-4681-862e-2daac0689b77" providerId="ADAL" clId="{3876498B-EDA5-FD49-B636-F6A70A2E833F}" dt="2021-10-13T15:22:28.848" v="537" actId="1038"/>
          <ac:spMkLst>
            <pc:docMk/>
            <pc:sldMk cId="1802078923" sldId="256"/>
            <ac:spMk id="1443" creationId="{81E12E14-8C73-40C2-AE55-E096D5231297}"/>
          </ac:spMkLst>
        </pc:spChg>
        <pc:spChg chg="del">
          <ac:chgData name="Collow, Allison (GSFC-610.1)[USRA]" userId="ab9b9a5b-c11c-4681-862e-2daac0689b77" providerId="ADAL" clId="{3876498B-EDA5-FD49-B636-F6A70A2E833F}" dt="2021-10-13T15:14:37.006" v="4" actId="21"/>
          <ac:spMkLst>
            <pc:docMk/>
            <pc:sldMk cId="1802078923" sldId="256"/>
            <ac:spMk id="1444" creationId="{F6B2991C-B2BD-4412-953E-2AEA873C548B}"/>
          </ac:spMkLst>
        </pc:spChg>
        <pc:graphicFrameChg chg="mod">
          <ac:chgData name="Collow, Allison (GSFC-610.1)[USRA]" userId="ab9b9a5b-c11c-4681-862e-2daac0689b77" providerId="ADAL" clId="{3876498B-EDA5-FD49-B636-F6A70A2E833F}" dt="2021-10-13T15:22:28.848" v="537" actId="1038"/>
          <ac:graphicFrameMkLst>
            <pc:docMk/>
            <pc:sldMk cId="1802078923" sldId="256"/>
            <ac:graphicFrameMk id="2" creationId="{470FC75D-0B0F-43F4-9EFF-25685B986AB9}"/>
          </ac:graphicFrameMkLst>
        </pc:graphicFrameChg>
        <pc:picChg chg="add del">
          <ac:chgData name="Collow, Allison (GSFC-610.1)[USRA]" userId="ab9b9a5b-c11c-4681-862e-2daac0689b77" providerId="ADAL" clId="{3876498B-EDA5-FD49-B636-F6A70A2E833F}" dt="2021-10-13T15:14:37.006" v="4" actId="21"/>
          <ac:picMkLst>
            <pc:docMk/>
            <pc:sldMk cId="1802078923" sldId="256"/>
            <ac:picMk id="5" creationId="{4C31440D-B982-2B4F-9B77-39EE2DD69B7B}"/>
          </ac:picMkLst>
        </pc:picChg>
        <pc:picChg chg="add del mod">
          <ac:chgData name="Collow, Allison (GSFC-610.1)[USRA]" userId="ab9b9a5b-c11c-4681-862e-2daac0689b77" providerId="ADAL" clId="{3876498B-EDA5-FD49-B636-F6A70A2E833F}" dt="2021-10-13T18:02:13.689" v="1476" actId="478"/>
          <ac:picMkLst>
            <pc:docMk/>
            <pc:sldMk cId="1802078923" sldId="256"/>
            <ac:picMk id="8" creationId="{719C90A7-719E-794B-962D-0E127CF46EB9}"/>
          </ac:picMkLst>
        </pc:picChg>
        <pc:picChg chg="add mod">
          <ac:chgData name="Collow, Allison (GSFC-610.1)[USRA]" userId="ab9b9a5b-c11c-4681-862e-2daac0689b77" providerId="ADAL" clId="{3876498B-EDA5-FD49-B636-F6A70A2E833F}" dt="2021-10-13T18:08:09.730" v="1489" actId="1076"/>
          <ac:picMkLst>
            <pc:docMk/>
            <pc:sldMk cId="1802078923" sldId="256"/>
            <ac:picMk id="10" creationId="{FFC39399-7E82-5D4B-8BA4-89700F01AA03}"/>
          </ac:picMkLst>
        </pc:picChg>
      </pc:sldChg>
      <pc:sldChg chg="addSp modSp mod">
        <pc:chgData name="Collow, Allison (GSFC-610.1)[USRA]" userId="ab9b9a5b-c11c-4681-862e-2daac0689b77" providerId="ADAL" clId="{3876498B-EDA5-FD49-B636-F6A70A2E833F}" dt="2021-10-13T17:55:04.121" v="1366" actId="1038"/>
        <pc:sldMkLst>
          <pc:docMk/>
          <pc:sldMk cId="1942097147" sldId="257"/>
        </pc:sldMkLst>
        <pc:spChg chg="mod">
          <ac:chgData name="Collow, Allison (GSFC-610.1)[USRA]" userId="ab9b9a5b-c11c-4681-862e-2daac0689b77" providerId="ADAL" clId="{3876498B-EDA5-FD49-B636-F6A70A2E833F}" dt="2021-10-13T17:45:38.261" v="1049" actId="20577"/>
          <ac:spMkLst>
            <pc:docMk/>
            <pc:sldMk cId="1942097147" sldId="257"/>
            <ac:spMk id="2" creationId="{301DB8FB-CD1F-2948-850B-28DF378CFA92}"/>
          </ac:spMkLst>
        </pc:spChg>
        <pc:spChg chg="add mod">
          <ac:chgData name="Collow, Allison (GSFC-610.1)[USRA]" userId="ab9b9a5b-c11c-4681-862e-2daac0689b77" providerId="ADAL" clId="{3876498B-EDA5-FD49-B636-F6A70A2E833F}" dt="2021-10-13T17:54:59.515" v="1357" actId="14100"/>
          <ac:spMkLst>
            <pc:docMk/>
            <pc:sldMk cId="1942097147" sldId="257"/>
            <ac:spMk id="4" creationId="{610B2DEC-A243-5447-861C-0974AD13F686}"/>
          </ac:spMkLst>
        </pc:spChg>
        <pc:picChg chg="mod">
          <ac:chgData name="Collow, Allison (GSFC-610.1)[USRA]" userId="ab9b9a5b-c11c-4681-862e-2daac0689b77" providerId="ADAL" clId="{3876498B-EDA5-FD49-B636-F6A70A2E833F}" dt="2021-10-13T17:55:04.121" v="1366" actId="1038"/>
          <ac:picMkLst>
            <pc:docMk/>
            <pc:sldMk cId="1942097147" sldId="257"/>
            <ac:picMk id="3" creationId="{4D47C766-F5A7-A147-B1D3-25DC2A9C2B4D}"/>
          </ac:picMkLst>
        </pc:picChg>
        <pc:picChg chg="add mod">
          <ac:chgData name="Collow, Allison (GSFC-610.1)[USRA]" userId="ab9b9a5b-c11c-4681-862e-2daac0689b77" providerId="ADAL" clId="{3876498B-EDA5-FD49-B636-F6A70A2E833F}" dt="2021-10-13T17:54:46.501" v="1356" actId="1076"/>
          <ac:picMkLst>
            <pc:docMk/>
            <pc:sldMk cId="1942097147" sldId="257"/>
            <ac:picMk id="5" creationId="{C0C515EE-B4B5-E641-91C3-6745123F0DBA}"/>
          </ac:picMkLst>
        </pc:picChg>
      </pc:sldChg>
      <pc:sldChg chg="addSp modSp new mod">
        <pc:chgData name="Collow, Allison (GSFC-610.1)[USRA]" userId="ab9b9a5b-c11c-4681-862e-2daac0689b77" providerId="ADAL" clId="{3876498B-EDA5-FD49-B636-F6A70A2E833F}" dt="2021-10-13T15:30:25.740" v="971" actId="20577"/>
        <pc:sldMkLst>
          <pc:docMk/>
          <pc:sldMk cId="3079834677" sldId="258"/>
        </pc:sldMkLst>
        <pc:spChg chg="mod">
          <ac:chgData name="Collow, Allison (GSFC-610.1)[USRA]" userId="ab9b9a5b-c11c-4681-862e-2daac0689b77" providerId="ADAL" clId="{3876498B-EDA5-FD49-B636-F6A70A2E833F}" dt="2021-10-13T15:30:25.740" v="971" actId="20577"/>
          <ac:spMkLst>
            <pc:docMk/>
            <pc:sldMk cId="3079834677" sldId="258"/>
            <ac:spMk id="2" creationId="{74D8ACB5-0F0E-F449-AD85-576AF896CFC0}"/>
          </ac:spMkLst>
        </pc:spChg>
        <pc:spChg chg="add mod">
          <ac:chgData name="Collow, Allison (GSFC-610.1)[USRA]" userId="ab9b9a5b-c11c-4681-862e-2daac0689b77" providerId="ADAL" clId="{3876498B-EDA5-FD49-B636-F6A70A2E833F}" dt="2021-10-13T15:29:40.425" v="961" actId="1076"/>
          <ac:spMkLst>
            <pc:docMk/>
            <pc:sldMk cId="3079834677" sldId="258"/>
            <ac:spMk id="3" creationId="{40C47F25-0035-4449-B1BE-1A87B7427149}"/>
          </ac:spMkLst>
        </pc:spChg>
        <pc:spChg chg="add mod">
          <ac:chgData name="Collow, Allison (GSFC-610.1)[USRA]" userId="ab9b9a5b-c11c-4681-862e-2daac0689b77" providerId="ADAL" clId="{3876498B-EDA5-FD49-B636-F6A70A2E833F}" dt="2021-10-13T15:25:15.848" v="613" actId="1076"/>
          <ac:spMkLst>
            <pc:docMk/>
            <pc:sldMk cId="3079834677" sldId="258"/>
            <ac:spMk id="5" creationId="{78C09CDA-E4AD-E84A-976A-89258846AE54}"/>
          </ac:spMkLst>
        </pc:spChg>
        <pc:picChg chg="add mod modCrop">
          <ac:chgData name="Collow, Allison (GSFC-610.1)[USRA]" userId="ab9b9a5b-c11c-4681-862e-2daac0689b77" providerId="ADAL" clId="{3876498B-EDA5-FD49-B636-F6A70A2E833F}" dt="2021-10-13T15:29:34.210" v="959" actId="732"/>
          <ac:picMkLst>
            <pc:docMk/>
            <pc:sldMk cId="3079834677" sldId="258"/>
            <ac:picMk id="4" creationId="{44BC68E3-6E65-6A47-B3CC-0AB454B7F0DA}"/>
          </ac:picMkLst>
        </pc:picChg>
        <pc:picChg chg="add mod modCrop">
          <ac:chgData name="Collow, Allison (GSFC-610.1)[USRA]" userId="ab9b9a5b-c11c-4681-862e-2daac0689b77" providerId="ADAL" clId="{3876498B-EDA5-FD49-B636-F6A70A2E833F}" dt="2021-10-13T15:28:47.617" v="879" actId="1036"/>
          <ac:picMkLst>
            <pc:docMk/>
            <pc:sldMk cId="3079834677" sldId="258"/>
            <ac:picMk id="6" creationId="{5A489738-1075-9C48-BC12-98E2D2D27339}"/>
          </ac:picMkLst>
        </pc:picChg>
      </pc:sldChg>
      <pc:sldChg chg="modSp new mod ord">
        <pc:chgData name="Collow, Allison (GSFC-610.1)[USRA]" userId="ab9b9a5b-c11c-4681-862e-2daac0689b77" providerId="ADAL" clId="{3876498B-EDA5-FD49-B636-F6A70A2E833F}" dt="2021-10-13T15:21:23.288" v="513" actId="20577"/>
        <pc:sldMkLst>
          <pc:docMk/>
          <pc:sldMk cId="3997421506" sldId="259"/>
        </pc:sldMkLst>
        <pc:spChg chg="mod">
          <ac:chgData name="Collow, Allison (GSFC-610.1)[USRA]" userId="ab9b9a5b-c11c-4681-862e-2daac0689b77" providerId="ADAL" clId="{3876498B-EDA5-FD49-B636-F6A70A2E833F}" dt="2021-10-13T15:20:29.669" v="396" actId="20577"/>
          <ac:spMkLst>
            <pc:docMk/>
            <pc:sldMk cId="3997421506" sldId="259"/>
            <ac:spMk id="2" creationId="{7B0EED62-5612-CF44-83BF-B9D1FF8C539C}"/>
          </ac:spMkLst>
        </pc:spChg>
        <pc:spChg chg="mod">
          <ac:chgData name="Collow, Allison (GSFC-610.1)[USRA]" userId="ab9b9a5b-c11c-4681-862e-2daac0689b77" providerId="ADAL" clId="{3876498B-EDA5-FD49-B636-F6A70A2E833F}" dt="2021-10-13T15:21:23.288" v="513" actId="20577"/>
          <ac:spMkLst>
            <pc:docMk/>
            <pc:sldMk cId="3997421506" sldId="259"/>
            <ac:spMk id="3" creationId="{054967EA-FD78-C34E-9105-65140B234A52}"/>
          </ac:spMkLst>
        </pc:spChg>
      </pc:sldChg>
      <pc:sldChg chg="addSp modSp new del mod">
        <pc:chgData name="Collow, Allison (GSFC-610.1)[USRA]" userId="ab9b9a5b-c11c-4681-862e-2daac0689b77" providerId="ADAL" clId="{3876498B-EDA5-FD49-B636-F6A70A2E833F}" dt="2021-10-13T17:41:28.640" v="995" actId="2696"/>
        <pc:sldMkLst>
          <pc:docMk/>
          <pc:sldMk cId="240149257" sldId="260"/>
        </pc:sldMkLst>
        <pc:picChg chg="add mod">
          <ac:chgData name="Collow, Allison (GSFC-610.1)[USRA]" userId="ab9b9a5b-c11c-4681-862e-2daac0689b77" providerId="ADAL" clId="{3876498B-EDA5-FD49-B636-F6A70A2E833F}" dt="2021-10-13T17:41:20.846" v="994" actId="1037"/>
          <ac:picMkLst>
            <pc:docMk/>
            <pc:sldMk cId="240149257" sldId="260"/>
            <ac:picMk id="3" creationId="{FA6AABF3-DFA9-494C-8208-B9521F37F294}"/>
          </ac:picMkLst>
        </pc:picChg>
      </pc:sldChg>
      <pc:sldChg chg="new del">
        <pc:chgData name="Collow, Allison (GSFC-610.1)[USRA]" userId="ab9b9a5b-c11c-4681-862e-2daac0689b77" providerId="ADAL" clId="{3876498B-EDA5-FD49-B636-F6A70A2E833F}" dt="2021-10-13T17:48:32.277" v="1343" actId="2696"/>
        <pc:sldMkLst>
          <pc:docMk/>
          <pc:sldMk cId="3595845362" sldId="260"/>
        </pc:sldMkLst>
      </pc:sldChg>
      <pc:sldChg chg="modSp add mod">
        <pc:chgData name="Collow, Allison (GSFC-610.1)[USRA]" userId="ab9b9a5b-c11c-4681-862e-2daac0689b77" providerId="ADAL" clId="{3876498B-EDA5-FD49-B636-F6A70A2E833F}" dt="2021-10-13T17:49:07.352" v="1347" actId="20577"/>
        <pc:sldMkLst>
          <pc:docMk/>
          <pc:sldMk cId="280093826" sldId="588"/>
        </pc:sldMkLst>
        <pc:spChg chg="mod">
          <ac:chgData name="Collow, Allison (GSFC-610.1)[USRA]" userId="ab9b9a5b-c11c-4681-862e-2daac0689b77" providerId="ADAL" clId="{3876498B-EDA5-FD49-B636-F6A70A2E833F}" dt="2021-10-13T17:48:55.129" v="1345" actId="207"/>
          <ac:spMkLst>
            <pc:docMk/>
            <pc:sldMk cId="280093826" sldId="588"/>
            <ac:spMk id="3" creationId="{D2D9C154-734C-EC43-8498-6AE973F8EE65}"/>
          </ac:spMkLst>
        </pc:spChg>
        <pc:spChg chg="mod">
          <ac:chgData name="Collow, Allison (GSFC-610.1)[USRA]" userId="ab9b9a5b-c11c-4681-862e-2daac0689b77" providerId="ADAL" clId="{3876498B-EDA5-FD49-B636-F6A70A2E833F}" dt="2021-10-13T17:49:07.352" v="1347" actId="20577"/>
          <ac:spMkLst>
            <pc:docMk/>
            <pc:sldMk cId="280093826" sldId="588"/>
            <ac:spMk id="10" creationId="{C59D7E48-B062-AE40-87F1-ABC2E1C2BF08}"/>
          </ac:spMkLst>
        </pc:spChg>
      </pc:sldChg>
      <pc:sldChg chg="modSp add mod">
        <pc:chgData name="Collow, Allison (GSFC-610.1)[USRA]" userId="ab9b9a5b-c11c-4681-862e-2daac0689b77" providerId="ADAL" clId="{3876498B-EDA5-FD49-B636-F6A70A2E833F}" dt="2021-10-13T17:42:44.805" v="1001" actId="20577"/>
        <pc:sldMkLst>
          <pc:docMk/>
          <pc:sldMk cId="747311657" sldId="590"/>
        </pc:sldMkLst>
        <pc:spChg chg="mod">
          <ac:chgData name="Collow, Allison (GSFC-610.1)[USRA]" userId="ab9b9a5b-c11c-4681-862e-2daac0689b77" providerId="ADAL" clId="{3876498B-EDA5-FD49-B636-F6A70A2E833F}" dt="2021-10-13T17:42:44.805" v="1001" actId="20577"/>
          <ac:spMkLst>
            <pc:docMk/>
            <pc:sldMk cId="747311657" sldId="590"/>
            <ac:spMk id="19" creationId="{DEC4D18B-7C74-9545-8679-E857596E0599}"/>
          </ac:spMkLst>
        </pc:spChg>
      </pc:sldChg>
      <pc:sldChg chg="addSp delSp modSp new mod">
        <pc:chgData name="Collow, Allison (GSFC-610.1)[USRA]" userId="ab9b9a5b-c11c-4681-862e-2daac0689b77" providerId="ADAL" clId="{3876498B-EDA5-FD49-B636-F6A70A2E833F}" dt="2021-10-13T18:08:56.663" v="1596" actId="20577"/>
        <pc:sldMkLst>
          <pc:docMk/>
          <pc:sldMk cId="4044535185" sldId="591"/>
        </pc:sldMkLst>
        <pc:spChg chg="mod">
          <ac:chgData name="Collow, Allison (GSFC-610.1)[USRA]" userId="ab9b9a5b-c11c-4681-862e-2daac0689b77" providerId="ADAL" clId="{3876498B-EDA5-FD49-B636-F6A70A2E833F}" dt="2021-10-13T18:00:20.826" v="1395" actId="1076"/>
          <ac:spMkLst>
            <pc:docMk/>
            <pc:sldMk cId="4044535185" sldId="591"/>
            <ac:spMk id="2" creationId="{71C82E2D-62C3-B64F-B80E-6D6954C673A1}"/>
          </ac:spMkLst>
        </pc:spChg>
        <pc:spChg chg="add mod">
          <ac:chgData name="Collow, Allison (GSFC-610.1)[USRA]" userId="ab9b9a5b-c11c-4681-862e-2daac0689b77" providerId="ADAL" clId="{3876498B-EDA5-FD49-B636-F6A70A2E833F}" dt="2021-10-13T18:08:56.663" v="1596" actId="20577"/>
          <ac:spMkLst>
            <pc:docMk/>
            <pc:sldMk cId="4044535185" sldId="591"/>
            <ac:spMk id="8" creationId="{CA174394-8316-944C-A330-54E731EDCFB3}"/>
          </ac:spMkLst>
        </pc:spChg>
        <pc:picChg chg="add del mod">
          <ac:chgData name="Collow, Allison (GSFC-610.1)[USRA]" userId="ab9b9a5b-c11c-4681-862e-2daac0689b77" providerId="ADAL" clId="{3876498B-EDA5-FD49-B636-F6A70A2E833F}" dt="2021-10-13T17:56:14.591" v="1368" actId="478"/>
          <ac:picMkLst>
            <pc:docMk/>
            <pc:sldMk cId="4044535185" sldId="591"/>
            <ac:picMk id="4" creationId="{BCC39296-87EE-D346-B25E-30BDD829B066}"/>
          </ac:picMkLst>
        </pc:picChg>
        <pc:picChg chg="add mod">
          <ac:chgData name="Collow, Allison (GSFC-610.1)[USRA]" userId="ab9b9a5b-c11c-4681-862e-2daac0689b77" providerId="ADAL" clId="{3876498B-EDA5-FD49-B636-F6A70A2E833F}" dt="2021-10-13T18:00:18.367" v="1394" actId="1076"/>
          <ac:picMkLst>
            <pc:docMk/>
            <pc:sldMk cId="4044535185" sldId="591"/>
            <ac:picMk id="6" creationId="{213F06A3-D574-E14F-9761-B9FB1C46A474}"/>
          </ac:picMkLst>
        </pc:picChg>
      </pc:sldChg>
      <pc:sldChg chg="addSp delSp modSp new mod">
        <pc:chgData name="Collow, Allison (GSFC-610.1)[USRA]" userId="ab9b9a5b-c11c-4681-862e-2daac0689b77" providerId="ADAL" clId="{3876498B-EDA5-FD49-B636-F6A70A2E833F}" dt="2021-10-13T19:41:23.570" v="2004" actId="20577"/>
        <pc:sldMkLst>
          <pc:docMk/>
          <pc:sldMk cId="1766675854" sldId="592"/>
        </pc:sldMkLst>
        <pc:spChg chg="mod">
          <ac:chgData name="Collow, Allison (GSFC-610.1)[USRA]" userId="ab9b9a5b-c11c-4681-862e-2daac0689b77" providerId="ADAL" clId="{3876498B-EDA5-FD49-B636-F6A70A2E833F}" dt="2021-10-13T19:38:54.271" v="1660" actId="20577"/>
          <ac:spMkLst>
            <pc:docMk/>
            <pc:sldMk cId="1766675854" sldId="592"/>
            <ac:spMk id="2" creationId="{DB854C35-6D0D-8A4B-BC27-2031A4EE915F}"/>
          </ac:spMkLst>
        </pc:spChg>
        <pc:spChg chg="add mod">
          <ac:chgData name="Collow, Allison (GSFC-610.1)[USRA]" userId="ab9b9a5b-c11c-4681-862e-2daac0689b77" providerId="ADAL" clId="{3876498B-EDA5-FD49-B636-F6A70A2E833F}" dt="2021-10-13T19:41:23.570" v="2004" actId="20577"/>
          <ac:spMkLst>
            <pc:docMk/>
            <pc:sldMk cId="1766675854" sldId="592"/>
            <ac:spMk id="7" creationId="{3EDCA994-9EC0-D04C-9388-23021984029C}"/>
          </ac:spMkLst>
        </pc:spChg>
        <pc:picChg chg="add del mod">
          <ac:chgData name="Collow, Allison (GSFC-610.1)[USRA]" userId="ab9b9a5b-c11c-4681-862e-2daac0689b77" providerId="ADAL" clId="{3876498B-EDA5-FD49-B636-F6A70A2E833F}" dt="2021-10-13T19:35:38.547" v="1645" actId="478"/>
          <ac:picMkLst>
            <pc:docMk/>
            <pc:sldMk cId="1766675854" sldId="592"/>
            <ac:picMk id="4" creationId="{22DAD799-1E7C-4F46-82F5-EC6B5E50A9C5}"/>
          </ac:picMkLst>
        </pc:picChg>
        <pc:picChg chg="add mod modCrop">
          <ac:chgData name="Collow, Allison (GSFC-610.1)[USRA]" userId="ab9b9a5b-c11c-4681-862e-2daac0689b77" providerId="ADAL" clId="{3876498B-EDA5-FD49-B636-F6A70A2E833F}" dt="2021-10-13T19:36:10.803" v="1653" actId="14100"/>
          <ac:picMkLst>
            <pc:docMk/>
            <pc:sldMk cId="1766675854" sldId="592"/>
            <ac:picMk id="6" creationId="{6128C3FF-F1A9-B148-8220-94C60502EAD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A482C1-BFB0-4FA0-97B8-A0CAD8155EBE}" type="doc">
      <dgm:prSet loTypeId="urn:microsoft.com/office/officeart/2005/8/layout/process2" loCatId="process" qsTypeId="urn:microsoft.com/office/officeart/2005/8/quickstyle/simple1" qsCatId="simple" csTypeId="urn:microsoft.com/office/officeart/2005/8/colors/accent1_2" csCatId="accent1" phldr="1"/>
      <dgm:spPr/>
    </dgm:pt>
    <dgm:pt modelId="{0EA2BAA6-4DF6-4C3B-863D-39DA2FD83539}">
      <dgm:prSet phldrT="[Text]" phldr="0"/>
      <dgm:spPr/>
      <dgm:t>
        <a:bodyPr/>
        <a:lstStyle/>
        <a:p>
          <a:pPr rtl="0"/>
          <a:r>
            <a:rPr lang="en-US" dirty="0">
              <a:latin typeface="Arial" panose="020B0604020202020204"/>
            </a:rPr>
            <a:t>FP</a:t>
          </a:r>
          <a:r>
            <a:rPr lang="en-US" b="0" i="0" u="none" strike="noStrike" cap="none" baseline="0" noProof="0" dirty="0">
              <a:solidFill>
                <a:srgbClr val="010000"/>
              </a:solidFill>
              <a:latin typeface="Arial"/>
              <a:cs typeface="Arial"/>
            </a:rPr>
            <a:t> </a:t>
          </a:r>
          <a:r>
            <a:rPr lang="en-US" dirty="0">
              <a:latin typeface="Arial" panose="020B0604020202020204"/>
            </a:rPr>
            <a:t>Available </a:t>
          </a:r>
          <a:r>
            <a:rPr lang="en-US" b="0" i="0" u="none" strike="noStrike" cap="none" baseline="0" noProof="0" dirty="0">
              <a:latin typeface="Arial"/>
              <a:cs typeface="Arial"/>
            </a:rPr>
            <a:t>During </a:t>
          </a:r>
          <a:r>
            <a:rPr lang="en-US" dirty="0">
              <a:latin typeface="Arial" panose="020B0604020202020204"/>
            </a:rPr>
            <a:t>Field Campaign</a:t>
          </a:r>
          <a:r>
            <a:rPr lang="en-US" b="0" i="0" u="none" strike="noStrike" cap="none" baseline="0" noProof="0" dirty="0">
              <a:solidFill>
                <a:srgbClr val="010000"/>
              </a:solidFill>
              <a:latin typeface="Arial"/>
              <a:cs typeface="Arial"/>
            </a:rPr>
            <a:t> </a:t>
          </a:r>
          <a:r>
            <a:rPr lang="en-US" dirty="0">
              <a:latin typeface="Arial" panose="020B0604020202020204"/>
            </a:rPr>
            <a:t>(f522)</a:t>
          </a:r>
          <a:endParaRPr lang="en-US" dirty="0"/>
        </a:p>
      </dgm:t>
    </dgm:pt>
    <dgm:pt modelId="{362E14BC-00B0-49A5-B2F6-E0912AEB083C}" type="parTrans" cxnId="{33180837-BBE8-4EB1-80EE-8C7D0A3535B3}">
      <dgm:prSet/>
      <dgm:spPr/>
      <dgm:t>
        <a:bodyPr/>
        <a:lstStyle/>
        <a:p>
          <a:endParaRPr lang="en-US"/>
        </a:p>
      </dgm:t>
    </dgm:pt>
    <dgm:pt modelId="{B7A2B833-A299-44D1-A5E3-4850DC24B44D}" type="sibTrans" cxnId="{33180837-BBE8-4EB1-80EE-8C7D0A3535B3}">
      <dgm:prSet/>
      <dgm:spPr/>
      <dgm:t>
        <a:bodyPr/>
        <a:lstStyle/>
        <a:p>
          <a:endParaRPr lang="en-US"/>
        </a:p>
      </dgm:t>
    </dgm:pt>
    <dgm:pt modelId="{86C825D6-4E53-4C96-A625-BB6CE3A2D05C}">
      <dgm:prSet phldrT="[Text]" phldr="0"/>
      <dgm:spPr/>
      <dgm:t>
        <a:bodyPr/>
        <a:lstStyle/>
        <a:p>
          <a:pPr rtl="0"/>
          <a:r>
            <a:rPr lang="en-US" dirty="0">
              <a:latin typeface="Arial" panose="020B0604020202020204"/>
            </a:rPr>
            <a:t>More Modern Version of FP (f525)</a:t>
          </a:r>
          <a:endParaRPr lang="en-US" dirty="0"/>
        </a:p>
      </dgm:t>
    </dgm:pt>
    <dgm:pt modelId="{0AB82435-2C92-4505-AA0D-1A0350761651}" type="parTrans" cxnId="{2F2086A8-4537-4BDB-BF28-7DD85954C598}">
      <dgm:prSet/>
      <dgm:spPr/>
      <dgm:t>
        <a:bodyPr/>
        <a:lstStyle/>
        <a:p>
          <a:endParaRPr lang="en-US"/>
        </a:p>
      </dgm:t>
    </dgm:pt>
    <dgm:pt modelId="{5D804A7A-EB7F-41A5-A039-35557088D20F}" type="sibTrans" cxnId="{2F2086A8-4537-4BDB-BF28-7DD85954C598}">
      <dgm:prSet/>
      <dgm:spPr/>
      <dgm:t>
        <a:bodyPr/>
        <a:lstStyle/>
        <a:p>
          <a:endParaRPr lang="en-US"/>
        </a:p>
      </dgm:t>
    </dgm:pt>
    <dgm:pt modelId="{08EA0AF4-7AC6-4F40-A7B6-D4ABFB6F99F3}">
      <dgm:prSet phldrT="[Text]" phldr="0"/>
      <dgm:spPr/>
      <dgm:t>
        <a:bodyPr/>
        <a:lstStyle/>
        <a:p>
          <a:pPr rtl="0"/>
          <a:r>
            <a:rPr lang="en-US" dirty="0">
              <a:latin typeface="Arial" panose="020B0604020202020204"/>
            </a:rPr>
            <a:t>Replay Experiments</a:t>
          </a:r>
        </a:p>
      </dgm:t>
    </dgm:pt>
    <dgm:pt modelId="{B1D53497-2EB2-4C6B-B378-69228C64E75C}" type="parTrans" cxnId="{BBA3FC12-89D4-4AAE-80D9-27F9474249AF}">
      <dgm:prSet/>
      <dgm:spPr/>
      <dgm:t>
        <a:bodyPr/>
        <a:lstStyle/>
        <a:p>
          <a:endParaRPr lang="en-US"/>
        </a:p>
      </dgm:t>
    </dgm:pt>
    <dgm:pt modelId="{EF31D340-B75F-4561-954B-47FA46605049}" type="sibTrans" cxnId="{BBA3FC12-89D4-4AAE-80D9-27F9474249AF}">
      <dgm:prSet/>
      <dgm:spPr/>
      <dgm:t>
        <a:bodyPr/>
        <a:lstStyle/>
        <a:p>
          <a:endParaRPr lang="en-US"/>
        </a:p>
      </dgm:t>
    </dgm:pt>
    <dgm:pt modelId="{08B0C649-5C96-4FC6-BC15-F55FDC39DA84}">
      <dgm:prSet phldr="0"/>
      <dgm:spPr/>
      <dgm:t>
        <a:bodyPr/>
        <a:lstStyle/>
        <a:p>
          <a:pPr rtl="0"/>
          <a:r>
            <a:rPr lang="en-US" dirty="0">
              <a:latin typeface="Arial" panose="020B0604020202020204"/>
            </a:rPr>
            <a:t>Final Mini Reanalysis</a:t>
          </a:r>
          <a:endParaRPr lang="en-US" dirty="0"/>
        </a:p>
      </dgm:t>
    </dgm:pt>
    <dgm:pt modelId="{24EFDBCB-F51D-444E-B82A-DBACFD393973}" type="parTrans" cxnId="{6A8A8F8F-3B3F-40ED-842B-F935CEBED5D5}">
      <dgm:prSet/>
      <dgm:spPr/>
      <dgm:t>
        <a:bodyPr/>
        <a:lstStyle/>
        <a:p>
          <a:endParaRPr lang="en-US"/>
        </a:p>
      </dgm:t>
    </dgm:pt>
    <dgm:pt modelId="{B6A5A697-73FD-4390-A99F-DE138064637F}" type="sibTrans" cxnId="{6A8A8F8F-3B3F-40ED-842B-F935CEBED5D5}">
      <dgm:prSet/>
      <dgm:spPr/>
      <dgm:t>
        <a:bodyPr/>
        <a:lstStyle/>
        <a:p>
          <a:endParaRPr lang="en-US"/>
        </a:p>
      </dgm:t>
    </dgm:pt>
    <dgm:pt modelId="{30254C2B-5575-492F-B271-52EB4AA5A7E4}" type="pres">
      <dgm:prSet presAssocID="{4CA482C1-BFB0-4FA0-97B8-A0CAD8155EBE}" presName="linearFlow" presStyleCnt="0">
        <dgm:presLayoutVars>
          <dgm:resizeHandles val="exact"/>
        </dgm:presLayoutVars>
      </dgm:prSet>
      <dgm:spPr/>
    </dgm:pt>
    <dgm:pt modelId="{C24EAFB0-E090-4C10-B228-A922DE391650}" type="pres">
      <dgm:prSet presAssocID="{0EA2BAA6-4DF6-4C3B-863D-39DA2FD83539}" presName="node" presStyleLbl="node1" presStyleIdx="0" presStyleCnt="4">
        <dgm:presLayoutVars>
          <dgm:bulletEnabled val="1"/>
        </dgm:presLayoutVars>
      </dgm:prSet>
      <dgm:spPr/>
    </dgm:pt>
    <dgm:pt modelId="{8D710654-58A9-415E-81D3-1376AA8B2A83}" type="pres">
      <dgm:prSet presAssocID="{B7A2B833-A299-44D1-A5E3-4850DC24B44D}" presName="sibTrans" presStyleLbl="sibTrans2D1" presStyleIdx="0" presStyleCnt="3"/>
      <dgm:spPr/>
    </dgm:pt>
    <dgm:pt modelId="{AC66B0B6-AE3F-429C-B8D2-A592603474CA}" type="pres">
      <dgm:prSet presAssocID="{B7A2B833-A299-44D1-A5E3-4850DC24B44D}" presName="connectorText" presStyleLbl="sibTrans2D1" presStyleIdx="0" presStyleCnt="3"/>
      <dgm:spPr/>
    </dgm:pt>
    <dgm:pt modelId="{C067707C-341F-49C1-9028-5932BC60664D}" type="pres">
      <dgm:prSet presAssocID="{86C825D6-4E53-4C96-A625-BB6CE3A2D05C}" presName="node" presStyleLbl="node1" presStyleIdx="1" presStyleCnt="4">
        <dgm:presLayoutVars>
          <dgm:bulletEnabled val="1"/>
        </dgm:presLayoutVars>
      </dgm:prSet>
      <dgm:spPr/>
    </dgm:pt>
    <dgm:pt modelId="{C0A42102-DB45-477D-AFFA-75131CF23261}" type="pres">
      <dgm:prSet presAssocID="{5D804A7A-EB7F-41A5-A039-35557088D20F}" presName="sibTrans" presStyleLbl="sibTrans2D1" presStyleIdx="1" presStyleCnt="3"/>
      <dgm:spPr/>
    </dgm:pt>
    <dgm:pt modelId="{0CFE4F0E-E56A-4C5E-BE9E-6814D16FE4CA}" type="pres">
      <dgm:prSet presAssocID="{5D804A7A-EB7F-41A5-A039-35557088D20F}" presName="connectorText" presStyleLbl="sibTrans2D1" presStyleIdx="1" presStyleCnt="3"/>
      <dgm:spPr/>
    </dgm:pt>
    <dgm:pt modelId="{80B77216-C655-415D-B7B1-98C40A65F8A6}" type="pres">
      <dgm:prSet presAssocID="{08EA0AF4-7AC6-4F40-A7B6-D4ABFB6F99F3}" presName="node" presStyleLbl="node1" presStyleIdx="2" presStyleCnt="4">
        <dgm:presLayoutVars>
          <dgm:bulletEnabled val="1"/>
        </dgm:presLayoutVars>
      </dgm:prSet>
      <dgm:spPr/>
    </dgm:pt>
    <dgm:pt modelId="{3A67F0D1-2729-4BE6-A107-9E2744B3F901}" type="pres">
      <dgm:prSet presAssocID="{EF31D340-B75F-4561-954B-47FA46605049}" presName="sibTrans" presStyleLbl="sibTrans2D1" presStyleIdx="2" presStyleCnt="3"/>
      <dgm:spPr/>
    </dgm:pt>
    <dgm:pt modelId="{5CAFB4D8-1987-4DC5-9EB4-74FC2B07EE41}" type="pres">
      <dgm:prSet presAssocID="{EF31D340-B75F-4561-954B-47FA46605049}" presName="connectorText" presStyleLbl="sibTrans2D1" presStyleIdx="2" presStyleCnt="3"/>
      <dgm:spPr/>
    </dgm:pt>
    <dgm:pt modelId="{6BAA1B7F-4F4B-4EBB-8B5E-56B4852285C7}" type="pres">
      <dgm:prSet presAssocID="{08B0C649-5C96-4FC6-BC15-F55FDC39DA84}" presName="node" presStyleLbl="node1" presStyleIdx="3" presStyleCnt="4">
        <dgm:presLayoutVars>
          <dgm:bulletEnabled val="1"/>
        </dgm:presLayoutVars>
      </dgm:prSet>
      <dgm:spPr/>
    </dgm:pt>
  </dgm:ptLst>
  <dgm:cxnLst>
    <dgm:cxn modelId="{C6232906-C568-496E-BA26-2D8573BB6172}" type="presOf" srcId="{5D804A7A-EB7F-41A5-A039-35557088D20F}" destId="{0CFE4F0E-E56A-4C5E-BE9E-6814D16FE4CA}" srcOrd="1" destOrd="0" presId="urn:microsoft.com/office/officeart/2005/8/layout/process2"/>
    <dgm:cxn modelId="{D3BC7507-3B83-4994-8E03-26A43A43191B}" type="presOf" srcId="{5D804A7A-EB7F-41A5-A039-35557088D20F}" destId="{C0A42102-DB45-477D-AFFA-75131CF23261}" srcOrd="0" destOrd="0" presId="urn:microsoft.com/office/officeart/2005/8/layout/process2"/>
    <dgm:cxn modelId="{BBA3FC12-89D4-4AAE-80D9-27F9474249AF}" srcId="{4CA482C1-BFB0-4FA0-97B8-A0CAD8155EBE}" destId="{08EA0AF4-7AC6-4F40-A7B6-D4ABFB6F99F3}" srcOrd="2" destOrd="0" parTransId="{B1D53497-2EB2-4C6B-B378-69228C64E75C}" sibTransId="{EF31D340-B75F-4561-954B-47FA46605049}"/>
    <dgm:cxn modelId="{066E6C15-F3A8-41F2-8787-26432E7C0EEB}" type="presOf" srcId="{86C825D6-4E53-4C96-A625-BB6CE3A2D05C}" destId="{C067707C-341F-49C1-9028-5932BC60664D}" srcOrd="0" destOrd="0" presId="urn:microsoft.com/office/officeart/2005/8/layout/process2"/>
    <dgm:cxn modelId="{87E2FE22-8808-4972-8294-3ED6040428C3}" type="presOf" srcId="{B7A2B833-A299-44D1-A5E3-4850DC24B44D}" destId="{AC66B0B6-AE3F-429C-B8D2-A592603474CA}" srcOrd="1" destOrd="0" presId="urn:microsoft.com/office/officeart/2005/8/layout/process2"/>
    <dgm:cxn modelId="{33180837-BBE8-4EB1-80EE-8C7D0A3535B3}" srcId="{4CA482C1-BFB0-4FA0-97B8-A0CAD8155EBE}" destId="{0EA2BAA6-4DF6-4C3B-863D-39DA2FD83539}" srcOrd="0" destOrd="0" parTransId="{362E14BC-00B0-49A5-B2F6-E0912AEB083C}" sibTransId="{B7A2B833-A299-44D1-A5E3-4850DC24B44D}"/>
    <dgm:cxn modelId="{77E44C79-E51A-4960-B414-EE4EB1F9F32F}" type="presOf" srcId="{08EA0AF4-7AC6-4F40-A7B6-D4ABFB6F99F3}" destId="{80B77216-C655-415D-B7B1-98C40A65F8A6}" srcOrd="0" destOrd="0" presId="urn:microsoft.com/office/officeart/2005/8/layout/process2"/>
    <dgm:cxn modelId="{7789FF80-6948-4049-9BB1-B227F63138FD}" type="presOf" srcId="{08B0C649-5C96-4FC6-BC15-F55FDC39DA84}" destId="{6BAA1B7F-4F4B-4EBB-8B5E-56B4852285C7}" srcOrd="0" destOrd="0" presId="urn:microsoft.com/office/officeart/2005/8/layout/process2"/>
    <dgm:cxn modelId="{6A8A8F8F-3B3F-40ED-842B-F935CEBED5D5}" srcId="{4CA482C1-BFB0-4FA0-97B8-A0CAD8155EBE}" destId="{08B0C649-5C96-4FC6-BC15-F55FDC39DA84}" srcOrd="3" destOrd="0" parTransId="{24EFDBCB-F51D-444E-B82A-DBACFD393973}" sibTransId="{B6A5A697-73FD-4390-A99F-DE138064637F}"/>
    <dgm:cxn modelId="{2F2086A8-4537-4BDB-BF28-7DD85954C598}" srcId="{4CA482C1-BFB0-4FA0-97B8-A0CAD8155EBE}" destId="{86C825D6-4E53-4C96-A625-BB6CE3A2D05C}" srcOrd="1" destOrd="0" parTransId="{0AB82435-2C92-4505-AA0D-1A0350761651}" sibTransId="{5D804A7A-EB7F-41A5-A039-35557088D20F}"/>
    <dgm:cxn modelId="{F8A3E5B0-CE77-4C3F-AD31-6860AD3F23D0}" type="presOf" srcId="{4CA482C1-BFB0-4FA0-97B8-A0CAD8155EBE}" destId="{30254C2B-5575-492F-B271-52EB4AA5A7E4}" srcOrd="0" destOrd="0" presId="urn:microsoft.com/office/officeart/2005/8/layout/process2"/>
    <dgm:cxn modelId="{D088ABB1-9664-4FEF-A0E8-FD963579A967}" type="presOf" srcId="{0EA2BAA6-4DF6-4C3B-863D-39DA2FD83539}" destId="{C24EAFB0-E090-4C10-B228-A922DE391650}" srcOrd="0" destOrd="0" presId="urn:microsoft.com/office/officeart/2005/8/layout/process2"/>
    <dgm:cxn modelId="{8E4717CD-5920-4821-9BDA-05FF9609224E}" type="presOf" srcId="{EF31D340-B75F-4561-954B-47FA46605049}" destId="{5CAFB4D8-1987-4DC5-9EB4-74FC2B07EE41}" srcOrd="1" destOrd="0" presId="urn:microsoft.com/office/officeart/2005/8/layout/process2"/>
    <dgm:cxn modelId="{007373D3-A706-4F6B-BB32-4CA795A5D6A5}" type="presOf" srcId="{B7A2B833-A299-44D1-A5E3-4850DC24B44D}" destId="{8D710654-58A9-415E-81D3-1376AA8B2A83}" srcOrd="0" destOrd="0" presId="urn:microsoft.com/office/officeart/2005/8/layout/process2"/>
    <dgm:cxn modelId="{B52D5BED-994D-47C1-94F4-758EC7A68196}" type="presOf" srcId="{EF31D340-B75F-4561-954B-47FA46605049}" destId="{3A67F0D1-2729-4BE6-A107-9E2744B3F901}" srcOrd="0" destOrd="0" presId="urn:microsoft.com/office/officeart/2005/8/layout/process2"/>
    <dgm:cxn modelId="{53D0E876-A2B0-4C72-99CD-E182E4F54928}" type="presParOf" srcId="{30254C2B-5575-492F-B271-52EB4AA5A7E4}" destId="{C24EAFB0-E090-4C10-B228-A922DE391650}" srcOrd="0" destOrd="0" presId="urn:microsoft.com/office/officeart/2005/8/layout/process2"/>
    <dgm:cxn modelId="{B71F8317-9A95-4DF4-94AA-1764FA0F6F54}" type="presParOf" srcId="{30254C2B-5575-492F-B271-52EB4AA5A7E4}" destId="{8D710654-58A9-415E-81D3-1376AA8B2A83}" srcOrd="1" destOrd="0" presId="urn:microsoft.com/office/officeart/2005/8/layout/process2"/>
    <dgm:cxn modelId="{6E4827CC-61C4-41AF-84AE-9269C5D9B984}" type="presParOf" srcId="{8D710654-58A9-415E-81D3-1376AA8B2A83}" destId="{AC66B0B6-AE3F-429C-B8D2-A592603474CA}" srcOrd="0" destOrd="0" presId="urn:microsoft.com/office/officeart/2005/8/layout/process2"/>
    <dgm:cxn modelId="{04AEE8E6-7FF3-4EE2-B330-4A4DB2699A63}" type="presParOf" srcId="{30254C2B-5575-492F-B271-52EB4AA5A7E4}" destId="{C067707C-341F-49C1-9028-5932BC60664D}" srcOrd="2" destOrd="0" presId="urn:microsoft.com/office/officeart/2005/8/layout/process2"/>
    <dgm:cxn modelId="{E04D25CA-DE85-4374-9382-BD53970CEE04}" type="presParOf" srcId="{30254C2B-5575-492F-B271-52EB4AA5A7E4}" destId="{C0A42102-DB45-477D-AFFA-75131CF23261}" srcOrd="3" destOrd="0" presId="urn:microsoft.com/office/officeart/2005/8/layout/process2"/>
    <dgm:cxn modelId="{76526877-5688-4E5E-ABC6-E5CB1B0ACFC9}" type="presParOf" srcId="{C0A42102-DB45-477D-AFFA-75131CF23261}" destId="{0CFE4F0E-E56A-4C5E-BE9E-6814D16FE4CA}" srcOrd="0" destOrd="0" presId="urn:microsoft.com/office/officeart/2005/8/layout/process2"/>
    <dgm:cxn modelId="{A769288B-236E-45EF-8AEF-263D31C68A11}" type="presParOf" srcId="{30254C2B-5575-492F-B271-52EB4AA5A7E4}" destId="{80B77216-C655-415D-B7B1-98C40A65F8A6}" srcOrd="4" destOrd="0" presId="urn:microsoft.com/office/officeart/2005/8/layout/process2"/>
    <dgm:cxn modelId="{8E7B8AC5-7EB3-4BE3-9E0E-EB6165F53FF7}" type="presParOf" srcId="{30254C2B-5575-492F-B271-52EB4AA5A7E4}" destId="{3A67F0D1-2729-4BE6-A107-9E2744B3F901}" srcOrd="5" destOrd="0" presId="urn:microsoft.com/office/officeart/2005/8/layout/process2"/>
    <dgm:cxn modelId="{7861E8E2-8E8D-4A03-8DAF-B484296A23AB}" type="presParOf" srcId="{3A67F0D1-2729-4BE6-A107-9E2744B3F901}" destId="{5CAFB4D8-1987-4DC5-9EB4-74FC2B07EE41}" srcOrd="0" destOrd="0" presId="urn:microsoft.com/office/officeart/2005/8/layout/process2"/>
    <dgm:cxn modelId="{56F69F26-6761-46F8-8B89-7E8042F05C8A}" type="presParOf" srcId="{30254C2B-5575-492F-B271-52EB4AA5A7E4}" destId="{6BAA1B7F-4F4B-4EBB-8B5E-56B4852285C7}"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EAFB0-E090-4C10-B228-A922DE391650}">
      <dsp:nvSpPr>
        <dsp:cNvPr id="0" name=""/>
        <dsp:cNvSpPr/>
      </dsp:nvSpPr>
      <dsp:spPr>
        <a:xfrm>
          <a:off x="2459446" y="2465"/>
          <a:ext cx="1902820" cy="9170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a:rPr>
            <a:t>FP</a:t>
          </a:r>
          <a:r>
            <a:rPr lang="en-US" sz="1800" b="0" i="0" u="none" strike="noStrike" kern="1200" cap="none" baseline="0" noProof="0" dirty="0">
              <a:solidFill>
                <a:srgbClr val="010000"/>
              </a:solidFill>
              <a:latin typeface="Arial"/>
              <a:cs typeface="Arial"/>
            </a:rPr>
            <a:t> </a:t>
          </a:r>
          <a:r>
            <a:rPr lang="en-US" sz="1800" kern="1200" dirty="0">
              <a:latin typeface="Arial" panose="020B0604020202020204"/>
            </a:rPr>
            <a:t>Available </a:t>
          </a:r>
          <a:r>
            <a:rPr lang="en-US" sz="1800" b="0" i="0" u="none" strike="noStrike" kern="1200" cap="none" baseline="0" noProof="0" dirty="0">
              <a:latin typeface="Arial"/>
              <a:cs typeface="Arial"/>
            </a:rPr>
            <a:t>During </a:t>
          </a:r>
          <a:r>
            <a:rPr lang="en-US" sz="1800" kern="1200" dirty="0">
              <a:latin typeface="Arial" panose="020B0604020202020204"/>
            </a:rPr>
            <a:t>Field Campaign</a:t>
          </a:r>
          <a:r>
            <a:rPr lang="en-US" sz="1800" b="0" i="0" u="none" strike="noStrike" kern="1200" cap="none" baseline="0" noProof="0" dirty="0">
              <a:solidFill>
                <a:srgbClr val="010000"/>
              </a:solidFill>
              <a:latin typeface="Arial"/>
              <a:cs typeface="Arial"/>
            </a:rPr>
            <a:t> </a:t>
          </a:r>
          <a:r>
            <a:rPr lang="en-US" sz="1800" kern="1200" dirty="0">
              <a:latin typeface="Arial" panose="020B0604020202020204"/>
            </a:rPr>
            <a:t>(f522)</a:t>
          </a:r>
          <a:endParaRPr lang="en-US" sz="1800" kern="1200" dirty="0"/>
        </a:p>
      </dsp:txBody>
      <dsp:txXfrm>
        <a:off x="2486305" y="29324"/>
        <a:ext cx="1849102" cy="863304"/>
      </dsp:txXfrm>
    </dsp:sp>
    <dsp:sp modelId="{8D710654-58A9-415E-81D3-1376AA8B2A83}">
      <dsp:nvSpPr>
        <dsp:cNvPr id="0" name=""/>
        <dsp:cNvSpPr/>
      </dsp:nvSpPr>
      <dsp:spPr>
        <a:xfrm rot="5400000">
          <a:off x="3238915" y="942412"/>
          <a:ext cx="343883" cy="412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87060" y="976800"/>
        <a:ext cx="247595" cy="240718"/>
      </dsp:txXfrm>
    </dsp:sp>
    <dsp:sp modelId="{C067707C-341F-49C1-9028-5932BC60664D}">
      <dsp:nvSpPr>
        <dsp:cNvPr id="0" name=""/>
        <dsp:cNvSpPr/>
      </dsp:nvSpPr>
      <dsp:spPr>
        <a:xfrm>
          <a:off x="2459446" y="1377998"/>
          <a:ext cx="1902820" cy="9170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a:rPr>
            <a:t>More Modern Version of FP (f525)</a:t>
          </a:r>
          <a:endParaRPr lang="en-US" sz="1800" kern="1200" dirty="0"/>
        </a:p>
      </dsp:txBody>
      <dsp:txXfrm>
        <a:off x="2486305" y="1404857"/>
        <a:ext cx="1849102" cy="863304"/>
      </dsp:txXfrm>
    </dsp:sp>
    <dsp:sp modelId="{C0A42102-DB45-477D-AFFA-75131CF23261}">
      <dsp:nvSpPr>
        <dsp:cNvPr id="0" name=""/>
        <dsp:cNvSpPr/>
      </dsp:nvSpPr>
      <dsp:spPr>
        <a:xfrm rot="5400000">
          <a:off x="3238915" y="2317946"/>
          <a:ext cx="343883" cy="412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87060" y="2352334"/>
        <a:ext cx="247595" cy="240718"/>
      </dsp:txXfrm>
    </dsp:sp>
    <dsp:sp modelId="{80B77216-C655-415D-B7B1-98C40A65F8A6}">
      <dsp:nvSpPr>
        <dsp:cNvPr id="0" name=""/>
        <dsp:cNvSpPr/>
      </dsp:nvSpPr>
      <dsp:spPr>
        <a:xfrm>
          <a:off x="2459446" y="2753531"/>
          <a:ext cx="1902820" cy="9170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a:rPr>
            <a:t>Replay Experiments</a:t>
          </a:r>
        </a:p>
      </dsp:txBody>
      <dsp:txXfrm>
        <a:off x="2486305" y="2780390"/>
        <a:ext cx="1849102" cy="863304"/>
      </dsp:txXfrm>
    </dsp:sp>
    <dsp:sp modelId="{3A67F0D1-2729-4BE6-A107-9E2744B3F901}">
      <dsp:nvSpPr>
        <dsp:cNvPr id="0" name=""/>
        <dsp:cNvSpPr/>
      </dsp:nvSpPr>
      <dsp:spPr>
        <a:xfrm rot="5400000">
          <a:off x="3238915" y="3693479"/>
          <a:ext cx="343883" cy="412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3287060" y="3727867"/>
        <a:ext cx="247595" cy="240718"/>
      </dsp:txXfrm>
    </dsp:sp>
    <dsp:sp modelId="{6BAA1B7F-4F4B-4EBB-8B5E-56B4852285C7}">
      <dsp:nvSpPr>
        <dsp:cNvPr id="0" name=""/>
        <dsp:cNvSpPr/>
      </dsp:nvSpPr>
      <dsp:spPr>
        <a:xfrm>
          <a:off x="2459446" y="4129064"/>
          <a:ext cx="1902820" cy="9170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a:rPr>
            <a:t>Final Mini Reanalysis</a:t>
          </a:r>
          <a:endParaRPr lang="en-US" sz="1800" kern="1200" dirty="0"/>
        </a:p>
      </dsp:txBody>
      <dsp:txXfrm>
        <a:off x="2486305" y="4155923"/>
        <a:ext cx="1849102" cy="86330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10/13/21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BEC583-F4B1-834B-9486-C22126F4F188}" type="slidenum">
              <a:rPr lang="en-US" smtClean="0"/>
              <a:t>2</a:t>
            </a:fld>
            <a:endParaRPr lang="en-US"/>
          </a:p>
        </p:txBody>
      </p:sp>
    </p:spTree>
    <p:extLst>
      <p:ext uri="{BB962C8B-B14F-4D97-AF65-F5344CB8AC3E}">
        <p14:creationId xmlns:p14="http://schemas.microsoft.com/office/powerpoint/2010/main" val="207017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6</a:t>
            </a:fld>
            <a:endParaRPr lang="en-US"/>
          </a:p>
        </p:txBody>
      </p:sp>
    </p:spTree>
    <p:extLst>
      <p:ext uri="{BB962C8B-B14F-4D97-AF65-F5344CB8AC3E}">
        <p14:creationId xmlns:p14="http://schemas.microsoft.com/office/powerpoint/2010/main" val="4055334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the innovation statistic plot:  this plot provides an information about the performance of the DA system.</a:t>
            </a:r>
          </a:p>
          <a:p>
            <a:r>
              <a:rPr lang="en-US" sz="1200" b="0" i="0" kern="1200" dirty="0">
                <a:solidFill>
                  <a:schemeClr val="tx1"/>
                </a:solidFill>
                <a:effectLst/>
                <a:latin typeface="+mn-lt"/>
                <a:ea typeface="+mn-ea"/>
                <a:cs typeface="+mn-cs"/>
              </a:rPr>
              <a:t>What you compare is the PDF of Observation minus the model Forecast (in dashed line) to the PDF of Observation minus the Analysis (continuous line). You are interested to see if after analyzing the observations (log of AOD at 550nm), your model log of AOD gets closer to the observation values.</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The plot shows for each type of instrument since we also assimilate MODIS (on AQUA and TERRA) in the experiment. So if you focus on the GEO (red, it combines the all 3 G16,G17 and HIM), you can see that the distribution of OMA (skinnier and taller) has a smaller deviation standard than the distribution of OMF (more spread out and shorter). That’s a sign that your system is doing the right thing.</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The main point is your distribution (OMA, red continuous line) is skinnier and taller than OMF after analyzing the GEO observations.</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7</a:t>
            </a:fld>
            <a:endParaRPr lang="en-US"/>
          </a:p>
        </p:txBody>
      </p:sp>
    </p:spTree>
    <p:extLst>
      <p:ext uri="{BB962C8B-B14F-4D97-AF65-F5344CB8AC3E}">
        <p14:creationId xmlns:p14="http://schemas.microsoft.com/office/powerpoint/2010/main" val="418429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Date Placeholder 2"/>
          <p:cNvSpPr>
            <a:spLocks noGrp="1"/>
          </p:cNvSpPr>
          <p:nvPr>
            <p:ph type="dt" sz="half" idx="10"/>
          </p:nvPr>
        </p:nvSpPr>
        <p:spPr/>
        <p:txBody>
          <a:bodyPr/>
          <a:lstStyle/>
          <a:p>
            <a:fld id="{B80A0F2B-E692-5549-89C0-DEF97C653501}" type="datetimeFigureOut">
              <a:rPr lang="en-US" smtClean="0"/>
              <a:t>10/13/21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3"/>
            <a:ext cx="10515600" cy="4697412"/>
          </a:xfrm>
          <a:prstGeom prst="rect">
            <a:avLst/>
          </a:prstGeo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B80A0F2B-E692-5549-89C0-DEF97C653501}" type="datetimeFigureOut">
              <a:rPr lang="en-US" smtClean="0"/>
              <a:pPr/>
              <a:t>10/13/21</a:t>
            </a:fld>
            <a:endParaRPr lang="en-US" dirty="0"/>
          </a:p>
        </p:txBody>
      </p:sp>
    </p:spTree>
    <p:extLst>
      <p:ext uri="{BB962C8B-B14F-4D97-AF65-F5344CB8AC3E}">
        <p14:creationId xmlns:p14="http://schemas.microsoft.com/office/powerpoint/2010/main" val="12751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0A0F2B-E692-5549-89C0-DEF97C653501}" type="datetimeFigureOut">
              <a:rPr lang="en-US" smtClean="0"/>
              <a:t>10/13/21</a:t>
            </a:fld>
            <a:endParaRPr lang="en-US"/>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B80A0F2B-E692-5549-89C0-DEF97C653501}" type="datetimeFigureOut">
              <a:rPr lang="en-US" smtClean="0"/>
              <a:t>10/13/21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idx="1" hasCustomPrompt="1"/>
          </p:nvPr>
        </p:nvSpPr>
        <p:spPr>
          <a:xfrm>
            <a:off x="838200" y="1406555"/>
            <a:ext cx="10515600" cy="4602163"/>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80A0F2B-E692-5549-89C0-DEF97C653501}" type="datetimeFigureOut">
              <a:rPr lang="en-US" smtClean="0"/>
              <a:t>10/13/21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7"/>
            <a:ext cx="3932237" cy="1133856"/>
          </a:xfrm>
          <a:prstGeom prst="rect">
            <a:avLst/>
          </a:prstGeo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60474"/>
            <a:ext cx="3932237" cy="3908514"/>
          </a:xfrm>
          <a:prstGeom prst="rect">
            <a:avLst/>
          </a:prstGeo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B80A0F2B-E692-5549-89C0-DEF97C653501}" type="datetimeFigureOut">
              <a:rPr lang="en-US" smtClean="0"/>
              <a:t>10/13/21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820208"/>
          </a:xfrm>
          <a:prstGeom prst="rect">
            <a:avLst/>
          </a:prstGeom>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8"/>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80A0F2B-E692-5549-89C0-DEF97C653501}" type="datetimeFigureOut">
              <a:rPr lang="en-US" smtClean="0"/>
              <a:t>10/13/21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6388947"/>
            <a:ext cx="12192000" cy="469076"/>
          </a:xfrm>
          <a:prstGeom prst="rect">
            <a:avLst/>
          </a:prstGeom>
          <a:solidFill>
            <a:schemeClr val="bg2">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200614" y="6487763"/>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6" name="Slide Number Placeholder 5"/>
          <p:cNvSpPr>
            <a:spLocks noGrp="1"/>
          </p:cNvSpPr>
          <p:nvPr>
            <p:ph type="sldNum" sz="quarter" idx="4"/>
          </p:nvPr>
        </p:nvSpPr>
        <p:spPr>
          <a:xfrm>
            <a:off x="11550700" y="6440922"/>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5" y="6449580"/>
            <a:ext cx="148284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0A0F2B-E692-5549-89C0-DEF97C653501}" type="datetimeFigureOut">
              <a:rPr lang="en-US" smtClean="0"/>
              <a:pPr/>
              <a:t>10/13/21</a:t>
            </a:fld>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2" y="127916"/>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10"/>
          <a:stretch>
            <a:fillRect/>
          </a:stretch>
        </p:blipFill>
        <p:spPr>
          <a:xfrm>
            <a:off x="143107" y="6487763"/>
            <a:ext cx="914400" cy="234696"/>
          </a:xfrm>
          <a:prstGeom prst="rect">
            <a:avLst/>
          </a:prstGeom>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txStyles>
    <p:title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ortal.nccs.nasa.gov/datashare/iesa/campaigns/CAMP2EX/"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ED62-5612-CF44-83BF-B9D1FF8C539C}"/>
              </a:ext>
            </a:extLst>
          </p:cNvPr>
          <p:cNvSpPr>
            <a:spLocks noGrp="1"/>
          </p:cNvSpPr>
          <p:nvPr>
            <p:ph type="ctrTitle"/>
          </p:nvPr>
        </p:nvSpPr>
        <p:spPr/>
        <p:txBody>
          <a:bodyPr/>
          <a:lstStyle/>
          <a:p>
            <a:r>
              <a:rPr lang="en-US" dirty="0"/>
              <a:t>GEOS Mini-reanalysis for CAMP2Ex</a:t>
            </a:r>
          </a:p>
        </p:txBody>
      </p:sp>
      <p:sp>
        <p:nvSpPr>
          <p:cNvPr id="3" name="Subtitle 2">
            <a:extLst>
              <a:ext uri="{FF2B5EF4-FFF2-40B4-BE49-F238E27FC236}">
                <a16:creationId xmlns:a16="http://schemas.microsoft.com/office/drawing/2014/main" id="{054967EA-FD78-C34E-9105-65140B234A52}"/>
              </a:ext>
            </a:extLst>
          </p:cNvPr>
          <p:cNvSpPr>
            <a:spLocks noGrp="1"/>
          </p:cNvSpPr>
          <p:nvPr>
            <p:ph type="subTitle" idx="1"/>
          </p:nvPr>
        </p:nvSpPr>
        <p:spPr/>
        <p:txBody>
          <a:bodyPr/>
          <a:lstStyle/>
          <a:p>
            <a:r>
              <a:rPr lang="en-US" dirty="0"/>
              <a:t>Allie Collow, USRA/GMAO</a:t>
            </a:r>
          </a:p>
          <a:p>
            <a:r>
              <a:rPr lang="en-US" dirty="0"/>
              <a:t>Virginie </a:t>
            </a:r>
            <a:r>
              <a:rPr lang="en-US" dirty="0" err="1"/>
              <a:t>Buchard</a:t>
            </a:r>
            <a:r>
              <a:rPr lang="en-US" dirty="0"/>
              <a:t>, Pete </a:t>
            </a:r>
            <a:r>
              <a:rPr lang="en-US" dirty="0" err="1"/>
              <a:t>Colarco</a:t>
            </a:r>
            <a:r>
              <a:rPr lang="en-US" dirty="0"/>
              <a:t>, </a:t>
            </a:r>
            <a:r>
              <a:rPr lang="en-US" dirty="0" err="1"/>
              <a:t>Arlindo</a:t>
            </a:r>
            <a:r>
              <a:rPr lang="en-US" dirty="0"/>
              <a:t> da Silva, Ravi </a:t>
            </a:r>
            <a:r>
              <a:rPr lang="en-US" dirty="0" err="1"/>
              <a:t>Govidaraju</a:t>
            </a:r>
            <a:r>
              <a:rPr lang="en-US" dirty="0"/>
              <a:t>, Ed </a:t>
            </a:r>
            <a:r>
              <a:rPr lang="en-US" dirty="0" err="1"/>
              <a:t>Nowottnick</a:t>
            </a:r>
            <a:r>
              <a:rPr lang="en-US" dirty="0"/>
              <a:t> </a:t>
            </a:r>
          </a:p>
        </p:txBody>
      </p:sp>
    </p:spTree>
    <p:extLst>
      <p:ext uri="{BB962C8B-B14F-4D97-AF65-F5344CB8AC3E}">
        <p14:creationId xmlns:p14="http://schemas.microsoft.com/office/powerpoint/2010/main" val="399742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 name="Rectangle: Rounded Corners 1422">
            <a:extLst>
              <a:ext uri="{FF2B5EF4-FFF2-40B4-BE49-F238E27FC236}">
                <a16:creationId xmlns:a16="http://schemas.microsoft.com/office/drawing/2014/main" id="{10642470-76D1-4035-9FFD-DA5EDF16DDE5}"/>
              </a:ext>
            </a:extLst>
          </p:cNvPr>
          <p:cNvSpPr/>
          <p:nvPr/>
        </p:nvSpPr>
        <p:spPr>
          <a:xfrm>
            <a:off x="2080502" y="4258852"/>
            <a:ext cx="2951238" cy="1149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0" name="Rectangle: Rounded Corners 1389">
            <a:extLst>
              <a:ext uri="{FF2B5EF4-FFF2-40B4-BE49-F238E27FC236}">
                <a16:creationId xmlns:a16="http://schemas.microsoft.com/office/drawing/2014/main" id="{84C7993D-EBE3-48DA-B0CD-CE21021EA35B}"/>
              </a:ext>
            </a:extLst>
          </p:cNvPr>
          <p:cNvSpPr/>
          <p:nvPr/>
        </p:nvSpPr>
        <p:spPr>
          <a:xfrm>
            <a:off x="2080502" y="2879994"/>
            <a:ext cx="2951238" cy="1149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5" name="Rectangle: Rounded Corners 1364">
            <a:extLst>
              <a:ext uri="{FF2B5EF4-FFF2-40B4-BE49-F238E27FC236}">
                <a16:creationId xmlns:a16="http://schemas.microsoft.com/office/drawing/2014/main" id="{FCC76CAB-D1BE-4A48-ABCB-4C78BE79EEE9}"/>
              </a:ext>
            </a:extLst>
          </p:cNvPr>
          <p:cNvSpPr/>
          <p:nvPr/>
        </p:nvSpPr>
        <p:spPr>
          <a:xfrm>
            <a:off x="2080503" y="1537424"/>
            <a:ext cx="2951238" cy="11490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25279" y="380666"/>
            <a:ext cx="5562599" cy="820208"/>
          </a:xfrm>
        </p:spPr>
        <p:txBody>
          <a:bodyPr anchor="t"/>
          <a:lstStyle/>
          <a:p>
            <a:r>
              <a:rPr lang="en-US" dirty="0">
                <a:cs typeface="Arial"/>
              </a:rPr>
              <a:t>Overview</a:t>
            </a:r>
            <a:endParaRPr lang="en-US" dirty="0"/>
          </a:p>
        </p:txBody>
      </p:sp>
      <p:graphicFrame>
        <p:nvGraphicFramePr>
          <p:cNvPr id="2" name="Diagram 3">
            <a:extLst>
              <a:ext uri="{FF2B5EF4-FFF2-40B4-BE49-F238E27FC236}">
                <a16:creationId xmlns:a16="http://schemas.microsoft.com/office/drawing/2014/main" id="{470FC75D-0B0F-43F4-9EFF-25685B986AB9}"/>
              </a:ext>
            </a:extLst>
          </p:cNvPr>
          <p:cNvGraphicFramePr/>
          <p:nvPr>
            <p:extLst>
              <p:ext uri="{D42A27DB-BD31-4B8C-83A1-F6EECF244321}">
                <p14:modId xmlns:p14="http://schemas.microsoft.com/office/powerpoint/2010/main" val="1186368819"/>
              </p:ext>
            </p:extLst>
          </p:nvPr>
        </p:nvGraphicFramePr>
        <p:xfrm>
          <a:off x="-1964749" y="864323"/>
          <a:ext cx="6821714" cy="504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1" name="TextBox 410">
            <a:extLst>
              <a:ext uri="{FF2B5EF4-FFF2-40B4-BE49-F238E27FC236}">
                <a16:creationId xmlns:a16="http://schemas.microsoft.com/office/drawing/2014/main" id="{FB79FEF2-EDBC-446F-B2CE-42F653B652F1}"/>
              </a:ext>
            </a:extLst>
          </p:cNvPr>
          <p:cNvSpPr txBox="1"/>
          <p:nvPr/>
        </p:nvSpPr>
        <p:spPr>
          <a:xfrm>
            <a:off x="2118603" y="1557381"/>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0000"/>
                </a:solidFill>
                <a:cs typeface="Arial"/>
              </a:rPr>
              <a:t>Substantial Model Updates: RRTM-G, new convection, shallow convection</a:t>
            </a:r>
            <a:endParaRPr lang="en-US"/>
          </a:p>
        </p:txBody>
      </p:sp>
      <p:sp>
        <p:nvSpPr>
          <p:cNvPr id="413" name="TextBox 412">
            <a:extLst>
              <a:ext uri="{FF2B5EF4-FFF2-40B4-BE49-F238E27FC236}">
                <a16:creationId xmlns:a16="http://schemas.microsoft.com/office/drawing/2014/main" id="{C81AC1B4-5BC4-41E7-ACEC-ADA72468AD8D}"/>
              </a:ext>
            </a:extLst>
          </p:cNvPr>
          <p:cNvSpPr txBox="1"/>
          <p:nvPr/>
        </p:nvSpPr>
        <p:spPr>
          <a:xfrm>
            <a:off x="2322105" y="2993086"/>
            <a:ext cx="26222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0000"/>
                </a:solidFill>
                <a:cs typeface="Arial"/>
              </a:rPr>
              <a:t>Implementation of brown carbon/SOA, updated emissions</a:t>
            </a:r>
          </a:p>
        </p:txBody>
      </p:sp>
      <p:sp>
        <p:nvSpPr>
          <p:cNvPr id="412" name="TextBox 411">
            <a:extLst>
              <a:ext uri="{FF2B5EF4-FFF2-40B4-BE49-F238E27FC236}">
                <a16:creationId xmlns:a16="http://schemas.microsoft.com/office/drawing/2014/main" id="{F3F1956A-49E6-4722-B18E-E647F7BD780F}"/>
              </a:ext>
            </a:extLst>
          </p:cNvPr>
          <p:cNvSpPr txBox="1"/>
          <p:nvPr/>
        </p:nvSpPr>
        <p:spPr>
          <a:xfrm>
            <a:off x="2297351" y="4214515"/>
            <a:ext cx="25375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0000"/>
                </a:solidFill>
                <a:cs typeface="Arial"/>
              </a:rPr>
              <a:t>Assimilation of geostationary aerosol observations (GOES, </a:t>
            </a:r>
            <a:r>
              <a:rPr lang="en-US" dirty="0" err="1">
                <a:solidFill>
                  <a:srgbClr val="000000"/>
                </a:solidFill>
                <a:cs typeface="Arial"/>
              </a:rPr>
              <a:t>Himawari</a:t>
            </a:r>
            <a:r>
              <a:rPr lang="en-US" dirty="0">
                <a:solidFill>
                  <a:srgbClr val="000000"/>
                </a:solidFill>
                <a:cs typeface="Arial"/>
              </a:rPr>
              <a:t>)</a:t>
            </a:r>
          </a:p>
        </p:txBody>
      </p:sp>
      <p:sp>
        <p:nvSpPr>
          <p:cNvPr id="1443" name="Arrow: Right 1442">
            <a:extLst>
              <a:ext uri="{FF2B5EF4-FFF2-40B4-BE49-F238E27FC236}">
                <a16:creationId xmlns:a16="http://schemas.microsoft.com/office/drawing/2014/main" id="{81E12E14-8C73-40C2-AE55-E096D5231297}"/>
              </a:ext>
            </a:extLst>
          </p:cNvPr>
          <p:cNvSpPr/>
          <p:nvPr/>
        </p:nvSpPr>
        <p:spPr>
          <a:xfrm>
            <a:off x="298270" y="4617307"/>
            <a:ext cx="568476" cy="290286"/>
          </a:xfrm>
          <a:prstGeom prst="rightArrow">
            <a:avLst/>
          </a:prstGeom>
          <a:solidFill>
            <a:srgbClr val="C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2" name="TextBox 1441">
            <a:extLst>
              <a:ext uri="{FF2B5EF4-FFF2-40B4-BE49-F238E27FC236}">
                <a16:creationId xmlns:a16="http://schemas.microsoft.com/office/drawing/2014/main" id="{875536F3-1508-4018-A34A-31F7214B2805}"/>
              </a:ext>
            </a:extLst>
          </p:cNvPr>
          <p:cNvSpPr txBox="1"/>
          <p:nvPr/>
        </p:nvSpPr>
        <p:spPr>
          <a:xfrm>
            <a:off x="5072737" y="339010"/>
            <a:ext cx="709343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accent3">
                    <a:lumMod val="50000"/>
                  </a:schemeClr>
                </a:solidFill>
              </a:rPr>
              <a:t>Goals: </a:t>
            </a:r>
          </a:p>
          <a:p>
            <a:pPr marL="285750" indent="-285750">
              <a:buFont typeface="Arial" panose="020B0604020202020204" pitchFamily="34" charset="0"/>
              <a:buChar char="•"/>
            </a:pPr>
            <a:r>
              <a:rPr lang="en-US" sz="2400" dirty="0">
                <a:solidFill>
                  <a:schemeClr val="accent3">
                    <a:lumMod val="50000"/>
                  </a:schemeClr>
                </a:solidFill>
              </a:rPr>
              <a:t>To gain a positive impact on meteorology through improving aerosols within the system</a:t>
            </a:r>
          </a:p>
          <a:p>
            <a:pPr marL="285750" indent="-285750">
              <a:buFont typeface="Arial" panose="020B0604020202020204" pitchFamily="34" charset="0"/>
              <a:buChar char="•"/>
            </a:pPr>
            <a:r>
              <a:rPr lang="en-US" sz="2400" dirty="0">
                <a:solidFill>
                  <a:schemeClr val="accent3">
                    <a:lumMod val="50000"/>
                  </a:schemeClr>
                </a:solidFill>
                <a:cs typeface="Arial"/>
              </a:rPr>
              <a:t>Provide a physically consistent data set to assist with the analysis of CAMP2Ex observations</a:t>
            </a:r>
          </a:p>
          <a:p>
            <a:pPr marL="285750" indent="-285750">
              <a:buFont typeface="Arial" panose="020B0604020202020204" pitchFamily="34" charset="0"/>
              <a:buChar char="•"/>
            </a:pPr>
            <a:endParaRPr lang="en-US" sz="2400" dirty="0">
              <a:solidFill>
                <a:schemeClr val="accent3">
                  <a:lumMod val="50000"/>
                </a:schemeClr>
              </a:solidFill>
              <a:cs typeface="Arial"/>
            </a:endParaRPr>
          </a:p>
          <a:p>
            <a:pPr marL="285750" indent="-285750">
              <a:buFont typeface="Arial" panose="020B0604020202020204" pitchFamily="34" charset="0"/>
              <a:buChar char="•"/>
            </a:pPr>
            <a:endParaRPr lang="en-US" dirty="0">
              <a:solidFill>
                <a:schemeClr val="accent3">
                  <a:lumMod val="50000"/>
                </a:schemeClr>
              </a:solidFill>
              <a:cs typeface="Arial"/>
            </a:endParaRPr>
          </a:p>
          <a:p>
            <a:endParaRPr lang="en-US" dirty="0">
              <a:solidFill>
                <a:schemeClr val="accent3">
                  <a:lumMod val="50000"/>
                </a:schemeClr>
              </a:solidFill>
              <a:cs typeface="Arial"/>
            </a:endParaRPr>
          </a:p>
        </p:txBody>
      </p:sp>
      <p:pic>
        <p:nvPicPr>
          <p:cNvPr id="10" name="Picture 9" descr="A picture containing diagram&#10;&#10;Description automatically generated">
            <a:extLst>
              <a:ext uri="{FF2B5EF4-FFF2-40B4-BE49-F238E27FC236}">
                <a16:creationId xmlns:a16="http://schemas.microsoft.com/office/drawing/2014/main" id="{FFC39399-7E82-5D4B-8BA4-89700F01AA03}"/>
              </a:ext>
            </a:extLst>
          </p:cNvPr>
          <p:cNvPicPr>
            <a:picLocks noChangeAspect="1"/>
          </p:cNvPicPr>
          <p:nvPr/>
        </p:nvPicPr>
        <p:blipFill>
          <a:blip r:embed="rId8"/>
          <a:stretch>
            <a:fillRect/>
          </a:stretch>
        </p:blipFill>
        <p:spPr>
          <a:xfrm>
            <a:off x="5814204" y="2176823"/>
            <a:ext cx="5390367" cy="4164058"/>
          </a:xfrm>
          <a:prstGeom prst="rect">
            <a:avLst/>
          </a:prstGeom>
        </p:spPr>
      </p:pic>
    </p:spTree>
    <p:extLst>
      <p:ext uri="{BB962C8B-B14F-4D97-AF65-F5344CB8AC3E}">
        <p14:creationId xmlns:p14="http://schemas.microsoft.com/office/powerpoint/2010/main" val="1802078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2E2D-62C3-B64F-B80E-6D6954C673A1}"/>
              </a:ext>
            </a:extLst>
          </p:cNvPr>
          <p:cNvSpPr>
            <a:spLocks noGrp="1"/>
          </p:cNvSpPr>
          <p:nvPr>
            <p:ph type="title"/>
          </p:nvPr>
        </p:nvSpPr>
        <p:spPr>
          <a:xfrm>
            <a:off x="838200" y="310301"/>
            <a:ext cx="10515600" cy="820208"/>
          </a:xfrm>
        </p:spPr>
        <p:txBody>
          <a:bodyPr/>
          <a:lstStyle/>
          <a:p>
            <a:r>
              <a:rPr lang="en-US" dirty="0"/>
              <a:t>Available Data</a:t>
            </a:r>
          </a:p>
        </p:txBody>
      </p:sp>
      <p:pic>
        <p:nvPicPr>
          <p:cNvPr id="6" name="Picture 5" descr="Graphical user interface&#10;&#10;Description automatically generated">
            <a:extLst>
              <a:ext uri="{FF2B5EF4-FFF2-40B4-BE49-F238E27FC236}">
                <a16:creationId xmlns:a16="http://schemas.microsoft.com/office/drawing/2014/main" id="{213F06A3-D574-E14F-9761-B9FB1C46A474}"/>
              </a:ext>
            </a:extLst>
          </p:cNvPr>
          <p:cNvPicPr>
            <a:picLocks noChangeAspect="1"/>
          </p:cNvPicPr>
          <p:nvPr/>
        </p:nvPicPr>
        <p:blipFill>
          <a:blip r:embed="rId2"/>
          <a:stretch>
            <a:fillRect/>
          </a:stretch>
        </p:blipFill>
        <p:spPr>
          <a:xfrm>
            <a:off x="334936" y="859890"/>
            <a:ext cx="6205349" cy="5462455"/>
          </a:xfrm>
          <a:prstGeom prst="rect">
            <a:avLst/>
          </a:prstGeom>
        </p:spPr>
      </p:pic>
      <p:sp>
        <p:nvSpPr>
          <p:cNvPr id="8" name="TextBox 7">
            <a:extLst>
              <a:ext uri="{FF2B5EF4-FFF2-40B4-BE49-F238E27FC236}">
                <a16:creationId xmlns:a16="http://schemas.microsoft.com/office/drawing/2014/main" id="{CA174394-8316-944C-A330-54E731EDCFB3}"/>
              </a:ext>
            </a:extLst>
          </p:cNvPr>
          <p:cNvSpPr txBox="1"/>
          <p:nvPr/>
        </p:nvSpPr>
        <p:spPr>
          <a:xfrm>
            <a:off x="6540285" y="2045252"/>
            <a:ext cx="5587784" cy="3139321"/>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accent3">
                    <a:lumMod val="50000"/>
                  </a:schemeClr>
                </a:solidFill>
                <a:cs typeface="Arial"/>
              </a:rPr>
              <a:t>0.25˚ simulations sampled along the trajectory of all CAMP2Ex flights</a:t>
            </a:r>
          </a:p>
          <a:p>
            <a:pPr marL="285750" indent="-285750">
              <a:buFont typeface="Arial" panose="020B0604020202020204" pitchFamily="34" charset="0"/>
              <a:buChar char="•"/>
            </a:pPr>
            <a:r>
              <a:rPr lang="en-US" sz="1800" dirty="0">
                <a:solidFill>
                  <a:schemeClr val="accent3">
                    <a:lumMod val="50000"/>
                  </a:schemeClr>
                </a:solidFill>
                <a:cs typeface="Arial"/>
              </a:rPr>
              <a:t>MERRA-2, “operational” version during the campaign, updated meteorology</a:t>
            </a:r>
          </a:p>
          <a:p>
            <a:pPr marL="285750" indent="-285750">
              <a:buFont typeface="Arial" panose="020B0604020202020204" pitchFamily="34" charset="0"/>
              <a:buChar char="•"/>
            </a:pPr>
            <a:r>
              <a:rPr lang="en-US" sz="1800" dirty="0">
                <a:solidFill>
                  <a:schemeClr val="accent3">
                    <a:lumMod val="50000"/>
                  </a:schemeClr>
                </a:solidFill>
                <a:cs typeface="Arial"/>
                <a:hlinkClick r:id="rId3"/>
              </a:rPr>
              <a:t>https://portal.nccs.nasa.gov/datashare/iesa/campaigns/CAMP2EX/</a:t>
            </a:r>
            <a:endParaRPr lang="en-US" sz="1800" dirty="0">
              <a:solidFill>
                <a:schemeClr val="accent3">
                  <a:lumMod val="50000"/>
                </a:schemeClr>
              </a:solidFill>
              <a:cs typeface="Arial"/>
            </a:endParaRPr>
          </a:p>
          <a:p>
            <a:pPr marL="285750" indent="-285750">
              <a:buFont typeface="Arial" panose="020B0604020202020204" pitchFamily="34" charset="0"/>
              <a:buChar char="•"/>
            </a:pPr>
            <a:r>
              <a:rPr lang="en-US" dirty="0">
                <a:solidFill>
                  <a:schemeClr val="accent3">
                    <a:lumMod val="50000"/>
                  </a:schemeClr>
                </a:solidFill>
                <a:cs typeface="Arial"/>
              </a:rPr>
              <a:t>GEOS FP 5.22= “R0”</a:t>
            </a:r>
          </a:p>
          <a:p>
            <a:pPr marL="285750" indent="-285750">
              <a:buFont typeface="Arial" panose="020B0604020202020204" pitchFamily="34" charset="0"/>
              <a:buChar char="•"/>
            </a:pPr>
            <a:r>
              <a:rPr lang="en-US" sz="1800" dirty="0">
                <a:solidFill>
                  <a:schemeClr val="accent3">
                    <a:lumMod val="50000"/>
                  </a:schemeClr>
                </a:solidFill>
                <a:cs typeface="Arial"/>
              </a:rPr>
              <a:t>Updated meteorology (GEOS 5.25) = “R1”</a:t>
            </a:r>
          </a:p>
          <a:p>
            <a:pPr marL="285750" indent="-285750">
              <a:buFont typeface="Arial" panose="020B0604020202020204" pitchFamily="34" charset="0"/>
              <a:buChar char="•"/>
            </a:pPr>
            <a:endParaRPr lang="en-US" dirty="0">
              <a:solidFill>
                <a:schemeClr val="accent3">
                  <a:lumMod val="50000"/>
                </a:schemeClr>
              </a:solidFill>
              <a:cs typeface="Arial"/>
            </a:endParaRPr>
          </a:p>
          <a:p>
            <a:pPr marL="285750" indent="-285750">
              <a:buFont typeface="Arial" panose="020B0604020202020204" pitchFamily="34" charset="0"/>
              <a:buChar char="•"/>
            </a:pPr>
            <a:r>
              <a:rPr lang="en-US" sz="1800" dirty="0">
                <a:solidFill>
                  <a:schemeClr val="accent3">
                    <a:lumMod val="50000"/>
                  </a:schemeClr>
                </a:solidFill>
                <a:cs typeface="Arial"/>
              </a:rPr>
              <a:t>Coming soo</a:t>
            </a:r>
            <a:r>
              <a:rPr lang="en-US" dirty="0">
                <a:solidFill>
                  <a:schemeClr val="accent3">
                    <a:lumMod val="50000"/>
                  </a:schemeClr>
                </a:solidFill>
                <a:cs typeface="Arial"/>
              </a:rPr>
              <a:t>n: Final mini-reanalysis with </a:t>
            </a:r>
            <a:r>
              <a:rPr lang="en-US" dirty="0" err="1">
                <a:solidFill>
                  <a:schemeClr val="accent3">
                    <a:lumMod val="50000"/>
                  </a:schemeClr>
                </a:solidFill>
                <a:cs typeface="Arial"/>
              </a:rPr>
              <a:t>Himawari</a:t>
            </a:r>
            <a:r>
              <a:rPr lang="en-US" dirty="0">
                <a:solidFill>
                  <a:schemeClr val="accent3">
                    <a:lumMod val="50000"/>
                  </a:schemeClr>
                </a:solidFill>
                <a:cs typeface="Arial"/>
              </a:rPr>
              <a:t> AOD assimilation over ocean!</a:t>
            </a:r>
            <a:endParaRPr lang="en-US" sz="1800" dirty="0">
              <a:solidFill>
                <a:schemeClr val="accent3">
                  <a:lumMod val="50000"/>
                </a:schemeClr>
              </a:solidFill>
              <a:cs typeface="Arial"/>
            </a:endParaRPr>
          </a:p>
        </p:txBody>
      </p:sp>
    </p:spTree>
    <p:extLst>
      <p:ext uri="{BB962C8B-B14F-4D97-AF65-F5344CB8AC3E}">
        <p14:creationId xmlns:p14="http://schemas.microsoft.com/office/powerpoint/2010/main" val="4044535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ACB5-0F0E-F449-AD85-576AF896CFC0}"/>
              </a:ext>
            </a:extLst>
          </p:cNvPr>
          <p:cNvSpPr>
            <a:spLocks noGrp="1"/>
          </p:cNvSpPr>
          <p:nvPr>
            <p:ph type="title"/>
          </p:nvPr>
        </p:nvSpPr>
        <p:spPr/>
        <p:txBody>
          <a:bodyPr/>
          <a:lstStyle/>
          <a:p>
            <a:r>
              <a:rPr lang="en-US" dirty="0"/>
              <a:t>Impact of Meteorology Updates on Lower Troposphere Relative Humidity</a:t>
            </a:r>
          </a:p>
        </p:txBody>
      </p:sp>
      <p:sp>
        <p:nvSpPr>
          <p:cNvPr id="3" name="TextBox 2">
            <a:extLst>
              <a:ext uri="{FF2B5EF4-FFF2-40B4-BE49-F238E27FC236}">
                <a16:creationId xmlns:a16="http://schemas.microsoft.com/office/drawing/2014/main" id="{40C47F25-0035-4449-B1BE-1A87B7427149}"/>
              </a:ext>
            </a:extLst>
          </p:cNvPr>
          <p:cNvSpPr txBox="1"/>
          <p:nvPr/>
        </p:nvSpPr>
        <p:spPr>
          <a:xfrm>
            <a:off x="5973506" y="1481764"/>
            <a:ext cx="584459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rgbClr val="000000"/>
                </a:solidFill>
              </a:rPr>
              <a:t>Mean RH profile from all piston sondes compared to GEOS 5.22 and GEOS 5.25</a:t>
            </a:r>
          </a:p>
          <a:p>
            <a:pPr marL="285750" indent="-285750">
              <a:buFont typeface="Arial" panose="020B0604020202020204" pitchFamily="34" charset="0"/>
              <a:buChar char="•"/>
            </a:pPr>
            <a:r>
              <a:rPr lang="en-US" dirty="0">
                <a:solidFill>
                  <a:srgbClr val="000000"/>
                </a:solidFill>
              </a:rPr>
              <a:t>Dropsondes NOT assimilated</a:t>
            </a:r>
          </a:p>
          <a:p>
            <a:pPr marL="285750" indent="-285750">
              <a:buFont typeface="Arial" panose="020B0604020202020204" pitchFamily="34" charset="0"/>
              <a:buChar char="•"/>
            </a:pPr>
            <a:r>
              <a:rPr lang="en-US" dirty="0">
                <a:solidFill>
                  <a:srgbClr val="000000"/>
                </a:solidFill>
              </a:rPr>
              <a:t>Improved humidity above 2 km, cold bias introduced at ~1.5 km</a:t>
            </a:r>
          </a:p>
          <a:p>
            <a:pPr marL="285750" indent="-285750">
              <a:buFont typeface="Arial" panose="020B0604020202020204" pitchFamily="34" charset="0"/>
              <a:buChar char="•"/>
            </a:pPr>
            <a:r>
              <a:rPr lang="en-US" dirty="0">
                <a:solidFill>
                  <a:srgbClr val="000000"/>
                </a:solidFill>
              </a:rPr>
              <a:t>Biases maximized at 18z and 0z, good agreement at 6z and 12z in GEOS 5.25</a:t>
            </a:r>
          </a:p>
          <a:p>
            <a:pPr marL="285750" indent="-285750">
              <a:buFont typeface="Arial" panose="020B0604020202020204" pitchFamily="34" charset="0"/>
              <a:buChar char="•"/>
            </a:pPr>
            <a:r>
              <a:rPr lang="en-US" dirty="0">
                <a:solidFill>
                  <a:srgbClr val="000000"/>
                </a:solidFill>
              </a:rPr>
              <a:t>Both GEOS 5.22 and GEOS 5.25 are unable to capture the inversion present at 18z -&gt; plan to further investigate diurnal PBL using PISTON HSRL</a:t>
            </a:r>
          </a:p>
        </p:txBody>
      </p:sp>
      <p:pic>
        <p:nvPicPr>
          <p:cNvPr id="4" name="Picture 3" descr="Chart, line chart&#10;&#10;Description automatically generated">
            <a:extLst>
              <a:ext uri="{FF2B5EF4-FFF2-40B4-BE49-F238E27FC236}">
                <a16:creationId xmlns:a16="http://schemas.microsoft.com/office/drawing/2014/main" id="{44BC68E3-6E65-6A47-B3CC-0AB454B7F0DA}"/>
              </a:ext>
            </a:extLst>
          </p:cNvPr>
          <p:cNvPicPr>
            <a:picLocks noChangeAspect="1"/>
          </p:cNvPicPr>
          <p:nvPr/>
        </p:nvPicPr>
        <p:blipFill rotWithShape="1">
          <a:blip r:embed="rId2"/>
          <a:srcRect r="7789"/>
          <a:stretch/>
        </p:blipFill>
        <p:spPr>
          <a:xfrm>
            <a:off x="281821" y="1370143"/>
            <a:ext cx="5361333" cy="4339770"/>
          </a:xfrm>
          <a:prstGeom prst="rect">
            <a:avLst/>
          </a:prstGeom>
        </p:spPr>
      </p:pic>
      <p:sp>
        <p:nvSpPr>
          <p:cNvPr id="5" name="Oval 4">
            <a:extLst>
              <a:ext uri="{FF2B5EF4-FFF2-40B4-BE49-F238E27FC236}">
                <a16:creationId xmlns:a16="http://schemas.microsoft.com/office/drawing/2014/main" id="{78C09CDA-E4AD-E84A-976A-89258846AE54}"/>
              </a:ext>
            </a:extLst>
          </p:cNvPr>
          <p:cNvSpPr/>
          <p:nvPr/>
        </p:nvSpPr>
        <p:spPr>
          <a:xfrm rot="2043295">
            <a:off x="1233341" y="2248174"/>
            <a:ext cx="2408635" cy="112909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Chart, line chart&#10;&#10;Description automatically generated">
            <a:extLst>
              <a:ext uri="{FF2B5EF4-FFF2-40B4-BE49-F238E27FC236}">
                <a16:creationId xmlns:a16="http://schemas.microsoft.com/office/drawing/2014/main" id="{5A489738-1075-9C48-BC12-98E2D2D27339}"/>
              </a:ext>
            </a:extLst>
          </p:cNvPr>
          <p:cNvPicPr>
            <a:picLocks noChangeAspect="1"/>
          </p:cNvPicPr>
          <p:nvPr/>
        </p:nvPicPr>
        <p:blipFill rotWithShape="1">
          <a:blip r:embed="rId3"/>
          <a:srcRect l="48499" r="6807" b="48742"/>
          <a:stretch/>
        </p:blipFill>
        <p:spPr>
          <a:xfrm>
            <a:off x="7602583" y="4319416"/>
            <a:ext cx="2586446" cy="2051940"/>
          </a:xfrm>
          <a:prstGeom prst="rect">
            <a:avLst/>
          </a:prstGeom>
        </p:spPr>
      </p:pic>
    </p:spTree>
    <p:extLst>
      <p:ext uri="{BB962C8B-B14F-4D97-AF65-F5344CB8AC3E}">
        <p14:creationId xmlns:p14="http://schemas.microsoft.com/office/powerpoint/2010/main" val="3079834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DB8FB-CD1F-2948-850B-28DF378CFA92}"/>
              </a:ext>
            </a:extLst>
          </p:cNvPr>
          <p:cNvSpPr>
            <a:spLocks noGrp="1"/>
          </p:cNvSpPr>
          <p:nvPr>
            <p:ph type="title"/>
          </p:nvPr>
        </p:nvSpPr>
        <p:spPr/>
        <p:txBody>
          <a:bodyPr/>
          <a:lstStyle/>
          <a:p>
            <a:r>
              <a:rPr lang="en-US" dirty="0"/>
              <a:t>Evaluation of 532 nm Extinction Using the HSRL-2</a:t>
            </a:r>
          </a:p>
        </p:txBody>
      </p:sp>
      <p:pic>
        <p:nvPicPr>
          <p:cNvPr id="3" name="Picture 2" descr="Chart&#10;&#10;Description automatically generated">
            <a:extLst>
              <a:ext uri="{FF2B5EF4-FFF2-40B4-BE49-F238E27FC236}">
                <a16:creationId xmlns:a16="http://schemas.microsoft.com/office/drawing/2014/main" id="{4D47C766-F5A7-A147-B1D3-25DC2A9C2B4D}"/>
              </a:ext>
            </a:extLst>
          </p:cNvPr>
          <p:cNvPicPr>
            <a:picLocks noChangeAspect="1"/>
          </p:cNvPicPr>
          <p:nvPr/>
        </p:nvPicPr>
        <p:blipFill>
          <a:blip r:embed="rId2"/>
          <a:stretch>
            <a:fillRect/>
          </a:stretch>
        </p:blipFill>
        <p:spPr>
          <a:xfrm>
            <a:off x="139482" y="866114"/>
            <a:ext cx="7255576" cy="5424407"/>
          </a:xfrm>
          <a:prstGeom prst="rect">
            <a:avLst/>
          </a:prstGeom>
        </p:spPr>
      </p:pic>
      <p:sp>
        <p:nvSpPr>
          <p:cNvPr id="4" name="TextBox 3">
            <a:extLst>
              <a:ext uri="{FF2B5EF4-FFF2-40B4-BE49-F238E27FC236}">
                <a16:creationId xmlns:a16="http://schemas.microsoft.com/office/drawing/2014/main" id="{610B2DEC-A243-5447-861C-0974AD13F686}"/>
              </a:ext>
            </a:extLst>
          </p:cNvPr>
          <p:cNvSpPr txBox="1"/>
          <p:nvPr/>
        </p:nvSpPr>
        <p:spPr>
          <a:xfrm>
            <a:off x="6757261" y="1269994"/>
            <a:ext cx="5315920" cy="1754326"/>
          </a:xfrm>
          <a:prstGeom prst="rect">
            <a:avLst/>
          </a:prstGeom>
          <a:noFill/>
        </p:spPr>
        <p:txBody>
          <a:bodyPr wrap="square" rtlCol="0">
            <a:spAutoFit/>
          </a:bodyPr>
          <a:lstStyle/>
          <a:p>
            <a:pPr marL="285750" indent="-285750" algn="l">
              <a:buFont typeface="Arial" panose="020B0604020202020204" pitchFamily="34" charset="0"/>
              <a:buChar char="•"/>
            </a:pPr>
            <a:r>
              <a:rPr lang="en-US" dirty="0">
                <a:solidFill>
                  <a:srgbClr val="000000"/>
                </a:solidFill>
              </a:rPr>
              <a:t>All runs assimilate 550 nm AOD from MODIS</a:t>
            </a:r>
          </a:p>
          <a:p>
            <a:pPr marL="285750" indent="-285750" algn="l">
              <a:buFont typeface="Arial" panose="020B0604020202020204" pitchFamily="34" charset="0"/>
              <a:buChar char="•"/>
            </a:pPr>
            <a:r>
              <a:rPr lang="en-US" dirty="0" err="1">
                <a:solidFill>
                  <a:srgbClr val="000000"/>
                </a:solidFill>
              </a:rPr>
              <a:t>eFAQCPX</a:t>
            </a:r>
            <a:r>
              <a:rPr lang="en-US" dirty="0">
                <a:solidFill>
                  <a:srgbClr val="000000"/>
                </a:solidFill>
              </a:rPr>
              <a:t> introduces brown carbon and SOA</a:t>
            </a:r>
          </a:p>
          <a:p>
            <a:pPr marL="285750" indent="-285750" algn="l">
              <a:buFont typeface="Arial" panose="020B0604020202020204" pitchFamily="34" charset="0"/>
              <a:buChar char="•"/>
            </a:pPr>
            <a:r>
              <a:rPr lang="en-US" dirty="0">
                <a:solidFill>
                  <a:srgbClr val="000000"/>
                </a:solidFill>
              </a:rPr>
              <a:t>Bias in PBL height consistent with RH bias</a:t>
            </a:r>
          </a:p>
          <a:p>
            <a:pPr marL="285750" indent="-285750" algn="l">
              <a:buFont typeface="Arial" panose="020B0604020202020204" pitchFamily="34" charset="0"/>
              <a:buChar char="•"/>
            </a:pPr>
            <a:r>
              <a:rPr lang="en-US" dirty="0">
                <a:solidFill>
                  <a:srgbClr val="000000"/>
                </a:solidFill>
              </a:rPr>
              <a:t>Aerosol updates have a smaller impact than changes in humidity</a:t>
            </a:r>
          </a:p>
          <a:p>
            <a:pPr marL="285750" indent="-285750" algn="l">
              <a:buFont typeface="Arial" panose="020B0604020202020204" pitchFamily="34" charset="0"/>
              <a:buChar char="•"/>
            </a:pPr>
            <a:endParaRPr lang="en-US" dirty="0">
              <a:solidFill>
                <a:srgbClr val="000000"/>
              </a:solidFill>
            </a:endParaRPr>
          </a:p>
        </p:txBody>
      </p:sp>
      <p:pic>
        <p:nvPicPr>
          <p:cNvPr id="5" name="Picture 4" descr="Diagram&#10;&#10;Description automatically generated with medium confidence">
            <a:extLst>
              <a:ext uri="{FF2B5EF4-FFF2-40B4-BE49-F238E27FC236}">
                <a16:creationId xmlns:a16="http://schemas.microsoft.com/office/drawing/2014/main" id="{C0C515EE-B4B5-E641-91C3-6745123F0DBA}"/>
              </a:ext>
            </a:extLst>
          </p:cNvPr>
          <p:cNvPicPr>
            <a:picLocks noChangeAspect="1"/>
          </p:cNvPicPr>
          <p:nvPr/>
        </p:nvPicPr>
        <p:blipFill rotWithShape="1">
          <a:blip r:embed="rId3"/>
          <a:srcRect l="3540" r="7963"/>
          <a:stretch/>
        </p:blipFill>
        <p:spPr>
          <a:xfrm>
            <a:off x="7221823" y="2799861"/>
            <a:ext cx="4131977" cy="3490660"/>
          </a:xfrm>
          <a:prstGeom prst="rect">
            <a:avLst/>
          </a:prstGeom>
        </p:spPr>
      </p:pic>
    </p:spTree>
    <p:extLst>
      <p:ext uri="{BB962C8B-B14F-4D97-AF65-F5344CB8AC3E}">
        <p14:creationId xmlns:p14="http://schemas.microsoft.com/office/powerpoint/2010/main" val="1942097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48D2-ACFA-7C42-83C8-8F4A20786C95}"/>
              </a:ext>
            </a:extLst>
          </p:cNvPr>
          <p:cNvSpPr>
            <a:spLocks noGrp="1"/>
          </p:cNvSpPr>
          <p:nvPr>
            <p:ph type="title"/>
          </p:nvPr>
        </p:nvSpPr>
        <p:spPr/>
        <p:txBody>
          <a:bodyPr/>
          <a:lstStyle/>
          <a:p>
            <a:r>
              <a:rPr lang="en-US" sz="3200" dirty="0"/>
              <a:t>Assimilation of GEOSTATIONARY data over ocean (1)</a:t>
            </a:r>
          </a:p>
        </p:txBody>
      </p:sp>
      <p:sp>
        <p:nvSpPr>
          <p:cNvPr id="3" name="TextBox 2">
            <a:extLst>
              <a:ext uri="{FF2B5EF4-FFF2-40B4-BE49-F238E27FC236}">
                <a16:creationId xmlns:a16="http://schemas.microsoft.com/office/drawing/2014/main" id="{D2D9C154-734C-EC43-8498-6AE973F8EE65}"/>
              </a:ext>
            </a:extLst>
          </p:cNvPr>
          <p:cNvSpPr txBox="1"/>
          <p:nvPr/>
        </p:nvSpPr>
        <p:spPr>
          <a:xfrm>
            <a:off x="5472945" y="5369691"/>
            <a:ext cx="6525872" cy="646331"/>
          </a:xfrm>
          <a:prstGeom prst="rect">
            <a:avLst/>
          </a:prstGeom>
          <a:noFill/>
        </p:spPr>
        <p:txBody>
          <a:bodyPr wrap="square" rtlCol="0">
            <a:spAutoFit/>
          </a:bodyPr>
          <a:lstStyle/>
          <a:p>
            <a:pPr lvl="2" algn="just">
              <a:buClr>
                <a:schemeClr val="accent1"/>
              </a:buClr>
              <a:buSzPct val="100000"/>
            </a:pPr>
            <a:r>
              <a:rPr lang="en-US" i="1" dirty="0">
                <a:solidFill>
                  <a:srgbClr val="000000"/>
                </a:solidFill>
              </a:rPr>
              <a:t>       </a:t>
            </a:r>
            <a:r>
              <a:rPr lang="en-US" i="1" dirty="0" err="1">
                <a:solidFill>
                  <a:srgbClr val="000000"/>
                </a:solidFill>
              </a:rPr>
              <a:t>Himawari</a:t>
            </a:r>
            <a:r>
              <a:rPr lang="en-US" i="1" dirty="0">
                <a:solidFill>
                  <a:srgbClr val="000000"/>
                </a:solidFill>
              </a:rPr>
              <a:t>, GOES-17, GOES-16 over Ocean</a:t>
            </a:r>
          </a:p>
          <a:p>
            <a:endParaRPr lang="en-US" dirty="0">
              <a:solidFill>
                <a:srgbClr val="000000"/>
              </a:solidFill>
            </a:endParaRPr>
          </a:p>
        </p:txBody>
      </p:sp>
      <p:pic>
        <p:nvPicPr>
          <p:cNvPr id="8" name="Picture 7">
            <a:extLst>
              <a:ext uri="{FF2B5EF4-FFF2-40B4-BE49-F238E27FC236}">
                <a16:creationId xmlns:a16="http://schemas.microsoft.com/office/drawing/2014/main" id="{35045BDB-AB27-2142-A76B-568368F4B557}"/>
              </a:ext>
            </a:extLst>
          </p:cNvPr>
          <p:cNvPicPr>
            <a:picLocks noChangeAspect="1"/>
          </p:cNvPicPr>
          <p:nvPr/>
        </p:nvPicPr>
        <p:blipFill>
          <a:blip r:embed="rId3"/>
          <a:stretch>
            <a:fillRect/>
          </a:stretch>
        </p:blipFill>
        <p:spPr>
          <a:xfrm>
            <a:off x="6436568" y="1647576"/>
            <a:ext cx="5151500" cy="3722115"/>
          </a:xfrm>
          <a:prstGeom prst="rect">
            <a:avLst/>
          </a:prstGeom>
        </p:spPr>
      </p:pic>
      <p:sp>
        <p:nvSpPr>
          <p:cNvPr id="10" name="TextBox 9">
            <a:extLst>
              <a:ext uri="{FF2B5EF4-FFF2-40B4-BE49-F238E27FC236}">
                <a16:creationId xmlns:a16="http://schemas.microsoft.com/office/drawing/2014/main" id="{C59D7E48-B062-AE40-87F1-ABC2E1C2BF08}"/>
              </a:ext>
            </a:extLst>
          </p:cNvPr>
          <p:cNvSpPr txBox="1"/>
          <p:nvPr/>
        </p:nvSpPr>
        <p:spPr>
          <a:xfrm>
            <a:off x="0" y="1647576"/>
            <a:ext cx="6317086" cy="4293483"/>
          </a:xfrm>
          <a:prstGeom prst="rect">
            <a:avLst/>
          </a:prstGeom>
          <a:noFill/>
        </p:spPr>
        <p:txBody>
          <a:bodyPr wrap="square">
            <a:spAutoFit/>
          </a:bodyPr>
          <a:lstStyle/>
          <a:p>
            <a:pPr marL="342900" indent="-342900" algn="just">
              <a:buFont typeface="Wingdings" pitchFamily="2" charset="2"/>
              <a:buChar char="§"/>
            </a:pPr>
            <a:r>
              <a:rPr lang="en-US" sz="2100" i="1" dirty="0">
                <a:solidFill>
                  <a:schemeClr val="accent1"/>
                </a:solidFill>
              </a:rPr>
              <a:t>System for Aerosol Analysis: Splitting </a:t>
            </a:r>
          </a:p>
          <a:p>
            <a:pPr algn="just"/>
            <a:endParaRPr lang="en-US" sz="2100" i="1" dirty="0">
              <a:solidFill>
                <a:schemeClr val="accent1"/>
              </a:solidFill>
            </a:endParaRPr>
          </a:p>
          <a:p>
            <a:pPr marL="742950" lvl="1" indent="-285750" algn="just">
              <a:buFont typeface="Arial" panose="020B0604020202020204" pitchFamily="34" charset="0"/>
              <a:buChar char="•"/>
            </a:pPr>
            <a:r>
              <a:rPr lang="en-US" sz="2000" dirty="0">
                <a:solidFill>
                  <a:srgbClr val="000000"/>
                </a:solidFill>
              </a:rPr>
              <a:t>2D-PSAS aerosol analysis with Local Displacement Ensembles (</a:t>
            </a:r>
            <a:r>
              <a:rPr lang="en-US" sz="2000" dirty="0" err="1">
                <a:solidFill>
                  <a:srgbClr val="000000"/>
                </a:solidFill>
              </a:rPr>
              <a:t>Randles</a:t>
            </a:r>
            <a:r>
              <a:rPr lang="en-US" sz="2000" dirty="0">
                <a:solidFill>
                  <a:srgbClr val="000000"/>
                </a:solidFill>
              </a:rPr>
              <a:t> et al., 2016)</a:t>
            </a:r>
          </a:p>
          <a:p>
            <a:pPr lvl="1" algn="just"/>
            <a:endParaRPr lang="en-US" sz="2000" dirty="0">
              <a:solidFill>
                <a:srgbClr val="000000"/>
              </a:solidFill>
            </a:endParaRPr>
          </a:p>
          <a:p>
            <a:pPr marL="1257300" lvl="2" indent="-342900" algn="just">
              <a:buClr>
                <a:schemeClr val="bg2">
                  <a:lumMod val="75000"/>
                </a:schemeClr>
              </a:buClr>
              <a:buFont typeface="Arial" panose="020B0604020202020204" pitchFamily="34" charset="0"/>
              <a:buChar char="•"/>
            </a:pPr>
            <a:r>
              <a:rPr lang="en-US" sz="1900" b="1" dirty="0">
                <a:solidFill>
                  <a:srgbClr val="000000"/>
                </a:solidFill>
              </a:rPr>
              <a:t>control variable: </a:t>
            </a:r>
            <a:r>
              <a:rPr lang="en-US" sz="1900" dirty="0">
                <a:solidFill>
                  <a:srgbClr val="000000"/>
                </a:solidFill>
              </a:rPr>
              <a:t>single-wavelength</a:t>
            </a:r>
            <a:r>
              <a:rPr lang="en-US" sz="1900" b="1" dirty="0">
                <a:solidFill>
                  <a:srgbClr val="000000"/>
                </a:solidFill>
              </a:rPr>
              <a:t> </a:t>
            </a:r>
            <a:r>
              <a:rPr lang="en-US" sz="1900" dirty="0">
                <a:solidFill>
                  <a:srgbClr val="000000"/>
                </a:solidFill>
              </a:rPr>
              <a:t>2D – AOD (Aerosol optical Depth)</a:t>
            </a:r>
          </a:p>
          <a:p>
            <a:pPr lvl="2" algn="just">
              <a:buClr>
                <a:schemeClr val="bg2">
                  <a:lumMod val="75000"/>
                </a:schemeClr>
              </a:buClr>
            </a:pPr>
            <a:endParaRPr lang="en-US" sz="1900" dirty="0">
              <a:solidFill>
                <a:srgbClr val="000000"/>
              </a:solidFill>
            </a:endParaRPr>
          </a:p>
          <a:p>
            <a:pPr marL="1200150" lvl="2" indent="-285750" algn="just">
              <a:buClr>
                <a:schemeClr val="bg2">
                  <a:lumMod val="75000"/>
                </a:schemeClr>
              </a:buClr>
              <a:buFont typeface="Arial" panose="020B0604020202020204" pitchFamily="34" charset="0"/>
              <a:buChar char="•"/>
            </a:pPr>
            <a:r>
              <a:rPr lang="en-US" sz="1900" dirty="0">
                <a:solidFill>
                  <a:srgbClr val="000000"/>
                </a:solidFill>
              </a:rPr>
              <a:t> </a:t>
            </a:r>
            <a:r>
              <a:rPr lang="en-US" sz="1900" b="1" dirty="0">
                <a:solidFill>
                  <a:srgbClr val="000000"/>
                </a:solidFill>
              </a:rPr>
              <a:t>observable:</a:t>
            </a:r>
            <a:r>
              <a:rPr lang="en-US" sz="1900" dirty="0">
                <a:solidFill>
                  <a:srgbClr val="000000"/>
                </a:solidFill>
              </a:rPr>
              <a:t> AOD observation at 550nm. </a:t>
            </a:r>
          </a:p>
          <a:p>
            <a:pPr marL="1200150" lvl="2" indent="-285750" algn="just">
              <a:buClr>
                <a:schemeClr val="bg2">
                  <a:lumMod val="75000"/>
                </a:schemeClr>
              </a:buClr>
              <a:buFont typeface="Arial" panose="020B0604020202020204" pitchFamily="34" charset="0"/>
              <a:buChar char="•"/>
            </a:pPr>
            <a:endParaRPr lang="en-US" sz="1900" dirty="0">
              <a:solidFill>
                <a:srgbClr val="000000"/>
              </a:solidFill>
            </a:endParaRPr>
          </a:p>
          <a:p>
            <a:pPr marL="1200150" lvl="2" indent="-285750" algn="just">
              <a:buClr>
                <a:schemeClr val="bg2">
                  <a:lumMod val="75000"/>
                </a:schemeClr>
              </a:buClr>
              <a:buFont typeface="Arial" panose="020B0604020202020204" pitchFamily="34" charset="0"/>
              <a:buChar char="•"/>
            </a:pPr>
            <a:r>
              <a:rPr lang="en-US" sz="1900" b="1" dirty="0">
                <a:solidFill>
                  <a:srgbClr val="000000"/>
                </a:solidFill>
              </a:rPr>
              <a:t>ongoing experiment </a:t>
            </a:r>
            <a:r>
              <a:rPr lang="en-US" sz="1900" dirty="0">
                <a:solidFill>
                  <a:srgbClr val="000000"/>
                </a:solidFill>
              </a:rPr>
              <a:t>at C360 with MODIS NNR data and G16, G17 and </a:t>
            </a:r>
            <a:r>
              <a:rPr lang="en-US" sz="1900" dirty="0" err="1">
                <a:solidFill>
                  <a:srgbClr val="000000"/>
                </a:solidFill>
              </a:rPr>
              <a:t>Himawari</a:t>
            </a:r>
            <a:r>
              <a:rPr lang="en-US" sz="1900" dirty="0">
                <a:solidFill>
                  <a:srgbClr val="000000"/>
                </a:solidFill>
              </a:rPr>
              <a:t> data over ocean for the CAMP2Ex period. Filtering of data has been performed</a:t>
            </a:r>
          </a:p>
        </p:txBody>
      </p:sp>
    </p:spTree>
    <p:extLst>
      <p:ext uri="{BB962C8B-B14F-4D97-AF65-F5344CB8AC3E}">
        <p14:creationId xmlns:p14="http://schemas.microsoft.com/office/powerpoint/2010/main" val="280093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48D2-ACFA-7C42-83C8-8F4A20786C95}"/>
              </a:ext>
            </a:extLst>
          </p:cNvPr>
          <p:cNvSpPr>
            <a:spLocks noGrp="1"/>
          </p:cNvSpPr>
          <p:nvPr>
            <p:ph type="title"/>
          </p:nvPr>
        </p:nvSpPr>
        <p:spPr>
          <a:xfrm>
            <a:off x="838200" y="412128"/>
            <a:ext cx="10515600" cy="820208"/>
          </a:xfrm>
        </p:spPr>
        <p:txBody>
          <a:bodyPr/>
          <a:lstStyle/>
          <a:p>
            <a:r>
              <a:rPr lang="en-US" sz="3200" dirty="0"/>
              <a:t>Assimilation of GEOSTATIONARY data over ocean (2)</a:t>
            </a:r>
          </a:p>
        </p:txBody>
      </p:sp>
      <p:sp>
        <p:nvSpPr>
          <p:cNvPr id="6" name="TextBox 5">
            <a:extLst>
              <a:ext uri="{FF2B5EF4-FFF2-40B4-BE49-F238E27FC236}">
                <a16:creationId xmlns:a16="http://schemas.microsoft.com/office/drawing/2014/main" id="{624EA96B-8E1D-C644-8A4E-D7415B976D46}"/>
              </a:ext>
            </a:extLst>
          </p:cNvPr>
          <p:cNvSpPr txBox="1"/>
          <p:nvPr/>
        </p:nvSpPr>
        <p:spPr>
          <a:xfrm>
            <a:off x="0" y="1293663"/>
            <a:ext cx="6317086" cy="738664"/>
          </a:xfrm>
          <a:prstGeom prst="rect">
            <a:avLst/>
          </a:prstGeom>
          <a:noFill/>
        </p:spPr>
        <p:txBody>
          <a:bodyPr wrap="square">
            <a:spAutoFit/>
          </a:bodyPr>
          <a:lstStyle/>
          <a:p>
            <a:pPr marL="342900" indent="-342900" algn="just">
              <a:buFont typeface="Wingdings" pitchFamily="2" charset="2"/>
              <a:buChar char="§"/>
            </a:pPr>
            <a:r>
              <a:rPr lang="en-US" sz="2100" i="1" dirty="0">
                <a:solidFill>
                  <a:schemeClr val="accent1"/>
                </a:solidFill>
              </a:rPr>
              <a:t>Preliminary results:</a:t>
            </a:r>
          </a:p>
          <a:p>
            <a:pPr algn="just"/>
            <a:endParaRPr lang="en-US" sz="2100" i="1" dirty="0">
              <a:solidFill>
                <a:schemeClr val="accent1"/>
              </a:solidFill>
            </a:endParaRPr>
          </a:p>
        </p:txBody>
      </p:sp>
      <p:pic>
        <p:nvPicPr>
          <p:cNvPr id="9" name="Picture 8">
            <a:extLst>
              <a:ext uri="{FF2B5EF4-FFF2-40B4-BE49-F238E27FC236}">
                <a16:creationId xmlns:a16="http://schemas.microsoft.com/office/drawing/2014/main" id="{06F5CFD5-5F1A-574C-BFA5-A41E5A81D61F}"/>
              </a:ext>
            </a:extLst>
          </p:cNvPr>
          <p:cNvPicPr>
            <a:picLocks noChangeAspect="1"/>
          </p:cNvPicPr>
          <p:nvPr/>
        </p:nvPicPr>
        <p:blipFill>
          <a:blip r:embed="rId3"/>
          <a:stretch>
            <a:fillRect/>
          </a:stretch>
        </p:blipFill>
        <p:spPr>
          <a:xfrm>
            <a:off x="0" y="2067266"/>
            <a:ext cx="6191604" cy="3714963"/>
          </a:xfrm>
          <a:prstGeom prst="rect">
            <a:avLst/>
          </a:prstGeom>
        </p:spPr>
      </p:pic>
      <p:sp>
        <p:nvSpPr>
          <p:cNvPr id="4" name="TextBox 3">
            <a:extLst>
              <a:ext uri="{FF2B5EF4-FFF2-40B4-BE49-F238E27FC236}">
                <a16:creationId xmlns:a16="http://schemas.microsoft.com/office/drawing/2014/main" id="{2245492E-808B-7B44-B50D-FD46BC98298D}"/>
              </a:ext>
            </a:extLst>
          </p:cNvPr>
          <p:cNvSpPr txBox="1"/>
          <p:nvPr/>
        </p:nvSpPr>
        <p:spPr>
          <a:xfrm>
            <a:off x="1256986" y="5449613"/>
            <a:ext cx="4211409" cy="369332"/>
          </a:xfrm>
          <a:prstGeom prst="rect">
            <a:avLst/>
          </a:prstGeom>
          <a:noFill/>
        </p:spPr>
        <p:txBody>
          <a:bodyPr wrap="none" rtlCol="0">
            <a:spAutoFit/>
          </a:bodyPr>
          <a:lstStyle/>
          <a:p>
            <a:pPr algn="l"/>
            <a:r>
              <a:rPr lang="en-US" dirty="0">
                <a:solidFill>
                  <a:srgbClr val="000000"/>
                </a:solidFill>
              </a:rPr>
              <a:t>O-F (dashed line), O-A(continuous line)</a:t>
            </a:r>
          </a:p>
        </p:txBody>
      </p:sp>
      <p:pic>
        <p:nvPicPr>
          <p:cNvPr id="10" name="Picture 9">
            <a:extLst>
              <a:ext uri="{FF2B5EF4-FFF2-40B4-BE49-F238E27FC236}">
                <a16:creationId xmlns:a16="http://schemas.microsoft.com/office/drawing/2014/main" id="{430DD6B8-CE3D-FA4A-9668-3535928F0F23}"/>
              </a:ext>
            </a:extLst>
          </p:cNvPr>
          <p:cNvPicPr>
            <a:picLocks noChangeAspect="1"/>
          </p:cNvPicPr>
          <p:nvPr/>
        </p:nvPicPr>
        <p:blipFill rotWithShape="1">
          <a:blip r:embed="rId4"/>
          <a:srcRect t="22738" b="18567"/>
          <a:stretch/>
        </p:blipFill>
        <p:spPr>
          <a:xfrm>
            <a:off x="6414360" y="879875"/>
            <a:ext cx="4351915" cy="1915789"/>
          </a:xfrm>
          <a:prstGeom prst="rect">
            <a:avLst/>
          </a:prstGeom>
        </p:spPr>
      </p:pic>
      <p:pic>
        <p:nvPicPr>
          <p:cNvPr id="12" name="Picture 11">
            <a:extLst>
              <a:ext uri="{FF2B5EF4-FFF2-40B4-BE49-F238E27FC236}">
                <a16:creationId xmlns:a16="http://schemas.microsoft.com/office/drawing/2014/main" id="{D27D6A74-EE07-A245-9839-F7045E36738E}"/>
              </a:ext>
            </a:extLst>
          </p:cNvPr>
          <p:cNvPicPr>
            <a:picLocks noChangeAspect="1"/>
          </p:cNvPicPr>
          <p:nvPr/>
        </p:nvPicPr>
        <p:blipFill rotWithShape="1">
          <a:blip r:embed="rId5"/>
          <a:srcRect t="23501" r="5986" b="17026"/>
          <a:stretch/>
        </p:blipFill>
        <p:spPr>
          <a:xfrm>
            <a:off x="6414360" y="2795664"/>
            <a:ext cx="4096192" cy="1943450"/>
          </a:xfrm>
          <a:prstGeom prst="rect">
            <a:avLst/>
          </a:prstGeom>
        </p:spPr>
      </p:pic>
      <p:pic>
        <p:nvPicPr>
          <p:cNvPr id="16" name="Picture 15">
            <a:extLst>
              <a:ext uri="{FF2B5EF4-FFF2-40B4-BE49-F238E27FC236}">
                <a16:creationId xmlns:a16="http://schemas.microsoft.com/office/drawing/2014/main" id="{31589A8B-32C0-874C-9ECE-EDF7A7525B61}"/>
              </a:ext>
            </a:extLst>
          </p:cNvPr>
          <p:cNvPicPr>
            <a:picLocks noChangeAspect="1"/>
          </p:cNvPicPr>
          <p:nvPr/>
        </p:nvPicPr>
        <p:blipFill rotWithShape="1">
          <a:blip r:embed="rId6"/>
          <a:srcRect t="11529" r="412" b="28710"/>
          <a:stretch/>
        </p:blipFill>
        <p:spPr>
          <a:xfrm>
            <a:off x="6414360" y="4654117"/>
            <a:ext cx="4301177" cy="1935765"/>
          </a:xfrm>
          <a:prstGeom prst="rect">
            <a:avLst/>
          </a:prstGeom>
        </p:spPr>
      </p:pic>
      <p:sp>
        <p:nvSpPr>
          <p:cNvPr id="17" name="TextBox 16">
            <a:extLst>
              <a:ext uri="{FF2B5EF4-FFF2-40B4-BE49-F238E27FC236}">
                <a16:creationId xmlns:a16="http://schemas.microsoft.com/office/drawing/2014/main" id="{3FD9DB97-8816-DB44-96D5-EB4A0BEFC001}"/>
              </a:ext>
            </a:extLst>
          </p:cNvPr>
          <p:cNvSpPr txBox="1"/>
          <p:nvPr/>
        </p:nvSpPr>
        <p:spPr>
          <a:xfrm>
            <a:off x="759339" y="1882600"/>
            <a:ext cx="3313728" cy="369332"/>
          </a:xfrm>
          <a:prstGeom prst="rect">
            <a:avLst/>
          </a:prstGeom>
          <a:noFill/>
        </p:spPr>
        <p:txBody>
          <a:bodyPr wrap="none" rtlCol="0">
            <a:spAutoFit/>
          </a:bodyPr>
          <a:lstStyle/>
          <a:p>
            <a:pPr algn="l"/>
            <a:r>
              <a:rPr lang="en-US" dirty="0">
                <a:solidFill>
                  <a:schemeClr val="bg2">
                    <a:lumMod val="50000"/>
                  </a:schemeClr>
                </a:solidFill>
              </a:rPr>
              <a:t>Innovation statistics: July 2019</a:t>
            </a:r>
          </a:p>
        </p:txBody>
      </p:sp>
      <p:sp>
        <p:nvSpPr>
          <p:cNvPr id="18" name="TextBox 17">
            <a:extLst>
              <a:ext uri="{FF2B5EF4-FFF2-40B4-BE49-F238E27FC236}">
                <a16:creationId xmlns:a16="http://schemas.microsoft.com/office/drawing/2014/main" id="{6BE78B3F-0257-6149-88D6-C5D5CFCB8B88}"/>
              </a:ext>
            </a:extLst>
          </p:cNvPr>
          <p:cNvSpPr txBox="1"/>
          <p:nvPr/>
        </p:nvSpPr>
        <p:spPr>
          <a:xfrm>
            <a:off x="4890700" y="1159513"/>
            <a:ext cx="1884803" cy="923330"/>
          </a:xfrm>
          <a:prstGeom prst="rect">
            <a:avLst/>
          </a:prstGeom>
          <a:noFill/>
        </p:spPr>
        <p:txBody>
          <a:bodyPr wrap="square" rtlCol="0">
            <a:spAutoFit/>
          </a:bodyPr>
          <a:lstStyle/>
          <a:p>
            <a:pPr algn="l"/>
            <a:r>
              <a:rPr lang="en-US" dirty="0">
                <a:solidFill>
                  <a:schemeClr val="bg2">
                    <a:lumMod val="50000"/>
                  </a:schemeClr>
                </a:solidFill>
              </a:rPr>
              <a:t>Monthly mean AOD at 550nm for July 2019</a:t>
            </a:r>
          </a:p>
        </p:txBody>
      </p:sp>
      <p:sp>
        <p:nvSpPr>
          <p:cNvPr id="19" name="TextBox 18">
            <a:extLst>
              <a:ext uri="{FF2B5EF4-FFF2-40B4-BE49-F238E27FC236}">
                <a16:creationId xmlns:a16="http://schemas.microsoft.com/office/drawing/2014/main" id="{DEC4D18B-7C74-9545-8679-E857596E0599}"/>
              </a:ext>
            </a:extLst>
          </p:cNvPr>
          <p:cNvSpPr txBox="1"/>
          <p:nvPr/>
        </p:nvSpPr>
        <p:spPr>
          <a:xfrm>
            <a:off x="10486442" y="1457238"/>
            <a:ext cx="1705557" cy="646331"/>
          </a:xfrm>
          <a:prstGeom prst="rect">
            <a:avLst/>
          </a:prstGeom>
          <a:noFill/>
          <a:ln>
            <a:solidFill>
              <a:schemeClr val="accent1"/>
            </a:solidFill>
          </a:ln>
        </p:spPr>
        <p:txBody>
          <a:bodyPr wrap="square" rtlCol="0">
            <a:spAutoFit/>
          </a:bodyPr>
          <a:lstStyle/>
          <a:p>
            <a:pPr algn="l"/>
            <a:r>
              <a:rPr lang="en-US" dirty="0">
                <a:solidFill>
                  <a:schemeClr val="bg2">
                    <a:lumMod val="50000"/>
                  </a:schemeClr>
                </a:solidFill>
              </a:rPr>
              <a:t>(1) Control: </a:t>
            </a:r>
          </a:p>
          <a:p>
            <a:pPr algn="l"/>
            <a:r>
              <a:rPr lang="en-US" dirty="0">
                <a:solidFill>
                  <a:schemeClr val="bg2">
                    <a:lumMod val="50000"/>
                  </a:schemeClr>
                </a:solidFill>
              </a:rPr>
              <a:t>MODIS only</a:t>
            </a:r>
          </a:p>
        </p:txBody>
      </p:sp>
      <p:sp>
        <p:nvSpPr>
          <p:cNvPr id="20" name="TextBox 19">
            <a:extLst>
              <a:ext uri="{FF2B5EF4-FFF2-40B4-BE49-F238E27FC236}">
                <a16:creationId xmlns:a16="http://schemas.microsoft.com/office/drawing/2014/main" id="{638A4525-6924-7743-A1EC-63E24A538174}"/>
              </a:ext>
            </a:extLst>
          </p:cNvPr>
          <p:cNvSpPr txBox="1"/>
          <p:nvPr/>
        </p:nvSpPr>
        <p:spPr>
          <a:xfrm>
            <a:off x="10477477" y="3244334"/>
            <a:ext cx="1501681" cy="646330"/>
          </a:xfrm>
          <a:prstGeom prst="rect">
            <a:avLst/>
          </a:prstGeom>
          <a:noFill/>
          <a:ln>
            <a:solidFill>
              <a:schemeClr val="accent1"/>
            </a:solidFill>
          </a:ln>
        </p:spPr>
        <p:txBody>
          <a:bodyPr wrap="square" rtlCol="0">
            <a:spAutoFit/>
          </a:bodyPr>
          <a:lstStyle/>
          <a:p>
            <a:pPr algn="l"/>
            <a:r>
              <a:rPr lang="en-US" dirty="0">
                <a:solidFill>
                  <a:schemeClr val="bg2">
                    <a:lumMod val="50000"/>
                  </a:schemeClr>
                </a:solidFill>
              </a:rPr>
              <a:t>(2) GEO + MODIS exp</a:t>
            </a:r>
          </a:p>
        </p:txBody>
      </p:sp>
      <p:sp>
        <p:nvSpPr>
          <p:cNvPr id="21" name="TextBox 20">
            <a:extLst>
              <a:ext uri="{FF2B5EF4-FFF2-40B4-BE49-F238E27FC236}">
                <a16:creationId xmlns:a16="http://schemas.microsoft.com/office/drawing/2014/main" id="{58FB9500-E989-8B41-B9FE-46ADDCB9F585}"/>
              </a:ext>
            </a:extLst>
          </p:cNvPr>
          <p:cNvSpPr txBox="1"/>
          <p:nvPr/>
        </p:nvSpPr>
        <p:spPr>
          <a:xfrm>
            <a:off x="10715537" y="5078503"/>
            <a:ext cx="1263621" cy="646331"/>
          </a:xfrm>
          <a:prstGeom prst="rect">
            <a:avLst/>
          </a:prstGeom>
          <a:noFill/>
          <a:ln>
            <a:solidFill>
              <a:schemeClr val="accent1"/>
            </a:solidFill>
          </a:ln>
        </p:spPr>
        <p:txBody>
          <a:bodyPr wrap="square" rtlCol="0">
            <a:spAutoFit/>
          </a:bodyPr>
          <a:lstStyle/>
          <a:p>
            <a:pPr algn="l"/>
            <a:r>
              <a:rPr lang="en-US" dirty="0">
                <a:solidFill>
                  <a:schemeClr val="bg2">
                    <a:lumMod val="50000"/>
                  </a:schemeClr>
                </a:solidFill>
              </a:rPr>
              <a:t>Difference (2) – (1)</a:t>
            </a:r>
          </a:p>
        </p:txBody>
      </p:sp>
    </p:spTree>
    <p:extLst>
      <p:ext uri="{BB962C8B-B14F-4D97-AF65-F5344CB8AC3E}">
        <p14:creationId xmlns:p14="http://schemas.microsoft.com/office/powerpoint/2010/main" val="747311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54C35-6D0D-8A4B-BC27-2031A4EE915F}"/>
              </a:ext>
            </a:extLst>
          </p:cNvPr>
          <p:cNvSpPr>
            <a:spLocks noGrp="1"/>
          </p:cNvSpPr>
          <p:nvPr>
            <p:ph type="title"/>
          </p:nvPr>
        </p:nvSpPr>
        <p:spPr/>
        <p:txBody>
          <a:bodyPr/>
          <a:lstStyle/>
          <a:p>
            <a:r>
              <a:rPr lang="en-US" dirty="0"/>
              <a:t>More Preliminary Results for AOD</a:t>
            </a:r>
          </a:p>
        </p:txBody>
      </p:sp>
      <p:pic>
        <p:nvPicPr>
          <p:cNvPr id="6" name="Picture 5" descr="Graphical user interface, histogram&#10;&#10;Description automatically generated">
            <a:extLst>
              <a:ext uri="{FF2B5EF4-FFF2-40B4-BE49-F238E27FC236}">
                <a16:creationId xmlns:a16="http://schemas.microsoft.com/office/drawing/2014/main" id="{6128C3FF-F1A9-B148-8220-94C60502EAD5}"/>
              </a:ext>
            </a:extLst>
          </p:cNvPr>
          <p:cNvPicPr>
            <a:picLocks noChangeAspect="1"/>
          </p:cNvPicPr>
          <p:nvPr/>
        </p:nvPicPr>
        <p:blipFill rotWithShape="1">
          <a:blip r:embed="rId2"/>
          <a:srcRect t="3144"/>
          <a:stretch/>
        </p:blipFill>
        <p:spPr>
          <a:xfrm>
            <a:off x="343223" y="859890"/>
            <a:ext cx="7312940" cy="5498234"/>
          </a:xfrm>
          <a:prstGeom prst="rect">
            <a:avLst/>
          </a:prstGeom>
        </p:spPr>
      </p:pic>
      <p:sp>
        <p:nvSpPr>
          <p:cNvPr id="7" name="TextBox 6">
            <a:extLst>
              <a:ext uri="{FF2B5EF4-FFF2-40B4-BE49-F238E27FC236}">
                <a16:creationId xmlns:a16="http://schemas.microsoft.com/office/drawing/2014/main" id="{3EDCA994-9EC0-D04C-9388-23021984029C}"/>
              </a:ext>
            </a:extLst>
          </p:cNvPr>
          <p:cNvSpPr txBox="1"/>
          <p:nvPr/>
        </p:nvSpPr>
        <p:spPr>
          <a:xfrm>
            <a:off x="7571407" y="1356932"/>
            <a:ext cx="3867150" cy="3693319"/>
          </a:xfrm>
          <a:prstGeom prst="rect">
            <a:avLst/>
          </a:prstGeom>
          <a:noFill/>
        </p:spPr>
        <p:txBody>
          <a:bodyPr wrap="square" rtlCol="0">
            <a:spAutoFit/>
          </a:bodyPr>
          <a:lstStyle/>
          <a:p>
            <a:pPr marL="285750" indent="-285750" algn="l">
              <a:buFont typeface="Arial" panose="020B0604020202020204" pitchFamily="34" charset="0"/>
              <a:buChar char="•"/>
            </a:pPr>
            <a:r>
              <a:rPr lang="en-US" dirty="0">
                <a:solidFill>
                  <a:srgbClr val="000000"/>
                </a:solidFill>
              </a:rPr>
              <a:t>Daily mean AOD</a:t>
            </a:r>
          </a:p>
          <a:p>
            <a:pPr marL="285750" indent="-285750" algn="l">
              <a:buFont typeface="Arial" panose="020B0604020202020204" pitchFamily="34" charset="0"/>
              <a:buChar char="•"/>
            </a:pPr>
            <a:r>
              <a:rPr lang="en-US" dirty="0">
                <a:solidFill>
                  <a:srgbClr val="000000"/>
                </a:solidFill>
              </a:rPr>
              <a:t>AERONET is not assimilated -&gt; independent data for verification</a:t>
            </a:r>
          </a:p>
          <a:p>
            <a:pPr marL="285750" indent="-285750" algn="l">
              <a:buFont typeface="Arial" panose="020B0604020202020204" pitchFamily="34" charset="0"/>
              <a:buChar char="•"/>
            </a:pPr>
            <a:r>
              <a:rPr lang="en-US" dirty="0">
                <a:solidFill>
                  <a:srgbClr val="000000"/>
                </a:solidFill>
              </a:rPr>
              <a:t>All GEOS runs agree well</a:t>
            </a:r>
          </a:p>
          <a:p>
            <a:pPr marL="285750" indent="-285750" algn="l">
              <a:buFont typeface="Arial" panose="020B0604020202020204" pitchFamily="34" charset="0"/>
              <a:buChar char="•"/>
            </a:pPr>
            <a:r>
              <a:rPr lang="en-US" dirty="0">
                <a:solidFill>
                  <a:srgbClr val="000000"/>
                </a:solidFill>
              </a:rPr>
              <a:t>Slight hint of improvement with geostationary assimilation in mid August in Tai Ping</a:t>
            </a:r>
          </a:p>
          <a:p>
            <a:pPr marL="285750" indent="-285750" algn="l">
              <a:buFont typeface="Arial" panose="020B0604020202020204" pitchFamily="34" charset="0"/>
              <a:buChar char="•"/>
            </a:pPr>
            <a:endParaRPr lang="en-US" dirty="0">
              <a:solidFill>
                <a:srgbClr val="000000"/>
              </a:solidFill>
            </a:endParaRPr>
          </a:p>
          <a:p>
            <a:pPr marL="285750" indent="-285750" algn="l">
              <a:buFont typeface="Arial" panose="020B0604020202020204" pitchFamily="34" charset="0"/>
              <a:buChar char="•"/>
            </a:pPr>
            <a:r>
              <a:rPr lang="en-US" dirty="0">
                <a:solidFill>
                  <a:srgbClr val="000000"/>
                </a:solidFill>
              </a:rPr>
              <a:t>Still more to do</a:t>
            </a:r>
          </a:p>
          <a:p>
            <a:pPr marL="742950" lvl="1" indent="-285750">
              <a:buFont typeface="Arial" panose="020B0604020202020204" pitchFamily="34" charset="0"/>
              <a:buChar char="•"/>
            </a:pPr>
            <a:r>
              <a:rPr lang="en-US" dirty="0">
                <a:solidFill>
                  <a:srgbClr val="000000"/>
                </a:solidFill>
              </a:rPr>
              <a:t>Finish run</a:t>
            </a:r>
          </a:p>
          <a:p>
            <a:pPr marL="742950" lvl="1" indent="-285750">
              <a:buFont typeface="Arial" panose="020B0604020202020204" pitchFamily="34" charset="0"/>
              <a:buChar char="•"/>
            </a:pPr>
            <a:r>
              <a:rPr lang="en-US" dirty="0">
                <a:solidFill>
                  <a:srgbClr val="000000"/>
                </a:solidFill>
              </a:rPr>
              <a:t>Evaluate diurnal cycle</a:t>
            </a:r>
          </a:p>
          <a:p>
            <a:pPr marL="742950" lvl="1" indent="-285750">
              <a:buFont typeface="Arial" panose="020B0604020202020204" pitchFamily="34" charset="0"/>
              <a:buChar char="•"/>
            </a:pPr>
            <a:r>
              <a:rPr lang="en-US" dirty="0">
                <a:solidFill>
                  <a:srgbClr val="000000"/>
                </a:solidFill>
              </a:rPr>
              <a:t>Compare </a:t>
            </a:r>
            <a:r>
              <a:rPr lang="en-US">
                <a:solidFill>
                  <a:srgbClr val="000000"/>
                </a:solidFill>
              </a:rPr>
              <a:t>to flight data</a:t>
            </a:r>
          </a:p>
          <a:p>
            <a:pPr marL="742950" lvl="1" indent="-285750">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1766675854"/>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rgbClr val="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TotalTime>
  <Words>681</Words>
  <Application>Microsoft Macintosh PowerPoint</Application>
  <PresentationFormat>Widescreen</PresentationFormat>
  <Paragraphs>73</Paragraphs>
  <Slides>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vt:lpstr>
      <vt:lpstr>Office Theme</vt:lpstr>
      <vt:lpstr>GEOS Mini-reanalysis for CAMP2Ex</vt:lpstr>
      <vt:lpstr>Overview</vt:lpstr>
      <vt:lpstr>Available Data</vt:lpstr>
      <vt:lpstr>Impact of Meteorology Updates on Lower Troposphere Relative Humidity</vt:lpstr>
      <vt:lpstr>Evaluation of 532 nm Extinction Using the HSRL-2</vt:lpstr>
      <vt:lpstr>Assimilation of GEOSTATIONARY data over ocean (1)</vt:lpstr>
      <vt:lpstr>Assimilation of GEOSTATIONARY data over ocean (2)</vt:lpstr>
      <vt:lpstr>More Preliminary Results for AOD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Collow, Allison (GSFC-610.1)[USRA]</cp:lastModifiedBy>
  <cp:revision>265</cp:revision>
  <dcterms:created xsi:type="dcterms:W3CDTF">2017-09-25T14:06:05Z</dcterms:created>
  <dcterms:modified xsi:type="dcterms:W3CDTF">2021-10-13T19:41:23Z</dcterms:modified>
</cp:coreProperties>
</file>