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92" r:id="rId4"/>
    <p:sldId id="259" r:id="rId5"/>
    <p:sldId id="274" r:id="rId6"/>
    <p:sldId id="273" r:id="rId7"/>
    <p:sldId id="272" r:id="rId8"/>
    <p:sldId id="275" r:id="rId9"/>
    <p:sldId id="276" r:id="rId10"/>
    <p:sldId id="278" r:id="rId11"/>
    <p:sldId id="277" r:id="rId12"/>
    <p:sldId id="279" r:id="rId13"/>
    <p:sldId id="280" r:id="rId14"/>
    <p:sldId id="281" r:id="rId15"/>
    <p:sldId id="282" r:id="rId16"/>
    <p:sldId id="294" r:id="rId17"/>
    <p:sldId id="293" r:id="rId18"/>
    <p:sldId id="284" r:id="rId19"/>
    <p:sldId id="283" r:id="rId20"/>
    <p:sldId id="270" r:id="rId21"/>
    <p:sldId id="291" r:id="rId22"/>
    <p:sldId id="285" r:id="rId23"/>
    <p:sldId id="286" r:id="rId24"/>
    <p:sldId id="287" r:id="rId25"/>
    <p:sldId id="288" r:id="rId26"/>
    <p:sldId id="289" r:id="rId27"/>
    <p:sldId id="290"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0000"/>
          </a:solidFill>
        </a:fill>
      </a:tcStyle>
    </a:band2H>
    <a:firstCo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lastRow>
    <a:firstRow>
      <a:tcTxStyle b="on" i="off">
        <a:fontRef idx="major">
          <a:srgbClr val="000000"/>
        </a:fontRef>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4"/>
  </p:normalViewPr>
  <p:slideViewPr>
    <p:cSldViewPr snapToGrid="0" snapToObjects="1">
      <p:cViewPr varScale="1">
        <p:scale>
          <a:sx n="124" d="100"/>
          <a:sy n="124" d="100"/>
        </p:scale>
        <p:origin x="6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8989404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976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 surfaces loaded</a:t>
            </a:r>
            <a:r>
              <a:rPr lang="en-US" baseline="0" dirty="0"/>
              <a:t> with a monolayer of the contaminants, transport only from </a:t>
            </a:r>
            <a:endParaRPr lang="en-US" dirty="0"/>
          </a:p>
        </p:txBody>
      </p:sp>
    </p:spTree>
    <p:extLst>
      <p:ext uri="{BB962C8B-B14F-4D97-AF65-F5344CB8AC3E}">
        <p14:creationId xmlns:p14="http://schemas.microsoft.com/office/powerpoint/2010/main" val="144131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927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lvl1pPr>
              <a:defRPr>
                <a:solidFill>
                  <a:srgbClr val="F8F8F8"/>
                </a:solidFill>
              </a:defRPr>
            </a:lvl1pPr>
          </a:lstStyle>
          <a:p>
            <a:r>
              <a:rPr dirty="0"/>
              <a:t>Title Text</a:t>
            </a:r>
          </a:p>
        </p:txBody>
      </p:sp>
      <p:sp>
        <p:nvSpPr>
          <p:cNvPr id="21" name="Body Level One…"/>
          <p:cNvSpPr txBox="1">
            <a:spLocks noGrp="1"/>
          </p:cNvSpPr>
          <p:nvPr>
            <p:ph type="body" idx="1"/>
          </p:nvPr>
        </p:nvSpPr>
        <p:spPr>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solidFill>
                  <a:srgbClr val="F8F8F8"/>
                </a:solidFill>
              </a:defRPr>
            </a:lvl1pPr>
          </a:lstStyle>
          <a:p>
            <a:r>
              <a:rPr dirty="0"/>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F8F8F8"/>
                </a:solidFill>
              </a:defRPr>
            </a:lvl1pPr>
            <a:lvl2pPr marL="0" indent="0">
              <a:buSzTx/>
              <a:buFontTx/>
              <a:buNone/>
              <a:defRPr sz="2400">
                <a:solidFill>
                  <a:srgbClr val="F8F8F8"/>
                </a:solidFill>
              </a:defRPr>
            </a:lvl2pPr>
            <a:lvl3pPr marL="0" indent="0">
              <a:buSzTx/>
              <a:buFontTx/>
              <a:buNone/>
              <a:defRPr sz="2400">
                <a:solidFill>
                  <a:srgbClr val="F8F8F8"/>
                </a:solidFill>
              </a:defRPr>
            </a:lvl3pPr>
            <a:lvl4pPr marL="0" indent="0">
              <a:buSzTx/>
              <a:buFontTx/>
              <a:buNone/>
              <a:defRPr sz="2400">
                <a:solidFill>
                  <a:srgbClr val="F8F8F8"/>
                </a:solidFill>
              </a:defRPr>
            </a:lvl4pPr>
            <a:lvl5pPr marL="0" indent="0">
              <a:buSzTx/>
              <a:buFontTx/>
              <a:buNone/>
              <a:defRPr sz="2400">
                <a:solidFill>
                  <a:srgbClr val="F8F8F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lvl1pPr>
              <a:defRPr>
                <a:solidFill>
                  <a:srgbClr val="F8F8F8"/>
                </a:solidFill>
              </a:defRPr>
            </a:lvl1pPr>
          </a:lstStyle>
          <a:p>
            <a:r>
              <a:rPr dirty="0"/>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solidFill>
                  <a:srgbClr val="F8F8F8"/>
                </a:solidFill>
              </a:defRPr>
            </a:lvl3pPr>
            <a:lvl4pPr marL="0" indent="0">
              <a:buSzTx/>
              <a:buFontTx/>
              <a:buNone/>
              <a:defRPr sz="2400" b="1"/>
            </a:lvl4pPr>
            <a:lvl5pPr marL="0" indent="0">
              <a:buSzTx/>
              <a:buFontTx/>
              <a:buNone/>
              <a:defRPr sz="2400" b="1">
                <a:solidFill>
                  <a:srgbClr val="F8F8F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lvl1pPr>
              <a:defRPr>
                <a:solidFill>
                  <a:srgbClr val="F8F8F8"/>
                </a:solidFill>
              </a:defRPr>
            </a:lvl1pPr>
          </a:lstStyle>
          <a:p>
            <a:endParaRPr dirty="0"/>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lvl1pPr>
              <a:defRPr>
                <a:solidFill>
                  <a:srgbClr val="F8F8F8"/>
                </a:solidFill>
              </a:defRPr>
            </a:lvl1pPr>
          </a:lstStyle>
          <a:p>
            <a:r>
              <a:rPr dirty="0"/>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solidFill>
                  <a:srgbClr val="F8F8F8"/>
                </a:solidFill>
              </a:defRPr>
            </a:lvl1pPr>
          </a:lstStyle>
          <a:p>
            <a:r>
              <a:rPr dirty="0"/>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solidFill>
                  <a:srgbClr val="F8F8F8"/>
                </a:solidFill>
              </a:defRPr>
            </a:lvl2pPr>
            <a:lvl3pPr marL="1219200" indent="-304800">
              <a:defRPr sz="3200"/>
            </a:lvl3pPr>
            <a:lvl4pPr marL="1737360" indent="-365760">
              <a:defRPr sz="3200"/>
            </a:lvl4pPr>
            <a:lvl5pPr marL="2194560" indent="-365760">
              <a:defRPr sz="32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lvl1pPr>
              <a:defRPr>
                <a:solidFill>
                  <a:srgbClr val="F8F8F8"/>
                </a:solidFill>
              </a:defRPr>
            </a:lvl1pPr>
          </a:lstStyle>
          <a:p>
            <a:endParaRPr dirty="0"/>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solidFill>
                  <a:srgbClr val="F8F8F8"/>
                </a:solidFill>
              </a:defRPr>
            </a:lvl1pPr>
          </a:lstStyle>
          <a:p>
            <a:r>
              <a:rPr dirty="0"/>
              <a:t>Title Text</a:t>
            </a:r>
          </a:p>
        </p:txBody>
      </p:sp>
      <p:sp>
        <p:nvSpPr>
          <p:cNvPr id="8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lvl1pPr>
              <a:defRPr>
                <a:solidFill>
                  <a:srgbClr val="F8F8F8"/>
                </a:solidFill>
              </a:defRPr>
            </a:lvl1pPr>
          </a:lstStyle>
          <a:p>
            <a:endParaRPr dirty="0"/>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solidFill>
                  <a:srgbClr val="F8F8F8"/>
                </a:solidFill>
              </a:defRPr>
            </a:lvl1pPr>
            <a:lvl2pPr marL="0" indent="0">
              <a:buSzTx/>
              <a:buFontTx/>
              <a:buNone/>
              <a:defRPr sz="1600">
                <a:solidFill>
                  <a:srgbClr val="F8F8F8"/>
                </a:solidFill>
              </a:defRPr>
            </a:lvl2pPr>
            <a:lvl3pPr marL="0" indent="0">
              <a:buSzTx/>
              <a:buFontTx/>
              <a:buNone/>
              <a:defRPr sz="1600">
                <a:solidFill>
                  <a:srgbClr val="F8F8F8"/>
                </a:solidFill>
              </a:defRPr>
            </a:lvl3pPr>
            <a:lvl4pPr marL="0" indent="0">
              <a:buSzTx/>
              <a:buFontTx/>
              <a:buNone/>
              <a:defRPr sz="1600"/>
            </a:lvl4pPr>
            <a:lvl5pPr marL="0" indent="0">
              <a:buSzTx/>
              <a:buFontTx/>
              <a:buNone/>
              <a:defRPr sz="16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34"/>
          <p:cNvGrpSpPr/>
          <p:nvPr/>
        </p:nvGrpSpPr>
        <p:grpSpPr>
          <a:xfrm>
            <a:off x="647272" y="1291720"/>
            <a:ext cx="4233338" cy="5006626"/>
            <a:chOff x="0" y="-1"/>
            <a:chExt cx="4233336" cy="5006624"/>
          </a:xfrm>
        </p:grpSpPr>
        <p:pic>
          <p:nvPicPr>
            <p:cNvPr id="107" name="Picture 35" descr="Picture 3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2735529"/>
              <a:ext cx="4126534" cy="2271095"/>
            </a:xfrm>
            <a:prstGeom prst="rect">
              <a:avLst/>
            </a:prstGeom>
            <a:ln w="12700" cap="flat">
              <a:noFill/>
              <a:miter lim="400000"/>
            </a:ln>
            <a:effectLst/>
          </p:spPr>
        </p:pic>
        <p:pic>
          <p:nvPicPr>
            <p:cNvPr id="108" name="Picture 36" descr="Picture 3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3660" y="-2"/>
              <a:ext cx="2289677" cy="3047306"/>
            </a:xfrm>
            <a:prstGeom prst="rect">
              <a:avLst/>
            </a:prstGeom>
            <a:ln w="12700" cap="flat">
              <a:noFill/>
              <a:miter lim="400000"/>
            </a:ln>
            <a:effectLst/>
          </p:spPr>
        </p:pic>
      </p:grpSp>
      <p:sp>
        <p:nvSpPr>
          <p:cNvPr id="94" name="TextBox 13"/>
          <p:cNvSpPr txBox="1"/>
          <p:nvPr/>
        </p:nvSpPr>
        <p:spPr>
          <a:xfrm>
            <a:off x="34429" y="33865"/>
            <a:ext cx="11844062" cy="1323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a:defRPr sz="4400">
                <a:solidFill>
                  <a:srgbClr val="FFF2CC"/>
                </a:solidFill>
                <a:latin typeface="+mn-lt"/>
                <a:ea typeface="+mn-ea"/>
                <a:cs typeface="+mn-cs"/>
                <a:sym typeface="Calibri"/>
              </a:defRPr>
            </a:pPr>
            <a:r>
              <a:rPr lang="en-US" sz="4000" dirty="0">
                <a:sym typeface="Calibri"/>
              </a:rPr>
              <a:t>Addressing the Physics of Adsorption and Desorption of molecules from the sub-monolayer to multilayer films</a:t>
            </a:r>
            <a:endParaRPr sz="4000" dirty="0"/>
          </a:p>
        </p:txBody>
      </p:sp>
      <p:sp>
        <p:nvSpPr>
          <p:cNvPr id="95" name="TextBox 24"/>
          <p:cNvSpPr txBox="1"/>
          <p:nvPr/>
        </p:nvSpPr>
        <p:spPr>
          <a:xfrm>
            <a:off x="5543408" y="1636891"/>
            <a:ext cx="5801361" cy="2308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a:solidFill>
                  <a:srgbClr val="FFFFFF"/>
                </a:solidFill>
                <a:latin typeface="+mn-lt"/>
                <a:ea typeface="+mn-ea"/>
                <a:cs typeface="+mn-cs"/>
                <a:sym typeface="Calibri"/>
              </a:defRPr>
            </a:pPr>
            <a:r>
              <a:rPr lang="en-US" dirty="0"/>
              <a:t>John Canham</a:t>
            </a:r>
          </a:p>
          <a:p>
            <a:pPr algn="ctr">
              <a:defRPr>
                <a:solidFill>
                  <a:srgbClr val="FFFFFF"/>
                </a:solidFill>
                <a:latin typeface="+mn-lt"/>
                <a:ea typeface="+mn-ea"/>
                <a:cs typeface="+mn-cs"/>
                <a:sym typeface="Calibri"/>
              </a:defRPr>
            </a:pPr>
            <a:r>
              <a:rPr lang="en-US" dirty="0"/>
              <a:t>Peraton Inc.</a:t>
            </a:r>
          </a:p>
          <a:p>
            <a:pPr algn="ctr">
              <a:defRPr>
                <a:solidFill>
                  <a:srgbClr val="FFFFFF"/>
                </a:solidFill>
                <a:latin typeface="+mn-lt"/>
                <a:ea typeface="+mn-ea"/>
                <a:cs typeface="+mn-cs"/>
                <a:sym typeface="Calibri"/>
              </a:defRPr>
            </a:pPr>
            <a:r>
              <a:rPr lang="en-US" dirty="0"/>
              <a:t>(john.Canham@peraton.com)</a:t>
            </a:r>
          </a:p>
          <a:p>
            <a:pPr algn="ctr">
              <a:defRPr>
                <a:solidFill>
                  <a:srgbClr val="FFFFFF"/>
                </a:solidFill>
                <a:latin typeface="+mn-lt"/>
                <a:ea typeface="+mn-ea"/>
                <a:cs typeface="+mn-cs"/>
                <a:sym typeface="Calibri"/>
              </a:defRPr>
            </a:pPr>
            <a:endParaRPr lang="en-US" dirty="0"/>
          </a:p>
          <a:p>
            <a:pPr algn="ctr">
              <a:defRPr>
                <a:solidFill>
                  <a:srgbClr val="FFFFFF"/>
                </a:solidFill>
                <a:latin typeface="+mn-lt"/>
                <a:ea typeface="+mn-ea"/>
                <a:cs typeface="+mn-cs"/>
                <a:sym typeface="Calibri"/>
              </a:defRPr>
            </a:pPr>
            <a:r>
              <a:rPr dirty="0"/>
              <a:t>Jennifer Eigenbrode </a:t>
            </a:r>
          </a:p>
          <a:p>
            <a:pPr algn="ctr">
              <a:defRPr>
                <a:solidFill>
                  <a:srgbClr val="FFFFFF"/>
                </a:solidFill>
                <a:latin typeface="+mn-lt"/>
                <a:ea typeface="+mn-ea"/>
                <a:cs typeface="+mn-cs"/>
                <a:sym typeface="Calibri"/>
              </a:defRPr>
            </a:pPr>
            <a:r>
              <a:rPr dirty="0"/>
              <a:t>NASA Goddard Space Flight Center, Planetary Environments Laboratory</a:t>
            </a:r>
          </a:p>
          <a:p>
            <a:pPr algn="ctr">
              <a:defRPr>
                <a:solidFill>
                  <a:srgbClr val="FFFFFF"/>
                </a:solidFill>
                <a:latin typeface="+mn-lt"/>
                <a:ea typeface="+mn-ea"/>
                <a:cs typeface="+mn-cs"/>
                <a:sym typeface="Calibri"/>
              </a:defRPr>
            </a:pPr>
            <a:r>
              <a:rPr dirty="0"/>
              <a:t>(jennifer.eigenbrode@nasa.gov)</a:t>
            </a:r>
          </a:p>
        </p:txBody>
      </p:sp>
      <p:sp>
        <p:nvSpPr>
          <p:cNvPr id="96" name="Rectangle 28"/>
          <p:cNvSpPr txBox="1"/>
          <p:nvPr/>
        </p:nvSpPr>
        <p:spPr>
          <a:xfrm>
            <a:off x="5588565" y="4227815"/>
            <a:ext cx="5790073" cy="16004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400">
                <a:solidFill>
                  <a:srgbClr val="FFFFFF"/>
                </a:solidFill>
                <a:latin typeface="+mn-lt"/>
                <a:ea typeface="+mn-ea"/>
                <a:cs typeface="+mn-cs"/>
                <a:sym typeface="Calibri"/>
              </a:defRPr>
            </a:pPr>
            <a:r>
              <a:rPr dirty="0"/>
              <a:t>Contamination Control for Life Detection Team:</a:t>
            </a:r>
          </a:p>
          <a:p>
            <a:pPr algn="ctr">
              <a:defRPr sz="1400">
                <a:solidFill>
                  <a:srgbClr val="DEEBF7"/>
                </a:solidFill>
                <a:latin typeface="+mn-lt"/>
                <a:ea typeface="+mn-ea"/>
                <a:cs typeface="+mn-cs"/>
                <a:sym typeface="Calibri"/>
              </a:defRPr>
            </a:pPr>
            <a:r>
              <a:rPr dirty="0"/>
              <a:t>Antonios Seas, John Canham, Erich Schulze, Chris Lorentson, Therese Errigo, David Kusnierkiewicz, Faith Kujawa, Alfonso Davila, Chris McKay, Anthony </a:t>
            </a:r>
            <a:r>
              <a:rPr dirty="0" err="1"/>
              <a:t>Dazzo</a:t>
            </a:r>
            <a:r>
              <a:rPr dirty="0"/>
              <a:t>, Michael Swift, Andrew, Santo, Charles Sandy, Tony Asti, John Lin</a:t>
            </a:r>
          </a:p>
          <a:p>
            <a:pPr algn="ctr">
              <a:defRPr sz="1400">
                <a:solidFill>
                  <a:srgbClr val="DEEBF7"/>
                </a:solidFill>
                <a:latin typeface="+mn-lt"/>
                <a:ea typeface="+mn-ea"/>
                <a:cs typeface="+mn-cs"/>
                <a:sym typeface="Calibri"/>
              </a:defRPr>
            </a:pPr>
            <a:endParaRPr dirty="0"/>
          </a:p>
          <a:p>
            <a:pPr algn="ctr">
              <a:defRPr sz="1400">
                <a:solidFill>
                  <a:srgbClr val="DEEBF7"/>
                </a:solidFill>
                <a:latin typeface="+mn-lt"/>
                <a:ea typeface="+mn-ea"/>
                <a:cs typeface="+mn-cs"/>
                <a:sym typeface="Calibri"/>
              </a:defRPr>
            </a:pPr>
            <a:r>
              <a:rPr dirty="0"/>
              <a:t>ELSAH Technology Study Team, funded by NASA’s New Frontiers Program, 2018-2020</a:t>
            </a:r>
            <a:endParaRPr lang="en-US" dirty="0"/>
          </a:p>
        </p:txBody>
      </p:sp>
      <p:grpSp>
        <p:nvGrpSpPr>
          <p:cNvPr id="106" name="Group 33"/>
          <p:cNvGrpSpPr/>
          <p:nvPr/>
        </p:nvGrpSpPr>
        <p:grpSpPr>
          <a:xfrm>
            <a:off x="5429954" y="5787654"/>
            <a:ext cx="5166696" cy="912306"/>
            <a:chOff x="0" y="0"/>
            <a:chExt cx="5166695" cy="912304"/>
          </a:xfrm>
        </p:grpSpPr>
        <p:grpSp>
          <p:nvGrpSpPr>
            <p:cNvPr id="101" name="Group 27"/>
            <p:cNvGrpSpPr/>
            <p:nvPr/>
          </p:nvGrpSpPr>
          <p:grpSpPr>
            <a:xfrm>
              <a:off x="0" y="0"/>
              <a:ext cx="5048847" cy="912304"/>
              <a:chOff x="0" y="0"/>
              <a:chExt cx="5048846" cy="912303"/>
            </a:xfrm>
          </p:grpSpPr>
          <p:pic>
            <p:nvPicPr>
              <p:cNvPr id="97" name="Picture 15" descr="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4307" y="0"/>
                <a:ext cx="912304" cy="912304"/>
              </a:xfrm>
              <a:prstGeom prst="rect">
                <a:avLst/>
              </a:prstGeom>
              <a:ln w="12700" cap="flat">
                <a:noFill/>
                <a:miter lim="400000"/>
              </a:ln>
              <a:effectLst/>
            </p:spPr>
          </p:pic>
          <p:pic>
            <p:nvPicPr>
              <p:cNvPr id="98" name="Picture 17" descr="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6690" y="61426"/>
                <a:ext cx="1712157" cy="850876"/>
              </a:xfrm>
              <a:prstGeom prst="rect">
                <a:avLst/>
              </a:prstGeom>
              <a:ln w="12700" cap="flat">
                <a:noFill/>
                <a:miter lim="400000"/>
              </a:ln>
              <a:effectLst/>
            </p:spPr>
          </p:pic>
          <p:pic>
            <p:nvPicPr>
              <p:cNvPr id="99" name="Picture 21" descr="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1774" y="149606"/>
                <a:ext cx="1356508" cy="762697"/>
              </a:xfrm>
              <a:prstGeom prst="rect">
                <a:avLst/>
              </a:prstGeom>
              <a:ln w="12700" cap="flat">
                <a:noFill/>
                <a:miter lim="400000"/>
              </a:ln>
              <a:effectLst/>
            </p:spPr>
          </p:pic>
          <p:pic>
            <p:nvPicPr>
              <p:cNvPr id="100" name="Picture 23" descr="Picture 23"/>
              <p:cNvPicPr>
                <a:picLocks noChangeAspect="1"/>
              </p:cNvPicPr>
              <p:nvPr/>
            </p:nvPicPr>
            <p:blipFill>
              <a:blip r:embed="rId7"/>
              <a:stretch>
                <a:fillRect/>
              </a:stretch>
            </p:blipFill>
            <p:spPr>
              <a:xfrm>
                <a:off x="0" y="34126"/>
                <a:ext cx="885426" cy="809925"/>
              </a:xfrm>
              <a:prstGeom prst="rect">
                <a:avLst/>
              </a:prstGeom>
              <a:ln w="12700" cap="flat">
                <a:noFill/>
                <a:miter lim="400000"/>
              </a:ln>
              <a:effectLst/>
            </p:spPr>
          </p:pic>
        </p:grpSp>
        <p:pic>
          <p:nvPicPr>
            <p:cNvPr id="102" name="Picture 29" descr="Picture 29"/>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605870" y="229324"/>
              <a:ext cx="560825" cy="370203"/>
            </a:xfrm>
            <a:prstGeom prst="rect">
              <a:avLst/>
            </a:prstGeom>
            <a:ln w="12700" cap="flat">
              <a:noFill/>
              <a:miter lim="400000"/>
            </a:ln>
            <a:effectLst/>
          </p:spPr>
        </p:pic>
      </p:grpSp>
      <p:sp>
        <p:nvSpPr>
          <p:cNvPr id="110" name="Footer Placeholder 3"/>
          <p:cNvSpPr txBox="1"/>
          <p:nvPr/>
        </p:nvSpPr>
        <p:spPr>
          <a:xfrm>
            <a:off x="2664267" y="6572091"/>
            <a:ext cx="6819164"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900">
                <a:solidFill>
                  <a:srgbClr val="888888"/>
                </a:solidFill>
              </a:defRPr>
            </a:lvl1pPr>
          </a:lstStyle>
          <a:p>
            <a:r>
              <a:rPr lang="en-US" dirty="0"/>
              <a:t>NASA CCMPP 2021</a:t>
            </a:r>
            <a:endParaRPr dirty="0"/>
          </a:p>
        </p:txBody>
      </p:sp>
      <p:pic>
        <p:nvPicPr>
          <p:cNvPr id="19" name="Picture 18">
            <a:extLst>
              <a:ext uri="{FF2B5EF4-FFF2-40B4-BE49-F238E27FC236}">
                <a16:creationId xmlns:a16="http://schemas.microsoft.com/office/drawing/2014/main" id="{10951245-860C-4EB1-8AF2-4519AEEAF38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22525" b="24543"/>
          <a:stretch/>
        </p:blipFill>
        <p:spPr>
          <a:xfrm>
            <a:off x="10319657" y="6423017"/>
            <a:ext cx="1408140" cy="298148"/>
          </a:xfrm>
          <a:prstGeom prst="rect">
            <a:avLst/>
          </a:prstGeom>
        </p:spPr>
      </p:pic>
      <p:sp>
        <p:nvSpPr>
          <p:cNvPr id="17" name="Rectangle 28">
            <a:extLst>
              <a:ext uri="{FF2B5EF4-FFF2-40B4-BE49-F238E27FC236}">
                <a16:creationId xmlns:a16="http://schemas.microsoft.com/office/drawing/2014/main" id="{AFE65C2B-7014-DA4B-A040-1231965E0661}"/>
              </a:ext>
            </a:extLst>
          </p:cNvPr>
          <p:cNvSpPr txBox="1"/>
          <p:nvPr/>
        </p:nvSpPr>
        <p:spPr>
          <a:xfrm>
            <a:off x="0" y="6334784"/>
            <a:ext cx="5208997"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a:defRPr sz="1400">
                <a:solidFill>
                  <a:srgbClr val="FFFFFF"/>
                </a:solidFill>
                <a:latin typeface="+mn-lt"/>
                <a:ea typeface="+mn-ea"/>
                <a:cs typeface="+mn-cs"/>
                <a:sym typeface="Calibri"/>
              </a:defRPr>
            </a:pPr>
            <a:r>
              <a:rPr lang="en-US" dirty="0"/>
              <a:t>Abstracted from Eigenbrode, Gold, Canham, et al., 2021, Frontiers in Space Technology, DOI: </a:t>
            </a:r>
            <a:r>
              <a:rPr lang="en-US" sz="1400" dirty="0">
                <a:sym typeface="Calibri"/>
              </a:rPr>
              <a:t>10.3389/frspt.2021.734423</a:t>
            </a:r>
            <a:endParaRPr lang="en-US" dirty="0"/>
          </a:p>
        </p:txBody>
      </p:sp>
    </p:spTree>
  </p:cSld>
  <p:clrMapOvr>
    <a:masterClrMapping/>
  </p:clrMapOvr>
  <p:transition spd="med" advTm="813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8F8F8"/>
                </a:solidFill>
              </a:rPr>
              <a:t>Material-Material interactions</a:t>
            </a:r>
          </a:p>
        </p:txBody>
      </p:sp>
      <p:sp>
        <p:nvSpPr>
          <p:cNvPr id="3" name="Text Placeholder 2"/>
          <p:cNvSpPr>
            <a:spLocks noGrp="1"/>
          </p:cNvSpPr>
          <p:nvPr>
            <p:ph type="body" idx="1"/>
          </p:nvPr>
        </p:nvSpPr>
        <p:spPr>
          <a:xfrm>
            <a:off x="838200" y="1825625"/>
            <a:ext cx="10515600" cy="4028174"/>
          </a:xfrm>
        </p:spPr>
        <p:txBody>
          <a:bodyPr>
            <a:normAutofit lnSpcReduction="10000"/>
          </a:bodyPr>
          <a:lstStyle/>
          <a:p>
            <a:r>
              <a:rPr lang="en-US" dirty="0">
                <a:solidFill>
                  <a:srgbClr val="F8F8F8"/>
                </a:solidFill>
              </a:rPr>
              <a:t>There is a scarcity of material-material interaction data for most common Aerospace Contaminants</a:t>
            </a:r>
          </a:p>
          <a:p>
            <a:r>
              <a:rPr lang="en-US" dirty="0">
                <a:solidFill>
                  <a:srgbClr val="F8F8F8"/>
                </a:solidFill>
              </a:rPr>
              <a:t>Brunauer, Emmett and Teller’s 1938 paper discusses the behavior of molecules in multiple molecular layers</a:t>
            </a:r>
          </a:p>
          <a:p>
            <a:pPr lvl="1"/>
            <a:r>
              <a:rPr lang="en-US" dirty="0">
                <a:solidFill>
                  <a:srgbClr val="F8F8F8"/>
                </a:solidFill>
              </a:rPr>
              <a:t>They suggest an approximation of the first molecular layer adsorption energy as being the enthalpy of sublimation</a:t>
            </a:r>
          </a:p>
          <a:p>
            <a:pPr lvl="2"/>
            <a:r>
              <a:rPr lang="en-US" dirty="0">
                <a:solidFill>
                  <a:srgbClr val="F8F8F8"/>
                </a:solidFill>
              </a:rPr>
              <a:t>This is consistent with other models of non-reactive monolayer adsorption energies</a:t>
            </a:r>
          </a:p>
          <a:p>
            <a:pPr lvl="1"/>
            <a:r>
              <a:rPr lang="en-US" dirty="0">
                <a:solidFill>
                  <a:srgbClr val="F8F8F8"/>
                </a:solidFill>
              </a:rPr>
              <a:t>Their approach also addresses the treatment of additional layers with different adsorption energies</a:t>
            </a:r>
          </a:p>
        </p:txBody>
      </p:sp>
      <p:sp>
        <p:nvSpPr>
          <p:cNvPr id="6" name="TextBox 5"/>
          <p:cNvSpPr txBox="1"/>
          <p:nvPr/>
        </p:nvSpPr>
        <p:spPr>
          <a:xfrm>
            <a:off x="1362075" y="5853799"/>
            <a:ext cx="797910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dirty="0">
                <a:solidFill>
                  <a:srgbClr val="F8F8F8"/>
                </a:solidFill>
              </a:rPr>
              <a:t>“Adsorption of Gases in Multimolecular Layers” Brunauer, Emmett and Teller </a:t>
            </a:r>
          </a:p>
          <a:p>
            <a:r>
              <a:rPr lang="en-US" dirty="0">
                <a:solidFill>
                  <a:srgbClr val="F8F8F8"/>
                </a:solidFill>
              </a:rPr>
              <a:t>Journal of the American Chemical Society, </a:t>
            </a:r>
            <a:r>
              <a:rPr lang="en-US" b="1" dirty="0">
                <a:solidFill>
                  <a:srgbClr val="F8F8F8"/>
                </a:solidFill>
              </a:rPr>
              <a:t>60</a:t>
            </a:r>
            <a:r>
              <a:rPr lang="en-US" dirty="0">
                <a:solidFill>
                  <a:srgbClr val="F8F8F8"/>
                </a:solidFill>
              </a:rPr>
              <a:t> (2) 309-319, 1938</a:t>
            </a:r>
            <a:endParaRPr kumimoji="0" lang="en-US" sz="1800" b="0" i="0" u="none" strike="noStrike" cap="none" spc="0" normalizeH="0" baseline="0" dirty="0">
              <a:ln>
                <a:noFill/>
              </a:ln>
              <a:solidFill>
                <a:srgbClr val="F8F8F8"/>
              </a:solidFill>
              <a:effectLst/>
              <a:uFillTx/>
              <a:sym typeface="Helvetica"/>
            </a:endParaRPr>
          </a:p>
        </p:txBody>
      </p:sp>
    </p:spTree>
    <p:extLst>
      <p:ext uri="{BB962C8B-B14F-4D97-AF65-F5344CB8AC3E}">
        <p14:creationId xmlns:p14="http://schemas.microsoft.com/office/powerpoint/2010/main" val="1367396099"/>
      </p:ext>
    </p:extLst>
  </p:cSld>
  <p:clrMapOvr>
    <a:masterClrMapping/>
  </p:clrMapOvr>
  <p:transition spd="med" advTm="42607"/>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8F8F8"/>
                </a:solidFill>
              </a:rPr>
              <a:t>Implementation</a:t>
            </a:r>
          </a:p>
        </p:txBody>
      </p:sp>
      <p:sp>
        <p:nvSpPr>
          <p:cNvPr id="3" name="Text Placeholder 2"/>
          <p:cNvSpPr>
            <a:spLocks noGrp="1"/>
          </p:cNvSpPr>
          <p:nvPr>
            <p:ph type="body" idx="1"/>
          </p:nvPr>
        </p:nvSpPr>
        <p:spPr/>
        <p:txBody>
          <a:bodyPr>
            <a:normAutofit fontScale="92500" lnSpcReduction="20000"/>
          </a:bodyPr>
          <a:lstStyle/>
          <a:p>
            <a:r>
              <a:rPr lang="en-US" dirty="0">
                <a:solidFill>
                  <a:srgbClr val="F8F8F8"/>
                </a:solidFill>
              </a:rPr>
              <a:t>Particle-In Cell, LLC’s Contamination Transport Simulation Program (CTSP) v1.5 was used</a:t>
            </a:r>
          </a:p>
          <a:p>
            <a:r>
              <a:rPr lang="en-US" dirty="0">
                <a:solidFill>
                  <a:srgbClr val="F8F8F8"/>
                </a:solidFill>
              </a:rPr>
              <a:t>Four discrete representative molecules were chosen for the simulations (</a:t>
            </a:r>
            <a:r>
              <a:rPr lang="pt-BR" dirty="0">
                <a:solidFill>
                  <a:srgbClr val="F8F8F8"/>
                </a:solidFill>
              </a:rPr>
              <a:t>n-dioctyl phthalate, n-hexadecane, n-eicosane and n-pentacosane)</a:t>
            </a:r>
          </a:p>
          <a:p>
            <a:r>
              <a:rPr lang="pt-BR" dirty="0">
                <a:solidFill>
                  <a:srgbClr val="F8F8F8"/>
                </a:solidFill>
              </a:rPr>
              <a:t>Thermodynamic data for these species were utilized</a:t>
            </a:r>
          </a:p>
          <a:p>
            <a:r>
              <a:rPr lang="pt-BR" dirty="0">
                <a:solidFill>
                  <a:srgbClr val="F8F8F8"/>
                </a:solidFill>
              </a:rPr>
              <a:t>A material-material interaction routine was developed to address what the interaction of the individual contaminant is with the different surfaces</a:t>
            </a:r>
          </a:p>
          <a:p>
            <a:r>
              <a:rPr lang="pt-BR" dirty="0">
                <a:solidFill>
                  <a:srgbClr val="F8F8F8"/>
                </a:solidFill>
              </a:rPr>
              <a:t>In this work, only bare surface material and molecular contaminant surface interactions were chosen, however, the capability exists to expand the definitions further</a:t>
            </a:r>
          </a:p>
          <a:p>
            <a:r>
              <a:rPr lang="pt-BR" dirty="0">
                <a:solidFill>
                  <a:srgbClr val="F8F8F8"/>
                </a:solidFill>
              </a:rPr>
              <a:t>Enthalpies of sublimation were used for the first molecular layer and enthalpies of vaporization were used for subsequent layers.</a:t>
            </a:r>
          </a:p>
          <a:p>
            <a:pPr marL="0" indent="0">
              <a:buNone/>
            </a:pPr>
            <a:endParaRPr lang="en-US" dirty="0">
              <a:solidFill>
                <a:srgbClr val="F8F8F8"/>
              </a:solidFill>
            </a:endParaRPr>
          </a:p>
        </p:txBody>
      </p:sp>
    </p:spTree>
    <p:extLst>
      <p:ext uri="{BB962C8B-B14F-4D97-AF65-F5344CB8AC3E}">
        <p14:creationId xmlns:p14="http://schemas.microsoft.com/office/powerpoint/2010/main" val="623902480"/>
      </p:ext>
    </p:extLst>
  </p:cSld>
  <p:clrMapOvr>
    <a:masterClrMapping/>
  </p:clrMapOvr>
  <p:transition spd="med" advTm="6039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8F8F8"/>
                </a:solidFill>
              </a:rPr>
              <a:t>Implementation (continued)</a:t>
            </a:r>
          </a:p>
        </p:txBody>
      </p:sp>
      <p:sp>
        <p:nvSpPr>
          <p:cNvPr id="3" name="Text Placeholder 2"/>
          <p:cNvSpPr>
            <a:spLocks noGrp="1"/>
          </p:cNvSpPr>
          <p:nvPr>
            <p:ph type="body" idx="1"/>
          </p:nvPr>
        </p:nvSpPr>
        <p:spPr/>
        <p:txBody>
          <a:bodyPr>
            <a:normAutofit lnSpcReduction="10000"/>
          </a:bodyPr>
          <a:lstStyle/>
          <a:p>
            <a:r>
              <a:rPr lang="en-US" dirty="0">
                <a:solidFill>
                  <a:srgbClr val="F8F8F8"/>
                </a:solidFill>
              </a:rPr>
              <a:t>The model evaluated was for an in-flight bake out of a component (ramp up, time and temperature)</a:t>
            </a:r>
          </a:p>
          <a:p>
            <a:r>
              <a:rPr lang="en-US" dirty="0">
                <a:solidFill>
                  <a:srgbClr val="F8F8F8"/>
                </a:solidFill>
              </a:rPr>
              <a:t>The Material-Material interaction and strictly enthalpy of vaporization models were run for comparison</a:t>
            </a:r>
          </a:p>
          <a:p>
            <a:r>
              <a:rPr lang="en-US" dirty="0">
                <a:solidFill>
                  <a:srgbClr val="F8F8F8"/>
                </a:solidFill>
              </a:rPr>
              <a:t>CTSP utilized a meshed spacecraft model</a:t>
            </a:r>
          </a:p>
          <a:p>
            <a:pPr lvl="1"/>
            <a:r>
              <a:rPr lang="en-US" dirty="0">
                <a:solidFill>
                  <a:srgbClr val="F8F8F8"/>
                </a:solidFill>
              </a:rPr>
              <a:t>Initial loaded the four exemplary compounds onto each mesh element</a:t>
            </a:r>
          </a:p>
          <a:p>
            <a:pPr lvl="1"/>
            <a:r>
              <a:rPr lang="en-US" dirty="0">
                <a:solidFill>
                  <a:srgbClr val="F8F8F8"/>
                </a:solidFill>
              </a:rPr>
              <a:t>The coverage of the mesh elements were tracked for each compound</a:t>
            </a:r>
          </a:p>
          <a:p>
            <a:pPr lvl="1"/>
            <a:r>
              <a:rPr lang="en-US" dirty="0">
                <a:solidFill>
                  <a:srgbClr val="F8F8F8"/>
                </a:solidFill>
              </a:rPr>
              <a:t>Surface residence times were used for defining rates of desorption </a:t>
            </a:r>
          </a:p>
          <a:p>
            <a:pPr lvl="1"/>
            <a:endParaRPr lang="en-US" dirty="0">
              <a:solidFill>
                <a:srgbClr val="F8F8F8"/>
              </a:solidFill>
            </a:endParaRPr>
          </a:p>
        </p:txBody>
      </p:sp>
    </p:spTree>
    <p:extLst>
      <p:ext uri="{BB962C8B-B14F-4D97-AF65-F5344CB8AC3E}">
        <p14:creationId xmlns:p14="http://schemas.microsoft.com/office/powerpoint/2010/main" val="1120209162"/>
      </p:ext>
    </p:extLst>
  </p:cSld>
  <p:clrMapOvr>
    <a:masterClrMapping/>
  </p:clrMapOvr>
  <p:transition spd="med" advTm="38168"/>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Residence time- sublimation and vaporization</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9300" y="1366908"/>
            <a:ext cx="7477785" cy="412952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838200" y="5553559"/>
                <a:ext cx="10428492" cy="841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8F8F8"/>
                    </a:solidFill>
                    <a:effectLst/>
                    <a:uFillTx/>
                    <a:latin typeface="+mj-lt"/>
                    <a:ea typeface="+mj-ea"/>
                    <a:cs typeface="+mj-cs"/>
                    <a:sym typeface="Helvetica"/>
                  </a:rPr>
                  <a:t>There are significant differences in the surface residence times between sublimation and vaporization</a:t>
                </a:r>
              </a:p>
              <a:p>
                <a:r>
                  <a:rPr lang="en-US" dirty="0">
                    <a:solidFill>
                      <a:srgbClr val="F8F8F8"/>
                    </a:solidFill>
                  </a:rPr>
                  <a:t>Based upon </a:t>
                </a:r>
                <a14:m>
                  <m:oMath xmlns:m="http://schemas.openxmlformats.org/officeDocument/2006/math">
                    <m:sSub>
                      <m:sSubPr>
                        <m:ctrlPr>
                          <a:rPr lang="en-US" i="1" smtClean="0">
                            <a:solidFill>
                              <a:srgbClr val="F8F8F8"/>
                            </a:solidFill>
                            <a:latin typeface="Cambria Math" panose="02040503050406030204" pitchFamily="18" charset="0"/>
                          </a:rPr>
                        </m:ctrlPr>
                      </m:sSubPr>
                      <m:e>
                        <m:r>
                          <a:rPr lang="en-US" i="1">
                            <a:solidFill>
                              <a:srgbClr val="F8F8F8"/>
                            </a:solidFill>
                            <a:latin typeface="Cambria Math" panose="02040503050406030204" pitchFamily="18" charset="0"/>
                          </a:rPr>
                          <m:t>𝜏</m:t>
                        </m:r>
                      </m:e>
                      <m:sub>
                        <m:r>
                          <a:rPr lang="en-US" i="1">
                            <a:solidFill>
                              <a:srgbClr val="F8F8F8"/>
                            </a:solidFill>
                            <a:latin typeface="Cambria Math" panose="02040503050406030204" pitchFamily="18" charset="0"/>
                          </a:rPr>
                          <m:t>𝑟𝑒𝑠</m:t>
                        </m:r>
                      </m:sub>
                    </m:sSub>
                    <m:r>
                      <a:rPr lang="en-US">
                        <a:solidFill>
                          <a:srgbClr val="F8F8F8"/>
                        </a:solidFill>
                        <a:latin typeface="Cambria Math" panose="02040503050406030204" pitchFamily="18" charset="0"/>
                      </a:rPr>
                      <m:t>=</m:t>
                    </m:r>
                    <m:sSub>
                      <m:sSubPr>
                        <m:ctrlPr>
                          <a:rPr lang="en-US" i="1">
                            <a:solidFill>
                              <a:srgbClr val="F8F8F8"/>
                            </a:solidFill>
                            <a:latin typeface="Cambria Math" panose="02040503050406030204" pitchFamily="18" charset="0"/>
                          </a:rPr>
                        </m:ctrlPr>
                      </m:sSubPr>
                      <m:e>
                        <m:r>
                          <a:rPr lang="en-US" i="1">
                            <a:solidFill>
                              <a:srgbClr val="F8F8F8"/>
                            </a:solidFill>
                            <a:latin typeface="Cambria Math" panose="02040503050406030204" pitchFamily="18" charset="0"/>
                          </a:rPr>
                          <m:t>𝜏</m:t>
                        </m:r>
                      </m:e>
                      <m:sub>
                        <m:r>
                          <a:rPr lang="en-US">
                            <a:solidFill>
                              <a:srgbClr val="F8F8F8"/>
                            </a:solidFill>
                            <a:latin typeface="Cambria Math" panose="02040503050406030204" pitchFamily="18" charset="0"/>
                          </a:rPr>
                          <m:t>0</m:t>
                        </m:r>
                      </m:sub>
                    </m:sSub>
                    <m:r>
                      <a:rPr lang="en-US">
                        <a:solidFill>
                          <a:srgbClr val="F8F8F8"/>
                        </a:solidFill>
                        <a:latin typeface="Cambria Math" panose="02040503050406030204" pitchFamily="18" charset="0"/>
                      </a:rPr>
                      <m:t> </m:t>
                    </m:r>
                    <m:sSup>
                      <m:sSupPr>
                        <m:ctrlPr>
                          <a:rPr lang="en-US" i="1">
                            <a:solidFill>
                              <a:srgbClr val="F8F8F8"/>
                            </a:solidFill>
                            <a:latin typeface="Cambria Math" panose="02040503050406030204" pitchFamily="18" charset="0"/>
                          </a:rPr>
                        </m:ctrlPr>
                      </m:sSupPr>
                      <m:e>
                        <m:r>
                          <a:rPr lang="en-US" i="1">
                            <a:solidFill>
                              <a:srgbClr val="F8F8F8"/>
                            </a:solidFill>
                            <a:latin typeface="Cambria Math" panose="02040503050406030204" pitchFamily="18" charset="0"/>
                          </a:rPr>
                          <m:t>𝑒</m:t>
                        </m:r>
                      </m:e>
                      <m:sup>
                        <m:d>
                          <m:dPr>
                            <m:ctrlPr>
                              <a:rPr lang="en-US" i="1">
                                <a:solidFill>
                                  <a:srgbClr val="F8F8F8"/>
                                </a:solidFill>
                                <a:latin typeface="Cambria Math" panose="02040503050406030204" pitchFamily="18" charset="0"/>
                              </a:rPr>
                            </m:ctrlPr>
                          </m:dPr>
                          <m:e>
                            <m:f>
                              <m:fPr>
                                <m:ctrlPr>
                                  <a:rPr lang="en-US" i="1">
                                    <a:solidFill>
                                      <a:srgbClr val="F8F8F8"/>
                                    </a:solidFill>
                                    <a:latin typeface="Cambria Math" panose="02040503050406030204" pitchFamily="18" charset="0"/>
                                  </a:rPr>
                                </m:ctrlPr>
                              </m:fPr>
                              <m:num>
                                <m:sSub>
                                  <m:sSubPr>
                                    <m:ctrlPr>
                                      <a:rPr lang="en-US" i="1">
                                        <a:solidFill>
                                          <a:srgbClr val="F8F8F8"/>
                                        </a:solidFill>
                                        <a:latin typeface="Cambria Math" panose="02040503050406030204" pitchFamily="18" charset="0"/>
                                      </a:rPr>
                                    </m:ctrlPr>
                                  </m:sSubPr>
                                  <m:e>
                                    <m:r>
                                      <a:rPr lang="en-US">
                                        <a:solidFill>
                                          <a:srgbClr val="F8F8F8"/>
                                        </a:solidFill>
                                        <a:latin typeface="Cambria Math" panose="02040503050406030204" pitchFamily="18" charset="0"/>
                                      </a:rPr>
                                      <m:t>∆</m:t>
                                    </m:r>
                                    <m:r>
                                      <a:rPr lang="en-US" i="1">
                                        <a:solidFill>
                                          <a:srgbClr val="F8F8F8"/>
                                        </a:solidFill>
                                        <a:latin typeface="Cambria Math" panose="02040503050406030204" pitchFamily="18" charset="0"/>
                                      </a:rPr>
                                      <m:t>𝐻</m:t>
                                    </m:r>
                                  </m:e>
                                  <m:sub>
                                    <m:r>
                                      <a:rPr lang="en-US" b="0" i="1" smtClean="0">
                                        <a:solidFill>
                                          <a:srgbClr val="F8F8F8"/>
                                        </a:solidFill>
                                        <a:latin typeface="Cambria Math" panose="02040503050406030204" pitchFamily="18" charset="0"/>
                                      </a:rPr>
                                      <m:t>𝑑𝑒𝑠𝑜𝑟𝑝𝑡𝑖𝑜𝑛</m:t>
                                    </m:r>
                                  </m:sub>
                                </m:sSub>
                              </m:num>
                              <m:den>
                                <m:r>
                                  <a:rPr lang="en-US" i="1">
                                    <a:solidFill>
                                      <a:srgbClr val="F8F8F8"/>
                                    </a:solidFill>
                                    <a:latin typeface="Cambria Math" panose="02040503050406030204" pitchFamily="18" charset="0"/>
                                  </a:rPr>
                                  <m:t>𝑅𝑇</m:t>
                                </m:r>
                              </m:den>
                            </m:f>
                          </m:e>
                        </m:d>
                      </m:sup>
                    </m:sSup>
                  </m:oMath>
                </a14:m>
                <a:r>
                  <a:rPr kumimoji="0" lang="en-US" sz="1800" b="0" i="0" u="none" strike="noStrike" cap="none" spc="0" normalizeH="0" baseline="0" dirty="0">
                    <a:ln>
                      <a:noFill/>
                    </a:ln>
                    <a:solidFill>
                      <a:srgbClr val="F8F8F8"/>
                    </a:solidFill>
                    <a:effectLst/>
                    <a:uFillTx/>
                    <a:latin typeface="+mj-lt"/>
                    <a:ea typeface="+mj-ea"/>
                    <a:cs typeface="+mj-cs"/>
                    <a:sym typeface="Helvetica"/>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838200" y="5553559"/>
                <a:ext cx="10428492" cy="841701"/>
              </a:xfrm>
              <a:prstGeom prst="rect">
                <a:avLst/>
              </a:prstGeom>
              <a:blipFill rotWithShape="0">
                <a:blip r:embed="rId3"/>
                <a:stretch>
                  <a:fillRect l="-936" t="-3623" r="-117" b="-10145"/>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838280195"/>
      </p:ext>
    </p:extLst>
  </p:cSld>
  <p:clrMapOvr>
    <a:masterClrMapping/>
  </p:clrMapOvr>
  <p:transition spd="med" advTm="30942"/>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model (Collector cone only) </a:t>
            </a:r>
          </a:p>
        </p:txBody>
      </p:sp>
      <p:grpSp>
        <p:nvGrpSpPr>
          <p:cNvPr id="10" name="Group 9"/>
          <p:cNvGrpSpPr/>
          <p:nvPr/>
        </p:nvGrpSpPr>
        <p:grpSpPr>
          <a:xfrm>
            <a:off x="275949" y="1320590"/>
            <a:ext cx="11640101" cy="3914775"/>
            <a:chOff x="456650" y="1828810"/>
            <a:chExt cx="11640101" cy="3914775"/>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650" y="1828810"/>
              <a:ext cx="3870782" cy="391363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2925" y="1828810"/>
              <a:ext cx="3871913" cy="3914775"/>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4838" y="1828810"/>
              <a:ext cx="3871913" cy="3914775"/>
            </a:xfrm>
            <a:prstGeom prst="rect">
              <a:avLst/>
            </a:prstGeom>
          </p:spPr>
        </p:pic>
      </p:grpSp>
      <p:grpSp>
        <p:nvGrpSpPr>
          <p:cNvPr id="11" name="Group 10"/>
          <p:cNvGrpSpPr/>
          <p:nvPr/>
        </p:nvGrpSpPr>
        <p:grpSpPr>
          <a:xfrm>
            <a:off x="1575954" y="5312070"/>
            <a:ext cx="8669393" cy="378853"/>
            <a:chOff x="1619250" y="6025636"/>
            <a:chExt cx="8669393" cy="378853"/>
          </a:xfrm>
        </p:grpSpPr>
        <p:sp>
          <p:nvSpPr>
            <p:cNvPr id="7" name="TextBox 6"/>
            <p:cNvSpPr txBox="1"/>
            <p:nvPr/>
          </p:nvSpPr>
          <p:spPr>
            <a:xfrm>
              <a:off x="1619250" y="6025636"/>
              <a:ext cx="79765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8F8F8"/>
                  </a:solidFill>
                  <a:effectLst/>
                  <a:uFillTx/>
                  <a:latin typeface="+mj-lt"/>
                  <a:ea typeface="+mj-ea"/>
                  <a:cs typeface="+mj-cs"/>
                  <a:sym typeface="Helvetica"/>
                </a:rPr>
                <a:t>Time</a:t>
              </a:r>
              <a:r>
                <a:rPr kumimoji="0" lang="en-US" sz="1800" b="0" i="0" u="none" strike="noStrike" cap="none" spc="0" normalizeH="0" dirty="0">
                  <a:ln>
                    <a:noFill/>
                  </a:ln>
                  <a:solidFill>
                    <a:srgbClr val="F8F8F8"/>
                  </a:solidFill>
                  <a:effectLst/>
                  <a:uFillTx/>
                  <a:latin typeface="+mj-lt"/>
                  <a:ea typeface="+mj-ea"/>
                  <a:cs typeface="+mj-cs"/>
                  <a:sym typeface="Helvetica"/>
                </a:rPr>
                <a:t> 0</a:t>
              </a:r>
              <a:endParaRPr kumimoji="0" lang="en-US" sz="1800" b="0" i="0" u="none" strike="noStrike" cap="none" spc="0" normalizeH="0" baseline="0" dirty="0">
                <a:ln>
                  <a:noFill/>
                </a:ln>
                <a:solidFill>
                  <a:srgbClr val="F8F8F8"/>
                </a:solidFill>
                <a:effectLst/>
                <a:uFillTx/>
                <a:latin typeface="+mj-lt"/>
                <a:ea typeface="+mj-ea"/>
                <a:cs typeface="+mj-cs"/>
                <a:sym typeface="Helvetica"/>
              </a:endParaRPr>
            </a:p>
          </p:txBody>
        </p:sp>
        <p:sp>
          <p:nvSpPr>
            <p:cNvPr id="8" name="TextBox 7"/>
            <p:cNvSpPr txBox="1"/>
            <p:nvPr/>
          </p:nvSpPr>
          <p:spPr>
            <a:xfrm>
              <a:off x="5648325" y="6035161"/>
              <a:ext cx="122084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8F8F8"/>
                  </a:solidFill>
                  <a:effectLst/>
                  <a:uFillTx/>
                  <a:latin typeface="+mj-lt"/>
                  <a:ea typeface="+mj-ea"/>
                  <a:cs typeface="+mj-cs"/>
                  <a:sym typeface="Helvetica"/>
                </a:rPr>
                <a:t>30 minutes</a:t>
              </a:r>
            </a:p>
          </p:txBody>
        </p:sp>
        <p:sp>
          <p:nvSpPr>
            <p:cNvPr id="9" name="TextBox 8"/>
            <p:cNvSpPr txBox="1"/>
            <p:nvPr/>
          </p:nvSpPr>
          <p:spPr>
            <a:xfrm>
              <a:off x="9067800" y="6035161"/>
              <a:ext cx="122084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8F8F8"/>
                  </a:solidFill>
                  <a:effectLst/>
                  <a:uFillTx/>
                  <a:latin typeface="+mj-lt"/>
                  <a:ea typeface="+mj-ea"/>
                  <a:cs typeface="+mj-cs"/>
                  <a:sym typeface="Helvetica"/>
                </a:rPr>
                <a:t>60 minutes</a:t>
              </a:r>
            </a:p>
          </p:txBody>
        </p:sp>
      </p:grpSp>
      <p:sp>
        <p:nvSpPr>
          <p:cNvPr id="12" name="TextBox 11"/>
          <p:cNvSpPr txBox="1"/>
          <p:nvPr/>
        </p:nvSpPr>
        <p:spPr>
          <a:xfrm>
            <a:off x="2619375" y="5716298"/>
            <a:ext cx="605790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8F8F8"/>
                </a:solidFill>
                <a:effectLst/>
                <a:uFillTx/>
                <a:latin typeface="+mj-lt"/>
                <a:ea typeface="+mj-ea"/>
                <a:cs typeface="+mj-cs"/>
                <a:sym typeface="Helvetica"/>
              </a:rPr>
              <a:t>Approximately 1x10</a:t>
            </a:r>
            <a:r>
              <a:rPr kumimoji="0" lang="en-US" sz="1800" b="0" i="0" u="none" strike="noStrike" cap="none" spc="0" normalizeH="0" baseline="30000" dirty="0">
                <a:ln>
                  <a:noFill/>
                </a:ln>
                <a:solidFill>
                  <a:srgbClr val="F8F8F8"/>
                </a:solidFill>
                <a:effectLst/>
                <a:uFillTx/>
                <a:latin typeface="+mj-lt"/>
                <a:ea typeface="+mj-ea"/>
                <a:cs typeface="+mj-cs"/>
                <a:sym typeface="Helvetica"/>
              </a:rPr>
              <a:t>-12</a:t>
            </a:r>
            <a:r>
              <a:rPr kumimoji="0" lang="en-US" sz="1800" b="0" i="0" u="none" strike="noStrike" cap="none" spc="0" normalizeH="0" dirty="0">
                <a:ln>
                  <a:noFill/>
                </a:ln>
                <a:solidFill>
                  <a:srgbClr val="F8F8F8"/>
                </a:solidFill>
                <a:effectLst/>
                <a:uFillTx/>
                <a:latin typeface="+mj-lt"/>
                <a:ea typeface="+mj-ea"/>
                <a:cs typeface="+mj-cs"/>
                <a:sym typeface="Helvetica"/>
              </a:rPr>
              <a:t> of loading remaining at 60 minutes</a:t>
            </a:r>
            <a:endParaRPr kumimoji="0" lang="en-US" sz="1800" b="0" i="0" u="none" strike="noStrike" cap="none" spc="0" normalizeH="0" baseline="0" dirty="0">
              <a:ln>
                <a:noFill/>
              </a:ln>
              <a:solidFill>
                <a:srgbClr val="F8F8F8"/>
              </a:solidFill>
              <a:effectLst/>
              <a:uFillTx/>
              <a:latin typeface="+mj-lt"/>
              <a:ea typeface="+mj-ea"/>
              <a:cs typeface="+mj-cs"/>
              <a:sym typeface="Helvetica"/>
            </a:endParaRPr>
          </a:p>
        </p:txBody>
      </p:sp>
      <p:sp>
        <p:nvSpPr>
          <p:cNvPr id="13" name="TextBox 12"/>
          <p:cNvSpPr txBox="1"/>
          <p:nvPr/>
        </p:nvSpPr>
        <p:spPr>
          <a:xfrm>
            <a:off x="3614099" y="6111001"/>
            <a:ext cx="5332546"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kumimoji="0" lang="en-US" sz="1400" b="0" i="0" u="none" strike="noStrike" cap="none" spc="0" normalizeH="0" baseline="0" dirty="0">
                <a:ln>
                  <a:noFill/>
                </a:ln>
                <a:solidFill>
                  <a:schemeClr val="bg1"/>
                </a:solidFill>
                <a:effectLst/>
                <a:uFillTx/>
                <a:sym typeface="Helvetica"/>
              </a:rPr>
              <a:t>Graphics from </a:t>
            </a:r>
            <a:r>
              <a:rPr lang="en-US" sz="1400" dirty="0">
                <a:solidFill>
                  <a:schemeClr val="bg1"/>
                </a:solidFill>
              </a:rPr>
              <a:t>“Eigenbrode et al., 2021, </a:t>
            </a:r>
            <a:r>
              <a:rPr lang="en-US" sz="1400" i="1" dirty="0">
                <a:solidFill>
                  <a:schemeClr val="bg1"/>
                </a:solidFill>
              </a:rPr>
              <a:t>Frontiers in Space Tech.” </a:t>
            </a:r>
            <a:endParaRPr lang="en-US" sz="1400" dirty="0">
              <a:solidFill>
                <a:schemeClr val="bg1"/>
              </a:solidFill>
            </a:endParaRPr>
          </a:p>
        </p:txBody>
      </p:sp>
    </p:spTree>
    <p:extLst>
      <p:ext uri="{BB962C8B-B14F-4D97-AF65-F5344CB8AC3E}">
        <p14:creationId xmlns:p14="http://schemas.microsoft.com/office/powerpoint/2010/main" val="3868487033"/>
      </p:ext>
    </p:extLst>
  </p:cSld>
  <p:clrMapOvr>
    <a:masterClrMapping/>
  </p:clrMapOvr>
  <p:transition spd="med" advTm="6088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Physics Model (Collector cone only)</a:t>
            </a:r>
          </a:p>
        </p:txBody>
      </p:sp>
      <p:grpSp>
        <p:nvGrpSpPr>
          <p:cNvPr id="7" name="Group 6"/>
          <p:cNvGrpSpPr>
            <a:grpSpLocks noChangeAspect="1"/>
          </p:cNvGrpSpPr>
          <p:nvPr/>
        </p:nvGrpSpPr>
        <p:grpSpPr>
          <a:xfrm>
            <a:off x="312449" y="1383741"/>
            <a:ext cx="11253126" cy="3657600"/>
            <a:chOff x="312449" y="1690688"/>
            <a:chExt cx="12040845" cy="3913632"/>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449" y="1690688"/>
              <a:ext cx="4013615" cy="391363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6064" y="1690688"/>
              <a:ext cx="4013615" cy="3913632"/>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9679" y="1690688"/>
              <a:ext cx="4013615" cy="3913632"/>
            </a:xfrm>
            <a:prstGeom prst="rect">
              <a:avLst/>
            </a:prstGeom>
          </p:spPr>
        </p:pic>
      </p:grpSp>
      <p:grpSp>
        <p:nvGrpSpPr>
          <p:cNvPr id="11" name="Group 10"/>
          <p:cNvGrpSpPr/>
          <p:nvPr/>
        </p:nvGrpSpPr>
        <p:grpSpPr>
          <a:xfrm>
            <a:off x="1609725" y="5194814"/>
            <a:ext cx="8669393" cy="378853"/>
            <a:chOff x="1619250" y="6025636"/>
            <a:chExt cx="8669393" cy="378853"/>
          </a:xfrm>
        </p:grpSpPr>
        <p:sp>
          <p:nvSpPr>
            <p:cNvPr id="8" name="TextBox 7"/>
            <p:cNvSpPr txBox="1"/>
            <p:nvPr/>
          </p:nvSpPr>
          <p:spPr>
            <a:xfrm>
              <a:off x="1619250" y="6025636"/>
              <a:ext cx="79765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8F8F8"/>
                  </a:solidFill>
                  <a:effectLst/>
                  <a:uFillTx/>
                  <a:latin typeface="+mj-lt"/>
                  <a:ea typeface="+mj-ea"/>
                  <a:cs typeface="+mj-cs"/>
                  <a:sym typeface="Helvetica"/>
                </a:rPr>
                <a:t>Time</a:t>
              </a:r>
              <a:r>
                <a:rPr kumimoji="0" lang="en-US" sz="1800" b="0" i="0" u="none" strike="noStrike" cap="none" spc="0" normalizeH="0" dirty="0">
                  <a:ln>
                    <a:noFill/>
                  </a:ln>
                  <a:solidFill>
                    <a:srgbClr val="F8F8F8"/>
                  </a:solidFill>
                  <a:effectLst/>
                  <a:uFillTx/>
                  <a:latin typeface="+mj-lt"/>
                  <a:ea typeface="+mj-ea"/>
                  <a:cs typeface="+mj-cs"/>
                  <a:sym typeface="Helvetica"/>
                </a:rPr>
                <a:t> 0</a:t>
              </a:r>
              <a:endParaRPr kumimoji="0" lang="en-US" sz="1800" b="0" i="0" u="none" strike="noStrike" cap="none" spc="0" normalizeH="0" baseline="0" dirty="0">
                <a:ln>
                  <a:noFill/>
                </a:ln>
                <a:solidFill>
                  <a:srgbClr val="F8F8F8"/>
                </a:solidFill>
                <a:effectLst/>
                <a:uFillTx/>
                <a:latin typeface="+mj-lt"/>
                <a:ea typeface="+mj-ea"/>
                <a:cs typeface="+mj-cs"/>
                <a:sym typeface="Helvetica"/>
              </a:endParaRPr>
            </a:p>
          </p:txBody>
        </p:sp>
        <p:sp>
          <p:nvSpPr>
            <p:cNvPr id="9" name="TextBox 8"/>
            <p:cNvSpPr txBox="1"/>
            <p:nvPr/>
          </p:nvSpPr>
          <p:spPr>
            <a:xfrm>
              <a:off x="5648325" y="6035161"/>
              <a:ext cx="122084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8F8F8"/>
                  </a:solidFill>
                  <a:effectLst/>
                  <a:uFillTx/>
                  <a:latin typeface="+mj-lt"/>
                  <a:ea typeface="+mj-ea"/>
                  <a:cs typeface="+mj-cs"/>
                  <a:sym typeface="Helvetica"/>
                </a:rPr>
                <a:t>30 minutes</a:t>
              </a:r>
            </a:p>
          </p:txBody>
        </p:sp>
        <p:sp>
          <p:nvSpPr>
            <p:cNvPr id="10" name="TextBox 9"/>
            <p:cNvSpPr txBox="1"/>
            <p:nvPr/>
          </p:nvSpPr>
          <p:spPr>
            <a:xfrm>
              <a:off x="9067800" y="6035161"/>
              <a:ext cx="122084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8F8F8"/>
                  </a:solidFill>
                  <a:effectLst/>
                  <a:uFillTx/>
                  <a:latin typeface="+mj-lt"/>
                  <a:ea typeface="+mj-ea"/>
                  <a:cs typeface="+mj-cs"/>
                  <a:sym typeface="Helvetica"/>
                </a:rPr>
                <a:t>60 minutes</a:t>
              </a:r>
            </a:p>
          </p:txBody>
        </p:sp>
      </p:grpSp>
      <p:sp>
        <p:nvSpPr>
          <p:cNvPr id="12" name="TextBox 11"/>
          <p:cNvSpPr txBox="1"/>
          <p:nvPr/>
        </p:nvSpPr>
        <p:spPr>
          <a:xfrm>
            <a:off x="933450" y="5686425"/>
            <a:ext cx="1021048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8F8F8"/>
                </a:solidFill>
                <a:effectLst/>
                <a:uFillTx/>
                <a:latin typeface="+mj-lt"/>
                <a:ea typeface="+mj-ea"/>
                <a:cs typeface="+mj-cs"/>
                <a:sym typeface="Helvetica"/>
              </a:rPr>
              <a:t>Approximately 12% of contamination load remaining at 60 minutes,</a:t>
            </a:r>
            <a:r>
              <a:rPr kumimoji="0" lang="en-US" sz="1800" b="0" i="0" u="none" strike="noStrike" cap="none" spc="0" normalizeH="0" dirty="0">
                <a:ln>
                  <a:noFill/>
                </a:ln>
                <a:solidFill>
                  <a:srgbClr val="F8F8F8"/>
                </a:solidFill>
                <a:effectLst/>
                <a:uFillTx/>
                <a:latin typeface="+mj-lt"/>
                <a:ea typeface="+mj-ea"/>
                <a:cs typeface="+mj-cs"/>
                <a:sym typeface="Helvetica"/>
              </a:rPr>
              <a:t> primarily the nC25 hydrocarbon</a:t>
            </a:r>
            <a:endParaRPr kumimoji="0" lang="en-US" sz="1800" b="0" i="0" u="none" strike="noStrike" cap="none" spc="0" normalizeH="0" baseline="0" dirty="0">
              <a:ln>
                <a:noFill/>
              </a:ln>
              <a:solidFill>
                <a:srgbClr val="F8F8F8"/>
              </a:solidFill>
              <a:effectLst/>
              <a:uFillTx/>
              <a:latin typeface="+mj-lt"/>
              <a:ea typeface="+mj-ea"/>
              <a:cs typeface="+mj-cs"/>
              <a:sym typeface="Helvetica"/>
            </a:endParaRPr>
          </a:p>
        </p:txBody>
      </p:sp>
      <p:sp>
        <p:nvSpPr>
          <p:cNvPr id="13" name="TextBox 12"/>
          <p:cNvSpPr txBox="1"/>
          <p:nvPr/>
        </p:nvSpPr>
        <p:spPr>
          <a:xfrm>
            <a:off x="3037449" y="6104440"/>
            <a:ext cx="5332546"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kumimoji="0" lang="en-US" sz="1400" b="0" i="0" u="none" strike="noStrike" cap="none" spc="0" normalizeH="0" baseline="0" dirty="0">
                <a:ln>
                  <a:noFill/>
                </a:ln>
                <a:solidFill>
                  <a:schemeClr val="bg1"/>
                </a:solidFill>
                <a:effectLst/>
                <a:uFillTx/>
                <a:sym typeface="Helvetica"/>
              </a:rPr>
              <a:t>Graphics from </a:t>
            </a:r>
            <a:r>
              <a:rPr lang="en-US" sz="1400" dirty="0">
                <a:solidFill>
                  <a:schemeClr val="bg1"/>
                </a:solidFill>
              </a:rPr>
              <a:t>“Eigenbrode et al., 2021, </a:t>
            </a:r>
            <a:r>
              <a:rPr lang="en-US" sz="1400" i="1" dirty="0">
                <a:solidFill>
                  <a:schemeClr val="bg1"/>
                </a:solidFill>
              </a:rPr>
              <a:t>Frontiers in Space Tech.” </a:t>
            </a:r>
            <a:endParaRPr lang="en-US" sz="1400" dirty="0">
              <a:solidFill>
                <a:schemeClr val="bg1"/>
              </a:solidFill>
            </a:endParaRPr>
          </a:p>
        </p:txBody>
      </p:sp>
    </p:spTree>
    <p:extLst>
      <p:ext uri="{BB962C8B-B14F-4D97-AF65-F5344CB8AC3E}">
        <p14:creationId xmlns:p14="http://schemas.microsoft.com/office/powerpoint/2010/main" val="2743200136"/>
      </p:ext>
    </p:extLst>
  </p:cSld>
  <p:clrMapOvr>
    <a:masterClrMapping/>
  </p:clrMapOvr>
  <p:transition spd="med" advTm="2926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015" y="265372"/>
            <a:ext cx="10515600" cy="1325563"/>
          </a:xfrm>
        </p:spPr>
        <p:txBody>
          <a:bodyPr/>
          <a:lstStyle/>
          <a:p>
            <a:r>
              <a:rPr lang="en-US" dirty="0"/>
              <a:t>Comparison of n-C16 loss between standard model and improved model</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6577" y="1422959"/>
            <a:ext cx="2731770" cy="2348865"/>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808" y="1422959"/>
            <a:ext cx="2731770" cy="234886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1265" y="1422959"/>
            <a:ext cx="2731770" cy="2348865"/>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618272" y="2364518"/>
            <a:ext cx="1005840" cy="246888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6914" y="3856928"/>
            <a:ext cx="2408873" cy="2348865"/>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84157" y="3856927"/>
            <a:ext cx="2408873" cy="2348865"/>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35174" y="3856927"/>
            <a:ext cx="2408873" cy="2348865"/>
          </a:xfrm>
          <a:prstGeom prst="rect">
            <a:avLst/>
          </a:prstGeom>
        </p:spPr>
      </p:pic>
      <p:sp>
        <p:nvSpPr>
          <p:cNvPr id="13" name="TextBox 12"/>
          <p:cNvSpPr txBox="1"/>
          <p:nvPr/>
        </p:nvSpPr>
        <p:spPr>
          <a:xfrm>
            <a:off x="3644448" y="6259194"/>
            <a:ext cx="5332546"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kumimoji="0" lang="en-US" sz="1400" b="0" i="0" u="none" strike="noStrike" cap="none" spc="0" normalizeH="0" baseline="0" dirty="0">
                <a:ln>
                  <a:noFill/>
                </a:ln>
                <a:solidFill>
                  <a:schemeClr val="bg1"/>
                </a:solidFill>
                <a:effectLst/>
                <a:uFillTx/>
                <a:sym typeface="Helvetica"/>
              </a:rPr>
              <a:t>Graphics from </a:t>
            </a:r>
            <a:r>
              <a:rPr lang="en-US" sz="1400" dirty="0">
                <a:solidFill>
                  <a:schemeClr val="bg1"/>
                </a:solidFill>
              </a:rPr>
              <a:t>“Eigenbrode et al., 2021, </a:t>
            </a:r>
            <a:r>
              <a:rPr lang="en-US" sz="1400" i="1" dirty="0">
                <a:solidFill>
                  <a:schemeClr val="bg1"/>
                </a:solidFill>
              </a:rPr>
              <a:t>Frontiers in Space Tech.” </a:t>
            </a:r>
            <a:endParaRPr lang="en-US" sz="1400" dirty="0">
              <a:solidFill>
                <a:schemeClr val="bg1"/>
              </a:solidFill>
            </a:endParaRPr>
          </a:p>
        </p:txBody>
      </p:sp>
    </p:spTree>
    <p:extLst>
      <p:ext uri="{BB962C8B-B14F-4D97-AF65-F5344CB8AC3E}">
        <p14:creationId xmlns:p14="http://schemas.microsoft.com/office/powerpoint/2010/main" val="2553614571"/>
      </p:ext>
    </p:extLst>
  </p:cSld>
  <p:clrMapOvr>
    <a:masterClrMapping/>
  </p:clrMapOvr>
  <p:transition spd="med" advTm="3727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n-C20 loss between standard model and improved model</a:t>
            </a:r>
          </a:p>
        </p:txBody>
      </p:sp>
      <p:grpSp>
        <p:nvGrpSpPr>
          <p:cNvPr id="3" name="Group 2"/>
          <p:cNvGrpSpPr/>
          <p:nvPr/>
        </p:nvGrpSpPr>
        <p:grpSpPr>
          <a:xfrm>
            <a:off x="838200" y="1690689"/>
            <a:ext cx="10117975" cy="4410854"/>
            <a:chOff x="838200" y="1690688"/>
            <a:chExt cx="10671471" cy="4895201"/>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80030" y="4237024"/>
              <a:ext cx="2408873" cy="2348865"/>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4569" y="4237024"/>
              <a:ext cx="2408873" cy="2348865"/>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323" y="4237024"/>
              <a:ext cx="2408873" cy="2348865"/>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1690688"/>
              <a:ext cx="2731770" cy="2348865"/>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23784" y="1690688"/>
              <a:ext cx="2731770" cy="2348865"/>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19246" y="1690688"/>
              <a:ext cx="2731770" cy="2348865"/>
            </a:xfrm>
            <a:prstGeom prst="rect">
              <a:avLst/>
            </a:prstGeom>
          </p:spPr>
        </p:pic>
        <p:pic>
          <p:nvPicPr>
            <p:cNvPr id="15" name="Picture 1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595271" y="2335794"/>
              <a:ext cx="914400" cy="2560320"/>
            </a:xfrm>
            <a:prstGeom prst="rect">
              <a:avLst/>
            </a:prstGeom>
          </p:spPr>
        </p:pic>
      </p:grpSp>
      <p:sp>
        <p:nvSpPr>
          <p:cNvPr id="11" name="TextBox 10"/>
          <p:cNvSpPr txBox="1"/>
          <p:nvPr/>
        </p:nvSpPr>
        <p:spPr>
          <a:xfrm>
            <a:off x="3799065" y="6256776"/>
            <a:ext cx="5332546"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kumimoji="0" lang="en-US" sz="1400" b="0" i="0" u="none" strike="noStrike" cap="none" spc="0" normalizeH="0" baseline="0" dirty="0">
                <a:ln>
                  <a:noFill/>
                </a:ln>
                <a:solidFill>
                  <a:schemeClr val="bg1"/>
                </a:solidFill>
                <a:effectLst/>
                <a:uFillTx/>
                <a:sym typeface="Helvetica"/>
              </a:rPr>
              <a:t>Graphics from </a:t>
            </a:r>
            <a:r>
              <a:rPr lang="en-US" sz="1400" dirty="0">
                <a:solidFill>
                  <a:schemeClr val="bg1"/>
                </a:solidFill>
              </a:rPr>
              <a:t>“Eigenbrode et al., 2021, </a:t>
            </a:r>
            <a:r>
              <a:rPr lang="en-US" sz="1400" i="1" dirty="0">
                <a:solidFill>
                  <a:schemeClr val="bg1"/>
                </a:solidFill>
              </a:rPr>
              <a:t>Frontiers in Space Tech.” </a:t>
            </a:r>
            <a:endParaRPr lang="en-US" sz="1400" dirty="0">
              <a:solidFill>
                <a:schemeClr val="bg1"/>
              </a:solidFill>
            </a:endParaRPr>
          </a:p>
        </p:txBody>
      </p:sp>
    </p:spTree>
    <p:extLst>
      <p:ext uri="{BB962C8B-B14F-4D97-AF65-F5344CB8AC3E}">
        <p14:creationId xmlns:p14="http://schemas.microsoft.com/office/powerpoint/2010/main" val="3763646016"/>
      </p:ext>
    </p:extLst>
  </p:cSld>
  <p:clrMapOvr>
    <a:masterClrMapping/>
  </p:clrMapOvr>
  <p:transition spd="med" advTm="31422"/>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8F8F8"/>
                </a:solidFill>
              </a:rPr>
              <a:t>Summary</a:t>
            </a:r>
          </a:p>
        </p:txBody>
      </p:sp>
      <p:sp>
        <p:nvSpPr>
          <p:cNvPr id="3" name="Text Placeholder 2"/>
          <p:cNvSpPr>
            <a:spLocks noGrp="1"/>
          </p:cNvSpPr>
          <p:nvPr>
            <p:ph type="body" idx="1"/>
          </p:nvPr>
        </p:nvSpPr>
        <p:spPr/>
        <p:txBody>
          <a:bodyPr/>
          <a:lstStyle/>
          <a:p>
            <a:r>
              <a:rPr lang="en-US" dirty="0">
                <a:solidFill>
                  <a:srgbClr val="F8F8F8"/>
                </a:solidFill>
              </a:rPr>
              <a:t>Brunauer, Emmett and Teller’s development for multilayer adsorption was incorporated into molecular transport modeling</a:t>
            </a:r>
          </a:p>
          <a:p>
            <a:r>
              <a:rPr lang="en-US" dirty="0"/>
              <a:t>Their estimation of the adsorption energy for the first molecular layer and subsequent layers was utilized</a:t>
            </a:r>
          </a:p>
          <a:p>
            <a:r>
              <a:rPr lang="en-US" dirty="0"/>
              <a:t>Both models utilized the rate reduction due to the source area</a:t>
            </a:r>
          </a:p>
          <a:p>
            <a:r>
              <a:rPr lang="en-US" dirty="0"/>
              <a:t>The improved physics model is more consistent with long duration high temperature bake out of surface contaminated high vacuum systems</a:t>
            </a:r>
          </a:p>
          <a:p>
            <a:endParaRPr lang="en-US" dirty="0">
              <a:solidFill>
                <a:srgbClr val="F8F8F8"/>
              </a:solidFill>
            </a:endParaRPr>
          </a:p>
        </p:txBody>
      </p:sp>
    </p:spTree>
    <p:extLst>
      <p:ext uri="{BB962C8B-B14F-4D97-AF65-F5344CB8AC3E}">
        <p14:creationId xmlns:p14="http://schemas.microsoft.com/office/powerpoint/2010/main" val="138459169"/>
      </p:ext>
    </p:extLst>
  </p:cSld>
  <p:clrMapOvr>
    <a:masterClrMapping/>
  </p:clrMapOvr>
  <p:transition spd="med" advTm="32489"/>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8F8F8"/>
                </a:solidFill>
              </a:rPr>
              <a:t>Future work</a:t>
            </a:r>
          </a:p>
        </p:txBody>
      </p:sp>
      <p:sp>
        <p:nvSpPr>
          <p:cNvPr id="3" name="Text Placeholder 2"/>
          <p:cNvSpPr>
            <a:spLocks noGrp="1"/>
          </p:cNvSpPr>
          <p:nvPr>
            <p:ph type="body" idx="1"/>
          </p:nvPr>
        </p:nvSpPr>
        <p:spPr/>
        <p:txBody>
          <a:bodyPr/>
          <a:lstStyle/>
          <a:p>
            <a:r>
              <a:rPr lang="en-US" dirty="0">
                <a:solidFill>
                  <a:srgbClr val="F8F8F8"/>
                </a:solidFill>
              </a:rPr>
              <a:t>Develop processes for evaluating the material-material interactions</a:t>
            </a:r>
          </a:p>
          <a:p>
            <a:r>
              <a:rPr lang="en-US" dirty="0">
                <a:solidFill>
                  <a:srgbClr val="F8F8F8"/>
                </a:solidFill>
              </a:rPr>
              <a:t>General material-molecule interactions</a:t>
            </a:r>
          </a:p>
          <a:p>
            <a:pPr lvl="1"/>
            <a:r>
              <a:rPr lang="en-US" dirty="0">
                <a:solidFill>
                  <a:srgbClr val="F8F8F8"/>
                </a:solidFill>
              </a:rPr>
              <a:t>Are general surface-molecule interactions feasible</a:t>
            </a:r>
          </a:p>
          <a:p>
            <a:pPr lvl="1"/>
            <a:r>
              <a:rPr lang="en-US" dirty="0">
                <a:solidFill>
                  <a:srgbClr val="F8F8F8"/>
                </a:solidFill>
              </a:rPr>
              <a:t>When does it work when doesn’t it work</a:t>
            </a:r>
          </a:p>
          <a:p>
            <a:pPr lvl="1"/>
            <a:r>
              <a:rPr lang="en-US" dirty="0">
                <a:solidFill>
                  <a:srgbClr val="F8F8F8"/>
                </a:solidFill>
              </a:rPr>
              <a:t>Is single molecular layer and multiple molecular layer modeling adequate?</a:t>
            </a:r>
          </a:p>
          <a:p>
            <a:r>
              <a:rPr lang="en-US" dirty="0">
                <a:solidFill>
                  <a:srgbClr val="F8F8F8"/>
                </a:solidFill>
              </a:rPr>
              <a:t>Specific material-molecule (or class of molecules) of interest</a:t>
            </a:r>
          </a:p>
        </p:txBody>
      </p:sp>
    </p:spTree>
    <p:extLst>
      <p:ext uri="{BB962C8B-B14F-4D97-AF65-F5344CB8AC3E}">
        <p14:creationId xmlns:p14="http://schemas.microsoft.com/office/powerpoint/2010/main" val="2458059200"/>
      </p:ext>
    </p:extLst>
  </p:cSld>
  <p:clrMapOvr>
    <a:masterClrMapping/>
  </p:clrMapOvr>
  <p:transition spd="med" advTm="4978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2"/>
          <p:cNvGrpSpPr/>
          <p:nvPr/>
        </p:nvGrpSpPr>
        <p:grpSpPr>
          <a:xfrm>
            <a:off x="-2" y="1851376"/>
            <a:ext cx="4233338" cy="5006626"/>
            <a:chOff x="0" y="-1"/>
            <a:chExt cx="4233336" cy="5006624"/>
          </a:xfrm>
        </p:grpSpPr>
        <p:pic>
          <p:nvPicPr>
            <p:cNvPr id="112" name="Picture 4" descr="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2735529"/>
              <a:ext cx="4126534" cy="2271095"/>
            </a:xfrm>
            <a:prstGeom prst="rect">
              <a:avLst/>
            </a:prstGeom>
            <a:ln w="12700" cap="flat">
              <a:noFill/>
              <a:miter lim="400000"/>
            </a:ln>
            <a:effectLst/>
          </p:spPr>
        </p:pic>
        <p:pic>
          <p:nvPicPr>
            <p:cNvPr id="113" name="Picture 11" descr="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3660" y="-2"/>
              <a:ext cx="2289677" cy="3047306"/>
            </a:xfrm>
            <a:prstGeom prst="rect">
              <a:avLst/>
            </a:prstGeom>
            <a:ln w="12700" cap="flat">
              <a:noFill/>
              <a:miter lim="400000"/>
            </a:ln>
            <a:effectLst/>
          </p:spPr>
        </p:pic>
      </p:grpSp>
      <p:sp>
        <p:nvSpPr>
          <p:cNvPr id="115" name="TextBox 13"/>
          <p:cNvSpPr txBox="1"/>
          <p:nvPr/>
        </p:nvSpPr>
        <p:spPr>
          <a:xfrm>
            <a:off x="47130" y="115510"/>
            <a:ext cx="9503710"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000">
                <a:solidFill>
                  <a:srgbClr val="FFF2CC"/>
                </a:solidFill>
                <a:latin typeface="+mn-lt"/>
                <a:ea typeface="+mn-ea"/>
                <a:cs typeface="+mn-cs"/>
                <a:sym typeface="Calibri"/>
              </a:defRPr>
            </a:lvl1pPr>
          </a:lstStyle>
          <a:p>
            <a:r>
              <a:rPr lang="en-US" dirty="0"/>
              <a:t>Motivation</a:t>
            </a:r>
            <a:endParaRPr dirty="0"/>
          </a:p>
        </p:txBody>
      </p:sp>
      <p:sp>
        <p:nvSpPr>
          <p:cNvPr id="116" name="TextBox 26"/>
          <p:cNvSpPr txBox="1"/>
          <p:nvPr/>
        </p:nvSpPr>
        <p:spPr>
          <a:xfrm>
            <a:off x="4730750" y="1875165"/>
            <a:ext cx="7062107" cy="3108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457200" indent="-457200">
              <a:buSzPct val="100000"/>
              <a:buAutoNum type="arabicPeriod"/>
              <a:defRPr sz="2800">
                <a:solidFill>
                  <a:srgbClr val="FFFFFF"/>
                </a:solidFill>
                <a:latin typeface="+mn-lt"/>
                <a:ea typeface="+mn-ea"/>
                <a:cs typeface="+mn-cs"/>
                <a:sym typeface="Calibri"/>
              </a:defRPr>
            </a:pPr>
            <a:r>
              <a:rPr lang="en-US" sz="2800" dirty="0"/>
              <a:t>Molecular cleanliness of hardware is critical to life detection missions</a:t>
            </a:r>
          </a:p>
          <a:p>
            <a:pPr marL="457200" indent="-457200">
              <a:buSzPct val="100000"/>
              <a:buAutoNum type="arabicPeriod"/>
              <a:defRPr sz="2800">
                <a:solidFill>
                  <a:srgbClr val="FFFFFF"/>
                </a:solidFill>
                <a:latin typeface="+mn-lt"/>
                <a:ea typeface="+mn-ea"/>
                <a:cs typeface="+mn-cs"/>
                <a:sym typeface="Calibri"/>
              </a:defRPr>
            </a:pPr>
            <a:r>
              <a:rPr lang="en-US" sz="2800" dirty="0"/>
              <a:t>Significant deviations from existing molecular transport models are seen with very clean hardware</a:t>
            </a:r>
          </a:p>
          <a:p>
            <a:pPr marL="457200" indent="-457200">
              <a:buSzPct val="100000"/>
              <a:buAutoNum type="arabicPeriod"/>
              <a:defRPr sz="2800">
                <a:solidFill>
                  <a:srgbClr val="FFFFFF"/>
                </a:solidFill>
                <a:latin typeface="+mn-lt"/>
                <a:ea typeface="+mn-ea"/>
                <a:cs typeface="+mn-cs"/>
                <a:sym typeface="Calibri"/>
              </a:defRPr>
            </a:pPr>
            <a:r>
              <a:rPr lang="en-US" sz="2800" dirty="0"/>
              <a:t>Higher fidelity modeling is needed to evaluate molecular cleanliness</a:t>
            </a:r>
            <a:endParaRPr sz="2000" dirty="0"/>
          </a:p>
        </p:txBody>
      </p:sp>
      <p:sp>
        <p:nvSpPr>
          <p:cNvPr id="117" name="Footer Placeholder 3"/>
          <p:cNvSpPr txBox="1"/>
          <p:nvPr/>
        </p:nvSpPr>
        <p:spPr>
          <a:xfrm>
            <a:off x="2664267" y="6572091"/>
            <a:ext cx="6819164"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900">
                <a:solidFill>
                  <a:srgbClr val="888888"/>
                </a:solidFill>
              </a:defRPr>
            </a:lvl1pPr>
          </a:lstStyle>
          <a:p>
            <a:r>
              <a:t>COSPAR 2021</a:t>
            </a:r>
          </a:p>
        </p:txBody>
      </p:sp>
      <p:sp>
        <p:nvSpPr>
          <p:cNvPr id="2" name="TextBox 1"/>
          <p:cNvSpPr txBox="1"/>
          <p:nvPr/>
        </p:nvSpPr>
        <p:spPr>
          <a:xfrm>
            <a:off x="4233337" y="5375733"/>
            <a:ext cx="7034935"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2800" dirty="0">
                <a:solidFill>
                  <a:srgbClr val="FFFF66"/>
                </a:solidFill>
                <a:latin typeface="+mn-lt"/>
                <a:ea typeface="+mn-ea"/>
                <a:cs typeface="+mn-cs"/>
              </a:rPr>
              <a:t>High fidelity contamination transport modeling </a:t>
            </a:r>
          </a:p>
          <a:p>
            <a:r>
              <a:rPr lang="en-US" sz="2800" dirty="0">
                <a:solidFill>
                  <a:srgbClr val="FFFF66"/>
                </a:solidFill>
                <a:latin typeface="+mn-lt"/>
                <a:ea typeface="+mn-ea"/>
                <a:cs typeface="+mn-cs"/>
              </a:rPr>
              <a:t>is critical to life detection missions.</a:t>
            </a:r>
          </a:p>
        </p:txBody>
      </p:sp>
    </p:spTree>
  </p:cSld>
  <p:clrMapOvr>
    <a:masterClrMapping/>
  </p:clrMapOvr>
  <p:transition spd="med" advTm="2184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14"/>
          <p:cNvSpPr txBox="1"/>
          <p:nvPr/>
        </p:nvSpPr>
        <p:spPr>
          <a:xfrm>
            <a:off x="6378" y="393700"/>
            <a:ext cx="869649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000">
                <a:solidFill>
                  <a:srgbClr val="FFF2CC"/>
                </a:solidFill>
                <a:latin typeface="+mn-lt"/>
                <a:ea typeface="+mn-ea"/>
                <a:cs typeface="+mn-cs"/>
                <a:sym typeface="Calibri"/>
              </a:defRPr>
            </a:lvl1pPr>
          </a:lstStyle>
          <a:p>
            <a:r>
              <a:rPr dirty="0">
                <a:solidFill>
                  <a:srgbClr val="F8F8F8"/>
                </a:solidFill>
              </a:rPr>
              <a:t>Conclusions</a:t>
            </a:r>
          </a:p>
        </p:txBody>
      </p:sp>
      <p:sp>
        <p:nvSpPr>
          <p:cNvPr id="226" name="TextBox 26"/>
          <p:cNvSpPr txBox="1"/>
          <p:nvPr/>
        </p:nvSpPr>
        <p:spPr>
          <a:xfrm>
            <a:off x="4837384" y="1290912"/>
            <a:ext cx="6575991" cy="3785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287338" indent="-223838">
              <a:buSzPct val="100000"/>
              <a:buFont typeface="Arial"/>
              <a:buChar char="•"/>
              <a:defRPr sz="2000">
                <a:solidFill>
                  <a:srgbClr val="FFFFFF"/>
                </a:solidFill>
                <a:latin typeface="+mn-lt"/>
                <a:ea typeface="+mn-ea"/>
                <a:cs typeface="+mn-cs"/>
                <a:sym typeface="Calibri"/>
              </a:defRPr>
            </a:pPr>
            <a:r>
              <a:rPr lang="en-US" sz="2000" dirty="0">
                <a:solidFill>
                  <a:srgbClr val="FFFF66"/>
                </a:solidFill>
              </a:rPr>
              <a:t>The techniques developed in this study will enable future life detection and other highly contamination sensitive missions to provide scientific results with higher confidence in their validity. </a:t>
            </a:r>
          </a:p>
          <a:p>
            <a:pPr marL="287338" indent="-223838">
              <a:buSzPct val="100000"/>
              <a:buFont typeface="Arial"/>
              <a:buChar char="•"/>
              <a:defRPr sz="2000">
                <a:solidFill>
                  <a:srgbClr val="FFFFFF"/>
                </a:solidFill>
                <a:latin typeface="+mn-lt"/>
                <a:ea typeface="+mn-ea"/>
                <a:cs typeface="+mn-cs"/>
                <a:sym typeface="Calibri"/>
              </a:defRPr>
            </a:pPr>
            <a:endParaRPr lang="en-US" sz="2000" dirty="0"/>
          </a:p>
          <a:p>
            <a:pPr marL="287338" indent="-223838">
              <a:buSzPct val="100000"/>
              <a:buFont typeface="Arial"/>
              <a:buChar char="•"/>
              <a:defRPr sz="2000">
                <a:solidFill>
                  <a:srgbClr val="FFFFFF"/>
                </a:solidFill>
                <a:latin typeface="+mn-lt"/>
                <a:ea typeface="+mn-ea"/>
                <a:cs typeface="+mn-cs"/>
                <a:sym typeface="Calibri"/>
              </a:defRPr>
            </a:pPr>
            <a:r>
              <a:rPr lang="en-US" sz="2000" dirty="0"/>
              <a:t>The improved Physics model addressing the variation of adsorption energies has higher fidelity than standard approaches</a:t>
            </a:r>
          </a:p>
          <a:p>
            <a:pPr marL="287338" indent="-223838">
              <a:buSzPct val="100000"/>
              <a:buFont typeface="Arial"/>
              <a:buChar char="•"/>
              <a:defRPr sz="2000">
                <a:solidFill>
                  <a:srgbClr val="FFFFFF"/>
                </a:solidFill>
                <a:latin typeface="+mn-lt"/>
                <a:ea typeface="+mn-ea"/>
                <a:cs typeface="+mn-cs"/>
                <a:sym typeface="Calibri"/>
              </a:defRPr>
            </a:pPr>
            <a:r>
              <a:rPr lang="en-US" sz="2000" dirty="0"/>
              <a:t>Allows higher fidelity modeling for Astrobiology missions</a:t>
            </a:r>
          </a:p>
          <a:p>
            <a:pPr marL="287338" indent="-223838">
              <a:buSzPct val="100000"/>
              <a:buFont typeface="Arial"/>
              <a:buChar char="•"/>
              <a:defRPr sz="2000">
                <a:solidFill>
                  <a:srgbClr val="FFFFFF"/>
                </a:solidFill>
                <a:latin typeface="+mn-lt"/>
                <a:ea typeface="+mn-ea"/>
                <a:cs typeface="+mn-cs"/>
                <a:sym typeface="Calibri"/>
              </a:defRPr>
            </a:pPr>
            <a:r>
              <a:rPr lang="en-US" sz="2000" dirty="0"/>
              <a:t>Models containing multiple species are possible</a:t>
            </a:r>
          </a:p>
          <a:p>
            <a:pPr marL="287338" indent="-223838">
              <a:buSzPct val="100000"/>
              <a:buFont typeface="Arial"/>
              <a:buChar char="•"/>
              <a:defRPr sz="2000">
                <a:solidFill>
                  <a:srgbClr val="FFFFFF"/>
                </a:solidFill>
                <a:latin typeface="+mn-lt"/>
                <a:ea typeface="+mn-ea"/>
                <a:cs typeface="+mn-cs"/>
                <a:sym typeface="Calibri"/>
              </a:defRPr>
            </a:pPr>
            <a:r>
              <a:rPr lang="en-US" sz="2000" dirty="0"/>
              <a:t>Further improvements with additional data are possible</a:t>
            </a:r>
          </a:p>
          <a:p>
            <a:pPr marL="287338" indent="-223838">
              <a:buSzPct val="100000"/>
              <a:buFont typeface="Arial"/>
              <a:buChar char="•"/>
              <a:defRPr sz="2000">
                <a:solidFill>
                  <a:srgbClr val="FFFFFF"/>
                </a:solidFill>
                <a:latin typeface="+mn-lt"/>
                <a:ea typeface="+mn-ea"/>
                <a:cs typeface="+mn-cs"/>
                <a:sym typeface="Calibri"/>
              </a:defRPr>
            </a:pPr>
            <a:r>
              <a:rPr lang="en-US" sz="2000" dirty="0"/>
              <a:t>Treating specific material-material interactions is possible</a:t>
            </a:r>
            <a:endParaRPr sz="2000" dirty="0"/>
          </a:p>
        </p:txBody>
      </p:sp>
      <p:sp>
        <p:nvSpPr>
          <p:cNvPr id="227" name="Text"/>
          <p:cNvSpPr txBox="1"/>
          <p:nvPr/>
        </p:nvSpPr>
        <p:spPr>
          <a:xfrm>
            <a:off x="5961306" y="3370581"/>
            <a:ext cx="523388" cy="370838"/>
          </a:xfrm>
          <a:prstGeom prst="rect">
            <a:avLst/>
          </a:prstGeom>
          <a:ln w="12700">
            <a:miter lim="400000"/>
          </a:ln>
        </p:spPr>
        <p:txBody>
          <a:bodyPr wrap="none" lIns="45718" tIns="45718" rIns="45718" bIns="45718">
            <a:spAutoFit/>
          </a:bodyPr>
          <a:lstStyle/>
          <a:p>
            <a:endParaRPr/>
          </a:p>
        </p:txBody>
      </p:sp>
      <p:sp>
        <p:nvSpPr>
          <p:cNvPr id="228" name="Text"/>
          <p:cNvSpPr txBox="1"/>
          <p:nvPr/>
        </p:nvSpPr>
        <p:spPr>
          <a:xfrm>
            <a:off x="6088306" y="3497581"/>
            <a:ext cx="523388" cy="370838"/>
          </a:xfrm>
          <a:prstGeom prst="rect">
            <a:avLst/>
          </a:prstGeom>
          <a:ln w="12700">
            <a:miter lim="400000"/>
          </a:ln>
        </p:spPr>
        <p:txBody>
          <a:bodyPr wrap="none" lIns="45718" tIns="45718" rIns="45718" bIns="45718">
            <a:spAutoFit/>
          </a:bodyPr>
          <a:lstStyle/>
          <a:p>
            <a:endParaRPr/>
          </a:p>
        </p:txBody>
      </p:sp>
      <p:grpSp>
        <p:nvGrpSpPr>
          <p:cNvPr id="231" name="Group 10"/>
          <p:cNvGrpSpPr/>
          <p:nvPr/>
        </p:nvGrpSpPr>
        <p:grpSpPr>
          <a:xfrm>
            <a:off x="-25400" y="1268885"/>
            <a:ext cx="4682907" cy="5538317"/>
            <a:chOff x="0" y="0"/>
            <a:chExt cx="4682906" cy="5538315"/>
          </a:xfrm>
        </p:grpSpPr>
        <p:pic>
          <p:nvPicPr>
            <p:cNvPr id="229" name="Picture 11" descr="Picture 1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3026037"/>
              <a:ext cx="4564762" cy="2512279"/>
            </a:xfrm>
            <a:prstGeom prst="rect">
              <a:avLst/>
            </a:prstGeom>
            <a:ln w="12700" cap="flat">
              <a:noFill/>
              <a:miter lim="400000"/>
            </a:ln>
            <a:effectLst/>
          </p:spPr>
        </p:pic>
        <p:pic>
          <p:nvPicPr>
            <p:cNvPr id="230" name="Picture 12" descr="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0073" y="-1"/>
              <a:ext cx="2532834" cy="3370922"/>
            </a:xfrm>
            <a:prstGeom prst="rect">
              <a:avLst/>
            </a:prstGeom>
            <a:ln w="12700" cap="flat">
              <a:noFill/>
              <a:miter lim="400000"/>
            </a:ln>
            <a:effectLst/>
          </p:spPr>
        </p:pic>
      </p:grpSp>
    </p:spTree>
  </p:cSld>
  <p:clrMapOvr>
    <a:masterClrMapping/>
  </p:clrMapOvr>
  <p:transition spd="med" advTm="3757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Charts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5368660"/>
      </p:ext>
    </p:extLst>
  </p:cSld>
  <p:clrMapOvr>
    <a:masterClrMapping/>
  </p:clrMapOvr>
  <p:transition spd="med" advTm="1565"/>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Molecular Adsorption/Desorption</a:t>
            </a:r>
          </a:p>
        </p:txBody>
      </p:sp>
      <p:sp>
        <p:nvSpPr>
          <p:cNvPr id="3" name="Content Placeholder 2"/>
          <p:cNvSpPr>
            <a:spLocks noGrp="1"/>
          </p:cNvSpPr>
          <p:nvPr>
            <p:ph idx="1"/>
          </p:nvPr>
        </p:nvSpPr>
        <p:spPr>
          <a:xfrm>
            <a:off x="609600" y="1399428"/>
            <a:ext cx="10972800" cy="5015333"/>
          </a:xfrm>
        </p:spPr>
        <p:txBody>
          <a:bodyPr>
            <a:normAutofit fontScale="77500" lnSpcReduction="20000"/>
          </a:bodyPr>
          <a:lstStyle/>
          <a:p>
            <a:r>
              <a:rPr lang="en-US" b="1" dirty="0"/>
              <a:t>Below about five monolayers of organic contamination on a surface, the behavior of molecules on the surface is significantly different from in the bulk material.</a:t>
            </a:r>
          </a:p>
          <a:p>
            <a:pPr lvl="1"/>
            <a:r>
              <a:rPr lang="en-US" dirty="0"/>
              <a:t>In the case of water on an inorganic oxide surface, in the first three monolayers of water on the surface, the adsorbed water is “ice like”  at room temperature. (David B. </a:t>
            </a:r>
            <a:r>
              <a:rPr lang="en-US" dirty="0" err="1"/>
              <a:t>Asay</a:t>
            </a:r>
            <a:r>
              <a:rPr lang="en-US" dirty="0"/>
              <a:t>, 2005)</a:t>
            </a:r>
          </a:p>
          <a:p>
            <a:r>
              <a:rPr lang="en-US" b="1" dirty="0"/>
              <a:t>Details of the equilibrium behavior of molecular adsorption on surfaces was described by </a:t>
            </a:r>
            <a:r>
              <a:rPr lang="en-US" b="1" dirty="0" err="1"/>
              <a:t>Brunauer</a:t>
            </a:r>
            <a:r>
              <a:rPr lang="en-US" b="1" dirty="0"/>
              <a:t>, Emmett and Teller (BET) in 1937. </a:t>
            </a:r>
          </a:p>
          <a:p>
            <a:pPr lvl="1"/>
            <a:r>
              <a:rPr lang="en-US" dirty="0"/>
              <a:t>The equilibrium state is defined by the arrival rate and accommodation being equal to the source area and the evolution rate or surface residence time and area</a:t>
            </a:r>
          </a:p>
          <a:p>
            <a:pPr lvl="1"/>
            <a:r>
              <a:rPr lang="en-US" dirty="0"/>
              <a:t>The energetics and thus rate behavior of the first or first few molecular layers is in virtually all cases different from any and all additional layers.</a:t>
            </a:r>
          </a:p>
          <a:p>
            <a:r>
              <a:rPr lang="en-US" b="1" dirty="0"/>
              <a:t>The propagation of the energy perturbation to additional molecular layers can be accounted for within the BET framework. </a:t>
            </a:r>
          </a:p>
          <a:p>
            <a:pPr lvl="1"/>
            <a:r>
              <a:rPr lang="en-US" dirty="0"/>
              <a:t>Within the BET framework, Chemisorption as well as physisorption can be dealt with.</a:t>
            </a:r>
          </a:p>
          <a:p>
            <a:r>
              <a:rPr lang="en-US" b="1" dirty="0"/>
              <a:t>Divergence of the actual adsorption behavior on a real surface is to be expected due the dispersion in the surface energy.</a:t>
            </a:r>
          </a:p>
        </p:txBody>
      </p:sp>
      <p:sp>
        <p:nvSpPr>
          <p:cNvPr id="4" name="Footer Placeholder 3"/>
          <p:cNvSpPr>
            <a:spLocks noGrp="1"/>
          </p:cNvSpPr>
          <p:nvPr>
            <p:ph type="ftr" sz="quarter" idx="4294967295"/>
          </p:nvPr>
        </p:nvSpPr>
        <p:spPr>
          <a:xfrm>
            <a:off x="2618547" y="6575014"/>
            <a:ext cx="6910604" cy="225294"/>
          </a:xfrm>
          <a:prstGeom prst="rect">
            <a:avLst/>
          </a:prstGeom>
        </p:spPr>
        <p:txBody>
          <a:bodyPr/>
          <a:lstStyle/>
          <a:p>
            <a:r>
              <a:rPr lang="en-US"/>
              <a:t>ELSAH Contamination Model Review - Competition Sensitive &amp; Proprietary</a:t>
            </a:r>
            <a:endParaRPr lang="en-US" dirty="0"/>
          </a:p>
        </p:txBody>
      </p:sp>
      <p:sp>
        <p:nvSpPr>
          <p:cNvPr id="5" name="Date Placeholder 4"/>
          <p:cNvSpPr>
            <a:spLocks noGrp="1"/>
          </p:cNvSpPr>
          <p:nvPr>
            <p:ph type="dt" sz="half" idx="2"/>
          </p:nvPr>
        </p:nvSpPr>
        <p:spPr/>
        <p:txBody>
          <a:bodyPr/>
          <a:lstStyle/>
          <a:p>
            <a:r>
              <a:rPr lang="en-US"/>
              <a:t>6/1/2020</a:t>
            </a:r>
          </a:p>
        </p:txBody>
      </p:sp>
      <p:sp>
        <p:nvSpPr>
          <p:cNvPr id="6" name="Slide Number Placeholder 5"/>
          <p:cNvSpPr>
            <a:spLocks noGrp="1"/>
          </p:cNvSpPr>
          <p:nvPr>
            <p:ph type="sldNum" sz="quarter" idx="4294967295"/>
          </p:nvPr>
        </p:nvSpPr>
        <p:spPr>
          <a:xfrm>
            <a:off x="8737600" y="6575014"/>
            <a:ext cx="2844800" cy="225294"/>
          </a:xfrm>
          <a:prstGeom prst="rect">
            <a:avLst/>
          </a:prstGeom>
        </p:spPr>
        <p:txBody>
          <a:bodyPr/>
          <a:lstStyle/>
          <a:p>
            <a:fld id="{1CF87B87-44D3-0144-94E6-A6D2C84F8317}" type="slidenum">
              <a:rPr lang="en-US" smtClean="0"/>
              <a:t>22</a:t>
            </a:fld>
            <a:endParaRPr lang="en-US"/>
          </a:p>
        </p:txBody>
      </p:sp>
    </p:spTree>
    <p:extLst>
      <p:ext uri="{BB962C8B-B14F-4D97-AF65-F5344CB8AC3E}">
        <p14:creationId xmlns:p14="http://schemas.microsoft.com/office/powerpoint/2010/main" val="1102476262"/>
      </p:ext>
    </p:extLst>
  </p:cSld>
  <p:clrMapOvr>
    <a:masterClrMapping/>
  </p:clrMapOvr>
  <mc:AlternateContent xmlns:mc="http://schemas.openxmlformats.org/markup-compatibility/2006" xmlns:p14="http://schemas.microsoft.com/office/powerpoint/2010/main">
    <mc:Choice Requires="p14">
      <p:transition spd="slow" p14:dur="2000" advTm="10556"/>
    </mc:Choice>
    <mc:Fallback xmlns="">
      <p:transition spd="slow" advTm="1055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BET graphical description</a:t>
            </a:r>
          </a:p>
        </p:txBody>
      </p:sp>
      <p:sp>
        <p:nvSpPr>
          <p:cNvPr id="4" name="Footer Placeholder 3"/>
          <p:cNvSpPr>
            <a:spLocks noGrp="1"/>
          </p:cNvSpPr>
          <p:nvPr>
            <p:ph type="ftr" sz="quarter" idx="4294967295"/>
          </p:nvPr>
        </p:nvSpPr>
        <p:spPr>
          <a:xfrm>
            <a:off x="2618547" y="6575014"/>
            <a:ext cx="6910604" cy="225294"/>
          </a:xfrm>
          <a:prstGeom prst="rect">
            <a:avLst/>
          </a:prstGeom>
        </p:spPr>
        <p:txBody>
          <a:bodyPr/>
          <a:lstStyle/>
          <a:p>
            <a:r>
              <a:rPr lang="en-US"/>
              <a:t>ELSAH Contamination Model Review - Competition Sensitive &amp; Proprietary</a:t>
            </a:r>
            <a:endParaRPr lang="en-US" dirty="0"/>
          </a:p>
        </p:txBody>
      </p:sp>
      <p:sp>
        <p:nvSpPr>
          <p:cNvPr id="5" name="Date Placeholder 4"/>
          <p:cNvSpPr>
            <a:spLocks noGrp="1"/>
          </p:cNvSpPr>
          <p:nvPr>
            <p:ph type="dt" sz="half" idx="2"/>
          </p:nvPr>
        </p:nvSpPr>
        <p:spPr/>
        <p:txBody>
          <a:bodyPr/>
          <a:lstStyle/>
          <a:p>
            <a:r>
              <a:rPr lang="en-US"/>
              <a:t>6/1/2020</a:t>
            </a:r>
          </a:p>
        </p:txBody>
      </p:sp>
      <p:sp>
        <p:nvSpPr>
          <p:cNvPr id="6" name="Slide Number Placeholder 5"/>
          <p:cNvSpPr>
            <a:spLocks noGrp="1"/>
          </p:cNvSpPr>
          <p:nvPr>
            <p:ph type="sldNum" sz="quarter" idx="4294967295"/>
          </p:nvPr>
        </p:nvSpPr>
        <p:spPr>
          <a:xfrm>
            <a:off x="8737600" y="6575014"/>
            <a:ext cx="2844800" cy="225294"/>
          </a:xfrm>
          <a:prstGeom prst="rect">
            <a:avLst/>
          </a:prstGeom>
        </p:spPr>
        <p:txBody>
          <a:bodyPr/>
          <a:lstStyle/>
          <a:p>
            <a:fld id="{1CF87B87-44D3-0144-94E6-A6D2C84F8317}" type="slidenum">
              <a:rPr lang="en-US" smtClean="0"/>
              <a:t>23</a:t>
            </a:fld>
            <a:endParaRPr lang="en-US"/>
          </a:p>
        </p:txBody>
      </p:sp>
      <p:cxnSp>
        <p:nvCxnSpPr>
          <p:cNvPr id="14" name="Straight Connector 13"/>
          <p:cNvCxnSpPr/>
          <p:nvPr/>
        </p:nvCxnSpPr>
        <p:spPr>
          <a:xfrm>
            <a:off x="2207741" y="4852086"/>
            <a:ext cx="7224583" cy="0"/>
          </a:xfrm>
          <a:prstGeom prst="line">
            <a:avLst/>
          </a:prstGeom>
          <a:ln w="88900"/>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7529804" y="4609323"/>
            <a:ext cx="1007706" cy="167951"/>
            <a:chOff x="5477069" y="2341984"/>
            <a:chExt cx="1007706" cy="167951"/>
          </a:xfrm>
        </p:grpSpPr>
        <p:sp>
          <p:nvSpPr>
            <p:cNvPr id="16" name="Oval 15"/>
            <p:cNvSpPr/>
            <p:nvPr/>
          </p:nvSpPr>
          <p:spPr>
            <a:xfrm>
              <a:off x="5477069"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645020"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812971"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980922"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316824"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148873"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234471" y="4441372"/>
            <a:ext cx="671804" cy="167951"/>
            <a:chOff x="5477069" y="2341984"/>
            <a:chExt cx="671804" cy="167951"/>
          </a:xfrm>
        </p:grpSpPr>
        <p:sp>
          <p:nvSpPr>
            <p:cNvPr id="30" name="Oval 29"/>
            <p:cNvSpPr/>
            <p:nvPr/>
          </p:nvSpPr>
          <p:spPr>
            <a:xfrm>
              <a:off x="5477069"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645020"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5812971"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980922"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4973216" y="4609323"/>
            <a:ext cx="1007706" cy="167951"/>
            <a:chOff x="5477069" y="2341984"/>
            <a:chExt cx="1007706" cy="167951"/>
          </a:xfrm>
        </p:grpSpPr>
        <p:sp>
          <p:nvSpPr>
            <p:cNvPr id="36" name="Oval 35"/>
            <p:cNvSpPr/>
            <p:nvPr/>
          </p:nvSpPr>
          <p:spPr>
            <a:xfrm>
              <a:off x="5477069"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645020"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5812971"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980922"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316824"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6148873"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839617" y="4609323"/>
            <a:ext cx="1007706" cy="167951"/>
            <a:chOff x="5477069" y="2341984"/>
            <a:chExt cx="1007706" cy="167951"/>
          </a:xfrm>
        </p:grpSpPr>
        <p:sp>
          <p:nvSpPr>
            <p:cNvPr id="43" name="Oval 42"/>
            <p:cNvSpPr/>
            <p:nvPr/>
          </p:nvSpPr>
          <p:spPr>
            <a:xfrm>
              <a:off x="5477069"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5645020"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5812971"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980922"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6316824"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6148873"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688424" y="4441372"/>
            <a:ext cx="671804" cy="167951"/>
            <a:chOff x="5477069" y="2341984"/>
            <a:chExt cx="671804" cy="167951"/>
          </a:xfrm>
        </p:grpSpPr>
        <p:sp>
          <p:nvSpPr>
            <p:cNvPr id="50" name="Oval 49"/>
            <p:cNvSpPr/>
            <p:nvPr/>
          </p:nvSpPr>
          <p:spPr>
            <a:xfrm>
              <a:off x="5477069"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sp>
          <p:nvSpPr>
            <p:cNvPr id="51" name="Oval 50"/>
            <p:cNvSpPr/>
            <p:nvPr/>
          </p:nvSpPr>
          <p:spPr>
            <a:xfrm>
              <a:off x="5645020"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sp>
          <p:nvSpPr>
            <p:cNvPr id="52" name="Oval 51"/>
            <p:cNvSpPr/>
            <p:nvPr/>
          </p:nvSpPr>
          <p:spPr>
            <a:xfrm>
              <a:off x="5812971"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sp>
          <p:nvSpPr>
            <p:cNvPr id="53" name="Oval 52"/>
            <p:cNvSpPr/>
            <p:nvPr/>
          </p:nvSpPr>
          <p:spPr>
            <a:xfrm>
              <a:off x="5980922"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grpSp>
      <p:grpSp>
        <p:nvGrpSpPr>
          <p:cNvPr id="54" name="Group 53"/>
          <p:cNvGrpSpPr/>
          <p:nvPr/>
        </p:nvGrpSpPr>
        <p:grpSpPr>
          <a:xfrm>
            <a:off x="7781730" y="4273421"/>
            <a:ext cx="503853" cy="167951"/>
            <a:chOff x="5477069" y="2341984"/>
            <a:chExt cx="503853" cy="167951"/>
          </a:xfrm>
        </p:grpSpPr>
        <p:sp>
          <p:nvSpPr>
            <p:cNvPr id="55" name="Oval 54"/>
            <p:cNvSpPr/>
            <p:nvPr/>
          </p:nvSpPr>
          <p:spPr>
            <a:xfrm>
              <a:off x="5477069"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sp>
          <p:nvSpPr>
            <p:cNvPr id="56" name="Oval 55"/>
            <p:cNvSpPr/>
            <p:nvPr/>
          </p:nvSpPr>
          <p:spPr>
            <a:xfrm>
              <a:off x="5645020"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sp>
          <p:nvSpPr>
            <p:cNvPr id="57" name="Oval 56"/>
            <p:cNvSpPr/>
            <p:nvPr/>
          </p:nvSpPr>
          <p:spPr>
            <a:xfrm>
              <a:off x="5812971" y="2341984"/>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grpSp>
      <p:cxnSp>
        <p:nvCxnSpPr>
          <p:cNvPr id="62" name="Straight Arrow Connector 61"/>
          <p:cNvCxnSpPr/>
          <p:nvPr/>
        </p:nvCxnSpPr>
        <p:spPr>
          <a:xfrm flipV="1">
            <a:off x="839755" y="1726163"/>
            <a:ext cx="0" cy="24446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rot="16200000">
            <a:off x="-431711" y="2696547"/>
            <a:ext cx="2082621" cy="369332"/>
          </a:xfrm>
          <a:prstGeom prst="rect">
            <a:avLst/>
          </a:prstGeom>
          <a:noFill/>
        </p:spPr>
        <p:txBody>
          <a:bodyPr wrap="none" rtlCol="0">
            <a:spAutoFit/>
          </a:bodyPr>
          <a:lstStyle/>
          <a:p>
            <a:r>
              <a:rPr lang="en-US" dirty="0">
                <a:solidFill>
                  <a:srgbClr val="F8F8F8"/>
                </a:solidFill>
              </a:rPr>
              <a:t>Adsorption Energy</a:t>
            </a:r>
          </a:p>
        </p:txBody>
      </p:sp>
      <p:sp>
        <p:nvSpPr>
          <p:cNvPr id="64" name="TextBox 63"/>
          <p:cNvSpPr txBox="1"/>
          <p:nvPr/>
        </p:nvSpPr>
        <p:spPr>
          <a:xfrm>
            <a:off x="933061" y="2062065"/>
            <a:ext cx="423514" cy="1477328"/>
          </a:xfrm>
          <a:prstGeom prst="rect">
            <a:avLst/>
          </a:prstGeom>
          <a:noFill/>
        </p:spPr>
        <p:txBody>
          <a:bodyPr wrap="none" rtlCol="0">
            <a:spAutoFit/>
          </a:bodyPr>
          <a:lstStyle/>
          <a:p>
            <a:r>
              <a:rPr lang="en-US" dirty="0">
                <a:solidFill>
                  <a:srgbClr val="F8F8F8"/>
                </a:solidFill>
              </a:rPr>
              <a:t>E</a:t>
            </a:r>
            <a:r>
              <a:rPr lang="en-US" baseline="-25000" dirty="0">
                <a:solidFill>
                  <a:srgbClr val="F8F8F8"/>
                </a:solidFill>
              </a:rPr>
              <a:t>1</a:t>
            </a:r>
          </a:p>
          <a:p>
            <a:r>
              <a:rPr lang="en-US" dirty="0">
                <a:solidFill>
                  <a:srgbClr val="F8F8F8"/>
                </a:solidFill>
              </a:rPr>
              <a:t>E</a:t>
            </a:r>
            <a:r>
              <a:rPr lang="en-US" baseline="-25000" dirty="0">
                <a:solidFill>
                  <a:srgbClr val="F8F8F8"/>
                </a:solidFill>
              </a:rPr>
              <a:t>2</a:t>
            </a:r>
          </a:p>
          <a:p>
            <a:r>
              <a:rPr lang="en-US" dirty="0">
                <a:solidFill>
                  <a:srgbClr val="F8F8F8"/>
                </a:solidFill>
              </a:rPr>
              <a:t>E</a:t>
            </a:r>
            <a:r>
              <a:rPr lang="en-US" baseline="-25000" dirty="0">
                <a:solidFill>
                  <a:srgbClr val="F8F8F8"/>
                </a:solidFill>
              </a:rPr>
              <a:t>3</a:t>
            </a:r>
          </a:p>
          <a:p>
            <a:r>
              <a:rPr lang="en-US" dirty="0">
                <a:solidFill>
                  <a:srgbClr val="F8F8F8"/>
                </a:solidFill>
              </a:rPr>
              <a:t>…</a:t>
            </a:r>
          </a:p>
          <a:p>
            <a:r>
              <a:rPr lang="en-US" dirty="0">
                <a:solidFill>
                  <a:srgbClr val="F8F8F8"/>
                </a:solidFill>
              </a:rPr>
              <a:t>E</a:t>
            </a:r>
            <a:r>
              <a:rPr lang="en-US" baseline="-25000" dirty="0">
                <a:solidFill>
                  <a:srgbClr val="F8F8F8"/>
                </a:solidFill>
              </a:rPr>
              <a:t>L</a:t>
            </a:r>
          </a:p>
        </p:txBody>
      </p:sp>
      <p:cxnSp>
        <p:nvCxnSpPr>
          <p:cNvPr id="68" name="Straight Arrow Connector 67"/>
          <p:cNvCxnSpPr/>
          <p:nvPr/>
        </p:nvCxnSpPr>
        <p:spPr>
          <a:xfrm flipH="1" flipV="1">
            <a:off x="3847323" y="4777274"/>
            <a:ext cx="528734" cy="494522"/>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469363" y="5393094"/>
            <a:ext cx="423514" cy="369332"/>
          </a:xfrm>
          <a:prstGeom prst="rect">
            <a:avLst/>
          </a:prstGeom>
          <a:noFill/>
        </p:spPr>
        <p:txBody>
          <a:bodyPr wrap="none" rtlCol="0">
            <a:spAutoFit/>
          </a:bodyPr>
          <a:lstStyle/>
          <a:p>
            <a:r>
              <a:rPr lang="en-US" dirty="0">
                <a:solidFill>
                  <a:srgbClr val="F8F8F8"/>
                </a:solidFill>
              </a:rPr>
              <a:t>E</a:t>
            </a:r>
            <a:r>
              <a:rPr lang="en-US" baseline="-25000" dirty="0">
                <a:solidFill>
                  <a:srgbClr val="F8F8F8"/>
                </a:solidFill>
              </a:rPr>
              <a:t>1</a:t>
            </a:r>
            <a:endParaRPr lang="en-US" dirty="0">
              <a:solidFill>
                <a:srgbClr val="F8F8F8"/>
              </a:solidFill>
            </a:endParaRPr>
          </a:p>
        </p:txBody>
      </p:sp>
      <p:cxnSp>
        <p:nvCxnSpPr>
          <p:cNvPr id="71" name="Straight Arrow Connector 70"/>
          <p:cNvCxnSpPr>
            <a:endCxn id="33" idx="6"/>
          </p:cNvCxnSpPr>
          <p:nvPr/>
        </p:nvCxnSpPr>
        <p:spPr>
          <a:xfrm flipH="1" flipV="1">
            <a:off x="5906275" y="4525348"/>
            <a:ext cx="615823" cy="746448"/>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438122" y="5393094"/>
            <a:ext cx="423514" cy="369332"/>
          </a:xfrm>
          <a:prstGeom prst="rect">
            <a:avLst/>
          </a:prstGeom>
          <a:noFill/>
        </p:spPr>
        <p:txBody>
          <a:bodyPr wrap="none" rtlCol="0">
            <a:spAutoFit/>
          </a:bodyPr>
          <a:lstStyle/>
          <a:p>
            <a:r>
              <a:rPr lang="en-US" dirty="0">
                <a:solidFill>
                  <a:srgbClr val="F8F8F8"/>
                </a:solidFill>
              </a:rPr>
              <a:t>E</a:t>
            </a:r>
            <a:r>
              <a:rPr lang="en-US" baseline="-25000" dirty="0">
                <a:solidFill>
                  <a:srgbClr val="F8F8F8"/>
                </a:solidFill>
              </a:rPr>
              <a:t>2</a:t>
            </a:r>
            <a:endParaRPr lang="en-US" dirty="0">
              <a:solidFill>
                <a:srgbClr val="F8F8F8"/>
              </a:solidFill>
            </a:endParaRPr>
          </a:p>
        </p:txBody>
      </p:sp>
      <p:sp>
        <p:nvSpPr>
          <p:cNvPr id="75" name="TextBox 74"/>
          <p:cNvSpPr txBox="1"/>
          <p:nvPr/>
        </p:nvSpPr>
        <p:spPr>
          <a:xfrm>
            <a:off x="9247593" y="5393094"/>
            <a:ext cx="423514" cy="369332"/>
          </a:xfrm>
          <a:prstGeom prst="rect">
            <a:avLst/>
          </a:prstGeom>
          <a:noFill/>
        </p:spPr>
        <p:txBody>
          <a:bodyPr wrap="none" rtlCol="0">
            <a:spAutoFit/>
          </a:bodyPr>
          <a:lstStyle/>
          <a:p>
            <a:r>
              <a:rPr lang="en-US" dirty="0">
                <a:solidFill>
                  <a:srgbClr val="F8F8F8"/>
                </a:solidFill>
              </a:rPr>
              <a:t>E</a:t>
            </a:r>
            <a:r>
              <a:rPr lang="en-US" baseline="-25000" dirty="0">
                <a:solidFill>
                  <a:srgbClr val="F8F8F8"/>
                </a:solidFill>
              </a:rPr>
              <a:t>3</a:t>
            </a:r>
            <a:endParaRPr lang="en-US" dirty="0">
              <a:solidFill>
                <a:srgbClr val="F8F8F8"/>
              </a:solidFill>
            </a:endParaRPr>
          </a:p>
        </p:txBody>
      </p:sp>
      <p:cxnSp>
        <p:nvCxnSpPr>
          <p:cNvPr id="77" name="Straight Arrow Connector 76"/>
          <p:cNvCxnSpPr>
            <a:endCxn id="57" idx="5"/>
          </p:cNvCxnSpPr>
          <p:nvPr/>
        </p:nvCxnSpPr>
        <p:spPr>
          <a:xfrm flipH="1" flipV="1">
            <a:off x="8260987" y="4416776"/>
            <a:ext cx="1171337" cy="85502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7865706" y="4105470"/>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sp>
        <p:nvSpPr>
          <p:cNvPr id="81" name="Oval 80"/>
          <p:cNvSpPr/>
          <p:nvPr/>
        </p:nvSpPr>
        <p:spPr>
          <a:xfrm>
            <a:off x="8033657" y="4105470"/>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sp>
        <p:nvSpPr>
          <p:cNvPr id="82" name="Oval 81"/>
          <p:cNvSpPr/>
          <p:nvPr/>
        </p:nvSpPr>
        <p:spPr>
          <a:xfrm>
            <a:off x="7940350" y="3937519"/>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sp>
        <p:nvSpPr>
          <p:cNvPr id="83" name="TextBox 82"/>
          <p:cNvSpPr txBox="1"/>
          <p:nvPr/>
        </p:nvSpPr>
        <p:spPr>
          <a:xfrm>
            <a:off x="9660851" y="3842441"/>
            <a:ext cx="558166" cy="369332"/>
          </a:xfrm>
          <a:prstGeom prst="rect">
            <a:avLst/>
          </a:prstGeom>
          <a:noFill/>
        </p:spPr>
        <p:txBody>
          <a:bodyPr wrap="none" rtlCol="0">
            <a:spAutoFit/>
          </a:bodyPr>
          <a:lstStyle/>
          <a:p>
            <a:r>
              <a:rPr lang="en-US" dirty="0">
                <a:solidFill>
                  <a:srgbClr val="F8F8F8"/>
                </a:solidFill>
              </a:rPr>
              <a:t>~E</a:t>
            </a:r>
            <a:r>
              <a:rPr lang="en-US" baseline="-25000" dirty="0">
                <a:solidFill>
                  <a:srgbClr val="F8F8F8"/>
                </a:solidFill>
              </a:rPr>
              <a:t>L</a:t>
            </a:r>
            <a:endParaRPr lang="en-US" dirty="0">
              <a:solidFill>
                <a:srgbClr val="F8F8F8"/>
              </a:solidFill>
            </a:endParaRPr>
          </a:p>
        </p:txBody>
      </p:sp>
      <p:cxnSp>
        <p:nvCxnSpPr>
          <p:cNvPr id="85" name="Straight Arrow Connector 84"/>
          <p:cNvCxnSpPr/>
          <p:nvPr/>
        </p:nvCxnSpPr>
        <p:spPr>
          <a:xfrm flipH="1">
            <a:off x="8172691" y="4006501"/>
            <a:ext cx="1488160" cy="130628"/>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7361853" y="4609491"/>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7193902" y="4609323"/>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7529804" y="4441540"/>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sp>
        <p:nvSpPr>
          <p:cNvPr id="91" name="Oval 90"/>
          <p:cNvSpPr/>
          <p:nvPr/>
        </p:nvSpPr>
        <p:spPr>
          <a:xfrm>
            <a:off x="7604448" y="4273421"/>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sp>
        <p:nvSpPr>
          <p:cNvPr id="92" name="Oval 91"/>
          <p:cNvSpPr/>
          <p:nvPr/>
        </p:nvSpPr>
        <p:spPr>
          <a:xfrm>
            <a:off x="7352520" y="4435605"/>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sp>
        <p:nvSpPr>
          <p:cNvPr id="93" name="Oval 92"/>
          <p:cNvSpPr/>
          <p:nvPr/>
        </p:nvSpPr>
        <p:spPr>
          <a:xfrm>
            <a:off x="7436495" y="4273589"/>
            <a:ext cx="167951" cy="167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F8F8"/>
              </a:solidFill>
            </a:endParaRPr>
          </a:p>
        </p:txBody>
      </p:sp>
      <p:sp>
        <p:nvSpPr>
          <p:cNvPr id="94" name="TextBox 93"/>
          <p:cNvSpPr txBox="1"/>
          <p:nvPr/>
        </p:nvSpPr>
        <p:spPr>
          <a:xfrm>
            <a:off x="2618547" y="1378237"/>
            <a:ext cx="8122736" cy="923330"/>
          </a:xfrm>
          <a:prstGeom prst="rect">
            <a:avLst/>
          </a:prstGeom>
          <a:noFill/>
        </p:spPr>
        <p:txBody>
          <a:bodyPr wrap="none" rtlCol="0">
            <a:spAutoFit/>
          </a:bodyPr>
          <a:lstStyle/>
          <a:p>
            <a:r>
              <a:rPr lang="en-US" dirty="0">
                <a:solidFill>
                  <a:srgbClr val="F8F8F8"/>
                </a:solidFill>
              </a:rPr>
              <a:t>The adsorption energy in the first monolayer is the highest</a:t>
            </a:r>
          </a:p>
          <a:p>
            <a:r>
              <a:rPr lang="en-US" dirty="0">
                <a:solidFill>
                  <a:srgbClr val="F8F8F8"/>
                </a:solidFill>
              </a:rPr>
              <a:t>The adsorption energy in the second monolayer is second highest</a:t>
            </a:r>
          </a:p>
          <a:p>
            <a:r>
              <a:rPr lang="en-US" dirty="0">
                <a:solidFill>
                  <a:srgbClr val="F8F8F8"/>
                </a:solidFill>
              </a:rPr>
              <a:t>This continues until the energy converges to vaporization energy of bulk liquid</a:t>
            </a:r>
          </a:p>
        </p:txBody>
      </p:sp>
    </p:spTree>
    <p:extLst>
      <p:ext uri="{BB962C8B-B14F-4D97-AF65-F5344CB8AC3E}">
        <p14:creationId xmlns:p14="http://schemas.microsoft.com/office/powerpoint/2010/main" val="2724547909"/>
      </p:ext>
    </p:extLst>
  </p:cSld>
  <p:clrMapOvr>
    <a:masterClrMapping/>
  </p:clrMapOvr>
  <mc:AlternateContent xmlns:mc="http://schemas.openxmlformats.org/markup-compatibility/2006" xmlns:p14="http://schemas.microsoft.com/office/powerpoint/2010/main">
    <mc:Choice Requires="p14">
      <p:transition spd="slow" p14:dur="2000" advTm="811"/>
    </mc:Choice>
    <mc:Fallback xmlns="">
      <p:transition spd="slow" advTm="81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8383"/>
          </a:xfrm>
        </p:spPr>
        <p:txBody>
          <a:bodyPr/>
          <a:lstStyle/>
          <a:p>
            <a:r>
              <a:rPr lang="en-US" dirty="0"/>
              <a:t>Adsorption Kinetics</a:t>
            </a:r>
          </a:p>
        </p:txBody>
      </p:sp>
      <p:sp>
        <p:nvSpPr>
          <p:cNvPr id="3" name="Content Placeholder 2"/>
          <p:cNvSpPr>
            <a:spLocks noGrp="1"/>
          </p:cNvSpPr>
          <p:nvPr>
            <p:ph idx="1"/>
          </p:nvPr>
        </p:nvSpPr>
        <p:spPr>
          <a:xfrm>
            <a:off x="609600" y="1283508"/>
            <a:ext cx="10972800" cy="5131253"/>
          </a:xfrm>
        </p:spPr>
        <p:txBody>
          <a:bodyPr>
            <a:normAutofit fontScale="62500" lnSpcReduction="20000"/>
          </a:bodyPr>
          <a:lstStyle/>
          <a:p>
            <a:r>
              <a:rPr lang="en-US" b="1" dirty="0"/>
              <a:t>The rate of adsorption of a material on a specific surface is based upon</a:t>
            </a:r>
          </a:p>
          <a:p>
            <a:pPr lvl="1"/>
            <a:r>
              <a:rPr lang="en-US" b="1" dirty="0"/>
              <a:t>The rate of arrival of the material to the surface</a:t>
            </a:r>
          </a:p>
          <a:p>
            <a:pPr lvl="2"/>
            <a:r>
              <a:rPr lang="en-US" dirty="0"/>
              <a:t>Material cannot accumulate faster than it is supplied to the surface</a:t>
            </a:r>
          </a:p>
          <a:p>
            <a:pPr lvl="2"/>
            <a:r>
              <a:rPr lang="en-US" dirty="0"/>
              <a:t>This is in effect a function of the partial pressure of the material in the gas phase</a:t>
            </a:r>
          </a:p>
          <a:p>
            <a:pPr lvl="2"/>
            <a:r>
              <a:rPr lang="en-US" dirty="0"/>
              <a:t>The numerical rate per unit area is often described by the Hertz-Knudsen equation</a:t>
            </a:r>
          </a:p>
          <a:p>
            <a:endParaRPr lang="en-US" dirty="0"/>
          </a:p>
          <a:p>
            <a:endParaRPr lang="en-US" dirty="0"/>
          </a:p>
          <a:p>
            <a:pPr lvl="1"/>
            <a:r>
              <a:rPr lang="en-US" b="1" dirty="0"/>
              <a:t>The accommodation of the molecules</a:t>
            </a:r>
          </a:p>
          <a:p>
            <a:pPr lvl="2"/>
            <a:r>
              <a:rPr lang="en-US" dirty="0"/>
              <a:t>This is the probability that the molecules at this energy will adsorb on the surface</a:t>
            </a:r>
          </a:p>
          <a:p>
            <a:pPr lvl="1"/>
            <a:r>
              <a:rPr lang="en-US" b="1" dirty="0"/>
              <a:t>The area</a:t>
            </a:r>
          </a:p>
          <a:p>
            <a:pPr lvl="2"/>
            <a:r>
              <a:rPr lang="en-US" dirty="0"/>
              <a:t>This area is the area of the specific type of target surface (whether this is bare, is a monolayer, a multilayer, etc.)</a:t>
            </a:r>
          </a:p>
          <a:p>
            <a:r>
              <a:rPr lang="en-US" dirty="0"/>
              <a:t>In the BET approach, the adsorption rate is represented as</a:t>
            </a:r>
          </a:p>
          <a:p>
            <a:endParaRPr lang="en-US" dirty="0"/>
          </a:p>
          <a:p>
            <a:pPr lvl="1"/>
            <a:endParaRPr lang="en-US" dirty="0"/>
          </a:p>
          <a:p>
            <a:pPr lvl="1"/>
            <a:r>
              <a:rPr lang="en-US" dirty="0"/>
              <a:t>a</a:t>
            </a:r>
            <a:r>
              <a:rPr lang="en-US" baseline="-25000" dirty="0"/>
              <a:t>1</a:t>
            </a:r>
            <a:r>
              <a:rPr lang="en-US" dirty="0"/>
              <a:t>  is the accommodation or sticking factor, p is the partial pressure, and s</a:t>
            </a:r>
            <a:r>
              <a:rPr lang="en-US" baseline="-25000" dirty="0"/>
              <a:t>0</a:t>
            </a:r>
            <a:r>
              <a:rPr lang="en-US" dirty="0"/>
              <a:t> is the bare exposed surface area</a:t>
            </a:r>
          </a:p>
        </p:txBody>
      </p:sp>
      <p:sp>
        <p:nvSpPr>
          <p:cNvPr id="4" name="Footer Placeholder 3"/>
          <p:cNvSpPr>
            <a:spLocks noGrp="1"/>
          </p:cNvSpPr>
          <p:nvPr>
            <p:ph type="ftr" sz="quarter" idx="4294967295"/>
          </p:nvPr>
        </p:nvSpPr>
        <p:spPr>
          <a:xfrm>
            <a:off x="2618547" y="6575014"/>
            <a:ext cx="6910604" cy="225294"/>
          </a:xfrm>
          <a:prstGeom prst="rect">
            <a:avLst/>
          </a:prstGeom>
        </p:spPr>
        <p:txBody>
          <a:bodyPr/>
          <a:lstStyle/>
          <a:p>
            <a:r>
              <a:rPr lang="en-US"/>
              <a:t>ELSAH Contamination Model Review - Competition Sensitive &amp; Proprietary</a:t>
            </a:r>
            <a:endParaRPr lang="en-US" dirty="0"/>
          </a:p>
        </p:txBody>
      </p:sp>
      <p:sp>
        <p:nvSpPr>
          <p:cNvPr id="5" name="Date Placeholder 4"/>
          <p:cNvSpPr>
            <a:spLocks noGrp="1"/>
          </p:cNvSpPr>
          <p:nvPr>
            <p:ph type="dt" sz="half" idx="2"/>
          </p:nvPr>
        </p:nvSpPr>
        <p:spPr/>
        <p:txBody>
          <a:bodyPr/>
          <a:lstStyle/>
          <a:p>
            <a:r>
              <a:rPr lang="en-US"/>
              <a:t>6/1/2020</a:t>
            </a:r>
          </a:p>
        </p:txBody>
      </p:sp>
      <p:sp>
        <p:nvSpPr>
          <p:cNvPr id="6" name="Slide Number Placeholder 5"/>
          <p:cNvSpPr>
            <a:spLocks noGrp="1"/>
          </p:cNvSpPr>
          <p:nvPr>
            <p:ph type="sldNum" sz="quarter" idx="4294967295"/>
          </p:nvPr>
        </p:nvSpPr>
        <p:spPr>
          <a:xfrm>
            <a:off x="8737600" y="6575014"/>
            <a:ext cx="2844800" cy="225294"/>
          </a:xfrm>
          <a:prstGeom prst="rect">
            <a:avLst/>
          </a:prstGeom>
        </p:spPr>
        <p:txBody>
          <a:bodyPr/>
          <a:lstStyle/>
          <a:p>
            <a:fld id="{1CF87B87-44D3-0144-94E6-A6D2C84F8317}" type="slidenum">
              <a:rPr lang="en-US" smtClean="0"/>
              <a:t>24</a:t>
            </a:fld>
            <a:endParaRPr lang="en-US"/>
          </a:p>
        </p:txBody>
      </p:sp>
      <p:pic>
        <p:nvPicPr>
          <p:cNvPr id="7" name="Picture 6"/>
          <p:cNvPicPr>
            <a:picLocks noChangeAspect="1"/>
          </p:cNvPicPr>
          <p:nvPr/>
        </p:nvPicPr>
        <p:blipFill>
          <a:blip r:embed="rId2"/>
          <a:stretch>
            <a:fillRect/>
          </a:stretch>
        </p:blipFill>
        <p:spPr>
          <a:xfrm>
            <a:off x="3521075" y="2868827"/>
            <a:ext cx="2828925" cy="457200"/>
          </a:xfrm>
          <a:prstGeom prst="rect">
            <a:avLst/>
          </a:prstGeom>
        </p:spPr>
      </p:pic>
      <p:sp>
        <p:nvSpPr>
          <p:cNvPr id="8" name="TextBox 7"/>
          <p:cNvSpPr txBox="1"/>
          <p:nvPr/>
        </p:nvSpPr>
        <p:spPr>
          <a:xfrm>
            <a:off x="6524368" y="2736333"/>
            <a:ext cx="1284326" cy="261610"/>
          </a:xfrm>
          <a:prstGeom prst="rect">
            <a:avLst/>
          </a:prstGeom>
          <a:noFill/>
        </p:spPr>
        <p:txBody>
          <a:bodyPr wrap="none" rtlCol="0">
            <a:spAutoFit/>
          </a:bodyPr>
          <a:lstStyle/>
          <a:p>
            <a:r>
              <a:rPr lang="en-US" sz="1100" dirty="0"/>
              <a:t>Source Wikipedia</a:t>
            </a:r>
          </a:p>
        </p:txBody>
      </p:sp>
      <p:sp>
        <p:nvSpPr>
          <p:cNvPr id="10" name="Rectangle 9"/>
          <p:cNvSpPr/>
          <p:nvPr/>
        </p:nvSpPr>
        <p:spPr>
          <a:xfrm>
            <a:off x="4643228" y="5304226"/>
            <a:ext cx="928331" cy="523220"/>
          </a:xfrm>
          <a:prstGeom prst="rect">
            <a:avLst/>
          </a:prstGeom>
        </p:spPr>
        <p:txBody>
          <a:bodyPr wrap="none">
            <a:spAutoFit/>
          </a:bodyPr>
          <a:lstStyle/>
          <a:p>
            <a:r>
              <a:rPr lang="en-US" sz="2800" dirty="0">
                <a:solidFill>
                  <a:srgbClr val="F8F8F8"/>
                </a:solidFill>
                <a:latin typeface="Calibri" panose="020F0502020204030204" pitchFamily="34" charset="0"/>
                <a:ea typeface="Calibri" panose="020F0502020204030204" pitchFamily="34" charset="0"/>
                <a:cs typeface="Times New Roman" panose="02020603050405020304" pitchFamily="18" charset="0"/>
              </a:rPr>
              <a:t>a­</a:t>
            </a:r>
            <a:r>
              <a:rPr lang="en-US" sz="2800" baseline="-25000" dirty="0">
                <a:solidFill>
                  <a:srgbClr val="F8F8F8"/>
                </a:solidFill>
                <a:latin typeface="Calibri" panose="020F0502020204030204" pitchFamily="34" charset="0"/>
                <a:ea typeface="Calibri" panose="020F0502020204030204" pitchFamily="34" charset="0"/>
                <a:cs typeface="Times New Roman" panose="02020603050405020304" pitchFamily="18" charset="0"/>
              </a:rPr>
              <a:t>1</a:t>
            </a:r>
            <a:r>
              <a:rPr lang="en-US" sz="2800" dirty="0">
                <a:solidFill>
                  <a:srgbClr val="F8F8F8"/>
                </a:solidFill>
                <a:latin typeface="Calibri" panose="020F0502020204030204" pitchFamily="34" charset="0"/>
                <a:ea typeface="Calibri" panose="020F0502020204030204" pitchFamily="34" charset="0"/>
                <a:cs typeface="Times New Roman" panose="02020603050405020304" pitchFamily="18" charset="0"/>
              </a:rPr>
              <a:t>ps</a:t>
            </a:r>
            <a:r>
              <a:rPr lang="en-US" sz="2800" baseline="-25000" dirty="0">
                <a:solidFill>
                  <a:srgbClr val="F8F8F8"/>
                </a:solidFill>
                <a:latin typeface="Calibri" panose="020F0502020204030204" pitchFamily="34" charset="0"/>
                <a:ea typeface="Calibri" panose="020F0502020204030204" pitchFamily="34" charset="0"/>
                <a:cs typeface="Times New Roman" panose="02020603050405020304" pitchFamily="18" charset="0"/>
              </a:rPr>
              <a:t>0</a:t>
            </a:r>
            <a:endParaRPr lang="en-US" sz="4400" dirty="0">
              <a:solidFill>
                <a:srgbClr val="F8F8F8"/>
              </a:solidFill>
            </a:endParaRPr>
          </a:p>
        </p:txBody>
      </p:sp>
    </p:spTree>
    <p:extLst>
      <p:ext uri="{BB962C8B-B14F-4D97-AF65-F5344CB8AC3E}">
        <p14:creationId xmlns:p14="http://schemas.microsoft.com/office/powerpoint/2010/main" val="3453202149"/>
      </p:ext>
    </p:extLst>
  </p:cSld>
  <p:clrMapOvr>
    <a:masterClrMapping/>
  </p:clrMapOvr>
  <mc:AlternateContent xmlns:mc="http://schemas.openxmlformats.org/markup-compatibility/2006" xmlns:p14="http://schemas.microsoft.com/office/powerpoint/2010/main">
    <mc:Choice Requires="p14">
      <p:transition spd="slow" p14:dur="2000" advTm="675"/>
    </mc:Choice>
    <mc:Fallback xmlns="">
      <p:transition spd="slow" advTm="67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Desorption Kinetics</a:t>
            </a:r>
          </a:p>
        </p:txBody>
      </p:sp>
      <p:sp>
        <p:nvSpPr>
          <p:cNvPr id="3" name="Content Placeholder 2"/>
          <p:cNvSpPr>
            <a:spLocks noGrp="1"/>
          </p:cNvSpPr>
          <p:nvPr>
            <p:ph idx="1"/>
          </p:nvPr>
        </p:nvSpPr>
        <p:spPr>
          <a:xfrm>
            <a:off x="609600" y="1415049"/>
            <a:ext cx="10972800" cy="4205708"/>
          </a:xfrm>
        </p:spPr>
        <p:txBody>
          <a:bodyPr>
            <a:normAutofit fontScale="77500" lnSpcReduction="20000"/>
          </a:bodyPr>
          <a:lstStyle/>
          <a:p>
            <a:r>
              <a:rPr lang="en-US" b="1" dirty="0"/>
              <a:t>The rate of desorption of a material from a specific surface is based upon</a:t>
            </a:r>
          </a:p>
          <a:p>
            <a:pPr lvl="1"/>
            <a:r>
              <a:rPr lang="en-US" dirty="0"/>
              <a:t>The fractional area of the specific surface layer of molecules, in this case bare surface</a:t>
            </a:r>
          </a:p>
          <a:p>
            <a:pPr lvl="1"/>
            <a:r>
              <a:rPr lang="en-US" dirty="0"/>
              <a:t>The frequency of potential desorption events, whether probable of not</a:t>
            </a:r>
          </a:p>
          <a:p>
            <a:pPr lvl="1"/>
            <a:r>
              <a:rPr lang="en-US" dirty="0"/>
              <a:t>The energy of the specific desorption process </a:t>
            </a:r>
          </a:p>
          <a:p>
            <a:pPr lvl="1"/>
            <a:r>
              <a:rPr lang="en-US" dirty="0"/>
              <a:t>The temperature, defines what proportion of the molecules exceed that energy</a:t>
            </a:r>
          </a:p>
          <a:p>
            <a:r>
              <a:rPr lang="en-US" b="1" dirty="0"/>
              <a:t>In the BET approach, the desorption rate is represented as</a:t>
            </a:r>
          </a:p>
          <a:p>
            <a:endParaRPr lang="en-US" dirty="0"/>
          </a:p>
          <a:p>
            <a:endParaRPr lang="en-US" dirty="0"/>
          </a:p>
          <a:p>
            <a:pPr lvl="1"/>
            <a:r>
              <a:rPr lang="en-US" dirty="0"/>
              <a:t>b</a:t>
            </a:r>
            <a:r>
              <a:rPr lang="en-US" baseline="-25000" dirty="0"/>
              <a:t>1</a:t>
            </a:r>
            <a:r>
              <a:rPr lang="en-US" dirty="0"/>
              <a:t> is the frequency of the potential desorption events, s</a:t>
            </a:r>
            <a:r>
              <a:rPr lang="en-US" baseline="-25000" dirty="0"/>
              <a:t>1</a:t>
            </a:r>
            <a:r>
              <a:rPr lang="en-US" dirty="0"/>
              <a:t> is the fractional area of the specific surface, E1 is the energy of the specific desorption process, R is the gas constant, and T is the temperature</a:t>
            </a:r>
          </a:p>
          <a:p>
            <a:pPr lvl="1"/>
            <a:r>
              <a:rPr lang="en-US" dirty="0"/>
              <a:t>This is basically the surface residence time multiplied by the fractional area</a:t>
            </a:r>
          </a:p>
        </p:txBody>
      </p:sp>
      <p:sp>
        <p:nvSpPr>
          <p:cNvPr id="4" name="Footer Placeholder 3"/>
          <p:cNvSpPr>
            <a:spLocks noGrp="1"/>
          </p:cNvSpPr>
          <p:nvPr>
            <p:ph type="ftr" sz="quarter" idx="4294967295"/>
          </p:nvPr>
        </p:nvSpPr>
        <p:spPr>
          <a:xfrm>
            <a:off x="2618547" y="6575014"/>
            <a:ext cx="6910604" cy="225294"/>
          </a:xfrm>
          <a:prstGeom prst="rect">
            <a:avLst/>
          </a:prstGeom>
        </p:spPr>
        <p:txBody>
          <a:bodyPr/>
          <a:lstStyle/>
          <a:p>
            <a:r>
              <a:rPr lang="en-US"/>
              <a:t>ELSAH Contamination Model Review - Competition Sensitive &amp; Proprietary</a:t>
            </a:r>
            <a:endParaRPr lang="en-US" dirty="0"/>
          </a:p>
        </p:txBody>
      </p:sp>
      <p:sp>
        <p:nvSpPr>
          <p:cNvPr id="5" name="Date Placeholder 4"/>
          <p:cNvSpPr>
            <a:spLocks noGrp="1"/>
          </p:cNvSpPr>
          <p:nvPr>
            <p:ph type="dt" sz="half" idx="2"/>
          </p:nvPr>
        </p:nvSpPr>
        <p:spPr/>
        <p:txBody>
          <a:bodyPr/>
          <a:lstStyle/>
          <a:p>
            <a:r>
              <a:rPr lang="en-US"/>
              <a:t>6/1/2020</a:t>
            </a:r>
          </a:p>
        </p:txBody>
      </p:sp>
      <p:sp>
        <p:nvSpPr>
          <p:cNvPr id="6" name="Slide Number Placeholder 5"/>
          <p:cNvSpPr>
            <a:spLocks noGrp="1"/>
          </p:cNvSpPr>
          <p:nvPr>
            <p:ph type="sldNum" sz="quarter" idx="4294967295"/>
          </p:nvPr>
        </p:nvSpPr>
        <p:spPr>
          <a:xfrm>
            <a:off x="8737600" y="6575014"/>
            <a:ext cx="2844800" cy="225294"/>
          </a:xfrm>
          <a:prstGeom prst="rect">
            <a:avLst/>
          </a:prstGeom>
        </p:spPr>
        <p:txBody>
          <a:bodyPr/>
          <a:lstStyle/>
          <a:p>
            <a:fld id="{1CF87B87-44D3-0144-94E6-A6D2C84F8317}" type="slidenum">
              <a:rPr lang="en-US" smtClean="0"/>
              <a:t>25</a:t>
            </a:fld>
            <a:endParaRPr lang="en-US"/>
          </a:p>
        </p:txBody>
      </p:sp>
      <p:sp>
        <p:nvSpPr>
          <p:cNvPr id="7" name="TextBox 6"/>
          <p:cNvSpPr txBox="1"/>
          <p:nvPr/>
        </p:nvSpPr>
        <p:spPr>
          <a:xfrm>
            <a:off x="4259219" y="3608688"/>
            <a:ext cx="1845275" cy="461665"/>
          </a:xfrm>
          <a:prstGeom prst="rect">
            <a:avLst/>
          </a:prstGeom>
          <a:noFill/>
        </p:spPr>
        <p:txBody>
          <a:bodyPr wrap="square" rtlCol="0">
            <a:spAutoFit/>
          </a:bodyPr>
          <a:lstStyle/>
          <a:p>
            <a:r>
              <a:rPr lang="en-US" sz="2400" dirty="0">
                <a:solidFill>
                  <a:srgbClr val="F8F8F8"/>
                </a:solidFill>
              </a:rPr>
              <a:t>b</a:t>
            </a:r>
            <a:r>
              <a:rPr lang="en-US" sz="2400" baseline="-25000" dirty="0">
                <a:solidFill>
                  <a:srgbClr val="F8F8F8"/>
                </a:solidFill>
              </a:rPr>
              <a:t>1</a:t>
            </a:r>
            <a:r>
              <a:rPr lang="en-US" sz="2400" dirty="0">
                <a:solidFill>
                  <a:srgbClr val="F8F8F8"/>
                </a:solidFill>
              </a:rPr>
              <a:t>s</a:t>
            </a:r>
            <a:r>
              <a:rPr lang="en-US" sz="2400" baseline="-25000" dirty="0">
                <a:solidFill>
                  <a:srgbClr val="F8F8F8"/>
                </a:solidFill>
              </a:rPr>
              <a:t>1</a:t>
            </a:r>
            <a:r>
              <a:rPr lang="en-US" sz="2400" dirty="0">
                <a:solidFill>
                  <a:srgbClr val="F8F8F8"/>
                </a:solidFill>
              </a:rPr>
              <a:t>e</a:t>
            </a:r>
            <a:r>
              <a:rPr lang="en-US" sz="2400" baseline="30000" dirty="0">
                <a:solidFill>
                  <a:srgbClr val="F8F8F8"/>
                </a:solidFill>
              </a:rPr>
              <a:t>-E1/RT</a:t>
            </a:r>
            <a:endParaRPr lang="en-US" sz="2400" dirty="0">
              <a:solidFill>
                <a:srgbClr val="F8F8F8"/>
              </a:solidFill>
            </a:endParaRPr>
          </a:p>
        </p:txBody>
      </p:sp>
    </p:spTree>
    <p:extLst>
      <p:ext uri="{BB962C8B-B14F-4D97-AF65-F5344CB8AC3E}">
        <p14:creationId xmlns:p14="http://schemas.microsoft.com/office/powerpoint/2010/main" val="4074799518"/>
      </p:ext>
    </p:extLst>
  </p:cSld>
  <p:clrMapOvr>
    <a:masterClrMapping/>
  </p:clrMapOvr>
  <mc:AlternateContent xmlns:mc="http://schemas.openxmlformats.org/markup-compatibility/2006" xmlns:p14="http://schemas.microsoft.com/office/powerpoint/2010/main">
    <mc:Choice Requires="p14">
      <p:transition spd="slow" p14:dur="2000" advTm="640"/>
    </mc:Choice>
    <mc:Fallback xmlns="">
      <p:transition spd="slow" advTm="64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Adsorption/ Desorption Equilibrium</a:t>
            </a:r>
          </a:p>
        </p:txBody>
      </p:sp>
      <p:sp>
        <p:nvSpPr>
          <p:cNvPr id="3" name="Content Placeholder 2"/>
          <p:cNvSpPr>
            <a:spLocks noGrp="1"/>
          </p:cNvSpPr>
          <p:nvPr>
            <p:ph idx="1"/>
          </p:nvPr>
        </p:nvSpPr>
        <p:spPr>
          <a:xfrm>
            <a:off x="609600" y="1299688"/>
            <a:ext cx="10972800" cy="5016362"/>
          </a:xfrm>
        </p:spPr>
        <p:txBody>
          <a:bodyPr>
            <a:normAutofit fontScale="85000" lnSpcReduction="10000"/>
          </a:bodyPr>
          <a:lstStyle/>
          <a:p>
            <a:r>
              <a:rPr lang="en-US" b="1" dirty="0"/>
              <a:t>The BET Equilibrium description adsorption and desorption is</a:t>
            </a:r>
          </a:p>
          <a:p>
            <a:endParaRPr lang="en-US" dirty="0"/>
          </a:p>
          <a:p>
            <a:endParaRPr lang="en-US" dirty="0"/>
          </a:p>
          <a:p>
            <a:r>
              <a:rPr lang="en-US" b="1" dirty="0"/>
              <a:t>Using the BET terminology, the subscripts describe the molecular layer property</a:t>
            </a:r>
          </a:p>
          <a:p>
            <a:pPr lvl="1"/>
            <a:r>
              <a:rPr lang="en-US" dirty="0"/>
              <a:t>a</a:t>
            </a:r>
            <a:r>
              <a:rPr lang="en-US" baseline="-25000" dirty="0"/>
              <a:t>1</a:t>
            </a:r>
            <a:r>
              <a:rPr lang="en-US" dirty="0"/>
              <a:t>= 1-s</a:t>
            </a:r>
            <a:r>
              <a:rPr lang="en-US" baseline="-25000" dirty="0"/>
              <a:t>1</a:t>
            </a:r>
            <a:r>
              <a:rPr lang="en-US" dirty="0"/>
              <a:t>  The total area minus the area covered by one layer is the fraction that is bare</a:t>
            </a:r>
          </a:p>
          <a:p>
            <a:pPr lvl="1"/>
            <a:r>
              <a:rPr lang="en-US" dirty="0"/>
              <a:t>E</a:t>
            </a:r>
            <a:r>
              <a:rPr lang="en-US" baseline="-25000" dirty="0"/>
              <a:t>1</a:t>
            </a:r>
            <a:r>
              <a:rPr lang="en-US" dirty="0"/>
              <a:t> is the adsorption energy for the first molecular layer</a:t>
            </a:r>
          </a:p>
          <a:p>
            <a:r>
              <a:rPr lang="en-US" b="1" dirty="0"/>
              <a:t>The quantity material on a surface is the sum of the adsorption and desorption behavior of all the layers</a:t>
            </a:r>
          </a:p>
          <a:p>
            <a:pPr lvl="1"/>
            <a:r>
              <a:rPr lang="en-US" dirty="0"/>
              <a:t>Due to the direct relation between one layer and the next layer in the definition of the rate of adsorption and desorption, it is possible to simplify the equation from the individual layer level to an infinite number of molecular layers</a:t>
            </a:r>
          </a:p>
          <a:p>
            <a:r>
              <a:rPr lang="en-US" b="1" dirty="0"/>
              <a:t>Known differentiation between layer behaviors can be accounted for</a:t>
            </a:r>
          </a:p>
          <a:p>
            <a:pPr marL="0" indent="0">
              <a:buNone/>
            </a:pPr>
            <a:endParaRPr lang="en-US" dirty="0"/>
          </a:p>
          <a:p>
            <a:endParaRPr lang="en-US" dirty="0"/>
          </a:p>
        </p:txBody>
      </p:sp>
      <p:sp>
        <p:nvSpPr>
          <p:cNvPr id="4" name="Footer Placeholder 3"/>
          <p:cNvSpPr>
            <a:spLocks noGrp="1"/>
          </p:cNvSpPr>
          <p:nvPr>
            <p:ph type="ftr" sz="quarter" idx="4294967295"/>
          </p:nvPr>
        </p:nvSpPr>
        <p:spPr>
          <a:xfrm>
            <a:off x="2618547" y="6575014"/>
            <a:ext cx="6910604" cy="225294"/>
          </a:xfrm>
          <a:prstGeom prst="rect">
            <a:avLst/>
          </a:prstGeom>
        </p:spPr>
        <p:txBody>
          <a:bodyPr/>
          <a:lstStyle/>
          <a:p>
            <a:r>
              <a:rPr lang="en-US"/>
              <a:t>ELSAH Contamination Model Review - Competition Sensitive &amp; Proprietary</a:t>
            </a:r>
            <a:endParaRPr lang="en-US" dirty="0"/>
          </a:p>
        </p:txBody>
      </p:sp>
      <p:sp>
        <p:nvSpPr>
          <p:cNvPr id="5" name="Date Placeholder 4"/>
          <p:cNvSpPr>
            <a:spLocks noGrp="1"/>
          </p:cNvSpPr>
          <p:nvPr>
            <p:ph type="dt" sz="half" idx="2"/>
          </p:nvPr>
        </p:nvSpPr>
        <p:spPr/>
        <p:txBody>
          <a:bodyPr/>
          <a:lstStyle/>
          <a:p>
            <a:r>
              <a:rPr lang="en-US"/>
              <a:t>6/1/2020</a:t>
            </a:r>
          </a:p>
        </p:txBody>
      </p:sp>
      <p:sp>
        <p:nvSpPr>
          <p:cNvPr id="6" name="Slide Number Placeholder 5"/>
          <p:cNvSpPr>
            <a:spLocks noGrp="1"/>
          </p:cNvSpPr>
          <p:nvPr>
            <p:ph type="sldNum" sz="quarter" idx="4294967295"/>
          </p:nvPr>
        </p:nvSpPr>
        <p:spPr>
          <a:xfrm>
            <a:off x="8737600" y="6575014"/>
            <a:ext cx="2844800" cy="225294"/>
          </a:xfrm>
          <a:prstGeom prst="rect">
            <a:avLst/>
          </a:prstGeom>
        </p:spPr>
        <p:txBody>
          <a:bodyPr/>
          <a:lstStyle/>
          <a:p>
            <a:fld id="{1CF87B87-44D3-0144-94E6-A6D2C84F8317}" type="slidenum">
              <a:rPr lang="en-US" smtClean="0"/>
              <a:t>26</a:t>
            </a:fld>
            <a:endParaRPr lang="en-US"/>
          </a:p>
        </p:txBody>
      </p:sp>
      <p:sp>
        <p:nvSpPr>
          <p:cNvPr id="7" name="TextBox 6"/>
          <p:cNvSpPr txBox="1"/>
          <p:nvPr/>
        </p:nvSpPr>
        <p:spPr>
          <a:xfrm>
            <a:off x="3838833" y="1669020"/>
            <a:ext cx="2800864" cy="738664"/>
          </a:xfrm>
          <a:prstGeom prst="rect">
            <a:avLst/>
          </a:prstGeom>
          <a:noFill/>
        </p:spPr>
        <p:txBody>
          <a:bodyPr wrap="square" rtlCol="0">
            <a:spAutoFit/>
          </a:bodyPr>
          <a:lstStyle/>
          <a:p>
            <a:r>
              <a:rPr lang="en-US" sz="2400" dirty="0">
                <a:solidFill>
                  <a:srgbClr val="F8F8F8"/>
                </a:solidFill>
              </a:rPr>
              <a:t>a­</a:t>
            </a:r>
            <a:r>
              <a:rPr lang="en-US" sz="2400" baseline="-25000" dirty="0">
                <a:solidFill>
                  <a:srgbClr val="F8F8F8"/>
                </a:solidFill>
              </a:rPr>
              <a:t>1</a:t>
            </a:r>
            <a:r>
              <a:rPr lang="en-US" sz="2400" dirty="0">
                <a:solidFill>
                  <a:srgbClr val="F8F8F8"/>
                </a:solidFill>
              </a:rPr>
              <a:t>ps</a:t>
            </a:r>
            <a:r>
              <a:rPr lang="en-US" sz="2400" baseline="-25000" dirty="0">
                <a:solidFill>
                  <a:srgbClr val="F8F8F8"/>
                </a:solidFill>
              </a:rPr>
              <a:t>0</a:t>
            </a:r>
            <a:r>
              <a:rPr lang="en-US" sz="2400" dirty="0">
                <a:solidFill>
                  <a:srgbClr val="F8F8F8"/>
                </a:solidFill>
              </a:rPr>
              <a:t>=b</a:t>
            </a:r>
            <a:r>
              <a:rPr lang="en-US" sz="2400" baseline="-25000" dirty="0">
                <a:solidFill>
                  <a:srgbClr val="F8F8F8"/>
                </a:solidFill>
              </a:rPr>
              <a:t>1</a:t>
            </a:r>
            <a:r>
              <a:rPr lang="en-US" sz="2400" dirty="0">
                <a:solidFill>
                  <a:srgbClr val="F8F8F8"/>
                </a:solidFill>
              </a:rPr>
              <a:t>s</a:t>
            </a:r>
            <a:r>
              <a:rPr lang="en-US" sz="2400" baseline="-25000" dirty="0">
                <a:solidFill>
                  <a:srgbClr val="F8F8F8"/>
                </a:solidFill>
              </a:rPr>
              <a:t>1</a:t>
            </a:r>
            <a:r>
              <a:rPr lang="en-US" sz="2400" dirty="0">
                <a:solidFill>
                  <a:srgbClr val="F8F8F8"/>
                </a:solidFill>
              </a:rPr>
              <a:t>e</a:t>
            </a:r>
            <a:r>
              <a:rPr lang="en-US" sz="2400" baseline="30000" dirty="0">
                <a:solidFill>
                  <a:srgbClr val="F8F8F8"/>
                </a:solidFill>
              </a:rPr>
              <a:t>-E1/RT</a:t>
            </a:r>
            <a:endParaRPr lang="en-US" sz="2400" dirty="0">
              <a:solidFill>
                <a:srgbClr val="F8F8F8"/>
              </a:solidFill>
            </a:endParaRPr>
          </a:p>
          <a:p>
            <a:endParaRPr lang="en-US" dirty="0">
              <a:solidFill>
                <a:srgbClr val="F8F8F8"/>
              </a:solidFill>
            </a:endParaRPr>
          </a:p>
        </p:txBody>
      </p:sp>
    </p:spTree>
    <p:extLst>
      <p:ext uri="{BB962C8B-B14F-4D97-AF65-F5344CB8AC3E}">
        <p14:creationId xmlns:p14="http://schemas.microsoft.com/office/powerpoint/2010/main" val="1475806605"/>
      </p:ext>
    </p:extLst>
  </p:cSld>
  <p:clrMapOvr>
    <a:masterClrMapping/>
  </p:clrMapOvr>
  <mc:AlternateContent xmlns:mc="http://schemas.openxmlformats.org/markup-compatibility/2006" xmlns:p14="http://schemas.microsoft.com/office/powerpoint/2010/main">
    <mc:Choice Requires="p14">
      <p:transition spd="slow" p14:dur="2000" advTm="692"/>
    </mc:Choice>
    <mc:Fallback xmlns="">
      <p:transition spd="slow" advTm="69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to Ponder</a:t>
            </a:r>
          </a:p>
        </p:txBody>
      </p:sp>
      <p:sp>
        <p:nvSpPr>
          <p:cNvPr id="3" name="Content Placeholder 2"/>
          <p:cNvSpPr>
            <a:spLocks noGrp="1"/>
          </p:cNvSpPr>
          <p:nvPr>
            <p:ph idx="1"/>
          </p:nvPr>
        </p:nvSpPr>
        <p:spPr>
          <a:xfrm>
            <a:off x="609599" y="1318792"/>
            <a:ext cx="11085095" cy="4424783"/>
          </a:xfrm>
        </p:spPr>
        <p:txBody>
          <a:bodyPr>
            <a:normAutofit fontScale="77500" lnSpcReduction="20000"/>
          </a:bodyPr>
          <a:lstStyle/>
          <a:p>
            <a:r>
              <a:rPr lang="en-US" dirty="0"/>
              <a:t>The accommodation of molecules is an average value</a:t>
            </a:r>
          </a:p>
          <a:p>
            <a:r>
              <a:rPr lang="en-US" dirty="0"/>
              <a:t>The desorption energy is a function of the surface energy</a:t>
            </a:r>
          </a:p>
          <a:p>
            <a:r>
              <a:rPr lang="en-US" dirty="0"/>
              <a:t>The surface energy is an average energy</a:t>
            </a:r>
          </a:p>
          <a:p>
            <a:pPr lvl="1"/>
            <a:r>
              <a:rPr lang="en-US" dirty="0"/>
              <a:t>At the extremes of the levels of coverage for a layer, the adsorption behavior should be expected to diverge from the average</a:t>
            </a:r>
          </a:p>
          <a:p>
            <a:pPr lvl="1"/>
            <a:r>
              <a:rPr lang="en-US" dirty="0"/>
              <a:t>A 2 eV point defect is equivalent to a 192 kJ per mole difference in surface energy, which is huge!</a:t>
            </a:r>
          </a:p>
          <a:p>
            <a:r>
              <a:rPr lang="en-US" dirty="0"/>
              <a:t>Physical constraints</a:t>
            </a:r>
          </a:p>
          <a:p>
            <a:pPr lvl="1"/>
            <a:r>
              <a:rPr lang="en-US" dirty="0"/>
              <a:t>A molecule adsorbed onto a uniform clean surface loses at least one degree of freedom</a:t>
            </a:r>
          </a:p>
          <a:p>
            <a:pPr lvl="1"/>
            <a:r>
              <a:rPr lang="en-US" dirty="0"/>
              <a:t>Addition of further restrictions in the physical adsorption process results in loss of additional degrees of freedom. Physical imperfections, lattice defects, excitons,…</a:t>
            </a:r>
          </a:p>
          <a:p>
            <a:r>
              <a:rPr lang="en-US" dirty="0"/>
              <a:t>Water adsorbed on silicon dioxide is locked into a solid like physical state (Ice like) at room temperature through at least three molecular layers</a:t>
            </a:r>
          </a:p>
          <a:p>
            <a:endParaRPr lang="en-US" dirty="0"/>
          </a:p>
        </p:txBody>
      </p:sp>
      <p:sp>
        <p:nvSpPr>
          <p:cNvPr id="5" name="Date Placeholder 4"/>
          <p:cNvSpPr>
            <a:spLocks noGrp="1"/>
          </p:cNvSpPr>
          <p:nvPr>
            <p:ph type="dt" sz="half" idx="2"/>
          </p:nvPr>
        </p:nvSpPr>
        <p:spPr/>
        <p:txBody>
          <a:bodyPr/>
          <a:lstStyle/>
          <a:p>
            <a:r>
              <a:rPr lang="en-US"/>
              <a:t>6/1/2020</a:t>
            </a:r>
          </a:p>
        </p:txBody>
      </p:sp>
      <p:sp>
        <p:nvSpPr>
          <p:cNvPr id="6" name="Slide Number Placeholder 5"/>
          <p:cNvSpPr>
            <a:spLocks noGrp="1"/>
          </p:cNvSpPr>
          <p:nvPr>
            <p:ph type="sldNum" sz="quarter" idx="4294967295"/>
          </p:nvPr>
        </p:nvSpPr>
        <p:spPr>
          <a:xfrm>
            <a:off x="8737600" y="6575014"/>
            <a:ext cx="2844800" cy="225294"/>
          </a:xfrm>
          <a:prstGeom prst="rect">
            <a:avLst/>
          </a:prstGeom>
        </p:spPr>
        <p:txBody>
          <a:bodyPr/>
          <a:lstStyle/>
          <a:p>
            <a:fld id="{1CF87B87-44D3-0144-94E6-A6D2C84F8317}" type="slidenum">
              <a:rPr lang="en-US" smtClean="0"/>
              <a:t>27</a:t>
            </a:fld>
            <a:endParaRPr lang="en-US"/>
          </a:p>
        </p:txBody>
      </p:sp>
      <p:sp>
        <p:nvSpPr>
          <p:cNvPr id="7" name="TextBox 6"/>
          <p:cNvSpPr txBox="1"/>
          <p:nvPr/>
        </p:nvSpPr>
        <p:spPr>
          <a:xfrm>
            <a:off x="558655" y="5763369"/>
            <a:ext cx="11043601" cy="400110"/>
          </a:xfrm>
          <a:prstGeom prst="rect">
            <a:avLst/>
          </a:prstGeom>
          <a:solidFill>
            <a:schemeClr val="bg2"/>
          </a:solidFill>
        </p:spPr>
        <p:txBody>
          <a:bodyPr wrap="none" rtlCol="0">
            <a:spAutoFit/>
          </a:bodyPr>
          <a:lstStyle/>
          <a:p>
            <a:pPr algn="ctr"/>
            <a:r>
              <a:rPr lang="en-US" sz="2000" dirty="0"/>
              <a:t>BET assumption: heat of desorption from a bare surface is approximately the heat of sublimation</a:t>
            </a:r>
          </a:p>
        </p:txBody>
      </p:sp>
    </p:spTree>
    <p:extLst>
      <p:ext uri="{BB962C8B-B14F-4D97-AF65-F5344CB8AC3E}">
        <p14:creationId xmlns:p14="http://schemas.microsoft.com/office/powerpoint/2010/main" val="1525983122"/>
      </p:ext>
    </p:extLst>
  </p:cSld>
  <p:clrMapOvr>
    <a:masterClrMapping/>
  </p:clrMapOvr>
  <mc:AlternateContent xmlns:mc="http://schemas.openxmlformats.org/markup-compatibility/2006" xmlns:p14="http://schemas.microsoft.com/office/powerpoint/2010/main">
    <mc:Choice Requires="p14">
      <p:transition spd="slow" p14:dur="2000" advTm="742"/>
    </mc:Choice>
    <mc:Fallback xmlns="">
      <p:transition spd="slow" advTm="74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2"/>
          <p:cNvGrpSpPr/>
          <p:nvPr/>
        </p:nvGrpSpPr>
        <p:grpSpPr>
          <a:xfrm>
            <a:off x="-2" y="1851376"/>
            <a:ext cx="4233338" cy="5006626"/>
            <a:chOff x="0" y="-1"/>
            <a:chExt cx="4233336" cy="5006624"/>
          </a:xfrm>
        </p:grpSpPr>
        <p:pic>
          <p:nvPicPr>
            <p:cNvPr id="112" name="Picture 4" descr="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2735529"/>
              <a:ext cx="4126534" cy="2271095"/>
            </a:xfrm>
            <a:prstGeom prst="rect">
              <a:avLst/>
            </a:prstGeom>
            <a:ln w="12700" cap="flat">
              <a:noFill/>
              <a:miter lim="400000"/>
            </a:ln>
            <a:effectLst/>
          </p:spPr>
        </p:pic>
        <p:pic>
          <p:nvPicPr>
            <p:cNvPr id="113" name="Picture 11" descr="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3660" y="-2"/>
              <a:ext cx="2289677" cy="3047306"/>
            </a:xfrm>
            <a:prstGeom prst="rect">
              <a:avLst/>
            </a:prstGeom>
            <a:ln w="12700" cap="flat">
              <a:noFill/>
              <a:miter lim="400000"/>
            </a:ln>
            <a:effectLst/>
          </p:spPr>
        </p:pic>
      </p:grpSp>
      <p:sp>
        <p:nvSpPr>
          <p:cNvPr id="115" name="TextBox 13"/>
          <p:cNvSpPr txBox="1"/>
          <p:nvPr/>
        </p:nvSpPr>
        <p:spPr>
          <a:xfrm>
            <a:off x="47130" y="115510"/>
            <a:ext cx="9503710" cy="60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000">
                <a:solidFill>
                  <a:srgbClr val="FFF2CC"/>
                </a:solidFill>
                <a:latin typeface="+mn-lt"/>
                <a:ea typeface="+mn-ea"/>
                <a:cs typeface="+mn-cs"/>
                <a:sym typeface="Calibri"/>
              </a:defRPr>
            </a:lvl1pPr>
          </a:lstStyle>
          <a:p>
            <a:r>
              <a:rPr dirty="0"/>
              <a:t>Questions</a:t>
            </a:r>
          </a:p>
        </p:txBody>
      </p:sp>
      <p:sp>
        <p:nvSpPr>
          <p:cNvPr id="116" name="TextBox 26"/>
          <p:cNvSpPr txBox="1"/>
          <p:nvPr/>
        </p:nvSpPr>
        <p:spPr>
          <a:xfrm>
            <a:off x="4730750" y="1875165"/>
            <a:ext cx="7062107" cy="255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457200" indent="-457200">
              <a:buSzPct val="100000"/>
              <a:buAutoNum type="arabicPeriod"/>
              <a:defRPr sz="2800">
                <a:solidFill>
                  <a:srgbClr val="FFFFFF"/>
                </a:solidFill>
                <a:latin typeface="+mn-lt"/>
                <a:ea typeface="+mn-ea"/>
                <a:cs typeface="+mn-cs"/>
                <a:sym typeface="Calibri"/>
              </a:defRPr>
            </a:pPr>
            <a:r>
              <a:rPr lang="en-US" sz="2800" dirty="0"/>
              <a:t>How do we improve the fidelity of modeling of outgassing at extremely low molecular contamination levels for Astrobiology?</a:t>
            </a:r>
            <a:endParaRPr sz="2000" dirty="0"/>
          </a:p>
          <a:p>
            <a:pPr marL="228600" indent="-228600">
              <a:buSzPct val="100000"/>
              <a:buAutoNum type="arabicPeriod"/>
              <a:defRPr sz="2800">
                <a:solidFill>
                  <a:srgbClr val="FFFFFF"/>
                </a:solidFill>
                <a:latin typeface="+mn-lt"/>
                <a:ea typeface="+mn-ea"/>
                <a:cs typeface="+mn-cs"/>
                <a:sym typeface="Calibri"/>
              </a:defRPr>
            </a:pPr>
            <a:endParaRPr sz="2000" dirty="0"/>
          </a:p>
          <a:p>
            <a:pPr marL="457200" indent="-457200">
              <a:buSzPct val="100000"/>
              <a:buAutoNum type="arabicPeriod" startAt="2"/>
              <a:defRPr sz="2800">
                <a:solidFill>
                  <a:srgbClr val="FFFFFF"/>
                </a:solidFill>
                <a:latin typeface="+mn-lt"/>
                <a:ea typeface="+mn-ea"/>
                <a:cs typeface="+mn-cs"/>
                <a:sym typeface="Calibri"/>
              </a:defRPr>
            </a:pPr>
            <a:r>
              <a:rPr dirty="0"/>
              <a:t>Can we reduce molecular contamination down to femtomole levels</a:t>
            </a:r>
            <a:r>
              <a:rPr lang="en-US" dirty="0"/>
              <a:t> in a sample</a:t>
            </a:r>
            <a:r>
              <a:rPr dirty="0"/>
              <a:t>?</a:t>
            </a:r>
          </a:p>
        </p:txBody>
      </p:sp>
      <p:sp>
        <p:nvSpPr>
          <p:cNvPr id="117" name="Footer Placeholder 3"/>
          <p:cNvSpPr txBox="1"/>
          <p:nvPr/>
        </p:nvSpPr>
        <p:spPr>
          <a:xfrm>
            <a:off x="2664267" y="6572091"/>
            <a:ext cx="6819164"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900">
                <a:solidFill>
                  <a:srgbClr val="888888"/>
                </a:solidFill>
              </a:defRPr>
            </a:lvl1pPr>
          </a:lstStyle>
          <a:p>
            <a:r>
              <a:t>COSPAR 2021</a:t>
            </a:r>
          </a:p>
        </p:txBody>
      </p:sp>
      <p:sp>
        <p:nvSpPr>
          <p:cNvPr id="2" name="TextBox 1"/>
          <p:cNvSpPr txBox="1"/>
          <p:nvPr/>
        </p:nvSpPr>
        <p:spPr>
          <a:xfrm>
            <a:off x="4233337" y="5375733"/>
            <a:ext cx="7034935"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2800" dirty="0">
                <a:solidFill>
                  <a:srgbClr val="FFFF66"/>
                </a:solidFill>
                <a:latin typeface="+mn-lt"/>
                <a:ea typeface="+mn-ea"/>
                <a:cs typeface="+mn-cs"/>
              </a:rPr>
              <a:t>High fidelity contamination transport modeling </a:t>
            </a:r>
          </a:p>
          <a:p>
            <a:r>
              <a:rPr lang="en-US" sz="2800" dirty="0">
                <a:solidFill>
                  <a:srgbClr val="FFFF66"/>
                </a:solidFill>
                <a:latin typeface="+mn-lt"/>
                <a:ea typeface="+mn-ea"/>
                <a:cs typeface="+mn-cs"/>
              </a:rPr>
              <a:t>is critical to life detection missions.</a:t>
            </a:r>
          </a:p>
        </p:txBody>
      </p:sp>
    </p:spTree>
    <p:extLst>
      <p:ext uri="{BB962C8B-B14F-4D97-AF65-F5344CB8AC3E}">
        <p14:creationId xmlns:p14="http://schemas.microsoft.com/office/powerpoint/2010/main" val="1141094552"/>
      </p:ext>
    </p:extLst>
  </p:cSld>
  <p:clrMapOvr>
    <a:masterClrMapping/>
  </p:clrMapOvr>
  <p:transition spd="med" advTm="1511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ooter Placeholder 3"/>
          <p:cNvSpPr txBox="1"/>
          <p:nvPr/>
        </p:nvSpPr>
        <p:spPr>
          <a:xfrm>
            <a:off x="2664267" y="6572091"/>
            <a:ext cx="6819164"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900">
                <a:solidFill>
                  <a:srgbClr val="888888"/>
                </a:solidFill>
              </a:defRPr>
            </a:lvl1pPr>
          </a:lstStyle>
          <a:p>
            <a:r>
              <a:t>COSPAR 2021</a:t>
            </a:r>
          </a:p>
        </p:txBody>
      </p:sp>
      <p:sp>
        <p:nvSpPr>
          <p:cNvPr id="126" name="Title 1"/>
          <p:cNvSpPr txBox="1">
            <a:spLocks noGrp="1"/>
          </p:cNvSpPr>
          <p:nvPr>
            <p:ph type="title"/>
          </p:nvPr>
        </p:nvSpPr>
        <p:spPr>
          <a:xfrm>
            <a:off x="1" y="125964"/>
            <a:ext cx="9603532" cy="1495235"/>
          </a:xfrm>
          <a:prstGeom prst="rect">
            <a:avLst/>
          </a:prstGeom>
        </p:spPr>
        <p:txBody>
          <a:bodyPr/>
          <a:lstStyle/>
          <a:p>
            <a:pPr algn="ctr" defTabSz="832104">
              <a:defRPr sz="3276">
                <a:solidFill>
                  <a:srgbClr val="FFF2CC"/>
                </a:solidFill>
              </a:defRPr>
            </a:pPr>
            <a:r>
              <a:t>Traditional, well proven techniques and operations</a:t>
            </a:r>
            <a:br/>
            <a:r>
              <a:rPr>
                <a:latin typeface="Wingdings"/>
                <a:ea typeface="Wingdings"/>
                <a:cs typeface="Wingdings"/>
                <a:sym typeface="Wingdings"/>
              </a:rPr>
              <a:t> </a:t>
            </a:r>
            <a:r>
              <a:t>Not adequate for Ultra-Sensitive Life Detection Missions</a:t>
            </a:r>
          </a:p>
        </p:txBody>
      </p:sp>
      <p:sp>
        <p:nvSpPr>
          <p:cNvPr id="127" name="Content Placeholder 2"/>
          <p:cNvSpPr txBox="1">
            <a:spLocks noGrp="1"/>
          </p:cNvSpPr>
          <p:nvPr>
            <p:ph type="body" sz="half" idx="1"/>
          </p:nvPr>
        </p:nvSpPr>
        <p:spPr>
          <a:xfrm>
            <a:off x="207967" y="1423526"/>
            <a:ext cx="6836645" cy="3381739"/>
          </a:xfrm>
          <a:prstGeom prst="rect">
            <a:avLst/>
          </a:prstGeom>
        </p:spPr>
        <p:txBody>
          <a:bodyPr/>
          <a:lstStyle/>
          <a:p>
            <a:pPr marL="0" indent="0" algn="ctr">
              <a:buSzTx/>
              <a:buNone/>
              <a:defRPr sz="1200">
                <a:solidFill>
                  <a:srgbClr val="EDEDED"/>
                </a:solidFill>
              </a:defRPr>
            </a:pPr>
            <a:endParaRPr dirty="0"/>
          </a:p>
          <a:p>
            <a:pPr lvl="1">
              <a:defRPr sz="2000" b="1">
                <a:solidFill>
                  <a:srgbClr val="FFFFFF"/>
                </a:solidFill>
              </a:defRPr>
            </a:pPr>
            <a:r>
              <a:rPr dirty="0"/>
              <a:t>Verification techniques </a:t>
            </a:r>
            <a:r>
              <a:rPr b="0" dirty="0"/>
              <a:t>- inadequate</a:t>
            </a:r>
          </a:p>
          <a:p>
            <a:pPr lvl="1">
              <a:defRPr sz="2000" b="1">
                <a:solidFill>
                  <a:srgbClr val="FFFFFF"/>
                </a:solidFill>
              </a:defRPr>
            </a:pPr>
            <a:r>
              <a:rPr dirty="0"/>
              <a:t>Standard Contamination Transfer Models </a:t>
            </a:r>
            <a:r>
              <a:rPr b="0" dirty="0"/>
              <a:t>- unrealistic</a:t>
            </a:r>
          </a:p>
          <a:p>
            <a:pPr lvl="1">
              <a:defRPr sz="2000" b="1">
                <a:solidFill>
                  <a:srgbClr val="FFFFFF"/>
                </a:solidFill>
              </a:defRPr>
            </a:pPr>
            <a:r>
              <a:rPr dirty="0"/>
              <a:t>Need new analysis techniques </a:t>
            </a:r>
            <a:r>
              <a:rPr b="0" dirty="0"/>
              <a:t>are required to demonstrate contamination transfer at less than monolayer levels</a:t>
            </a:r>
          </a:p>
          <a:p>
            <a:pPr lvl="1">
              <a:defRPr sz="2000" b="1">
                <a:solidFill>
                  <a:srgbClr val="FFFFFF"/>
                </a:solidFill>
              </a:defRPr>
            </a:pPr>
            <a:r>
              <a:rPr dirty="0"/>
              <a:t>New forms of hardware protection/cleaning </a:t>
            </a:r>
            <a:r>
              <a:rPr b="0" dirty="0"/>
              <a:t>must be used to meet these stringent levels</a:t>
            </a:r>
          </a:p>
        </p:txBody>
      </p:sp>
      <p:sp>
        <p:nvSpPr>
          <p:cNvPr id="128" name="Slide Number Placeholder 5"/>
          <p:cNvSpPr txBox="1">
            <a:spLocks noGrp="1"/>
          </p:cNvSpPr>
          <p:nvPr>
            <p:ph type="sldNum" sz="quarter" idx="4294967295"/>
          </p:nvPr>
        </p:nvSpPr>
        <p:spPr>
          <a:xfrm>
            <a:off x="11414691" y="6572091"/>
            <a:ext cx="167710"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lstStyle>
            <a:lvl1pPr>
              <a:defRPr sz="900">
                <a:latin typeface="+mj-lt"/>
                <a:ea typeface="+mj-ea"/>
                <a:cs typeface="+mj-cs"/>
                <a:sym typeface="Helvetica"/>
              </a:defRPr>
            </a:lvl1pPr>
          </a:lstStyle>
          <a:p>
            <a:fld id="{86CB4B4D-7CA3-9044-876B-883B54F8677D}" type="slidenum">
              <a:t>4</a:t>
            </a:fld>
            <a:endParaRPr/>
          </a:p>
        </p:txBody>
      </p:sp>
      <p:pic>
        <p:nvPicPr>
          <p:cNvPr id="129" name="Picture 12" descr="Picture 12"/>
          <p:cNvPicPr>
            <a:picLocks noChangeAspect="1"/>
          </p:cNvPicPr>
          <p:nvPr/>
        </p:nvPicPr>
        <p:blipFill>
          <a:blip r:embed="rId2"/>
          <a:stretch>
            <a:fillRect/>
          </a:stretch>
        </p:blipFill>
        <p:spPr>
          <a:xfrm>
            <a:off x="8509517" y="1501450"/>
            <a:ext cx="2320093" cy="2722559"/>
          </a:xfrm>
          <a:prstGeom prst="rect">
            <a:avLst/>
          </a:prstGeom>
          <a:ln w="12700">
            <a:miter lim="400000"/>
          </a:ln>
        </p:spPr>
      </p:pic>
      <p:sp>
        <p:nvSpPr>
          <p:cNvPr id="130" name="Straight Connector 6"/>
          <p:cNvSpPr/>
          <p:nvPr/>
        </p:nvSpPr>
        <p:spPr>
          <a:xfrm flipH="1">
            <a:off x="8181474" y="1376412"/>
            <a:ext cx="2858704" cy="3012709"/>
          </a:xfrm>
          <a:prstGeom prst="line">
            <a:avLst/>
          </a:prstGeom>
          <a:ln w="101600">
            <a:solidFill>
              <a:schemeClr val="accent1"/>
            </a:solidFill>
          </a:ln>
        </p:spPr>
        <p:txBody>
          <a:bodyPr lIns="45718" tIns="45718" rIns="45718" bIns="45718"/>
          <a:lstStyle/>
          <a:p>
            <a:endParaRPr/>
          </a:p>
        </p:txBody>
      </p:sp>
      <p:sp>
        <p:nvSpPr>
          <p:cNvPr id="131" name="Straight Connector 8"/>
          <p:cNvSpPr/>
          <p:nvPr/>
        </p:nvSpPr>
        <p:spPr>
          <a:xfrm>
            <a:off x="8200724" y="1434164"/>
            <a:ext cx="2887580" cy="2897205"/>
          </a:xfrm>
          <a:prstGeom prst="line">
            <a:avLst/>
          </a:prstGeom>
          <a:ln w="101600">
            <a:solidFill>
              <a:schemeClr val="accent1"/>
            </a:solidFill>
          </a:ln>
        </p:spPr>
        <p:txBody>
          <a:bodyPr lIns="45718" tIns="45718" rIns="45718" bIns="45718"/>
          <a:lstStyle/>
          <a:p>
            <a:endParaRPr/>
          </a:p>
        </p:txBody>
      </p:sp>
      <p:sp>
        <p:nvSpPr>
          <p:cNvPr id="132" name="TextBox 14"/>
          <p:cNvSpPr txBox="1"/>
          <p:nvPr/>
        </p:nvSpPr>
        <p:spPr>
          <a:xfrm>
            <a:off x="1307189" y="4754358"/>
            <a:ext cx="4917235"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DAE3F3"/>
                </a:solidFill>
                <a:latin typeface="+mn-lt"/>
                <a:ea typeface="+mn-ea"/>
                <a:cs typeface="+mn-cs"/>
                <a:sym typeface="Calibri"/>
              </a:defRPr>
            </a:lvl1pPr>
          </a:lstStyle>
          <a:p>
            <a:r>
              <a:rPr dirty="0"/>
              <a:t>Ultra-clean surfaces: Molecular interaction with surfaces is governed by the chemistry and physics of each molecule (circles) and the material it is adjacent to (spacecraft surface or other molecule).</a:t>
            </a:r>
            <a:endParaRPr lang="en-US" dirty="0"/>
          </a:p>
        </p:txBody>
      </p:sp>
      <p:grpSp>
        <p:nvGrpSpPr>
          <p:cNvPr id="135" name="Group 15"/>
          <p:cNvGrpSpPr/>
          <p:nvPr/>
        </p:nvGrpSpPr>
        <p:grpSpPr>
          <a:xfrm>
            <a:off x="6446670" y="4581330"/>
            <a:ext cx="3830024" cy="1886988"/>
            <a:chOff x="0" y="0"/>
            <a:chExt cx="3830022" cy="1886986"/>
          </a:xfrm>
        </p:grpSpPr>
        <p:pic>
          <p:nvPicPr>
            <p:cNvPr id="133" name="Picture 16" descr="Picture 16"/>
            <p:cNvPicPr>
              <a:picLocks noChangeAspect="1"/>
            </p:cNvPicPr>
            <p:nvPr/>
          </p:nvPicPr>
          <p:blipFill>
            <a:blip r:embed="rId3"/>
            <a:stretch>
              <a:fillRect/>
            </a:stretch>
          </p:blipFill>
          <p:spPr>
            <a:xfrm>
              <a:off x="0" y="0"/>
              <a:ext cx="3830023" cy="1886987"/>
            </a:xfrm>
            <a:prstGeom prst="rect">
              <a:avLst/>
            </a:prstGeom>
            <a:ln w="38100" cap="flat">
              <a:solidFill>
                <a:srgbClr val="B4C7E7"/>
              </a:solidFill>
              <a:prstDash val="solid"/>
              <a:round/>
            </a:ln>
            <a:effectLst/>
          </p:spPr>
        </p:pic>
        <p:sp>
          <p:nvSpPr>
            <p:cNvPr id="134" name="Rectangle 17"/>
            <p:cNvSpPr/>
            <p:nvPr/>
          </p:nvSpPr>
          <p:spPr>
            <a:xfrm>
              <a:off x="3201211" y="1641019"/>
              <a:ext cx="626025" cy="225103"/>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grpSp>
      <p:sp>
        <p:nvSpPr>
          <p:cNvPr id="2" name="TextBox 1"/>
          <p:cNvSpPr txBox="1"/>
          <p:nvPr/>
        </p:nvSpPr>
        <p:spPr>
          <a:xfrm>
            <a:off x="631916" y="6102890"/>
            <a:ext cx="529247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400" dirty="0">
                <a:solidFill>
                  <a:schemeClr val="bg1"/>
                </a:solidFill>
              </a:rPr>
              <a:t>G</a:t>
            </a:r>
            <a:r>
              <a:rPr kumimoji="0" lang="en-US" sz="1400" b="0" i="0" u="none" strike="noStrike" cap="none" spc="0" normalizeH="0" baseline="0" dirty="0">
                <a:ln>
                  <a:noFill/>
                </a:ln>
                <a:solidFill>
                  <a:schemeClr val="bg1"/>
                </a:solidFill>
                <a:effectLst/>
                <a:uFillTx/>
                <a:sym typeface="Helvetica"/>
              </a:rPr>
              <a:t>raphics from </a:t>
            </a:r>
            <a:r>
              <a:rPr lang="en-US" sz="1400" dirty="0">
                <a:solidFill>
                  <a:schemeClr val="bg1"/>
                </a:solidFill>
              </a:rPr>
              <a:t>“Eigenbrode et al., 2021, </a:t>
            </a:r>
            <a:r>
              <a:rPr lang="en-US" sz="1400" i="1" dirty="0">
                <a:solidFill>
                  <a:schemeClr val="bg1"/>
                </a:solidFill>
              </a:rPr>
              <a:t>Frontiers in Space Tech.” </a:t>
            </a:r>
            <a:endParaRPr lang="en-US" sz="1400" dirty="0">
              <a:solidFill>
                <a:schemeClr val="bg1"/>
              </a:solidFill>
            </a:endParaRPr>
          </a:p>
        </p:txBody>
      </p:sp>
    </p:spTree>
  </p:cSld>
  <p:clrMapOvr>
    <a:masterClrMapping/>
  </p:clrMapOvr>
  <p:transition spd="med" advTm="53715"/>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8F8F8"/>
                </a:solidFill>
              </a:rPr>
              <a:t>Astrobiology and Contamination</a:t>
            </a:r>
          </a:p>
        </p:txBody>
      </p:sp>
      <p:sp>
        <p:nvSpPr>
          <p:cNvPr id="3" name="Text Placeholder 2"/>
          <p:cNvSpPr>
            <a:spLocks noGrp="1"/>
          </p:cNvSpPr>
          <p:nvPr>
            <p:ph type="body" idx="1"/>
          </p:nvPr>
        </p:nvSpPr>
        <p:spPr/>
        <p:txBody>
          <a:bodyPr>
            <a:normAutofit lnSpcReduction="10000"/>
          </a:bodyPr>
          <a:lstStyle/>
          <a:p>
            <a:r>
              <a:rPr lang="en-US" dirty="0">
                <a:solidFill>
                  <a:srgbClr val="F8F8F8"/>
                </a:solidFill>
              </a:rPr>
              <a:t>Some instruments are sensitive down to femtomole levels of molecules (&lt;0.001 ng) in a sample</a:t>
            </a:r>
          </a:p>
          <a:p>
            <a:r>
              <a:rPr lang="en-US" dirty="0">
                <a:solidFill>
                  <a:srgbClr val="F8F8F8"/>
                </a:solidFill>
              </a:rPr>
              <a:t>Interested in specific classes of molecules</a:t>
            </a:r>
          </a:p>
          <a:p>
            <a:pPr lvl="1"/>
            <a:r>
              <a:rPr lang="en-US" dirty="0">
                <a:solidFill>
                  <a:srgbClr val="F8F8F8"/>
                </a:solidFill>
              </a:rPr>
              <a:t> Target molecules must be tightly controlled</a:t>
            </a:r>
          </a:p>
          <a:p>
            <a:pPr lvl="1"/>
            <a:r>
              <a:rPr lang="en-US" dirty="0">
                <a:solidFill>
                  <a:srgbClr val="F8F8F8"/>
                </a:solidFill>
              </a:rPr>
              <a:t>Non-target molecules that do not interfere with the measurement of the target molecules can be less controlled</a:t>
            </a:r>
          </a:p>
          <a:p>
            <a:pPr lvl="1"/>
            <a:r>
              <a:rPr lang="en-US" dirty="0">
                <a:solidFill>
                  <a:srgbClr val="F8F8F8"/>
                </a:solidFill>
              </a:rPr>
              <a:t>Need to determine the level of acceptable contaminant levels that can be transferred to a sample</a:t>
            </a:r>
          </a:p>
          <a:p>
            <a:r>
              <a:rPr lang="en-US" dirty="0">
                <a:solidFill>
                  <a:srgbClr val="F8F8F8"/>
                </a:solidFill>
              </a:rPr>
              <a:t>Residue levels (mass per unit area) won’t work</a:t>
            </a:r>
          </a:p>
          <a:p>
            <a:r>
              <a:rPr lang="en-US" dirty="0">
                <a:solidFill>
                  <a:srgbClr val="F8F8F8"/>
                </a:solidFill>
              </a:rPr>
              <a:t>Need to evaluate the transport details to higher fidelity</a:t>
            </a:r>
          </a:p>
        </p:txBody>
      </p:sp>
    </p:spTree>
    <p:extLst>
      <p:ext uri="{BB962C8B-B14F-4D97-AF65-F5344CB8AC3E}">
        <p14:creationId xmlns:p14="http://schemas.microsoft.com/office/powerpoint/2010/main" val="328790229"/>
      </p:ext>
    </p:extLst>
  </p:cSld>
  <p:clrMapOvr>
    <a:masterClrMapping/>
  </p:clrMapOvr>
  <p:transition spd="med" advTm="46396"/>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Typical outgassing composition (a cold finger)</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1" r="143" b="3780"/>
          <a:stretch/>
        </p:blipFill>
        <p:spPr>
          <a:xfrm>
            <a:off x="1466849" y="1493008"/>
            <a:ext cx="9043035" cy="3962369"/>
          </a:xfrm>
          <a:prstGeom prst="rect">
            <a:avLst/>
          </a:prstGeom>
        </p:spPr>
      </p:pic>
      <p:sp>
        <p:nvSpPr>
          <p:cNvPr id="6" name="TextBox 5"/>
          <p:cNvSpPr txBox="1"/>
          <p:nvPr/>
        </p:nvSpPr>
        <p:spPr>
          <a:xfrm>
            <a:off x="1602376" y="5559727"/>
            <a:ext cx="828688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8F8F8"/>
                </a:solidFill>
                <a:effectLst/>
                <a:uFillTx/>
                <a:latin typeface="+mj-lt"/>
                <a:ea typeface="+mj-ea"/>
                <a:cs typeface="+mj-cs"/>
                <a:sym typeface="Helvetica"/>
              </a:rPr>
              <a:t>More than 50 different</a:t>
            </a:r>
            <a:r>
              <a:rPr kumimoji="0" lang="en-US" sz="1800" b="0" i="0" u="none" strike="noStrike" cap="none" spc="0" normalizeH="0" dirty="0">
                <a:ln>
                  <a:noFill/>
                </a:ln>
                <a:solidFill>
                  <a:srgbClr val="F8F8F8"/>
                </a:solidFill>
                <a:effectLst/>
                <a:uFillTx/>
                <a:latin typeface="+mj-lt"/>
                <a:ea typeface="+mj-ea"/>
                <a:cs typeface="+mj-cs"/>
                <a:sym typeface="Helvetica"/>
              </a:rPr>
              <a:t> compounds detected, widely varying in adsorption energy</a:t>
            </a:r>
            <a:endParaRPr kumimoji="0" lang="en-US" sz="1800" b="0" i="0" u="none" strike="noStrike" cap="none" spc="0" normalizeH="0" baseline="0" dirty="0">
              <a:ln>
                <a:noFill/>
              </a:ln>
              <a:solidFill>
                <a:srgbClr val="F8F8F8"/>
              </a:solidFill>
              <a:effectLst/>
              <a:uFillTx/>
              <a:latin typeface="+mj-lt"/>
              <a:ea typeface="+mj-ea"/>
              <a:cs typeface="+mj-cs"/>
              <a:sym typeface="Helvetica"/>
            </a:endParaRPr>
          </a:p>
        </p:txBody>
      </p:sp>
    </p:spTree>
    <p:extLst>
      <p:ext uri="{BB962C8B-B14F-4D97-AF65-F5344CB8AC3E}">
        <p14:creationId xmlns:p14="http://schemas.microsoft.com/office/powerpoint/2010/main" val="1589012611"/>
      </p:ext>
    </p:extLst>
  </p:cSld>
  <p:clrMapOvr>
    <a:masterClrMapping/>
  </p:clrMapOvr>
  <p:transition spd="med" advTm="2980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Molecules and their environment</a:t>
            </a:r>
          </a:p>
        </p:txBody>
      </p:sp>
      <p:sp>
        <p:nvSpPr>
          <p:cNvPr id="3" name="Text Placeholder 2"/>
          <p:cNvSpPr>
            <a:spLocks noGrp="1"/>
          </p:cNvSpPr>
          <p:nvPr>
            <p:ph type="body" idx="1"/>
          </p:nvPr>
        </p:nvSpPr>
        <p:spPr/>
        <p:txBody>
          <a:bodyPr>
            <a:normAutofit/>
          </a:bodyPr>
          <a:lstStyle/>
          <a:p>
            <a:r>
              <a:rPr lang="en-US" dirty="0">
                <a:solidFill>
                  <a:schemeClr val="bg1"/>
                </a:solidFill>
              </a:rPr>
              <a:t>Molecular behavior is dependent upon the local environment</a:t>
            </a:r>
          </a:p>
          <a:p>
            <a:pPr lvl="1"/>
            <a:r>
              <a:rPr lang="en-US" dirty="0">
                <a:solidFill>
                  <a:schemeClr val="bg1"/>
                </a:solidFill>
              </a:rPr>
              <a:t>Strictly thermodynamic effects</a:t>
            </a:r>
          </a:p>
          <a:p>
            <a:pPr lvl="2"/>
            <a:r>
              <a:rPr lang="en-US" sz="2400" dirty="0">
                <a:solidFill>
                  <a:schemeClr val="bg1"/>
                </a:solidFill>
              </a:rPr>
              <a:t>In a bulk liquid or gas phase a molecule has three translational and three rotational degrees of freedom</a:t>
            </a:r>
          </a:p>
          <a:p>
            <a:pPr lvl="2"/>
            <a:r>
              <a:rPr lang="en-US" sz="2400" dirty="0">
                <a:solidFill>
                  <a:schemeClr val="bg1"/>
                </a:solidFill>
              </a:rPr>
              <a:t>When adsorbed on an ideal surface it loses one translational degree of freedom and one or two rotational degrees of freedom</a:t>
            </a:r>
          </a:p>
          <a:p>
            <a:pPr lvl="2"/>
            <a:r>
              <a:rPr lang="en-US" sz="2400" dirty="0">
                <a:solidFill>
                  <a:schemeClr val="bg1"/>
                </a:solidFill>
              </a:rPr>
              <a:t>At a given temperature, loss of degrees of freedom results in loss of energy</a:t>
            </a:r>
          </a:p>
          <a:p>
            <a:pPr lvl="1"/>
            <a:r>
              <a:rPr lang="en-US" dirty="0">
                <a:solidFill>
                  <a:schemeClr val="bg1"/>
                </a:solidFill>
              </a:rPr>
              <a:t>Polarization</a:t>
            </a:r>
          </a:p>
          <a:p>
            <a:pPr lvl="2"/>
            <a:r>
              <a:rPr lang="en-US" sz="2400" dirty="0">
                <a:solidFill>
                  <a:schemeClr val="bg1"/>
                </a:solidFill>
              </a:rPr>
              <a:t>Induced polarization by a surface lowers the energy of the molecule</a:t>
            </a:r>
          </a:p>
        </p:txBody>
      </p:sp>
    </p:spTree>
    <p:extLst>
      <p:ext uri="{BB962C8B-B14F-4D97-AF65-F5344CB8AC3E}">
        <p14:creationId xmlns:p14="http://schemas.microsoft.com/office/powerpoint/2010/main" val="3194549045"/>
      </p:ext>
    </p:extLst>
  </p:cSld>
  <p:clrMapOvr>
    <a:masterClrMapping/>
  </p:clrMapOvr>
  <p:transition spd="med" advTm="4873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Molecules on Surfaces</a:t>
            </a:r>
          </a:p>
        </p:txBody>
      </p:sp>
      <p:sp>
        <p:nvSpPr>
          <p:cNvPr id="5" name="Text Placeholder 4"/>
          <p:cNvSpPr>
            <a:spLocks noGrp="1"/>
          </p:cNvSpPr>
          <p:nvPr>
            <p:ph type="body" sz="quarter" idx="1"/>
          </p:nvPr>
        </p:nvSpPr>
        <p:spPr/>
        <p:txBody>
          <a:bodyPr>
            <a:normAutofit fontScale="85000" lnSpcReduction="20000"/>
          </a:bodyPr>
          <a:lstStyle/>
          <a:p>
            <a:r>
              <a:rPr lang="en-US" sz="2200" dirty="0"/>
              <a:t>Molecular behavior being dependent upon their environment, needs to be addressed</a:t>
            </a:r>
          </a:p>
          <a:p>
            <a:r>
              <a:rPr lang="en-US" sz="2200" dirty="0"/>
              <a:t>With many molecular layers, the behavior will approach bulk behavior</a:t>
            </a:r>
          </a:p>
          <a:p>
            <a:r>
              <a:rPr lang="en-US" sz="2200" dirty="0"/>
              <a:t>As the number of molecular layers decreases, the behavior will diverge from bulk behavior</a:t>
            </a:r>
          </a:p>
          <a:p>
            <a:r>
              <a:rPr lang="en-US" sz="2200" dirty="0"/>
              <a:t>In the case of water on inorganic oxides, the first 3-5 layers are ice-like at room temperature. A solid like structure is formed.</a:t>
            </a:r>
          </a:p>
          <a:p>
            <a:r>
              <a:rPr lang="en-US" sz="2400" dirty="0"/>
              <a:t>To more closely approximate real behavior, it is necessary to address the material stack up </a:t>
            </a:r>
          </a:p>
        </p:txBody>
      </p:sp>
      <p:pic>
        <p:nvPicPr>
          <p:cNvPr id="8" name="Picture 7"/>
          <p:cNvPicPr>
            <a:picLocks noChangeAspect="1"/>
          </p:cNvPicPr>
          <p:nvPr/>
        </p:nvPicPr>
        <p:blipFill>
          <a:blip r:embed="rId2"/>
          <a:stretch>
            <a:fillRect/>
          </a:stretch>
        </p:blipFill>
        <p:spPr>
          <a:xfrm>
            <a:off x="5097616" y="1921479"/>
            <a:ext cx="6432531" cy="3071025"/>
          </a:xfrm>
          <a:prstGeom prst="rect">
            <a:avLst/>
          </a:prstGeom>
        </p:spPr>
      </p:pic>
      <p:sp>
        <p:nvSpPr>
          <p:cNvPr id="6" name="TextBox 5"/>
          <p:cNvSpPr txBox="1"/>
          <p:nvPr/>
        </p:nvSpPr>
        <p:spPr>
          <a:xfrm>
            <a:off x="5187291" y="5715101"/>
            <a:ext cx="524277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kumimoji="0" lang="en-US" sz="1400" b="0" i="0" u="none" strike="noStrike" cap="none" spc="0" normalizeH="0" baseline="0" dirty="0">
                <a:ln>
                  <a:noFill/>
                </a:ln>
                <a:solidFill>
                  <a:schemeClr val="bg1"/>
                </a:solidFill>
                <a:effectLst/>
                <a:uFillTx/>
                <a:sym typeface="Helvetica"/>
              </a:rPr>
              <a:t>Graphic from </a:t>
            </a:r>
            <a:r>
              <a:rPr lang="en-US" sz="1400" dirty="0">
                <a:solidFill>
                  <a:schemeClr val="bg1"/>
                </a:solidFill>
              </a:rPr>
              <a:t>“Eigenbrode et al., 2021, </a:t>
            </a:r>
            <a:r>
              <a:rPr lang="en-US" sz="1400" i="1" dirty="0">
                <a:solidFill>
                  <a:schemeClr val="bg1"/>
                </a:solidFill>
              </a:rPr>
              <a:t>Frontiers in Space Tech.” </a:t>
            </a:r>
            <a:endParaRPr lang="en-US" sz="1400" dirty="0">
              <a:solidFill>
                <a:schemeClr val="bg1"/>
              </a:solidFill>
            </a:endParaRPr>
          </a:p>
        </p:txBody>
      </p:sp>
    </p:spTree>
    <p:extLst>
      <p:ext uri="{BB962C8B-B14F-4D97-AF65-F5344CB8AC3E}">
        <p14:creationId xmlns:p14="http://schemas.microsoft.com/office/powerpoint/2010/main" val="310381139"/>
      </p:ext>
    </p:extLst>
  </p:cSld>
  <p:clrMapOvr>
    <a:masterClrMapping/>
  </p:clrMapOvr>
  <p:transition spd="med" advTm="3734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8F8F8"/>
                </a:solidFill>
              </a:rPr>
              <a:t>Approach to more closely model transport</a:t>
            </a:r>
          </a:p>
        </p:txBody>
      </p:sp>
      <p:sp>
        <p:nvSpPr>
          <p:cNvPr id="6" name="Text Placeholder 5"/>
          <p:cNvSpPr>
            <a:spLocks noGrp="1"/>
          </p:cNvSpPr>
          <p:nvPr>
            <p:ph type="body" idx="1"/>
          </p:nvPr>
        </p:nvSpPr>
        <p:spPr/>
        <p:txBody>
          <a:bodyPr/>
          <a:lstStyle/>
          <a:p>
            <a:pPr marL="514350" indent="-514350">
              <a:buFont typeface="+mj-lt"/>
              <a:buAutoNum type="arabicPeriod"/>
            </a:pPr>
            <a:r>
              <a:rPr lang="en-US" dirty="0">
                <a:solidFill>
                  <a:srgbClr val="F8F8F8"/>
                </a:solidFill>
              </a:rPr>
              <a:t>Address the molecular composition of the contamination</a:t>
            </a:r>
          </a:p>
          <a:p>
            <a:pPr marL="1009650" lvl="1" indent="-514350">
              <a:buFont typeface="+mj-lt"/>
              <a:buAutoNum type="arabicPeriod"/>
            </a:pPr>
            <a:r>
              <a:rPr lang="en-US" dirty="0">
                <a:solidFill>
                  <a:srgbClr val="F8F8F8"/>
                </a:solidFill>
              </a:rPr>
              <a:t>Estimate the actual contamination composition and physical properties through chemical analysis or statistical means</a:t>
            </a:r>
          </a:p>
          <a:p>
            <a:pPr marL="1009650" lvl="1" indent="-514350">
              <a:buFont typeface="+mj-lt"/>
              <a:buAutoNum type="arabicPeriod"/>
            </a:pPr>
            <a:r>
              <a:rPr lang="en-US" dirty="0">
                <a:solidFill>
                  <a:srgbClr val="F8F8F8"/>
                </a:solidFill>
              </a:rPr>
              <a:t>Evaluate the behaviors of this contamination on surfaces of interest (surface and bulk sinks)</a:t>
            </a:r>
          </a:p>
          <a:p>
            <a:pPr marL="514350" indent="-514350">
              <a:buFont typeface="+mj-lt"/>
              <a:buAutoNum type="arabicPeriod"/>
            </a:pPr>
            <a:r>
              <a:rPr lang="en-US" dirty="0">
                <a:solidFill>
                  <a:srgbClr val="F8F8F8"/>
                </a:solidFill>
              </a:rPr>
              <a:t>Address the number of molecular layers</a:t>
            </a:r>
          </a:p>
          <a:p>
            <a:pPr marL="514350" indent="-514350">
              <a:buFont typeface="+mj-lt"/>
              <a:buAutoNum type="arabicPeriod"/>
            </a:pPr>
            <a:r>
              <a:rPr lang="en-US" dirty="0">
                <a:solidFill>
                  <a:srgbClr val="F8F8F8"/>
                </a:solidFill>
              </a:rPr>
              <a:t>Address the behavior of the contamination in the modeled contamination load</a:t>
            </a:r>
          </a:p>
        </p:txBody>
      </p:sp>
    </p:spTree>
    <p:extLst>
      <p:ext uri="{BB962C8B-B14F-4D97-AF65-F5344CB8AC3E}">
        <p14:creationId xmlns:p14="http://schemas.microsoft.com/office/powerpoint/2010/main" val="1158811575"/>
      </p:ext>
    </p:extLst>
  </p:cSld>
  <p:clrMapOvr>
    <a:masterClrMapping/>
  </p:clrMapOvr>
  <p:transition spd="med" advTm="30074"/>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18089</TotalTime>
  <Words>2194</Words>
  <Application>Microsoft Macintosh PowerPoint</Application>
  <PresentationFormat>Widescreen</PresentationFormat>
  <Paragraphs>224</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Helvetica</vt:lpstr>
      <vt:lpstr>Wingdings</vt:lpstr>
      <vt:lpstr>Office Theme</vt:lpstr>
      <vt:lpstr>PowerPoint Presentation</vt:lpstr>
      <vt:lpstr>PowerPoint Presentation</vt:lpstr>
      <vt:lpstr>PowerPoint Presentation</vt:lpstr>
      <vt:lpstr>Traditional, well proven techniques and operations  Not adequate for Ultra-Sensitive Life Detection Missions</vt:lpstr>
      <vt:lpstr>Astrobiology and Contamination</vt:lpstr>
      <vt:lpstr>Typical outgassing composition (a cold finger)</vt:lpstr>
      <vt:lpstr>Molecules and their environment</vt:lpstr>
      <vt:lpstr>Molecules on Surfaces</vt:lpstr>
      <vt:lpstr>Approach to more closely model transport</vt:lpstr>
      <vt:lpstr>Material-Material interactions</vt:lpstr>
      <vt:lpstr>Implementation</vt:lpstr>
      <vt:lpstr>Implementation (continued)</vt:lpstr>
      <vt:lpstr>Residence time- sublimation and vaporization</vt:lpstr>
      <vt:lpstr>Standard model (Collector cone only) </vt:lpstr>
      <vt:lpstr>Improved Physics Model (Collector cone only)</vt:lpstr>
      <vt:lpstr>Comparison of n-C16 loss between standard model and improved model</vt:lpstr>
      <vt:lpstr>Comparison of n-C20 loss between standard model and improved model</vt:lpstr>
      <vt:lpstr>Summary</vt:lpstr>
      <vt:lpstr>Future work</vt:lpstr>
      <vt:lpstr>PowerPoint Presentation</vt:lpstr>
      <vt:lpstr>Backup Charts</vt:lpstr>
      <vt:lpstr>Detailed Molecular Adsorption/Desorption</vt:lpstr>
      <vt:lpstr>BET graphical description</vt:lpstr>
      <vt:lpstr>Adsorption Kinetics</vt:lpstr>
      <vt:lpstr>Desorption Kinetics</vt:lpstr>
      <vt:lpstr>Adsorption/ Desorption Equilibrium</vt:lpstr>
      <vt:lpstr>Points to Ponder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Canham, John S [US] (PN)</dc:creator>
  <cp:lastModifiedBy>Eigenbrode, Jennifer L. (GSFC-6990)</cp:lastModifiedBy>
  <cp:revision>82</cp:revision>
  <dcterms:modified xsi:type="dcterms:W3CDTF">2021-10-14T18:53:06Z</dcterms:modified>
</cp:coreProperties>
</file>