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
  </p:notesMasterIdLst>
  <p:sldIdLst>
    <p:sldId id="256" r:id="rId5"/>
  </p:sldIdLst>
  <p:sldSz cx="438912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7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987" autoAdjust="0"/>
    <p:restoredTop sz="92722" autoAdjust="0"/>
  </p:normalViewPr>
  <p:slideViewPr>
    <p:cSldViewPr snapToGrid="0" snapToObjects="1">
      <p:cViewPr>
        <p:scale>
          <a:sx n="17" d="100"/>
          <a:sy n="17" d="100"/>
        </p:scale>
        <p:origin x="1272" y="-52"/>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fdonovan\Documents\Space%20Biology%20Project%20Scientist\travel%20\JAXA%20MHU2%20GC%20in%20Japan\PPBE20\Copy%20of%20PPBE20%20SB%20Tactical%20Planning_ec_fd_12_03_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Gravity across a Lunar or Mars Mission</a:t>
            </a:r>
          </a:p>
        </c:rich>
      </c:tx>
      <c:layout>
        <c:manualLayout>
          <c:xMode val="edge"/>
          <c:yMode val="edge"/>
          <c:x val="0.11207009378855386"/>
          <c:y val="9.7434072273869562E-2"/>
        </c:manualLayout>
      </c:layout>
      <c:overlay val="0"/>
      <c:spPr>
        <a:noFill/>
        <a:ln>
          <a:noFill/>
        </a:ln>
        <a:effectLst/>
      </c:spPr>
    </c:title>
    <c:autoTitleDeleted val="0"/>
    <c:plotArea>
      <c:layout>
        <c:manualLayout>
          <c:layoutTarget val="inner"/>
          <c:xMode val="edge"/>
          <c:yMode val="edge"/>
          <c:x val="4.324887702404176E-2"/>
          <c:y val="0.16909740449110525"/>
          <c:w val="0.79124148090752944"/>
          <c:h val="0.74668963254593179"/>
        </c:manualLayout>
      </c:layout>
      <c:scatterChart>
        <c:scatterStyle val="lineMarker"/>
        <c:varyColors val="0"/>
        <c:ser>
          <c:idx val="0"/>
          <c:order val="0"/>
          <c:tx>
            <c:strRef>
              <c:f>'AG planing notes'!$B$20</c:f>
              <c:strCache>
                <c:ptCount val="1"/>
                <c:pt idx="0">
                  <c:v>lunar </c:v>
                </c:pt>
              </c:strCache>
            </c:strRef>
          </c:tx>
          <c:spPr>
            <a:ln w="9525"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rnd">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xVal>
            <c:numRef>
              <c:f>'AG planing notes'!$A$21:$A$34</c:f>
              <c:numCache>
                <c:formatCode>General</c:formatCode>
                <c:ptCount val="14"/>
                <c:pt idx="0">
                  <c:v>1</c:v>
                </c:pt>
                <c:pt idx="1">
                  <c:v>10</c:v>
                </c:pt>
                <c:pt idx="2">
                  <c:v>10.25</c:v>
                </c:pt>
                <c:pt idx="3">
                  <c:v>10.65</c:v>
                </c:pt>
                <c:pt idx="4">
                  <c:v>65.25</c:v>
                </c:pt>
                <c:pt idx="5">
                  <c:v>65.650000000000006</c:v>
                </c:pt>
                <c:pt idx="6">
                  <c:v>65.95</c:v>
                </c:pt>
                <c:pt idx="7">
                  <c:v>95.65</c:v>
                </c:pt>
                <c:pt idx="8">
                  <c:v>96.050000000000011</c:v>
                </c:pt>
                <c:pt idx="9">
                  <c:v>96.45</c:v>
                </c:pt>
                <c:pt idx="10">
                  <c:v>151.05000000000001</c:v>
                </c:pt>
                <c:pt idx="11">
                  <c:v>151.30000000000001</c:v>
                </c:pt>
                <c:pt idx="12">
                  <c:v>152.30000000000001</c:v>
                </c:pt>
                <c:pt idx="13">
                  <c:v>161.69999999999999</c:v>
                </c:pt>
              </c:numCache>
            </c:numRef>
          </c:xVal>
          <c:yVal>
            <c:numRef>
              <c:f>'AG planing notes'!$B$21:$B$34</c:f>
              <c:numCache>
                <c:formatCode>General</c:formatCode>
                <c:ptCount val="14"/>
                <c:pt idx="0">
                  <c:v>1</c:v>
                </c:pt>
                <c:pt idx="1">
                  <c:v>1</c:v>
                </c:pt>
                <c:pt idx="2">
                  <c:v>8</c:v>
                </c:pt>
                <c:pt idx="3">
                  <c:v>5.9999999999999995E-4</c:v>
                </c:pt>
                <c:pt idx="4">
                  <c:v>5.9999999999999995E-4</c:v>
                </c:pt>
                <c:pt idx="5">
                  <c:v>3</c:v>
                </c:pt>
                <c:pt idx="6">
                  <c:v>0.33</c:v>
                </c:pt>
                <c:pt idx="7">
                  <c:v>0.33</c:v>
                </c:pt>
                <c:pt idx="8">
                  <c:v>3</c:v>
                </c:pt>
                <c:pt idx="9">
                  <c:v>5.9999999999999995E-4</c:v>
                </c:pt>
                <c:pt idx="10">
                  <c:v>5.9999999999999995E-4</c:v>
                </c:pt>
                <c:pt idx="11">
                  <c:v>3</c:v>
                </c:pt>
                <c:pt idx="12">
                  <c:v>1</c:v>
                </c:pt>
                <c:pt idx="13">
                  <c:v>1</c:v>
                </c:pt>
              </c:numCache>
            </c:numRef>
          </c:yVal>
          <c:smooth val="0"/>
          <c:extLst>
            <c:ext xmlns:c16="http://schemas.microsoft.com/office/drawing/2014/chart" uri="{C3380CC4-5D6E-409C-BE32-E72D297353CC}">
              <c16:uniqueId val="{00000000-5B80-4B51-95F2-B59749226BD4}"/>
            </c:ext>
          </c:extLst>
        </c:ser>
        <c:ser>
          <c:idx val="1"/>
          <c:order val="1"/>
          <c:tx>
            <c:strRef>
              <c:f>'AG planing notes'!$C$20</c:f>
              <c:strCache>
                <c:ptCount val="1"/>
                <c:pt idx="0">
                  <c:v>mars</c:v>
                </c:pt>
              </c:strCache>
            </c:strRef>
          </c:tx>
          <c:spPr>
            <a:ln w="9525" cap="rnd">
              <a:solidFill>
                <a:schemeClr val="accent2"/>
              </a:solidFill>
              <a:round/>
            </a:ln>
            <a:effectLst>
              <a:outerShdw blurRad="40000" dist="23000" dir="5400000" rotWithShape="0">
                <a:srgbClr val="000000">
                  <a:alpha val="35000"/>
                </a:srgbClr>
              </a:outerShdw>
            </a:effectLst>
          </c:spPr>
          <c:marker>
            <c:symbol val="circle"/>
            <c:size val="6"/>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rnd">
                <a:solidFill>
                  <a:schemeClr val="accent2"/>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xVal>
            <c:numRef>
              <c:f>'AG planing notes'!$A$21:$A$34</c:f>
              <c:numCache>
                <c:formatCode>General</c:formatCode>
                <c:ptCount val="14"/>
                <c:pt idx="0">
                  <c:v>1</c:v>
                </c:pt>
                <c:pt idx="1">
                  <c:v>10</c:v>
                </c:pt>
                <c:pt idx="2">
                  <c:v>10.25</c:v>
                </c:pt>
                <c:pt idx="3">
                  <c:v>10.65</c:v>
                </c:pt>
                <c:pt idx="4">
                  <c:v>65.25</c:v>
                </c:pt>
                <c:pt idx="5">
                  <c:v>65.650000000000006</c:v>
                </c:pt>
                <c:pt idx="6">
                  <c:v>65.95</c:v>
                </c:pt>
                <c:pt idx="7">
                  <c:v>95.65</c:v>
                </c:pt>
                <c:pt idx="8">
                  <c:v>96.050000000000011</c:v>
                </c:pt>
                <c:pt idx="9">
                  <c:v>96.45</c:v>
                </c:pt>
                <c:pt idx="10">
                  <c:v>151.05000000000001</c:v>
                </c:pt>
                <c:pt idx="11">
                  <c:v>151.30000000000001</c:v>
                </c:pt>
                <c:pt idx="12">
                  <c:v>152.30000000000001</c:v>
                </c:pt>
                <c:pt idx="13">
                  <c:v>161.69999999999999</c:v>
                </c:pt>
              </c:numCache>
            </c:numRef>
          </c:xVal>
          <c:yVal>
            <c:numRef>
              <c:f>'AG planing notes'!$C$21:$C$34</c:f>
              <c:numCache>
                <c:formatCode>General</c:formatCode>
                <c:ptCount val="14"/>
                <c:pt idx="0">
                  <c:v>1</c:v>
                </c:pt>
                <c:pt idx="1">
                  <c:v>1</c:v>
                </c:pt>
                <c:pt idx="2">
                  <c:v>8</c:v>
                </c:pt>
                <c:pt idx="3">
                  <c:v>5.9999999999999995E-4</c:v>
                </c:pt>
                <c:pt idx="4">
                  <c:v>5.9999999999999995E-4</c:v>
                </c:pt>
                <c:pt idx="5">
                  <c:v>3</c:v>
                </c:pt>
                <c:pt idx="6">
                  <c:v>0.66</c:v>
                </c:pt>
                <c:pt idx="7">
                  <c:v>0.66</c:v>
                </c:pt>
                <c:pt idx="8">
                  <c:v>3</c:v>
                </c:pt>
                <c:pt idx="9">
                  <c:v>5.9999999999999995E-4</c:v>
                </c:pt>
                <c:pt idx="10">
                  <c:v>5.9999999999999995E-4</c:v>
                </c:pt>
                <c:pt idx="11">
                  <c:v>3</c:v>
                </c:pt>
                <c:pt idx="12">
                  <c:v>1</c:v>
                </c:pt>
                <c:pt idx="13">
                  <c:v>1</c:v>
                </c:pt>
              </c:numCache>
            </c:numRef>
          </c:yVal>
          <c:smooth val="0"/>
          <c:extLst>
            <c:ext xmlns:c16="http://schemas.microsoft.com/office/drawing/2014/chart" uri="{C3380CC4-5D6E-409C-BE32-E72D297353CC}">
              <c16:uniqueId val="{00000001-5B80-4B51-95F2-B59749226BD4}"/>
            </c:ext>
          </c:extLst>
        </c:ser>
        <c:dLbls>
          <c:showLegendKey val="0"/>
          <c:showVal val="0"/>
          <c:showCatName val="0"/>
          <c:showSerName val="0"/>
          <c:showPercent val="0"/>
          <c:showBubbleSize val="0"/>
        </c:dLbls>
        <c:axId val="40674048"/>
        <c:axId val="111369600"/>
      </c:scatterChart>
      <c:valAx>
        <c:axId val="40674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vert="horz"/>
          <a:lstStyle/>
          <a:p>
            <a:pPr>
              <a:defRPr/>
            </a:pPr>
            <a:endParaRPr lang="en-US"/>
          </a:p>
        </c:txPr>
        <c:crossAx val="111369600"/>
        <c:crosses val="autoZero"/>
        <c:crossBetween val="midCat"/>
      </c:valAx>
      <c:valAx>
        <c:axId val="111369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40674048"/>
        <c:crosses val="autoZero"/>
        <c:crossBetween val="midCat"/>
      </c:valAx>
      <c:spPr>
        <a:noFill/>
        <a:ln>
          <a:noFill/>
        </a:ln>
        <a:effectLst/>
      </c:spPr>
    </c:plotArea>
    <c:legend>
      <c:legendPos val="b"/>
      <c:layout>
        <c:manualLayout>
          <c:xMode val="edge"/>
          <c:yMode val="edge"/>
          <c:x val="0.69593458114698292"/>
          <c:y val="0.5088775318917812"/>
          <c:w val="0.12941621454439992"/>
          <c:h val="0.14168080077418074"/>
        </c:manualLayout>
      </c:layout>
      <c:overlay val="0"/>
      <c:spPr>
        <a:noFill/>
        <a:ln>
          <a:noFill/>
        </a:ln>
        <a:effectLst/>
      </c:spPr>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1.tiff"/></Relationships>
</file>

<file path=ppt/drawings/drawing1.xml><?xml version="1.0" encoding="utf-8"?>
<c:userShapes xmlns:c="http://schemas.openxmlformats.org/drawingml/2006/chart">
  <cdr:relSizeAnchor xmlns:cdr="http://schemas.openxmlformats.org/drawingml/2006/chartDrawing">
    <cdr:from>
      <cdr:x>0.13634</cdr:x>
      <cdr:y>0.16046</cdr:y>
    </cdr:from>
    <cdr:to>
      <cdr:x>0.66664</cdr:x>
      <cdr:y>0.64913</cdr:y>
    </cdr:to>
    <cdr:pic>
      <cdr:nvPicPr>
        <cdr:cNvPr id="2" name="Picture 1">
          <a:extLst xmlns:a="http://schemas.openxmlformats.org/drawingml/2006/main">
            <a:ext uri="{FF2B5EF4-FFF2-40B4-BE49-F238E27FC236}">
              <a16:creationId xmlns:a16="http://schemas.microsoft.com/office/drawing/2014/main" id="{9C423F65-BB3C-124D-BDB0-D9EF12B7996C}"/>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cstate="screen">
          <a:extLst>
            <a:ext uri="{28A0092B-C50C-407E-A947-70E740481C1C}">
              <a14:useLocalDpi xmlns:a14="http://schemas.microsoft.com/office/drawing/2010/main"/>
            </a:ext>
          </a:extLst>
        </a:blip>
        <a:srcRect xmlns:a="http://schemas.openxmlformats.org/drawingml/2006/main"/>
        <a:stretch xmlns:a="http://schemas.openxmlformats.org/drawingml/2006/main"/>
      </cdr:blipFill>
      <cdr:spPr>
        <a:xfrm xmlns:a="http://schemas.openxmlformats.org/drawingml/2006/main">
          <a:off x="1351089" y="1136524"/>
          <a:ext cx="5255190" cy="3461297"/>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570F6-1672-400B-B895-F3AB60225C6A}" type="datetimeFigureOut">
              <a:rPr lang="en-US" smtClean="0"/>
              <a:t>10/20/2021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30C0F3-718B-429F-948D-43D7B569B879}" type="slidenum">
              <a:rPr lang="en-US" smtClean="0"/>
              <a:t>‹#›</a:t>
            </a:fld>
            <a:endParaRPr lang="en-US"/>
          </a:p>
        </p:txBody>
      </p:sp>
    </p:spTree>
    <p:extLst>
      <p:ext uri="{BB962C8B-B14F-4D97-AF65-F5344CB8AC3E}">
        <p14:creationId xmlns:p14="http://schemas.microsoft.com/office/powerpoint/2010/main" val="386750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JAXA CBEF-L -- https://humans-in-space.jaxa.jp/en/biz-lab/experiment/facility/pm/cbef-l/</a:t>
            </a:r>
          </a:p>
          <a:p>
            <a:r>
              <a:rPr lang="en-US" dirty="0"/>
              <a:t>Radius – Fran (studies on the ground vs flight)</a:t>
            </a:r>
          </a:p>
          <a:p>
            <a:r>
              <a:rPr lang="en-US" dirty="0"/>
              <a:t>Marianne – concerns about adding non-ARC centrifuge information (JAXA CBEF-L). Focus on ARC, what we have, why it’s useful, </a:t>
            </a:r>
            <a:r>
              <a:rPr lang="en-US" dirty="0" err="1"/>
              <a:t>etc</a:t>
            </a:r>
            <a:endParaRPr lang="en-US" dirty="0"/>
          </a:p>
        </p:txBody>
      </p:sp>
      <p:sp>
        <p:nvSpPr>
          <p:cNvPr id="4" name="Slide Number Placeholder 3"/>
          <p:cNvSpPr>
            <a:spLocks noGrp="1"/>
          </p:cNvSpPr>
          <p:nvPr>
            <p:ph type="sldNum" sz="quarter" idx="5"/>
          </p:nvPr>
        </p:nvSpPr>
        <p:spPr/>
        <p:txBody>
          <a:bodyPr/>
          <a:lstStyle/>
          <a:p>
            <a:fld id="{9630C0F3-718B-429F-948D-43D7B569B879}" type="slidenum">
              <a:rPr lang="en-US" smtClean="0"/>
              <a:t>1</a:t>
            </a:fld>
            <a:endParaRPr lang="en-US"/>
          </a:p>
        </p:txBody>
      </p:sp>
    </p:spTree>
    <p:extLst>
      <p:ext uri="{BB962C8B-B14F-4D97-AF65-F5344CB8AC3E}">
        <p14:creationId xmlns:p14="http://schemas.microsoft.com/office/powerpoint/2010/main" val="19369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a:t>Click to edit Master title style</a:t>
            </a:r>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67A622-E846-0243-8624-81E49320834B}"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64A0A-FB60-604A-B5E9-48E047F4AFB3}" type="slidenum">
              <a:rPr lang="en-US" smtClean="0"/>
              <a:t>‹#›</a:t>
            </a:fld>
            <a:endParaRPr lang="en-US"/>
          </a:p>
        </p:txBody>
      </p:sp>
    </p:spTree>
    <p:extLst>
      <p:ext uri="{BB962C8B-B14F-4D97-AF65-F5344CB8AC3E}">
        <p14:creationId xmlns:p14="http://schemas.microsoft.com/office/powerpoint/2010/main" val="4001696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67A622-E846-0243-8624-81E49320834B}"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64A0A-FB60-604A-B5E9-48E047F4AFB3}" type="slidenum">
              <a:rPr lang="en-US" smtClean="0"/>
              <a:t>‹#›</a:t>
            </a:fld>
            <a:endParaRPr lang="en-US"/>
          </a:p>
        </p:txBody>
      </p:sp>
    </p:spTree>
    <p:extLst>
      <p:ext uri="{BB962C8B-B14F-4D97-AF65-F5344CB8AC3E}">
        <p14:creationId xmlns:p14="http://schemas.microsoft.com/office/powerpoint/2010/main" val="308194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318265"/>
            <a:ext cx="9875520" cy="280873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4560" y="1318265"/>
            <a:ext cx="28895040" cy="28087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67A622-E846-0243-8624-81E49320834B}"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64A0A-FB60-604A-B5E9-48E047F4AFB3}" type="slidenum">
              <a:rPr lang="en-US" smtClean="0"/>
              <a:t>‹#›</a:t>
            </a:fld>
            <a:endParaRPr lang="en-US"/>
          </a:p>
        </p:txBody>
      </p:sp>
    </p:spTree>
    <p:extLst>
      <p:ext uri="{BB962C8B-B14F-4D97-AF65-F5344CB8AC3E}">
        <p14:creationId xmlns:p14="http://schemas.microsoft.com/office/powerpoint/2010/main" val="220110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67A622-E846-0243-8624-81E49320834B}"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64A0A-FB60-604A-B5E9-48E047F4AFB3}" type="slidenum">
              <a:rPr lang="en-US" smtClean="0"/>
              <a:t>‹#›</a:t>
            </a:fld>
            <a:endParaRPr lang="en-US"/>
          </a:p>
        </p:txBody>
      </p:sp>
    </p:spTree>
    <p:extLst>
      <p:ext uri="{BB962C8B-B14F-4D97-AF65-F5344CB8AC3E}">
        <p14:creationId xmlns:p14="http://schemas.microsoft.com/office/powerpoint/2010/main" val="3555696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67A622-E846-0243-8624-81E49320834B}"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764A0A-FB60-604A-B5E9-48E047F4AFB3}" type="slidenum">
              <a:rPr lang="en-US" smtClean="0"/>
              <a:t>‹#›</a:t>
            </a:fld>
            <a:endParaRPr lang="en-US"/>
          </a:p>
        </p:txBody>
      </p:sp>
    </p:spTree>
    <p:extLst>
      <p:ext uri="{BB962C8B-B14F-4D97-AF65-F5344CB8AC3E}">
        <p14:creationId xmlns:p14="http://schemas.microsoft.com/office/powerpoint/2010/main" val="3701407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45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3113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67A622-E846-0243-8624-81E49320834B}"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64A0A-FB60-604A-B5E9-48E047F4AFB3}" type="slidenum">
              <a:rPr lang="en-US" smtClean="0"/>
              <a:t>‹#›</a:t>
            </a:fld>
            <a:endParaRPr lang="en-US"/>
          </a:p>
        </p:txBody>
      </p:sp>
    </p:spTree>
    <p:extLst>
      <p:ext uri="{BB962C8B-B14F-4D97-AF65-F5344CB8AC3E}">
        <p14:creationId xmlns:p14="http://schemas.microsoft.com/office/powerpoint/2010/main" val="2966503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67A622-E846-0243-8624-81E49320834B}" type="datetimeFigureOut">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764A0A-FB60-604A-B5E9-48E047F4AFB3}" type="slidenum">
              <a:rPr lang="en-US" smtClean="0"/>
              <a:t>‹#›</a:t>
            </a:fld>
            <a:endParaRPr lang="en-US"/>
          </a:p>
        </p:txBody>
      </p:sp>
    </p:spTree>
    <p:extLst>
      <p:ext uri="{BB962C8B-B14F-4D97-AF65-F5344CB8AC3E}">
        <p14:creationId xmlns:p14="http://schemas.microsoft.com/office/powerpoint/2010/main" val="219593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67A622-E846-0243-8624-81E49320834B}" type="datetimeFigureOut">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764A0A-FB60-604A-B5E9-48E047F4AFB3}" type="slidenum">
              <a:rPr lang="en-US" smtClean="0"/>
              <a:t>‹#›</a:t>
            </a:fld>
            <a:endParaRPr lang="en-US"/>
          </a:p>
        </p:txBody>
      </p:sp>
    </p:spTree>
    <p:extLst>
      <p:ext uri="{BB962C8B-B14F-4D97-AF65-F5344CB8AC3E}">
        <p14:creationId xmlns:p14="http://schemas.microsoft.com/office/powerpoint/2010/main" val="2665813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67A622-E846-0243-8624-81E49320834B}" type="datetimeFigureOut">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764A0A-FB60-604A-B5E9-48E047F4AFB3}" type="slidenum">
              <a:rPr lang="en-US" smtClean="0"/>
              <a:t>‹#›</a:t>
            </a:fld>
            <a:endParaRPr lang="en-US"/>
          </a:p>
        </p:txBody>
      </p:sp>
    </p:spTree>
    <p:extLst>
      <p:ext uri="{BB962C8B-B14F-4D97-AF65-F5344CB8AC3E}">
        <p14:creationId xmlns:p14="http://schemas.microsoft.com/office/powerpoint/2010/main" val="196330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1667A622-E846-0243-8624-81E49320834B}"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64A0A-FB60-604A-B5E9-48E047F4AFB3}" type="slidenum">
              <a:rPr lang="en-US" smtClean="0"/>
              <a:t>‹#›</a:t>
            </a:fld>
            <a:endParaRPr lang="en-US"/>
          </a:p>
        </p:txBody>
      </p:sp>
    </p:spTree>
    <p:extLst>
      <p:ext uri="{BB962C8B-B14F-4D97-AF65-F5344CB8AC3E}">
        <p14:creationId xmlns:p14="http://schemas.microsoft.com/office/powerpoint/2010/main" val="305432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1667A622-E846-0243-8624-81E49320834B}"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764A0A-FB60-604A-B5E9-48E047F4AFB3}" type="slidenum">
              <a:rPr lang="en-US" smtClean="0"/>
              <a:t>‹#›</a:t>
            </a:fld>
            <a:endParaRPr lang="en-US"/>
          </a:p>
        </p:txBody>
      </p:sp>
    </p:spTree>
    <p:extLst>
      <p:ext uri="{BB962C8B-B14F-4D97-AF65-F5344CB8AC3E}">
        <p14:creationId xmlns:p14="http://schemas.microsoft.com/office/powerpoint/2010/main" val="2381406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a:t>Click to edit Master title style</a:t>
            </a:r>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1667A622-E846-0243-8624-81E49320834B}" type="datetimeFigureOut">
              <a:rPr lang="en-US" smtClean="0"/>
              <a:t>10/20/2021</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6A764A0A-FB60-604A-B5E9-48E047F4AFB3}" type="slidenum">
              <a:rPr lang="en-US" smtClean="0"/>
              <a:t>‹#›</a:t>
            </a:fld>
            <a:endParaRPr lang="en-US"/>
          </a:p>
        </p:txBody>
      </p:sp>
    </p:spTree>
    <p:extLst>
      <p:ext uri="{BB962C8B-B14F-4D97-AF65-F5344CB8AC3E}">
        <p14:creationId xmlns:p14="http://schemas.microsoft.com/office/powerpoint/2010/main" val="324718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nasa.gov/ames/research/space-biosciences/ground-research-facilities" TargetMode="External"/><Relationship Id="rId13" Type="http://schemas.openxmlformats.org/officeDocument/2006/relationships/image" Target="../media/image8.emf"/><Relationship Id="rId18" Type="http://schemas.openxmlformats.org/officeDocument/2006/relationships/image" Target="../media/image13.png"/><Relationship Id="rId3" Type="http://schemas.openxmlformats.org/officeDocument/2006/relationships/chart" Target="../charts/chart1.xml"/><Relationship Id="rId21" Type="http://schemas.openxmlformats.org/officeDocument/2006/relationships/image" Target="../media/image16.png"/><Relationship Id="rId7" Type="http://schemas.openxmlformats.org/officeDocument/2006/relationships/hyperlink" Target="https://www.nasa.gov/sites/default/files/atoms/files/hgrfmo-fs-16apr2020_01_0.pdf" TargetMode="External"/><Relationship Id="rId12" Type="http://schemas.openxmlformats.org/officeDocument/2006/relationships/image" Target="../media/image7.jpeg"/><Relationship Id="rId17"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1.png"/><Relationship Id="rId20" Type="http://schemas.openxmlformats.org/officeDocument/2006/relationships/image" Target="../media/image15.tiff"/><Relationship Id="rId1" Type="http://schemas.openxmlformats.org/officeDocument/2006/relationships/slideLayout" Target="../slideLayouts/slideLayout1.xml"/><Relationship Id="rId6" Type="http://schemas.openxmlformats.org/officeDocument/2006/relationships/hyperlink" Target="mailto:parag.a.vaishampayan@nasa.gov" TargetMode="External"/><Relationship Id="rId11" Type="http://schemas.openxmlformats.org/officeDocument/2006/relationships/image" Target="../media/image6.jpeg"/><Relationship Id="rId5" Type="http://schemas.openxmlformats.org/officeDocument/2006/relationships/image" Target="../media/image3.png"/><Relationship Id="rId15" Type="http://schemas.openxmlformats.org/officeDocument/2006/relationships/image" Target="../media/image10.emf"/><Relationship Id="rId10" Type="http://schemas.openxmlformats.org/officeDocument/2006/relationships/image" Target="../media/image5.jpeg"/><Relationship Id="rId19"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4.jpeg"/><Relationship Id="rId1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 name="Chart 81">
            <a:extLst>
              <a:ext uri="{FF2B5EF4-FFF2-40B4-BE49-F238E27FC236}">
                <a16:creationId xmlns:a16="http://schemas.microsoft.com/office/drawing/2014/main" id="{88BFB27D-F2EC-D54C-ACE8-28C1430CE300}"/>
              </a:ext>
            </a:extLst>
          </p:cNvPr>
          <p:cNvGraphicFramePr>
            <a:graphicFrameLocks/>
          </p:cNvGraphicFramePr>
          <p:nvPr>
            <p:extLst>
              <p:ext uri="{D42A27DB-BD31-4B8C-83A1-F6EECF244321}">
                <p14:modId xmlns:p14="http://schemas.microsoft.com/office/powerpoint/2010/main" val="1347109207"/>
              </p:ext>
            </p:extLst>
          </p:nvPr>
        </p:nvGraphicFramePr>
        <p:xfrm>
          <a:off x="21092368" y="25282747"/>
          <a:ext cx="9909801" cy="7083041"/>
        </p:xfrm>
        <a:graphic>
          <a:graphicData uri="http://schemas.openxmlformats.org/drawingml/2006/chart">
            <c:chart xmlns:c="http://schemas.openxmlformats.org/drawingml/2006/chart" xmlns:r="http://schemas.openxmlformats.org/officeDocument/2006/relationships" r:id="rId3"/>
          </a:graphicData>
        </a:graphic>
      </p:graphicFrame>
      <p:pic>
        <p:nvPicPr>
          <p:cNvPr id="16" name="Picture 15"/>
          <p:cNvPicPr>
            <a:picLocks noChangeAspect="1"/>
          </p:cNvPicPr>
          <p:nvPr/>
        </p:nvPicPr>
        <p:blipFill rotWithShape="1">
          <a:blip r:embed="rId4"/>
          <a:srcRect l="13052" t="31518" r="13696" b="27243"/>
          <a:stretch/>
        </p:blipFill>
        <p:spPr>
          <a:xfrm>
            <a:off x="36651014" y="867594"/>
            <a:ext cx="6664460" cy="2449123"/>
          </a:xfrm>
          <a:prstGeom prst="rect">
            <a:avLst/>
          </a:prstGeom>
        </p:spPr>
      </p:pic>
      <p:pic>
        <p:nvPicPr>
          <p:cNvPr id="17" name="Picture 16"/>
          <p:cNvPicPr>
            <a:picLocks noChangeAspect="1"/>
          </p:cNvPicPr>
          <p:nvPr/>
        </p:nvPicPr>
        <p:blipFill>
          <a:blip r:embed="rId5"/>
          <a:stretch>
            <a:fillRect/>
          </a:stretch>
        </p:blipFill>
        <p:spPr>
          <a:xfrm>
            <a:off x="424544" y="473632"/>
            <a:ext cx="3634530" cy="3111707"/>
          </a:xfrm>
          <a:prstGeom prst="rect">
            <a:avLst/>
          </a:prstGeom>
        </p:spPr>
      </p:pic>
      <p:sp>
        <p:nvSpPr>
          <p:cNvPr id="18" name="TextBox 17"/>
          <p:cNvSpPr txBox="1"/>
          <p:nvPr/>
        </p:nvSpPr>
        <p:spPr>
          <a:xfrm>
            <a:off x="8784489" y="432174"/>
            <a:ext cx="25806400" cy="2554545"/>
          </a:xfrm>
          <a:prstGeom prst="rect">
            <a:avLst/>
          </a:prstGeom>
          <a:noFill/>
        </p:spPr>
        <p:txBody>
          <a:bodyPr wrap="square" rtlCol="0">
            <a:spAutoFit/>
          </a:bodyPr>
          <a:lstStyle/>
          <a:p>
            <a:pPr algn="ctr"/>
            <a:r>
              <a:rPr lang="en-US" sz="8000" i="1" dirty="0" err="1"/>
              <a:t>Hypergravity</a:t>
            </a:r>
            <a:r>
              <a:rPr lang="en-US" sz="8000" i="1" dirty="0"/>
              <a:t> Facilities for Model Organism Research at NASA Ames Research Center</a:t>
            </a:r>
          </a:p>
        </p:txBody>
      </p:sp>
      <p:sp>
        <p:nvSpPr>
          <p:cNvPr id="19" name="TextBox 18"/>
          <p:cNvSpPr txBox="1"/>
          <p:nvPr/>
        </p:nvSpPr>
        <p:spPr>
          <a:xfrm>
            <a:off x="-512890" y="3350111"/>
            <a:ext cx="43891200" cy="1323439"/>
          </a:xfrm>
          <a:prstGeom prst="rect">
            <a:avLst/>
          </a:prstGeom>
          <a:noFill/>
        </p:spPr>
        <p:txBody>
          <a:bodyPr wrap="square" rtlCol="0">
            <a:spAutoFit/>
          </a:bodyPr>
          <a:lstStyle/>
          <a:p>
            <a:pPr algn="ctr"/>
            <a:r>
              <a:rPr lang="en-US" sz="3800" dirty="0"/>
              <a:t>Marianne Steele</a:t>
            </a:r>
            <a:r>
              <a:rPr lang="en-US" sz="3800" baseline="30000" dirty="0"/>
              <a:t>1</a:t>
            </a:r>
            <a:r>
              <a:rPr lang="en-US" sz="3800" dirty="0"/>
              <a:t>, Hami E Ray</a:t>
            </a:r>
            <a:r>
              <a:rPr lang="en-US" sz="3800" baseline="30000" dirty="0"/>
              <a:t>2</a:t>
            </a:r>
            <a:r>
              <a:rPr lang="en-US" sz="3800" dirty="0"/>
              <a:t>, </a:t>
            </a:r>
            <a:r>
              <a:rPr lang="en-US" sz="3800" dirty="0" err="1"/>
              <a:t>Medaya</a:t>
            </a:r>
            <a:r>
              <a:rPr lang="en-US" sz="3800" dirty="0"/>
              <a:t> Torres</a:t>
            </a:r>
            <a:r>
              <a:rPr lang="en-US" sz="3800" baseline="30000" dirty="0"/>
              <a:t>3</a:t>
            </a:r>
            <a:r>
              <a:rPr lang="en-US" sz="3800" dirty="0"/>
              <a:t>, Frances Donovan</a:t>
            </a:r>
            <a:r>
              <a:rPr lang="en-US" sz="3800" baseline="30000" dirty="0"/>
              <a:t>4</a:t>
            </a:r>
            <a:r>
              <a:rPr lang="en-US" sz="4800" dirty="0"/>
              <a:t> </a:t>
            </a:r>
          </a:p>
          <a:p>
            <a:pPr algn="ctr"/>
            <a:r>
              <a:rPr lang="en-US" sz="3200" baseline="30000" dirty="0"/>
              <a:t>1</a:t>
            </a:r>
            <a:r>
              <a:rPr lang="en-US" sz="3200" dirty="0"/>
              <a:t>KBR; </a:t>
            </a:r>
            <a:r>
              <a:rPr lang="en-US" sz="3200" baseline="30000" dirty="0"/>
              <a:t>2</a:t>
            </a:r>
            <a:r>
              <a:rPr lang="en-US" sz="3200" dirty="0"/>
              <a:t>ASRC Federal Space and Defense; </a:t>
            </a:r>
            <a:r>
              <a:rPr lang="en-US" sz="3200" baseline="30000" dirty="0"/>
              <a:t>3</a:t>
            </a:r>
            <a:r>
              <a:rPr lang="en-US" sz="3200" dirty="0"/>
              <a:t>Bionetics; and </a:t>
            </a:r>
            <a:r>
              <a:rPr lang="en-US" sz="3200" baseline="30000" dirty="0"/>
              <a:t>4</a:t>
            </a:r>
            <a:r>
              <a:rPr lang="en-US" sz="3200" dirty="0"/>
              <a:t>NASA Ames Research Center, Moffett Field, CA </a:t>
            </a:r>
          </a:p>
        </p:txBody>
      </p:sp>
      <p:cxnSp>
        <p:nvCxnSpPr>
          <p:cNvPr id="23" name="Straight Connector 22"/>
          <p:cNvCxnSpPr/>
          <p:nvPr/>
        </p:nvCxnSpPr>
        <p:spPr>
          <a:xfrm>
            <a:off x="1269909" y="5215373"/>
            <a:ext cx="41148000" cy="0"/>
          </a:xfrm>
          <a:prstGeom prst="line">
            <a:avLst/>
          </a:prstGeom>
          <a:ln w="571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1752599" y="18979521"/>
            <a:ext cx="256032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6535398" y="18979520"/>
            <a:ext cx="256032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762001" y="15032165"/>
            <a:ext cx="13106401" cy="646331"/>
          </a:xfrm>
          <a:prstGeom prst="rect">
            <a:avLst/>
          </a:prstGeom>
          <a:noFill/>
        </p:spPr>
        <p:txBody>
          <a:bodyPr wrap="square" rtlCol="0">
            <a:spAutoFit/>
          </a:bodyPr>
          <a:lstStyle/>
          <a:p>
            <a:pPr algn="ctr"/>
            <a:r>
              <a:rPr lang="en-US" sz="3600" b="1" dirty="0">
                <a:solidFill>
                  <a:srgbClr val="000000"/>
                </a:solidFill>
                <a:cs typeface="Arial" pitchFamily="34" charset="0"/>
              </a:rPr>
              <a:t>Background and Introduction</a:t>
            </a:r>
          </a:p>
        </p:txBody>
      </p:sp>
      <p:sp>
        <p:nvSpPr>
          <p:cNvPr id="62" name="TextBox 61"/>
          <p:cNvSpPr txBox="1"/>
          <p:nvPr/>
        </p:nvSpPr>
        <p:spPr>
          <a:xfrm>
            <a:off x="1" y="5636826"/>
            <a:ext cx="14554199" cy="646331"/>
          </a:xfrm>
          <a:prstGeom prst="rect">
            <a:avLst/>
          </a:prstGeom>
          <a:noFill/>
        </p:spPr>
        <p:txBody>
          <a:bodyPr wrap="square" rtlCol="0">
            <a:spAutoFit/>
          </a:bodyPr>
          <a:lstStyle/>
          <a:p>
            <a:pPr algn="ctr"/>
            <a:r>
              <a:rPr lang="en-US" sz="3600" b="1" dirty="0">
                <a:cs typeface="Arial" pitchFamily="34" charset="0"/>
              </a:rPr>
              <a:t>Abstract</a:t>
            </a:r>
          </a:p>
        </p:txBody>
      </p:sp>
      <p:sp>
        <p:nvSpPr>
          <p:cNvPr id="63" name="TextBox 62"/>
          <p:cNvSpPr txBox="1"/>
          <p:nvPr/>
        </p:nvSpPr>
        <p:spPr>
          <a:xfrm>
            <a:off x="14554200" y="5674370"/>
            <a:ext cx="14782800" cy="646331"/>
          </a:xfrm>
          <a:prstGeom prst="rect">
            <a:avLst/>
          </a:prstGeom>
          <a:noFill/>
        </p:spPr>
        <p:txBody>
          <a:bodyPr wrap="square" rtlCol="0">
            <a:spAutoFit/>
          </a:bodyPr>
          <a:lstStyle/>
          <a:p>
            <a:pPr algn="ctr"/>
            <a:r>
              <a:rPr lang="en-US" sz="3600" b="1" dirty="0">
                <a:solidFill>
                  <a:srgbClr val="000000"/>
                </a:solidFill>
                <a:cs typeface="Arial" pitchFamily="34" charset="0"/>
              </a:rPr>
              <a:t>1-Meter Radius Centrifuge</a:t>
            </a:r>
          </a:p>
        </p:txBody>
      </p:sp>
      <p:sp>
        <p:nvSpPr>
          <p:cNvPr id="64" name="TextBox 63"/>
          <p:cNvSpPr txBox="1"/>
          <p:nvPr/>
        </p:nvSpPr>
        <p:spPr>
          <a:xfrm>
            <a:off x="14624209" y="12981930"/>
            <a:ext cx="14782800" cy="646331"/>
          </a:xfrm>
          <a:prstGeom prst="rect">
            <a:avLst/>
          </a:prstGeom>
          <a:noFill/>
        </p:spPr>
        <p:txBody>
          <a:bodyPr wrap="square" rtlCol="0">
            <a:spAutoFit/>
          </a:bodyPr>
          <a:lstStyle/>
          <a:p>
            <a:pPr algn="ctr"/>
            <a:r>
              <a:rPr lang="en-US" sz="3600" b="1" dirty="0">
                <a:cs typeface="Arial" pitchFamily="34" charset="0"/>
              </a:rPr>
              <a:t>Centrifuge Parameters</a:t>
            </a:r>
            <a:endParaRPr lang="en-US" sz="3600" b="1" i="1" dirty="0">
              <a:cs typeface="Arial" pitchFamily="34" charset="0"/>
            </a:endParaRPr>
          </a:p>
        </p:txBody>
      </p:sp>
      <p:sp>
        <p:nvSpPr>
          <p:cNvPr id="65" name="TextBox 64"/>
          <p:cNvSpPr txBox="1"/>
          <p:nvPr/>
        </p:nvSpPr>
        <p:spPr>
          <a:xfrm>
            <a:off x="29337001" y="26942762"/>
            <a:ext cx="14554198" cy="646331"/>
          </a:xfrm>
          <a:prstGeom prst="rect">
            <a:avLst/>
          </a:prstGeom>
          <a:noFill/>
        </p:spPr>
        <p:txBody>
          <a:bodyPr wrap="square" rtlCol="0">
            <a:spAutoFit/>
          </a:bodyPr>
          <a:lstStyle/>
          <a:p>
            <a:pPr algn="ctr"/>
            <a:r>
              <a:rPr lang="en-US" sz="3600" b="1" dirty="0">
                <a:cs typeface="Arial" pitchFamily="34" charset="0"/>
              </a:rPr>
              <a:t>Future Direction</a:t>
            </a:r>
            <a:endParaRPr lang="en-US" sz="3600" b="1" i="1" dirty="0">
              <a:cs typeface="Arial" pitchFamily="34" charset="0"/>
            </a:endParaRPr>
          </a:p>
        </p:txBody>
      </p:sp>
      <p:sp>
        <p:nvSpPr>
          <p:cNvPr id="33" name="Rectangle 5"/>
          <p:cNvSpPr>
            <a:spLocks noChangeArrowheads="1"/>
          </p:cNvSpPr>
          <p:nvPr/>
        </p:nvSpPr>
        <p:spPr bwMode="auto">
          <a:xfrm>
            <a:off x="871422" y="6144457"/>
            <a:ext cx="13411202" cy="85869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a:t>Gravity (</a:t>
            </a:r>
            <a:r>
              <a:rPr lang="en-US" sz="2400" i="1" dirty="0"/>
              <a:t>g</a:t>
            </a:r>
            <a:r>
              <a:rPr lang="en-US" sz="2400" dirty="0"/>
              <a:t>) is a fundamental force in the development of life on Earth.  The physiological effects of changes in </a:t>
            </a:r>
            <a:r>
              <a:rPr lang="en-US" sz="2400" i="1" dirty="0"/>
              <a:t>g</a:t>
            </a:r>
            <a:r>
              <a:rPr lang="en-US" sz="2400" dirty="0"/>
              <a:t>-levels are one of the challenges faced in the exploration of Space, both for humans and other organisms.  Ground-based hyper-</a:t>
            </a:r>
            <a:r>
              <a:rPr lang="en-US" sz="2400" i="1" dirty="0"/>
              <a:t>g</a:t>
            </a:r>
            <a:r>
              <a:rPr lang="en-US" sz="2400" dirty="0"/>
              <a:t> facilities can be used to study how life responds to different </a:t>
            </a:r>
            <a:r>
              <a:rPr lang="en-US" sz="2400" i="1" dirty="0"/>
              <a:t>g</a:t>
            </a:r>
            <a:r>
              <a:rPr lang="en-US" sz="2400" dirty="0"/>
              <a:t>-loads.  </a:t>
            </a:r>
          </a:p>
          <a:p>
            <a:endParaRPr lang="en-US" sz="2400" dirty="0"/>
          </a:p>
          <a:p>
            <a:r>
              <a:rPr lang="en-US" sz="2400" dirty="0"/>
              <a:t>The centrifuges highlighted in this presentation are uniquely built for studies evaluating the effects of elevated </a:t>
            </a:r>
            <a:r>
              <a:rPr lang="en-US" sz="2400" i="1" dirty="0"/>
              <a:t>g</a:t>
            </a:r>
            <a:r>
              <a:rPr lang="en-US" sz="2400" dirty="0"/>
              <a:t>-forces on small model organisms ranging from microbes to plants to small animals.  The </a:t>
            </a:r>
            <a:r>
              <a:rPr lang="en-US" sz="2400" i="1" dirty="0"/>
              <a:t>g</a:t>
            </a:r>
            <a:r>
              <a:rPr lang="en-US" sz="2400" dirty="0"/>
              <a:t>-conditions can be continuous or intermittent to examine homeostatic or threshold responses.  Powered habitat enclosures include continuous data, video, and temperature monitoring.  Experiments are controlled and monitored from an adjacent room.  Residential staff expertise and resources allow researchers to conduct hyper-</a:t>
            </a:r>
            <a:r>
              <a:rPr lang="en-US" sz="2400" i="1" dirty="0"/>
              <a:t>g</a:t>
            </a:r>
            <a:r>
              <a:rPr lang="en-US" sz="2400" dirty="0"/>
              <a:t> studies that cannot be performed in any other NASA facility. </a:t>
            </a:r>
          </a:p>
          <a:p>
            <a:endParaRPr lang="en-US" sz="2400" dirty="0"/>
          </a:p>
          <a:p>
            <a:r>
              <a:rPr lang="en-US" sz="2400" dirty="0"/>
              <a:t>The 1.22-Meter Radius Centrifuge supports four specimen cabs, each adaptable to accommodate different types of experiments. Each of the specimen cabs can accommodate a variety of model organisms at various acceleration levels during a single experiment. The four ground control cabs, in addition to the four specimen cabs attached to the centrifuge, are located within the centrifuge room. </a:t>
            </a:r>
          </a:p>
          <a:p>
            <a:endParaRPr lang="en-US" sz="2400" dirty="0"/>
          </a:p>
          <a:p>
            <a:r>
              <a:rPr lang="en-US" sz="2400" dirty="0"/>
              <a:t>The 1-Meter Radius Centrifuge supports one to four specimen cabs, configured with one or two rotating arms to accommodate different types of experiments.  Ground controls are performed in an adjacent room. </a:t>
            </a:r>
          </a:p>
          <a:p>
            <a:endParaRPr lang="en-US" sz="2400" dirty="0"/>
          </a:p>
          <a:p>
            <a:r>
              <a:rPr lang="en-US" sz="2400" dirty="0"/>
              <a:t>Review of prior centrifugation studies, comparison to space-flown centrifuges, and a discussion of the potential confounding factors of centrifugation (Coriolis, vibration, </a:t>
            </a:r>
            <a:r>
              <a:rPr lang="en-US" sz="2400" i="1" dirty="0"/>
              <a:t>g</a:t>
            </a:r>
            <a:r>
              <a:rPr lang="en-US" sz="2400" dirty="0"/>
              <a:t>-gradient), will provide a framework for developing future hyper-</a:t>
            </a:r>
            <a:r>
              <a:rPr lang="en-US" sz="2400" i="1" dirty="0"/>
              <a:t>g</a:t>
            </a:r>
            <a:r>
              <a:rPr lang="en-US" sz="2400" dirty="0"/>
              <a:t> research. </a:t>
            </a:r>
          </a:p>
        </p:txBody>
      </p:sp>
      <p:sp>
        <p:nvSpPr>
          <p:cNvPr id="35" name="Rectangle 5"/>
          <p:cNvSpPr>
            <a:spLocks noChangeArrowheads="1"/>
          </p:cNvSpPr>
          <p:nvPr/>
        </p:nvSpPr>
        <p:spPr bwMode="auto">
          <a:xfrm>
            <a:off x="746291" y="16013095"/>
            <a:ext cx="13303739"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400" dirty="0"/>
              <a:t>The 1.22-Meter and 1-Meter Radius Centrifuges are located in the Life Science Acceleration Research Facilities at NASA Ames Research Center, Moffett Field, CA. Biological specimens can range from microbes to tissue cultures, plants, and small animals for acute or chronic exposure studies. </a:t>
            </a:r>
            <a:r>
              <a:rPr lang="en-US" sz="2400" dirty="0" err="1"/>
              <a:t>Hypergravity</a:t>
            </a:r>
            <a:r>
              <a:rPr lang="en-US" sz="2400" dirty="0"/>
              <a:t> studies, adding loading to test subjects through centrifugation or linear sled acceleration, have allowed greater than earth </a:t>
            </a:r>
            <a:r>
              <a:rPr lang="en-US" sz="2400" i="1" dirty="0"/>
              <a:t>g</a:t>
            </a:r>
            <a:r>
              <a:rPr lang="en-US" sz="2400" dirty="0"/>
              <a:t> responses to be measured and modeling for physiological responses to gravitational shifts.</a:t>
            </a:r>
          </a:p>
          <a:p>
            <a:pPr algn="just"/>
            <a:endParaRPr lang="en-US" sz="2400" dirty="0">
              <a:solidFill>
                <a:srgbClr val="000000"/>
              </a:solidFill>
            </a:endParaRPr>
          </a:p>
        </p:txBody>
      </p:sp>
      <p:sp>
        <p:nvSpPr>
          <p:cNvPr id="40" name="Rectangle 5"/>
          <p:cNvSpPr>
            <a:spLocks noChangeArrowheads="1"/>
          </p:cNvSpPr>
          <p:nvPr/>
        </p:nvSpPr>
        <p:spPr bwMode="auto">
          <a:xfrm>
            <a:off x="15163481" y="11339318"/>
            <a:ext cx="13704257"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tabLst>
                <a:tab pos="10401300" algn="l"/>
              </a:tabLst>
            </a:pPr>
            <a:r>
              <a:rPr lang="en-US" sz="2400" dirty="0">
                <a:solidFill>
                  <a:srgbClr val="000000"/>
                </a:solidFill>
                <a:ea typeface="Calibri" pitchFamily="34" charset="0"/>
                <a:cs typeface="Arial" pitchFamily="34" charset="0"/>
              </a:rPr>
              <a:t>The 1-Meter Radius Centrifuge can support one to four specimen cabs with adjustable rotating arms to accommodate different types of experiments. Each arm can support one to four specimen habitats. The centrifuge boasts a stationary central control and was built to mimic the JAXA centrifuge capabilities. </a:t>
            </a:r>
            <a:r>
              <a:rPr lang="en-US" sz="2400" b="1" i="1" dirty="0">
                <a:solidFill>
                  <a:srgbClr val="000000"/>
                </a:solidFill>
                <a:ea typeface="Calibri" pitchFamily="34" charset="0"/>
                <a:cs typeface="Arial" pitchFamily="34" charset="0"/>
              </a:rPr>
              <a:t>Credits: NASA/Dominic Hart</a:t>
            </a:r>
            <a:endParaRPr lang="en-US" sz="2400" b="1" i="1" dirty="0"/>
          </a:p>
        </p:txBody>
      </p:sp>
      <p:sp>
        <p:nvSpPr>
          <p:cNvPr id="68" name="TextBox 67"/>
          <p:cNvSpPr txBox="1"/>
          <p:nvPr/>
        </p:nvSpPr>
        <p:spPr>
          <a:xfrm>
            <a:off x="756309" y="19112288"/>
            <a:ext cx="488285" cy="461665"/>
          </a:xfrm>
          <a:prstGeom prst="rect">
            <a:avLst/>
          </a:prstGeom>
          <a:noFill/>
        </p:spPr>
        <p:txBody>
          <a:bodyPr wrap="none" rtlCol="0">
            <a:spAutoFit/>
          </a:bodyPr>
          <a:lstStyle/>
          <a:p>
            <a:r>
              <a:rPr lang="en-US" sz="2400" b="1" dirty="0">
                <a:latin typeface="Arial"/>
                <a:cs typeface="Arial"/>
              </a:rPr>
              <a:t>A.</a:t>
            </a:r>
          </a:p>
        </p:txBody>
      </p:sp>
      <p:sp>
        <p:nvSpPr>
          <p:cNvPr id="69" name="TextBox 68"/>
          <p:cNvSpPr txBox="1"/>
          <p:nvPr/>
        </p:nvSpPr>
        <p:spPr>
          <a:xfrm>
            <a:off x="7146767" y="19228078"/>
            <a:ext cx="492443" cy="461665"/>
          </a:xfrm>
          <a:prstGeom prst="rect">
            <a:avLst/>
          </a:prstGeom>
          <a:noFill/>
        </p:spPr>
        <p:txBody>
          <a:bodyPr wrap="none" rtlCol="0">
            <a:spAutoFit/>
          </a:bodyPr>
          <a:lstStyle/>
          <a:p>
            <a:r>
              <a:rPr lang="en-US" sz="2400" b="1" dirty="0">
                <a:latin typeface="Arial"/>
                <a:cs typeface="Arial"/>
              </a:rPr>
              <a:t>B.</a:t>
            </a:r>
          </a:p>
        </p:txBody>
      </p:sp>
      <p:sp>
        <p:nvSpPr>
          <p:cNvPr id="97" name="Rectangle 5">
            <a:extLst>
              <a:ext uri="{FF2B5EF4-FFF2-40B4-BE49-F238E27FC236}">
                <a16:creationId xmlns:a16="http://schemas.microsoft.com/office/drawing/2014/main" id="{11D8665F-FE51-4846-90BB-DCB5FD4F656D}"/>
              </a:ext>
            </a:extLst>
          </p:cNvPr>
          <p:cNvSpPr>
            <a:spLocks noChangeArrowheads="1"/>
          </p:cNvSpPr>
          <p:nvPr/>
        </p:nvSpPr>
        <p:spPr bwMode="auto">
          <a:xfrm>
            <a:off x="30132874" y="30543007"/>
            <a:ext cx="131826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en-US" sz="2400" dirty="0"/>
              <a:t>POC: Parag Vaishampayan, Space Biology Portfolio Scientist, NASA ARC, </a:t>
            </a:r>
            <a:r>
              <a:rPr lang="en-US" sz="2400" dirty="0">
                <a:hlinkClick r:id="rId6"/>
              </a:rPr>
              <a:t>parag.a.vaishampayan@nasa.gov</a:t>
            </a:r>
            <a:endParaRPr lang="en-US" sz="2400" dirty="0"/>
          </a:p>
          <a:p>
            <a:pPr algn="just" defTabSz="914400" fontAlgn="base">
              <a:spcBef>
                <a:spcPct val="0"/>
              </a:spcBef>
              <a:spcAft>
                <a:spcPct val="0"/>
              </a:spcAft>
            </a:pPr>
            <a:r>
              <a:rPr lang="en-US" sz="2400" dirty="0"/>
              <a:t>Fact Sheet: </a:t>
            </a:r>
            <a:r>
              <a:rPr lang="en-US" sz="2400" u="sng" dirty="0">
                <a:hlinkClick r:id="rId7" tooltip="https://www.nasa.gov/sites/default/files/atoms/files/hgrfmo-fs-16apr2020_01_0.pdf"/>
              </a:rPr>
              <a:t>https://www.nasa.gov/sites/default/files/atoms/files/hgrfmo-fs-16apr2020_01_0.pdf</a:t>
            </a:r>
            <a:r>
              <a:rPr lang="en-US" sz="2400" dirty="0"/>
              <a:t> </a:t>
            </a:r>
          </a:p>
          <a:p>
            <a:pPr algn="just" defTabSz="914400" fontAlgn="base">
              <a:spcBef>
                <a:spcPct val="0"/>
              </a:spcBef>
              <a:spcAft>
                <a:spcPct val="0"/>
              </a:spcAft>
            </a:pPr>
            <a:r>
              <a:rPr lang="en-US" sz="2400" dirty="0"/>
              <a:t>ARC SB Biosciences website: </a:t>
            </a:r>
            <a:r>
              <a:rPr lang="en-US" sz="2400" u="sng" dirty="0">
                <a:hlinkClick r:id="rId8"/>
              </a:rPr>
              <a:t>https://www.nasa.gov/ames/research/space-biosciences/ground-research-facilities</a:t>
            </a:r>
            <a:endParaRPr lang="en-US" sz="2400" dirty="0"/>
          </a:p>
        </p:txBody>
      </p:sp>
      <p:pic>
        <p:nvPicPr>
          <p:cNvPr id="98" name="Picture 97" descr="A machine in a room&#10;&#10;Description automatically generated with low confidence">
            <a:extLst>
              <a:ext uri="{FF2B5EF4-FFF2-40B4-BE49-F238E27FC236}">
                <a16:creationId xmlns:a16="http://schemas.microsoft.com/office/drawing/2014/main" id="{50A9788C-7B57-4091-B815-A53A6E3DF7A7}"/>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6935185" y="19687471"/>
            <a:ext cx="7184720" cy="4555711"/>
          </a:xfrm>
          <a:prstGeom prst="rect">
            <a:avLst/>
          </a:prstGeom>
        </p:spPr>
      </p:pic>
      <p:pic>
        <p:nvPicPr>
          <p:cNvPr id="99" name="Picture 98" descr="A picture containing indoor&#10;&#10;Description automatically generated">
            <a:extLst>
              <a:ext uri="{FF2B5EF4-FFF2-40B4-BE49-F238E27FC236}">
                <a16:creationId xmlns:a16="http://schemas.microsoft.com/office/drawing/2014/main" id="{031D2333-1A3A-4D80-A864-C60528567544}"/>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803279" y="19689743"/>
            <a:ext cx="5841354" cy="4555711"/>
          </a:xfrm>
          <a:prstGeom prst="rect">
            <a:avLst/>
          </a:prstGeom>
        </p:spPr>
      </p:pic>
      <p:sp>
        <p:nvSpPr>
          <p:cNvPr id="100" name="TextBox 99">
            <a:extLst>
              <a:ext uri="{FF2B5EF4-FFF2-40B4-BE49-F238E27FC236}">
                <a16:creationId xmlns:a16="http://schemas.microsoft.com/office/drawing/2014/main" id="{0D03771C-C168-4DA7-92F8-AB7B9E4BA0CE}"/>
              </a:ext>
            </a:extLst>
          </p:cNvPr>
          <p:cNvSpPr txBox="1"/>
          <p:nvPr/>
        </p:nvSpPr>
        <p:spPr>
          <a:xfrm>
            <a:off x="-422377" y="18488576"/>
            <a:ext cx="14782800" cy="646331"/>
          </a:xfrm>
          <a:prstGeom prst="rect">
            <a:avLst/>
          </a:prstGeom>
          <a:noFill/>
        </p:spPr>
        <p:txBody>
          <a:bodyPr wrap="square" rtlCol="0">
            <a:spAutoFit/>
          </a:bodyPr>
          <a:lstStyle/>
          <a:p>
            <a:pPr algn="ctr"/>
            <a:r>
              <a:rPr lang="en-US" sz="3600" b="1" dirty="0">
                <a:solidFill>
                  <a:srgbClr val="000000"/>
                </a:solidFill>
                <a:cs typeface="Arial" pitchFamily="34" charset="0"/>
              </a:rPr>
              <a:t>1.22-Meter Radius Centrifuge</a:t>
            </a:r>
          </a:p>
        </p:txBody>
      </p:sp>
      <p:pic>
        <p:nvPicPr>
          <p:cNvPr id="101" name="Picture 100" descr="A picture containing indoor, floor&#10;&#10;Description automatically generated">
            <a:extLst>
              <a:ext uri="{FF2B5EF4-FFF2-40B4-BE49-F238E27FC236}">
                <a16:creationId xmlns:a16="http://schemas.microsoft.com/office/drawing/2014/main" id="{6CA7242C-F699-4640-B86B-6AB1C744A317}"/>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1269909" y="25157435"/>
            <a:ext cx="5773211" cy="3633862"/>
          </a:xfrm>
          <a:prstGeom prst="rect">
            <a:avLst/>
          </a:prstGeom>
        </p:spPr>
      </p:pic>
      <p:pic>
        <p:nvPicPr>
          <p:cNvPr id="102" name="Picture 101" descr="A person in a lab coat&#10;&#10;Description automatically generated with low confidence">
            <a:extLst>
              <a:ext uri="{FF2B5EF4-FFF2-40B4-BE49-F238E27FC236}">
                <a16:creationId xmlns:a16="http://schemas.microsoft.com/office/drawing/2014/main" id="{9E9075EF-6B2C-4423-B663-02F5D9409398}"/>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7890715" y="25157435"/>
            <a:ext cx="5892500" cy="3650676"/>
          </a:xfrm>
          <a:prstGeom prst="rect">
            <a:avLst/>
          </a:prstGeom>
        </p:spPr>
      </p:pic>
      <p:pic>
        <p:nvPicPr>
          <p:cNvPr id="3" name="Picture 2">
            <a:extLst>
              <a:ext uri="{FF2B5EF4-FFF2-40B4-BE49-F238E27FC236}">
                <a16:creationId xmlns:a16="http://schemas.microsoft.com/office/drawing/2014/main" id="{206C31FF-1E7E-4F11-A937-C47063B2BEBF}"/>
              </a:ext>
            </a:extLst>
          </p:cNvPr>
          <p:cNvPicPr>
            <a:picLocks noChangeAspect="1"/>
          </p:cNvPicPr>
          <p:nvPr/>
        </p:nvPicPr>
        <p:blipFill>
          <a:blip r:embed="rId13"/>
          <a:stretch>
            <a:fillRect/>
          </a:stretch>
        </p:blipFill>
        <p:spPr>
          <a:xfrm>
            <a:off x="19393861" y="6560492"/>
            <a:ext cx="5750805" cy="4753778"/>
          </a:xfrm>
          <a:prstGeom prst="rect">
            <a:avLst/>
          </a:prstGeom>
        </p:spPr>
      </p:pic>
      <p:sp>
        <p:nvSpPr>
          <p:cNvPr id="103" name="Rectangle 5">
            <a:extLst>
              <a:ext uri="{FF2B5EF4-FFF2-40B4-BE49-F238E27FC236}">
                <a16:creationId xmlns:a16="http://schemas.microsoft.com/office/drawing/2014/main" id="{C2591259-D14C-436C-80EE-2C4DD7D0089D}"/>
              </a:ext>
            </a:extLst>
          </p:cNvPr>
          <p:cNvSpPr>
            <a:spLocks noChangeArrowheads="1"/>
          </p:cNvSpPr>
          <p:nvPr/>
        </p:nvSpPr>
        <p:spPr bwMode="auto">
          <a:xfrm>
            <a:off x="756309" y="29020589"/>
            <a:ext cx="13293721"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tabLst>
                <a:tab pos="10401300" algn="l"/>
              </a:tabLst>
            </a:pPr>
            <a:r>
              <a:rPr lang="en-US" sz="2400" dirty="0">
                <a:solidFill>
                  <a:srgbClr val="000000"/>
                </a:solidFill>
                <a:ea typeface="Calibri" pitchFamily="34" charset="0"/>
                <a:cs typeface="Arial" pitchFamily="34" charset="0"/>
              </a:rPr>
              <a:t>(A and B) The 1.22-Meter Radius Centrifuge supports four (4) specimen cabs capable of accommodating different experiments and a variety of model organisms under temperature control. The centrifuge can accommodate rotational and stationary controls. Ground control stationary cabs are located within the centrifuge room. (C) Experiment operations are monitored and performed from an adjacent room. Powered habitat enclosures include continuous data, video, and temperature monitoring. (D) Habitat enclosures can accommodate a variety of model organisms at various acceleration levels during a single experiment. </a:t>
            </a:r>
            <a:r>
              <a:rPr lang="en-US" sz="2400" b="1" i="1" dirty="0">
                <a:solidFill>
                  <a:srgbClr val="000000"/>
                </a:solidFill>
                <a:ea typeface="Calibri" pitchFamily="34" charset="0"/>
                <a:cs typeface="Arial" pitchFamily="34" charset="0"/>
              </a:rPr>
              <a:t>Credits: NASA/Dominic Hart</a:t>
            </a:r>
            <a:endParaRPr lang="en-US" sz="2400" b="1" i="1" dirty="0"/>
          </a:p>
          <a:p>
            <a:pPr lvl="0" algn="just" defTabSz="914400" fontAlgn="base">
              <a:spcBef>
                <a:spcPct val="0"/>
              </a:spcBef>
              <a:spcAft>
                <a:spcPct val="0"/>
              </a:spcAft>
              <a:tabLst>
                <a:tab pos="10401300" algn="l"/>
              </a:tabLst>
            </a:pPr>
            <a:endParaRPr lang="en-US" sz="2400" dirty="0"/>
          </a:p>
        </p:txBody>
      </p:sp>
      <p:sp>
        <p:nvSpPr>
          <p:cNvPr id="104" name="TextBox 103">
            <a:extLst>
              <a:ext uri="{FF2B5EF4-FFF2-40B4-BE49-F238E27FC236}">
                <a16:creationId xmlns:a16="http://schemas.microsoft.com/office/drawing/2014/main" id="{5ACFB9FD-BBC6-4D34-8817-BE08B8E10054}"/>
              </a:ext>
            </a:extLst>
          </p:cNvPr>
          <p:cNvSpPr txBox="1"/>
          <p:nvPr/>
        </p:nvSpPr>
        <p:spPr>
          <a:xfrm>
            <a:off x="29896344" y="5577754"/>
            <a:ext cx="13069040" cy="1200329"/>
          </a:xfrm>
          <a:prstGeom prst="rect">
            <a:avLst/>
          </a:prstGeom>
          <a:noFill/>
        </p:spPr>
        <p:txBody>
          <a:bodyPr wrap="square" rtlCol="0">
            <a:spAutoFit/>
          </a:bodyPr>
          <a:lstStyle/>
          <a:p>
            <a:pPr algn="ctr"/>
            <a:r>
              <a:rPr lang="en-US" sz="3600" b="1" dirty="0">
                <a:cs typeface="Arial" pitchFamily="34" charset="0"/>
              </a:rPr>
              <a:t>The Coriolis Effect, Cross-Coupled Angular Acceleration and Relationship to Centrifuge Radius</a:t>
            </a:r>
            <a:endParaRPr lang="en-US" sz="3600" b="1" i="1" dirty="0">
              <a:cs typeface="Arial" pitchFamily="34" charset="0"/>
            </a:endParaRPr>
          </a:p>
        </p:txBody>
      </p:sp>
      <p:graphicFrame>
        <p:nvGraphicFramePr>
          <p:cNvPr id="12" name="Table 13">
            <a:extLst>
              <a:ext uri="{FF2B5EF4-FFF2-40B4-BE49-F238E27FC236}">
                <a16:creationId xmlns:a16="http://schemas.microsoft.com/office/drawing/2014/main" id="{04416490-7045-4792-878D-E9EED351F182}"/>
              </a:ext>
            </a:extLst>
          </p:cNvPr>
          <p:cNvGraphicFramePr>
            <a:graphicFrameLocks noGrp="1"/>
          </p:cNvGraphicFramePr>
          <p:nvPr>
            <p:extLst>
              <p:ext uri="{D42A27DB-BD31-4B8C-83A1-F6EECF244321}">
                <p14:modId xmlns:p14="http://schemas.microsoft.com/office/powerpoint/2010/main" val="4077039180"/>
              </p:ext>
            </p:extLst>
          </p:nvPr>
        </p:nvGraphicFramePr>
        <p:xfrm>
          <a:off x="15691644" y="13763301"/>
          <a:ext cx="12351603" cy="6217920"/>
        </p:xfrm>
        <a:graphic>
          <a:graphicData uri="http://schemas.openxmlformats.org/drawingml/2006/table">
            <a:tbl>
              <a:tblPr firstRow="1" bandRow="1">
                <a:tableStyleId>{5C22544A-7EE6-4342-B048-85BDC9FD1C3A}</a:tableStyleId>
              </a:tblPr>
              <a:tblGrid>
                <a:gridCol w="6274982">
                  <a:extLst>
                    <a:ext uri="{9D8B030D-6E8A-4147-A177-3AD203B41FA5}">
                      <a16:colId xmlns:a16="http://schemas.microsoft.com/office/drawing/2014/main" val="647823041"/>
                    </a:ext>
                  </a:extLst>
                </a:gridCol>
                <a:gridCol w="3062177">
                  <a:extLst>
                    <a:ext uri="{9D8B030D-6E8A-4147-A177-3AD203B41FA5}">
                      <a16:colId xmlns:a16="http://schemas.microsoft.com/office/drawing/2014/main" val="374748916"/>
                    </a:ext>
                  </a:extLst>
                </a:gridCol>
                <a:gridCol w="3014444">
                  <a:extLst>
                    <a:ext uri="{9D8B030D-6E8A-4147-A177-3AD203B41FA5}">
                      <a16:colId xmlns:a16="http://schemas.microsoft.com/office/drawing/2014/main" val="1415790256"/>
                    </a:ext>
                  </a:extLst>
                </a:gridCol>
              </a:tblGrid>
              <a:tr h="355859">
                <a:tc>
                  <a:txBody>
                    <a:bodyPr/>
                    <a:lstStyle/>
                    <a:p>
                      <a:r>
                        <a:rPr lang="en-US" sz="2400" dirty="0">
                          <a:solidFill>
                            <a:schemeClr val="tx1"/>
                          </a:solidFill>
                        </a:rPr>
                        <a:t>Parameters</a:t>
                      </a:r>
                    </a:p>
                  </a:txBody>
                  <a:tcPr/>
                </a:tc>
                <a:tc>
                  <a:txBody>
                    <a:bodyPr/>
                    <a:lstStyle/>
                    <a:p>
                      <a:r>
                        <a:rPr lang="en-US" sz="2400" dirty="0">
                          <a:solidFill>
                            <a:schemeClr val="tx1"/>
                          </a:solidFill>
                        </a:rPr>
                        <a:t>1.22-Meter Radius</a:t>
                      </a:r>
                    </a:p>
                  </a:txBody>
                  <a:tcPr/>
                </a:tc>
                <a:tc>
                  <a:txBody>
                    <a:bodyPr/>
                    <a:lstStyle/>
                    <a:p>
                      <a:r>
                        <a:rPr lang="en-US" sz="2400" dirty="0">
                          <a:solidFill>
                            <a:schemeClr val="tx1"/>
                          </a:solidFill>
                        </a:rPr>
                        <a:t>1-Meter Radius</a:t>
                      </a:r>
                    </a:p>
                  </a:txBody>
                  <a:tcPr/>
                </a:tc>
                <a:extLst>
                  <a:ext uri="{0D108BD9-81ED-4DB2-BD59-A6C34878D82A}">
                    <a16:rowId xmlns:a16="http://schemas.microsoft.com/office/drawing/2014/main" val="2784084510"/>
                  </a:ext>
                </a:extLst>
              </a:tr>
              <a:tr h="355859">
                <a:tc>
                  <a:txBody>
                    <a:bodyPr/>
                    <a:lstStyle/>
                    <a:p>
                      <a:r>
                        <a:rPr lang="en-US" sz="2400" dirty="0">
                          <a:solidFill>
                            <a:schemeClr val="tx1"/>
                          </a:solidFill>
                        </a:rPr>
                        <a:t>RPM Range at 1-Meter Radius Configuration</a:t>
                      </a:r>
                    </a:p>
                  </a:txBody>
                  <a:tcPr/>
                </a:tc>
                <a:tc>
                  <a:txBody>
                    <a:bodyPr/>
                    <a:lstStyle/>
                    <a:p>
                      <a:r>
                        <a:rPr lang="en-US" sz="2400" dirty="0">
                          <a:solidFill>
                            <a:schemeClr val="tx1"/>
                          </a:solidFill>
                        </a:rPr>
                        <a:t>10-45 RPM</a:t>
                      </a:r>
                    </a:p>
                  </a:txBody>
                  <a:tcPr/>
                </a:tc>
                <a:tc>
                  <a:txBody>
                    <a:bodyPr/>
                    <a:lstStyle/>
                    <a:p>
                      <a:r>
                        <a:rPr lang="en-US" sz="2400" dirty="0">
                          <a:solidFill>
                            <a:schemeClr val="tx1"/>
                          </a:solidFill>
                        </a:rPr>
                        <a:t>0-60 RPM</a:t>
                      </a:r>
                    </a:p>
                  </a:txBody>
                  <a:tcPr/>
                </a:tc>
                <a:extLst>
                  <a:ext uri="{0D108BD9-81ED-4DB2-BD59-A6C34878D82A}">
                    <a16:rowId xmlns:a16="http://schemas.microsoft.com/office/drawing/2014/main" val="337684515"/>
                  </a:ext>
                </a:extLst>
              </a:tr>
              <a:tr h="355859">
                <a:tc>
                  <a:txBody>
                    <a:bodyPr/>
                    <a:lstStyle/>
                    <a:p>
                      <a:r>
                        <a:rPr lang="en-US" sz="2400" dirty="0">
                          <a:solidFill>
                            <a:schemeClr val="tx1"/>
                          </a:solidFill>
                        </a:rPr>
                        <a:t>RPM Range at &lt; 0.5-Meter Radius Configuration</a:t>
                      </a:r>
                    </a:p>
                  </a:txBody>
                  <a:tcPr/>
                </a:tc>
                <a:tc>
                  <a:txBody>
                    <a:bodyPr/>
                    <a:lstStyle/>
                    <a:p>
                      <a:r>
                        <a:rPr lang="en-US" sz="2400" dirty="0">
                          <a:solidFill>
                            <a:schemeClr val="tx1"/>
                          </a:solidFill>
                        </a:rPr>
                        <a:t>n/a</a:t>
                      </a:r>
                    </a:p>
                  </a:txBody>
                  <a:tcPr/>
                </a:tc>
                <a:tc>
                  <a:txBody>
                    <a:bodyPr/>
                    <a:lstStyle/>
                    <a:p>
                      <a:r>
                        <a:rPr lang="en-US" sz="2400" dirty="0">
                          <a:solidFill>
                            <a:schemeClr val="tx1"/>
                          </a:solidFill>
                        </a:rPr>
                        <a:t>0-90 RPM</a:t>
                      </a:r>
                    </a:p>
                  </a:txBody>
                  <a:tcPr/>
                </a:tc>
                <a:extLst>
                  <a:ext uri="{0D108BD9-81ED-4DB2-BD59-A6C34878D82A}">
                    <a16:rowId xmlns:a16="http://schemas.microsoft.com/office/drawing/2014/main" val="1295516311"/>
                  </a:ext>
                </a:extLst>
              </a:tr>
              <a:tr h="355859">
                <a:tc>
                  <a:txBody>
                    <a:bodyPr/>
                    <a:lstStyle/>
                    <a:p>
                      <a:r>
                        <a:rPr lang="en-US" sz="2400" dirty="0">
                          <a:solidFill>
                            <a:schemeClr val="tx1"/>
                          </a:solidFill>
                        </a:rPr>
                        <a:t>Gravity Settings</a:t>
                      </a:r>
                    </a:p>
                  </a:txBody>
                  <a:tcPr/>
                </a:tc>
                <a:tc>
                  <a:txBody>
                    <a:bodyPr/>
                    <a:lstStyle/>
                    <a:p>
                      <a:r>
                        <a:rPr lang="en-US" sz="2400" dirty="0">
                          <a:solidFill>
                            <a:schemeClr val="tx1"/>
                          </a:solidFill>
                        </a:rPr>
                        <a:t>1-3G (potential to 4G)</a:t>
                      </a:r>
                    </a:p>
                  </a:txBody>
                  <a:tcPr/>
                </a:tc>
                <a:tc>
                  <a:txBody>
                    <a:bodyPr/>
                    <a:lstStyle/>
                    <a:p>
                      <a:r>
                        <a:rPr lang="en-US" sz="2400" dirty="0">
                          <a:solidFill>
                            <a:schemeClr val="tx1"/>
                          </a:solidFill>
                        </a:rPr>
                        <a:t>1-3G</a:t>
                      </a:r>
                    </a:p>
                  </a:txBody>
                  <a:tcPr/>
                </a:tc>
                <a:extLst>
                  <a:ext uri="{0D108BD9-81ED-4DB2-BD59-A6C34878D82A}">
                    <a16:rowId xmlns:a16="http://schemas.microsoft.com/office/drawing/2014/main" val="113606916"/>
                  </a:ext>
                </a:extLst>
              </a:tr>
              <a:tr h="355859">
                <a:tc>
                  <a:txBody>
                    <a:bodyPr/>
                    <a:lstStyle/>
                    <a:p>
                      <a:r>
                        <a:rPr lang="en-US" sz="2400" dirty="0">
                          <a:solidFill>
                            <a:schemeClr val="tx1"/>
                          </a:solidFill>
                        </a:rPr>
                        <a:t>Radial Position Range of Primary Enclosures</a:t>
                      </a:r>
                    </a:p>
                  </a:txBody>
                  <a:tcPr/>
                </a:tc>
                <a:tc>
                  <a:txBody>
                    <a:bodyPr/>
                    <a:lstStyle/>
                    <a:p>
                      <a:r>
                        <a:rPr lang="en-US" sz="2400" dirty="0">
                          <a:solidFill>
                            <a:schemeClr val="tx1"/>
                          </a:solidFill>
                        </a:rPr>
                        <a:t>93-162cm (with extensions)</a:t>
                      </a:r>
                    </a:p>
                  </a:txBody>
                  <a:tcPr/>
                </a:tc>
                <a:tc>
                  <a:txBody>
                    <a:bodyPr/>
                    <a:lstStyle/>
                    <a:p>
                      <a:r>
                        <a:rPr lang="en-US" sz="2400" dirty="0">
                          <a:solidFill>
                            <a:schemeClr val="tx1"/>
                          </a:solidFill>
                        </a:rPr>
                        <a:t>&lt;50-100cm</a:t>
                      </a:r>
                    </a:p>
                  </a:txBody>
                  <a:tcPr/>
                </a:tc>
                <a:extLst>
                  <a:ext uri="{0D108BD9-81ED-4DB2-BD59-A6C34878D82A}">
                    <a16:rowId xmlns:a16="http://schemas.microsoft.com/office/drawing/2014/main" val="483938140"/>
                  </a:ext>
                </a:extLst>
              </a:tr>
              <a:tr h="355859">
                <a:tc>
                  <a:txBody>
                    <a:bodyPr/>
                    <a:lstStyle/>
                    <a:p>
                      <a:r>
                        <a:rPr lang="en-US" sz="2400" dirty="0">
                          <a:solidFill>
                            <a:schemeClr val="tx1"/>
                          </a:solidFill>
                        </a:rPr>
                        <a:t>On-center Enclosure Volume</a:t>
                      </a:r>
                    </a:p>
                  </a:txBody>
                  <a:tcPr/>
                </a:tc>
                <a:tc>
                  <a:txBody>
                    <a:bodyPr/>
                    <a:lstStyle/>
                    <a:p>
                      <a:r>
                        <a:rPr lang="en-US" sz="2400" dirty="0">
                          <a:solidFill>
                            <a:schemeClr val="tx1"/>
                          </a:solidFill>
                        </a:rPr>
                        <a:t>0.03m</a:t>
                      </a:r>
                      <a:r>
                        <a:rPr lang="en-US" sz="2400" baseline="30000" dirty="0">
                          <a:solidFill>
                            <a:schemeClr val="tx1"/>
                          </a:solidFill>
                        </a:rPr>
                        <a:t>3</a:t>
                      </a:r>
                      <a:r>
                        <a:rPr lang="en-US" sz="2400" dirty="0">
                          <a:solidFill>
                            <a:schemeClr val="tx1"/>
                          </a:solidFill>
                        </a:rPr>
                        <a:t>-0.06m</a:t>
                      </a:r>
                      <a:r>
                        <a:rPr lang="en-US" sz="2400" baseline="30000" dirty="0">
                          <a:solidFill>
                            <a:schemeClr val="tx1"/>
                          </a:solidFill>
                        </a:rPr>
                        <a:t>3</a:t>
                      </a:r>
                    </a:p>
                  </a:txBody>
                  <a:tcPr/>
                </a:tc>
                <a:tc>
                  <a:txBody>
                    <a:bodyPr/>
                    <a:lstStyle/>
                    <a:p>
                      <a:pPr marL="0" marR="0" lvl="0" indent="0" algn="l" defTabSz="2194560" rtl="0" eaLnBrk="1" fontAlgn="auto" latinLnBrk="0" hangingPunct="1">
                        <a:lnSpc>
                          <a:spcPct val="100000"/>
                        </a:lnSpc>
                        <a:spcBef>
                          <a:spcPts val="0"/>
                        </a:spcBef>
                        <a:spcAft>
                          <a:spcPts val="0"/>
                        </a:spcAft>
                        <a:buClrTx/>
                        <a:buSzTx/>
                        <a:buFontTx/>
                        <a:buNone/>
                        <a:tabLst/>
                        <a:defRPr/>
                      </a:pPr>
                      <a:r>
                        <a:rPr lang="en-US" sz="2400" dirty="0">
                          <a:solidFill>
                            <a:schemeClr val="tx1"/>
                          </a:solidFill>
                        </a:rPr>
                        <a:t>0.03m</a:t>
                      </a:r>
                      <a:r>
                        <a:rPr lang="en-US" sz="2400" baseline="30000" dirty="0">
                          <a:solidFill>
                            <a:schemeClr val="tx1"/>
                          </a:solidFill>
                        </a:rPr>
                        <a:t>3</a:t>
                      </a:r>
                      <a:r>
                        <a:rPr lang="en-US" sz="2400" dirty="0">
                          <a:solidFill>
                            <a:schemeClr val="tx1"/>
                          </a:solidFill>
                        </a:rPr>
                        <a:t>-0.06m</a:t>
                      </a:r>
                      <a:r>
                        <a:rPr lang="en-US" sz="2400" baseline="30000" dirty="0">
                          <a:solidFill>
                            <a:schemeClr val="tx1"/>
                          </a:solidFill>
                        </a:rPr>
                        <a:t>3</a:t>
                      </a:r>
                    </a:p>
                  </a:txBody>
                  <a:tcPr/>
                </a:tc>
                <a:extLst>
                  <a:ext uri="{0D108BD9-81ED-4DB2-BD59-A6C34878D82A}">
                    <a16:rowId xmlns:a16="http://schemas.microsoft.com/office/drawing/2014/main" val="3271061440"/>
                  </a:ext>
                </a:extLst>
              </a:tr>
              <a:tr h="355859">
                <a:tc>
                  <a:txBody>
                    <a:bodyPr/>
                    <a:lstStyle/>
                    <a:p>
                      <a:r>
                        <a:rPr lang="en-US" sz="2400" dirty="0">
                          <a:solidFill>
                            <a:schemeClr val="tx1"/>
                          </a:solidFill>
                        </a:rPr>
                        <a:t>Payload Capacity per Enclosure</a:t>
                      </a:r>
                    </a:p>
                  </a:txBody>
                  <a:tcPr/>
                </a:tc>
                <a:tc>
                  <a:txBody>
                    <a:bodyPr/>
                    <a:lstStyle/>
                    <a:p>
                      <a:r>
                        <a:rPr lang="en-US" sz="2400" baseline="0" dirty="0">
                          <a:solidFill>
                            <a:schemeClr val="tx1"/>
                          </a:solidFill>
                        </a:rPr>
                        <a:t>113 kg</a:t>
                      </a:r>
                    </a:p>
                  </a:txBody>
                  <a:tcPr/>
                </a:tc>
                <a:tc>
                  <a:txBody>
                    <a:bodyPr/>
                    <a:lstStyle/>
                    <a:p>
                      <a:pPr marL="0" marR="0" lvl="0" indent="0" algn="l" defTabSz="2194560"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5 kg</a:t>
                      </a:r>
                    </a:p>
                  </a:txBody>
                  <a:tcPr/>
                </a:tc>
                <a:extLst>
                  <a:ext uri="{0D108BD9-81ED-4DB2-BD59-A6C34878D82A}">
                    <a16:rowId xmlns:a16="http://schemas.microsoft.com/office/drawing/2014/main" val="1517245020"/>
                  </a:ext>
                </a:extLst>
              </a:tr>
              <a:tr h="355859">
                <a:tc>
                  <a:txBody>
                    <a:bodyPr/>
                    <a:lstStyle/>
                    <a:p>
                      <a:r>
                        <a:rPr lang="en-US" sz="2400" dirty="0">
                          <a:solidFill>
                            <a:schemeClr val="tx1"/>
                          </a:solidFill>
                        </a:rPr>
                        <a:t>Enclosure Dimensions</a:t>
                      </a:r>
                    </a:p>
                  </a:txBody>
                  <a:tcPr/>
                </a:tc>
                <a:tc>
                  <a:txBody>
                    <a:bodyPr/>
                    <a:lstStyle/>
                    <a:p>
                      <a:r>
                        <a:rPr lang="en-US" sz="2400" baseline="0" dirty="0">
                          <a:solidFill>
                            <a:schemeClr val="tx1"/>
                          </a:solidFill>
                        </a:rPr>
                        <a:t>51 cm x 64 cm x 61 cm</a:t>
                      </a:r>
                    </a:p>
                  </a:txBody>
                  <a:tcPr/>
                </a:tc>
                <a:tc>
                  <a:txBody>
                    <a:bodyPr/>
                    <a:lstStyle/>
                    <a:p>
                      <a:pPr marL="0" marR="0" lvl="0" indent="0" algn="l" defTabSz="2194560"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29 cm x 29 cm x 54 cm</a:t>
                      </a:r>
                    </a:p>
                  </a:txBody>
                  <a:tcPr/>
                </a:tc>
                <a:extLst>
                  <a:ext uri="{0D108BD9-81ED-4DB2-BD59-A6C34878D82A}">
                    <a16:rowId xmlns:a16="http://schemas.microsoft.com/office/drawing/2014/main" val="1904509733"/>
                  </a:ext>
                </a:extLst>
              </a:tr>
              <a:tr h="355859">
                <a:tc>
                  <a:txBody>
                    <a:bodyPr/>
                    <a:lstStyle/>
                    <a:p>
                      <a:r>
                        <a:rPr lang="en-US" sz="2400" dirty="0">
                          <a:solidFill>
                            <a:schemeClr val="tx1"/>
                          </a:solidFill>
                        </a:rPr>
                        <a:t>Enclosure Volume</a:t>
                      </a:r>
                    </a:p>
                  </a:txBody>
                  <a:tcPr/>
                </a:tc>
                <a:tc>
                  <a:txBody>
                    <a:bodyPr/>
                    <a:lstStyle/>
                    <a:p>
                      <a:r>
                        <a:rPr lang="en-US" sz="2400" baseline="0" dirty="0">
                          <a:solidFill>
                            <a:schemeClr val="tx1"/>
                          </a:solidFill>
                        </a:rPr>
                        <a:t>0.20 m</a:t>
                      </a:r>
                      <a:r>
                        <a:rPr lang="en-US" sz="2400" baseline="30000" dirty="0">
                          <a:solidFill>
                            <a:schemeClr val="tx1"/>
                          </a:solidFill>
                        </a:rPr>
                        <a:t>3</a:t>
                      </a:r>
                      <a:endParaRPr lang="en-US" sz="2400" baseline="0" dirty="0">
                        <a:solidFill>
                          <a:schemeClr val="tx1"/>
                        </a:solidFill>
                      </a:endParaRPr>
                    </a:p>
                  </a:txBody>
                  <a:tcPr/>
                </a:tc>
                <a:tc>
                  <a:txBody>
                    <a:bodyPr/>
                    <a:lstStyle/>
                    <a:p>
                      <a:pPr marL="0" marR="0" lvl="0" indent="0" algn="l" defTabSz="2194560"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0.05 m</a:t>
                      </a:r>
                      <a:r>
                        <a:rPr lang="en-US" sz="2400" baseline="30000" dirty="0">
                          <a:solidFill>
                            <a:schemeClr val="tx1"/>
                          </a:solidFill>
                        </a:rPr>
                        <a:t>3 </a:t>
                      </a:r>
                      <a:endParaRPr lang="en-US" sz="2400" baseline="0" dirty="0">
                        <a:solidFill>
                          <a:schemeClr val="tx1"/>
                        </a:solidFill>
                      </a:endParaRPr>
                    </a:p>
                  </a:txBody>
                  <a:tcPr/>
                </a:tc>
                <a:extLst>
                  <a:ext uri="{0D108BD9-81ED-4DB2-BD59-A6C34878D82A}">
                    <a16:rowId xmlns:a16="http://schemas.microsoft.com/office/drawing/2014/main" val="4159157112"/>
                  </a:ext>
                </a:extLst>
              </a:tr>
              <a:tr h="355859">
                <a:tc>
                  <a:txBody>
                    <a:bodyPr/>
                    <a:lstStyle/>
                    <a:p>
                      <a:r>
                        <a:rPr lang="en-US" sz="2400" baseline="0" dirty="0">
                          <a:solidFill>
                            <a:schemeClr val="tx1"/>
                          </a:solidFill>
                        </a:rPr>
                        <a:t>Temperature and Humidity</a:t>
                      </a:r>
                    </a:p>
                  </a:txBody>
                  <a:tcPr/>
                </a:tc>
                <a:tc>
                  <a:txBody>
                    <a:bodyPr/>
                    <a:lstStyle/>
                    <a:p>
                      <a:r>
                        <a:rPr lang="en-US" sz="2400" baseline="0" dirty="0">
                          <a:solidFill>
                            <a:schemeClr val="tx1"/>
                          </a:solidFill>
                        </a:rPr>
                        <a:t>+16-28 C; &lt;75%</a:t>
                      </a:r>
                    </a:p>
                  </a:txBody>
                  <a:tcPr/>
                </a:tc>
                <a:tc>
                  <a:txBody>
                    <a:bodyPr/>
                    <a:lstStyle/>
                    <a:p>
                      <a:pPr marL="0" marR="0" lvl="0" indent="0" algn="l" defTabSz="2194560"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+16-32 C; &lt;75%</a:t>
                      </a:r>
                    </a:p>
                  </a:txBody>
                  <a:tcPr/>
                </a:tc>
                <a:extLst>
                  <a:ext uri="{0D108BD9-81ED-4DB2-BD59-A6C34878D82A}">
                    <a16:rowId xmlns:a16="http://schemas.microsoft.com/office/drawing/2014/main" val="1534626038"/>
                  </a:ext>
                </a:extLst>
              </a:tr>
              <a:tr h="355859">
                <a:tc>
                  <a:txBody>
                    <a:bodyPr/>
                    <a:lstStyle/>
                    <a:p>
                      <a:r>
                        <a:rPr lang="en-US" sz="2400" baseline="0" dirty="0">
                          <a:solidFill>
                            <a:schemeClr val="tx1"/>
                          </a:solidFill>
                        </a:rPr>
                        <a:t>Specimen</a:t>
                      </a:r>
                    </a:p>
                  </a:txBody>
                  <a:tcPr/>
                </a:tc>
                <a:tc>
                  <a:txBody>
                    <a:bodyPr/>
                    <a:lstStyle/>
                    <a:p>
                      <a:r>
                        <a:rPr lang="en-US" sz="2400" baseline="0" dirty="0">
                          <a:solidFill>
                            <a:schemeClr val="tx1"/>
                          </a:solidFill>
                        </a:rPr>
                        <a:t>Small animals, plants, tissue cultures</a:t>
                      </a:r>
                    </a:p>
                  </a:txBody>
                  <a:tcPr/>
                </a:tc>
                <a:tc>
                  <a:txBody>
                    <a:bodyPr/>
                    <a:lstStyle/>
                    <a:p>
                      <a:pPr marL="0" marR="0" lvl="0" indent="0" algn="l" defTabSz="2194560"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Small animals, plants, hardware</a:t>
                      </a:r>
                    </a:p>
                  </a:txBody>
                  <a:tcPr/>
                </a:tc>
                <a:extLst>
                  <a:ext uri="{0D108BD9-81ED-4DB2-BD59-A6C34878D82A}">
                    <a16:rowId xmlns:a16="http://schemas.microsoft.com/office/drawing/2014/main" val="2052458080"/>
                  </a:ext>
                </a:extLst>
              </a:tr>
              <a:tr h="355859">
                <a:tc>
                  <a:txBody>
                    <a:bodyPr/>
                    <a:lstStyle/>
                    <a:p>
                      <a:r>
                        <a:rPr lang="en-US" sz="2400" baseline="0" dirty="0">
                          <a:solidFill>
                            <a:schemeClr val="tx1"/>
                          </a:solidFill>
                        </a:rPr>
                        <a:t>Exposure</a:t>
                      </a:r>
                    </a:p>
                  </a:txBody>
                  <a:tcPr/>
                </a:tc>
                <a:tc>
                  <a:txBody>
                    <a:bodyPr/>
                    <a:lstStyle/>
                    <a:p>
                      <a:r>
                        <a:rPr lang="en-US" sz="2400" baseline="0" dirty="0">
                          <a:solidFill>
                            <a:schemeClr val="tx1"/>
                          </a:solidFill>
                        </a:rPr>
                        <a:t>Acute or chronic</a:t>
                      </a:r>
                    </a:p>
                  </a:txBody>
                  <a:tcPr/>
                </a:tc>
                <a:tc>
                  <a:txBody>
                    <a:bodyPr/>
                    <a:lstStyle/>
                    <a:p>
                      <a:pPr marL="0" marR="0" lvl="0" indent="0" algn="l" defTabSz="2194560"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Acute or chronic</a:t>
                      </a:r>
                    </a:p>
                  </a:txBody>
                  <a:tcPr/>
                </a:tc>
                <a:extLst>
                  <a:ext uri="{0D108BD9-81ED-4DB2-BD59-A6C34878D82A}">
                    <a16:rowId xmlns:a16="http://schemas.microsoft.com/office/drawing/2014/main" val="3493928489"/>
                  </a:ext>
                </a:extLst>
              </a:tr>
            </a:tbl>
          </a:graphicData>
        </a:graphic>
      </p:graphicFrame>
      <p:pic>
        <p:nvPicPr>
          <p:cNvPr id="20" name="Picture 19">
            <a:extLst>
              <a:ext uri="{FF2B5EF4-FFF2-40B4-BE49-F238E27FC236}">
                <a16:creationId xmlns:a16="http://schemas.microsoft.com/office/drawing/2014/main" id="{940C1D1D-857E-4718-ABD1-79D60FA328F3}"/>
              </a:ext>
            </a:extLst>
          </p:cNvPr>
          <p:cNvPicPr>
            <a:picLocks noChangeAspect="1"/>
          </p:cNvPicPr>
          <p:nvPr/>
        </p:nvPicPr>
        <p:blipFill>
          <a:blip r:embed="rId14"/>
          <a:stretch>
            <a:fillRect/>
          </a:stretch>
        </p:blipFill>
        <p:spPr>
          <a:xfrm>
            <a:off x="41668762" y="31845864"/>
            <a:ext cx="955608" cy="948582"/>
          </a:xfrm>
          <a:prstGeom prst="rect">
            <a:avLst/>
          </a:prstGeom>
        </p:spPr>
      </p:pic>
      <p:pic>
        <p:nvPicPr>
          <p:cNvPr id="21" name="Picture 20">
            <a:extLst>
              <a:ext uri="{FF2B5EF4-FFF2-40B4-BE49-F238E27FC236}">
                <a16:creationId xmlns:a16="http://schemas.microsoft.com/office/drawing/2014/main" id="{CE287B31-FA86-407D-ADA3-2719FC0B2CFF}"/>
              </a:ext>
            </a:extLst>
          </p:cNvPr>
          <p:cNvPicPr>
            <a:picLocks noChangeAspect="1"/>
          </p:cNvPicPr>
          <p:nvPr/>
        </p:nvPicPr>
        <p:blipFill>
          <a:blip r:embed="rId15"/>
          <a:stretch>
            <a:fillRect/>
          </a:stretch>
        </p:blipFill>
        <p:spPr>
          <a:xfrm>
            <a:off x="40462201" y="31845863"/>
            <a:ext cx="944646" cy="948582"/>
          </a:xfrm>
          <a:prstGeom prst="rect">
            <a:avLst/>
          </a:prstGeom>
        </p:spPr>
      </p:pic>
      <p:sp>
        <p:nvSpPr>
          <p:cNvPr id="38" name="TextBox 37">
            <a:extLst>
              <a:ext uri="{FF2B5EF4-FFF2-40B4-BE49-F238E27FC236}">
                <a16:creationId xmlns:a16="http://schemas.microsoft.com/office/drawing/2014/main" id="{014EDCE1-9A13-4346-954C-730A522080B0}"/>
              </a:ext>
            </a:extLst>
          </p:cNvPr>
          <p:cNvSpPr txBox="1"/>
          <p:nvPr/>
        </p:nvSpPr>
        <p:spPr>
          <a:xfrm>
            <a:off x="865712" y="24507652"/>
            <a:ext cx="492443" cy="461665"/>
          </a:xfrm>
          <a:prstGeom prst="rect">
            <a:avLst/>
          </a:prstGeom>
          <a:noFill/>
        </p:spPr>
        <p:txBody>
          <a:bodyPr wrap="none" rtlCol="0">
            <a:spAutoFit/>
          </a:bodyPr>
          <a:lstStyle/>
          <a:p>
            <a:r>
              <a:rPr lang="en-US" sz="2400" b="1" dirty="0">
                <a:latin typeface="Arial"/>
                <a:cs typeface="Arial"/>
              </a:rPr>
              <a:t>C.</a:t>
            </a:r>
          </a:p>
        </p:txBody>
      </p:sp>
      <p:sp>
        <p:nvSpPr>
          <p:cNvPr id="39" name="TextBox 38">
            <a:extLst>
              <a:ext uri="{FF2B5EF4-FFF2-40B4-BE49-F238E27FC236}">
                <a16:creationId xmlns:a16="http://schemas.microsoft.com/office/drawing/2014/main" id="{DBFDC976-39F8-4478-AC17-87791CF9535E}"/>
              </a:ext>
            </a:extLst>
          </p:cNvPr>
          <p:cNvSpPr txBox="1"/>
          <p:nvPr/>
        </p:nvSpPr>
        <p:spPr>
          <a:xfrm>
            <a:off x="7463734" y="24488541"/>
            <a:ext cx="492443" cy="461665"/>
          </a:xfrm>
          <a:prstGeom prst="rect">
            <a:avLst/>
          </a:prstGeom>
          <a:noFill/>
        </p:spPr>
        <p:txBody>
          <a:bodyPr wrap="none" rtlCol="0">
            <a:spAutoFit/>
          </a:bodyPr>
          <a:lstStyle/>
          <a:p>
            <a:r>
              <a:rPr lang="en-US" sz="2400" b="1" dirty="0">
                <a:latin typeface="Arial"/>
                <a:cs typeface="Arial"/>
              </a:rPr>
              <a:t>D.</a:t>
            </a:r>
          </a:p>
        </p:txBody>
      </p:sp>
      <p:sp>
        <p:nvSpPr>
          <p:cNvPr id="43" name="TextBox 42">
            <a:extLst>
              <a:ext uri="{FF2B5EF4-FFF2-40B4-BE49-F238E27FC236}">
                <a16:creationId xmlns:a16="http://schemas.microsoft.com/office/drawing/2014/main" id="{29FB367F-B1D8-4341-9CC6-34889034726D}"/>
              </a:ext>
            </a:extLst>
          </p:cNvPr>
          <p:cNvSpPr txBox="1"/>
          <p:nvPr/>
        </p:nvSpPr>
        <p:spPr>
          <a:xfrm>
            <a:off x="29987521" y="27559227"/>
            <a:ext cx="13310541" cy="2308324"/>
          </a:xfrm>
          <a:prstGeom prst="rect">
            <a:avLst/>
          </a:prstGeom>
          <a:noFill/>
        </p:spPr>
        <p:txBody>
          <a:bodyPr wrap="square" rtlCol="0">
            <a:spAutoFit/>
          </a:bodyPr>
          <a:lstStyle/>
          <a:p>
            <a:r>
              <a:rPr lang="en-US" sz="2400" dirty="0"/>
              <a:t>Future in-flight centrifugation studies will allow examination of the full potential of artificial gravity, the response to partial gravity loads (lunar, mars), and to intermittent gravity loads (microgravity followed by centrifugation followed by periods of microgravity again).  </a:t>
            </a:r>
            <a:r>
              <a:rPr lang="en-US" sz="2400" b="1" dirty="0"/>
              <a:t>Studies performed with the NASA Ames Research Center 1.22-meter radius and 1-meter radius ground-based centrifuges will build upon our current knowledge base and provide a preview of the potential results of a mission to moon or Mars, possibly even to find a centrifugation exposure that minimizes the negative impacts of spaceflight.  </a:t>
            </a:r>
          </a:p>
        </p:txBody>
      </p:sp>
      <p:pic>
        <p:nvPicPr>
          <p:cNvPr id="7" name="Picture 6">
            <a:extLst>
              <a:ext uri="{FF2B5EF4-FFF2-40B4-BE49-F238E27FC236}">
                <a16:creationId xmlns:a16="http://schemas.microsoft.com/office/drawing/2014/main" id="{ABAF2B5C-A432-40E9-9EFA-5FF3C3D7184C}"/>
              </a:ext>
            </a:extLst>
          </p:cNvPr>
          <p:cNvPicPr>
            <a:picLocks noChangeAspect="1"/>
          </p:cNvPicPr>
          <p:nvPr/>
        </p:nvPicPr>
        <p:blipFill rotWithShape="1">
          <a:blip r:embed="rId16"/>
          <a:srcRect l="9697" t="7164" r="33347" b="10236"/>
          <a:stretch/>
        </p:blipFill>
        <p:spPr>
          <a:xfrm>
            <a:off x="30109758" y="21171584"/>
            <a:ext cx="3969404" cy="3837672"/>
          </a:xfrm>
          <a:prstGeom prst="rect">
            <a:avLst/>
          </a:prstGeom>
        </p:spPr>
      </p:pic>
      <p:sp>
        <p:nvSpPr>
          <p:cNvPr id="8" name="Rectangle 7">
            <a:extLst>
              <a:ext uri="{FF2B5EF4-FFF2-40B4-BE49-F238E27FC236}">
                <a16:creationId xmlns:a16="http://schemas.microsoft.com/office/drawing/2014/main" id="{680BBF9A-A930-41FF-B5A4-7118A29E2317}"/>
              </a:ext>
            </a:extLst>
          </p:cNvPr>
          <p:cNvSpPr/>
          <p:nvPr/>
        </p:nvSpPr>
        <p:spPr>
          <a:xfrm>
            <a:off x="29896344" y="25191540"/>
            <a:ext cx="4506170" cy="1938992"/>
          </a:xfrm>
          <a:prstGeom prst="rect">
            <a:avLst/>
          </a:prstGeom>
        </p:spPr>
        <p:txBody>
          <a:bodyPr wrap="square">
            <a:spAutoFit/>
          </a:bodyPr>
          <a:lstStyle/>
          <a:p>
            <a:r>
              <a:rPr lang="en-US" sz="2400" dirty="0">
                <a:latin typeface="+mj-lt"/>
              </a:rPr>
              <a:t>NASA astronaut Andrew Morgan prepares the JAXA Mouse Habitat Unit-5 (MHU-5) in the Centrifuge-equipped Biological Experiment Facility-L (CBEF-L). </a:t>
            </a:r>
            <a:r>
              <a:rPr lang="en-US" sz="2400" b="1" i="1" dirty="0">
                <a:latin typeface="+mj-lt"/>
              </a:rPr>
              <a:t>Credits: NASA</a:t>
            </a:r>
            <a:endParaRPr lang="en-US" sz="2400" b="0" i="0" dirty="0">
              <a:effectLst/>
              <a:latin typeface="+mj-lt"/>
            </a:endParaRPr>
          </a:p>
        </p:txBody>
      </p:sp>
      <p:pic>
        <p:nvPicPr>
          <p:cNvPr id="9" name="Picture 8">
            <a:extLst>
              <a:ext uri="{FF2B5EF4-FFF2-40B4-BE49-F238E27FC236}">
                <a16:creationId xmlns:a16="http://schemas.microsoft.com/office/drawing/2014/main" id="{6BDA5DD8-0D47-41F1-8C17-C32EF4F36DBB}"/>
              </a:ext>
            </a:extLst>
          </p:cNvPr>
          <p:cNvPicPr>
            <a:picLocks noChangeAspect="1"/>
          </p:cNvPicPr>
          <p:nvPr/>
        </p:nvPicPr>
        <p:blipFill>
          <a:blip r:embed="rId17"/>
          <a:stretch>
            <a:fillRect/>
          </a:stretch>
        </p:blipFill>
        <p:spPr>
          <a:xfrm>
            <a:off x="38398363" y="21249220"/>
            <a:ext cx="4511757" cy="3383818"/>
          </a:xfrm>
          <a:prstGeom prst="rect">
            <a:avLst/>
          </a:prstGeom>
        </p:spPr>
      </p:pic>
      <p:sp>
        <p:nvSpPr>
          <p:cNvPr id="10" name="Rectangle 9">
            <a:extLst>
              <a:ext uri="{FF2B5EF4-FFF2-40B4-BE49-F238E27FC236}">
                <a16:creationId xmlns:a16="http://schemas.microsoft.com/office/drawing/2014/main" id="{916F5479-3622-4648-8144-0C894CBDA02D}"/>
              </a:ext>
            </a:extLst>
          </p:cNvPr>
          <p:cNvSpPr/>
          <p:nvPr/>
        </p:nvSpPr>
        <p:spPr>
          <a:xfrm>
            <a:off x="38303678" y="24754035"/>
            <a:ext cx="5178471" cy="1569660"/>
          </a:xfrm>
          <a:prstGeom prst="rect">
            <a:avLst/>
          </a:prstGeom>
        </p:spPr>
        <p:txBody>
          <a:bodyPr wrap="square">
            <a:spAutoFit/>
          </a:bodyPr>
          <a:lstStyle/>
          <a:p>
            <a:r>
              <a:rPr lang="en-US" sz="2400" dirty="0"/>
              <a:t>Preflight imagery showing nine </a:t>
            </a:r>
            <a:r>
              <a:rPr lang="en-US" sz="2400" dirty="0" err="1"/>
              <a:t>BioRock</a:t>
            </a:r>
            <a:r>
              <a:rPr lang="en-US" sz="2400" dirty="0"/>
              <a:t> experimental containers each containing a bioreactor in the KUBIK centrifuge. </a:t>
            </a:r>
            <a:r>
              <a:rPr lang="en-US" sz="2400" b="1" i="1" dirty="0"/>
              <a:t>Image Courtesy of: ESA</a:t>
            </a:r>
          </a:p>
        </p:txBody>
      </p:sp>
      <p:sp>
        <p:nvSpPr>
          <p:cNvPr id="53" name="Rectangle 5">
            <a:extLst>
              <a:ext uri="{FF2B5EF4-FFF2-40B4-BE49-F238E27FC236}">
                <a16:creationId xmlns:a16="http://schemas.microsoft.com/office/drawing/2014/main" id="{3944EDEA-71BF-4593-9FF6-EA856389FA2F}"/>
              </a:ext>
            </a:extLst>
          </p:cNvPr>
          <p:cNvSpPr>
            <a:spLocks noChangeArrowheads="1"/>
          </p:cNvSpPr>
          <p:nvPr/>
        </p:nvSpPr>
        <p:spPr bwMode="auto">
          <a:xfrm>
            <a:off x="29540240" y="8380767"/>
            <a:ext cx="13336767" cy="126496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400" dirty="0">
                <a:solidFill>
                  <a:srgbClr val="000000"/>
                </a:solidFill>
                <a:ea typeface="Calibri" pitchFamily="34" charset="0"/>
                <a:cs typeface="Arial" pitchFamily="34" charset="0"/>
              </a:rPr>
              <a:t>The </a:t>
            </a:r>
            <a:r>
              <a:rPr lang="en-US" sz="2400" b="1" dirty="0">
                <a:solidFill>
                  <a:srgbClr val="000000"/>
                </a:solidFill>
                <a:ea typeface="Calibri" pitchFamily="34" charset="0"/>
                <a:cs typeface="Arial" pitchFamily="34" charset="0"/>
              </a:rPr>
              <a:t>Coriolis effect </a:t>
            </a:r>
            <a:r>
              <a:rPr lang="en-US" sz="2400" dirty="0">
                <a:solidFill>
                  <a:srgbClr val="000000"/>
                </a:solidFill>
                <a:ea typeface="Calibri" pitchFamily="34" charset="0"/>
                <a:cs typeface="Arial" pitchFamily="34" charset="0"/>
              </a:rPr>
              <a:t>describes the pattern of deflection of moving objects when the motion is relative to a rotating reference frame.  A </a:t>
            </a:r>
            <a:r>
              <a:rPr lang="en-US" sz="2400" dirty="0"/>
              <a:t>smaller radius requires faster rotation to obtain the same force as a larger radius centrifuge and Coriolis is proportional to rotation rate. From human studies we know we must consider the effects of centrifugation on vestibular systems.  While a person is rotating, a head rotation in any other plane will produce an apparent rotation in a direction unrelated to what is actually happening. This causes a sensation of tumbling, rolling or yawing that is due to </a:t>
            </a:r>
            <a:r>
              <a:rPr lang="en-US" sz="2400" b="1" dirty="0"/>
              <a:t>cross-coupled angular acceleration. </a:t>
            </a:r>
            <a:r>
              <a:rPr lang="en-US" sz="2400" dirty="0"/>
              <a:t>Cross-coupled angular acceleration is a phenomenon distinct from the Coriolis phenomenon, which refers to expected </a:t>
            </a:r>
            <a:r>
              <a:rPr lang="en-US" sz="2400" i="1" dirty="0"/>
              <a:t>linear </a:t>
            </a:r>
            <a:r>
              <a:rPr lang="en-US" sz="2400" dirty="0"/>
              <a:t>acceleration associated with translation within a rotating environment. From studies with humans, we know these forces not only cause visual disorientation, but they also act upon the balance of sensitive organs within the inner ear causing a loss of balance and creating a sense of vertigo. Gradient of force across the specimen also increases with shorter radius, which can create different stimuli on different physiological systems and make data interpretation difficult.  These effects are all related to radius size and should be considered when undertaking centrifugation studies.  </a:t>
            </a:r>
          </a:p>
          <a:p>
            <a:pPr marL="379476" indent="-342900" algn="just">
              <a:buFont typeface="Arial" panose="020B0604020202020204" pitchFamily="34" charset="0"/>
              <a:buChar char="•"/>
            </a:pPr>
            <a:r>
              <a:rPr lang="en-US" sz="2400" dirty="0"/>
              <a:t>Head experiences slower rotational rate than feet – the shorter the radius the greater this gradient across the specimen increasing likelihood of difficult data interpretation.</a:t>
            </a:r>
          </a:p>
          <a:p>
            <a:pPr marL="379476" indent="-342900" algn="just">
              <a:buFont typeface="Arial" panose="020B0604020202020204" pitchFamily="34" charset="0"/>
              <a:buChar char="•"/>
            </a:pPr>
            <a:r>
              <a:rPr lang="en-US" sz="2400" dirty="0"/>
              <a:t>Coriolis effects and cross coupled angular acceleration are known consequences of centrifugation and are of interest to understanding how biological specimens, including humans, adapt to centrifugation. </a:t>
            </a:r>
          </a:p>
          <a:p>
            <a:pPr marL="379476" indent="-342900" algn="just">
              <a:buFont typeface="Arial" panose="020B0604020202020204" pitchFamily="34" charset="0"/>
              <a:buChar char="•"/>
            </a:pPr>
            <a:endParaRPr lang="en-US" sz="2400" dirty="0"/>
          </a:p>
          <a:p>
            <a:pPr marL="379476" indent="-342900" algn="just">
              <a:buFont typeface="Arial" panose="020B0604020202020204" pitchFamily="34" charset="0"/>
              <a:buChar char="•"/>
            </a:pPr>
            <a:endParaRPr lang="en-US" sz="2400" dirty="0"/>
          </a:p>
          <a:p>
            <a:pPr marL="379476" indent="-342900" algn="just">
              <a:buFont typeface="Arial" panose="020B0604020202020204" pitchFamily="34" charset="0"/>
              <a:buChar char="•"/>
            </a:pPr>
            <a:endParaRPr lang="en-US" sz="2400" dirty="0"/>
          </a:p>
          <a:p>
            <a:pPr marL="379476" indent="-342900" algn="just">
              <a:buFont typeface="Arial" panose="020B0604020202020204" pitchFamily="34" charset="0"/>
              <a:buChar char="•"/>
            </a:pPr>
            <a:r>
              <a:rPr lang="en-US" sz="2400" dirty="0"/>
              <a:t>Centrifugation can induce vibration/noise into the surrounding environment and controls should take this into account.</a:t>
            </a:r>
          </a:p>
          <a:p>
            <a:pPr marL="379476" indent="-342900" algn="just">
              <a:buFont typeface="Arial" panose="020B0604020202020204" pitchFamily="34" charset="0"/>
              <a:buChar char="•"/>
            </a:pPr>
            <a:r>
              <a:rPr lang="en-US" sz="2400" dirty="0"/>
              <a:t>Specimen care may require centrifugation to start and stop throughout a planned centrifuge run.  The ramp up and down duration and intermittent exposures to </a:t>
            </a:r>
            <a:r>
              <a:rPr lang="en-US" sz="2400" i="1" dirty="0"/>
              <a:t>g</a:t>
            </a:r>
            <a:r>
              <a:rPr lang="en-US" sz="2400" dirty="0"/>
              <a:t> levels must be taken into account in study designs.</a:t>
            </a:r>
            <a:endParaRPr lang="en-US" sz="2400" dirty="0">
              <a:solidFill>
                <a:srgbClr val="000000"/>
              </a:solidFill>
              <a:ea typeface="Calibri" pitchFamily="34" charset="0"/>
              <a:cs typeface="Arial" pitchFamily="34" charset="0"/>
            </a:endParaRPr>
          </a:p>
          <a:p>
            <a:pPr marL="342900" indent="-342900" algn="just" defTabSz="914400" fontAlgn="base">
              <a:spcBef>
                <a:spcPct val="0"/>
              </a:spcBef>
              <a:spcAft>
                <a:spcPct val="0"/>
              </a:spcAft>
              <a:buFont typeface="Arial" panose="020B0604020202020204" pitchFamily="34" charset="0"/>
              <a:buChar char="•"/>
              <a:tabLst>
                <a:tab pos="10401300" algn="l"/>
              </a:tabLst>
            </a:pPr>
            <a:r>
              <a:rPr lang="en-US" sz="2400" dirty="0">
                <a:solidFill>
                  <a:srgbClr val="000000"/>
                </a:solidFill>
                <a:ea typeface="Calibri" pitchFamily="34" charset="0"/>
                <a:cs typeface="Arial" pitchFamily="34" charset="0"/>
              </a:rPr>
              <a:t>Centrifuges for research on plants, cells, and small animals available on the International Space Station (ISS) include the European Space Agency’s (ESA) </a:t>
            </a:r>
            <a:r>
              <a:rPr lang="en-US" sz="2400" dirty="0" err="1">
                <a:solidFill>
                  <a:srgbClr val="000000"/>
                </a:solidFill>
                <a:ea typeface="Calibri" pitchFamily="34" charset="0"/>
                <a:cs typeface="Arial" pitchFamily="34" charset="0"/>
              </a:rPr>
              <a:t>Kubik</a:t>
            </a:r>
            <a:r>
              <a:rPr lang="en-US" sz="2400" dirty="0">
                <a:solidFill>
                  <a:srgbClr val="000000"/>
                </a:solidFill>
                <a:ea typeface="Calibri" pitchFamily="34" charset="0"/>
                <a:cs typeface="Arial" pitchFamily="34" charset="0"/>
              </a:rPr>
              <a:t>, Japan Aerospace Exploration Agency’s (JAXA) Mouse Habitat Unit (MHU) in the Centrifuge-equipped Biological Experiment Facility-L (CBEF-L), and </a:t>
            </a:r>
            <a:r>
              <a:rPr lang="en-US" sz="2400" dirty="0" err="1">
                <a:solidFill>
                  <a:srgbClr val="000000"/>
                </a:solidFill>
                <a:ea typeface="Calibri" pitchFamily="34" charset="0"/>
                <a:cs typeface="Arial" pitchFamily="34" charset="0"/>
              </a:rPr>
              <a:t>Techshot</a:t>
            </a:r>
            <a:r>
              <a:rPr lang="en-US" sz="2400" dirty="0">
                <a:solidFill>
                  <a:srgbClr val="000000"/>
                </a:solidFill>
                <a:ea typeface="Calibri" pitchFamily="34" charset="0"/>
                <a:cs typeface="Arial" pitchFamily="34" charset="0"/>
              </a:rPr>
              <a:t> Inc. Multi-use Variable-g Platform (MVP).  </a:t>
            </a:r>
            <a:r>
              <a:rPr lang="en-US" sz="2400" dirty="0" err="1">
                <a:solidFill>
                  <a:srgbClr val="000000"/>
                </a:solidFill>
                <a:ea typeface="Calibri" pitchFamily="34" charset="0"/>
                <a:cs typeface="Arial" pitchFamily="34" charset="0"/>
              </a:rPr>
              <a:t>Hypergravity</a:t>
            </a:r>
            <a:r>
              <a:rPr lang="en-US" sz="2400" dirty="0">
                <a:solidFill>
                  <a:srgbClr val="000000"/>
                </a:solidFill>
                <a:ea typeface="Calibri" pitchFamily="34" charset="0"/>
                <a:cs typeface="Arial" pitchFamily="34" charset="0"/>
              </a:rPr>
              <a:t> studies can work in conjunction with results from partial gravity studies to further elucidate pathways and mechanisms underlying responses to gravity.</a:t>
            </a:r>
          </a:p>
          <a:p>
            <a:pPr marL="379476" indent="-342900" algn="just">
              <a:buFont typeface="Arial" panose="020B0604020202020204" pitchFamily="34" charset="0"/>
              <a:buChar char="•"/>
            </a:pPr>
            <a:endParaRPr lang="en-US" sz="2400" dirty="0"/>
          </a:p>
          <a:p>
            <a:pPr algn="just"/>
            <a:r>
              <a:rPr lang="en-US" sz="2400" dirty="0"/>
              <a:t> </a:t>
            </a:r>
          </a:p>
          <a:p>
            <a:pPr lvl="0" algn="just" defTabSz="914400" fontAlgn="base">
              <a:spcBef>
                <a:spcPct val="0"/>
              </a:spcBef>
              <a:spcAft>
                <a:spcPct val="0"/>
              </a:spcAft>
              <a:tabLst>
                <a:tab pos="10401300" algn="l"/>
              </a:tabLst>
            </a:pPr>
            <a:endParaRPr lang="en-US" sz="2400" dirty="0"/>
          </a:p>
        </p:txBody>
      </p:sp>
      <p:sp>
        <p:nvSpPr>
          <p:cNvPr id="85" name="TextBox 84">
            <a:extLst>
              <a:ext uri="{FF2B5EF4-FFF2-40B4-BE49-F238E27FC236}">
                <a16:creationId xmlns:a16="http://schemas.microsoft.com/office/drawing/2014/main" id="{BC889191-616E-4ADF-9592-C774B9A5353B}"/>
              </a:ext>
            </a:extLst>
          </p:cNvPr>
          <p:cNvSpPr txBox="1"/>
          <p:nvPr/>
        </p:nvSpPr>
        <p:spPr>
          <a:xfrm>
            <a:off x="30265279" y="15122079"/>
            <a:ext cx="12771469" cy="646331"/>
          </a:xfrm>
          <a:prstGeom prst="rect">
            <a:avLst/>
          </a:prstGeom>
          <a:noFill/>
        </p:spPr>
        <p:txBody>
          <a:bodyPr wrap="square" lIns="91440" tIns="45720" rIns="91440" bIns="45720" rtlCol="0" anchor="t">
            <a:spAutoFit/>
          </a:bodyPr>
          <a:lstStyle/>
          <a:p>
            <a:pPr algn="ctr"/>
            <a:r>
              <a:rPr lang="en-US" sz="3600" b="1" dirty="0">
                <a:cs typeface="Arial"/>
              </a:rPr>
              <a:t>Additional Considerations for Centrifugation Studies</a:t>
            </a:r>
            <a:endParaRPr lang="en-US" sz="3600" b="1" dirty="0">
              <a:cs typeface="Arial" pitchFamily="34" charset="0"/>
            </a:endParaRPr>
          </a:p>
        </p:txBody>
      </p:sp>
      <p:sp>
        <p:nvSpPr>
          <p:cNvPr id="66" name="TextBox 65">
            <a:extLst>
              <a:ext uri="{FF2B5EF4-FFF2-40B4-BE49-F238E27FC236}">
                <a16:creationId xmlns:a16="http://schemas.microsoft.com/office/drawing/2014/main" id="{139538A2-5628-48E4-808D-00B0EA11CE6C}"/>
              </a:ext>
            </a:extLst>
          </p:cNvPr>
          <p:cNvSpPr txBox="1"/>
          <p:nvPr/>
        </p:nvSpPr>
        <p:spPr>
          <a:xfrm>
            <a:off x="15761094" y="20275183"/>
            <a:ext cx="12771469" cy="646331"/>
          </a:xfrm>
          <a:prstGeom prst="rect">
            <a:avLst/>
          </a:prstGeom>
          <a:noFill/>
        </p:spPr>
        <p:txBody>
          <a:bodyPr wrap="square" lIns="91440" tIns="45720" rIns="91440" bIns="45720" rtlCol="0" anchor="t">
            <a:spAutoFit/>
          </a:bodyPr>
          <a:lstStyle/>
          <a:p>
            <a:pPr algn="ctr"/>
            <a:r>
              <a:rPr lang="en-US" sz="3600" b="1" dirty="0">
                <a:cs typeface="Arial"/>
              </a:rPr>
              <a:t>Importance of Centrifugation Studies</a:t>
            </a:r>
            <a:endParaRPr lang="en-US" sz="3600" b="1" dirty="0">
              <a:cs typeface="Arial" pitchFamily="34" charset="0"/>
            </a:endParaRPr>
          </a:p>
        </p:txBody>
      </p:sp>
      <p:sp>
        <p:nvSpPr>
          <p:cNvPr id="67" name="Rectangle 5">
            <a:extLst>
              <a:ext uri="{FF2B5EF4-FFF2-40B4-BE49-F238E27FC236}">
                <a16:creationId xmlns:a16="http://schemas.microsoft.com/office/drawing/2014/main" id="{450DDFB8-65A8-4023-B10F-ABD66160C6F7}"/>
              </a:ext>
            </a:extLst>
          </p:cNvPr>
          <p:cNvSpPr>
            <a:spLocks noChangeArrowheads="1"/>
          </p:cNvSpPr>
          <p:nvPr/>
        </p:nvSpPr>
        <p:spPr bwMode="auto">
          <a:xfrm>
            <a:off x="14844424" y="20943247"/>
            <a:ext cx="939549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400" dirty="0">
                <a:cs typeface="Arial"/>
              </a:rPr>
              <a:t>Altered Gravity research allows characterization of how life responds to different gravity loads.  Questions include:</a:t>
            </a:r>
          </a:p>
          <a:p>
            <a:pPr marL="342864" indent="-342864" algn="just">
              <a:buFont typeface="+mj-lt"/>
              <a:buAutoNum type="arabicPeriod"/>
            </a:pPr>
            <a:r>
              <a:rPr lang="en-US" sz="2400" dirty="0">
                <a:cs typeface="Arial"/>
              </a:rPr>
              <a:t>Are physiological responses like bone loss in microgravity or increased bone density seen in </a:t>
            </a:r>
            <a:r>
              <a:rPr lang="en-US" sz="2400" dirty="0" err="1">
                <a:cs typeface="Arial"/>
              </a:rPr>
              <a:t>hypergravity</a:t>
            </a:r>
            <a:r>
              <a:rPr lang="en-US" sz="2400" dirty="0">
                <a:cs typeface="Arial"/>
              </a:rPr>
              <a:t> due to a set threshold or is the response varying along a continuum?  </a:t>
            </a:r>
          </a:p>
          <a:p>
            <a:pPr marL="342864" indent="-342864" algn="just">
              <a:buFont typeface="+mj-lt"/>
              <a:buAutoNum type="arabicPeriod"/>
            </a:pPr>
            <a:r>
              <a:rPr lang="en-US" sz="2400" dirty="0">
                <a:cs typeface="Arial"/>
              </a:rPr>
              <a:t>How does adaptation occur? Are all systems affected? Are they affected equally?</a:t>
            </a:r>
          </a:p>
          <a:p>
            <a:pPr marL="342864" indent="-342864" algn="just">
              <a:buFont typeface="+mj-lt"/>
              <a:buAutoNum type="arabicPeriod"/>
            </a:pPr>
            <a:r>
              <a:rPr lang="en-US" sz="2400" dirty="0">
                <a:cs typeface="Arial"/>
              </a:rPr>
              <a:t>Is there a gravity prescription for maintaining biological homeostasis?  Could intermittent exposure to gravity be enough to maintain homeostasis? </a:t>
            </a:r>
          </a:p>
          <a:p>
            <a:pPr marL="342864" indent="-342864" algn="just">
              <a:buFont typeface="+mj-lt"/>
              <a:buAutoNum type="arabicPeriod"/>
            </a:pPr>
            <a:r>
              <a:rPr lang="en-US" sz="2400" dirty="0">
                <a:cs typeface="Arial"/>
              </a:rPr>
              <a:t>What are the biological responses due to shifting from one gravity level to another level?  What are the responses to intermittent gravity if provided via centrifugation? Via planetary surface exploration (Mars/Lunar)?</a:t>
            </a:r>
          </a:p>
          <a:p>
            <a:pPr marL="342900" indent="-342900" algn="just" defTabSz="914400" fontAlgn="base">
              <a:spcBef>
                <a:spcPct val="0"/>
              </a:spcBef>
              <a:spcAft>
                <a:spcPct val="0"/>
              </a:spcAft>
              <a:buFont typeface="Arial" panose="020B0604020202020204" pitchFamily="34" charset="0"/>
              <a:buChar char="•"/>
              <a:tabLst>
                <a:tab pos="10401300" algn="l"/>
              </a:tabLst>
            </a:pPr>
            <a:endParaRPr lang="en-US" sz="2400" b="1" i="1" dirty="0"/>
          </a:p>
        </p:txBody>
      </p:sp>
      <p:sp>
        <p:nvSpPr>
          <p:cNvPr id="77" name="Rectangle 76">
            <a:extLst>
              <a:ext uri="{FF2B5EF4-FFF2-40B4-BE49-F238E27FC236}">
                <a16:creationId xmlns:a16="http://schemas.microsoft.com/office/drawing/2014/main" id="{CBCA7DAC-8D5B-44C5-ABAA-2586A17335F4}"/>
              </a:ext>
            </a:extLst>
          </p:cNvPr>
          <p:cNvSpPr/>
          <p:nvPr/>
        </p:nvSpPr>
        <p:spPr>
          <a:xfrm>
            <a:off x="34369385" y="23895029"/>
            <a:ext cx="3808326" cy="2308324"/>
          </a:xfrm>
          <a:prstGeom prst="rect">
            <a:avLst/>
          </a:prstGeom>
        </p:spPr>
        <p:txBody>
          <a:bodyPr wrap="square">
            <a:spAutoFit/>
          </a:bodyPr>
          <a:lstStyle/>
          <a:p>
            <a:r>
              <a:rPr lang="en-US" sz="2400" dirty="0"/>
              <a:t>NASA astronaut Mark </a:t>
            </a:r>
            <a:r>
              <a:rPr lang="en-US" sz="2400" dirty="0" err="1"/>
              <a:t>Vande</a:t>
            </a:r>
            <a:r>
              <a:rPr lang="en-US" sz="2400" dirty="0"/>
              <a:t> </a:t>
            </a:r>
            <a:r>
              <a:rPr lang="en-US" sz="2400" dirty="0" err="1"/>
              <a:t>Hei</a:t>
            </a:r>
            <a:r>
              <a:rPr lang="en-US" sz="2400" dirty="0"/>
              <a:t> works to relocate the Multi-use Variable-g Platform (MVP) inside the </a:t>
            </a:r>
            <a:r>
              <a:rPr lang="en-US" sz="2400" dirty="0" err="1"/>
              <a:t>Kibo</a:t>
            </a:r>
            <a:r>
              <a:rPr lang="en-US" sz="2400" dirty="0"/>
              <a:t> laboratory module. </a:t>
            </a:r>
            <a:r>
              <a:rPr lang="en-US" sz="2400" b="1" i="1" dirty="0">
                <a:latin typeface="+mj-lt"/>
              </a:rPr>
              <a:t>Credits: NASA</a:t>
            </a:r>
            <a:endParaRPr lang="en-US" sz="2400" b="0" i="0" dirty="0">
              <a:effectLst/>
              <a:latin typeface="+mj-lt"/>
            </a:endParaRPr>
          </a:p>
        </p:txBody>
      </p:sp>
      <p:pic>
        <p:nvPicPr>
          <p:cNvPr id="2" name="Picture 1">
            <a:extLst>
              <a:ext uri="{FF2B5EF4-FFF2-40B4-BE49-F238E27FC236}">
                <a16:creationId xmlns:a16="http://schemas.microsoft.com/office/drawing/2014/main" id="{9DAF5F81-E18A-41B0-A7CB-0EB3F3D5FECF}"/>
              </a:ext>
            </a:extLst>
          </p:cNvPr>
          <p:cNvPicPr>
            <a:picLocks noChangeAspect="1"/>
          </p:cNvPicPr>
          <p:nvPr/>
        </p:nvPicPr>
        <p:blipFill>
          <a:blip r:embed="rId18"/>
          <a:stretch>
            <a:fillRect/>
          </a:stretch>
        </p:blipFill>
        <p:spPr>
          <a:xfrm>
            <a:off x="34369385" y="21211371"/>
            <a:ext cx="3738755" cy="2488609"/>
          </a:xfrm>
          <a:prstGeom prst="rect">
            <a:avLst/>
          </a:prstGeom>
        </p:spPr>
      </p:pic>
      <p:sp>
        <p:nvSpPr>
          <p:cNvPr id="78" name="TextBox 77">
            <a:extLst>
              <a:ext uri="{FF2B5EF4-FFF2-40B4-BE49-F238E27FC236}">
                <a16:creationId xmlns:a16="http://schemas.microsoft.com/office/drawing/2014/main" id="{7D9E1A55-9871-494A-847C-02EE629FBF60}"/>
              </a:ext>
            </a:extLst>
          </p:cNvPr>
          <p:cNvSpPr txBox="1"/>
          <p:nvPr/>
        </p:nvSpPr>
        <p:spPr>
          <a:xfrm>
            <a:off x="30252922" y="19853853"/>
            <a:ext cx="12771469" cy="646331"/>
          </a:xfrm>
          <a:prstGeom prst="rect">
            <a:avLst/>
          </a:prstGeom>
          <a:noFill/>
        </p:spPr>
        <p:txBody>
          <a:bodyPr wrap="square" lIns="91440" tIns="45720" rIns="91440" bIns="45720" rtlCol="0" anchor="t">
            <a:spAutoFit/>
          </a:bodyPr>
          <a:lstStyle/>
          <a:p>
            <a:pPr algn="ctr"/>
            <a:r>
              <a:rPr lang="en-US" sz="3600" b="1" dirty="0">
                <a:cs typeface="Arial"/>
              </a:rPr>
              <a:t>Examples of Centrifuges on the ISS</a:t>
            </a:r>
            <a:endParaRPr lang="en-US" sz="3600" b="1" dirty="0">
              <a:cs typeface="Arial" pitchFamily="34" charset="0"/>
            </a:endParaRPr>
          </a:p>
        </p:txBody>
      </p:sp>
      <p:sp>
        <p:nvSpPr>
          <p:cNvPr id="81" name="Rectangle 80">
            <a:extLst>
              <a:ext uri="{FF2B5EF4-FFF2-40B4-BE49-F238E27FC236}">
                <a16:creationId xmlns:a16="http://schemas.microsoft.com/office/drawing/2014/main" id="{DADB143A-A04F-498D-99B6-424E2AC4DF44}"/>
              </a:ext>
            </a:extLst>
          </p:cNvPr>
          <p:cNvSpPr/>
          <p:nvPr/>
        </p:nvSpPr>
        <p:spPr>
          <a:xfrm>
            <a:off x="31149112" y="20656235"/>
            <a:ext cx="1890695" cy="461665"/>
          </a:xfrm>
          <a:prstGeom prst="rect">
            <a:avLst/>
          </a:prstGeom>
        </p:spPr>
        <p:txBody>
          <a:bodyPr wrap="square">
            <a:spAutoFit/>
          </a:bodyPr>
          <a:lstStyle/>
          <a:p>
            <a:r>
              <a:rPr lang="en-US" sz="2400" b="1" i="1" dirty="0">
                <a:latin typeface="+mj-lt"/>
              </a:rPr>
              <a:t>35-cm radius </a:t>
            </a:r>
            <a:endParaRPr lang="en-US" sz="2400" b="0" i="0" dirty="0">
              <a:effectLst/>
              <a:latin typeface="+mj-lt"/>
            </a:endParaRPr>
          </a:p>
        </p:txBody>
      </p:sp>
      <p:sp>
        <p:nvSpPr>
          <p:cNvPr id="86" name="Rectangle 85">
            <a:extLst>
              <a:ext uri="{FF2B5EF4-FFF2-40B4-BE49-F238E27FC236}">
                <a16:creationId xmlns:a16="http://schemas.microsoft.com/office/drawing/2014/main" id="{8FFDFF90-325E-4F5A-B025-6113A5FE27AD}"/>
              </a:ext>
            </a:extLst>
          </p:cNvPr>
          <p:cNvSpPr/>
          <p:nvPr/>
        </p:nvSpPr>
        <p:spPr>
          <a:xfrm>
            <a:off x="35293414" y="20652181"/>
            <a:ext cx="2301714" cy="461665"/>
          </a:xfrm>
          <a:prstGeom prst="rect">
            <a:avLst/>
          </a:prstGeom>
        </p:spPr>
        <p:txBody>
          <a:bodyPr wrap="square">
            <a:spAutoFit/>
          </a:bodyPr>
          <a:lstStyle/>
          <a:p>
            <a:r>
              <a:rPr lang="en-US" sz="2400" b="1" i="1" dirty="0">
                <a:latin typeface="+mj-lt"/>
              </a:rPr>
              <a:t>19.5-cm radius </a:t>
            </a:r>
            <a:endParaRPr lang="en-US" sz="2400" b="0" i="0" dirty="0">
              <a:effectLst/>
              <a:latin typeface="+mj-lt"/>
            </a:endParaRPr>
          </a:p>
        </p:txBody>
      </p:sp>
      <p:sp>
        <p:nvSpPr>
          <p:cNvPr id="87" name="Rectangle 86">
            <a:extLst>
              <a:ext uri="{FF2B5EF4-FFF2-40B4-BE49-F238E27FC236}">
                <a16:creationId xmlns:a16="http://schemas.microsoft.com/office/drawing/2014/main" id="{CEC678B4-0A7D-40B6-BB78-9843D5537EA0}"/>
              </a:ext>
            </a:extLst>
          </p:cNvPr>
          <p:cNvSpPr/>
          <p:nvPr/>
        </p:nvSpPr>
        <p:spPr>
          <a:xfrm>
            <a:off x="39742056" y="20645913"/>
            <a:ext cx="2301714" cy="461665"/>
          </a:xfrm>
          <a:prstGeom prst="rect">
            <a:avLst/>
          </a:prstGeom>
        </p:spPr>
        <p:txBody>
          <a:bodyPr wrap="square">
            <a:spAutoFit/>
          </a:bodyPr>
          <a:lstStyle/>
          <a:p>
            <a:r>
              <a:rPr lang="en-US" sz="2400" b="1" i="1" dirty="0">
                <a:latin typeface="+mj-lt"/>
              </a:rPr>
              <a:t>10-cm radius </a:t>
            </a:r>
            <a:endParaRPr lang="en-US" sz="2400" b="0" i="0" dirty="0">
              <a:effectLst/>
              <a:latin typeface="+mj-lt"/>
            </a:endParaRPr>
          </a:p>
        </p:txBody>
      </p:sp>
      <p:pic>
        <p:nvPicPr>
          <p:cNvPr id="4" name="Picture 3"/>
          <p:cNvPicPr>
            <a:picLocks noChangeAspect="1"/>
          </p:cNvPicPr>
          <p:nvPr/>
        </p:nvPicPr>
        <p:blipFill>
          <a:blip r:embed="rId19"/>
          <a:stretch>
            <a:fillRect/>
          </a:stretch>
        </p:blipFill>
        <p:spPr>
          <a:xfrm>
            <a:off x="24312364" y="21316473"/>
            <a:ext cx="4943475" cy="3933825"/>
          </a:xfrm>
          <a:prstGeom prst="rect">
            <a:avLst/>
          </a:prstGeom>
        </p:spPr>
      </p:pic>
      <p:sp>
        <p:nvSpPr>
          <p:cNvPr id="73" name="Rectangle 72">
            <a:extLst>
              <a:ext uri="{FF2B5EF4-FFF2-40B4-BE49-F238E27FC236}">
                <a16:creationId xmlns:a16="http://schemas.microsoft.com/office/drawing/2014/main" id="{680BBF9A-A930-41FF-B5A4-7118A29E2317}"/>
              </a:ext>
            </a:extLst>
          </p:cNvPr>
          <p:cNvSpPr/>
          <p:nvPr/>
        </p:nvSpPr>
        <p:spPr>
          <a:xfrm>
            <a:off x="25477455" y="25171186"/>
            <a:ext cx="3733575" cy="584775"/>
          </a:xfrm>
          <a:prstGeom prst="rect">
            <a:avLst/>
          </a:prstGeom>
        </p:spPr>
        <p:txBody>
          <a:bodyPr wrap="square">
            <a:spAutoFit/>
          </a:bodyPr>
          <a:lstStyle/>
          <a:p>
            <a:r>
              <a:rPr lang="en-US" sz="1600" i="1" dirty="0">
                <a:latin typeface="+mj-lt"/>
              </a:rPr>
              <a:t>Theoretical physiological responses against g level. Adapted from </a:t>
            </a:r>
            <a:r>
              <a:rPr lang="en-US" sz="1600" i="1" dirty="0" err="1">
                <a:latin typeface="+mj-lt"/>
              </a:rPr>
              <a:t>Paloski</a:t>
            </a:r>
            <a:r>
              <a:rPr lang="en-US" sz="1600" i="1" dirty="0">
                <a:latin typeface="+mj-lt"/>
              </a:rPr>
              <a:t> 2014</a:t>
            </a:r>
            <a:endParaRPr lang="en-US" sz="1600" b="0" i="1" dirty="0">
              <a:effectLst/>
              <a:latin typeface="+mj-lt"/>
            </a:endParaRPr>
          </a:p>
        </p:txBody>
      </p:sp>
      <p:pic>
        <p:nvPicPr>
          <p:cNvPr id="83" name="Picture 82">
            <a:extLst>
              <a:ext uri="{FF2B5EF4-FFF2-40B4-BE49-F238E27FC236}">
                <a16:creationId xmlns:a16="http://schemas.microsoft.com/office/drawing/2014/main" id="{9C4EEB59-8606-7C46-8991-90BA0F855CF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1379430" y="31312097"/>
            <a:ext cx="492205" cy="494354"/>
          </a:xfrm>
          <a:prstGeom prst="rect">
            <a:avLst/>
          </a:prstGeom>
        </p:spPr>
      </p:pic>
      <p:pic>
        <p:nvPicPr>
          <p:cNvPr id="88" name="Picture 87">
            <a:extLst>
              <a:ext uri="{FF2B5EF4-FFF2-40B4-BE49-F238E27FC236}">
                <a16:creationId xmlns:a16="http://schemas.microsoft.com/office/drawing/2014/main" id="{9C4EEB59-8606-7C46-8991-90BA0F855CF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7536082" y="31312097"/>
            <a:ext cx="492205" cy="494354"/>
          </a:xfrm>
          <a:prstGeom prst="rect">
            <a:avLst/>
          </a:prstGeom>
        </p:spPr>
      </p:pic>
      <p:sp>
        <p:nvSpPr>
          <p:cNvPr id="6" name="TextBox 5"/>
          <p:cNvSpPr txBox="1"/>
          <p:nvPr/>
        </p:nvSpPr>
        <p:spPr>
          <a:xfrm>
            <a:off x="14897895" y="26492157"/>
            <a:ext cx="5743543" cy="1938992"/>
          </a:xfrm>
          <a:prstGeom prst="rect">
            <a:avLst/>
          </a:prstGeom>
          <a:noFill/>
        </p:spPr>
        <p:txBody>
          <a:bodyPr wrap="square" rtlCol="0">
            <a:spAutoFit/>
          </a:bodyPr>
          <a:lstStyle/>
          <a:p>
            <a:pPr algn="just"/>
            <a:r>
              <a:rPr lang="en-US" sz="2400" dirty="0">
                <a:solidFill>
                  <a:srgbClr val="000000"/>
                </a:solidFill>
                <a:ea typeface="Calibri" pitchFamily="34" charset="0"/>
                <a:cs typeface="Arial" pitchFamily="34" charset="0"/>
              </a:rPr>
              <a:t>In space, crew experience gravitational shifts in the form of hypo/microgravity (below 1</a:t>
            </a:r>
            <a:r>
              <a:rPr lang="en-US" sz="2400" i="1" dirty="0">
                <a:solidFill>
                  <a:srgbClr val="000000"/>
                </a:solidFill>
                <a:ea typeface="Calibri" pitchFamily="34" charset="0"/>
                <a:cs typeface="Arial" pitchFamily="34" charset="0"/>
              </a:rPr>
              <a:t>g</a:t>
            </a:r>
            <a:r>
              <a:rPr lang="en-US" sz="2400" dirty="0">
                <a:solidFill>
                  <a:srgbClr val="000000"/>
                </a:solidFill>
                <a:ea typeface="Calibri" pitchFamily="34" charset="0"/>
                <a:cs typeface="Arial" pitchFamily="34" charset="0"/>
              </a:rPr>
              <a:t>) and </a:t>
            </a:r>
            <a:r>
              <a:rPr lang="en-US" sz="2400" dirty="0" err="1">
                <a:solidFill>
                  <a:srgbClr val="000000"/>
                </a:solidFill>
                <a:ea typeface="Calibri" pitchFamily="34" charset="0"/>
                <a:cs typeface="Arial" pitchFamily="34" charset="0"/>
              </a:rPr>
              <a:t>hypergravity</a:t>
            </a:r>
            <a:r>
              <a:rPr lang="en-US" sz="2400" dirty="0">
                <a:solidFill>
                  <a:srgbClr val="000000"/>
                </a:solidFill>
                <a:ea typeface="Calibri" pitchFamily="34" charset="0"/>
                <a:cs typeface="Arial" pitchFamily="34" charset="0"/>
              </a:rPr>
              <a:t> (above 1</a:t>
            </a:r>
            <a:r>
              <a:rPr lang="en-US" sz="2400" i="1" dirty="0">
                <a:solidFill>
                  <a:srgbClr val="000000"/>
                </a:solidFill>
                <a:ea typeface="Calibri" pitchFamily="34" charset="0"/>
                <a:cs typeface="Arial" pitchFamily="34" charset="0"/>
              </a:rPr>
              <a:t>g</a:t>
            </a:r>
            <a:r>
              <a:rPr lang="en-US" sz="2400" dirty="0">
                <a:solidFill>
                  <a:srgbClr val="000000"/>
                </a:solidFill>
                <a:ea typeface="Calibri" pitchFamily="34" charset="0"/>
                <a:cs typeface="Arial" pitchFamily="34" charset="0"/>
              </a:rPr>
              <a:t>) as part of launch and landing.</a:t>
            </a:r>
            <a:endParaRPr lang="en-US" sz="2400" dirty="0">
              <a:cs typeface="Arial"/>
            </a:endParaRPr>
          </a:p>
          <a:p>
            <a:pPr algn="just"/>
            <a:endParaRPr lang="en-US" sz="2400" dirty="0"/>
          </a:p>
        </p:txBody>
      </p:sp>
      <p:sp>
        <p:nvSpPr>
          <p:cNvPr id="89" name="Oval 88"/>
          <p:cNvSpPr/>
          <p:nvPr/>
        </p:nvSpPr>
        <p:spPr>
          <a:xfrm>
            <a:off x="31884388" y="7661968"/>
            <a:ext cx="1156643" cy="3402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0" name="Picture 89"/>
          <p:cNvPicPr>
            <a:picLocks noChangeAspect="1"/>
          </p:cNvPicPr>
          <p:nvPr/>
        </p:nvPicPr>
        <p:blipFill>
          <a:blip r:embed="rId21"/>
          <a:stretch>
            <a:fillRect/>
          </a:stretch>
        </p:blipFill>
        <p:spPr>
          <a:xfrm>
            <a:off x="32316944" y="7752690"/>
            <a:ext cx="586171" cy="385588"/>
          </a:xfrm>
          <a:prstGeom prst="rect">
            <a:avLst/>
          </a:prstGeom>
        </p:spPr>
      </p:pic>
      <p:sp>
        <p:nvSpPr>
          <p:cNvPr id="91" name="Curved Right Arrow 90"/>
          <p:cNvSpPr/>
          <p:nvPr/>
        </p:nvSpPr>
        <p:spPr>
          <a:xfrm>
            <a:off x="31884387" y="7338771"/>
            <a:ext cx="737278" cy="413919"/>
          </a:xfrm>
          <a:prstGeom prst="curved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92" name="Oval 91"/>
          <p:cNvSpPr/>
          <p:nvPr/>
        </p:nvSpPr>
        <p:spPr>
          <a:xfrm>
            <a:off x="39104901" y="7529785"/>
            <a:ext cx="2301946" cy="5960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3" name="Picture 92"/>
          <p:cNvPicPr>
            <a:picLocks noChangeAspect="1"/>
          </p:cNvPicPr>
          <p:nvPr/>
        </p:nvPicPr>
        <p:blipFill>
          <a:blip r:embed="rId21"/>
          <a:stretch>
            <a:fillRect/>
          </a:stretch>
        </p:blipFill>
        <p:spPr>
          <a:xfrm>
            <a:off x="40316835" y="7740252"/>
            <a:ext cx="586171" cy="385588"/>
          </a:xfrm>
          <a:prstGeom prst="rect">
            <a:avLst/>
          </a:prstGeom>
        </p:spPr>
      </p:pic>
      <p:sp>
        <p:nvSpPr>
          <p:cNvPr id="94" name="Curved Right Arrow 93"/>
          <p:cNvSpPr/>
          <p:nvPr/>
        </p:nvSpPr>
        <p:spPr>
          <a:xfrm>
            <a:off x="39104901" y="7308650"/>
            <a:ext cx="1211934" cy="590385"/>
          </a:xfrm>
          <a:prstGeom prst="curved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cxnSp>
        <p:nvCxnSpPr>
          <p:cNvPr id="95" name="Straight Arrow Connector 94"/>
          <p:cNvCxnSpPr>
            <a:stCxn id="94" idx="2"/>
          </p:cNvCxnSpPr>
          <p:nvPr/>
        </p:nvCxnSpPr>
        <p:spPr>
          <a:xfrm>
            <a:off x="40316835" y="7751439"/>
            <a:ext cx="979061" cy="2383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41319325" y="7691663"/>
            <a:ext cx="228600" cy="2495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32578273" y="7752690"/>
            <a:ext cx="458061" cy="18849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V="1">
            <a:off x="33041031" y="7691680"/>
            <a:ext cx="228600" cy="2495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107" name="Group 106"/>
          <p:cNvGrpSpPr/>
          <p:nvPr/>
        </p:nvGrpSpPr>
        <p:grpSpPr>
          <a:xfrm>
            <a:off x="14910398" y="28505086"/>
            <a:ext cx="5792768" cy="3054188"/>
            <a:chOff x="2681984" y="2269101"/>
            <a:chExt cx="2931790" cy="3054188"/>
          </a:xfrm>
        </p:grpSpPr>
        <p:sp>
          <p:nvSpPr>
            <p:cNvPr id="108" name="Oval 107"/>
            <p:cNvSpPr/>
            <p:nvPr/>
          </p:nvSpPr>
          <p:spPr>
            <a:xfrm>
              <a:off x="2681984" y="2269101"/>
              <a:ext cx="2931790" cy="3054188"/>
            </a:xfrm>
            <a:prstGeom prst="ellipse">
              <a:avLst/>
            </a:prstGeom>
            <a:solidFill>
              <a:srgbClr val="3366FF"/>
            </a:solidFill>
            <a:effectLst>
              <a:glow rad="101600">
                <a:schemeClr val="accent5">
                  <a:satMod val="175000"/>
                  <a:alpha val="40000"/>
                </a:schemeClr>
              </a:glow>
            </a:effectLst>
          </p:spPr>
          <p:style>
            <a:lnRef idx="0">
              <a:schemeClr val="lt1">
                <a:hueOff val="0"/>
                <a:satOff val="0"/>
                <a:lumOff val="0"/>
                <a:alphaOff val="0"/>
              </a:schemeClr>
            </a:lnRef>
            <a:fillRef idx="3">
              <a:scrgbClr r="0" g="0" b="0"/>
            </a:fillRef>
            <a:effectRef idx="2">
              <a:scrgbClr r="0" g="0" b="0"/>
            </a:effectRef>
            <a:fontRef idx="minor">
              <a:schemeClr val="lt1"/>
            </a:fontRef>
          </p:style>
        </p:sp>
        <p:sp>
          <p:nvSpPr>
            <p:cNvPr id="109" name="Oval 4"/>
            <p:cNvSpPr txBox="1"/>
            <p:nvPr/>
          </p:nvSpPr>
          <p:spPr>
            <a:xfrm>
              <a:off x="2994355" y="3010583"/>
              <a:ext cx="2269477" cy="15966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a:t>Hyper-</a:t>
              </a:r>
              <a:r>
                <a:rPr lang="en-US" sz="2400" b="1" i="1" kern="1200" dirty="0"/>
                <a:t>g</a:t>
              </a:r>
              <a:r>
                <a:rPr lang="en-US" sz="2400" b="1" kern="1200" dirty="0"/>
                <a:t> studies create a knowledge base </a:t>
              </a:r>
            </a:p>
            <a:p>
              <a:pPr lvl="0" algn="ctr" defTabSz="1066800">
                <a:lnSpc>
                  <a:spcPct val="90000"/>
                </a:lnSpc>
                <a:spcBef>
                  <a:spcPct val="0"/>
                </a:spcBef>
                <a:spcAft>
                  <a:spcPct val="35000"/>
                </a:spcAft>
              </a:pPr>
              <a:r>
                <a:rPr lang="en-US" sz="2400" kern="1200" dirty="0"/>
                <a:t>of physiological and pathological responses, mechanisms, adaptation, pharmacological testing, and as an engineering test bed</a:t>
              </a:r>
            </a:p>
          </p:txBody>
        </p:sp>
      </p:grpSp>
      <p:sp>
        <p:nvSpPr>
          <p:cNvPr id="70" name="Rectangle 69">
            <a:extLst>
              <a:ext uri="{FF2B5EF4-FFF2-40B4-BE49-F238E27FC236}">
                <a16:creationId xmlns:a16="http://schemas.microsoft.com/office/drawing/2014/main" id="{DFE647F2-347B-4FB1-8763-0303ED3B53AC}"/>
              </a:ext>
            </a:extLst>
          </p:cNvPr>
          <p:cNvSpPr/>
          <p:nvPr/>
        </p:nvSpPr>
        <p:spPr>
          <a:xfrm>
            <a:off x="26523032" y="29568289"/>
            <a:ext cx="1435601" cy="338554"/>
          </a:xfrm>
          <a:prstGeom prst="rect">
            <a:avLst/>
          </a:prstGeom>
        </p:spPr>
        <p:txBody>
          <a:bodyPr wrap="square">
            <a:spAutoFit/>
          </a:bodyPr>
          <a:lstStyle/>
          <a:p>
            <a:r>
              <a:rPr lang="en-US" sz="1600" i="1" dirty="0">
                <a:latin typeface="+mj-lt"/>
              </a:rPr>
              <a:t>Credit: NASA</a:t>
            </a:r>
            <a:endParaRPr lang="en-US" sz="1600" b="0" i="1" dirty="0">
              <a:effectLst/>
              <a:latin typeface="+mj-lt"/>
            </a:endParaRPr>
          </a:p>
        </p:txBody>
      </p:sp>
      <p:sp>
        <p:nvSpPr>
          <p:cNvPr id="71" name="Rectangle 5">
            <a:extLst>
              <a:ext uri="{FF2B5EF4-FFF2-40B4-BE49-F238E27FC236}">
                <a16:creationId xmlns:a16="http://schemas.microsoft.com/office/drawing/2014/main" id="{31A44100-40F1-4C4A-BBD4-2A54D5E03199}"/>
              </a:ext>
            </a:extLst>
          </p:cNvPr>
          <p:cNvSpPr>
            <a:spLocks noChangeArrowheads="1"/>
          </p:cNvSpPr>
          <p:nvPr/>
        </p:nvSpPr>
        <p:spPr bwMode="auto">
          <a:xfrm>
            <a:off x="33496940" y="7112254"/>
            <a:ext cx="5289967"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tabLst>
                <a:tab pos="10401300" algn="l"/>
              </a:tabLst>
            </a:pPr>
            <a:r>
              <a:rPr lang="en-US" sz="2400" dirty="0">
                <a:solidFill>
                  <a:srgbClr val="000000"/>
                </a:solidFill>
                <a:ea typeface="Calibri" pitchFamily="34" charset="0"/>
                <a:cs typeface="Arial" pitchFamily="34" charset="0"/>
              </a:rPr>
              <a:t>The smaller the radius, the greater the rotation rate and the greater the Coriolis effect on the specimen.</a:t>
            </a:r>
            <a:endParaRPr lang="en-US" sz="2400" b="1" i="1" dirty="0"/>
          </a:p>
        </p:txBody>
      </p:sp>
      <p:sp>
        <p:nvSpPr>
          <p:cNvPr id="72" name="Rectangle 71">
            <a:extLst>
              <a:ext uri="{FF2B5EF4-FFF2-40B4-BE49-F238E27FC236}">
                <a16:creationId xmlns:a16="http://schemas.microsoft.com/office/drawing/2014/main" id="{135DF76A-CB3C-4FAC-BA05-C19FFEC38CB5}"/>
              </a:ext>
            </a:extLst>
          </p:cNvPr>
          <p:cNvSpPr/>
          <p:nvPr/>
        </p:nvSpPr>
        <p:spPr>
          <a:xfrm>
            <a:off x="25163631" y="32287718"/>
            <a:ext cx="1925469" cy="338554"/>
          </a:xfrm>
          <a:prstGeom prst="rect">
            <a:avLst/>
          </a:prstGeom>
        </p:spPr>
        <p:txBody>
          <a:bodyPr wrap="square">
            <a:spAutoFit/>
          </a:bodyPr>
          <a:lstStyle/>
          <a:p>
            <a:r>
              <a:rPr lang="en-US" sz="1600" b="0" dirty="0">
                <a:effectLst/>
                <a:latin typeface="+mj-lt"/>
              </a:rPr>
              <a:t>Days</a:t>
            </a:r>
          </a:p>
        </p:txBody>
      </p:sp>
      <p:sp>
        <p:nvSpPr>
          <p:cNvPr id="74" name="Rectangle 73">
            <a:extLst>
              <a:ext uri="{FF2B5EF4-FFF2-40B4-BE49-F238E27FC236}">
                <a16:creationId xmlns:a16="http://schemas.microsoft.com/office/drawing/2014/main" id="{C13E9756-2270-40FD-928F-EEC44AEEE329}"/>
              </a:ext>
            </a:extLst>
          </p:cNvPr>
          <p:cNvSpPr/>
          <p:nvPr/>
        </p:nvSpPr>
        <p:spPr>
          <a:xfrm rot="16200000">
            <a:off x="19952042" y="28605554"/>
            <a:ext cx="1925469" cy="338554"/>
          </a:xfrm>
          <a:prstGeom prst="rect">
            <a:avLst/>
          </a:prstGeom>
        </p:spPr>
        <p:txBody>
          <a:bodyPr wrap="square">
            <a:spAutoFit/>
          </a:bodyPr>
          <a:lstStyle/>
          <a:p>
            <a:r>
              <a:rPr lang="en-US" sz="1600" dirty="0">
                <a:latin typeface="+mj-lt"/>
              </a:rPr>
              <a:t>Gravity Load (</a:t>
            </a:r>
            <a:r>
              <a:rPr lang="en-US" sz="1600" i="1" dirty="0">
                <a:latin typeface="+mj-lt"/>
              </a:rPr>
              <a:t>g</a:t>
            </a:r>
            <a:r>
              <a:rPr lang="en-US" sz="1600" dirty="0">
                <a:latin typeface="+mj-lt"/>
              </a:rPr>
              <a:t>)</a:t>
            </a:r>
            <a:endParaRPr lang="en-US" sz="1600" b="0" dirty="0">
              <a:effectLst/>
              <a:latin typeface="+mj-lt"/>
            </a:endParaRPr>
          </a:p>
        </p:txBody>
      </p:sp>
    </p:spTree>
    <p:extLst>
      <p:ext uri="{BB962C8B-B14F-4D97-AF65-F5344CB8AC3E}">
        <p14:creationId xmlns:p14="http://schemas.microsoft.com/office/powerpoint/2010/main" val="2529096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12AFEADA79E6643BCB5CC5824EEDFFB" ma:contentTypeVersion="2" ma:contentTypeDescription="Create a new document." ma:contentTypeScope="" ma:versionID="bb3b253897507f54e8d2c673e1ebaf2c">
  <xsd:schema xmlns:xsd="http://www.w3.org/2001/XMLSchema" xmlns:xs="http://www.w3.org/2001/XMLSchema" xmlns:p="http://schemas.microsoft.com/office/2006/metadata/properties" xmlns:ns2="a9e13ebb-2e63-4374-a952-7ec22842e957" targetNamespace="http://schemas.microsoft.com/office/2006/metadata/properties" ma:root="true" ma:fieldsID="4235005ba65a1c8ae64ec93ba8fa7424" ns2:_="">
    <xsd:import namespace="a9e13ebb-2e63-4374-a952-7ec22842e95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e13ebb-2e63-4374-a952-7ec22842e9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4C3DC3-5A58-4795-A1B6-BB26BF70C7CC}">
  <ds:schemaRefs>
    <ds:schemaRef ds:uri="http://schemas.microsoft.com/sharepoint/v3/contenttype/forms"/>
  </ds:schemaRefs>
</ds:datastoreItem>
</file>

<file path=customXml/itemProps2.xml><?xml version="1.0" encoding="utf-8"?>
<ds:datastoreItem xmlns:ds="http://schemas.openxmlformats.org/officeDocument/2006/customXml" ds:itemID="{0827AB97-E435-4747-AFC3-7D3B177EEFB7}">
  <ds:schemaRefs>
    <ds:schemaRef ds:uri="http://schemas.microsoft.com/office/2006/documentManagement/types"/>
    <ds:schemaRef ds:uri="http://purl.org/dc/terms/"/>
    <ds:schemaRef ds:uri="http://purl.org/dc/dcmitype/"/>
    <ds:schemaRef ds:uri="http://www.w3.org/XML/1998/namespace"/>
    <ds:schemaRef ds:uri="http://schemas.openxmlformats.org/package/2006/metadata/core-properties"/>
    <ds:schemaRef ds:uri="http://schemas.microsoft.com/office/infopath/2007/PartnerControls"/>
    <ds:schemaRef ds:uri="a9e13ebb-2e63-4374-a952-7ec22842e957"/>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2EDD1AD4-A1CF-46C8-9873-FDB3BB89EC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e13ebb-2e63-4374-a952-7ec22842e9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32655</TotalTime>
  <Words>1673</Words>
  <Application>Microsoft Office PowerPoint</Application>
  <PresentationFormat>Custom</PresentationFormat>
  <Paragraphs>104</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Company>NYU School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 Santa Maria</dc:creator>
  <cp:lastModifiedBy>Ray, Hami E (ARC-SCF)[WYLE LABS]</cp:lastModifiedBy>
  <cp:revision>278</cp:revision>
  <dcterms:created xsi:type="dcterms:W3CDTF">2014-04-30T05:42:59Z</dcterms:created>
  <dcterms:modified xsi:type="dcterms:W3CDTF">2021-10-26T22:44:51Z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0x010100012AFEADA79E6643BCB5CC5824EEDFFB</vt:lpwstr>
  </property>
</Properties>
</file>