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6"/>
  </p:notesMasterIdLst>
  <p:handoutMasterIdLst>
    <p:handoutMasterId r:id="rId27"/>
  </p:handoutMasterIdLst>
  <p:sldIdLst>
    <p:sldId id="277" r:id="rId2"/>
    <p:sldId id="278" r:id="rId3"/>
    <p:sldId id="279" r:id="rId4"/>
    <p:sldId id="282" r:id="rId5"/>
    <p:sldId id="295" r:id="rId6"/>
    <p:sldId id="301" r:id="rId7"/>
    <p:sldId id="297" r:id="rId8"/>
    <p:sldId id="284" r:id="rId9"/>
    <p:sldId id="289" r:id="rId10"/>
    <p:sldId id="291" r:id="rId11"/>
    <p:sldId id="281" r:id="rId12"/>
    <p:sldId id="299" r:id="rId13"/>
    <p:sldId id="300" r:id="rId14"/>
    <p:sldId id="292" r:id="rId15"/>
    <p:sldId id="288" r:id="rId16"/>
    <p:sldId id="318" r:id="rId17"/>
    <p:sldId id="296" r:id="rId18"/>
    <p:sldId id="285" r:id="rId19"/>
    <p:sldId id="319" r:id="rId20"/>
    <p:sldId id="302" r:id="rId21"/>
    <p:sldId id="320" r:id="rId22"/>
    <p:sldId id="321" r:id="rId23"/>
    <p:sldId id="322" r:id="rId24"/>
    <p:sldId id="275" r:id="rId25"/>
  </p:sldIdLst>
  <p:sldSz cx="13817600" cy="7772400"/>
  <p:notesSz cx="70104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5pPr>
    <a:lvl6pPr marL="2286000" algn="l" defTabSz="457200" rtl="0" eaLnBrk="1" latinLnBrk="0" hangingPunct="1"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6pPr>
    <a:lvl7pPr marL="2743200" algn="l" defTabSz="457200" rtl="0" eaLnBrk="1" latinLnBrk="0" hangingPunct="1"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7pPr>
    <a:lvl8pPr marL="3200400" algn="l" defTabSz="457200" rtl="0" eaLnBrk="1" latinLnBrk="0" hangingPunct="1"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8pPr>
    <a:lvl9pPr marL="3657600" algn="l" defTabSz="457200" rtl="0" eaLnBrk="1" latinLnBrk="0" hangingPunct="1"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1" userDrawn="1">
          <p15:clr>
            <a:srgbClr val="A4A3A4"/>
          </p15:clr>
        </p15:guide>
        <p15:guide id="2" pos="4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B9DA"/>
    <a:srgbClr val="87B2ED"/>
    <a:srgbClr val="677085"/>
    <a:srgbClr val="B7FF27"/>
    <a:srgbClr val="A1EB6B"/>
    <a:srgbClr val="70EE77"/>
    <a:srgbClr val="939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6190" autoAdjust="0"/>
  </p:normalViewPr>
  <p:slideViewPr>
    <p:cSldViewPr snapToGrid="0">
      <p:cViewPr varScale="1">
        <p:scale>
          <a:sx n="108" d="100"/>
          <a:sy n="108" d="100"/>
        </p:scale>
        <p:origin x="864" y="208"/>
      </p:cViewPr>
      <p:guideLst>
        <p:guide orient="horz" pos="451"/>
        <p:guide pos="4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FCDAF986-8408-E44C-BB53-293E05A5D4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5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406BBD86-188E-E941-8BC0-994CAF52E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84B69-27E3-FD44-983A-1F654FA099D0}" type="slidenum">
              <a:rPr lang="en-US"/>
              <a:pPr/>
              <a:t>1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299200" cy="35433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3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</a:t>
            </a:r>
            <a:r>
              <a:rPr lang="en-US" baseline="0" dirty="0"/>
              <a:t> maneuver guidance for turns, vertical speed, ground speed, and altitude. Provides different severity alerts for predicted violations of well-clear.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2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20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0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basic mathematical idea</a:t>
            </a:r>
            <a:r>
              <a:rPr lang="en-US" baseline="0" dirty="0"/>
              <a:t> behind a geo-fence.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8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Cast a ray out in any direction from the point of interest. If it crosses an odd number of times, it’s inside. If it crosses an even number of times, it’s outside.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45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Cast a ray out in any direction from the point of interest. If it crosses an odd number of times, it’s inside. If it crosses an even number of times, it’s outside.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9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Conclusion slide as well.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96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F982D-5081-734A-B7C4-432F419F3939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299200" cy="35433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NASA Presentation Sign-Off Page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DD497-E424-3E4B-889A-DCE20A7CA556}" type="slidenum">
              <a:rPr lang="en-US"/>
              <a:pPr/>
              <a:t>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299200" cy="3543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people think of only space exploration when they</a:t>
            </a:r>
            <a:r>
              <a:rPr lang="en-US" baseline="0" dirty="0"/>
              <a:t> think of NASA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different ways that we work in aero. Computational Fluid Dynamics, green air travel, supersonic overland flight, on</a:t>
            </a:r>
            <a:r>
              <a:rPr lang="en-US" baseline="0" dirty="0"/>
              <a:t> demand air travel,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put hardware or software on</a:t>
            </a:r>
            <a:r>
              <a:rPr lang="en-US" baseline="0" dirty="0"/>
              <a:t> a plane, you have to be sure that it’s trustworthy.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put hardware or software on</a:t>
            </a:r>
            <a:r>
              <a:rPr lang="en-US" baseline="0" dirty="0"/>
              <a:t> a plane, you have to be sure that it’s trustworthy.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1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5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basic mathematical idea</a:t>
            </a:r>
            <a:r>
              <a:rPr lang="en-US" baseline="0" dirty="0"/>
              <a:t> behind a geo-fence.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8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software system developed in the SCASB to provide situational awareness and maneuver guidance for unmanned aircraft.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1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and avoid</a:t>
            </a:r>
            <a:r>
              <a:rPr lang="en-US" baseline="0" dirty="0"/>
              <a:t> becomes sense and avoid, then detect and avoid. Short mention of well-clear and its development.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D86-188E-E941-8BC0-994CAF52EA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1317" y="1727200"/>
            <a:ext cx="12434968" cy="1320800"/>
          </a:xfrm>
        </p:spPr>
        <p:txBody>
          <a:bodyPr/>
          <a:lstStyle>
            <a:lvl1pPr>
              <a:defRPr sz="54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1317" y="3022601"/>
            <a:ext cx="9279338" cy="588963"/>
          </a:xfrm>
        </p:spPr>
        <p:txBody>
          <a:bodyPr/>
          <a:lstStyle>
            <a:lvl1pPr marL="0" indent="0">
              <a:buFont typeface="AGaramond RegularSC" pitchFamily="1" charset="0"/>
              <a:buNone/>
              <a:defRPr>
                <a:solidFill>
                  <a:srgbClr val="79797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8F5FFF-C983-7949-BA39-C94EB683D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05865" y="1295401"/>
            <a:ext cx="3136002" cy="483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318" y="1295401"/>
            <a:ext cx="9205190" cy="483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E38BFE-7570-E140-9156-46B546BF8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D767CF-FD39-2F4F-B3FE-D38A6B9D4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586" y="4994275"/>
            <a:ext cx="11743651" cy="1544638"/>
          </a:xfrm>
        </p:spPr>
        <p:txBody>
          <a:bodyPr anchor="t"/>
          <a:lstStyle>
            <a:lvl1pPr algn="l">
              <a:defRPr sz="549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586" y="3294063"/>
            <a:ext cx="11743651" cy="1700212"/>
          </a:xfrm>
        </p:spPr>
        <p:txBody>
          <a:bodyPr anchor="b"/>
          <a:lstStyle>
            <a:lvl1pPr marL="0" indent="0">
              <a:buNone/>
              <a:defRPr sz="2747"/>
            </a:lvl1pPr>
            <a:lvl2pPr marL="628056" indent="0">
              <a:buNone/>
              <a:defRPr sz="2473"/>
            </a:lvl2pPr>
            <a:lvl3pPr marL="1256111" indent="0">
              <a:buNone/>
              <a:defRPr sz="2198"/>
            </a:lvl3pPr>
            <a:lvl4pPr marL="1884167" indent="0">
              <a:buNone/>
              <a:defRPr sz="1923"/>
            </a:lvl4pPr>
            <a:lvl5pPr marL="2512223" indent="0">
              <a:buNone/>
              <a:defRPr sz="1923"/>
            </a:lvl5pPr>
            <a:lvl6pPr marL="3140278" indent="0">
              <a:buNone/>
              <a:defRPr sz="1923"/>
            </a:lvl6pPr>
            <a:lvl7pPr marL="3768334" indent="0">
              <a:buNone/>
              <a:defRPr sz="1923"/>
            </a:lvl7pPr>
            <a:lvl8pPr marL="4396389" indent="0">
              <a:buNone/>
              <a:defRPr sz="1923"/>
            </a:lvl8pPr>
            <a:lvl9pPr marL="5024445" indent="0">
              <a:buNone/>
              <a:defRPr sz="1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723784-C731-CA4F-95EE-E44424660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318" y="2244725"/>
            <a:ext cx="6169505" cy="3886200"/>
          </a:xfrm>
        </p:spPr>
        <p:txBody>
          <a:bodyPr/>
          <a:lstStyle>
            <a:lvl1pPr>
              <a:defRPr sz="3846"/>
            </a:lvl1pPr>
            <a:lvl2pPr>
              <a:defRPr sz="3297"/>
            </a:lvl2pPr>
            <a:lvl3pPr>
              <a:defRPr sz="2747"/>
            </a:lvl3pPr>
            <a:lvl4pPr>
              <a:defRPr sz="2473"/>
            </a:lvl4pPr>
            <a:lvl5pPr>
              <a:defRPr sz="2473"/>
            </a:lvl5pPr>
            <a:lvl6pPr>
              <a:defRPr sz="2473"/>
            </a:lvl6pPr>
            <a:lvl7pPr>
              <a:defRPr sz="2473"/>
            </a:lvl7pPr>
            <a:lvl8pPr>
              <a:defRPr sz="2473"/>
            </a:lvl8pPr>
            <a:lvl9pPr>
              <a:defRPr sz="24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0180" y="2244725"/>
            <a:ext cx="6171687" cy="3886200"/>
          </a:xfrm>
        </p:spPr>
        <p:txBody>
          <a:bodyPr/>
          <a:lstStyle>
            <a:lvl1pPr>
              <a:defRPr sz="3846"/>
            </a:lvl1pPr>
            <a:lvl2pPr>
              <a:defRPr sz="3297"/>
            </a:lvl2pPr>
            <a:lvl3pPr>
              <a:defRPr sz="2747"/>
            </a:lvl3pPr>
            <a:lvl4pPr>
              <a:defRPr sz="2473"/>
            </a:lvl4pPr>
            <a:lvl5pPr>
              <a:defRPr sz="2473"/>
            </a:lvl5pPr>
            <a:lvl6pPr>
              <a:defRPr sz="2473"/>
            </a:lvl6pPr>
            <a:lvl7pPr>
              <a:defRPr sz="2473"/>
            </a:lvl7pPr>
            <a:lvl8pPr>
              <a:defRPr sz="2473"/>
            </a:lvl8pPr>
            <a:lvl9pPr>
              <a:defRPr sz="24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71C1B2-5CD9-EF48-8730-49DDC1AE6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17" y="311150"/>
            <a:ext cx="12434968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317" y="1739900"/>
            <a:ext cx="6104081" cy="725488"/>
          </a:xfrm>
        </p:spPr>
        <p:txBody>
          <a:bodyPr anchor="b"/>
          <a:lstStyle>
            <a:lvl1pPr marL="0" indent="0">
              <a:buNone/>
              <a:defRPr sz="3297" b="1"/>
            </a:lvl1pPr>
            <a:lvl2pPr marL="628056" indent="0">
              <a:buNone/>
              <a:defRPr sz="2747" b="1"/>
            </a:lvl2pPr>
            <a:lvl3pPr marL="1256111" indent="0">
              <a:buNone/>
              <a:defRPr sz="2473" b="1"/>
            </a:lvl3pPr>
            <a:lvl4pPr marL="1884167" indent="0">
              <a:buNone/>
              <a:defRPr sz="2198" b="1"/>
            </a:lvl4pPr>
            <a:lvl5pPr marL="2512223" indent="0">
              <a:buNone/>
              <a:defRPr sz="2198" b="1"/>
            </a:lvl5pPr>
            <a:lvl6pPr marL="3140278" indent="0">
              <a:buNone/>
              <a:defRPr sz="2198" b="1"/>
            </a:lvl6pPr>
            <a:lvl7pPr marL="3768334" indent="0">
              <a:buNone/>
              <a:defRPr sz="2198" b="1"/>
            </a:lvl7pPr>
            <a:lvl8pPr marL="4396389" indent="0">
              <a:buNone/>
              <a:defRPr sz="2198" b="1"/>
            </a:lvl8pPr>
            <a:lvl9pPr marL="5024445" indent="0">
              <a:buNone/>
              <a:defRPr sz="2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317" y="2465389"/>
            <a:ext cx="6104081" cy="4478337"/>
          </a:xfrm>
        </p:spPr>
        <p:txBody>
          <a:bodyPr/>
          <a:lstStyle>
            <a:lvl1pPr>
              <a:defRPr sz="3297"/>
            </a:lvl1pPr>
            <a:lvl2pPr>
              <a:defRPr sz="2747"/>
            </a:lvl2pPr>
            <a:lvl3pPr>
              <a:defRPr sz="2473"/>
            </a:lvl3pPr>
            <a:lvl4pPr>
              <a:defRPr sz="2198"/>
            </a:lvl4pPr>
            <a:lvl5pPr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0022" y="1739900"/>
            <a:ext cx="6106263" cy="725488"/>
          </a:xfrm>
        </p:spPr>
        <p:txBody>
          <a:bodyPr anchor="b"/>
          <a:lstStyle>
            <a:lvl1pPr marL="0" indent="0">
              <a:buNone/>
              <a:defRPr sz="3297" b="1"/>
            </a:lvl1pPr>
            <a:lvl2pPr marL="628056" indent="0">
              <a:buNone/>
              <a:defRPr sz="2747" b="1"/>
            </a:lvl2pPr>
            <a:lvl3pPr marL="1256111" indent="0">
              <a:buNone/>
              <a:defRPr sz="2473" b="1"/>
            </a:lvl3pPr>
            <a:lvl4pPr marL="1884167" indent="0">
              <a:buNone/>
              <a:defRPr sz="2198" b="1"/>
            </a:lvl4pPr>
            <a:lvl5pPr marL="2512223" indent="0">
              <a:buNone/>
              <a:defRPr sz="2198" b="1"/>
            </a:lvl5pPr>
            <a:lvl6pPr marL="3140278" indent="0">
              <a:buNone/>
              <a:defRPr sz="2198" b="1"/>
            </a:lvl6pPr>
            <a:lvl7pPr marL="3768334" indent="0">
              <a:buNone/>
              <a:defRPr sz="2198" b="1"/>
            </a:lvl7pPr>
            <a:lvl8pPr marL="4396389" indent="0">
              <a:buNone/>
              <a:defRPr sz="2198" b="1"/>
            </a:lvl8pPr>
            <a:lvl9pPr marL="5024445" indent="0">
              <a:buNone/>
              <a:defRPr sz="2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0022" y="2465389"/>
            <a:ext cx="6106263" cy="4478337"/>
          </a:xfrm>
        </p:spPr>
        <p:txBody>
          <a:bodyPr/>
          <a:lstStyle>
            <a:lvl1pPr>
              <a:defRPr sz="3297"/>
            </a:lvl1pPr>
            <a:lvl2pPr>
              <a:defRPr sz="2747"/>
            </a:lvl2pPr>
            <a:lvl3pPr>
              <a:defRPr sz="2473"/>
            </a:lvl3pPr>
            <a:lvl4pPr>
              <a:defRPr sz="2198"/>
            </a:lvl4pPr>
            <a:lvl5pPr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3C5549-13A2-B940-B91E-00B00D8A0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B62256-2F88-714F-BB37-CC1D85518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D7228-D6C4-CD46-A1C2-336659953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17" y="309564"/>
            <a:ext cx="4544804" cy="1317625"/>
          </a:xfrm>
        </p:spPr>
        <p:txBody>
          <a:bodyPr anchor="b"/>
          <a:lstStyle>
            <a:lvl1pPr algn="l">
              <a:defRPr sz="27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863" y="309563"/>
            <a:ext cx="7724422" cy="6634162"/>
          </a:xfrm>
        </p:spPr>
        <p:txBody>
          <a:bodyPr/>
          <a:lstStyle>
            <a:lvl1pPr>
              <a:defRPr sz="4396"/>
            </a:lvl1pPr>
            <a:lvl2pPr>
              <a:defRPr sz="3846"/>
            </a:lvl2pPr>
            <a:lvl3pPr>
              <a:defRPr sz="3297"/>
            </a:lvl3pPr>
            <a:lvl4pPr>
              <a:defRPr sz="2747"/>
            </a:lvl4pPr>
            <a:lvl5pPr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317" y="1627189"/>
            <a:ext cx="4544804" cy="5316537"/>
          </a:xfrm>
        </p:spPr>
        <p:txBody>
          <a:bodyPr/>
          <a:lstStyle>
            <a:lvl1pPr marL="0" indent="0">
              <a:buNone/>
              <a:defRPr sz="1923"/>
            </a:lvl1pPr>
            <a:lvl2pPr marL="628056" indent="0">
              <a:buNone/>
              <a:defRPr sz="1648"/>
            </a:lvl2pPr>
            <a:lvl3pPr marL="1256111" indent="0">
              <a:buNone/>
              <a:defRPr sz="1374"/>
            </a:lvl3pPr>
            <a:lvl4pPr marL="1884167" indent="0">
              <a:buNone/>
              <a:defRPr sz="1236"/>
            </a:lvl4pPr>
            <a:lvl5pPr marL="2512223" indent="0">
              <a:buNone/>
              <a:defRPr sz="1236"/>
            </a:lvl5pPr>
            <a:lvl6pPr marL="3140278" indent="0">
              <a:buNone/>
              <a:defRPr sz="1236"/>
            </a:lvl6pPr>
            <a:lvl7pPr marL="3768334" indent="0">
              <a:buNone/>
              <a:defRPr sz="1236"/>
            </a:lvl7pPr>
            <a:lvl8pPr marL="4396389" indent="0">
              <a:buNone/>
              <a:defRPr sz="1236"/>
            </a:lvl8pPr>
            <a:lvl9pPr marL="502444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997659-CF59-DD4B-8A41-4DB2F03CD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564" y="5440364"/>
            <a:ext cx="8291432" cy="642937"/>
          </a:xfrm>
        </p:spPr>
        <p:txBody>
          <a:bodyPr anchor="b"/>
          <a:lstStyle>
            <a:lvl1pPr algn="l">
              <a:defRPr sz="27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564" y="693739"/>
            <a:ext cx="8291432" cy="4664075"/>
          </a:xfrm>
        </p:spPr>
        <p:txBody>
          <a:bodyPr/>
          <a:lstStyle>
            <a:lvl1pPr marL="0" indent="0">
              <a:buNone/>
              <a:defRPr sz="4396"/>
            </a:lvl1pPr>
            <a:lvl2pPr marL="628056" indent="0">
              <a:buNone/>
              <a:defRPr sz="3846"/>
            </a:lvl2pPr>
            <a:lvl3pPr marL="1256111" indent="0">
              <a:buNone/>
              <a:defRPr sz="3297"/>
            </a:lvl3pPr>
            <a:lvl4pPr marL="1884167" indent="0">
              <a:buNone/>
              <a:defRPr sz="2747"/>
            </a:lvl4pPr>
            <a:lvl5pPr marL="2512223" indent="0">
              <a:buNone/>
              <a:defRPr sz="2747"/>
            </a:lvl5pPr>
            <a:lvl6pPr marL="3140278" indent="0">
              <a:buNone/>
              <a:defRPr sz="2747"/>
            </a:lvl6pPr>
            <a:lvl7pPr marL="3768334" indent="0">
              <a:buNone/>
              <a:defRPr sz="2747"/>
            </a:lvl7pPr>
            <a:lvl8pPr marL="4396389" indent="0">
              <a:buNone/>
              <a:defRPr sz="2747"/>
            </a:lvl8pPr>
            <a:lvl9pPr marL="5024445" indent="0">
              <a:buNone/>
              <a:defRPr sz="274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564" y="6083301"/>
            <a:ext cx="8291432" cy="911225"/>
          </a:xfrm>
        </p:spPr>
        <p:txBody>
          <a:bodyPr/>
          <a:lstStyle>
            <a:lvl1pPr marL="0" indent="0">
              <a:buNone/>
              <a:defRPr sz="1923"/>
            </a:lvl1pPr>
            <a:lvl2pPr marL="628056" indent="0">
              <a:buNone/>
              <a:defRPr sz="1648"/>
            </a:lvl2pPr>
            <a:lvl3pPr marL="1256111" indent="0">
              <a:buNone/>
              <a:defRPr sz="1374"/>
            </a:lvl3pPr>
            <a:lvl4pPr marL="1884167" indent="0">
              <a:buNone/>
              <a:defRPr sz="1236"/>
            </a:lvl4pPr>
            <a:lvl5pPr marL="2512223" indent="0">
              <a:buNone/>
              <a:defRPr sz="1236"/>
            </a:lvl5pPr>
            <a:lvl6pPr marL="3140278" indent="0">
              <a:buNone/>
              <a:defRPr sz="1236"/>
            </a:lvl6pPr>
            <a:lvl7pPr marL="3768334" indent="0">
              <a:buNone/>
              <a:defRPr sz="1236"/>
            </a:lvl7pPr>
            <a:lvl8pPr marL="4396389" indent="0">
              <a:buNone/>
              <a:defRPr sz="1236"/>
            </a:lvl8pPr>
            <a:lvl9pPr marL="502444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6B917A-EA99-EB49-BDF7-057614330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1317" y="1295401"/>
            <a:ext cx="125505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1317" y="2244725"/>
            <a:ext cx="12550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64829" y="7196139"/>
            <a:ext cx="587291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 defTabSz="1400041" eaLnBrk="1" hangingPunct="1">
              <a:defRPr sz="1099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/>
              <a:t>Your Title Here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55507" y="7210425"/>
            <a:ext cx="129322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 defTabSz="1400041" eaLnBrk="1" hangingPunct="1">
              <a:defRPr sz="1099">
                <a:solidFill>
                  <a:srgbClr val="000000"/>
                </a:solidFill>
                <a:latin typeface="75 Helvetica Bold" pitchFamily="1" charset="0"/>
              </a:defRPr>
            </a:lvl1pPr>
          </a:lstStyle>
          <a:p>
            <a:fld id="{BFEBD1CC-351E-1945-AB13-50EAE5206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75100" y="7288887"/>
            <a:ext cx="5613400" cy="31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9959" tIns="69980" rIns="139959" bIns="69980" anchor="b">
            <a:prstTxWarp prst="textNoShape">
              <a:avLst/>
            </a:prstTxWarp>
            <a:spAutoFit/>
          </a:bodyPr>
          <a:lstStyle/>
          <a:p>
            <a:pPr defTabSz="1400041">
              <a:spcBef>
                <a:spcPct val="50000"/>
              </a:spcBef>
            </a:pPr>
            <a:r>
              <a:rPr lang="en-US" sz="1099">
                <a:solidFill>
                  <a:srgbClr val="000000"/>
                </a:solidFill>
                <a:latin typeface="Arial" charset="0"/>
              </a:rPr>
              <a:t>National Aeronautics and Space Administration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dt="0"/>
  <p:txStyles>
    <p:titleStyle>
      <a:lvl1pPr algn="l" defTabSz="1400041" rtl="0" fontAlgn="base">
        <a:spcBef>
          <a:spcPct val="0"/>
        </a:spcBef>
        <a:spcAft>
          <a:spcPct val="0"/>
        </a:spcAft>
        <a:defRPr sz="4945">
          <a:solidFill>
            <a:srgbClr val="000000"/>
          </a:solidFill>
          <a:latin typeface="+mj-lt"/>
          <a:ea typeface="+mj-ea"/>
          <a:cs typeface="+mj-cs"/>
        </a:defRPr>
      </a:lvl1pPr>
      <a:lvl2pPr algn="l" defTabSz="1400041" rtl="0" fontAlgn="base">
        <a:spcBef>
          <a:spcPct val="0"/>
        </a:spcBef>
        <a:spcAft>
          <a:spcPct val="0"/>
        </a:spcAft>
        <a:defRPr sz="4945">
          <a:solidFill>
            <a:srgbClr val="939BA8"/>
          </a:solidFill>
          <a:latin typeface="Arial" charset="0"/>
        </a:defRPr>
      </a:lvl2pPr>
      <a:lvl3pPr algn="l" defTabSz="1400041" rtl="0" fontAlgn="base">
        <a:spcBef>
          <a:spcPct val="0"/>
        </a:spcBef>
        <a:spcAft>
          <a:spcPct val="0"/>
        </a:spcAft>
        <a:defRPr sz="4945">
          <a:solidFill>
            <a:srgbClr val="939BA8"/>
          </a:solidFill>
          <a:latin typeface="Arial" charset="0"/>
        </a:defRPr>
      </a:lvl3pPr>
      <a:lvl4pPr algn="l" defTabSz="1400041" rtl="0" fontAlgn="base">
        <a:spcBef>
          <a:spcPct val="0"/>
        </a:spcBef>
        <a:spcAft>
          <a:spcPct val="0"/>
        </a:spcAft>
        <a:defRPr sz="4945">
          <a:solidFill>
            <a:srgbClr val="939BA8"/>
          </a:solidFill>
          <a:latin typeface="Arial" charset="0"/>
        </a:defRPr>
      </a:lvl4pPr>
      <a:lvl5pPr algn="l" defTabSz="1400041" rtl="0" fontAlgn="base">
        <a:spcBef>
          <a:spcPct val="0"/>
        </a:spcBef>
        <a:spcAft>
          <a:spcPct val="0"/>
        </a:spcAft>
        <a:defRPr sz="4945">
          <a:solidFill>
            <a:srgbClr val="939BA8"/>
          </a:solidFill>
          <a:latin typeface="Arial" charset="0"/>
        </a:defRPr>
      </a:lvl5pPr>
      <a:lvl6pPr marL="628056" algn="l" defTabSz="1400041" rtl="0" fontAlgn="base">
        <a:spcBef>
          <a:spcPct val="0"/>
        </a:spcBef>
        <a:spcAft>
          <a:spcPct val="0"/>
        </a:spcAft>
        <a:defRPr sz="4945">
          <a:solidFill>
            <a:srgbClr val="939BA8"/>
          </a:solidFill>
          <a:latin typeface="Arial" charset="0"/>
        </a:defRPr>
      </a:lvl6pPr>
      <a:lvl7pPr marL="1256111" algn="l" defTabSz="1400041" rtl="0" fontAlgn="base">
        <a:spcBef>
          <a:spcPct val="0"/>
        </a:spcBef>
        <a:spcAft>
          <a:spcPct val="0"/>
        </a:spcAft>
        <a:defRPr sz="4945">
          <a:solidFill>
            <a:srgbClr val="939BA8"/>
          </a:solidFill>
          <a:latin typeface="Arial" charset="0"/>
        </a:defRPr>
      </a:lvl7pPr>
      <a:lvl8pPr marL="1884167" algn="l" defTabSz="1400041" rtl="0" fontAlgn="base">
        <a:spcBef>
          <a:spcPct val="0"/>
        </a:spcBef>
        <a:spcAft>
          <a:spcPct val="0"/>
        </a:spcAft>
        <a:defRPr sz="4945">
          <a:solidFill>
            <a:srgbClr val="939BA8"/>
          </a:solidFill>
          <a:latin typeface="Arial" charset="0"/>
        </a:defRPr>
      </a:lvl8pPr>
      <a:lvl9pPr marL="2512223" algn="l" defTabSz="1400041" rtl="0" fontAlgn="base">
        <a:spcBef>
          <a:spcPct val="0"/>
        </a:spcBef>
        <a:spcAft>
          <a:spcPct val="0"/>
        </a:spcAft>
        <a:defRPr sz="4945">
          <a:solidFill>
            <a:srgbClr val="939BA8"/>
          </a:solidFill>
          <a:latin typeface="Arial" charset="0"/>
        </a:defRPr>
      </a:lvl9pPr>
    </p:titleStyle>
    <p:bodyStyle>
      <a:lvl1pPr marL="344558" indent="-344558" algn="l" defTabSz="1400041" rtl="0" fontAlgn="base">
        <a:lnSpc>
          <a:spcPts val="3675"/>
        </a:lnSpc>
        <a:spcBef>
          <a:spcPts val="618"/>
        </a:spcBef>
        <a:spcAft>
          <a:spcPts val="911"/>
        </a:spcAft>
        <a:buClr>
          <a:srgbClr val="A0A0A0"/>
        </a:buClr>
        <a:buSzPct val="80000"/>
        <a:buFont typeface="AGaramond RegularSC" pitchFamily="1" charset="0"/>
        <a:buChar char="•"/>
        <a:defRPr sz="2198">
          <a:solidFill>
            <a:srgbClr val="000000"/>
          </a:solidFill>
          <a:latin typeface="+mn-lt"/>
          <a:ea typeface="+mn-ea"/>
          <a:cs typeface="+mn-cs"/>
        </a:defRPr>
      </a:lvl1pPr>
      <a:lvl2pPr marL="872300" indent="-259510" algn="l" defTabSz="1400041" rtl="0" fontAlgn="base">
        <a:lnSpc>
          <a:spcPts val="3675"/>
        </a:lnSpc>
        <a:spcBef>
          <a:spcPts val="618"/>
        </a:spcBef>
        <a:spcAft>
          <a:spcPts val="911"/>
        </a:spcAft>
        <a:defRPr sz="2198">
          <a:solidFill>
            <a:srgbClr val="000000"/>
          </a:solidFill>
          <a:latin typeface="+mn-lt"/>
          <a:ea typeface="ＭＳ Ｐゴシック" charset="-128"/>
        </a:defRPr>
      </a:lvl2pPr>
      <a:lvl3pPr marL="1581044" indent="-259510" algn="l" defTabSz="1400041" rtl="0" fontAlgn="base">
        <a:lnSpc>
          <a:spcPts val="3675"/>
        </a:lnSpc>
        <a:spcBef>
          <a:spcPts val="618"/>
        </a:spcBef>
        <a:spcAft>
          <a:spcPts val="911"/>
        </a:spcAft>
        <a:buSzPct val="90000"/>
        <a:buChar char="»"/>
        <a:defRPr sz="1923">
          <a:solidFill>
            <a:srgbClr val="000000"/>
          </a:solidFill>
          <a:latin typeface="+mn-lt"/>
          <a:ea typeface="ＭＳ Ｐゴシック" charset="-128"/>
        </a:defRPr>
      </a:lvl3pPr>
      <a:lvl4pPr marL="2359570" indent="-259510" algn="l" defTabSz="1400041" rtl="0" fontAlgn="base">
        <a:lnSpc>
          <a:spcPts val="3675"/>
        </a:lnSpc>
        <a:spcBef>
          <a:spcPts val="618"/>
        </a:spcBef>
        <a:spcAft>
          <a:spcPts val="911"/>
        </a:spcAft>
        <a:defRPr sz="1923">
          <a:solidFill>
            <a:srgbClr val="000000"/>
          </a:solidFill>
          <a:latin typeface="+mn-lt"/>
          <a:ea typeface="ＭＳ Ｐゴシック" charset="-128"/>
        </a:defRPr>
      </a:lvl4pPr>
      <a:lvl5pPr marL="3149001" indent="-348920" algn="l" defTabSz="1400041" rtl="0" fontAlgn="base">
        <a:lnSpc>
          <a:spcPts val="3984"/>
        </a:lnSpc>
        <a:spcBef>
          <a:spcPct val="0"/>
        </a:spcBef>
        <a:spcAft>
          <a:spcPts val="911"/>
        </a:spcAft>
        <a:defRPr sz="1923">
          <a:solidFill>
            <a:srgbClr val="000000"/>
          </a:solidFill>
          <a:latin typeface="+mn-lt"/>
          <a:ea typeface="ＭＳ Ｐゴシック" charset="-128"/>
        </a:defRPr>
      </a:lvl5pPr>
      <a:lvl6pPr marL="3777057" indent="-348920" algn="l" defTabSz="1400041" rtl="0" fontAlgn="base">
        <a:lnSpc>
          <a:spcPts val="3984"/>
        </a:lnSpc>
        <a:spcBef>
          <a:spcPct val="0"/>
        </a:spcBef>
        <a:spcAft>
          <a:spcPts val="911"/>
        </a:spcAft>
        <a:defRPr sz="1923">
          <a:solidFill>
            <a:srgbClr val="666666"/>
          </a:solidFill>
          <a:latin typeface="+mn-lt"/>
          <a:ea typeface="ＭＳ Ｐゴシック" charset="-128"/>
        </a:defRPr>
      </a:lvl6pPr>
      <a:lvl7pPr marL="4405112" indent="-348920" algn="l" defTabSz="1400041" rtl="0" fontAlgn="base">
        <a:lnSpc>
          <a:spcPts val="3984"/>
        </a:lnSpc>
        <a:spcBef>
          <a:spcPct val="0"/>
        </a:spcBef>
        <a:spcAft>
          <a:spcPts val="911"/>
        </a:spcAft>
        <a:defRPr sz="1923">
          <a:solidFill>
            <a:srgbClr val="666666"/>
          </a:solidFill>
          <a:latin typeface="+mn-lt"/>
          <a:ea typeface="ＭＳ Ｐゴシック" charset="-128"/>
        </a:defRPr>
      </a:lvl7pPr>
      <a:lvl8pPr marL="5033168" indent="-348920" algn="l" defTabSz="1400041" rtl="0" fontAlgn="base">
        <a:lnSpc>
          <a:spcPts val="3984"/>
        </a:lnSpc>
        <a:spcBef>
          <a:spcPct val="0"/>
        </a:spcBef>
        <a:spcAft>
          <a:spcPts val="911"/>
        </a:spcAft>
        <a:defRPr sz="1923">
          <a:solidFill>
            <a:srgbClr val="666666"/>
          </a:solidFill>
          <a:latin typeface="+mn-lt"/>
          <a:ea typeface="ＭＳ Ｐゴシック" charset="-128"/>
        </a:defRPr>
      </a:lvl8pPr>
      <a:lvl9pPr marL="5661224" indent="-348920" algn="l" defTabSz="1400041" rtl="0" fontAlgn="base">
        <a:lnSpc>
          <a:spcPts val="3984"/>
        </a:lnSpc>
        <a:spcBef>
          <a:spcPct val="0"/>
        </a:spcBef>
        <a:spcAft>
          <a:spcPts val="911"/>
        </a:spcAft>
        <a:defRPr sz="1923">
          <a:solidFill>
            <a:srgbClr val="6666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1pPr>
      <a:lvl2pPr marL="628056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2pPr>
      <a:lvl3pPr marL="1256111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3pPr>
      <a:lvl4pPr marL="1884167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4pPr>
      <a:lvl5pPr marL="2512223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5pPr>
      <a:lvl6pPr marL="3140278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6pPr>
      <a:lvl7pPr marL="3768334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7pPr>
      <a:lvl8pPr marL="4396389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8pPr>
      <a:lvl9pPr marL="5024445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-6gY0xnaHI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B8eid32d1A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881" y="2545006"/>
            <a:ext cx="12517838" cy="1814432"/>
          </a:xfrm>
        </p:spPr>
        <p:txBody>
          <a:bodyPr/>
          <a:lstStyle/>
          <a:p>
            <a:pPr algn="ctr"/>
            <a:r>
              <a:rPr lang="en-US" dirty="0"/>
              <a:t>Flying Blind:</a:t>
            </a:r>
            <a:br>
              <a:rPr lang="en-US" dirty="0"/>
            </a:br>
            <a:r>
              <a:rPr lang="en-US" dirty="0"/>
              <a:t> Keeping Aircraft Safe Without a Pilot On Board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96488" y="424717"/>
            <a:ext cx="12550550" cy="130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9959" tIns="69980" rIns="139959" bIns="69980">
            <a:prstTxWarp prst="textNoShape">
              <a:avLst/>
            </a:prstTxWarp>
          </a:bodyPr>
          <a:lstStyle/>
          <a:p>
            <a:pPr defTabSz="1400041" eaLnBrk="1" hangingPunct="1"/>
            <a:r>
              <a:rPr lang="en-US" sz="1099" dirty="0">
                <a:solidFill>
                  <a:srgbClr val="677085"/>
                </a:solidFill>
                <a:latin typeface="Arial" charset="0"/>
              </a:rPr>
              <a:t>National Aeronautics and Space Administration</a:t>
            </a:r>
            <a:endParaRPr lang="en-US" sz="2747" dirty="0">
              <a:solidFill>
                <a:srgbClr val="677085"/>
              </a:solidFill>
              <a:latin typeface="Arial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547383" y="8040641"/>
            <a:ext cx="12550550" cy="130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9959" tIns="69980" rIns="139959" bIns="69980">
            <a:prstTxWarp prst="textNoShape">
              <a:avLst/>
            </a:prstTxWarp>
          </a:bodyPr>
          <a:lstStyle/>
          <a:p>
            <a:pPr defTabSz="1400041" eaLnBrk="1" hangingPunct="1"/>
            <a:r>
              <a:rPr lang="en-US" sz="1099">
                <a:solidFill>
                  <a:srgbClr val="677085"/>
                </a:solidFill>
                <a:latin typeface="Arial Black" charset="0"/>
              </a:rPr>
              <a:t>www.nasa.gov </a:t>
            </a:r>
            <a:endParaRPr lang="en-US" sz="2747">
              <a:solidFill>
                <a:srgbClr val="677085"/>
              </a:solidFill>
              <a:latin typeface="75 Helvetica Bold" pitchFamily="1" charset="0"/>
            </a:endParaRPr>
          </a:p>
        </p:txBody>
      </p:sp>
      <p:pic>
        <p:nvPicPr>
          <p:cNvPr id="131097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0977" y="203753"/>
            <a:ext cx="1280135" cy="102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29226" y="4581113"/>
            <a:ext cx="6539887" cy="110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198" dirty="0"/>
          </a:p>
          <a:p>
            <a:pPr algn="ctr"/>
            <a:r>
              <a:rPr lang="en-US" sz="2198" dirty="0"/>
              <a:t>Aaron </a:t>
            </a:r>
            <a:r>
              <a:rPr lang="en-US" sz="2198" dirty="0" err="1"/>
              <a:t>Dutle</a:t>
            </a:r>
            <a:r>
              <a:rPr lang="en-US" sz="2198" dirty="0"/>
              <a:t>, </a:t>
            </a:r>
          </a:p>
          <a:p>
            <a:pPr algn="ctr"/>
            <a:r>
              <a:rPr lang="en-US" sz="2198" dirty="0"/>
              <a:t>NASA Langley Research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7503" y="7945930"/>
            <a:ext cx="8623609" cy="53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2" dirty="0"/>
              <a:t>Work contained in this talk was performed by various members of the Safety-Critical Avionics Systems Branch, including Evan Dill, César Muñoz, Anthony </a:t>
            </a:r>
            <a:r>
              <a:rPr lang="en-US" sz="1442" dirty="0" err="1"/>
              <a:t>Narkawicz</a:t>
            </a:r>
            <a:r>
              <a:rPr lang="en-US" sz="1442" dirty="0"/>
              <a:t>, Jason Upchurch, and others.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492" y="-347022"/>
            <a:ext cx="12550550" cy="1304123"/>
          </a:xfrm>
        </p:spPr>
        <p:txBody>
          <a:bodyPr/>
          <a:lstStyle/>
          <a:p>
            <a:r>
              <a:rPr lang="en-US" dirty="0"/>
              <a:t>See and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17" y="778654"/>
            <a:ext cx="12550550" cy="2825003"/>
          </a:xfrm>
        </p:spPr>
        <p:txBody>
          <a:bodyPr/>
          <a:lstStyle/>
          <a:p>
            <a:r>
              <a:rPr lang="en-US" dirty="0"/>
              <a:t>Michael Huerta, Administrator, Federal Aviation Administration</a:t>
            </a:r>
            <a:r>
              <a:rPr lang="en-US" baseline="30000" dirty="0"/>
              <a:t>1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i="1" dirty="0"/>
              <a:t>    A bedrock principle of aviation is </a:t>
            </a:r>
            <a:r>
              <a:rPr lang="en-US" b="1" i="1" dirty="0">
                <a:solidFill>
                  <a:srgbClr val="FF0000"/>
                </a:solidFill>
              </a:rPr>
              <a:t>see and avoid</a:t>
            </a:r>
            <a:r>
              <a:rPr lang="en-US" i="1" dirty="0"/>
              <a:t>. And if you don’t have a pilot on board the aircraft, you need something that will substitute for that, which will </a:t>
            </a:r>
            <a:r>
              <a:rPr lang="en-US" b="1" i="1" dirty="0">
                <a:solidFill>
                  <a:srgbClr val="FF0000"/>
                </a:solidFill>
              </a:rPr>
              <a:t>sense other aircraft</a:t>
            </a:r>
            <a:r>
              <a:rPr lang="en-US" i="1" dirty="0"/>
              <a:t>, and we can ensure appropriate levels of safety.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9757" y="7926101"/>
            <a:ext cx="5154340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dirty="0"/>
              <a:t>1: http://</a:t>
            </a:r>
            <a:r>
              <a:rPr lang="en-US" sz="1236" dirty="0" err="1"/>
              <a:t>www.pbs.org</a:t>
            </a:r>
            <a:r>
              <a:rPr lang="en-US" sz="1236" dirty="0"/>
              <a:t>/</a:t>
            </a:r>
            <a:r>
              <a:rPr lang="en-US" sz="1236" dirty="0" err="1"/>
              <a:t>newshour</a:t>
            </a:r>
            <a:r>
              <a:rPr lang="en-US" sz="1236" dirty="0"/>
              <a:t>/bb/drone-industry-grows-faster-flick-joystick-regulation-lags/</a:t>
            </a:r>
          </a:p>
        </p:txBody>
      </p:sp>
      <p:pic>
        <p:nvPicPr>
          <p:cNvPr id="7" name="Picture 6" descr="closeencounte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77" y="3076591"/>
            <a:ext cx="8002550" cy="3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42" y="459129"/>
            <a:ext cx="12550550" cy="949325"/>
          </a:xfrm>
        </p:spPr>
        <p:txBody>
          <a:bodyPr/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31" y="1612879"/>
            <a:ext cx="7407785" cy="5786869"/>
          </a:xfrm>
        </p:spPr>
        <p:txBody>
          <a:bodyPr/>
          <a:lstStyle/>
          <a:p>
            <a:r>
              <a:rPr lang="en-US" sz="3297" dirty="0"/>
              <a:t>DAIDALUS is a reference to the Greek myth. </a:t>
            </a:r>
          </a:p>
          <a:p>
            <a:endParaRPr lang="en-US" sz="3297" dirty="0"/>
          </a:p>
          <a:p>
            <a:r>
              <a:rPr lang="en-US" sz="3297" dirty="0"/>
              <a:t>Daedalus advised Icarus not to fly too high, or his wings would melt in the sun, and not to fly too low, or his feathers would be soaked.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92948" y="1669715"/>
            <a:ext cx="4536231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36" dirty="0"/>
          </a:p>
        </p:txBody>
      </p:sp>
      <p:pic>
        <p:nvPicPr>
          <p:cNvPr id="12" name="Picture 11" descr="Daedal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07" y="486228"/>
            <a:ext cx="4906457" cy="6378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70445" y="7803788"/>
            <a:ext cx="3838350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dirty="0"/>
              <a:t>Image from http://</a:t>
            </a:r>
            <a:r>
              <a:rPr lang="en-US" sz="1236" dirty="0" err="1"/>
              <a:t>www.wikipedia.org</a:t>
            </a:r>
            <a:r>
              <a:rPr lang="en-US" sz="1236" dirty="0"/>
              <a:t>/wiki/Daedalus</a:t>
            </a:r>
          </a:p>
        </p:txBody>
      </p:sp>
    </p:spTree>
    <p:extLst>
      <p:ext uri="{BB962C8B-B14F-4D97-AF65-F5344CB8AC3E}">
        <p14:creationId xmlns:p14="http://schemas.microsoft.com/office/powerpoint/2010/main" val="248696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7B980C-10CD-F64F-80E4-CE68A34ED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2" y="3420203"/>
            <a:ext cx="3595493" cy="3345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8530A7-01CC-CA46-87CF-30675990CCFC}"/>
              </a:ext>
            </a:extLst>
          </p:cNvPr>
          <p:cNvSpPr txBox="1"/>
          <p:nvPr/>
        </p:nvSpPr>
        <p:spPr>
          <a:xfrm>
            <a:off x="857645" y="1575986"/>
            <a:ext cx="3168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Detection</a:t>
            </a:r>
            <a:r>
              <a:rPr lang="en-US" sz="2400" dirty="0">
                <a:solidFill>
                  <a:srgbClr val="000000"/>
                </a:solidFill>
              </a:rPr>
              <a:t> determines the time interval where a loss of well-clear is predicted to occur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98A1C-2475-0441-BD22-3195547BF007}"/>
              </a:ext>
            </a:extLst>
          </p:cNvPr>
          <p:cNvSpPr txBox="1"/>
          <p:nvPr/>
        </p:nvSpPr>
        <p:spPr>
          <a:xfrm>
            <a:off x="4770647" y="1575986"/>
            <a:ext cx="3511495" cy="152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Maneuver Guidance</a:t>
            </a:r>
            <a:r>
              <a:rPr lang="en-US" sz="2400" dirty="0">
                <a:solidFill>
                  <a:srgbClr val="000000"/>
                </a:solidFill>
              </a:rPr>
              <a:t> finds r</a:t>
            </a:r>
            <a:r>
              <a:rPr lang="en-US" sz="2267" dirty="0">
                <a:solidFill>
                  <a:srgbClr val="000000"/>
                </a:solidFill>
              </a:rPr>
              <a:t>anges of maneuvers that lead to entering some hazard volume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DEC23-469C-654D-A6A6-D33B31E1E161}"/>
              </a:ext>
            </a:extLst>
          </p:cNvPr>
          <p:cNvSpPr txBox="1"/>
          <p:nvPr/>
        </p:nvSpPr>
        <p:spPr>
          <a:xfrm>
            <a:off x="9200781" y="1555532"/>
            <a:ext cx="3168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Alerting</a:t>
            </a:r>
            <a:r>
              <a:rPr lang="en-US" sz="2400" dirty="0">
                <a:solidFill>
                  <a:srgbClr val="000000"/>
                </a:solidFill>
              </a:rPr>
              <a:t> computes a number indicating the severity of a potential loss of well-clear</a:t>
            </a:r>
          </a:p>
        </p:txBody>
      </p: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963E19DF-E94B-9643-A655-62FFE3DF8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29" y="3329833"/>
            <a:ext cx="4410330" cy="4103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7F06B5-B204-264F-B957-186082901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59" y="3329833"/>
            <a:ext cx="4996342" cy="364884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A227329-A1EC-744A-87B8-36AC1851659E}"/>
              </a:ext>
            </a:extLst>
          </p:cNvPr>
          <p:cNvSpPr txBox="1">
            <a:spLocks/>
          </p:cNvSpPr>
          <p:nvPr/>
        </p:nvSpPr>
        <p:spPr bwMode="auto">
          <a:xfrm>
            <a:off x="633525" y="395959"/>
            <a:ext cx="125505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2pPr>
            <a:lvl3pPr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3pPr>
            <a:lvl4pPr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4pPr>
            <a:lvl5pPr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5pPr>
            <a:lvl6pPr marL="628056"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6pPr>
            <a:lvl7pPr marL="1256111"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7pPr>
            <a:lvl8pPr marL="1884167"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8pPr>
            <a:lvl9pPr marL="2512223"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/>
              <a:t>Advice from DAIDALUS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1074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5E21-EDB7-EF4C-88BA-4B9823CD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13" y="327806"/>
            <a:ext cx="11421514" cy="1092820"/>
          </a:xfrm>
        </p:spPr>
        <p:txBody>
          <a:bodyPr/>
          <a:lstStyle/>
          <a:p>
            <a:r>
              <a:rPr lang="en-US" dirty="0"/>
              <a:t>A remote pilot’s view from the 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1806F-9870-5F49-8E2D-0F7C36355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Online Media 5" descr="DAA visualization">
            <a:hlinkClick r:id="" action="ppaction://media"/>
            <a:extLst>
              <a:ext uri="{FF2B5EF4-FFF2-40B4-BE49-F238E27FC236}">
                <a16:creationId xmlns:a16="http://schemas.microsoft.com/office/drawing/2014/main" id="{0752A4EE-EF5E-A147-BC61-B6B635472C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6504" y="1251981"/>
            <a:ext cx="7944592" cy="59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idalus.jpeg">
            <a:extLst>
              <a:ext uri="{FF2B5EF4-FFF2-40B4-BE49-F238E27FC236}">
                <a16:creationId xmlns:a16="http://schemas.microsoft.com/office/drawing/2014/main" id="{FB3254DD-1132-F24D-A1DE-03A5B186B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69" y="5023244"/>
            <a:ext cx="4284415" cy="224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82" y="503236"/>
            <a:ext cx="12550550" cy="949325"/>
          </a:xfrm>
        </p:spPr>
        <p:txBody>
          <a:bodyPr/>
          <a:lstStyle/>
          <a:p>
            <a:r>
              <a:rPr lang="en-US" dirty="0"/>
              <a:t>Where is DAIDALUS used?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B591EE2-3B3F-3546-A5B4-4FBFD584A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5" y="1734086"/>
            <a:ext cx="12550550" cy="3886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As the </a:t>
            </a:r>
            <a:r>
              <a:rPr lang="en-US" b="1" i="1" dirty="0"/>
              <a:t>reference implementation</a:t>
            </a:r>
            <a:r>
              <a:rPr lang="en-US" dirty="0"/>
              <a:t> for Detect-and-Avoid in the US standards document maintained by RTCA special committee 228: DO-365 “Minimum Operational Performance Standards (MOPS) for Detect and Avoid (DAA) Systems.”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Internal to NASA for research and flight testing of Unmanned Aircraft.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By several government and industry partners as part of their own UAS systems.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As the DAA component of ICAROUS, a NASA–developed autonomous aircraft software platform.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F02594-E420-C149-A2E8-F1AB074A8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594" y="5340466"/>
            <a:ext cx="2903102" cy="20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2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177" y="602328"/>
            <a:ext cx="12550550" cy="949325"/>
          </a:xfrm>
        </p:spPr>
        <p:txBody>
          <a:bodyPr/>
          <a:lstStyle/>
          <a:p>
            <a:r>
              <a:rPr lang="en-US" dirty="0"/>
              <a:t>What do these systems have in common?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Math, Formal Methods, and Drones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daidalus.jpeg">
            <a:extLst>
              <a:ext uri="{FF2B5EF4-FFF2-40B4-BE49-F238E27FC236}">
                <a16:creationId xmlns:a16="http://schemas.microsoft.com/office/drawing/2014/main" id="{0AB49BE1-0183-C34B-BE02-9F8976377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0" y="1821406"/>
            <a:ext cx="4098666" cy="2148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996B46-D534-D145-89E7-AC8E62F8D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64" y="1551653"/>
            <a:ext cx="3167093" cy="2978950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6A73936-B3CF-CD4C-9644-241A133D4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74" y="4558835"/>
            <a:ext cx="12286828" cy="248310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Both NASA-developed, used in unmanned aircraft systems.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Both designed to keep aircraft away from some hazard. 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Both developed using techniques from </a:t>
            </a:r>
            <a:r>
              <a:rPr lang="en-US" b="1" dirty="0">
                <a:solidFill>
                  <a:srgbClr val="FF0000"/>
                </a:solidFill>
              </a:rPr>
              <a:t>Formal Methods</a:t>
            </a:r>
            <a:r>
              <a:rPr lang="en-US" b="1" dirty="0"/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0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5A404-5B1B-704E-8360-1F1AA81F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7680" y="72899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6C506A-0F8B-F941-9A25-5B2874CB4532}" type="slidenum">
              <a:rPr lang="en-US" sz="1050" smtClean="0">
                <a:solidFill>
                  <a:srgbClr val="000000"/>
                </a:solidFill>
                <a:latin typeface="Helvetica" pitchFamily="2" charset="0"/>
              </a:rPr>
              <a:pPr/>
              <a:t>16</a:t>
            </a:fld>
            <a:endParaRPr lang="en-US" sz="105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D0B26-5EB7-8F4B-8BFE-673A6C5D9F6E}"/>
              </a:ext>
            </a:extLst>
          </p:cNvPr>
          <p:cNvSpPr txBox="1"/>
          <p:nvPr/>
        </p:nvSpPr>
        <p:spPr>
          <a:xfrm>
            <a:off x="623625" y="385180"/>
            <a:ext cx="762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+mj-lt"/>
              </a:rPr>
              <a:t>What is Formal Methods?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FAC96-F074-5744-AD2A-6BE8E63AD4E1}"/>
              </a:ext>
            </a:extLst>
          </p:cNvPr>
          <p:cNvSpPr/>
          <p:nvPr/>
        </p:nvSpPr>
        <p:spPr>
          <a:xfrm>
            <a:off x="178130" y="1347817"/>
            <a:ext cx="7493330" cy="2055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0000"/>
                </a:solidFill>
                <a:latin typeface="+mn-lt"/>
              </a:rPr>
              <a:t>Formal Methods: </a:t>
            </a:r>
          </a:p>
          <a:p>
            <a:pPr marL="323840" indent="-3238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Mathematically rigorous techniques for verification.</a:t>
            </a:r>
          </a:p>
          <a:p>
            <a:pPr marL="323840" indent="-3238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Provide methods to examine ALL possible inputs.</a:t>
            </a:r>
          </a:p>
          <a:p>
            <a:pPr marL="323840" indent="-3238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Can establish correctness or safety properties.</a:t>
            </a:r>
          </a:p>
        </p:txBody>
      </p:sp>
      <p:pic>
        <p:nvPicPr>
          <p:cNvPr id="8" name="Picture 2" descr="(VSCode-PVS screenshoot)">
            <a:extLst>
              <a:ext uri="{FF2B5EF4-FFF2-40B4-BE49-F238E27FC236}">
                <a16:creationId xmlns:a16="http://schemas.microsoft.com/office/drawing/2014/main" id="{3A6F58C5-B2D3-1A4E-992B-105153DA2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5" y="3534635"/>
            <a:ext cx="6158005" cy="317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727720-76E0-FD46-AFDF-9C438515D21E}"/>
              </a:ext>
            </a:extLst>
          </p:cNvPr>
          <p:cNvSpPr txBox="1"/>
          <p:nvPr/>
        </p:nvSpPr>
        <p:spPr>
          <a:xfrm>
            <a:off x="1552486" y="6776258"/>
            <a:ext cx="379872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7" dirty="0">
                <a:solidFill>
                  <a:srgbClr val="000000"/>
                </a:solidFill>
              </a:rPr>
              <a:t>Interactive theorem proving</a:t>
            </a:r>
            <a:r>
              <a:rPr lang="en-US" sz="102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" name="Picture 4" descr="Advanced model checking for verication and safety assessment">
            <a:extLst>
              <a:ext uri="{FF2B5EF4-FFF2-40B4-BE49-F238E27FC236}">
                <a16:creationId xmlns:a16="http://schemas.microsoft.com/office/drawing/2014/main" id="{A3796638-A869-BA4F-977A-075DC7A70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50" y="568762"/>
            <a:ext cx="4988661" cy="33076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074754-DCE1-3B4F-9E18-BAE63899B939}"/>
              </a:ext>
            </a:extLst>
          </p:cNvPr>
          <p:cNvSpPr txBox="1"/>
          <p:nvPr/>
        </p:nvSpPr>
        <p:spPr>
          <a:xfrm>
            <a:off x="9275046" y="3891759"/>
            <a:ext cx="3379710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7" dirty="0">
                <a:solidFill>
                  <a:srgbClr val="000000"/>
                </a:solidFill>
              </a:rPr>
              <a:t>Model checking</a:t>
            </a:r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68251B-34DC-1848-8A97-7DFC4CAB7F72}"/>
              </a:ext>
            </a:extLst>
          </p:cNvPr>
          <p:cNvSpPr txBox="1"/>
          <p:nvPr/>
        </p:nvSpPr>
        <p:spPr>
          <a:xfrm>
            <a:off x="7232074" y="4435169"/>
            <a:ext cx="5938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+mn-lt"/>
              </a:rPr>
              <a:t>Some Formal Methods Techniques: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Interactive theorem proving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Static analysis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Model checking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Verified compilers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Runtime verification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Requirements analysis</a:t>
            </a:r>
          </a:p>
        </p:txBody>
      </p:sp>
    </p:spTree>
    <p:extLst>
      <p:ext uri="{BB962C8B-B14F-4D97-AF65-F5344CB8AC3E}">
        <p14:creationId xmlns:p14="http://schemas.microsoft.com/office/powerpoint/2010/main" val="142344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177" y="704850"/>
            <a:ext cx="12550550" cy="949325"/>
          </a:xfrm>
        </p:spPr>
        <p:txBody>
          <a:bodyPr/>
          <a:lstStyle/>
          <a:p>
            <a:r>
              <a:rPr lang="en-US" dirty="0"/>
              <a:t>Geofencing: The Point in Polygon problem</a:t>
            </a:r>
          </a:p>
        </p:txBody>
      </p:sp>
      <p:pic>
        <p:nvPicPr>
          <p:cNvPr id="16" name="Content Placeholder 15" descr="quadpoly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 b="4627"/>
          <a:stretch>
            <a:fillRect/>
          </a:stretch>
        </p:blipFill>
        <p:spPr>
          <a:xfrm>
            <a:off x="1558216" y="2244726"/>
            <a:ext cx="102870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17" y="547256"/>
            <a:ext cx="12550550" cy="949325"/>
          </a:xfrm>
        </p:spPr>
        <p:txBody>
          <a:bodyPr/>
          <a:lstStyle/>
          <a:p>
            <a:r>
              <a:rPr lang="en-US" dirty="0"/>
              <a:t>Two well-known methods:</a:t>
            </a:r>
          </a:p>
        </p:txBody>
      </p:sp>
      <p:pic>
        <p:nvPicPr>
          <p:cNvPr id="6" name="Content Placeholder 5" descr="quadpolyray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 b="4627"/>
          <a:stretch>
            <a:fillRect/>
          </a:stretch>
        </p:blipFill>
        <p:spPr>
          <a:xfrm>
            <a:off x="691317" y="2006231"/>
            <a:ext cx="5824775" cy="281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5" descr="quadpolywinding.png">
            <a:extLst>
              <a:ext uri="{FF2B5EF4-FFF2-40B4-BE49-F238E27FC236}">
                <a16:creationId xmlns:a16="http://schemas.microsoft.com/office/drawing/2014/main" id="{5A069F7D-5F4E-6C47-9591-D1D80C6BD07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 b="4627"/>
          <a:stretch>
            <a:fillRect/>
          </a:stretch>
        </p:blipFill>
        <p:spPr bwMode="auto">
          <a:xfrm>
            <a:off x="7056490" y="2006231"/>
            <a:ext cx="6069793" cy="281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68E149-E26E-CA46-A04E-E8FF9382B48F}"/>
              </a:ext>
            </a:extLst>
          </p:cNvPr>
          <p:cNvSpPr/>
          <p:nvPr/>
        </p:nvSpPr>
        <p:spPr>
          <a:xfrm>
            <a:off x="424051" y="5132095"/>
            <a:ext cx="6159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0000"/>
                </a:solidFill>
                <a:latin typeface="+mn-lt"/>
              </a:rPr>
              <a:t>Ray-casting: </a:t>
            </a:r>
          </a:p>
          <a:p>
            <a:pPr marL="323840" indent="-32384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Pick a direction and send out a ray. </a:t>
            </a:r>
          </a:p>
          <a:p>
            <a:pPr marL="323840" indent="-32384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Count the number of times it crosses an  edge of the polygon.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695999-9775-5548-8ADA-17BBC2DEF850}"/>
              </a:ext>
            </a:extLst>
          </p:cNvPr>
          <p:cNvSpPr/>
          <p:nvPr/>
        </p:nvSpPr>
        <p:spPr>
          <a:xfrm>
            <a:off x="7011470" y="5132095"/>
            <a:ext cx="6159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0000"/>
                </a:solidFill>
                <a:latin typeface="+mn-lt"/>
              </a:rPr>
              <a:t>Winding Number: </a:t>
            </a:r>
          </a:p>
          <a:p>
            <a:pPr marL="323840" indent="-32384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Travel along the edges, and add the angles formed. </a:t>
            </a:r>
          </a:p>
          <a:p>
            <a:pPr marL="323840" indent="-32384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Count the multiples of 360 degrees.</a:t>
            </a:r>
          </a:p>
        </p:txBody>
      </p:sp>
    </p:spTree>
    <p:extLst>
      <p:ext uri="{BB962C8B-B14F-4D97-AF65-F5344CB8AC3E}">
        <p14:creationId xmlns:p14="http://schemas.microsoft.com/office/powerpoint/2010/main" val="167806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17" y="547256"/>
            <a:ext cx="12550550" cy="949325"/>
          </a:xfrm>
        </p:spPr>
        <p:txBody>
          <a:bodyPr/>
          <a:lstStyle/>
          <a:p>
            <a:r>
              <a:rPr lang="en-US" dirty="0"/>
              <a:t>Using an Interactive Theorem Prover (PVS)</a:t>
            </a:r>
          </a:p>
        </p:txBody>
      </p:sp>
      <p:pic>
        <p:nvPicPr>
          <p:cNvPr id="6" name="Content Placeholder 5" descr="quadpolyray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 b="4627"/>
          <a:stretch>
            <a:fillRect/>
          </a:stretch>
        </p:blipFill>
        <p:spPr>
          <a:xfrm>
            <a:off x="691317" y="2006231"/>
            <a:ext cx="5824775" cy="281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5" descr="quadpolywinding.png">
            <a:extLst>
              <a:ext uri="{FF2B5EF4-FFF2-40B4-BE49-F238E27FC236}">
                <a16:creationId xmlns:a16="http://schemas.microsoft.com/office/drawing/2014/main" id="{5A069F7D-5F4E-6C47-9591-D1D80C6BD07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 b="4627"/>
          <a:stretch>
            <a:fillRect/>
          </a:stretch>
        </p:blipFill>
        <p:spPr bwMode="auto">
          <a:xfrm>
            <a:off x="7056490" y="2006231"/>
            <a:ext cx="6069793" cy="281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68E149-E26E-CA46-A04E-E8FF9382B48F}"/>
              </a:ext>
            </a:extLst>
          </p:cNvPr>
          <p:cNvSpPr/>
          <p:nvPr/>
        </p:nvSpPr>
        <p:spPr>
          <a:xfrm>
            <a:off x="424051" y="5132095"/>
            <a:ext cx="6159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0000"/>
                </a:solidFill>
                <a:latin typeface="+mn-lt"/>
              </a:rPr>
              <a:t>Ray-casting: </a:t>
            </a:r>
          </a:p>
          <a:p>
            <a:pPr marL="323840" indent="-32384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Showed that the direction of the ray doesn’t change the answer. </a:t>
            </a:r>
          </a:p>
          <a:p>
            <a:pPr marL="323840" indent="-32384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If the point is away from the polygon, there is a ray that doesn’t hit it at all.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695999-9775-5548-8ADA-17BBC2DEF850}"/>
              </a:ext>
            </a:extLst>
          </p:cNvPr>
          <p:cNvSpPr/>
          <p:nvPr/>
        </p:nvSpPr>
        <p:spPr>
          <a:xfrm>
            <a:off x="7011470" y="5132095"/>
            <a:ext cx="6159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0000"/>
                </a:solidFill>
                <a:latin typeface="+mn-lt"/>
              </a:rPr>
              <a:t>Winding Number: </a:t>
            </a:r>
          </a:p>
          <a:p>
            <a:pPr marL="323840" indent="-32384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Showed that this answer is the same as the ray-casting answer.</a:t>
            </a:r>
          </a:p>
          <a:p>
            <a:pPr marL="323840" indent="-32384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Equivalence of a simplified version counting 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quadrant crossings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2F9C37A1-1C38-EF4C-977B-4A7F59E23A54}"/>
              </a:ext>
            </a:extLst>
          </p:cNvPr>
          <p:cNvSpPr/>
          <p:nvPr/>
        </p:nvSpPr>
        <p:spPr bwMode="auto">
          <a:xfrm>
            <a:off x="6179220" y="2827508"/>
            <a:ext cx="1163782" cy="809388"/>
          </a:xfrm>
          <a:prstGeom prst="leftRightArrow">
            <a:avLst/>
          </a:prstGeom>
          <a:solidFill>
            <a:srgbClr val="0070C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8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501B6F-958D-6E42-A9B5-B2AEBF7C1748}" type="slidenum">
              <a:rPr lang="en-US"/>
              <a:pPr/>
              <a:t>2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177" y="713582"/>
            <a:ext cx="12550550" cy="949325"/>
          </a:xfrm>
        </p:spPr>
        <p:txBody>
          <a:bodyPr/>
          <a:lstStyle/>
          <a:p>
            <a:r>
              <a:rPr lang="en-US" dirty="0"/>
              <a:t>Just another day at the office…</a:t>
            </a:r>
          </a:p>
        </p:txBody>
      </p:sp>
      <p:pic>
        <p:nvPicPr>
          <p:cNvPr id="3" name="Picture 2" descr="astronau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3" b="26209"/>
          <a:stretch/>
        </p:blipFill>
        <p:spPr>
          <a:xfrm>
            <a:off x="2677717" y="1933266"/>
            <a:ext cx="8462165" cy="49925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25" y="503236"/>
            <a:ext cx="12550550" cy="949325"/>
          </a:xfrm>
        </p:spPr>
        <p:txBody>
          <a:bodyPr/>
          <a:lstStyle/>
          <a:p>
            <a:r>
              <a:rPr lang="en-US" dirty="0"/>
              <a:t>True things for DAIDALUS: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25" y="1669257"/>
            <a:ext cx="12550550" cy="3886200"/>
          </a:xfrm>
        </p:spPr>
        <p:txBody>
          <a:bodyPr/>
          <a:lstStyle/>
          <a:p>
            <a:r>
              <a:rPr lang="en-US" sz="3846" dirty="0"/>
              <a:t>Each aircraft in an encounter will compute the same status. (Symmetry)</a:t>
            </a:r>
            <a:endParaRPr lang="en-US" sz="3297" dirty="0"/>
          </a:p>
          <a:p>
            <a:r>
              <a:rPr lang="en-US" sz="3846" dirty="0"/>
              <a:t>A detected violation </a:t>
            </a:r>
            <a:r>
              <a:rPr lang="en-US" sz="3846" i="1" dirty="0"/>
              <a:t>will</a:t>
            </a:r>
            <a:r>
              <a:rPr lang="en-US" sz="3846" dirty="0"/>
              <a:t> become an actual violation in the future.</a:t>
            </a:r>
          </a:p>
          <a:p>
            <a:r>
              <a:rPr lang="en-US" sz="3846" dirty="0"/>
              <a:t>Any maneuver that DAIDALUS computes </a:t>
            </a:r>
            <a:br>
              <a:rPr lang="en-US" sz="3846" dirty="0"/>
            </a:br>
            <a:r>
              <a:rPr lang="en-US" sz="3846" dirty="0"/>
              <a:t>as being </a:t>
            </a:r>
            <a:r>
              <a:rPr lang="en-US" sz="3846" i="1" dirty="0"/>
              <a:t>safe</a:t>
            </a:r>
            <a:r>
              <a:rPr lang="en-US" sz="3846" dirty="0"/>
              <a:t> will avoid violations in the </a:t>
            </a:r>
            <a:br>
              <a:rPr lang="en-US" sz="3846" dirty="0"/>
            </a:br>
            <a:r>
              <a:rPr lang="en-US" sz="3846" dirty="0"/>
              <a:t>future.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pvs_verifi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18" y="4002454"/>
            <a:ext cx="2733582" cy="31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761A-2E99-BA4E-8C8E-A66CBA16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5" y="173036"/>
            <a:ext cx="12550550" cy="949325"/>
          </a:xfrm>
        </p:spPr>
        <p:txBody>
          <a:bodyPr/>
          <a:lstStyle/>
          <a:p>
            <a:r>
              <a:rPr lang="en-US" dirty="0"/>
              <a:t>The future of Air Transportation…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089F6-C2D6-A14F-AF8B-37B01E7E7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B18A329-4553-6047-90C2-4AB0C0F92F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58" y="1046560"/>
            <a:ext cx="11072283" cy="62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3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293C-4570-D04B-B498-DD53F420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65" y="375908"/>
            <a:ext cx="12550550" cy="949325"/>
          </a:xfrm>
        </p:spPr>
        <p:txBody>
          <a:bodyPr/>
          <a:lstStyle/>
          <a:p>
            <a:r>
              <a:rPr lang="en-US" dirty="0"/>
              <a:t>Challenges for the future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3D9FD-04DB-AA40-823A-C3ACC2D73A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26A5F2-A3C2-7043-9DE6-54DE40568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54" y="1710266"/>
            <a:ext cx="12762721" cy="4960719"/>
          </a:xfrm>
        </p:spPr>
        <p:txBody>
          <a:bodyPr/>
          <a:lstStyle/>
          <a:p>
            <a:r>
              <a:rPr lang="en-US" sz="3846" dirty="0"/>
              <a:t>  Dependence on software</a:t>
            </a:r>
          </a:p>
          <a:p>
            <a:pPr marL="1069990" lvl="1" indent="-457200">
              <a:buFont typeface="Arial" panose="020B0604020202020204" pitchFamily="34" charset="0"/>
              <a:buChar char="•"/>
            </a:pPr>
            <a:r>
              <a:rPr lang="en-US" sz="3297" dirty="0"/>
              <a:t>The amount of software on aircraft has been increasing exponentially. </a:t>
            </a:r>
          </a:p>
          <a:p>
            <a:pPr marL="1069990" lvl="1" indent="-457200">
              <a:buFont typeface="Arial" panose="020B0604020202020204" pitchFamily="34" charset="0"/>
              <a:buChar char="•"/>
            </a:pPr>
            <a:r>
              <a:rPr lang="en-US" sz="3297" dirty="0"/>
              <a:t>New types of software (AI/ML) that we don’t know how to verify yet.</a:t>
            </a:r>
          </a:p>
          <a:p>
            <a:pPr marL="656548" indent="-571500"/>
            <a:r>
              <a:rPr lang="en-US" sz="3800" dirty="0"/>
              <a:t>Autonomous aircraft </a:t>
            </a:r>
          </a:p>
          <a:p>
            <a:pPr marL="106999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Pilots have always been the final safety measure. What do we do without one?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36516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0BFD-217B-1E44-99ED-13D10014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5" y="288131"/>
            <a:ext cx="12550550" cy="949325"/>
          </a:xfrm>
        </p:spPr>
        <p:txBody>
          <a:bodyPr/>
          <a:lstStyle/>
          <a:p>
            <a:r>
              <a:rPr lang="en-US" dirty="0"/>
              <a:t>Formal Methods is </a:t>
            </a:r>
            <a:r>
              <a:rPr lang="en-US" i="1" dirty="0"/>
              <a:t>part</a:t>
            </a:r>
            <a:r>
              <a:rPr lang="en-US" dirty="0"/>
              <a:t> of the answer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B2D7C-CE6C-9F4B-9F10-0421AEA15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CC66E62-1C33-C94A-88AF-C2EFB957F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702" y="2433005"/>
            <a:ext cx="5821749" cy="328046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ECB2D2B-80F6-D547-9324-6338FA501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851" y="1373722"/>
            <a:ext cx="2286000" cy="16256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4AD01A3-DE60-A244-B68C-4CF87F693DD0}"/>
              </a:ext>
            </a:extLst>
          </p:cNvPr>
          <p:cNvSpPr/>
          <p:nvPr/>
        </p:nvSpPr>
        <p:spPr bwMode="auto">
          <a:xfrm>
            <a:off x="7748649" y="3277928"/>
            <a:ext cx="843148" cy="4512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CA23E9A-3782-0F48-A4D1-8FE19823D96B}"/>
              </a:ext>
            </a:extLst>
          </p:cNvPr>
          <p:cNvSpPr/>
          <p:nvPr/>
        </p:nvSpPr>
        <p:spPr bwMode="auto">
          <a:xfrm>
            <a:off x="9911001" y="3256262"/>
            <a:ext cx="843148" cy="4512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031DA-1498-284F-9090-F7C1D866C8F2}"/>
              </a:ext>
            </a:extLst>
          </p:cNvPr>
          <p:cNvSpPr/>
          <p:nvPr/>
        </p:nvSpPr>
        <p:spPr bwMode="auto">
          <a:xfrm>
            <a:off x="8085688" y="4252039"/>
            <a:ext cx="843148" cy="4512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97150D-E248-2144-BDF8-840DAC591903}"/>
              </a:ext>
            </a:extLst>
          </p:cNvPr>
          <p:cNvSpPr/>
          <p:nvPr/>
        </p:nvSpPr>
        <p:spPr bwMode="auto">
          <a:xfrm>
            <a:off x="9203376" y="4237167"/>
            <a:ext cx="843148" cy="4512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EDA4413-F09E-A147-B4BB-BE1A19DD04F0}"/>
              </a:ext>
            </a:extLst>
          </p:cNvPr>
          <p:cNvSpPr/>
          <p:nvPr/>
        </p:nvSpPr>
        <p:spPr bwMode="auto">
          <a:xfrm>
            <a:off x="7570330" y="3941456"/>
            <a:ext cx="5524491" cy="1252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177166-A001-D342-A95F-4725F9640369}"/>
              </a:ext>
            </a:extLst>
          </p:cNvPr>
          <p:cNvSpPr/>
          <p:nvPr/>
        </p:nvSpPr>
        <p:spPr>
          <a:xfrm>
            <a:off x="409492" y="1411196"/>
            <a:ext cx="649930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+mn-lt"/>
              </a:rPr>
              <a:t>Research in Formal Methods: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Directly verifying the behavior of Machine Learning Algorithms.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Bounding the behavior of unknown algorithms using Runtime Monitors.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Proving Safety properties of Cyber-Physical Systems.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Making software implementations robust to numerical errors.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Capturing and formalizing the requirements of a system (before and during design).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711CC4-6031-3D43-861C-F5254D47D946}"/>
              </a:ext>
            </a:extLst>
          </p:cNvPr>
          <p:cNvSpPr txBox="1"/>
          <p:nvPr/>
        </p:nvSpPr>
        <p:spPr>
          <a:xfrm>
            <a:off x="7570330" y="5713466"/>
            <a:ext cx="5613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ICAROUS is a NASA-developed autonomous aircraft system. Elements in red have employed formal methods in design or verification.</a:t>
            </a:r>
          </a:p>
        </p:txBody>
      </p:sp>
    </p:spTree>
    <p:extLst>
      <p:ext uri="{BB962C8B-B14F-4D97-AF65-F5344CB8AC3E}">
        <p14:creationId xmlns:p14="http://schemas.microsoft.com/office/powerpoint/2010/main" val="3681058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8F8C7-1345-914C-ADE2-537EC42CE81A}" type="slidenum">
              <a:rPr lang="en-US"/>
              <a:pPr/>
              <a:t>24</a:t>
            </a:fld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-4309277" y="9224818"/>
            <a:ext cx="2647501" cy="1424068"/>
          </a:xfrm>
        </p:spPr>
        <p:txBody>
          <a:bodyPr/>
          <a:lstStyle/>
          <a:p>
            <a:r>
              <a:rPr lang="en-US" sz="1511"/>
              <a:t>SignOffPage</a:t>
            </a:r>
            <a:endParaRPr 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215902" y="8304518"/>
            <a:ext cx="13601699" cy="9203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36"/>
          </a:p>
        </p:txBody>
      </p:sp>
      <p:pic>
        <p:nvPicPr>
          <p:cNvPr id="126988" name="Picture 12" descr="NASA insigniaCMYK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9990" y="3085845"/>
            <a:ext cx="1997620" cy="159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CEFE54A-B4D2-D542-A2C0-1227C88466F1}"/>
              </a:ext>
            </a:extLst>
          </p:cNvPr>
          <p:cNvSpPr txBox="1">
            <a:spLocks/>
          </p:cNvSpPr>
          <p:nvPr/>
        </p:nvSpPr>
        <p:spPr bwMode="auto">
          <a:xfrm>
            <a:off x="5676474" y="1958802"/>
            <a:ext cx="2464652" cy="92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2pPr>
            <a:lvl3pPr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3pPr>
            <a:lvl4pPr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4pPr>
            <a:lvl5pPr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5pPr>
            <a:lvl6pPr marL="628056"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6pPr>
            <a:lvl7pPr marL="1256111"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7pPr>
            <a:lvl8pPr marL="1884167"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8pPr>
            <a:lvl9pPr marL="2512223" algn="l" defTabSz="1400041" rtl="0" fontAlgn="base">
              <a:spcBef>
                <a:spcPct val="0"/>
              </a:spcBef>
              <a:spcAft>
                <a:spcPct val="0"/>
              </a:spcAft>
              <a:defRPr sz="4945">
                <a:solidFill>
                  <a:srgbClr val="939BA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/>
              <a:t>Thanks!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17" y="690562"/>
            <a:ext cx="12550550" cy="949325"/>
          </a:xfrm>
        </p:spPr>
        <p:txBody>
          <a:bodyPr/>
          <a:lstStyle/>
          <a:p>
            <a:r>
              <a:rPr lang="en-US" dirty="0"/>
              <a:t>The First “A” is for Aeronautics</a:t>
            </a:r>
          </a:p>
        </p:txBody>
      </p:sp>
      <p:pic>
        <p:nvPicPr>
          <p:cNvPr id="7" name="Content Placeholder 6" descr="NasaAero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8" b="1922"/>
          <a:stretch/>
        </p:blipFill>
        <p:spPr>
          <a:xfrm>
            <a:off x="1767247" y="2228108"/>
            <a:ext cx="10283105" cy="3886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500" y="677884"/>
            <a:ext cx="11586184" cy="949325"/>
          </a:xfrm>
        </p:spPr>
        <p:txBody>
          <a:bodyPr/>
          <a:lstStyle/>
          <a:p>
            <a:r>
              <a:rPr lang="en-US" dirty="0"/>
              <a:t>Safety-Critical Avionics Systems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11" descr="title_slide_image_v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b="3011"/>
          <a:stretch>
            <a:fillRect/>
          </a:stretch>
        </p:blipFill>
        <p:spPr bwMode="auto">
          <a:xfrm>
            <a:off x="1813975" y="2092035"/>
            <a:ext cx="1030523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4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500" y="677884"/>
            <a:ext cx="11586184" cy="949325"/>
          </a:xfrm>
        </p:spPr>
        <p:txBody>
          <a:bodyPr/>
          <a:lstStyle/>
          <a:p>
            <a:r>
              <a:rPr lang="en-US" dirty="0"/>
              <a:t>Outline for this talk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037FC-2920-D546-A0FD-FCBE891C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17" y="2230695"/>
            <a:ext cx="12550550" cy="3886200"/>
          </a:xfrm>
        </p:spPr>
        <p:txBody>
          <a:bodyPr/>
          <a:lstStyle/>
          <a:p>
            <a:r>
              <a:rPr lang="en-US" b="1" dirty="0"/>
              <a:t>Safeguard</a:t>
            </a:r>
            <a:r>
              <a:rPr lang="en-US" dirty="0"/>
              <a:t>: An independent Geofence for small drones.</a:t>
            </a:r>
          </a:p>
          <a:p>
            <a:r>
              <a:rPr lang="en-US" b="1" dirty="0"/>
              <a:t>DAIDALUS</a:t>
            </a:r>
            <a:r>
              <a:rPr lang="en-US" dirty="0"/>
              <a:t>: A library of Detect-and-Avoid software for unmanned aircraft.</a:t>
            </a:r>
          </a:p>
          <a:p>
            <a:r>
              <a:rPr lang="en-US" b="1" dirty="0"/>
              <a:t>Formal Methods</a:t>
            </a:r>
            <a:r>
              <a:rPr lang="en-US" dirty="0"/>
              <a:t>: The thing that makes these two systems </a:t>
            </a:r>
            <a:r>
              <a:rPr lang="en-US" i="1" dirty="0"/>
              <a:t>different</a:t>
            </a:r>
            <a:r>
              <a:rPr lang="en-US" dirty="0"/>
              <a:t> from others. </a:t>
            </a:r>
          </a:p>
          <a:p>
            <a:r>
              <a:rPr lang="en-US" b="1" dirty="0"/>
              <a:t>Where this is heading</a:t>
            </a:r>
            <a:r>
              <a:rPr lang="en-US" dirty="0"/>
              <a:t>: The future of the airspace.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BDCF0-483E-F147-A3E2-EAF8DC6C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595" y="735313"/>
            <a:ext cx="3044132" cy="2863293"/>
          </a:xfrm>
          <a:prstGeom prst="rect">
            <a:avLst/>
          </a:prstGeom>
        </p:spPr>
      </p:pic>
      <p:pic>
        <p:nvPicPr>
          <p:cNvPr id="8" name="Picture 7" descr="daidalus.jpeg">
            <a:extLst>
              <a:ext uri="{FF2B5EF4-FFF2-40B4-BE49-F238E27FC236}">
                <a16:creationId xmlns:a16="http://schemas.microsoft.com/office/drawing/2014/main" id="{FB43CEF3-1087-FF4A-8471-C53556345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93" y="4896166"/>
            <a:ext cx="3896467" cy="2042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B716E2-11BC-C04A-8D19-D9F911A52BE3}"/>
              </a:ext>
            </a:extLst>
          </p:cNvPr>
          <p:cNvSpPr txBox="1"/>
          <p:nvPr/>
        </p:nvSpPr>
        <p:spPr>
          <a:xfrm>
            <a:off x="6695220" y="5917444"/>
            <a:ext cx="504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Detect and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AvoID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Alerting Logic </a:t>
            </a:r>
          </a:p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for Unmanned Systems</a:t>
            </a:r>
          </a:p>
        </p:txBody>
      </p:sp>
    </p:spTree>
    <p:extLst>
      <p:ext uri="{BB962C8B-B14F-4D97-AF65-F5344CB8AC3E}">
        <p14:creationId xmlns:p14="http://schemas.microsoft.com/office/powerpoint/2010/main" val="2252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descr="SAFEGUARD: 2017">
            <a:hlinkClick r:id="" action="ppaction://media"/>
            <a:extLst>
              <a:ext uri="{FF2B5EF4-FFF2-40B4-BE49-F238E27FC236}">
                <a16:creationId xmlns:a16="http://schemas.microsoft.com/office/drawing/2014/main" id="{7690B5D8-AE7A-A141-A511-0F8E0887B8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2481" y="427512"/>
            <a:ext cx="11429286" cy="64571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05F53-9893-9B41-B78F-07A6D4A407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2622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692150"/>
            <a:ext cx="10284031" cy="949325"/>
          </a:xfrm>
        </p:spPr>
        <p:txBody>
          <a:bodyPr/>
          <a:lstStyle/>
          <a:p>
            <a:r>
              <a:rPr lang="en-US" dirty="0"/>
              <a:t>What makes Safeguard different?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DB497-5A77-EC4E-BB5C-43DB47AD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17" y="1763485"/>
            <a:ext cx="12550550" cy="43674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Independent from on-board software.</a:t>
            </a:r>
          </a:p>
          <a:p>
            <a:pPr marL="955690" lvl="1" indent="-342900">
              <a:buFont typeface="Wingdings" pitchFamily="2" charset="2"/>
              <a:buChar char="§"/>
            </a:pPr>
            <a:r>
              <a:rPr lang="en-US" dirty="0"/>
              <a:t>Can be reused on different platforms, with consistent results. </a:t>
            </a:r>
          </a:p>
          <a:p>
            <a:pPr marL="955690" lvl="1" indent="-342900">
              <a:buFont typeface="Wingdings" pitchFamily="2" charset="2"/>
              <a:buChar char="§"/>
            </a:pPr>
            <a:r>
              <a:rPr lang="en-US" dirty="0"/>
              <a:t>Protects against bugs, malicious actions in software updates. </a:t>
            </a:r>
          </a:p>
          <a:p>
            <a:pPr marL="955690" lvl="1" indent="-342900">
              <a:buFont typeface="Wingdings" pitchFamily="2" charset="2"/>
              <a:buChar char="§"/>
            </a:pPr>
            <a:r>
              <a:rPr lang="en-US" dirty="0"/>
              <a:t>Can even be independent of the </a:t>
            </a:r>
            <a:r>
              <a:rPr lang="en-US" b="1" dirty="0"/>
              <a:t>position</a:t>
            </a:r>
            <a:r>
              <a:rPr lang="en-US" dirty="0"/>
              <a:t> source used. </a:t>
            </a:r>
          </a:p>
          <a:p>
            <a:pPr marL="427948" indent="-342900">
              <a:buFont typeface="Wingdings" pitchFamily="2" charset="2"/>
              <a:buChar char="§"/>
            </a:pPr>
            <a:r>
              <a:rPr lang="en-US" dirty="0"/>
              <a:t>Rigorous development and verification. </a:t>
            </a:r>
          </a:p>
          <a:p>
            <a:pPr marL="955690" lvl="1" indent="-342900">
              <a:buFont typeface="Wingdings" pitchFamily="2" charset="2"/>
              <a:buChar char="§"/>
            </a:pPr>
            <a:r>
              <a:rPr lang="en-US" dirty="0"/>
              <a:t>NASA class C software. </a:t>
            </a:r>
          </a:p>
          <a:p>
            <a:pPr marL="955690" lvl="1" indent="-342900">
              <a:buFont typeface="Wingdings" pitchFamily="2" charset="2"/>
              <a:buChar char="§"/>
            </a:pPr>
            <a:r>
              <a:rPr lang="en-US" dirty="0"/>
              <a:t>“Formally verified mathematics…” coming up soon.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05135-0EB9-AA4C-993A-ADFB98FE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28" y="2541321"/>
            <a:ext cx="3686599" cy="34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0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692150"/>
            <a:ext cx="10284031" cy="949325"/>
          </a:xfrm>
        </p:spPr>
        <p:txBody>
          <a:bodyPr/>
          <a:lstStyle/>
          <a:p>
            <a:r>
              <a:rPr lang="en-US" dirty="0"/>
              <a:t>Where is Safeguard used?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DB497-5A77-EC4E-BB5C-43DB47AD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5" y="1734086"/>
            <a:ext cx="12550550" cy="3886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Available for license through NASA (no major partner yet).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Used on our internal testing range, considered acceptable means of compliance by the Safety board.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A Competition to Better Tomorrow | NASA">
            <a:extLst>
              <a:ext uri="{FF2B5EF4-FFF2-40B4-BE49-F238E27FC236}">
                <a16:creationId xmlns:a16="http://schemas.microsoft.com/office/drawing/2014/main" id="{E188C9C2-C589-AC4E-A3AB-8CE09DF1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17" y="2734824"/>
            <a:ext cx="7866595" cy="4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07BAC3D-FA02-7D47-8110-7F12ABF3A2A4}"/>
              </a:ext>
            </a:extLst>
          </p:cNvPr>
          <p:cNvSpPr txBox="1">
            <a:spLocks/>
          </p:cNvSpPr>
          <p:nvPr/>
        </p:nvSpPr>
        <p:spPr bwMode="auto">
          <a:xfrm>
            <a:off x="633525" y="2258168"/>
            <a:ext cx="6481774" cy="36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44558" indent="-344558" algn="l" defTabSz="1400041" rtl="0" fontAlgn="base">
              <a:lnSpc>
                <a:spcPts val="3675"/>
              </a:lnSpc>
              <a:spcBef>
                <a:spcPts val="618"/>
              </a:spcBef>
              <a:spcAft>
                <a:spcPts val="911"/>
              </a:spcAft>
              <a:buClr>
                <a:srgbClr val="A0A0A0"/>
              </a:buClr>
              <a:buSzPct val="80000"/>
              <a:buFont typeface="AGaramond RegularSC" pitchFamily="1" charset="0"/>
              <a:buChar char="•"/>
              <a:defRPr sz="2198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72300" indent="-259510" algn="l" defTabSz="1400041" rtl="0" fontAlgn="base">
              <a:lnSpc>
                <a:spcPts val="3675"/>
              </a:lnSpc>
              <a:spcBef>
                <a:spcPts val="618"/>
              </a:spcBef>
              <a:spcAft>
                <a:spcPts val="911"/>
              </a:spcAft>
              <a:defRPr sz="2198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1581044" indent="-259510" algn="l" defTabSz="1400041" rtl="0" fontAlgn="base">
              <a:lnSpc>
                <a:spcPts val="3675"/>
              </a:lnSpc>
              <a:spcBef>
                <a:spcPts val="618"/>
              </a:spcBef>
              <a:spcAft>
                <a:spcPts val="911"/>
              </a:spcAft>
              <a:buSzPct val="90000"/>
              <a:buChar char="»"/>
              <a:defRPr sz="1923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2359570" indent="-259510" algn="l" defTabSz="1400041" rtl="0" fontAlgn="base">
              <a:lnSpc>
                <a:spcPts val="3675"/>
              </a:lnSpc>
              <a:spcBef>
                <a:spcPts val="618"/>
              </a:spcBef>
              <a:spcAft>
                <a:spcPts val="911"/>
              </a:spcAft>
              <a:defRPr sz="1923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3149001" indent="-348920" algn="l" defTabSz="1400041" rtl="0" fontAlgn="base">
              <a:lnSpc>
                <a:spcPts val="3984"/>
              </a:lnSpc>
              <a:spcBef>
                <a:spcPct val="0"/>
              </a:spcBef>
              <a:spcAft>
                <a:spcPts val="911"/>
              </a:spcAft>
              <a:defRPr sz="1923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3777057" indent="-348920" algn="l" defTabSz="1400041" rtl="0" fontAlgn="base">
              <a:lnSpc>
                <a:spcPts val="3984"/>
              </a:lnSpc>
              <a:spcBef>
                <a:spcPct val="0"/>
              </a:spcBef>
              <a:spcAft>
                <a:spcPts val="911"/>
              </a:spcAft>
              <a:defRPr sz="1923">
                <a:solidFill>
                  <a:srgbClr val="666666"/>
                </a:solidFill>
                <a:latin typeface="+mn-lt"/>
                <a:ea typeface="ＭＳ Ｐゴシック" charset="-128"/>
              </a:defRPr>
            </a:lvl6pPr>
            <a:lvl7pPr marL="4405112" indent="-348920" algn="l" defTabSz="1400041" rtl="0" fontAlgn="base">
              <a:lnSpc>
                <a:spcPts val="3984"/>
              </a:lnSpc>
              <a:spcBef>
                <a:spcPct val="0"/>
              </a:spcBef>
              <a:spcAft>
                <a:spcPts val="911"/>
              </a:spcAft>
              <a:defRPr sz="1923">
                <a:solidFill>
                  <a:srgbClr val="666666"/>
                </a:solidFill>
                <a:latin typeface="+mn-lt"/>
                <a:ea typeface="ＭＳ Ｐゴシック" charset="-128"/>
              </a:defRPr>
            </a:lvl7pPr>
            <a:lvl8pPr marL="5033168" indent="-348920" algn="l" defTabSz="1400041" rtl="0" fontAlgn="base">
              <a:lnSpc>
                <a:spcPts val="3984"/>
              </a:lnSpc>
              <a:spcBef>
                <a:spcPct val="0"/>
              </a:spcBef>
              <a:spcAft>
                <a:spcPts val="911"/>
              </a:spcAft>
              <a:defRPr sz="1923">
                <a:solidFill>
                  <a:srgbClr val="666666"/>
                </a:solidFill>
                <a:latin typeface="+mn-lt"/>
                <a:ea typeface="ＭＳ Ｐゴシック" charset="-128"/>
              </a:defRPr>
            </a:lvl8pPr>
            <a:lvl9pPr marL="5661224" indent="-348920" algn="l" defTabSz="1400041" rtl="0" fontAlgn="base">
              <a:lnSpc>
                <a:spcPts val="3984"/>
              </a:lnSpc>
              <a:spcBef>
                <a:spcPct val="0"/>
              </a:spcBef>
              <a:spcAft>
                <a:spcPts val="911"/>
              </a:spcAft>
              <a:defRPr sz="1923">
                <a:solidFill>
                  <a:srgbClr val="666666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buNone/>
            </a:pPr>
            <a:endParaRPr lang="en-US" kern="0" dirty="0"/>
          </a:p>
          <a:p>
            <a:pPr marL="0" indent="0" eaLnBrk="1" hangingPunct="1">
              <a:buNone/>
            </a:pPr>
            <a:endParaRPr lang="en-US" kern="0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kern="0" dirty="0"/>
              <a:t>A main component in a drone navigation development competition scheduled for 2020, (postponed due to COVID-19).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kern="0" dirty="0"/>
              <a:t>Some software components used in ICAROUS, a NASA–developed autonomous aircraft software platform.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3114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17" y="3537954"/>
            <a:ext cx="12550550" cy="343190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94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r>
              <a:rPr lang="en-US" sz="4945" dirty="0"/>
              <a:t>etect &amp; </a:t>
            </a:r>
            <a:r>
              <a:rPr lang="en-US" sz="494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945" dirty="0"/>
              <a:t>vo</a:t>
            </a:r>
            <a:r>
              <a:rPr lang="en-US" sz="494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id</a:t>
            </a:r>
            <a:r>
              <a:rPr lang="en-US" sz="4945" dirty="0"/>
              <a:t> </a:t>
            </a:r>
            <a:r>
              <a:rPr lang="en-US" sz="494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945" dirty="0"/>
              <a:t>lerting </a:t>
            </a:r>
            <a:r>
              <a:rPr lang="en-US" sz="494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4945" dirty="0"/>
              <a:t>ogic for </a:t>
            </a:r>
            <a:r>
              <a:rPr lang="en-US" sz="494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</a:t>
            </a:r>
            <a:r>
              <a:rPr lang="en-US" sz="4945" dirty="0"/>
              <a:t>nmanned </a:t>
            </a:r>
            <a:r>
              <a:rPr lang="en-US" sz="494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945" dirty="0"/>
              <a:t>ystems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767CF-FD39-2F4F-B3FE-D38A6B9D47C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daidalu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25" y="282235"/>
            <a:ext cx="6433964" cy="33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588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7074</TotalTime>
  <Words>1237</Words>
  <Application>Microsoft Macintosh PowerPoint</Application>
  <PresentationFormat>Custom</PresentationFormat>
  <Paragraphs>165</Paragraphs>
  <Slides>24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55 Helvetica Roman</vt:lpstr>
      <vt:lpstr>75 Helvetica Bold</vt:lpstr>
      <vt:lpstr>AGaramond RegularSC</vt:lpstr>
      <vt:lpstr>Arial</vt:lpstr>
      <vt:lpstr>Arial Black</vt:lpstr>
      <vt:lpstr>Helvetica</vt:lpstr>
      <vt:lpstr>Wingdings</vt:lpstr>
      <vt:lpstr>Blank Presentation</vt:lpstr>
      <vt:lpstr>Flying Blind:  Keeping Aircraft Safe Without a Pilot On Board</vt:lpstr>
      <vt:lpstr>Just another day at the office…</vt:lpstr>
      <vt:lpstr>The First “A” is for Aeronautics</vt:lpstr>
      <vt:lpstr>Safety-Critical Avionics Systems Branch</vt:lpstr>
      <vt:lpstr>Outline for this talk</vt:lpstr>
      <vt:lpstr>PowerPoint Presentation</vt:lpstr>
      <vt:lpstr>What makes Safeguard different? </vt:lpstr>
      <vt:lpstr>Where is Safeguard used? </vt:lpstr>
      <vt:lpstr>PowerPoint Presentation</vt:lpstr>
      <vt:lpstr>See and Avoid</vt:lpstr>
      <vt:lpstr>What’s in a name?</vt:lpstr>
      <vt:lpstr>PowerPoint Presentation</vt:lpstr>
      <vt:lpstr>A remote pilot’s view from the ground</vt:lpstr>
      <vt:lpstr>Where is DAIDALUS used? </vt:lpstr>
      <vt:lpstr>What do these systems have in common?</vt:lpstr>
      <vt:lpstr>PowerPoint Presentation</vt:lpstr>
      <vt:lpstr>Geofencing: The Point in Polygon problem</vt:lpstr>
      <vt:lpstr>Two well-known methods:</vt:lpstr>
      <vt:lpstr>Using an Interactive Theorem Prover (PVS)</vt:lpstr>
      <vt:lpstr>True things for DAIDALUS:</vt:lpstr>
      <vt:lpstr>The future of Air Transportation… </vt:lpstr>
      <vt:lpstr>Challenges for the future</vt:lpstr>
      <vt:lpstr>Formal Methods is part of the answer</vt:lpstr>
      <vt:lpstr>SignOffPage</vt:lpstr>
    </vt:vector>
  </TitlesOfParts>
  <Manager/>
  <Company>LMIT ODIN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  </dc:title>
  <dc:subject/>
  <dc:creator>LMIT ODIN</dc:creator>
  <cp:keywords/>
  <dc:description/>
  <cp:lastModifiedBy>Dutle, Aaron M. (LARC-D320)</cp:lastModifiedBy>
  <cp:revision>110</cp:revision>
  <cp:lastPrinted>2006-05-05T11:56:29Z</cp:lastPrinted>
  <dcterms:created xsi:type="dcterms:W3CDTF">2010-01-06T14:45:54Z</dcterms:created>
  <dcterms:modified xsi:type="dcterms:W3CDTF">2021-10-20T18:54:01Z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