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14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29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43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58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5725" algn="l" defTabSz="457145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2870" algn="l" defTabSz="457145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016" algn="l" defTabSz="457145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161" algn="l" defTabSz="457145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thiraj Venkatapathy" initials="RAJ" lastIdx="4" clrIdx="0"/>
  <p:cmAuthor id="1" name="Matthew Gasch" initials="MJG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D579"/>
    <a:srgbClr val="FFFC00"/>
    <a:srgbClr val="0096FF"/>
    <a:srgbClr val="76D6FF"/>
    <a:srgbClr val="D5FC79"/>
    <a:srgbClr val="990099"/>
    <a:srgbClr val="0099CC"/>
    <a:srgbClr val="9FB9FF"/>
    <a:srgbClr val="5F5F5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646" autoAdjust="0"/>
    <p:restoredTop sz="95634" autoAdjust="0"/>
  </p:normalViewPr>
  <p:slideViewPr>
    <p:cSldViewPr>
      <p:cViewPr>
        <p:scale>
          <a:sx n="53" d="100"/>
          <a:sy n="53" d="100"/>
        </p:scale>
        <p:origin x="-3448" y="168"/>
      </p:cViewPr>
      <p:guideLst>
        <p:guide orient="horz" pos="10368"/>
        <p:guide pos="138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E8557-EB55-AF44-A93E-4AB98DAD0A26}" type="datetimeFigureOut">
              <a:rPr lang="en-US" smtClean="0"/>
              <a:t>10/21/21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E371B-C453-B941-A35C-F69062BFF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4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5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Accomplishments:</a:t>
            </a:r>
          </a:p>
          <a:p>
            <a:pPr marL="228600" indent="-228600">
              <a:buAutoNum type="arabicParenR"/>
            </a:pPr>
            <a:r>
              <a:rPr lang="en-US" dirty="0"/>
              <a:t>Manufacturing</a:t>
            </a:r>
          </a:p>
          <a:p>
            <a:pPr marL="685800" lvl="1" indent="-228600">
              <a:buAutoNum type="arabicParenR"/>
            </a:pPr>
            <a:r>
              <a:rPr lang="en-US" dirty="0"/>
              <a:t>Weaving scaled up to 12-inch width,</a:t>
            </a:r>
            <a:r>
              <a:rPr lang="en-US" baseline="0" dirty="0"/>
              <a:t> 2-inch thickness</a:t>
            </a:r>
            <a:endParaRPr lang="en-US" dirty="0"/>
          </a:p>
          <a:p>
            <a:pPr marL="685800" lvl="1" indent="-228600">
              <a:buAutoNum type="arabicParenR"/>
            </a:pPr>
            <a:r>
              <a:rPr lang="en-US" dirty="0"/>
              <a:t>Successfully formed and resin infused a</a:t>
            </a:r>
            <a:r>
              <a:rPr lang="en-US" baseline="0" dirty="0"/>
              <a:t> 1m vehicle nosecap from scaled-up weave</a:t>
            </a:r>
          </a:p>
          <a:p>
            <a:pPr marL="685800" lvl="1" indent="-228600">
              <a:buAutoNum type="arabicParenR"/>
            </a:pPr>
            <a:r>
              <a:rPr lang="en-US" baseline="0" dirty="0"/>
              <a:t>Resin infusion vessel modification completed by FMI</a:t>
            </a:r>
          </a:p>
          <a:p>
            <a:pPr marL="228600" lvl="0" indent="-228600">
              <a:buAutoNum type="arabicParenR"/>
            </a:pPr>
            <a:r>
              <a:rPr lang="en-US" baseline="0" dirty="0"/>
              <a:t>Seams</a:t>
            </a:r>
          </a:p>
          <a:p>
            <a:pPr marL="685800" lvl="1" indent="-228600">
              <a:buAutoNum type="arabicParenR"/>
            </a:pPr>
            <a:r>
              <a:rPr lang="en-US" baseline="0" dirty="0"/>
              <a:t>Completed seam arcjet testing in 1850 W/cm2 and 1.3 atm</a:t>
            </a:r>
          </a:p>
          <a:p>
            <a:pPr marL="685800" lvl="1" indent="-228600">
              <a:buAutoNum type="arabicParenR"/>
            </a:pPr>
            <a:r>
              <a:rPr lang="en-US" baseline="0" dirty="0"/>
              <a:t>Completed preliminary seam structural testing</a:t>
            </a:r>
          </a:p>
          <a:p>
            <a:pPr marL="685800" lvl="1" indent="-228600">
              <a:buAutoNum type="arabicParenR"/>
            </a:pPr>
            <a:r>
              <a:rPr lang="en-US" baseline="0" dirty="0"/>
              <a:t>Baselined seam design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/>
              <a:t>MDU/ETU: composite carrier structure contract awarded</a:t>
            </a:r>
            <a:endParaRPr lang="en-US" dirty="0"/>
          </a:p>
          <a:p>
            <a:pPr marL="228600" lvl="0" indent="-228600">
              <a:buAutoNum type="arabicParenR"/>
            </a:pPr>
            <a:r>
              <a:rPr lang="en-US" baseline="0" dirty="0"/>
              <a:t>HEEET independent reviews (representatives from APL, Goddard, JPL)</a:t>
            </a:r>
          </a:p>
          <a:p>
            <a:pPr marL="685800" lvl="1" indent="-228600">
              <a:buAutoNum type="arabicParenR"/>
            </a:pPr>
            <a:r>
              <a:rPr lang="en-US" baseline="0" dirty="0"/>
              <a:t>ETU system requirements review (Sep 2014)</a:t>
            </a:r>
          </a:p>
          <a:p>
            <a:pPr marL="685800" lvl="1" indent="-228600">
              <a:buAutoNum type="arabicParenR"/>
            </a:pPr>
            <a:r>
              <a:rPr lang="en-US" baseline="0" dirty="0"/>
              <a:t>Design review (February 2015)</a:t>
            </a:r>
          </a:p>
          <a:p>
            <a:pPr marL="685800" lvl="1" indent="-228600">
              <a:buAutoNum type="arabicParenR"/>
            </a:pPr>
            <a:r>
              <a:rPr lang="en-US" baseline="0" dirty="0"/>
              <a:t>Thermal test plan review (June 2015)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371B-C453-B941-A35C-F69062BFFBC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3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7"/>
            <a:ext cx="37306251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6"/>
            <a:ext cx="30724475" cy="8413751"/>
          </a:xfrm>
        </p:spPr>
        <p:txBody>
          <a:bodyPr/>
          <a:lstStyle>
            <a:lvl1pPr marL="0" indent="0" algn="ctr">
              <a:buNone/>
              <a:defRPr/>
            </a:lvl1pPr>
            <a:lvl2pPr marL="457223" indent="0" algn="ctr">
              <a:buNone/>
              <a:defRPr/>
            </a:lvl2pPr>
            <a:lvl3pPr marL="914445" indent="0" algn="ctr">
              <a:buNone/>
              <a:defRPr/>
            </a:lvl3pPr>
            <a:lvl4pPr marL="1371669" indent="0" algn="ctr">
              <a:buNone/>
              <a:defRPr/>
            </a:lvl4pPr>
            <a:lvl5pPr marL="1828892" indent="0" algn="ctr">
              <a:buNone/>
              <a:defRPr/>
            </a:lvl5pPr>
            <a:lvl6pPr marL="2286114" indent="0" algn="ctr">
              <a:buNone/>
              <a:defRPr/>
            </a:lvl6pPr>
            <a:lvl7pPr marL="2743337" indent="0" algn="ctr">
              <a:buNone/>
              <a:defRPr/>
            </a:lvl7pPr>
            <a:lvl8pPr marL="3200561" indent="0" algn="ctr">
              <a:buNone/>
              <a:defRPr/>
            </a:lvl8pPr>
            <a:lvl9pPr marL="365778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995B5-428A-0243-B171-9303D4A87A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92E36-144D-7844-A7F9-49C76DC0704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4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163" y="2925764"/>
            <a:ext cx="9326563" cy="2633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475" y="2925764"/>
            <a:ext cx="27827288" cy="2633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C7288-6DCD-1D40-B6FE-2B0A82B36C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6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48B91-6AFB-D444-964C-46A081297B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8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7839" cy="6537326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7839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23" indent="0">
              <a:buNone/>
              <a:defRPr sz="1800"/>
            </a:lvl2pPr>
            <a:lvl3pPr marL="914445" indent="0">
              <a:buNone/>
              <a:defRPr sz="1601"/>
            </a:lvl3pPr>
            <a:lvl4pPr marL="1371669" indent="0">
              <a:buNone/>
              <a:defRPr sz="1400"/>
            </a:lvl4pPr>
            <a:lvl5pPr marL="1828892" indent="0">
              <a:buNone/>
              <a:defRPr sz="1400"/>
            </a:lvl5pPr>
            <a:lvl6pPr marL="2286114" indent="0">
              <a:buNone/>
              <a:defRPr sz="1400"/>
            </a:lvl6pPr>
            <a:lvl7pPr marL="2743337" indent="0">
              <a:buNone/>
              <a:defRPr sz="1400"/>
            </a:lvl7pPr>
            <a:lvl8pPr marL="3200561" indent="0">
              <a:buNone/>
              <a:defRPr sz="1400"/>
            </a:lvl8pPr>
            <a:lvl9pPr marL="365778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DEE5B-BD2D-F54A-98F9-741E3BE31B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476" y="9509126"/>
            <a:ext cx="18576925" cy="197516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9509126"/>
            <a:ext cx="18576925" cy="197516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E7B42-CA1E-E048-AAAB-B97D4199AC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317626"/>
            <a:ext cx="39503351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6" y="7369177"/>
            <a:ext cx="19392900" cy="30702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6" y="10439401"/>
            <a:ext cx="19392900" cy="1896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9" y="7369177"/>
            <a:ext cx="19400837" cy="30702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9" y="10439401"/>
            <a:ext cx="19400837" cy="1896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C8F57-8FC1-9B49-982F-85D96EBFFD2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6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32401-DD26-C743-967F-FF4B8C839DF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4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9C30C-FF54-4340-99AC-BB02FAA768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4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311277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7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6" y="6888164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9474B-3B58-9B4E-A85E-A5625EA67FF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6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4" y="23042564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4" y="2941639"/>
            <a:ext cx="26335037" cy="19750088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4" y="25763539"/>
            <a:ext cx="26335037" cy="3862388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F6DDA-CCCF-374D-AF39-7261572480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8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2475" y="2925764"/>
            <a:ext cx="37306251" cy="5486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15" tIns="-210041" rIns="9415" bIns="-2100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475" y="9509126"/>
            <a:ext cx="37306251" cy="19751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15" tIns="-210041" rIns="9415" bIns="-210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475" y="29992639"/>
            <a:ext cx="9144000" cy="219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5" tIns="-210041" rIns="9415" bIns="-21004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701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6" y="29992639"/>
            <a:ext cx="13900151" cy="219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5" tIns="-210041" rIns="9415" bIns="-210041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6701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92639"/>
            <a:ext cx="9144000" cy="219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5" tIns="-210041" rIns="9415" bIns="-21004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6701"/>
            </a:lvl1pPr>
          </a:lstStyle>
          <a:p>
            <a:fld id="{8549AA85-C8A0-3543-8F6B-02C8773F40C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657" rtl="0" eaLnBrk="0" fontAlgn="base" hangingPunct="0">
        <a:spcBef>
          <a:spcPct val="0"/>
        </a:spcBef>
        <a:spcAft>
          <a:spcPct val="0"/>
        </a:spcAft>
        <a:defRPr sz="21101">
          <a:solidFill>
            <a:schemeClr val="tx2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389657" rtl="0" eaLnBrk="0" fontAlgn="base" hangingPunct="0">
        <a:spcBef>
          <a:spcPct val="0"/>
        </a:spcBef>
        <a:spcAft>
          <a:spcPct val="0"/>
        </a:spcAft>
        <a:defRPr sz="21101">
          <a:solidFill>
            <a:schemeClr val="tx2"/>
          </a:solidFill>
          <a:latin typeface="Times" charset="0"/>
          <a:ea typeface="ヒラギノ角ゴ Pro W3" charset="0"/>
          <a:cs typeface="ヒラギノ角ゴ Pro W3" charset="0"/>
        </a:defRPr>
      </a:lvl2pPr>
      <a:lvl3pPr algn="ctr" defTabSz="4389657" rtl="0" eaLnBrk="0" fontAlgn="base" hangingPunct="0">
        <a:spcBef>
          <a:spcPct val="0"/>
        </a:spcBef>
        <a:spcAft>
          <a:spcPct val="0"/>
        </a:spcAft>
        <a:defRPr sz="21101">
          <a:solidFill>
            <a:schemeClr val="tx2"/>
          </a:solidFill>
          <a:latin typeface="Times" charset="0"/>
          <a:ea typeface="ヒラギノ角ゴ Pro W3" charset="0"/>
          <a:cs typeface="ヒラギノ角ゴ Pro W3" charset="0"/>
        </a:defRPr>
      </a:lvl3pPr>
      <a:lvl4pPr algn="ctr" defTabSz="4389657" rtl="0" eaLnBrk="0" fontAlgn="base" hangingPunct="0">
        <a:spcBef>
          <a:spcPct val="0"/>
        </a:spcBef>
        <a:spcAft>
          <a:spcPct val="0"/>
        </a:spcAft>
        <a:defRPr sz="21101">
          <a:solidFill>
            <a:schemeClr val="tx2"/>
          </a:solidFill>
          <a:latin typeface="Times" charset="0"/>
          <a:ea typeface="ヒラギノ角ゴ Pro W3" charset="0"/>
          <a:cs typeface="ヒラギノ角ゴ Pro W3" charset="0"/>
        </a:defRPr>
      </a:lvl4pPr>
      <a:lvl5pPr algn="ctr" defTabSz="4389657" rtl="0" eaLnBrk="0" fontAlgn="base" hangingPunct="0">
        <a:spcBef>
          <a:spcPct val="0"/>
        </a:spcBef>
        <a:spcAft>
          <a:spcPct val="0"/>
        </a:spcAft>
        <a:defRPr sz="21101">
          <a:solidFill>
            <a:schemeClr val="tx2"/>
          </a:solidFill>
          <a:latin typeface="Times" charset="0"/>
          <a:ea typeface="ヒラギノ角ゴ Pro W3" charset="0"/>
          <a:cs typeface="ヒラギノ角ゴ Pro W3" charset="0"/>
        </a:defRPr>
      </a:lvl5pPr>
      <a:lvl6pPr marL="457223" algn="ctr" defTabSz="4389657" rtl="0" eaLnBrk="0" fontAlgn="base" hangingPunct="0">
        <a:spcBef>
          <a:spcPct val="0"/>
        </a:spcBef>
        <a:spcAft>
          <a:spcPct val="0"/>
        </a:spcAft>
        <a:defRPr sz="21101">
          <a:solidFill>
            <a:schemeClr val="tx2"/>
          </a:solidFill>
          <a:latin typeface="Times" charset="0"/>
        </a:defRPr>
      </a:lvl6pPr>
      <a:lvl7pPr marL="914445" algn="ctr" defTabSz="4389657" rtl="0" eaLnBrk="0" fontAlgn="base" hangingPunct="0">
        <a:spcBef>
          <a:spcPct val="0"/>
        </a:spcBef>
        <a:spcAft>
          <a:spcPct val="0"/>
        </a:spcAft>
        <a:defRPr sz="21101">
          <a:solidFill>
            <a:schemeClr val="tx2"/>
          </a:solidFill>
          <a:latin typeface="Times" charset="0"/>
        </a:defRPr>
      </a:lvl7pPr>
      <a:lvl8pPr marL="1371669" algn="ctr" defTabSz="4389657" rtl="0" eaLnBrk="0" fontAlgn="base" hangingPunct="0">
        <a:spcBef>
          <a:spcPct val="0"/>
        </a:spcBef>
        <a:spcAft>
          <a:spcPct val="0"/>
        </a:spcAft>
        <a:defRPr sz="21101">
          <a:solidFill>
            <a:schemeClr val="tx2"/>
          </a:solidFill>
          <a:latin typeface="Times" charset="0"/>
        </a:defRPr>
      </a:lvl8pPr>
      <a:lvl9pPr marL="1828892" algn="ctr" defTabSz="4389657" rtl="0" eaLnBrk="0" fontAlgn="base" hangingPunct="0">
        <a:spcBef>
          <a:spcPct val="0"/>
        </a:spcBef>
        <a:spcAft>
          <a:spcPct val="0"/>
        </a:spcAft>
        <a:defRPr sz="21101">
          <a:solidFill>
            <a:schemeClr val="tx2"/>
          </a:solidFill>
          <a:latin typeface="Times" charset="0"/>
        </a:defRPr>
      </a:lvl9pPr>
    </p:titleStyle>
    <p:bodyStyle>
      <a:lvl1pPr marL="1646321" indent="-1646321" algn="l" defTabSz="4389657" rtl="0" eaLnBrk="0" fontAlgn="base" hangingPunct="0">
        <a:spcBef>
          <a:spcPct val="20000"/>
        </a:spcBef>
        <a:spcAft>
          <a:spcPct val="0"/>
        </a:spcAft>
        <a:buChar char="•"/>
        <a:defRPr sz="15401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3565704" indent="-1371669" algn="l" defTabSz="4389657" rtl="0" eaLnBrk="0" fontAlgn="base" hangingPunct="0">
        <a:spcBef>
          <a:spcPct val="20000"/>
        </a:spcBef>
        <a:spcAft>
          <a:spcPct val="0"/>
        </a:spcAft>
        <a:buChar char="–"/>
        <a:defRPr sz="1340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5486675" indent="-1097018" algn="l" defTabSz="4389657" rtl="0" eaLnBrk="0" fontAlgn="base" hangingPunct="0">
        <a:spcBef>
          <a:spcPct val="20000"/>
        </a:spcBef>
        <a:spcAft>
          <a:spcPct val="0"/>
        </a:spcAft>
        <a:buChar char="•"/>
        <a:defRPr sz="1150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7680710" indent="-1097018" algn="l" defTabSz="4389657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9876332" indent="-1097018" algn="l" defTabSz="4389657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10333554" indent="-1097018" algn="l" defTabSz="4389657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ヒラギノ角ゴ Pro W3" charset="-128"/>
        </a:defRPr>
      </a:lvl6pPr>
      <a:lvl7pPr marL="10790778" indent="-1097018" algn="l" defTabSz="4389657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ヒラギノ角ゴ Pro W3" charset="-128"/>
        </a:defRPr>
      </a:lvl7pPr>
      <a:lvl8pPr marL="11248001" indent="-1097018" algn="l" defTabSz="4389657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ヒラギノ角ゴ Pro W3" charset="-128"/>
        </a:defRPr>
      </a:lvl8pPr>
      <a:lvl9pPr marL="11705223" indent="-1097018" algn="l" defTabSz="4389657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png"/><Relationship Id="rId3" Type="http://schemas.openxmlformats.org/officeDocument/2006/relationships/image" Target="../media/image1.emf"/><Relationship Id="rId7" Type="http://schemas.openxmlformats.org/officeDocument/2006/relationships/image" Target="../media/image5.tiff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emf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43891200" cy="22860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40638413" algn="l"/>
              </a:tabLst>
            </a:pPr>
            <a:r>
              <a:rPr lang="en-US" sz="6000" b="1" dirty="0">
                <a:solidFill>
                  <a:schemeClr val="tx1"/>
                </a:solidFill>
              </a:rPr>
              <a:t>Robust and Mass Efficient Thermal Protection Systems for Future Venus Missions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E. Venkatapathy</a:t>
            </a:r>
            <a:r>
              <a:rPr lang="en-US" sz="4000" baseline="30000" dirty="0">
                <a:solidFill>
                  <a:schemeClr val="tx1"/>
                </a:solidFill>
              </a:rPr>
              <a:t>1</a:t>
            </a:r>
            <a:r>
              <a:rPr lang="en-US" sz="4000" dirty="0">
                <a:solidFill>
                  <a:schemeClr val="tx1"/>
                </a:solidFill>
              </a:rPr>
              <a:t>, M. Gasch</a:t>
            </a:r>
            <a:r>
              <a:rPr lang="en-US" sz="4000" baseline="30000" dirty="0">
                <a:solidFill>
                  <a:schemeClr val="tx1"/>
                </a:solidFill>
              </a:rPr>
              <a:t>1</a:t>
            </a:r>
            <a:r>
              <a:rPr lang="en-US" sz="4000" dirty="0">
                <a:solidFill>
                  <a:schemeClr val="tx1"/>
                </a:solidFill>
              </a:rPr>
              <a:t>, M. Stackpoole</a:t>
            </a:r>
            <a:r>
              <a:rPr lang="en-US" sz="4000" baseline="30000" dirty="0">
                <a:solidFill>
                  <a:schemeClr val="tx1"/>
                </a:solidFill>
              </a:rPr>
              <a:t>1</a:t>
            </a:r>
            <a:r>
              <a:rPr lang="en-US" sz="4000" dirty="0">
                <a:solidFill>
                  <a:schemeClr val="tx1"/>
                </a:solidFill>
              </a:rPr>
              <a:t>, S.Muppidi</a:t>
            </a:r>
            <a:r>
              <a:rPr lang="en-US" sz="4000" baseline="30000" dirty="0">
                <a:solidFill>
                  <a:schemeClr val="tx1"/>
                </a:solidFill>
              </a:rPr>
              <a:t>1</a:t>
            </a:r>
            <a:r>
              <a:rPr lang="en-US" sz="4000" dirty="0">
                <a:solidFill>
                  <a:schemeClr val="tx1"/>
                </a:solidFill>
              </a:rPr>
              <a:t>, and J. Morgan</a:t>
            </a:r>
            <a:r>
              <a:rPr lang="en-US" sz="4000" baseline="30000" dirty="0">
                <a:solidFill>
                  <a:schemeClr val="tx1"/>
                </a:solidFill>
              </a:rPr>
              <a:t>1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br>
              <a:rPr lang="en-US" sz="4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Ames Research Center, Moffett Field, CA 94035</a:t>
            </a:r>
            <a:endParaRPr lang="en-US" sz="4400" b="1" dirty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sp>
        <p:nvSpPr>
          <p:cNvPr id="90" name="Text Box 182"/>
          <p:cNvSpPr txBox="1">
            <a:spLocks noChangeArrowheads="1"/>
          </p:cNvSpPr>
          <p:nvPr/>
        </p:nvSpPr>
        <p:spPr bwMode="auto">
          <a:xfrm>
            <a:off x="304800" y="2301514"/>
            <a:ext cx="2145473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charset="0"/>
                <a:cs typeface="Calibri" charset="0"/>
              </a:rPr>
              <a:t> Introduction</a:t>
            </a:r>
            <a:endParaRPr lang="en-US" sz="2801" dirty="0">
              <a:latin typeface="Calibri" charset="0"/>
              <a:cs typeface="Calibri" charset="0"/>
            </a:endParaRPr>
          </a:p>
        </p:txBody>
      </p:sp>
      <p:pic>
        <p:nvPicPr>
          <p:cNvPr id="79" name="Picture 12" descr="NASA insigniaCMYK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380334"/>
            <a:ext cx="2057402" cy="164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368"/>
          <p:cNvSpPr>
            <a:spLocks noChangeArrowheads="1"/>
          </p:cNvSpPr>
          <p:nvPr/>
        </p:nvSpPr>
        <p:spPr bwMode="auto">
          <a:xfrm>
            <a:off x="22072950" y="25408293"/>
            <a:ext cx="21396018" cy="7129107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715" dirty="0">
              <a:latin typeface="Calibri" charset="0"/>
              <a:cs typeface="Calibri" charset="0"/>
            </a:endParaRPr>
          </a:p>
        </p:txBody>
      </p:sp>
      <p:sp>
        <p:nvSpPr>
          <p:cNvPr id="86" name="Text Box 369"/>
          <p:cNvSpPr txBox="1">
            <a:spLocks noChangeArrowheads="1"/>
          </p:cNvSpPr>
          <p:nvPr/>
        </p:nvSpPr>
        <p:spPr bwMode="auto">
          <a:xfrm>
            <a:off x="21759534" y="25450800"/>
            <a:ext cx="213373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charset="0"/>
                <a:cs typeface="Calibri" charset="0"/>
              </a:rPr>
              <a:t>Summary and Recommendations</a:t>
            </a:r>
            <a:endParaRPr lang="en-US" sz="3600" dirty="0">
              <a:latin typeface="Calibri" charset="0"/>
              <a:cs typeface="Calibri" charset="0"/>
            </a:endParaRPr>
          </a:p>
        </p:txBody>
      </p:sp>
      <p:sp>
        <p:nvSpPr>
          <p:cNvPr id="205" name="Rectangle 70"/>
          <p:cNvSpPr>
            <a:spLocks noChangeArrowheads="1"/>
          </p:cNvSpPr>
          <p:nvPr/>
        </p:nvSpPr>
        <p:spPr bwMode="auto">
          <a:xfrm>
            <a:off x="22039630" y="2301513"/>
            <a:ext cx="21429337" cy="11795487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715" dirty="0">
              <a:latin typeface="Calibri" charset="0"/>
              <a:cs typeface="Calibri" charset="0"/>
            </a:endParaRPr>
          </a:p>
        </p:txBody>
      </p:sp>
      <p:sp>
        <p:nvSpPr>
          <p:cNvPr id="94" name="Rectangle 70"/>
          <p:cNvSpPr>
            <a:spLocks noChangeArrowheads="1"/>
          </p:cNvSpPr>
          <p:nvPr/>
        </p:nvSpPr>
        <p:spPr bwMode="auto">
          <a:xfrm>
            <a:off x="341409" y="2301512"/>
            <a:ext cx="21454734" cy="8053503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715" dirty="0">
              <a:latin typeface="Calibri" charset="0"/>
              <a:cs typeface="Calibri" charset="0"/>
            </a:endParaRPr>
          </a:p>
        </p:txBody>
      </p:sp>
      <p:sp>
        <p:nvSpPr>
          <p:cNvPr id="96" name="Text Box 182"/>
          <p:cNvSpPr txBox="1">
            <a:spLocks noChangeArrowheads="1"/>
          </p:cNvSpPr>
          <p:nvPr/>
        </p:nvSpPr>
        <p:spPr bwMode="auto">
          <a:xfrm>
            <a:off x="457200" y="3048000"/>
            <a:ext cx="2105935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cardinal requirements govern the selection and use of thermal protection systems (TPS): 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Robustness to assure mission safety during entry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Mass efficiency to ensure science is maximized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Available ablative TPS options are few but capable for many destinations.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344A05-DB74-4540-BF25-F66143EF2BFD}"/>
              </a:ext>
            </a:extLst>
          </p:cNvPr>
          <p:cNvSpPr/>
          <p:nvPr/>
        </p:nvSpPr>
        <p:spPr>
          <a:xfrm>
            <a:off x="574508" y="24537841"/>
            <a:ext cx="9144000" cy="733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Conformal PICA (C-PICA) is very similar to PICA in terms of manufacturing </a:t>
            </a:r>
          </a:p>
          <a:p>
            <a:pPr marL="800045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PICA uses rigid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FiberForm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C-PICA uses compliant carbon felt - as a result, is easier to design and integrate. C-PICA  is ~ 50% more mass efficient that PICA and less expensive.</a:t>
            </a:r>
          </a:p>
          <a:p>
            <a:pPr marL="800045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C-PICA is currently at TRL 5, completion of C-PICA maturation for large scale applications, will provide a mass efficient (~ 50%) and reduced cost alternate.   When C-PICA is matured, PICA can serve as a backup.   </a:t>
            </a:r>
          </a:p>
          <a:p>
            <a:pPr marL="800045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Skimmer missions like Cupid’s Arrow do not require 3-D Woven capability.  Such missions can benefit from completion of the development of C-PICA.</a:t>
            </a:r>
          </a:p>
          <a:p>
            <a:pPr marL="800045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Maturation for all scales is the core need for C-PICA.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F88757A-A214-6D4D-9192-14C32C03A921}"/>
              </a:ext>
            </a:extLst>
          </p:cNvPr>
          <p:cNvSpPr/>
          <p:nvPr/>
        </p:nvSpPr>
        <p:spPr>
          <a:xfrm>
            <a:off x="22370143" y="4485471"/>
            <a:ext cx="8759267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Heatshield TPS: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Preliminary TPS trades and detailed aerothermal analysis indicated both SL-HEEET and DL-HEEET are viable TPS options.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SL-HEEET, offering 30% mass savings, was baselined for both aeroshells.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heatshields larger than 1.3m diameter, a tiled heatshield with seams is necessary for both DL-HEEET and SL-HEEET.  While not-yet demonstrated, extending SL-HEEET capability to larger than 1.3m diameter can be done following the DL-HEEET seam approach.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should be noted that ACC, currently the baseline for DAVINCI+, is a derivative of the Genesis TPS and will be heavier than SL-HEEET. Its applicability beyond ~ 1000 W/cm2 and at scales &gt; 2 m is not yet established.</a:t>
            </a: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Backshell TPS: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VFM study baselined PICA-D for the backshell and did not perform trades.  Based on our evaluation, C-PICA would provide an additional mass savings compared to PICA.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A2916A-2E08-284D-BE73-172F3A5D2E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777"/>
          <a:stretch/>
        </p:blipFill>
        <p:spPr>
          <a:xfrm>
            <a:off x="13030200" y="12801600"/>
            <a:ext cx="8250083" cy="7756709"/>
          </a:xfrm>
          <a:prstGeom prst="rect">
            <a:avLst/>
          </a:prstGeom>
        </p:spPr>
      </p:pic>
      <p:sp>
        <p:nvSpPr>
          <p:cNvPr id="159" name="Text Box 182">
            <a:extLst>
              <a:ext uri="{FF2B5EF4-FFF2-40B4-BE49-F238E27FC236}">
                <a16:creationId xmlns:a16="http://schemas.microsoft.com/office/drawing/2014/main" id="{B2CB6059-B9F6-A948-911E-FCB3A9BB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43" y="20878800"/>
            <a:ext cx="2145473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charset="0"/>
                <a:cs typeface="Calibri" charset="0"/>
              </a:rPr>
              <a:t>Future Venus missions: PICA and Conformal PICA</a:t>
            </a:r>
          </a:p>
        </p:txBody>
      </p:sp>
      <p:sp>
        <p:nvSpPr>
          <p:cNvPr id="160" name="Text Box 182">
            <a:extLst>
              <a:ext uri="{FF2B5EF4-FFF2-40B4-BE49-F238E27FC236}">
                <a16:creationId xmlns:a16="http://schemas.microsoft.com/office/drawing/2014/main" id="{FDF7FAE4-5C15-0947-B585-221F3D368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2949" y="2262385"/>
            <a:ext cx="2145473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charset="0"/>
                <a:cs typeface="Calibri" charset="0"/>
              </a:rPr>
              <a:t>2020 Venus Flagship Mission Study - TPS Highlights</a:t>
            </a:r>
          </a:p>
        </p:txBody>
      </p:sp>
      <p:sp>
        <p:nvSpPr>
          <p:cNvPr id="188" name="Content Placeholder 2">
            <a:extLst>
              <a:ext uri="{FF2B5EF4-FFF2-40B4-BE49-F238E27FC236}">
                <a16:creationId xmlns:a16="http://schemas.microsoft.com/office/drawing/2014/main" id="{A6FA0671-2960-1C41-B9CD-002B877C124F}"/>
              </a:ext>
            </a:extLst>
          </p:cNvPr>
          <p:cNvSpPr txBox="1">
            <a:spLocks/>
          </p:cNvSpPr>
          <p:nvPr/>
        </p:nvSpPr>
        <p:spPr>
          <a:xfrm>
            <a:off x="22402800" y="7010401"/>
            <a:ext cx="20842300" cy="838200"/>
          </a:xfrm>
          <a:prstGeom prst="rect">
            <a:avLst/>
          </a:prstGeom>
        </p:spPr>
        <p:txBody>
          <a:bodyPr>
            <a:noAutofit/>
          </a:bodyPr>
          <a:lstStyle>
            <a:lvl1pPr marL="1646321" indent="-1646321" algn="l" defTabSz="4389657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401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3565704" indent="-1371669" algn="l" defTabSz="4389657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401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5486675" indent="-1097018" algn="l" defTabSz="4389657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501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7680710" indent="-1097018" algn="l" defTabSz="4389657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6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9876332" indent="-1097018" algn="l" defTabSz="4389657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10333554" indent="-1097018" algn="l" defTabSz="4389657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+mn-lt"/>
                <a:ea typeface="ヒラギノ角ゴ Pro W3" charset="-128"/>
              </a:defRPr>
            </a:lvl6pPr>
            <a:lvl7pPr marL="10790778" indent="-1097018" algn="l" defTabSz="4389657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+mn-lt"/>
                <a:ea typeface="ヒラギノ角ゴ Pro W3" charset="-128"/>
              </a:defRPr>
            </a:lvl7pPr>
            <a:lvl8pPr marL="11248001" indent="-1097018" algn="l" defTabSz="4389657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+mn-lt"/>
                <a:ea typeface="ヒラギノ角ゴ Pro W3" charset="-128"/>
              </a:defRPr>
            </a:lvl8pPr>
            <a:lvl9pPr marL="11705223" indent="-1097018" algn="l" defTabSz="4389657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+mn-lt"/>
                <a:ea typeface="ヒラギノ角ゴ Pro W3" charset="-128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Calibri" charset="0"/>
              <a:cs typeface="Calibri" charset="0"/>
            </a:endParaRPr>
          </a:p>
        </p:txBody>
      </p:sp>
      <p:sp>
        <p:nvSpPr>
          <p:cNvPr id="199" name="Rectangle 70">
            <a:extLst>
              <a:ext uri="{FF2B5EF4-FFF2-40B4-BE49-F238E27FC236}">
                <a16:creationId xmlns:a16="http://schemas.microsoft.com/office/drawing/2014/main" id="{72F5B0EF-CF4A-4443-A5E9-88CAF7EB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41" y="20796252"/>
            <a:ext cx="21454734" cy="11741148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715" dirty="0">
              <a:latin typeface="Calibri" charset="0"/>
              <a:cs typeface="Calibri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41B97A-322D-9F48-BF94-A16248135294}"/>
              </a:ext>
            </a:extLst>
          </p:cNvPr>
          <p:cNvSpPr txBox="1"/>
          <p:nvPr/>
        </p:nvSpPr>
        <p:spPr>
          <a:xfrm>
            <a:off x="416105" y="10515600"/>
            <a:ext cx="209808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Future Venus missions: Dual- and Single-Layer 3-D Woven TPS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HEEET, a TRL 6 material, was developed as a 3-D Woven dual-layer system (DL-HEEET) </a:t>
            </a:r>
          </a:p>
          <a:p>
            <a:pPr marL="800045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viable replacement for heritage Carbon-Phenolic and a substantially more mass efficient (~ 50% ) TPS than heritage Carbon-Phenolic </a:t>
            </a:r>
          </a:p>
          <a:p>
            <a:pPr marL="800045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HEEET enables precision science instruments that require lower G-load limits; for the same TPS mass as Carbon Phenolic, HEEET withstands larger heat-loads as aa result of trajectory tailoring to achieve lower G-load entries.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5" lvl="1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Sustainment is a core need for 3-D Woven.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D9967A-ECE1-9E41-BF3A-2779F541F16E}"/>
              </a:ext>
            </a:extLst>
          </p:cNvPr>
          <p:cNvSpPr txBox="1"/>
          <p:nvPr/>
        </p:nvSpPr>
        <p:spPr>
          <a:xfrm>
            <a:off x="22068001" y="26136600"/>
            <a:ext cx="2107474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We seek VEXAG / Venus Science community advocacy: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NASA capabilities for Venus in-situ missions need to be maintained through this decade to ensure Venus mission proposers are not unduly burdened or unable to propose due to potential for TPS atrophy.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1828636" lvl="3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Without the capability assurance, next New Frontiers and Discovery Venus proposals will face insurmountable challenges to assure Risk Boards of the TPS  technology readiness. 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NASA gets support to complete the technology development of SL-HEEET and C-PICA so that robust, mass and cost efficient TPS are in place for future missions. Until then, alternates (DL-HEEET and PICA) exist to enable missions.</a:t>
            </a:r>
          </a:p>
          <a:p>
            <a:pPr marL="1828636" lvl="3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STMD invested in the development of C-PICA. C-PICA leverages PICA manufacturing and is 50% more mass efficient than PICA. Completing maturation of conformal PICA from TRL 5 to 6 is warranted as PICA has no alternate and C-PICA can also serve as a future replacement.  </a:t>
            </a:r>
          </a:p>
          <a:p>
            <a:pPr marL="1828636" lvl="3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For scales larger than ~ 1m SL-HEEET TPS can save 30% mass but a seam approach needs to be matured.  SL-HEEET is also at TRL 5 and timely investment will have significant benefit to future Venus in-situ missions.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29BFE49-35AB-A943-B41C-FA80E513C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8038" y="4038600"/>
            <a:ext cx="7729610" cy="5556357"/>
          </a:xfrm>
          <a:prstGeom prst="rect">
            <a:avLst/>
          </a:prstGeom>
          <a:ln w="28575">
            <a:noFill/>
          </a:ln>
        </p:spPr>
      </p:pic>
      <p:sp>
        <p:nvSpPr>
          <p:cNvPr id="47" name="Text Box 182">
            <a:extLst>
              <a:ext uri="{FF2B5EF4-FFF2-40B4-BE49-F238E27FC236}">
                <a16:creationId xmlns:a16="http://schemas.microsoft.com/office/drawing/2014/main" id="{C9EF2EFA-921F-5349-83C3-5B327008B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3280" y="4143534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latin typeface="Calibri" charset="0"/>
                <a:cs typeface="Calibri" charset="0"/>
              </a:rPr>
              <a:t>Capability Needed vs. SOA Ablative TPS</a:t>
            </a:r>
            <a:endParaRPr lang="en-US" sz="2800" dirty="0">
              <a:latin typeface="Calibri" charset="0"/>
              <a:cs typeface="Calibri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324D56-5DD7-6B44-84C5-FFE9E3162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7302" y="24551483"/>
            <a:ext cx="11872231" cy="7217777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438E2B4-25BA-944C-8C73-8A9ABD74BB91}"/>
              </a:ext>
            </a:extLst>
          </p:cNvPr>
          <p:cNvGrpSpPr/>
          <p:nvPr/>
        </p:nvGrpSpPr>
        <p:grpSpPr>
          <a:xfrm>
            <a:off x="31775400" y="4800600"/>
            <a:ext cx="10842617" cy="4974336"/>
            <a:chOff x="809121" y="1207409"/>
            <a:chExt cx="12492773" cy="5225602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97B0B51-81CE-BD47-A2E8-D2C38548C3B7}"/>
                </a:ext>
              </a:extLst>
            </p:cNvPr>
            <p:cNvGrpSpPr/>
            <p:nvPr/>
          </p:nvGrpSpPr>
          <p:grpSpPr>
            <a:xfrm>
              <a:off x="809121" y="1207409"/>
              <a:ext cx="8028605" cy="5225602"/>
              <a:chOff x="809121" y="1207409"/>
              <a:chExt cx="8028605" cy="5225602"/>
            </a:xfrm>
          </p:grpSpPr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493798BC-5FD9-084C-A450-9C07552A1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9121" y="1207409"/>
                <a:ext cx="3915106" cy="522560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DC4EFF67-C0DE-424C-935D-A820C1AE5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1025" y="1225929"/>
                <a:ext cx="4076701" cy="5185555"/>
              </a:xfrm>
              <a:prstGeom prst="rect">
                <a:avLst/>
              </a:prstGeom>
              <a:solidFill>
                <a:srgbClr val="080808"/>
              </a:solidFill>
              <a:ln>
                <a:noFill/>
              </a:ln>
            </p:spPr>
          </p:pic>
        </p:grp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3A59F14A-0591-D440-8CBB-2320617D0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66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99622" y="3583405"/>
              <a:ext cx="4402272" cy="28272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D707E21D-2473-3043-A217-41F1267FD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92824" y="1225929"/>
              <a:ext cx="4384848" cy="233349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1" name="Picture 110">
            <a:extLst>
              <a:ext uri="{FF2B5EF4-FFF2-40B4-BE49-F238E27FC236}">
                <a16:creationId xmlns:a16="http://schemas.microsoft.com/office/drawing/2014/main" id="{7B555952-57D3-DC44-A037-DD58E77F3D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0" y="10972800"/>
            <a:ext cx="4127547" cy="22413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8CC1DA09-1510-2A42-8374-99FB41840DD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814000" y="10058400"/>
            <a:ext cx="7299900" cy="3656824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2A154B1-7F3B-A041-ADA0-5B6ECC70961E}"/>
              </a:ext>
            </a:extLst>
          </p:cNvPr>
          <p:cNvSpPr txBox="1"/>
          <p:nvPr/>
        </p:nvSpPr>
        <p:spPr>
          <a:xfrm>
            <a:off x="22098000" y="15925800"/>
            <a:ext cx="21177099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NASA has dealt with TPS atrophy by recovering the capability or by developing new capability when needed. The process of recovery or alternate-development can easily take 5+ years and 10’s  of M of $’s.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Under the competed announcement of opportunities (AO), mission proposers that need TPS, especially NASA-developed TPS, have neither the time nor resources to recover atrophied capability. The risks are high if proposers (un)knowingly propose using  un-sustained TPS – it is untenable. 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Avoiding atrophy includes all areas necessary to perform missions: tools, facilities, raw material, expertise, and trained personnel available to perform the needed functions.  It resides both inside and outside of NASA.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Box 369">
            <a:extLst>
              <a:ext uri="{FF2B5EF4-FFF2-40B4-BE49-F238E27FC236}">
                <a16:creationId xmlns:a16="http://schemas.microsoft.com/office/drawing/2014/main" id="{586FB8D9-0AE0-C343-92EA-F7F44A848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0382" y="15279469"/>
            <a:ext cx="213373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charset="0"/>
                <a:cs typeface="Calibri" charset="0"/>
              </a:rPr>
              <a:t>TPS Capability Sustainment – Why Worry?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B0EC39-ECE5-B24A-BDAA-8C013880B8A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903197" y="19431000"/>
            <a:ext cx="10292900" cy="5310240"/>
          </a:xfrm>
          <a:prstGeom prst="rect">
            <a:avLst/>
          </a:prstGeom>
        </p:spPr>
      </p:pic>
      <p:sp>
        <p:nvSpPr>
          <p:cNvPr id="135" name="Text Box 182">
            <a:extLst>
              <a:ext uri="{FF2B5EF4-FFF2-40B4-BE49-F238E27FC236}">
                <a16:creationId xmlns:a16="http://schemas.microsoft.com/office/drawing/2014/main" id="{0207C6EB-5BAD-414C-8D75-5B6824ADD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14" y="4648200"/>
            <a:ext cx="1329456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3-D Woven and PICA-D are unique TPS materials, scalable in both aeroshell size and entry environment and have broad applicability. These two TPS materials are needed for future Venus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in-situ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missions.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Current Missions and TPS needs in this decade: 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MSR and Dragonfly have baselined 3-D Woven single-layer system and PICA-D respectively for their heatshield, and their TPS needs will be met by 2023 – 2025.  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Rocket Lab is studying 3-D Woven TPS for a small probe mission to Venus in 2023. 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Davinci+ baselined Advanced Carbon-Carbon (ACC), a derivative of Genesis (2001) TPS. 3-D Woven TPS could be a backup if needed. ACC is limited in demonstrated heat-flux capability and scalability.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longer-term need for 3-D Woven and PICA-D is unknown until the next set of missions are selected under New Frontiers and Discovery and the missions will likely not launch until early 2030.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021D3DE-51A6-584C-8308-F2223BACE019}"/>
              </a:ext>
            </a:extLst>
          </p:cNvPr>
          <p:cNvSpPr txBox="1"/>
          <p:nvPr/>
        </p:nvSpPr>
        <p:spPr>
          <a:xfrm>
            <a:off x="457200" y="12954000"/>
            <a:ext cx="12461695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895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While DL-HEEET is mature, an even more mass efficient option of 3-D Woven is a single-layer HEEET (SL-HEEET) version. 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NASA demonstrated (TRL 5) that the insulating layer of HEEET (SL-HEEET) is very capable and can save significant mass compared to DL-HEEET owing to its lower density.  </a:t>
            </a:r>
          </a:p>
          <a:p>
            <a:pPr marL="914345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Baselined for Mars Sample Return Earth Entry System, the single-layer 3-D woven system, called 3DMCP, is a single piece heat-shield with no seams at 1.3m diameter.  </a:t>
            </a:r>
          </a:p>
          <a:p>
            <a:pPr marL="914345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missions with larger aeroshells, (&gt;1.3m), use of SL-HEEET as a tiled system will require seams.  This is not yet demonstrated</a:t>
            </a:r>
          </a:p>
          <a:p>
            <a:pPr marL="74289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Rocket Lab planned to fly a small private mission probe (1/8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volume of Pioneer-Venus small probe) to Venus in 2023 and lowering entry system mass is key to accommodating science instruments.  ARC analysis indicated that the SL-HEEET system will save 30% mass compared to DL-HEEET. </a:t>
            </a:r>
          </a:p>
          <a:p>
            <a:pPr marL="74289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Maturation, scaling, and sustainment are core needs to this system.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4598BF1-2524-CC47-A5E3-045650E7EE16}"/>
              </a:ext>
            </a:extLst>
          </p:cNvPr>
          <p:cNvSpPr/>
          <p:nvPr/>
        </p:nvSpPr>
        <p:spPr>
          <a:xfrm>
            <a:off x="574508" y="21564600"/>
            <a:ext cx="2102928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PICA has undergone rayon supply chain problems and the commercial preform, a rigid Carbon Fiberform, is no longer made by FMI.  Driven by near-term missions including MSR and Dragonfly NASA’s Science Mission Directorate Planetary Science Division ensured PICA manufacturing is in place for NASA missions. PICA-D (domestic) uses lyocell as a rayon replacement precursor and PICA-D is proven to be a drop-in replacement for PICA.</a:t>
            </a:r>
          </a:p>
          <a:p>
            <a:pPr marL="800045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PICA is a flight-proven material, both as single-piece (Stardust, OSIRIS-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REx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and tiled systems (MSL, Mars2020). </a:t>
            </a:r>
          </a:p>
          <a:p>
            <a:pPr marL="800045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Sustainment is a core need for PICA-D.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F83C52F-9BDB-0A47-B9EB-A363B5162F1A}"/>
              </a:ext>
            </a:extLst>
          </p:cNvPr>
          <p:cNvSpPr/>
          <p:nvPr/>
        </p:nvSpPr>
        <p:spPr>
          <a:xfrm>
            <a:off x="22402911" y="2947160"/>
            <a:ext cx="209009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recently completed VFM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study to assess the habitability of Venus baselined two aeroshells with a requirement of limiting entry g-load to &lt; 50g in order to maximize the use of state-of-the-art instruments.  A 70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half-angle sphere cone was chosen for the large lander aeroshell in part to minimize TPS surface area and mass, and a 45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half-angle cone was chosen for the aerobot due to its superior aerodynamic stability despite the TPS mass penalty. 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F5910BC-1F97-2A44-8052-2B63FB28BE81}"/>
              </a:ext>
            </a:extLst>
          </p:cNvPr>
          <p:cNvSpPr txBox="1"/>
          <p:nvPr/>
        </p:nvSpPr>
        <p:spPr>
          <a:xfrm>
            <a:off x="22064621" y="19354800"/>
            <a:ext cx="1078957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the lack of missions between 2025 and early 2030’s, the need for NASA-developed TPS, specifically 3-D Woven and PICA, will be non-existent.  The (5–7) year gap between uses is significant and the next New Frontiers and Discovery proposal teams should be aware and be concerned.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NASA, as the steward for unique, NASA developed TPS technologies, needs to sustain the capability readiness of one-of-a-kind NASA-developed TPS capabilities for planetary missions.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 annual risk assessment followed by targeted risk mitigation steps in the ”gap-years”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will assure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TPS readiness for the next New Frontiers and Discovery mission proposers that are likely to launch missions in the early-to-mid 2030’s</a:t>
            </a:r>
          </a:p>
        </p:txBody>
      </p:sp>
      <p:sp>
        <p:nvSpPr>
          <p:cNvPr id="141" name="Rectangle 368">
            <a:extLst>
              <a:ext uri="{FF2B5EF4-FFF2-40B4-BE49-F238E27FC236}">
                <a16:creationId xmlns:a16="http://schemas.microsoft.com/office/drawing/2014/main" id="{2A602BD6-2D9C-8646-8CFF-111595CFB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1781" y="15254617"/>
            <a:ext cx="21396018" cy="9762031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715" dirty="0">
              <a:latin typeface="Calibri" charset="0"/>
              <a:cs typeface="Calibri" charset="0"/>
            </a:endParaRPr>
          </a:p>
        </p:txBody>
      </p:sp>
      <p:sp>
        <p:nvSpPr>
          <p:cNvPr id="40" name="Rectangle 70">
            <a:extLst>
              <a:ext uri="{FF2B5EF4-FFF2-40B4-BE49-F238E27FC236}">
                <a16:creationId xmlns:a16="http://schemas.microsoft.com/office/drawing/2014/main" id="{197F3B89-BF5C-224B-946C-064F696B6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501672"/>
            <a:ext cx="21454734" cy="10147923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715" dirty="0">
              <a:latin typeface="Calibri" charset="0"/>
              <a:cs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074404-754C-D14E-A629-93A884F165C9}"/>
              </a:ext>
            </a:extLst>
          </p:cNvPr>
          <p:cNvSpPr txBox="1"/>
          <p:nvPr/>
        </p:nvSpPr>
        <p:spPr>
          <a:xfrm>
            <a:off x="9906000" y="31623000"/>
            <a:ext cx="11274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C-PICA, when arc jet tested side-by-side with PICA, showed is very efficient. The peak bond-line temperature of C-PICA is half that of PICA.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1910C-C362-E74B-9F09-A91ED88B9C8A}"/>
              </a:ext>
            </a:extLst>
          </p:cNvPr>
          <p:cNvSpPr txBox="1"/>
          <p:nvPr/>
        </p:nvSpPr>
        <p:spPr>
          <a:xfrm>
            <a:off x="22126575" y="14325600"/>
            <a:ext cx="21307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1450"/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Beauchamp, P., Gilmore, M. S., Lynch, R. J.,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B. V., Nicoletti, A., Jones, A., &amp; Segura, M. E., “Venus Flagship Mission Concept: A Decadal Survey Study,”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2021 IEEE Aerospace Conference (50100)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(pp. 1-18), IEEE.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191B3-923F-304F-AE6C-073600B883C9}"/>
              </a:ext>
            </a:extLst>
          </p:cNvPr>
          <p:cNvSpPr txBox="1"/>
          <p:nvPr/>
        </p:nvSpPr>
        <p:spPr>
          <a:xfrm>
            <a:off x="31699200" y="9677400"/>
            <a:ext cx="3741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Figures taken from Ref 1.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39AC79-1D8A-8149-B4E9-AD0E99C71C97}"/>
              </a:ext>
            </a:extLst>
          </p:cNvPr>
          <p:cNvSpPr txBox="1"/>
          <p:nvPr/>
        </p:nvSpPr>
        <p:spPr>
          <a:xfrm>
            <a:off x="31318200" y="13258800"/>
            <a:ext cx="4668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Aeroshell for the Lander (Ref 1.)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1A297-01BC-5642-8ABF-43E4D0FD8929}"/>
              </a:ext>
            </a:extLst>
          </p:cNvPr>
          <p:cNvSpPr txBox="1"/>
          <p:nvPr/>
        </p:nvSpPr>
        <p:spPr>
          <a:xfrm>
            <a:off x="35814000" y="13716000"/>
            <a:ext cx="794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from TPS Sizing Studies for Lander and Aerobot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159003-1075-7D4A-ADE8-43ECCA8936E0}"/>
              </a:ext>
            </a:extLst>
          </p:cNvPr>
          <p:cNvSpPr txBox="1"/>
          <p:nvPr/>
        </p:nvSpPr>
        <p:spPr>
          <a:xfrm>
            <a:off x="15240000" y="9644984"/>
            <a:ext cx="5338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High-TRL TPS options available today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28740</TotalTime>
  <Words>1666</Words>
  <Application>Microsoft Macintosh PowerPoint</Application>
  <PresentationFormat>Custom</PresentationFormat>
  <Paragraphs>77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</vt:lpstr>
      <vt:lpstr>Blank</vt:lpstr>
      <vt:lpstr>Robust and Mass Efficient Thermal Protection Systems for Future Venus Missions  E. Venkatapathy1, M. Gasch1, M. Stackpoole1, S.Muppidi1, and J. Morgan1  1 NASA Ames Research Center, Moffett Field, CA 94035</vt:lpstr>
    </vt:vector>
  </TitlesOfParts>
  <Manager/>
  <Company>University of Marme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Reactive Processing &amp; Mechanical Properties of Silicon Nitride Matrix Composites &amp; their use in Joining &amp; Coating Ceramics &amp; Ceramic Matrix Composites </dc:title>
  <dc:subject/>
  <dc:creator>Mairead Stackpoole</dc:creator>
  <cp:keywords/>
  <dc:description/>
  <cp:lastModifiedBy>Venkatapathy, Ethiraj (ARC-TS)</cp:lastModifiedBy>
  <cp:revision>378</cp:revision>
  <cp:lastPrinted>2016-08-03T20:52:27Z</cp:lastPrinted>
  <dcterms:created xsi:type="dcterms:W3CDTF">2013-01-30T21:32:29Z</dcterms:created>
  <dcterms:modified xsi:type="dcterms:W3CDTF">2021-10-21T15:47:29Z</dcterms:modified>
  <cp:category/>
</cp:coreProperties>
</file>