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1063" r:id="rId6"/>
    <p:sldId id="1177" r:id="rId7"/>
    <p:sldId id="1197" r:id="rId8"/>
    <p:sldId id="1195" r:id="rId9"/>
    <p:sldId id="346" r:id="rId10"/>
    <p:sldId id="1196" r:id="rId11"/>
    <p:sldId id="379" r:id="rId12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 Munk" initials="MMM" lastIdx="1" clrIdx="0"/>
  <p:cmAuthor id="1" name="Alicia Cianciolo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AEAE"/>
    <a:srgbClr val="66FFF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4" autoAdjust="0"/>
    <p:restoredTop sz="95701" autoAdjust="0"/>
  </p:normalViewPr>
  <p:slideViewPr>
    <p:cSldViewPr snapToGrid="0" snapToObjects="1">
      <p:cViewPr varScale="1">
        <p:scale>
          <a:sx n="206" d="100"/>
          <a:sy n="206" d="100"/>
        </p:scale>
        <p:origin x="192" y="680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55" d="100"/>
        <a:sy n="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B89EC-E2DB-1D44-8FC4-A34157F02E47}" type="datetimeFigureOut">
              <a:rPr lang="en-US" smtClean="0"/>
              <a:t>1/5/22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B3529-2712-D44D-92B8-F099BD412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45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248D9-5A64-5540-B09B-5D72F84D25A2}" type="datetimeFigureOut">
              <a:rPr lang="en-US" smtClean="0"/>
              <a:t>1/5/22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B98B74-21AB-D149-A437-F433EE3FE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975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30FD3-E5C9-594A-B2D9-08B568D402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21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30FD3-E5C9-594A-B2D9-08B568D402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9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4"/>
          <p:cNvSpPr txBox="1">
            <a:spLocks noChangeArrowheads="1"/>
          </p:cNvSpPr>
          <p:nvPr userDrawn="1"/>
        </p:nvSpPr>
        <p:spPr bwMode="auto">
          <a:xfrm>
            <a:off x="-29932" y="594491"/>
            <a:ext cx="244344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white"/>
                </a:solidFill>
                <a:latin typeface="Arial"/>
                <a:ea typeface="ヒラギノ角ゴ Pro W3" charset="-128"/>
                <a:cs typeface="Arial"/>
              </a:rPr>
              <a:t>National Aeronautics and Space Administration</a:t>
            </a:r>
          </a:p>
        </p:txBody>
      </p:sp>
      <p:sp>
        <p:nvSpPr>
          <p:cNvPr id="9" name="Rectangle 162"/>
          <p:cNvSpPr>
            <a:spLocks noGrp="1" noChangeArrowheads="1"/>
          </p:cNvSpPr>
          <p:nvPr>
            <p:ph type="ctrTitle"/>
          </p:nvPr>
        </p:nvSpPr>
        <p:spPr>
          <a:xfrm>
            <a:off x="458792" y="1139827"/>
            <a:ext cx="4867275" cy="109061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eaLnBrk="1" hangingPunct="1"/>
            <a:r>
              <a:rPr lang="en-US" sz="3600" dirty="0"/>
              <a:t>[Title]</a:t>
            </a:r>
          </a:p>
        </p:txBody>
      </p:sp>
      <p:sp>
        <p:nvSpPr>
          <p:cNvPr id="10" name="Rectangle 163"/>
          <p:cNvSpPr>
            <a:spLocks noGrp="1" noChangeArrowheads="1"/>
          </p:cNvSpPr>
          <p:nvPr>
            <p:ph type="subTitle" idx="1"/>
          </p:nvPr>
        </p:nvSpPr>
        <p:spPr>
          <a:xfrm>
            <a:off x="458788" y="2479487"/>
            <a:ext cx="7313612" cy="1917287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[Presenter]</a:t>
            </a:r>
          </a:p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[Date]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8800"/>
                    </a14:imgEffect>
                    <a14:imgEffect>
                      <a14:saturation sat="1110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2768" r="45419" b="43791"/>
          <a:stretch/>
        </p:blipFill>
        <p:spPr>
          <a:xfrm>
            <a:off x="0" y="847632"/>
            <a:ext cx="9147457" cy="48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6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0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3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234771" y="1021837"/>
            <a:ext cx="8449470" cy="42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799" y="53112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7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"/>
            <a:ext cx="9144000" cy="84613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>
              <a:spcBef>
                <a:spcPct val="20000"/>
              </a:spcBef>
              <a:defRPr/>
            </a:pPr>
            <a:endParaRPr lang="en-US" dirty="0">
              <a:solidFill>
                <a:prstClr val="black"/>
              </a:solidFill>
              <a:ea typeface="ＭＳ Ｐゴシック" pitchFamily="-80" charset="-128"/>
              <a:cs typeface="ＭＳ Ｐゴシック" pitchFamily="-80" charset="-128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37330" y="46053"/>
            <a:ext cx="8076408" cy="7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 bwMode="auto">
          <a:xfrm>
            <a:off x="234771" y="1021837"/>
            <a:ext cx="8449470" cy="42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799" y="53112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67" descr="NASA insignia RGB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3738" y="158752"/>
            <a:ext cx="7175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503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5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8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39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05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BCF7C54C-9DC9-CF4C-AEA7-11A0F1C94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2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"/>
            <a:ext cx="9144000" cy="84613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57200">
              <a:spcBef>
                <a:spcPct val="20000"/>
              </a:spcBef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 pitchFamily="-80" charset="-128"/>
              <a:cs typeface="Arial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37330" y="46053"/>
            <a:ext cx="8076408" cy="7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4771" y="1021837"/>
            <a:ext cx="8449470" cy="42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1799" y="53112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59A830-B15D-8941-9626-8D1B286DCA30}"/>
              </a:ext>
            </a:extLst>
          </p:cNvPr>
          <p:cNvSpPr/>
          <p:nvPr userDrawn="1"/>
        </p:nvSpPr>
        <p:spPr>
          <a:xfrm>
            <a:off x="0" y="0"/>
            <a:ext cx="9144000" cy="9217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2" descr="Related image">
            <a:extLst>
              <a:ext uri="{FF2B5EF4-FFF2-40B4-BE49-F238E27FC236}">
                <a16:creationId xmlns:a16="http://schemas.microsoft.com/office/drawing/2014/main" id="{B9A46C26-97C9-0A44-994C-FDFEC5877F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30545" r="14924" b="33269"/>
          <a:stretch/>
        </p:blipFill>
        <p:spPr bwMode="auto">
          <a:xfrm>
            <a:off x="7613776" y="54516"/>
            <a:ext cx="1470220" cy="73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82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mailto:Paul.Wercinski@nasa.go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video" Target="../media/media1.mov"/><Relationship Id="rId16" Type="http://schemas.openxmlformats.org/officeDocument/2006/relationships/image" Target="../media/image14.jpeg"/><Relationship Id="rId1" Type="http://schemas.microsoft.com/office/2007/relationships/media" Target="../media/media1.mov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hyperlink" Target="mailto:Paul.Wercinski@nasa.gov" TargetMode="External"/><Relationship Id="rId10" Type="http://schemas.microsoft.com/office/2007/relationships/hdphoto" Target="../media/hdphoto3.wdp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17" Type="http://schemas.openxmlformats.org/officeDocument/2006/relationships/hyperlink" Target="mailto:Paul.Wercinski@nasa.gov" TargetMode="External"/><Relationship Id="rId2" Type="http://schemas.openxmlformats.org/officeDocument/2006/relationships/video" Target="../media/media2.mov"/><Relationship Id="rId16" Type="http://schemas.openxmlformats.org/officeDocument/2006/relationships/image" Target="../media/image23.jpeg"/><Relationship Id="rId1" Type="http://schemas.microsoft.com/office/2007/relationships/media" Target="../media/media2.mo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video" Target="../media/media3.mp4"/><Relationship Id="rId9" Type="http://schemas.openxmlformats.org/officeDocument/2006/relationships/image" Target="../media/image17.pn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Paul.Wercinski@nasa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Paul.Wercinski@nasa.g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Wercinski@nasa.gov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C70CA9-6CF0-CF4F-8C06-8EAF5B46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7C54C-9DC9-CF4C-AEA7-11A0F1C94BD6}" type="slidenum">
              <a:rPr lang="en-US" smtClean="0"/>
              <a:t>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51BB9-40DA-9743-8205-65F6B7BCB812}"/>
              </a:ext>
            </a:extLst>
          </p:cNvPr>
          <p:cNvSpPr txBox="1"/>
          <p:nvPr/>
        </p:nvSpPr>
        <p:spPr>
          <a:xfrm>
            <a:off x="2772600" y="5438001"/>
            <a:ext cx="3052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POC: </a:t>
            </a:r>
            <a:r>
              <a:rPr lang="en-US" sz="1200">
                <a:hlinkClick r:id="rId2"/>
              </a:rPr>
              <a:t>Paul.Wercinski@nasa.gov</a:t>
            </a:r>
            <a:r>
              <a:rPr lang="en-US" sz="1200"/>
              <a:t>. 650-776-9984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699087-C1FC-A649-A45F-5EC8C2001DA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4E952-02D1-1045-AF77-4C1310221A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r="2127"/>
          <a:stretch/>
        </p:blipFill>
        <p:spPr>
          <a:xfrm>
            <a:off x="526800" y="0"/>
            <a:ext cx="8154867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3051FB-E582-8345-BD7B-93FD644CF257}"/>
              </a:ext>
            </a:extLst>
          </p:cNvPr>
          <p:cNvSpPr/>
          <p:nvPr/>
        </p:nvSpPr>
        <p:spPr>
          <a:xfrm>
            <a:off x="550845" y="3476734"/>
            <a:ext cx="68084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Heavy"/>
                <a:cs typeface="Avenir Heavy"/>
              </a:rPr>
              <a:t>Enabling New and Innovative Low Cost Mars Science Missions with the Adaptable, Deployable, Entry and </a:t>
            </a:r>
          </a:p>
          <a:p>
            <a:pPr algn="ctr"/>
            <a:r>
              <a:rPr lang="en-US" sz="2100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Heavy"/>
                <a:cs typeface="Avenir Heavy"/>
              </a:rPr>
              <a:t>Placement Technology (ADEPT)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467CF-9810-7348-A6A9-90D47995F2F3}"/>
              </a:ext>
            </a:extLst>
          </p:cNvPr>
          <p:cNvSpPr txBox="1"/>
          <p:nvPr/>
        </p:nvSpPr>
        <p:spPr>
          <a:xfrm>
            <a:off x="1271065" y="511387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Medium"/>
                <a:cs typeface="Avenir Medium"/>
              </a:rPr>
              <a:t>January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A6582-D57D-F443-9933-2FD04ED4BBC9}"/>
              </a:ext>
            </a:extLst>
          </p:cNvPr>
          <p:cNvSpPr txBox="1"/>
          <p:nvPr/>
        </p:nvSpPr>
        <p:spPr>
          <a:xfrm>
            <a:off x="2087040" y="4582960"/>
            <a:ext cx="3788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Medium"/>
                <a:cs typeface="Avenir Medium"/>
              </a:rPr>
              <a:t>Paul Wercinski and Ethiraj Venkatapathy</a:t>
            </a:r>
          </a:p>
          <a:p>
            <a:pPr algn="ctr"/>
            <a:r>
              <a:rPr lang="en-US" sz="15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Medium"/>
                <a:cs typeface="Avenir Medium"/>
              </a:rPr>
              <a:t>NASA Ames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179006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9ACAA-95E6-1444-A309-340BF925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/>
              <a:t>Adaptable, Deployable Entry and Placement Technology (ADEPT)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93D34E10-E316-7540-B18C-45D2FD7B7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C1606-AAA8-8245-9BCF-CC76FD2DF0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AEBEE0-CF33-184B-8317-999A6B43476D}"/>
              </a:ext>
            </a:extLst>
          </p:cNvPr>
          <p:cNvSpPr txBox="1"/>
          <p:nvPr/>
        </p:nvSpPr>
        <p:spPr>
          <a:xfrm>
            <a:off x="2153135" y="960637"/>
            <a:ext cx="3499909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dirty="0"/>
              <a:t>ADEPT’s Major Benefits: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350" dirty="0"/>
              <a:t>Overcomes entry vehicle packaging and volume constraints in LV shroud or as secondary payload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350" dirty="0"/>
              <a:t>Deployed configuration achieves low ballistic coefficient (M/CdA), reducing peak heating and dynamic pressure loads; 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1350" dirty="0"/>
              <a:t>Woven carbon fabric, tested up to 250 W/cm</a:t>
            </a:r>
            <a:r>
              <a:rPr lang="en-US" sz="1350" baseline="30000" dirty="0"/>
              <a:t>2</a:t>
            </a:r>
            <a:r>
              <a:rPr lang="en-US" sz="1350" dirty="0"/>
              <a:t>, is suitable for extreme heating conditions including Venus science missions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24C0AE-2B7B-7843-9F92-1FB9F1A7A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42" b="1"/>
          <a:stretch/>
        </p:blipFill>
        <p:spPr bwMode="auto">
          <a:xfrm>
            <a:off x="2830" y="897763"/>
            <a:ext cx="2089442" cy="170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AE45B67-14F0-FF47-A519-E9EB3BD96A1F}"/>
              </a:ext>
            </a:extLst>
          </p:cNvPr>
          <p:cNvGrpSpPr/>
          <p:nvPr/>
        </p:nvGrpSpPr>
        <p:grpSpPr>
          <a:xfrm>
            <a:off x="252755" y="2721024"/>
            <a:ext cx="1920240" cy="1117029"/>
            <a:chOff x="305699" y="3465616"/>
            <a:chExt cx="2560320" cy="14893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FB7D496-39E4-8144-B55A-8835C49E07E3}"/>
                </a:ext>
              </a:extLst>
            </p:cNvPr>
            <p:cNvSpPr/>
            <p:nvPr/>
          </p:nvSpPr>
          <p:spPr>
            <a:xfrm>
              <a:off x="329894" y="3491948"/>
              <a:ext cx="2468880" cy="146304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8C7C1B-1329-4146-8CBC-97F5DA44DBE7}"/>
                </a:ext>
              </a:extLst>
            </p:cNvPr>
            <p:cNvSpPr txBox="1"/>
            <p:nvPr/>
          </p:nvSpPr>
          <p:spPr>
            <a:xfrm>
              <a:off x="305699" y="3465616"/>
              <a:ext cx="256032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/>
                </a:rPr>
                <a:t>3D Woven Carbon Fabric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7A39E44-D418-534C-B3F2-BB021B7C7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56" b="94444" l="3412" r="96588">
                          <a14:foregroundMark x1="10448" y1="41358" x2="7463" y2="10185"/>
                          <a14:foregroundMark x1="3412" y1="10185" x2="3412" y2="10185"/>
                          <a14:foregroundMark x1="43497" y1="5556" x2="43497" y2="5556"/>
                          <a14:foregroundMark x1="93817" y1="50926" x2="93817" y2="50926"/>
                          <a14:foregroundMark x1="21322" y1="90741" x2="21322" y2="90741"/>
                          <a14:foregroundMark x1="23667" y1="94753" x2="23667" y2="94753"/>
                          <a14:foregroundMark x1="96588" y1="46914" x2="96588" y2="46914"/>
                          <a14:backgroundMark x1="91045" y1="4630" x2="91045" y2="5556"/>
                          <a14:backgroundMark x1="89979" y1="69753" x2="91684" y2="69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139" y="4080624"/>
              <a:ext cx="1190707" cy="82296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B1482A8-ED76-1147-ACCA-531BCF02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658" y="4018358"/>
              <a:ext cx="1071878" cy="9144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032385-AE6C-614C-83C7-D3368F5BDE41}"/>
                </a:ext>
              </a:extLst>
            </p:cNvPr>
            <p:cNvSpPr txBox="1"/>
            <p:nvPr/>
          </p:nvSpPr>
          <p:spPr>
            <a:xfrm>
              <a:off x="1765255" y="3790815"/>
              <a:ext cx="1054135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Aft Surface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2E759F4-BD77-644C-84E3-9B0EE71AE1CF}"/>
                </a:ext>
              </a:extLst>
            </p:cNvPr>
            <p:cNvSpPr txBox="1"/>
            <p:nvPr/>
          </p:nvSpPr>
          <p:spPr>
            <a:xfrm>
              <a:off x="324286" y="3790815"/>
              <a:ext cx="122726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Front Surface</a:t>
              </a: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B923696-1199-4249-A001-7B1689349E51}"/>
              </a:ext>
            </a:extLst>
          </p:cNvPr>
          <p:cNvCxnSpPr>
            <a:cxnSpLocks/>
          </p:cNvCxnSpPr>
          <p:nvPr/>
        </p:nvCxnSpPr>
        <p:spPr>
          <a:xfrm flipV="1">
            <a:off x="1347422" y="1974500"/>
            <a:ext cx="47295" cy="766273"/>
          </a:xfrm>
          <a:prstGeom prst="line">
            <a:avLst/>
          </a:prstGeom>
          <a:ln w="9525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D4287DB-0BF7-4849-80A2-D272CB7D77DA}"/>
              </a:ext>
            </a:extLst>
          </p:cNvPr>
          <p:cNvSpPr txBox="1"/>
          <p:nvPr/>
        </p:nvSpPr>
        <p:spPr>
          <a:xfrm>
            <a:off x="241641" y="2526358"/>
            <a:ext cx="51472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Struts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D9EFF-022E-4A4E-A608-3E661F27A6EA}"/>
              </a:ext>
            </a:extLst>
          </p:cNvPr>
          <p:cNvSpPr txBox="1"/>
          <p:nvPr/>
        </p:nvSpPr>
        <p:spPr>
          <a:xfrm>
            <a:off x="828621" y="2268244"/>
            <a:ext cx="504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Ribs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332EF7-5E29-F549-BF1F-5E8F5E068A9F}"/>
              </a:ext>
            </a:extLst>
          </p:cNvPr>
          <p:cNvCxnSpPr/>
          <p:nvPr/>
        </p:nvCxnSpPr>
        <p:spPr>
          <a:xfrm flipH="1" flipV="1">
            <a:off x="945857" y="2037095"/>
            <a:ext cx="63880" cy="231149"/>
          </a:xfrm>
          <a:prstGeom prst="line">
            <a:avLst/>
          </a:prstGeom>
          <a:ln w="9525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8FE4B7-ABFC-AD44-8577-055A777D7F0A}"/>
              </a:ext>
            </a:extLst>
          </p:cNvPr>
          <p:cNvCxnSpPr>
            <a:stCxn id="15" idx="0"/>
          </p:cNvCxnSpPr>
          <p:nvPr/>
        </p:nvCxnSpPr>
        <p:spPr>
          <a:xfrm flipV="1">
            <a:off x="499002" y="2262783"/>
            <a:ext cx="173266" cy="26357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8E4F01-EE94-AC4A-B1D7-FEF5C369A951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416116" y="2235641"/>
            <a:ext cx="82886" cy="29071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F1BF87A-74CA-7247-8F27-C06EF3B6FBDA}"/>
              </a:ext>
            </a:extLst>
          </p:cNvPr>
          <p:cNvSpPr txBox="1"/>
          <p:nvPr/>
        </p:nvSpPr>
        <p:spPr>
          <a:xfrm>
            <a:off x="-58033" y="953529"/>
            <a:ext cx="940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Rigid Nose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0D4449-5B77-1E43-85BD-341F0BF58D1F}"/>
              </a:ext>
            </a:extLst>
          </p:cNvPr>
          <p:cNvSpPr txBox="1"/>
          <p:nvPr/>
        </p:nvSpPr>
        <p:spPr>
          <a:xfrm>
            <a:off x="14951" y="1742875"/>
            <a:ext cx="49131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/>
                <a:cs typeface="Arial"/>
              </a:rPr>
              <a:t>Main Body</a:t>
            </a:r>
          </a:p>
        </p:txBody>
      </p:sp>
      <p:pic>
        <p:nvPicPr>
          <p:cNvPr id="3" name="ADEPT intro and deploy_no audio.mov" descr="ADEPT intro and deploy_no audio.mov">
            <a:hlinkClick r:id="" action="ppaction://media"/>
            <a:extLst>
              <a:ext uri="{FF2B5EF4-FFF2-40B4-BE49-F238E27FC236}">
                <a16:creationId xmlns:a16="http://schemas.microsoft.com/office/drawing/2014/main" id="{C67D8D37-33A4-2B4A-A29F-80F1DBD2F3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1630" y="985911"/>
            <a:ext cx="2390287" cy="1344537"/>
          </a:xfrm>
          <a:prstGeom prst="rect">
            <a:avLst/>
          </a:prstGeom>
        </p:spPr>
      </p:pic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E919A9E-6D05-9C4D-AEA3-1B399DDE3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325595"/>
              </p:ext>
            </p:extLst>
          </p:nvPr>
        </p:nvGraphicFramePr>
        <p:xfrm>
          <a:off x="351453" y="3862143"/>
          <a:ext cx="8447313" cy="16504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69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0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2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4298"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 marL="76200" marR="76200" marT="38100" marB="381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/>
                        <a:t>SmallSat</a:t>
                      </a:r>
                      <a:r>
                        <a:rPr lang="en-US" sz="900" b="0" dirty="0"/>
                        <a:t> Class (1-3m Diameter)</a:t>
                      </a:r>
                    </a:p>
                    <a:p>
                      <a:pPr algn="ctr"/>
                      <a:r>
                        <a:rPr lang="en-US" sz="900" b="0" dirty="0"/>
                        <a:t>(Tech Demo or Secondary Payload)</a:t>
                      </a:r>
                    </a:p>
                  </a:txBody>
                  <a:tcPr marL="76200" marR="76200" marT="38100" marB="381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Robotic</a:t>
                      </a:r>
                      <a:r>
                        <a:rPr lang="en-US" sz="900" b="0" baseline="0" dirty="0"/>
                        <a:t> Class (4-12m Diameter)</a:t>
                      </a:r>
                    </a:p>
                    <a:p>
                      <a:pPr algn="ctr"/>
                      <a:r>
                        <a:rPr lang="en-US" sz="900" b="0" baseline="0" dirty="0"/>
                        <a:t>(Discovery, New Frontier, </a:t>
                      </a:r>
                      <a:r>
                        <a:rPr lang="en-US" sz="900" b="0" dirty="0"/>
                        <a:t>Flagship</a:t>
                      </a:r>
                      <a:r>
                        <a:rPr lang="en-US" sz="900" b="0" baseline="0" dirty="0"/>
                        <a:t>)</a:t>
                      </a:r>
                    </a:p>
                  </a:txBody>
                  <a:tcPr marL="76200" marR="76200" marT="38100" marB="381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/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/>
                        <a:t>Exploration Class</a:t>
                      </a:r>
                    </a:p>
                    <a:p>
                      <a:pPr algn="ctr"/>
                      <a:r>
                        <a:rPr lang="en-US" sz="900" b="0" dirty="0"/>
                        <a:t>(Human Mars)</a:t>
                      </a:r>
                    </a:p>
                  </a:txBody>
                  <a:tcPr marL="76200" marR="76200" marT="38100" marB="381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9931">
                <a:tc>
                  <a:txBody>
                    <a:bodyPr/>
                    <a:lstStyle/>
                    <a:p>
                      <a:r>
                        <a:rPr lang="en-US" sz="900" b="1" dirty="0"/>
                        <a:t>Ballistic and Lifting Entry Vehicle Concepts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dirty="0"/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76200" marR="76200" marT="38100" marB="381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1" name="Picture 40">
            <a:extLst>
              <a:ext uri="{FF2B5EF4-FFF2-40B4-BE49-F238E27FC236}">
                <a16:creationId xmlns:a16="http://schemas.microsoft.com/office/drawing/2014/main" id="{BE003590-0BAB-5D4B-A4CB-9736EF7149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26" b="89908" l="9962" r="95238">
                        <a14:backgroundMark x1="52882" y1="75098" x2="52882" y2="75098"/>
                        <a14:backgroundMark x1="55138" y1="75098" x2="55138" y2="75098"/>
                        <a14:backgroundMark x1="59398" y1="75623" x2="59398" y2="75623"/>
                        <a14:backgroundMark x1="62155" y1="75098" x2="62155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3" t="14437" r="2994" b="10640"/>
          <a:stretch/>
        </p:blipFill>
        <p:spPr>
          <a:xfrm>
            <a:off x="3888594" y="4301904"/>
            <a:ext cx="1405978" cy="61816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A2A18FE-5557-AF42-8EAF-8FFA4B3BF1B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137" t="17171" r="26206" b="25256"/>
          <a:stretch/>
        </p:blipFill>
        <p:spPr>
          <a:xfrm>
            <a:off x="1703287" y="4286833"/>
            <a:ext cx="1163413" cy="586415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4EA03926-C496-0D41-A127-5AF622EC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53949" y="4322625"/>
            <a:ext cx="1408963" cy="85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8F45EAA-883A-0C4A-B5FE-096E29044538}"/>
              </a:ext>
            </a:extLst>
          </p:cNvPr>
          <p:cNvSpPr txBox="1"/>
          <p:nvPr/>
        </p:nvSpPr>
        <p:spPr>
          <a:xfrm>
            <a:off x="1765240" y="4957931"/>
            <a:ext cx="934871" cy="348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SR-1</a:t>
            </a:r>
          </a:p>
          <a:p>
            <a:r>
              <a:rPr lang="en-US" sz="833" dirty="0"/>
              <a:t>(2018 Flight Test)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C950EE9-FC81-D144-9837-C1F260AA7612}"/>
              </a:ext>
            </a:extLst>
          </p:cNvPr>
          <p:cNvSpPr txBox="1"/>
          <p:nvPr/>
        </p:nvSpPr>
        <p:spPr>
          <a:xfrm>
            <a:off x="4210913" y="4950427"/>
            <a:ext cx="838691" cy="348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ADEPT </a:t>
            </a:r>
            <a:r>
              <a:rPr lang="en-US" sz="833" dirty="0" err="1"/>
              <a:t>VITaL</a:t>
            </a:r>
          </a:p>
          <a:p>
            <a:r>
              <a:rPr lang="en-US" sz="833" dirty="0" err="1"/>
              <a:t>(Venus Lander)</a:t>
            </a:r>
            <a:endParaRPr lang="en-US" sz="833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26E6084-21DC-564A-9B94-CDA53EC5DF71}"/>
              </a:ext>
            </a:extLst>
          </p:cNvPr>
          <p:cNvSpPr txBox="1"/>
          <p:nvPr/>
        </p:nvSpPr>
        <p:spPr>
          <a:xfrm>
            <a:off x="402215" y="3942562"/>
            <a:ext cx="1107996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b="1" dirty="0">
                <a:solidFill>
                  <a:schemeClr val="bg1"/>
                </a:solidFill>
              </a:rPr>
              <a:t>ADEPT Designs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56A09BE-662B-6047-A019-48E36DA61473}"/>
              </a:ext>
            </a:extLst>
          </p:cNvPr>
          <p:cNvSpPr txBox="1"/>
          <p:nvPr/>
        </p:nvSpPr>
        <p:spPr>
          <a:xfrm>
            <a:off x="2819731" y="5167708"/>
            <a:ext cx="101021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Project Pterodactyl</a:t>
            </a:r>
          </a:p>
        </p:txBody>
      </p:sp>
      <p:pic>
        <p:nvPicPr>
          <p:cNvPr id="59" name="Picture 2" descr="https://lh4.googleusercontent.com/76WylbN4nfuGXxnAyVESy5foqOufErspwoNYFuJDVZ01creFFM-Eu3Voce7ROjrNFZWtF5ib8xukHxT7i0F_0BYARa9Y-5zMfskzu652xCLYv8rNhQi90nS1smJZhyreg3kgVgtoODjOft5DYw">
            <a:extLst>
              <a:ext uri="{FF2B5EF4-FFF2-40B4-BE49-F238E27FC236}">
                <a16:creationId xmlns:a16="http://schemas.microsoft.com/office/drawing/2014/main" id="{F950A3AB-3E0B-1243-BD9A-116901B3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176">
            <a:off x="2971858" y="4183342"/>
            <a:ext cx="828736" cy="101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23B6F9D-A637-5242-A932-AE9CFC66A9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7927820">
            <a:off x="5280009" y="4615595"/>
            <a:ext cx="1253741" cy="447362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79F2782-EA4A-9E4F-926D-5E752EBA655D}"/>
              </a:ext>
            </a:extLst>
          </p:cNvPr>
          <p:cNvSpPr txBox="1"/>
          <p:nvPr/>
        </p:nvSpPr>
        <p:spPr>
          <a:xfrm>
            <a:off x="5733553" y="5149965"/>
            <a:ext cx="1274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Ice Giant DMA Concept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0AC54BA-176C-154A-BACF-484A9FC54714}"/>
              </a:ext>
            </a:extLst>
          </p:cNvPr>
          <p:cNvSpPr txBox="1"/>
          <p:nvPr/>
        </p:nvSpPr>
        <p:spPr>
          <a:xfrm>
            <a:off x="7106366" y="5110800"/>
            <a:ext cx="165622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Human Exploration 20mt Concept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54CE5E-C475-CE48-B60C-8BD0833AC7E5}"/>
              </a:ext>
            </a:extLst>
          </p:cNvPr>
          <p:cNvSpPr txBox="1"/>
          <p:nvPr/>
        </p:nvSpPr>
        <p:spPr>
          <a:xfrm>
            <a:off x="1545118" y="5281697"/>
            <a:ext cx="6170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1-3m Diameter                                              6m Dia.                              12m Dia. 		            18m Dia.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4EB759-21AF-E941-976D-561D1728798C}"/>
              </a:ext>
            </a:extLst>
          </p:cNvPr>
          <p:cNvSpPr txBox="1"/>
          <p:nvPr/>
        </p:nvSpPr>
        <p:spPr>
          <a:xfrm>
            <a:off x="6272233" y="2329716"/>
            <a:ext cx="23727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“Umbrella-like” mechanical deployment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1EFDC6-422F-1544-96C3-19FADBA8638B}"/>
              </a:ext>
            </a:extLst>
          </p:cNvPr>
          <p:cNvSpPr txBox="1"/>
          <p:nvPr/>
        </p:nvSpPr>
        <p:spPr>
          <a:xfrm>
            <a:off x="2772600" y="5493086"/>
            <a:ext cx="3052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POC: </a:t>
            </a:r>
            <a:r>
              <a:rPr lang="en-US" sz="1200">
                <a:hlinkClick r:id="rId15"/>
              </a:rPr>
              <a:t>Paul.Wercinski@nasa.gov</a:t>
            </a:r>
            <a:r>
              <a:rPr lang="en-US" sz="1200"/>
              <a:t>. 650-776-9984</a:t>
            </a:r>
          </a:p>
        </p:txBody>
      </p:sp>
      <p:sp>
        <p:nvSpPr>
          <p:cNvPr id="69" name="Slide Number Placeholder 3">
            <a:extLst>
              <a:ext uri="{FF2B5EF4-FFF2-40B4-BE49-F238E27FC236}">
                <a16:creationId xmlns:a16="http://schemas.microsoft.com/office/drawing/2014/main" id="{233E300F-43FB-1142-A1AE-7B0D472EA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799" y="5366342"/>
            <a:ext cx="2133600" cy="365125"/>
          </a:xfrm>
        </p:spPr>
        <p:txBody>
          <a:bodyPr/>
          <a:lstStyle/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FE1D028-4856-E241-957D-5F247658EAB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731" y="2583633"/>
            <a:ext cx="1527684" cy="11813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22FEEBF-01B8-EB44-BF9C-B95AF1DCD6AB}"/>
              </a:ext>
            </a:extLst>
          </p:cNvPr>
          <p:cNvSpPr txBox="1"/>
          <p:nvPr/>
        </p:nvSpPr>
        <p:spPr>
          <a:xfrm>
            <a:off x="6063915" y="3624350"/>
            <a:ext cx="27286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ADEPT stowed in ESPA as secondary payload</a:t>
            </a:r>
          </a:p>
        </p:txBody>
      </p:sp>
    </p:spTree>
    <p:extLst>
      <p:ext uri="{BB962C8B-B14F-4D97-AF65-F5344CB8AC3E}">
        <p14:creationId xmlns:p14="http://schemas.microsoft.com/office/powerpoint/2010/main" val="129436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row: Up 7">
            <a:extLst>
              <a:ext uri="{FF2B5EF4-FFF2-40B4-BE49-F238E27FC236}">
                <a16:creationId xmlns:a16="http://schemas.microsoft.com/office/drawing/2014/main" id="{EF034A16-9177-814E-92BF-558905F8746A}"/>
              </a:ext>
            </a:extLst>
          </p:cNvPr>
          <p:cNvSpPr/>
          <p:nvPr/>
        </p:nvSpPr>
        <p:spPr>
          <a:xfrm rot="3909386">
            <a:off x="3334315" y="-188603"/>
            <a:ext cx="522095" cy="5925679"/>
          </a:xfrm>
          <a:prstGeom prst="up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38000">
                <a:schemeClr val="accent6">
                  <a:lumMod val="40000"/>
                  <a:lumOff val="60000"/>
                </a:schemeClr>
              </a:gs>
              <a:gs pos="7200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4417EE-7ABB-3944-A702-339FC921B855}"/>
              </a:ext>
            </a:extLst>
          </p:cNvPr>
          <p:cNvSpPr txBox="1"/>
          <p:nvPr/>
        </p:nvSpPr>
        <p:spPr>
          <a:xfrm>
            <a:off x="2465817" y="2938816"/>
            <a:ext cx="5131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TRL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DB5EF54-2EE9-4F27-98E4-61F4D22937A7}"/>
              </a:ext>
            </a:extLst>
          </p:cNvPr>
          <p:cNvSpPr>
            <a:spLocks noChangeAspect="1"/>
          </p:cNvSpPr>
          <p:nvPr/>
        </p:nvSpPr>
        <p:spPr>
          <a:xfrm>
            <a:off x="4822" y="2432956"/>
            <a:ext cx="1419782" cy="1419782"/>
          </a:xfrm>
          <a:prstGeom prst="ellipse">
            <a:avLst/>
          </a:prstGeom>
          <a:solidFill>
            <a:schemeClr val="accent5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97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0D98-BDAC-4CD6-AB83-C8C11CD3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85800">
              <a:defRPr/>
            </a:pPr>
            <a:fld id="{FE3C1606-AAA8-8245-9BCF-CC76FD2DF09A}" type="slidenum">
              <a:rPr lang="en-US" smtClean="0"/>
              <a:pPr algn="r" defTabSz="685800">
                <a:defRPr/>
              </a:pPr>
              <a:t>3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B9BECF-DB79-8E4E-9F3B-79744464EFF6}"/>
              </a:ext>
            </a:extLst>
          </p:cNvPr>
          <p:cNvSpPr txBox="1">
            <a:spLocks/>
          </p:cNvSpPr>
          <p:nvPr/>
        </p:nvSpPr>
        <p:spPr>
          <a:xfrm>
            <a:off x="575870" y="264862"/>
            <a:ext cx="7620569" cy="3681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Helvetica Neue Ligh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ADEPT Technology Maturation FY12-FY19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13DE194-C509-3A42-88A3-C776136A5F34}"/>
              </a:ext>
            </a:extLst>
          </p:cNvPr>
          <p:cNvSpPr>
            <a:spLocks noChangeAspect="1"/>
          </p:cNvSpPr>
          <p:nvPr/>
        </p:nvSpPr>
        <p:spPr>
          <a:xfrm>
            <a:off x="713875" y="889308"/>
            <a:ext cx="2649998" cy="2649998"/>
          </a:xfrm>
          <a:prstGeom prst="ellipse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97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412788-4A08-5849-BC43-2AB7BA36EB2E}"/>
              </a:ext>
            </a:extLst>
          </p:cNvPr>
          <p:cNvSpPr>
            <a:spLocks noChangeAspect="1"/>
          </p:cNvSpPr>
          <p:nvPr/>
        </p:nvSpPr>
        <p:spPr>
          <a:xfrm>
            <a:off x="4737092" y="917819"/>
            <a:ext cx="3657450" cy="3657450"/>
          </a:xfrm>
          <a:prstGeom prst="ellipse">
            <a:avLst/>
          </a:prstGeom>
          <a:solidFill>
            <a:schemeClr val="accent6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975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 descr="ADEPT_arcjet_pretest.jpg">
            <a:extLst>
              <a:ext uri="{FF2B5EF4-FFF2-40B4-BE49-F238E27FC236}">
                <a16:creationId xmlns:a16="http://schemas.microsoft.com/office/drawing/2014/main" id="{86F2D51F-7A69-4F4A-8F48-3BC518C689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26" y="3136570"/>
            <a:ext cx="1132865" cy="815127"/>
          </a:xfrm>
          <a:prstGeom prst="rect">
            <a:avLst/>
          </a:prstGeom>
        </p:spPr>
      </p:pic>
      <p:pic>
        <p:nvPicPr>
          <p:cNvPr id="1026" name="Object 49">
            <a:extLst>
              <a:ext uri="{FF2B5EF4-FFF2-40B4-BE49-F238E27FC236}">
                <a16:creationId xmlns:a16="http://schemas.microsoft.com/office/drawing/2014/main" id="{1EE38CED-D36E-4F8C-8D20-CF068E2BC5FF}"/>
              </a:ext>
            </a:extLst>
          </p:cNvPr>
          <p:cNvPicPr>
            <a:picLocks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1" r="-125" b="-398"/>
          <a:stretch>
            <a:fillRect/>
          </a:stretch>
        </p:blipFill>
        <p:spPr bwMode="auto">
          <a:xfrm>
            <a:off x="98798" y="2355358"/>
            <a:ext cx="678060" cy="9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rrow: Up 31">
            <a:extLst>
              <a:ext uri="{FF2B5EF4-FFF2-40B4-BE49-F238E27FC236}">
                <a16:creationId xmlns:a16="http://schemas.microsoft.com/office/drawing/2014/main" id="{DC77B1E6-334C-4571-B62D-2D0F5327C355}"/>
              </a:ext>
            </a:extLst>
          </p:cNvPr>
          <p:cNvSpPr/>
          <p:nvPr/>
        </p:nvSpPr>
        <p:spPr>
          <a:xfrm rot="5400000">
            <a:off x="3998291" y="1409404"/>
            <a:ext cx="305640" cy="8005665"/>
          </a:xfrm>
          <a:prstGeom prst="up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38000">
                <a:schemeClr val="accent6">
                  <a:lumMod val="40000"/>
                  <a:lumOff val="60000"/>
                </a:schemeClr>
              </a:gs>
              <a:gs pos="72000">
                <a:schemeClr val="bg1">
                  <a:lumMod val="6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A90D0-E154-46F5-99C0-5A52DB5E55C7}"/>
              </a:ext>
            </a:extLst>
          </p:cNvPr>
          <p:cNvSpPr txBox="1"/>
          <p:nvPr/>
        </p:nvSpPr>
        <p:spPr>
          <a:xfrm>
            <a:off x="260251" y="5268870"/>
            <a:ext cx="93006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Component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DECC51-6C07-4F4C-9B86-8839E79FEFFC}"/>
              </a:ext>
            </a:extLst>
          </p:cNvPr>
          <p:cNvSpPr txBox="1"/>
          <p:nvPr/>
        </p:nvSpPr>
        <p:spPr>
          <a:xfrm>
            <a:off x="2330113" y="5268869"/>
            <a:ext cx="134405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Subsystems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5DBF3F-D4E3-4DCF-86F4-3AF85464590B}"/>
              </a:ext>
            </a:extLst>
          </p:cNvPr>
          <p:cNvSpPr txBox="1"/>
          <p:nvPr/>
        </p:nvSpPr>
        <p:spPr>
          <a:xfrm>
            <a:off x="5628469" y="5268869"/>
            <a:ext cx="152609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Integrated Systems</a:t>
            </a:r>
          </a:p>
        </p:txBody>
      </p:sp>
      <p:graphicFrame>
        <p:nvGraphicFramePr>
          <p:cNvPr id="33" name="Table 4">
            <a:extLst>
              <a:ext uri="{FF2B5EF4-FFF2-40B4-BE49-F238E27FC236}">
                <a16:creationId xmlns:a16="http://schemas.microsoft.com/office/drawing/2014/main" id="{E0DA8988-7252-1947-A7BE-CB0CB7F54129}"/>
              </a:ext>
            </a:extLst>
          </p:cNvPr>
          <p:cNvGraphicFramePr>
            <a:graphicFrameLocks noGrp="1"/>
          </p:cNvGraphicFramePr>
          <p:nvPr/>
        </p:nvGraphicFramePr>
        <p:xfrm>
          <a:off x="647" y="4160123"/>
          <a:ext cx="9143845" cy="899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2981">
                  <a:extLst>
                    <a:ext uri="{9D8B030D-6E8A-4147-A177-3AD203B41FA5}">
                      <a16:colId xmlns:a16="http://schemas.microsoft.com/office/drawing/2014/main" val="3085203861"/>
                    </a:ext>
                  </a:extLst>
                </a:gridCol>
                <a:gridCol w="6857883">
                  <a:extLst>
                    <a:ext uri="{9D8B030D-6E8A-4147-A177-3AD203B41FA5}">
                      <a16:colId xmlns:a16="http://schemas.microsoft.com/office/drawing/2014/main" val="710095205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4140256195"/>
                    </a:ext>
                  </a:extLst>
                </a:gridCol>
              </a:tblGrid>
              <a:tr h="2754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2019...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8945368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u="sng" dirty="0"/>
                        <a:t>Fabric-level</a:t>
                      </a:r>
                      <a:r>
                        <a:rPr lang="en-US" sz="1200" dirty="0"/>
                        <a:t> arc jet test to 250 W/cm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1" u="sng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610206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AE2EDF78-15F9-7F41-88D4-22A4FA73C9EC}"/>
              </a:ext>
            </a:extLst>
          </p:cNvPr>
          <p:cNvGraphicFramePr>
            <a:graphicFrameLocks noGrp="1"/>
          </p:cNvGraphicFramePr>
          <p:nvPr/>
        </p:nvGraphicFramePr>
        <p:xfrm>
          <a:off x="1874" y="4161370"/>
          <a:ext cx="2285962" cy="899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2981">
                  <a:extLst>
                    <a:ext uri="{9D8B030D-6E8A-4147-A177-3AD203B41FA5}">
                      <a16:colId xmlns:a16="http://schemas.microsoft.com/office/drawing/2014/main" val="2892221700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3263143289"/>
                    </a:ext>
                  </a:extLst>
                </a:gridCol>
              </a:tblGrid>
              <a:tr h="2754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33760995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u="sng" dirty="0"/>
                        <a:t>Fabric-level</a:t>
                      </a:r>
                      <a:r>
                        <a:rPr lang="en-US" sz="1200" dirty="0"/>
                        <a:t> arc jet test to 250 W/cm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Aeroshell </a:t>
                      </a:r>
                      <a:r>
                        <a:rPr lang="en-US" sz="1200" b="1" u="sng" dirty="0"/>
                        <a:t>deployment</a:t>
                      </a:r>
                      <a:r>
                        <a:rPr lang="en-US" sz="1200" dirty="0"/>
                        <a:t> demonstration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175920"/>
                  </a:ext>
                </a:extLst>
              </a:tr>
            </a:tbl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6007A666-E2BB-1C4C-A43E-7E315CD7DBFF}"/>
              </a:ext>
            </a:extLst>
          </p:cNvPr>
          <p:cNvSpPr>
            <a:spLocks noChangeAspect="1"/>
          </p:cNvSpPr>
          <p:nvPr/>
        </p:nvSpPr>
        <p:spPr>
          <a:xfrm>
            <a:off x="2123462" y="2690524"/>
            <a:ext cx="1920240" cy="1920240"/>
          </a:xfrm>
          <a:prstGeom prst="ellipse">
            <a:avLst/>
          </a:prstGeom>
          <a:solidFill>
            <a:schemeClr val="accent4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97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728723-CDA8-6D45-8CBB-0D4F0038E19C}"/>
              </a:ext>
            </a:extLst>
          </p:cNvPr>
          <p:cNvSpPr>
            <a:spLocks noChangeAspect="1"/>
          </p:cNvSpPr>
          <p:nvPr/>
        </p:nvSpPr>
        <p:spPr>
          <a:xfrm>
            <a:off x="2937373" y="1294741"/>
            <a:ext cx="2037752" cy="2037752"/>
          </a:xfrm>
          <a:prstGeom prst="ellipse">
            <a:avLst/>
          </a:prstGeom>
          <a:solidFill>
            <a:schemeClr val="accent5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97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EF5FC49-996D-2B4E-8694-7840F1D94D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230" y="3093221"/>
            <a:ext cx="1518791" cy="1032777"/>
          </a:xfrm>
          <a:prstGeom prst="rect">
            <a:avLst/>
          </a:prstGeom>
        </p:spPr>
      </p:pic>
      <p:pic>
        <p:nvPicPr>
          <p:cNvPr id="7" name="SPRITE-C test video_short2.mov" descr="SPRITE-C test video_short2.mov">
            <a:hlinkClick r:id="" action="ppaction://media"/>
            <a:extLst>
              <a:ext uri="{FF2B5EF4-FFF2-40B4-BE49-F238E27FC236}">
                <a16:creationId xmlns:a16="http://schemas.microsoft.com/office/drawing/2014/main" id="{91393438-7382-C342-AA47-B84179A6F9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9091" r="12945"/>
          <a:stretch/>
        </p:blipFill>
        <p:spPr>
          <a:xfrm>
            <a:off x="3186132" y="1566254"/>
            <a:ext cx="1514236" cy="1469468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F8F73CD1-87B4-2049-8071-401CA6C34DCF}"/>
              </a:ext>
            </a:extLst>
          </p:cNvPr>
          <p:cNvGraphicFramePr>
            <a:graphicFrameLocks noGrp="1"/>
          </p:cNvGraphicFramePr>
          <p:nvPr/>
        </p:nvGraphicFramePr>
        <p:xfrm>
          <a:off x="2705" y="4161427"/>
          <a:ext cx="4571924" cy="899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2981">
                  <a:extLst>
                    <a:ext uri="{9D8B030D-6E8A-4147-A177-3AD203B41FA5}">
                      <a16:colId xmlns:a16="http://schemas.microsoft.com/office/drawing/2014/main" val="1405489100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2173518746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4242338316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4272895773"/>
                    </a:ext>
                  </a:extLst>
                </a:gridCol>
              </a:tblGrid>
              <a:tr h="2754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20662410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u="sng" dirty="0"/>
                        <a:t>Fabric-level</a:t>
                      </a:r>
                      <a:r>
                        <a:rPr lang="en-US" sz="1200" dirty="0"/>
                        <a:t> arc jet test to 250 W/cm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Aeroshell </a:t>
                      </a:r>
                      <a:r>
                        <a:rPr lang="en-US" sz="1200" b="1" u="sng" dirty="0"/>
                        <a:t>deployment</a:t>
                      </a:r>
                      <a:r>
                        <a:rPr lang="en-US" sz="1200" dirty="0"/>
                        <a:t> demonstration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u="sng" dirty="0"/>
                        <a:t>Distributed pressure loads</a:t>
                      </a:r>
                      <a:r>
                        <a:rPr lang="en-US" sz="1200" u="none" dirty="0"/>
                        <a:t> (wind tunnel) &amp; SPRITE-C </a:t>
                      </a:r>
                      <a:r>
                        <a:rPr lang="en-US" sz="1200" b="1" u="sng" dirty="0"/>
                        <a:t>system level aerothermal</a:t>
                      </a:r>
                      <a:r>
                        <a:rPr lang="en-US" sz="1200" b="1" u="none" dirty="0"/>
                        <a:t> </a:t>
                      </a:r>
                      <a:r>
                        <a:rPr lang="en-US" sz="1200" b="0" u="none" dirty="0"/>
                        <a:t>tests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127438"/>
                  </a:ext>
                </a:extLst>
              </a:tr>
            </a:tbl>
          </a:graphicData>
        </a:graphic>
      </p:graphicFrame>
      <p:graphicFrame>
        <p:nvGraphicFramePr>
          <p:cNvPr id="39" name="Table 4">
            <a:extLst>
              <a:ext uri="{FF2B5EF4-FFF2-40B4-BE49-F238E27FC236}">
                <a16:creationId xmlns:a16="http://schemas.microsoft.com/office/drawing/2014/main" id="{5DBEED3E-5204-8C4E-9D98-12CBC6E15E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10660"/>
              </p:ext>
            </p:extLst>
          </p:nvPr>
        </p:nvGraphicFramePr>
        <p:xfrm>
          <a:off x="1615" y="4163579"/>
          <a:ext cx="9143848" cy="1082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2981">
                  <a:extLst>
                    <a:ext uri="{9D8B030D-6E8A-4147-A177-3AD203B41FA5}">
                      <a16:colId xmlns:a16="http://schemas.microsoft.com/office/drawing/2014/main" val="3085203861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710095205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3137391428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1197993864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1500086850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1508074741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847920318"/>
                    </a:ext>
                  </a:extLst>
                </a:gridCol>
                <a:gridCol w="1142981">
                  <a:extLst>
                    <a:ext uri="{9D8B030D-6E8A-4147-A177-3AD203B41FA5}">
                      <a16:colId xmlns:a16="http://schemas.microsoft.com/office/drawing/2014/main" val="4140256195"/>
                    </a:ext>
                  </a:extLst>
                </a:gridCol>
              </a:tblGrid>
              <a:tr h="2754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2015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dirty="0"/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2019...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8945368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u="sng" dirty="0"/>
                        <a:t>Fabric-level</a:t>
                      </a:r>
                      <a:r>
                        <a:rPr lang="en-US" sz="1200" dirty="0"/>
                        <a:t> arc jet test to 250 W/cm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Aeroshell </a:t>
                      </a:r>
                      <a:r>
                        <a:rPr lang="en-US" sz="1200" b="1" u="sng" dirty="0"/>
                        <a:t>deployment</a:t>
                      </a:r>
                      <a:r>
                        <a:rPr lang="en-US" sz="1200" dirty="0"/>
                        <a:t> demonstration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sng" dirty="0"/>
                        <a:t>Distributed pressure loads</a:t>
                      </a:r>
                      <a:r>
                        <a:rPr lang="en-US" sz="1200" u="none" dirty="0"/>
                        <a:t> (wind tunnel) &amp; SPRITE-C </a:t>
                      </a:r>
                      <a:r>
                        <a:rPr lang="en-US" sz="1200" b="1" u="sng" dirty="0"/>
                        <a:t>system level aerothermal</a:t>
                      </a:r>
                      <a:r>
                        <a:rPr lang="en-US" sz="1200" b="1" u="none" dirty="0"/>
                        <a:t> </a:t>
                      </a:r>
                      <a:r>
                        <a:rPr lang="en-US" sz="1200" b="0" u="none" dirty="0"/>
                        <a:t>tests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sz="1200" u="sng" dirty="0"/>
                        <a:t>Develop 0.7m </a:t>
                      </a:r>
                      <a:r>
                        <a:rPr lang="en-US" sz="1200" b="1" u="sng" dirty="0"/>
                        <a:t>flight system</a:t>
                      </a:r>
                    </a:p>
                    <a:p>
                      <a:pPr marL="285750" lvl="0" indent="-285750" algn="ctr">
                        <a:buFont typeface="Wingdings"/>
                        <a:buChar char="Ø"/>
                      </a:pPr>
                      <a:r>
                        <a:rPr lang="en-US" sz="1200" b="1" u="sng" dirty="0"/>
                        <a:t>SR-1 Flight Experiment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dirty="0"/>
                        <a:t>Mission concept development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200" b="1" u="sng" dirty="0"/>
                        <a:t>Applications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6102063"/>
                  </a:ext>
                </a:extLst>
              </a:tr>
            </a:tbl>
          </a:graphicData>
        </a:graphic>
      </p:graphicFrame>
      <p:pic>
        <p:nvPicPr>
          <p:cNvPr id="40" name="Picture 39" descr="IMG_2429.JPG">
            <a:extLst>
              <a:ext uri="{FF2B5EF4-FFF2-40B4-BE49-F238E27FC236}">
                <a16:creationId xmlns:a16="http://schemas.microsoft.com/office/drawing/2014/main" id="{D610D9C5-1136-064F-9753-978FA14CEF2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610" y="3458855"/>
            <a:ext cx="1604585" cy="6615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6D3072-705A-8149-894B-3C497A8F2DC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7285" y="1855632"/>
            <a:ext cx="1901579" cy="152126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2AB4FA0-CB05-4B45-8E9D-D8044362F8E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817" y="1251171"/>
            <a:ext cx="2107016" cy="1280762"/>
          </a:xfrm>
          <a:prstGeom prst="rect">
            <a:avLst/>
          </a:prstGeom>
        </p:spPr>
      </p:pic>
      <p:pic>
        <p:nvPicPr>
          <p:cNvPr id="2" name="ADEPT-GTA-PAO_Deploy copy (MP4)">
            <a:hlinkClick r:id="" action="ppaction://media"/>
            <a:extLst>
              <a:ext uri="{FF2B5EF4-FFF2-40B4-BE49-F238E27FC236}">
                <a16:creationId xmlns:a16="http://schemas.microsoft.com/office/drawing/2014/main" id="{9F0A2F83-B579-415C-86CC-508A67A797A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20151" r="5177"/>
          <a:stretch/>
        </p:blipFill>
        <p:spPr>
          <a:xfrm>
            <a:off x="883955" y="1300293"/>
            <a:ext cx="2198597" cy="1656193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C3CD20-8E87-41CF-B2CC-521B19D3169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4" b="11816"/>
          <a:stretch/>
        </p:blipFill>
        <p:spPr>
          <a:xfrm>
            <a:off x="6683926" y="2735074"/>
            <a:ext cx="2296345" cy="12219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C27D717-67B7-CE4A-B009-3CC3E73576DA}"/>
              </a:ext>
            </a:extLst>
          </p:cNvPr>
          <p:cNvSpPr txBox="1"/>
          <p:nvPr/>
        </p:nvSpPr>
        <p:spPr>
          <a:xfrm>
            <a:off x="2772600" y="5493086"/>
            <a:ext cx="3052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POC: </a:t>
            </a:r>
            <a:r>
              <a:rPr lang="en-US" sz="1200">
                <a:hlinkClick r:id="rId17"/>
              </a:rPr>
              <a:t>Paul.Wercinski@nasa.gov</a:t>
            </a:r>
            <a:r>
              <a:rPr lang="en-US" sz="1200"/>
              <a:t>. 650-776-9984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2D1DE5-3BE1-114F-8B27-AC03D956197A}"/>
              </a:ext>
            </a:extLst>
          </p:cNvPr>
          <p:cNvSpPr txBox="1"/>
          <p:nvPr/>
        </p:nvSpPr>
        <p:spPr>
          <a:xfrm>
            <a:off x="-4986" y="3090021"/>
            <a:ext cx="1311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BLAM arc jet tests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43DADC-2579-AF4D-A69D-C159FC5F7650}"/>
              </a:ext>
            </a:extLst>
          </p:cNvPr>
          <p:cNvSpPr txBox="1"/>
          <p:nvPr/>
        </p:nvSpPr>
        <p:spPr>
          <a:xfrm>
            <a:off x="2730712" y="3040264"/>
            <a:ext cx="1228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Wind tunnel test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D30A26-499C-564D-8098-19711301780F}"/>
              </a:ext>
            </a:extLst>
          </p:cNvPr>
          <p:cNvSpPr txBox="1"/>
          <p:nvPr/>
        </p:nvSpPr>
        <p:spPr>
          <a:xfrm>
            <a:off x="847231" y="1251171"/>
            <a:ext cx="205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Video: 2m Ground Test Article</a:t>
            </a:r>
          </a:p>
          <a:p>
            <a:r>
              <a:rPr lang="en-US" sz="1200" dirty="0">
                <a:solidFill>
                  <a:schemeClr val="bg1"/>
                </a:solidFill>
              </a:rPr>
              <a:t> deployment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BC215E-4A35-B24C-BA22-7B80971A30AA}"/>
              </a:ext>
            </a:extLst>
          </p:cNvPr>
          <p:cNvSpPr txBox="1"/>
          <p:nvPr/>
        </p:nvSpPr>
        <p:spPr>
          <a:xfrm>
            <a:off x="3170540" y="1566303"/>
            <a:ext cx="1442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Video: 35cm diameter sub-scale arcjet test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C2A965-AB38-0148-93A5-EEEA4B31191B}"/>
              </a:ext>
            </a:extLst>
          </p:cNvPr>
          <p:cNvSpPr txBox="1"/>
          <p:nvPr/>
        </p:nvSpPr>
        <p:spPr>
          <a:xfrm>
            <a:off x="6749683" y="1228482"/>
            <a:ext cx="1802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In-space deploy of Sounding Rocket 1 Test</a:t>
            </a:r>
          </a:p>
        </p:txBody>
      </p:sp>
    </p:spTree>
    <p:extLst>
      <p:ext uri="{BB962C8B-B14F-4D97-AF65-F5344CB8AC3E}">
        <p14:creationId xmlns:p14="http://schemas.microsoft.com/office/powerpoint/2010/main" val="399439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5"/>
            </p:par>
            <p:video fullScrn="1">
              <p:cMediaNode vol="0" mute="1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 fullScrn="1">
              <p:cMediaNode vol="8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66AAB2-5DB8-8448-BE32-1FB901E86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315" y="1388769"/>
            <a:ext cx="5361299" cy="3508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C0F9D9-1BF4-467F-A589-A67100A7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SR-1 Flight Test (Sept 12, 2018): Sub-Orbital Success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90D98-BDAC-4CD6-AB83-C8C11CD3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3C1606-AAA8-8245-9BCF-CC76FD2DF0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E5577-3ABF-574A-B2F4-FBE0F87E2D09}"/>
              </a:ext>
            </a:extLst>
          </p:cNvPr>
          <p:cNvSpPr txBox="1"/>
          <p:nvPr/>
        </p:nvSpPr>
        <p:spPr>
          <a:xfrm>
            <a:off x="66674" y="3097103"/>
            <a:ext cx="1891315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Demonstrated survival of launch/ascent environments</a:t>
            </a:r>
          </a:p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Flight system packaged/stowed into LV payload envelope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D0260C-F560-BF45-894F-ADF8315BD6AE}"/>
              </a:ext>
            </a:extLst>
          </p:cNvPr>
          <p:cNvSpPr txBox="1"/>
          <p:nvPr/>
        </p:nvSpPr>
        <p:spPr>
          <a:xfrm>
            <a:off x="66675" y="1725567"/>
            <a:ext cx="1891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Font typeface="Wingdings" pitchFamily="2" charset="2"/>
              <a:buChar char="Ø"/>
            </a:pP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Separation from LV without recontact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E530F9-CB10-F94F-9E1B-594642CE207C}"/>
              </a:ext>
            </a:extLst>
          </p:cNvPr>
          <p:cNvSpPr txBox="1"/>
          <p:nvPr/>
        </p:nvSpPr>
        <p:spPr>
          <a:xfrm>
            <a:off x="5238750" y="1238604"/>
            <a:ext cx="337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Exo-atmospheric deployment to the desired entry configuration 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(KPP-1)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C819B6-70CF-CD4D-BC79-916124AD8085}"/>
              </a:ext>
            </a:extLst>
          </p:cNvPr>
          <p:cNvSpPr txBox="1"/>
          <p:nvPr/>
        </p:nvSpPr>
        <p:spPr>
          <a:xfrm>
            <a:off x="7281260" y="2489121"/>
            <a:ext cx="1824228" cy="2669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Demonstrated aerodynamic stability during entry, from Mach 3 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 Mach 0.8 </a:t>
            </a: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(KPP-2)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14313" indent="-214313">
              <a:spcAft>
                <a:spcPts val="900"/>
              </a:spcAft>
              <a:buFont typeface="Wingdings" pitchFamily="2" charset="2"/>
              <a:buChar char="Ø"/>
            </a:pP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Maintained shape without flutter during entry/descent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834179-96D6-DC4D-823C-276EE8FDE385}"/>
              </a:ext>
            </a:extLst>
          </p:cNvPr>
          <p:cNvSpPr txBox="1"/>
          <p:nvPr/>
        </p:nvSpPr>
        <p:spPr>
          <a:xfrm>
            <a:off x="2772600" y="5493086"/>
            <a:ext cx="3052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POC: </a:t>
            </a:r>
            <a:r>
              <a:rPr lang="en-US" sz="1200">
                <a:hlinkClick r:id="rId4"/>
              </a:rPr>
              <a:t>Paul.Wercinski@nasa.gov</a:t>
            </a:r>
            <a:r>
              <a:rPr lang="en-US" sz="1200"/>
              <a:t>. 650-776-9984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3642BD7-936A-2943-88B8-2DBE9703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799" y="5366342"/>
            <a:ext cx="2133600" cy="365125"/>
          </a:xfrm>
        </p:spPr>
        <p:txBody>
          <a:bodyPr/>
          <a:lstStyle/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9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4426-9675-A242-9917-CFF54CBC0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SR-1 Flight Article Description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9146D-2F25-F341-A286-719E5DDA9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1799" y="5366342"/>
            <a:ext cx="2133600" cy="365125"/>
          </a:xfrm>
        </p:spPr>
        <p:txBody>
          <a:bodyPr/>
          <a:lstStyle/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7F1B43-B17D-C644-9FE9-F88CF320D870}"/>
              </a:ext>
            </a:extLst>
          </p:cNvPr>
          <p:cNvSpPr txBox="1">
            <a:spLocks/>
          </p:cNvSpPr>
          <p:nvPr/>
        </p:nvSpPr>
        <p:spPr>
          <a:xfrm>
            <a:off x="-52760" y="892377"/>
            <a:ext cx="38862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Rib tip to Rib tip diameter- 0.70 m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Half cone angle (ribs)- 70 </a:t>
            </a:r>
            <a:r>
              <a:rPr lang="en-US" sz="1200" b="1" dirty="0" err="1"/>
              <a:t>deg</a:t>
            </a:r>
            <a:endParaRPr lang="en-US" sz="1200" b="1" dirty="0"/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Mass- 11.0 kg (24.3 </a:t>
            </a:r>
            <a:r>
              <a:rPr lang="en-US" sz="1200" b="1" dirty="0" err="1"/>
              <a:t>lb</a:t>
            </a:r>
            <a:r>
              <a:rPr lang="en-US" sz="1200" b="1" dirty="0"/>
              <a:t>)</a:t>
            </a:r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i="1" dirty="0">
                <a:sym typeface="Symbol" panose="05050102010706020507" pitchFamily="18" charset="2"/>
              </a:rPr>
              <a:t></a:t>
            </a:r>
            <a:r>
              <a:rPr lang="en-US" sz="1200" b="1" dirty="0">
                <a:sym typeface="Symbol" panose="05050102010706020507" pitchFamily="18" charset="2"/>
              </a:rPr>
              <a:t> ~ 20 kg/m</a:t>
            </a:r>
            <a:r>
              <a:rPr lang="en-US" sz="1200" b="1" baseline="30000" dirty="0">
                <a:sym typeface="Symbol" panose="05050102010706020507" pitchFamily="18" charset="2"/>
              </a:rPr>
              <a:t>2</a:t>
            </a:r>
            <a:endParaRPr lang="en-US" sz="1200" b="1" i="1" dirty="0"/>
          </a:p>
          <a:p>
            <a: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1" dirty="0" err="1"/>
              <a:t>Xcg</a:t>
            </a:r>
            <a:r>
              <a:rPr lang="en-US" sz="1200" b="1" dirty="0"/>
              <a:t>/D= 0.15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995E0-54CB-E945-BCD3-666594BB5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r="17436"/>
          <a:stretch/>
        </p:blipFill>
        <p:spPr>
          <a:xfrm>
            <a:off x="6408768" y="3410919"/>
            <a:ext cx="2438400" cy="2285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01DB77-B57B-394D-AF3F-1A23ADBD73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24200" r="14860" b="12054"/>
          <a:stretch/>
        </p:blipFill>
        <p:spPr>
          <a:xfrm>
            <a:off x="997034" y="1024335"/>
            <a:ext cx="5237946" cy="41903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AED576-160A-924A-9D78-36958CBFFD8C}"/>
              </a:ext>
            </a:extLst>
          </p:cNvPr>
          <p:cNvSpPr/>
          <p:nvPr/>
        </p:nvSpPr>
        <p:spPr>
          <a:xfrm rot="210612">
            <a:off x="2405701" y="4906547"/>
            <a:ext cx="1889097" cy="1498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090D1-BCA5-364D-8A62-917198EDAE49}"/>
              </a:ext>
            </a:extLst>
          </p:cNvPr>
          <p:cNvSpPr txBox="1"/>
          <p:nvPr/>
        </p:nvSpPr>
        <p:spPr>
          <a:xfrm>
            <a:off x="439480" y="4465239"/>
            <a:ext cx="1487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Four-Layer 3D Woven Carbon Fabric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56E7F-094A-A040-8642-3B0D7E12BCFB}"/>
              </a:ext>
            </a:extLst>
          </p:cNvPr>
          <p:cNvSpPr txBox="1"/>
          <p:nvPr/>
        </p:nvSpPr>
        <p:spPr>
          <a:xfrm>
            <a:off x="108500" y="3057629"/>
            <a:ext cx="737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Rib</a:t>
            </a:r>
          </a:p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Tips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3106B4-9E9B-884F-A04F-9A6CEC293396}"/>
              </a:ext>
            </a:extLst>
          </p:cNvPr>
          <p:cNvSpPr txBox="1"/>
          <p:nvPr/>
        </p:nvSpPr>
        <p:spPr>
          <a:xfrm>
            <a:off x="5170441" y="4508083"/>
            <a:ext cx="890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Retention Cord Loops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AE8354-A707-4A4D-B009-597738ACC3C9}"/>
              </a:ext>
            </a:extLst>
          </p:cNvPr>
          <p:cNvSpPr txBox="1"/>
          <p:nvPr/>
        </p:nvSpPr>
        <p:spPr>
          <a:xfrm>
            <a:off x="1626165" y="1412561"/>
            <a:ext cx="7767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Push-off Springs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C83007-A1B8-694B-9DC9-FC9C555FDC2A}"/>
              </a:ext>
            </a:extLst>
          </p:cNvPr>
          <p:cNvSpPr txBox="1"/>
          <p:nvPr/>
        </p:nvSpPr>
        <p:spPr>
          <a:xfrm>
            <a:off x="388968" y="3931839"/>
            <a:ext cx="13091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E5447-28E1-6E44-8FBA-9031E2D3EA87}"/>
              </a:ext>
            </a:extLst>
          </p:cNvPr>
          <p:cNvSpPr txBox="1"/>
          <p:nvPr/>
        </p:nvSpPr>
        <p:spPr>
          <a:xfrm>
            <a:off x="412271" y="2714767"/>
            <a:ext cx="709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Struts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0999F3-C39A-EF47-B432-28DBAEB03C6E}"/>
              </a:ext>
            </a:extLst>
          </p:cNvPr>
          <p:cNvSpPr txBox="1"/>
          <p:nvPr/>
        </p:nvSpPr>
        <p:spPr>
          <a:xfrm>
            <a:off x="245044" y="2212916"/>
            <a:ext cx="997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First-Stage Springs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1A571E-305D-1B47-8604-1AB68D2B6F67}"/>
              </a:ext>
            </a:extLst>
          </p:cNvPr>
          <p:cNvSpPr txBox="1"/>
          <p:nvPr/>
        </p:nvSpPr>
        <p:spPr>
          <a:xfrm>
            <a:off x="1554985" y="4897891"/>
            <a:ext cx="9403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Second-Stage Springs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35563E-01D0-8E4B-896D-16BB68CDBE42}"/>
              </a:ext>
            </a:extLst>
          </p:cNvPr>
          <p:cNvSpPr txBox="1"/>
          <p:nvPr/>
        </p:nvSpPr>
        <p:spPr>
          <a:xfrm>
            <a:off x="2567565" y="4983643"/>
            <a:ext cx="940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DeploymentLatches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DCCC8-B0A5-7B42-B8AB-B0954843C9DF}"/>
              </a:ext>
            </a:extLst>
          </p:cNvPr>
          <p:cNvSpPr txBox="1"/>
          <p:nvPr/>
        </p:nvSpPr>
        <p:spPr>
          <a:xfrm>
            <a:off x="2117214" y="1231847"/>
            <a:ext cx="692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Rails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700E89-0BD4-3542-9DB0-3F2DEB840DB7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6061318" y="4723527"/>
            <a:ext cx="1027054" cy="215443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132B2E-C1B8-CA46-BF85-D075B9C34920}"/>
              </a:ext>
            </a:extLst>
          </p:cNvPr>
          <p:cNvCxnSpPr>
            <a:cxnSpLocks/>
          </p:cNvCxnSpPr>
          <p:nvPr/>
        </p:nvCxnSpPr>
        <p:spPr>
          <a:xfrm>
            <a:off x="694660" y="3326351"/>
            <a:ext cx="514915" cy="0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E3F7F2-438D-7C46-BC98-9950F423C723}"/>
              </a:ext>
            </a:extLst>
          </p:cNvPr>
          <p:cNvCxnSpPr>
            <a:cxnSpLocks/>
          </p:cNvCxnSpPr>
          <p:nvPr/>
        </p:nvCxnSpPr>
        <p:spPr>
          <a:xfrm flipV="1">
            <a:off x="1150968" y="3462358"/>
            <a:ext cx="811272" cy="545681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6FE7DA-B075-D244-B8F3-C0138F411334}"/>
              </a:ext>
            </a:extLst>
          </p:cNvPr>
          <p:cNvCxnSpPr>
            <a:cxnSpLocks/>
          </p:cNvCxnSpPr>
          <p:nvPr/>
        </p:nvCxnSpPr>
        <p:spPr>
          <a:xfrm flipV="1">
            <a:off x="1455768" y="4186615"/>
            <a:ext cx="558968" cy="278624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54F054-C910-4F41-9967-14972CD27A63}"/>
              </a:ext>
            </a:extLst>
          </p:cNvPr>
          <p:cNvCxnSpPr>
            <a:cxnSpLocks/>
          </p:cNvCxnSpPr>
          <p:nvPr/>
        </p:nvCxnSpPr>
        <p:spPr>
          <a:xfrm flipV="1">
            <a:off x="2089525" y="3159789"/>
            <a:ext cx="1418428" cy="1748295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8132BE-9F6B-FC4C-AEBD-BDAEA3AC5B07}"/>
              </a:ext>
            </a:extLst>
          </p:cNvPr>
          <p:cNvCxnSpPr>
            <a:cxnSpLocks/>
          </p:cNvCxnSpPr>
          <p:nvPr/>
        </p:nvCxnSpPr>
        <p:spPr>
          <a:xfrm>
            <a:off x="997034" y="2472217"/>
            <a:ext cx="2114761" cy="906468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5CAFD-CF8E-9848-8D73-53C7C01783DC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3756838" y="3394340"/>
            <a:ext cx="396189" cy="1579598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BA17AA-53AF-874F-A946-63C0AB249B4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767127" y="2976377"/>
            <a:ext cx="1728246" cy="360488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233D0F-2908-024C-A2EF-CE23851A7818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2463579" y="1493457"/>
            <a:ext cx="965137" cy="1099265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0A4DED-A339-DD49-9866-063BEDE6FB0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880488" y="1843448"/>
            <a:ext cx="134038" cy="337139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77F50A6-EFA3-284A-97F7-76942B790B72}"/>
              </a:ext>
            </a:extLst>
          </p:cNvPr>
          <p:cNvSpPr txBox="1"/>
          <p:nvPr/>
        </p:nvSpPr>
        <p:spPr>
          <a:xfrm>
            <a:off x="3653203" y="4973938"/>
            <a:ext cx="9996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Impact Attenuation Foam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13AB0C6-82C6-8048-B35B-69752271B3B2}"/>
              </a:ext>
            </a:extLst>
          </p:cNvPr>
          <p:cNvCxnSpPr>
            <a:cxnSpLocks/>
          </p:cNvCxnSpPr>
          <p:nvPr/>
        </p:nvCxnSpPr>
        <p:spPr>
          <a:xfrm flipV="1">
            <a:off x="3111795" y="3550454"/>
            <a:ext cx="432284" cy="1563611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4FAE325-7E45-7D4F-95C1-FB70CFE81D1A}"/>
              </a:ext>
            </a:extLst>
          </p:cNvPr>
          <p:cNvCxnSpPr>
            <a:cxnSpLocks/>
          </p:cNvCxnSpPr>
          <p:nvPr/>
        </p:nvCxnSpPr>
        <p:spPr>
          <a:xfrm>
            <a:off x="1455768" y="2057751"/>
            <a:ext cx="1656027" cy="918626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07DDA4-869B-B647-A109-6CDFCB20527B}"/>
              </a:ext>
            </a:extLst>
          </p:cNvPr>
          <p:cNvSpPr txBox="1"/>
          <p:nvPr/>
        </p:nvSpPr>
        <p:spPr>
          <a:xfrm>
            <a:off x="363246" y="1879499"/>
            <a:ext cx="13091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Moving 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2769C1-7466-3A4B-9FCD-15036664FAEE}"/>
              </a:ext>
            </a:extLst>
          </p:cNvPr>
          <p:cNvSpPr txBox="1"/>
          <p:nvPr/>
        </p:nvSpPr>
        <p:spPr>
          <a:xfrm>
            <a:off x="6911799" y="3439303"/>
            <a:ext cx="1371600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/>
              <a:t>SR-1 Stowed in LV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04D4885-F50E-3742-A86D-74B3E9FD8FBD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486940" y="4605817"/>
            <a:ext cx="683501" cy="117710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60591156-BFC5-2D44-A00F-B41AB2CBF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314168"/>
              </p:ext>
            </p:extLst>
          </p:nvPr>
        </p:nvGraphicFramePr>
        <p:xfrm>
          <a:off x="6408768" y="953487"/>
          <a:ext cx="2438400" cy="23614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91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49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Instrumentation</a:t>
                      </a:r>
                    </a:p>
                  </a:txBody>
                  <a:tcPr marL="8615" marR="8615" marT="43073" marB="4307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Data/Function</a:t>
                      </a:r>
                    </a:p>
                  </a:txBody>
                  <a:tcPr marL="8615" marR="8615" marT="43073" marB="4307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9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AVA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Accelerometers, Rate Gyros, Magnetometer,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/>
                        <a:t>GPS Tracking</a:t>
                      </a:r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409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NGIMU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Accelerometers, Rate Gyros,</a:t>
                      </a:r>
                      <a:r>
                        <a:rPr lang="en-US" sz="800" baseline="0" dirty="0"/>
                        <a:t> IMU Board Temp Sensors</a:t>
                      </a:r>
                      <a:endParaRPr lang="en-US" sz="800" dirty="0"/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7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LED</a:t>
                      </a:r>
                    </a:p>
                    <a:p>
                      <a:pPr algn="ctr"/>
                      <a:r>
                        <a:rPr lang="en-US" sz="900" b="1" baseline="0" dirty="0"/>
                        <a:t>Indicator Board</a:t>
                      </a:r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System Health Indicator Status </a:t>
                      </a:r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35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GoPro Video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1080p, 60 fps video</a:t>
                      </a:r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7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C-Band Transponder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WSMR Radar Tracking</a:t>
                      </a:r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24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SPOT Trace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GPS Recovery Tracker</a:t>
                      </a:r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54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Separation</a:t>
                      </a:r>
                      <a:r>
                        <a:rPr lang="en-US" sz="900" b="1" baseline="0" dirty="0"/>
                        <a:t> Sensors</a:t>
                      </a:r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Power-on</a:t>
                      </a:r>
                      <a:r>
                        <a:rPr lang="en-US" sz="800" baseline="0" dirty="0"/>
                        <a:t> signal for deployment timer, C-Band &amp; GoPro</a:t>
                      </a:r>
                      <a:endParaRPr lang="en-US" sz="800" dirty="0"/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070">
                <a:tc>
                  <a:txBody>
                    <a:bodyPr/>
                    <a:lstStyle/>
                    <a:p>
                      <a:pPr algn="ctr"/>
                      <a:r>
                        <a:rPr lang="en-US" sz="900" b="1" baseline="0" dirty="0"/>
                        <a:t>Deployment Switch</a:t>
                      </a:r>
                      <a:endParaRPr lang="en-US" sz="900" b="1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Indicates full deployment</a:t>
                      </a:r>
                    </a:p>
                  </a:txBody>
                  <a:tcPr marL="4572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703108" y="3786251"/>
            <a:ext cx="17689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Stowed Diameter 0.24 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7DDA4-869B-B647-A109-6CDFCB20527B}"/>
              </a:ext>
            </a:extLst>
          </p:cNvPr>
          <p:cNvSpPr txBox="1"/>
          <p:nvPr/>
        </p:nvSpPr>
        <p:spPr>
          <a:xfrm>
            <a:off x="4606425" y="1213995"/>
            <a:ext cx="13091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Rib Release Deck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07DDA4-869B-B647-A109-6CDFCB20527B}"/>
              </a:ext>
            </a:extLst>
          </p:cNvPr>
          <p:cNvSpPr txBox="1"/>
          <p:nvPr/>
        </p:nvSpPr>
        <p:spPr>
          <a:xfrm>
            <a:off x="3985313" y="956169"/>
            <a:ext cx="22496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Aft Deck &amp; Late Access Connectors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07DDA4-869B-B647-A109-6CDFCB20527B}"/>
              </a:ext>
            </a:extLst>
          </p:cNvPr>
          <p:cNvSpPr txBox="1"/>
          <p:nvPr/>
        </p:nvSpPr>
        <p:spPr>
          <a:xfrm>
            <a:off x="4896209" y="1497200"/>
            <a:ext cx="1604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Electrical Power System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FAE325-7E45-7D4F-95C1-FB70CFE81D1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3891516" y="1628005"/>
            <a:ext cx="1004693" cy="429746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4FAE325-7E45-7D4F-95C1-FB70CFE81D1A}"/>
              </a:ext>
            </a:extLst>
          </p:cNvPr>
          <p:cNvCxnSpPr>
            <a:cxnSpLocks/>
          </p:cNvCxnSpPr>
          <p:nvPr/>
        </p:nvCxnSpPr>
        <p:spPr>
          <a:xfrm flipH="1">
            <a:off x="3544079" y="1449753"/>
            <a:ext cx="1169688" cy="607998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4FAE325-7E45-7D4F-95C1-FB70CFE81D1A}"/>
              </a:ext>
            </a:extLst>
          </p:cNvPr>
          <p:cNvCxnSpPr>
            <a:cxnSpLocks/>
          </p:cNvCxnSpPr>
          <p:nvPr/>
        </p:nvCxnSpPr>
        <p:spPr>
          <a:xfrm flipH="1">
            <a:off x="3541570" y="1153779"/>
            <a:ext cx="945370" cy="343421"/>
          </a:xfrm>
          <a:prstGeom prst="line">
            <a:avLst/>
          </a:prstGeom>
          <a:ln w="6350">
            <a:solidFill>
              <a:srgbClr val="FF0000"/>
            </a:solidFill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8F336EF-5064-8F49-A9F9-6DBA4633E11D}"/>
              </a:ext>
            </a:extLst>
          </p:cNvPr>
          <p:cNvSpPr txBox="1"/>
          <p:nvPr/>
        </p:nvSpPr>
        <p:spPr>
          <a:xfrm>
            <a:off x="2772600" y="5493086"/>
            <a:ext cx="3052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POC: </a:t>
            </a:r>
            <a:r>
              <a:rPr lang="en-US" sz="1200">
                <a:hlinkClick r:id="rId4"/>
              </a:rPr>
              <a:t>Paul.Wercinski@nasa.gov</a:t>
            </a:r>
            <a:r>
              <a:rPr lang="en-US" sz="1200"/>
              <a:t>. 650-776-9984</a:t>
            </a:r>
          </a:p>
        </p:txBody>
      </p:sp>
    </p:spTree>
    <p:extLst>
      <p:ext uri="{BB962C8B-B14F-4D97-AF65-F5344CB8AC3E}">
        <p14:creationId xmlns:p14="http://schemas.microsoft.com/office/powerpoint/2010/main" val="83073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C70CA9-6CF0-CF4F-8C06-8EAF5B46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5359" y="5371706"/>
            <a:ext cx="2133600" cy="304271"/>
          </a:xfrm>
        </p:spPr>
        <p:txBody>
          <a:bodyPr/>
          <a:lstStyle/>
          <a:p>
            <a:fld id="{BCF7C54C-9DC9-CF4C-AEA7-11A0F1C94BD6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51BB9-40DA-9743-8205-65F6B7BCB812}"/>
              </a:ext>
            </a:extLst>
          </p:cNvPr>
          <p:cNvSpPr txBox="1"/>
          <p:nvPr/>
        </p:nvSpPr>
        <p:spPr>
          <a:xfrm>
            <a:off x="2772600" y="5493086"/>
            <a:ext cx="3052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POC: </a:t>
            </a:r>
            <a:r>
              <a:rPr lang="en-US" sz="1200">
                <a:hlinkClick r:id="rId2"/>
              </a:rPr>
              <a:t>Paul.Wercinski@nasa.gov</a:t>
            </a:r>
            <a:r>
              <a:rPr lang="en-US" sz="1200"/>
              <a:t>. 650-776-9984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853DF-5834-8D4A-8D19-D1DFF4FE7031}"/>
              </a:ext>
            </a:extLst>
          </p:cNvPr>
          <p:cNvSpPr txBox="1"/>
          <p:nvPr/>
        </p:nvSpPr>
        <p:spPr>
          <a:xfrm>
            <a:off x="358524" y="65597"/>
            <a:ext cx="7781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ADEPT Features, Benefits, and 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Opportunities for Mars EDL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9E3E0D7-FD05-C342-B2DB-4D8C9C28A3E7}"/>
              </a:ext>
            </a:extLst>
          </p:cNvPr>
          <p:cNvSpPr txBox="1"/>
          <p:nvPr/>
        </p:nvSpPr>
        <p:spPr>
          <a:xfrm>
            <a:off x="474650" y="1025015"/>
            <a:ext cx="85332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Mechanically deployable system allows for robust, reliable implementation</a:t>
            </a:r>
          </a:p>
          <a:p>
            <a:pPr lvl="1"/>
            <a:r>
              <a:rPr lang="en-US" sz="1600" dirty="0"/>
              <a:t>- Deployment for entry can occur at any time during in-space transit prior to planet arrival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ADEPT development focused on Venus entry as stretch goal. Mars EDL use is lower risk due to more benign entry conditions (eg. metal ribs, fewer layers of carbon fabric)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ADEPT’s carbon fabric aerothermal capability allows steeper Mars entry profiles (higher heating) thus reducing landing dispersion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Ballistic coefficient design can eliminate high risk EDL events (e.g., supersonic chutes)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High altitude deceleration results in benign aerothermal environment and g-loads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Use of sub-sonic chute or other decelerator deployment prior to impact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Possible to allow global landing site access, no MOLA elevation restrictions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ADEPT configuration can be tailored to mission landing requirements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Possible to design for impact attenuation for semi-hard landing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Demonstrated low L/D configuration with simple adjustment of rib deploy angles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Deployed shape can be tailored for aerodynamic stability</a:t>
            </a:r>
          </a:p>
        </p:txBody>
      </p:sp>
    </p:spTree>
    <p:extLst>
      <p:ext uri="{BB962C8B-B14F-4D97-AF65-F5344CB8AC3E}">
        <p14:creationId xmlns:p14="http://schemas.microsoft.com/office/powerpoint/2010/main" val="188790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12589-40F3-A64E-822C-F937C4685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F7D96-5718-C945-9EB6-238816C285FB}"/>
              </a:ext>
            </a:extLst>
          </p:cNvPr>
          <p:cNvSpPr txBox="1"/>
          <p:nvPr/>
        </p:nvSpPr>
        <p:spPr>
          <a:xfrm>
            <a:off x="1" y="-1740"/>
            <a:ext cx="9144000" cy="5749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860"/>
              </a:lnSpc>
            </a:pPr>
            <a:r>
              <a:rPr lang="en-US" sz="1050" b="1"/>
              <a:t>ADEPT Bibliography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Venkatapathy, E., et al, “Adaptive Deployable Entry and Placement Technology (ADEPT): A Feasibility Study for Human Missions to Mars” AIAA Aerodynamic Decelerator Systems Technology Conference, May 23-26, 2011, Dublin, Ireland. AIAA 2011-2608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Arnold, J., et al., “Thermal and Structural Performance of Woven Carbon Cloth for Adaptive Deployable Entry and Placement Technology,” AIAA Aerodynamic Decelerator Systems Technology Conference, March 25-28, 2013, Daytona Beach, FL.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Arnold, J., et al. “Arcjet Testing of Woven Carbon Cloth for Use on Adaptive Deployable Entry Placement Technology.” IEEE Aerospace Conference, March, 2013, Big Sky, MT.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Yount, Bryan, C., et al. “Structures and Mechanisms Design Concepts for Adaptive Deployable Entry Placement Technology” AIAA Aerodynamic Decelerator Systems Technology Conference, March 25-28, 2013, Daytona Beach, FL.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Kazemba, C., et al, “A Versatile 3D-Woven Carbon Fabric for Broad Mission Application of ADEPT” International Planetary Probe Workshop, June 16-20, 2014, Pasadena, CA.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Smith, B., et al, “ADEPT for Secondary Payloads” International Planetary Probe Workshop, June 16-20, 2014, Pasadena, CA.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Yount, Bryan, C., Kruger, Carl, E., Cassell, Alan, M., Kazemba, Cole, D. “Deployment Testing of the ADEPT Ground Test Article. International Planetary Probe Workshop, June 16-20, 2014, Pasadena, CA.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Smith, B. P., Cassell, A. M., Kruger, C. E., Venkatapathy, E., Kazemba, C. D., Simonis, K. R., “Nano-ADEPT: An Entry System for Secondary Payloads,” IEEE Aerospace Conference, Big Sky, MT, March 2015.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Smith, B., et al “Nano-ADEPT Aeroloads Wind Tunnel Test” IEEE Aerospace Conference, 2016.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Cassell, Alan, M., et al. “System Level Aerothermal Ground Testing for the Adaptive Deployable Entry and Placement Technology.” International Planetary Probe Workshop, June 13-17, 2016, Laurel, MD.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Cassell, A. M., et al “Human Mars Mission Design Study Utilizing the Adaptive Deployable Entry and Placement Technology” IEEE Aerospace Conference, Big Sky, MT, March 2017.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Wercinski, P. F. et al., “ADEPT Sounding Rocket One (SR-1) Flight Experiment Overview,” IEEE Aerospace Conference, Big Sky, MT, March 2017.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Cassell, A. M., et al “ADEPT, a Mechanically Deployabe Re-Entry Vehicle System, Enabling Interplanetary CubeSat and Small Satellite Missions” SmallSat 2018, Logan, UT, August 2018.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Cassell, A., et al “ADEPT for Interplanetary Small Satellite Missions” Interplanetary Small Satellite Conference, 29-30 April, 2019, San Luis Obispo, CA.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Cassell, A. M., et al “ADEPT Sounding Rocket One Test Overview” AIAA Aviation Conference, Dallas, TX, 17-21 June 2019.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Korzun, A. M., Dutta, S., McDaniel, R. D., Karlgaard, C., Tynis, J. A., “Aerodynamics for the ADEPT SR-1 Flight Experiment,” AIAA Aviation Conference, Dallas, TX, 17-21 June 2019.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Cruz, J. R., Green, J. S., “Subsonic Dynamic Testing of a Subscale ADEPT Entry Vehicle,” AIAA Aviation Conference, Dallas, TX, 17-21 June 2019.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Tynis, J. A., Karlgaard, C., “Reconstruction of the Adaptable Deployable Entry and Placement Technology Sounding Rocket One Flight Test,” AIAA Aviation Conference, Dallas, TX, 17-21 June 2019.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Dutta, S., Green, J. S., “Flight Mechanics Modeling and Post Flight Analysis of ADEPT SR-1,” AIAA Aviation Conference, Dallas, TX, 17-21 June 2019.</a:t>
            </a:r>
          </a:p>
          <a:p>
            <a:pPr>
              <a:lnSpc>
                <a:spcPts val="860"/>
              </a:lnSpc>
            </a:pPr>
            <a:endParaRPr lang="en-US" sz="900"/>
          </a:p>
          <a:p>
            <a:pPr>
              <a:lnSpc>
                <a:spcPts val="860"/>
              </a:lnSpc>
            </a:pPr>
            <a:r>
              <a:rPr lang="en-US" sz="900"/>
              <a:t>D’Souza, S. D., Johnson, B. J., Okolo, W. A., Nikaido, B. E., Smith, B. P., “Pterodactyl: Developing a Design, Build and Test Capability for Non-propulsive Control Systems for Lifting Nano-ADEPT,” AIAA Aviation Conference, Dallas, TX, 17-21 June 2019.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EAFCDE4-F3B8-0F42-B1C6-E28316E787E5}"/>
              </a:ext>
            </a:extLst>
          </p:cNvPr>
          <p:cNvSpPr txBox="1">
            <a:spLocks/>
          </p:cNvSpPr>
          <p:nvPr/>
        </p:nvSpPr>
        <p:spPr>
          <a:xfrm>
            <a:off x="6911799" y="5366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26BEA9D-585B-4D4D-9321-5B86E97EB1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19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3ec2f79-f415-450d-a94e-47d8ad81a929">ADY5CRWUJY4X-111359490-11</_dlc_DocId>
    <_dlc_DocIdUrl xmlns="f3ec2f79-f415-450d-a94e-47d8ad81a929">
      <Url>https://sharepoint.msfc.nasa.gov/sites/fppo/FP30/AES/HEMC/EDLA17/_layouts/15/DocIdRedir.aspx?ID=ADY5CRWUJY4X-111359490-11</Url>
      <Description>ADY5CRWUJY4X-111359490-11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B6172E26FA2B4896001F8C90E0F7EE" ma:contentTypeVersion="0" ma:contentTypeDescription="Create a new document." ma:contentTypeScope="" ma:versionID="db14f9a2386136d0de22a659a0fc4363">
  <xsd:schema xmlns:xsd="http://www.w3.org/2001/XMLSchema" xmlns:xs="http://www.w3.org/2001/XMLSchema" xmlns:p="http://schemas.microsoft.com/office/2006/metadata/properties" xmlns:ns2="f3ec2f79-f415-450d-a94e-47d8ad81a929" targetNamespace="http://schemas.microsoft.com/office/2006/metadata/properties" ma:root="true" ma:fieldsID="ae6465398b5cc908f4fb494968910495" ns2:_="">
    <xsd:import namespace="f3ec2f79-f415-450d-a94e-47d8ad81a92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c2f79-f415-450d-a94e-47d8ad81a92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808070-9CF9-4727-8CDE-157A241AF50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3ec2f79-f415-450d-a94e-47d8ad81a92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685942-427E-4C1D-A6AF-68ADC765668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F46B8BF-AB1E-456A-B97B-3BAF041B5AC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5D9233D-0C1C-4281-ACB2-1FBF91C71A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c2f79-f415-450d-a94e-47d8ad81a9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36662</TotalTime>
  <Words>1575</Words>
  <Application>Microsoft Macintosh PowerPoint</Application>
  <PresentationFormat>On-screen Show (16:10)</PresentationFormat>
  <Paragraphs>198</Paragraphs>
  <Slides>7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Avenir Heavy</vt:lpstr>
      <vt:lpstr>Avenir Medium</vt:lpstr>
      <vt:lpstr>Calibri</vt:lpstr>
      <vt:lpstr>Wingdings</vt:lpstr>
      <vt:lpstr>Office Theme</vt:lpstr>
      <vt:lpstr>PowerPoint Presentation</vt:lpstr>
      <vt:lpstr>Adaptable, Deployable Entry and Placement Technology (ADEPT)</vt:lpstr>
      <vt:lpstr>PowerPoint Presentation</vt:lpstr>
      <vt:lpstr>SR-1 Flight Test (Sept 12, 2018): Sub-Orbital Success</vt:lpstr>
      <vt:lpstr>SR-1 Flight Article Description</vt:lpstr>
      <vt:lpstr>PowerPoint Presentation</vt:lpstr>
      <vt:lpstr>PowerPoint Presentation</vt:lpstr>
    </vt:vector>
  </TitlesOfParts>
  <Company>NASA LaRC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Cianciolo</dc:creator>
  <cp:lastModifiedBy>Wercinski, Paul F. (ARC-TSS)</cp:lastModifiedBy>
  <cp:revision>672</cp:revision>
  <dcterms:created xsi:type="dcterms:W3CDTF">2015-10-31T03:28:11Z</dcterms:created>
  <dcterms:modified xsi:type="dcterms:W3CDTF">2022-01-05T22:27:37Z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0x0101001FB6172E26FA2B4896001F8C90E0F7EE</vt:lpwstr>
  </property>
  <property fmtid="{D5CDD505-2E9C-101B-9397-08002B2CF9AE}" pid="3" name="_dlc_DocIdItemGuid">
    <vt:lpwstr>7c365ce2-bea1-47ff-8b03-9487437ba820</vt:lpwstr>
  </property>
</Properties>
</file>