
<file path=[Content_Types].xml><?xml version="1.0" encoding="utf-8"?>
<Types xmlns="http://schemas.openxmlformats.org/package/2006/content-types">
  <Default Extension="emf" ContentType="image/x-emf"/>
  <Default Extension="jpeg" ContentType="image/jpeg"/>
  <Default Extension="jpg" ContentType="image/jpeg"/>
  <Default Extension="pdf" ContentType="application/pdf"/>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handoutMasterIdLst>
    <p:handoutMasterId r:id="rId17"/>
  </p:handoutMasterIdLst>
  <p:sldIdLst>
    <p:sldId id="290" r:id="rId5"/>
    <p:sldId id="1397" r:id="rId6"/>
    <p:sldId id="15679" r:id="rId7"/>
    <p:sldId id="15710" r:id="rId8"/>
    <p:sldId id="15643" r:id="rId9"/>
    <p:sldId id="1879" r:id="rId10"/>
    <p:sldId id="15661" r:id="rId11"/>
    <p:sldId id="15711" r:id="rId12"/>
    <p:sldId id="15698" r:id="rId13"/>
    <p:sldId id="15667" r:id="rId14"/>
    <p:sldId id="31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6" userDrawn="1">
          <p15:clr>
            <a:srgbClr val="A4A3A4"/>
          </p15:clr>
        </p15:guide>
        <p15:guide id="2" pos="15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B61"/>
    <a:srgbClr val="AFABAB"/>
    <a:srgbClr val="0432FF"/>
    <a:srgbClr val="001D56"/>
    <a:srgbClr val="FF954E"/>
    <a:srgbClr val="FF9900"/>
    <a:srgbClr val="032364"/>
    <a:srgbClr val="042362"/>
    <a:srgbClr val="001E62"/>
    <a:srgbClr val="001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59AB07-FA84-CF41-B3E8-5538502C3A64}" v="8" dt="2021-10-07T20:09:04.00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57"/>
    <p:restoredTop sz="97199"/>
  </p:normalViewPr>
  <p:slideViewPr>
    <p:cSldViewPr snapToGrid="0" snapToObjects="1">
      <p:cViewPr varScale="1">
        <p:scale>
          <a:sx n="155" d="100"/>
          <a:sy n="155" d="100"/>
        </p:scale>
        <p:origin x="208" y="1056"/>
      </p:cViewPr>
      <p:guideLst>
        <p:guide orient="horz" pos="696"/>
        <p:guide pos="1512"/>
      </p:guideLst>
    </p:cSldViewPr>
  </p:slideViewPr>
  <p:notesTextViewPr>
    <p:cViewPr>
      <p:scale>
        <a:sx n="1" d="1"/>
        <a:sy n="1" d="1"/>
      </p:scale>
      <p:origin x="0" y="0"/>
    </p:cViewPr>
  </p:notesTextViewPr>
  <p:sorterViewPr>
    <p:cViewPr varScale="1">
      <p:scale>
        <a:sx n="120" d="100"/>
        <a:sy n="120" d="100"/>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5CBA5A-9AD2-4A7A-BEC8-D551DB5BE7F6}" type="doc">
      <dgm:prSet loTypeId="urn:microsoft.com/office/officeart/2005/8/layout/chevron1" loCatId="process" qsTypeId="urn:microsoft.com/office/officeart/2005/8/quickstyle/simple3" qsCatId="simple" csTypeId="urn:microsoft.com/office/officeart/2005/8/colors/accent1_2" csCatId="accent1" phldr="1"/>
      <dgm:spPr/>
    </dgm:pt>
    <dgm:pt modelId="{4CC215FD-BC27-4860-8D80-8CD228A9ED72}">
      <dgm:prSet phldrT="[Text]" custT="1"/>
      <dgm:spPr>
        <a:ln>
          <a:solidFill>
            <a:schemeClr val="bg1"/>
          </a:solidFill>
        </a:ln>
      </dgm:spPr>
      <dgm:t>
        <a:bodyPr anchor="b" anchorCtr="0"/>
        <a:lstStyle/>
        <a:p>
          <a:r>
            <a:rPr lang="en-US" sz="1400" i="1" dirty="0">
              <a:solidFill>
                <a:schemeClr val="bg1"/>
              </a:solidFill>
            </a:rPr>
            <a:t>Solicitation</a:t>
          </a:r>
        </a:p>
      </dgm:t>
    </dgm:pt>
    <dgm:pt modelId="{E3730CD3-3E3F-4367-95C0-5A75B9DA121A}" type="parTrans" cxnId="{2D7D4944-5537-43BB-B3A8-05388FAC8846}">
      <dgm:prSet/>
      <dgm:spPr/>
      <dgm:t>
        <a:bodyPr/>
        <a:lstStyle/>
        <a:p>
          <a:endParaRPr lang="en-US"/>
        </a:p>
      </dgm:t>
    </dgm:pt>
    <dgm:pt modelId="{E779EE40-5A07-454E-BC50-EC8D4DD08BE4}" type="sibTrans" cxnId="{2D7D4944-5537-43BB-B3A8-05388FAC8846}">
      <dgm:prSet/>
      <dgm:spPr/>
      <dgm:t>
        <a:bodyPr/>
        <a:lstStyle/>
        <a:p>
          <a:endParaRPr lang="en-US"/>
        </a:p>
      </dgm:t>
    </dgm:pt>
    <dgm:pt modelId="{5DB9B870-4E9D-4AED-878F-014C9E57895A}">
      <dgm:prSet phldrT="[Text]" custT="1"/>
      <dgm:spPr>
        <a:ln>
          <a:solidFill>
            <a:schemeClr val="bg1"/>
          </a:solidFill>
        </a:ln>
      </dgm:spPr>
      <dgm:t>
        <a:bodyPr anchor="b" anchorCtr="0"/>
        <a:lstStyle/>
        <a:p>
          <a:r>
            <a:rPr lang="en-US" sz="1400" i="1" dirty="0">
              <a:solidFill>
                <a:schemeClr val="bg1"/>
              </a:solidFill>
            </a:rPr>
            <a:t>Proposal</a:t>
          </a:r>
        </a:p>
      </dgm:t>
    </dgm:pt>
    <dgm:pt modelId="{499A2D56-11DF-40CD-889E-BDAA06D9D698}" type="parTrans" cxnId="{91A816CB-C9DB-4FDC-88CA-13AD3FF169A8}">
      <dgm:prSet/>
      <dgm:spPr/>
      <dgm:t>
        <a:bodyPr/>
        <a:lstStyle/>
        <a:p>
          <a:endParaRPr lang="en-US"/>
        </a:p>
      </dgm:t>
    </dgm:pt>
    <dgm:pt modelId="{03B1430F-8DA2-4B43-A90D-CDEDD3FED301}" type="sibTrans" cxnId="{91A816CB-C9DB-4FDC-88CA-13AD3FF169A8}">
      <dgm:prSet/>
      <dgm:spPr/>
      <dgm:t>
        <a:bodyPr/>
        <a:lstStyle/>
        <a:p>
          <a:endParaRPr lang="en-US"/>
        </a:p>
      </dgm:t>
    </dgm:pt>
    <dgm:pt modelId="{E331D359-46C2-4200-BD6F-B4994ED08DFA}">
      <dgm:prSet phldrT="[Text]" custT="1"/>
      <dgm:spPr>
        <a:ln>
          <a:solidFill>
            <a:schemeClr val="bg1"/>
          </a:solidFill>
        </a:ln>
      </dgm:spPr>
      <dgm:t>
        <a:bodyPr lIns="91440" tIns="0" rIns="0" bIns="0" anchor="ctr" anchorCtr="0"/>
        <a:lstStyle/>
        <a:p>
          <a:pPr algn="l"/>
          <a:r>
            <a:rPr lang="en-US" sz="1400" i="1" dirty="0">
              <a:solidFill>
                <a:schemeClr val="bg1"/>
              </a:solidFill>
            </a:rPr>
            <a:t>Award</a:t>
          </a:r>
        </a:p>
      </dgm:t>
    </dgm:pt>
    <dgm:pt modelId="{6336647F-E128-4BBB-A37D-B27BAF1A919E}" type="parTrans" cxnId="{627576CC-35B0-49AE-B792-BA3A9C2F3006}">
      <dgm:prSet/>
      <dgm:spPr/>
      <dgm:t>
        <a:bodyPr/>
        <a:lstStyle/>
        <a:p>
          <a:endParaRPr lang="en-US"/>
        </a:p>
      </dgm:t>
    </dgm:pt>
    <dgm:pt modelId="{E5668D71-F4DD-430F-A0CA-834D550196F8}" type="sibTrans" cxnId="{627576CC-35B0-49AE-B792-BA3A9C2F3006}">
      <dgm:prSet/>
      <dgm:spPr/>
      <dgm:t>
        <a:bodyPr/>
        <a:lstStyle/>
        <a:p>
          <a:endParaRPr lang="en-US"/>
        </a:p>
      </dgm:t>
    </dgm:pt>
    <dgm:pt modelId="{D56AD127-9B02-41B4-8A88-D7B73A08FDD0}">
      <dgm:prSet custT="1"/>
      <dgm:spPr>
        <a:ln>
          <a:solidFill>
            <a:schemeClr val="bg1"/>
          </a:solidFill>
        </a:ln>
      </dgm:spPr>
      <dgm:t>
        <a:bodyPr anchor="b" anchorCtr="0"/>
        <a:lstStyle/>
        <a:p>
          <a:r>
            <a:rPr lang="en-US" sz="1400" i="1" dirty="0">
              <a:solidFill>
                <a:schemeClr val="bg1"/>
              </a:solidFill>
            </a:rPr>
            <a:t>Execution</a:t>
          </a:r>
        </a:p>
      </dgm:t>
    </dgm:pt>
    <dgm:pt modelId="{A087F701-E53A-4842-BE54-6A4271AF890B}" type="parTrans" cxnId="{1756873C-D1AF-4848-BE48-60BEAFDBF48E}">
      <dgm:prSet/>
      <dgm:spPr/>
      <dgm:t>
        <a:bodyPr/>
        <a:lstStyle/>
        <a:p>
          <a:endParaRPr lang="en-US"/>
        </a:p>
      </dgm:t>
    </dgm:pt>
    <dgm:pt modelId="{2BE2750D-13BB-4AB4-9E50-B8C5ADA21B2A}" type="sibTrans" cxnId="{1756873C-D1AF-4848-BE48-60BEAFDBF48E}">
      <dgm:prSet/>
      <dgm:spPr/>
      <dgm:t>
        <a:bodyPr/>
        <a:lstStyle/>
        <a:p>
          <a:endParaRPr lang="en-US"/>
        </a:p>
      </dgm:t>
    </dgm:pt>
    <dgm:pt modelId="{BB36CB07-C59A-49CD-8BD1-6DEEEBCE89BD}">
      <dgm:prSet custT="1"/>
      <dgm:spPr>
        <a:ln>
          <a:solidFill>
            <a:schemeClr val="bg1"/>
          </a:solidFill>
        </a:ln>
      </dgm:spPr>
      <dgm:t>
        <a:bodyPr lIns="0" tIns="0" rIns="0" bIns="0"/>
        <a:lstStyle/>
        <a:p>
          <a:r>
            <a:rPr lang="en-US" sz="1000" dirty="0">
              <a:solidFill>
                <a:schemeClr val="bg1"/>
              </a:solidFill>
            </a:rPr>
            <a:t>Closeout</a:t>
          </a:r>
        </a:p>
      </dgm:t>
    </dgm:pt>
    <dgm:pt modelId="{FA781140-3881-40FC-A55D-A2F88BFE26FF}" type="parTrans" cxnId="{A7E8AEAA-93A2-46DC-9F88-AD30D4BABB97}">
      <dgm:prSet/>
      <dgm:spPr/>
      <dgm:t>
        <a:bodyPr/>
        <a:lstStyle/>
        <a:p>
          <a:endParaRPr lang="en-US"/>
        </a:p>
      </dgm:t>
    </dgm:pt>
    <dgm:pt modelId="{3C4FA1E6-376B-4729-8938-65D999C9441E}" type="sibTrans" cxnId="{A7E8AEAA-93A2-46DC-9F88-AD30D4BABB97}">
      <dgm:prSet/>
      <dgm:spPr/>
      <dgm:t>
        <a:bodyPr/>
        <a:lstStyle/>
        <a:p>
          <a:endParaRPr lang="en-US"/>
        </a:p>
      </dgm:t>
    </dgm:pt>
    <dgm:pt modelId="{63776E47-C829-4CB2-A9E1-41820B7D3541}" type="pres">
      <dgm:prSet presAssocID="{A95CBA5A-9AD2-4A7A-BEC8-D551DB5BE7F6}" presName="Name0" presStyleCnt="0">
        <dgm:presLayoutVars>
          <dgm:dir/>
          <dgm:animLvl val="lvl"/>
          <dgm:resizeHandles val="exact"/>
        </dgm:presLayoutVars>
      </dgm:prSet>
      <dgm:spPr/>
    </dgm:pt>
    <dgm:pt modelId="{203975A5-D930-4B9B-BBC7-B1D19F724A53}" type="pres">
      <dgm:prSet presAssocID="{4CC215FD-BC27-4860-8D80-8CD228A9ED72}" presName="parTxOnly" presStyleLbl="node1" presStyleIdx="0" presStyleCnt="5" custScaleX="606430" custScaleY="697670" custLinFactNeighborY="8275">
        <dgm:presLayoutVars>
          <dgm:chMax val="0"/>
          <dgm:chPref val="0"/>
          <dgm:bulletEnabled val="1"/>
        </dgm:presLayoutVars>
      </dgm:prSet>
      <dgm:spPr/>
    </dgm:pt>
    <dgm:pt modelId="{F4BE1F01-956B-4B03-A9F2-A12490ABA632}" type="pres">
      <dgm:prSet presAssocID="{E779EE40-5A07-454E-BC50-EC8D4DD08BE4}" presName="parTxOnlySpace" presStyleCnt="0"/>
      <dgm:spPr/>
    </dgm:pt>
    <dgm:pt modelId="{2F89117B-CE6E-4A74-BD5F-5E2DF773E6D9}" type="pres">
      <dgm:prSet presAssocID="{5DB9B870-4E9D-4AED-878F-014C9E57895A}" presName="parTxOnly" presStyleLbl="node1" presStyleIdx="1" presStyleCnt="5" custScaleX="551276" custScaleY="697670" custLinFactX="-100000" custLinFactNeighborX="-117967" custLinFactNeighborY="11019">
        <dgm:presLayoutVars>
          <dgm:chMax val="0"/>
          <dgm:chPref val="0"/>
          <dgm:bulletEnabled val="1"/>
        </dgm:presLayoutVars>
      </dgm:prSet>
      <dgm:spPr/>
    </dgm:pt>
    <dgm:pt modelId="{25958708-66CC-425A-98B4-6A66DDC50C8F}" type="pres">
      <dgm:prSet presAssocID="{03B1430F-8DA2-4B43-A90D-CDEDD3FED301}" presName="parTxOnlySpace" presStyleCnt="0"/>
      <dgm:spPr/>
    </dgm:pt>
    <dgm:pt modelId="{4F7B7E4E-A4AD-4808-BE92-74B6464D539A}" type="pres">
      <dgm:prSet presAssocID="{E331D359-46C2-4200-BD6F-B4994ED08DFA}" presName="parTxOnly" presStyleLbl="node1" presStyleIdx="2" presStyleCnt="5" custScaleX="288504" custScaleY="697670" custLinFactX="-200000" custLinFactNeighborX="-225399" custLinFactNeighborY="8508">
        <dgm:presLayoutVars>
          <dgm:chMax val="0"/>
          <dgm:chPref val="0"/>
          <dgm:bulletEnabled val="1"/>
        </dgm:presLayoutVars>
      </dgm:prSet>
      <dgm:spPr/>
    </dgm:pt>
    <dgm:pt modelId="{9C555A68-8614-469E-8E90-BFE1CD062B26}" type="pres">
      <dgm:prSet presAssocID="{E5668D71-F4DD-430F-A0CA-834D550196F8}" presName="parTxOnlySpace" presStyleCnt="0"/>
      <dgm:spPr/>
    </dgm:pt>
    <dgm:pt modelId="{28620A59-AE4D-48F4-86E9-53DCC25DFB8D}" type="pres">
      <dgm:prSet presAssocID="{D56AD127-9B02-41B4-8A88-D7B73A08FDD0}" presName="parTxOnly" presStyleLbl="node1" presStyleIdx="3" presStyleCnt="5" custScaleX="729492" custScaleY="710349" custLinFactX="-299364" custLinFactNeighborX="-300000" custLinFactNeighborY="8556">
        <dgm:presLayoutVars>
          <dgm:chMax val="0"/>
          <dgm:chPref val="0"/>
          <dgm:bulletEnabled val="1"/>
        </dgm:presLayoutVars>
      </dgm:prSet>
      <dgm:spPr/>
    </dgm:pt>
    <dgm:pt modelId="{F4E4E3C1-3691-48AF-87CE-D982D8D3309D}" type="pres">
      <dgm:prSet presAssocID="{2BE2750D-13BB-4AB4-9E50-B8C5ADA21B2A}" presName="parTxOnlySpace" presStyleCnt="0"/>
      <dgm:spPr/>
    </dgm:pt>
    <dgm:pt modelId="{E5FEB3CF-CD7B-4EC7-94F3-8C36CFC9E610}" type="pres">
      <dgm:prSet presAssocID="{BB36CB07-C59A-49CD-8BD1-6DEEEBCE89BD}" presName="parTxOnly" presStyleLbl="node1" presStyleIdx="4" presStyleCnt="5" custScaleX="182893" custScaleY="697670" custLinFactX="-421906" custLinFactNeighborX="-500000">
        <dgm:presLayoutVars>
          <dgm:chMax val="0"/>
          <dgm:chPref val="0"/>
          <dgm:bulletEnabled val="1"/>
        </dgm:presLayoutVars>
      </dgm:prSet>
      <dgm:spPr/>
    </dgm:pt>
  </dgm:ptLst>
  <dgm:cxnLst>
    <dgm:cxn modelId="{1756873C-D1AF-4848-BE48-60BEAFDBF48E}" srcId="{A95CBA5A-9AD2-4A7A-BEC8-D551DB5BE7F6}" destId="{D56AD127-9B02-41B4-8A88-D7B73A08FDD0}" srcOrd="3" destOrd="0" parTransId="{A087F701-E53A-4842-BE54-6A4271AF890B}" sibTransId="{2BE2750D-13BB-4AB4-9E50-B8C5ADA21B2A}"/>
    <dgm:cxn modelId="{2D7D4944-5537-43BB-B3A8-05388FAC8846}" srcId="{A95CBA5A-9AD2-4A7A-BEC8-D551DB5BE7F6}" destId="{4CC215FD-BC27-4860-8D80-8CD228A9ED72}" srcOrd="0" destOrd="0" parTransId="{E3730CD3-3E3F-4367-95C0-5A75B9DA121A}" sibTransId="{E779EE40-5A07-454E-BC50-EC8D4DD08BE4}"/>
    <dgm:cxn modelId="{3256857B-F2CA-4BF3-B39E-6867CAC3524D}" type="presOf" srcId="{E331D359-46C2-4200-BD6F-B4994ED08DFA}" destId="{4F7B7E4E-A4AD-4808-BE92-74B6464D539A}" srcOrd="0" destOrd="0" presId="urn:microsoft.com/office/officeart/2005/8/layout/chevron1"/>
    <dgm:cxn modelId="{CB9A5A81-D01B-4212-A2A1-F9156DBF72B5}" type="presOf" srcId="{5DB9B870-4E9D-4AED-878F-014C9E57895A}" destId="{2F89117B-CE6E-4A74-BD5F-5E2DF773E6D9}" srcOrd="0" destOrd="0" presId="urn:microsoft.com/office/officeart/2005/8/layout/chevron1"/>
    <dgm:cxn modelId="{E6C97199-2072-4A57-8770-E7DBCEC9B202}" type="presOf" srcId="{BB36CB07-C59A-49CD-8BD1-6DEEEBCE89BD}" destId="{E5FEB3CF-CD7B-4EC7-94F3-8C36CFC9E610}" srcOrd="0" destOrd="0" presId="urn:microsoft.com/office/officeart/2005/8/layout/chevron1"/>
    <dgm:cxn modelId="{A7E8AEAA-93A2-46DC-9F88-AD30D4BABB97}" srcId="{A95CBA5A-9AD2-4A7A-BEC8-D551DB5BE7F6}" destId="{BB36CB07-C59A-49CD-8BD1-6DEEEBCE89BD}" srcOrd="4" destOrd="0" parTransId="{FA781140-3881-40FC-A55D-A2F88BFE26FF}" sibTransId="{3C4FA1E6-376B-4729-8938-65D999C9441E}"/>
    <dgm:cxn modelId="{3F4511BD-6443-43C3-94DD-913648E566A7}" type="presOf" srcId="{A95CBA5A-9AD2-4A7A-BEC8-D551DB5BE7F6}" destId="{63776E47-C829-4CB2-A9E1-41820B7D3541}" srcOrd="0" destOrd="0" presId="urn:microsoft.com/office/officeart/2005/8/layout/chevron1"/>
    <dgm:cxn modelId="{3516C8CA-0E94-401D-AA5A-22B9D2E8065E}" type="presOf" srcId="{D56AD127-9B02-41B4-8A88-D7B73A08FDD0}" destId="{28620A59-AE4D-48F4-86E9-53DCC25DFB8D}" srcOrd="0" destOrd="0" presId="urn:microsoft.com/office/officeart/2005/8/layout/chevron1"/>
    <dgm:cxn modelId="{91A816CB-C9DB-4FDC-88CA-13AD3FF169A8}" srcId="{A95CBA5A-9AD2-4A7A-BEC8-D551DB5BE7F6}" destId="{5DB9B870-4E9D-4AED-878F-014C9E57895A}" srcOrd="1" destOrd="0" parTransId="{499A2D56-11DF-40CD-889E-BDAA06D9D698}" sibTransId="{03B1430F-8DA2-4B43-A90D-CDEDD3FED301}"/>
    <dgm:cxn modelId="{627576CC-35B0-49AE-B792-BA3A9C2F3006}" srcId="{A95CBA5A-9AD2-4A7A-BEC8-D551DB5BE7F6}" destId="{E331D359-46C2-4200-BD6F-B4994ED08DFA}" srcOrd="2" destOrd="0" parTransId="{6336647F-E128-4BBB-A37D-B27BAF1A919E}" sibTransId="{E5668D71-F4DD-430F-A0CA-834D550196F8}"/>
    <dgm:cxn modelId="{CED6DDEC-5506-4919-8AE8-A1A929721354}" type="presOf" srcId="{4CC215FD-BC27-4860-8D80-8CD228A9ED72}" destId="{203975A5-D930-4B9B-BBC7-B1D19F724A53}" srcOrd="0" destOrd="0" presId="urn:microsoft.com/office/officeart/2005/8/layout/chevron1"/>
    <dgm:cxn modelId="{4747BF39-E77E-41AE-AFE6-E1F12C00AF30}" type="presParOf" srcId="{63776E47-C829-4CB2-A9E1-41820B7D3541}" destId="{203975A5-D930-4B9B-BBC7-B1D19F724A53}" srcOrd="0" destOrd="0" presId="urn:microsoft.com/office/officeart/2005/8/layout/chevron1"/>
    <dgm:cxn modelId="{FE83199F-C4F0-498B-9D67-6C978B09191C}" type="presParOf" srcId="{63776E47-C829-4CB2-A9E1-41820B7D3541}" destId="{F4BE1F01-956B-4B03-A9F2-A12490ABA632}" srcOrd="1" destOrd="0" presId="urn:microsoft.com/office/officeart/2005/8/layout/chevron1"/>
    <dgm:cxn modelId="{0AAF8844-DF17-419C-BE7E-BED11D2F328D}" type="presParOf" srcId="{63776E47-C829-4CB2-A9E1-41820B7D3541}" destId="{2F89117B-CE6E-4A74-BD5F-5E2DF773E6D9}" srcOrd="2" destOrd="0" presId="urn:microsoft.com/office/officeart/2005/8/layout/chevron1"/>
    <dgm:cxn modelId="{DE353700-4C91-404B-AB41-3CC6BB699A54}" type="presParOf" srcId="{63776E47-C829-4CB2-A9E1-41820B7D3541}" destId="{25958708-66CC-425A-98B4-6A66DDC50C8F}" srcOrd="3" destOrd="0" presId="urn:microsoft.com/office/officeart/2005/8/layout/chevron1"/>
    <dgm:cxn modelId="{9B02E919-9436-44FA-8E3B-DCB9A2380A60}" type="presParOf" srcId="{63776E47-C829-4CB2-A9E1-41820B7D3541}" destId="{4F7B7E4E-A4AD-4808-BE92-74B6464D539A}" srcOrd="4" destOrd="0" presId="urn:microsoft.com/office/officeart/2005/8/layout/chevron1"/>
    <dgm:cxn modelId="{A9F8B0B9-BCE6-4117-BA89-50281D1225F6}" type="presParOf" srcId="{63776E47-C829-4CB2-A9E1-41820B7D3541}" destId="{9C555A68-8614-469E-8E90-BFE1CD062B26}" srcOrd="5" destOrd="0" presId="urn:microsoft.com/office/officeart/2005/8/layout/chevron1"/>
    <dgm:cxn modelId="{F2B11659-C433-4869-B0A9-44A0DA7EF06F}" type="presParOf" srcId="{63776E47-C829-4CB2-A9E1-41820B7D3541}" destId="{28620A59-AE4D-48F4-86E9-53DCC25DFB8D}" srcOrd="6" destOrd="0" presId="urn:microsoft.com/office/officeart/2005/8/layout/chevron1"/>
    <dgm:cxn modelId="{66E1A47B-707B-400F-911A-D5F1176B66C6}" type="presParOf" srcId="{63776E47-C829-4CB2-A9E1-41820B7D3541}" destId="{F4E4E3C1-3691-48AF-87CE-D982D8D3309D}" srcOrd="7" destOrd="0" presId="urn:microsoft.com/office/officeart/2005/8/layout/chevron1"/>
    <dgm:cxn modelId="{3C9C3947-2139-4189-B7EF-5E01945BA1E8}" type="presParOf" srcId="{63776E47-C829-4CB2-A9E1-41820B7D3541}" destId="{E5FEB3CF-CD7B-4EC7-94F3-8C36CFC9E610}" srcOrd="8" destOrd="0" presId="urn:microsoft.com/office/officeart/2005/8/layout/chevron1"/>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13B1D1-5214-4A75-9D44-4F7BDE59B802}"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EAED3CB5-81D2-46D9-AE6E-DAB2AD5C2CD6}">
      <dgm:prSet phldrT="[Text]"/>
      <dgm:spPr>
        <a:solidFill>
          <a:srgbClr val="00B050"/>
        </a:solidFill>
      </dgm:spPr>
      <dgm:t>
        <a:bodyPr/>
        <a:lstStyle/>
        <a:p>
          <a:r>
            <a:rPr lang="en-US" dirty="0"/>
            <a:t>  </a:t>
          </a:r>
        </a:p>
      </dgm:t>
    </dgm:pt>
    <dgm:pt modelId="{1611E72E-4550-40E9-8230-FB99305345D6}" type="parTrans" cxnId="{580C3E20-143E-4821-BD0C-2AA173E165E1}">
      <dgm:prSet/>
      <dgm:spPr/>
      <dgm:t>
        <a:bodyPr/>
        <a:lstStyle/>
        <a:p>
          <a:endParaRPr lang="en-US"/>
        </a:p>
      </dgm:t>
    </dgm:pt>
    <dgm:pt modelId="{2F4CB12A-003F-41AB-A895-3F02FF3DB07D}" type="sibTrans" cxnId="{580C3E20-143E-4821-BD0C-2AA173E165E1}">
      <dgm:prSet/>
      <dgm:spPr/>
      <dgm:t>
        <a:bodyPr/>
        <a:lstStyle/>
        <a:p>
          <a:endParaRPr lang="en-US"/>
        </a:p>
      </dgm:t>
    </dgm:pt>
    <dgm:pt modelId="{EB7F2552-B264-471E-909C-98B67BED66F2}">
      <dgm:prSet phldrT="[Text]" custT="1"/>
      <dgm:spPr/>
      <dgm:t>
        <a:bodyPr/>
        <a:lstStyle/>
        <a:p>
          <a:r>
            <a:rPr lang="en-US" sz="1200" dirty="0"/>
            <a:t>HPC</a:t>
          </a:r>
        </a:p>
      </dgm:t>
    </dgm:pt>
    <dgm:pt modelId="{98BB5F05-8C49-4135-8F0C-AC8CB7C66A28}" type="parTrans" cxnId="{A0853524-054D-43DF-BB33-83571D35615C}">
      <dgm:prSet/>
      <dgm:spPr/>
      <dgm:t>
        <a:bodyPr/>
        <a:lstStyle/>
        <a:p>
          <a:endParaRPr lang="en-US"/>
        </a:p>
      </dgm:t>
    </dgm:pt>
    <dgm:pt modelId="{3A8DDABB-C224-406A-AD38-96D2C3C2703C}" type="sibTrans" cxnId="{A0853524-054D-43DF-BB33-83571D35615C}">
      <dgm:prSet/>
      <dgm:spPr/>
      <dgm:t>
        <a:bodyPr/>
        <a:lstStyle/>
        <a:p>
          <a:endParaRPr lang="en-US"/>
        </a:p>
      </dgm:t>
    </dgm:pt>
    <dgm:pt modelId="{0A264A77-82B5-48ED-97EA-51EAB3F49D9B}">
      <dgm:prSet phldrT="[Text]"/>
      <dgm:spPr>
        <a:solidFill>
          <a:schemeClr val="accent4">
            <a:lumMod val="40000"/>
            <a:lumOff val="60000"/>
          </a:schemeClr>
        </a:solidFill>
      </dgm:spPr>
      <dgm:t>
        <a:bodyPr/>
        <a:lstStyle/>
        <a:p>
          <a:r>
            <a:rPr lang="en-US" dirty="0"/>
            <a:t>  </a:t>
          </a:r>
        </a:p>
      </dgm:t>
    </dgm:pt>
    <dgm:pt modelId="{03A577FC-5095-4CBA-A8F1-1968B842F0BA}" type="parTrans" cxnId="{0F63DE4D-BED6-481F-B23D-4189AAA7FDEC}">
      <dgm:prSet/>
      <dgm:spPr/>
      <dgm:t>
        <a:bodyPr/>
        <a:lstStyle/>
        <a:p>
          <a:endParaRPr lang="en-US"/>
        </a:p>
      </dgm:t>
    </dgm:pt>
    <dgm:pt modelId="{CB4F4EDF-5638-4C7E-A2A7-8788640AB9A2}" type="sibTrans" cxnId="{0F63DE4D-BED6-481F-B23D-4189AAA7FDEC}">
      <dgm:prSet/>
      <dgm:spPr/>
      <dgm:t>
        <a:bodyPr/>
        <a:lstStyle/>
        <a:p>
          <a:endParaRPr lang="en-US"/>
        </a:p>
      </dgm:t>
    </dgm:pt>
    <dgm:pt modelId="{2E001301-8300-4C46-ACBA-71DE0A40669B}">
      <dgm:prSet phldrT="[Text]" custT="1"/>
      <dgm:spPr/>
      <dgm:t>
        <a:bodyPr/>
        <a:lstStyle/>
        <a:p>
          <a:r>
            <a:rPr lang="en-US" sz="1200" dirty="0"/>
            <a:t>Data Analytics</a:t>
          </a:r>
        </a:p>
      </dgm:t>
    </dgm:pt>
    <dgm:pt modelId="{CF08BF00-BC82-45D1-90F0-9DA73B30FFE5}" type="parTrans" cxnId="{8BE824B6-7520-4763-94E4-742C7D1B91E8}">
      <dgm:prSet/>
      <dgm:spPr/>
      <dgm:t>
        <a:bodyPr/>
        <a:lstStyle/>
        <a:p>
          <a:endParaRPr lang="en-US"/>
        </a:p>
      </dgm:t>
    </dgm:pt>
    <dgm:pt modelId="{F375AAA2-940E-47B3-8C07-F7A3F0EF8BA7}" type="sibTrans" cxnId="{8BE824B6-7520-4763-94E4-742C7D1B91E8}">
      <dgm:prSet/>
      <dgm:spPr/>
      <dgm:t>
        <a:bodyPr/>
        <a:lstStyle/>
        <a:p>
          <a:endParaRPr lang="en-US"/>
        </a:p>
      </dgm:t>
    </dgm:pt>
    <dgm:pt modelId="{0773981F-E4FC-4AAC-9072-FE3178F77840}">
      <dgm:prSet phldrT="[Text]"/>
      <dgm:spPr>
        <a:solidFill>
          <a:srgbClr val="C00000"/>
        </a:solidFill>
      </dgm:spPr>
      <dgm:t>
        <a:bodyPr/>
        <a:lstStyle/>
        <a:p>
          <a:r>
            <a:rPr lang="en-US" dirty="0"/>
            <a:t>  </a:t>
          </a:r>
        </a:p>
      </dgm:t>
    </dgm:pt>
    <dgm:pt modelId="{CA204EE4-5F1B-4736-96DF-94E8F8B37225}" type="parTrans" cxnId="{BE35F63B-0D68-40C5-A115-607F25CC0051}">
      <dgm:prSet/>
      <dgm:spPr/>
      <dgm:t>
        <a:bodyPr/>
        <a:lstStyle/>
        <a:p>
          <a:endParaRPr lang="en-US"/>
        </a:p>
      </dgm:t>
    </dgm:pt>
    <dgm:pt modelId="{192551FB-5D49-404D-A310-8520D8E23E93}" type="sibTrans" cxnId="{BE35F63B-0D68-40C5-A115-607F25CC0051}">
      <dgm:prSet/>
      <dgm:spPr>
        <a:solidFill>
          <a:srgbClr val="7030A0"/>
        </a:solidFill>
      </dgm:spPr>
      <dgm:t>
        <a:bodyPr/>
        <a:lstStyle/>
        <a:p>
          <a:endParaRPr lang="en-US"/>
        </a:p>
      </dgm:t>
    </dgm:pt>
    <dgm:pt modelId="{6F54F559-B1E5-470E-9586-DFC2013EF3B0}">
      <dgm:prSet phldrT="[Text]"/>
      <dgm:spPr/>
      <dgm:t>
        <a:bodyPr/>
        <a:lstStyle/>
        <a:p>
          <a:r>
            <a:rPr lang="en-US" dirty="0"/>
            <a:t> </a:t>
          </a:r>
        </a:p>
      </dgm:t>
    </dgm:pt>
    <dgm:pt modelId="{DAA91E70-CB07-4FCC-8E72-215C118E1C76}" type="parTrans" cxnId="{626FAC0A-6805-4259-9F3A-3887876E2C89}">
      <dgm:prSet/>
      <dgm:spPr/>
      <dgm:t>
        <a:bodyPr/>
        <a:lstStyle/>
        <a:p>
          <a:endParaRPr lang="en-US"/>
        </a:p>
      </dgm:t>
    </dgm:pt>
    <dgm:pt modelId="{0F9629C7-6ACE-41A5-A485-A58405D4813C}" type="sibTrans" cxnId="{626FAC0A-6805-4259-9F3A-3887876E2C89}">
      <dgm:prSet/>
      <dgm:spPr/>
      <dgm:t>
        <a:bodyPr/>
        <a:lstStyle/>
        <a:p>
          <a:endParaRPr lang="en-US"/>
        </a:p>
      </dgm:t>
    </dgm:pt>
    <dgm:pt modelId="{D6710867-9568-42C5-BC55-0CD1A98DE432}" type="pres">
      <dgm:prSet presAssocID="{E313B1D1-5214-4A75-9D44-4F7BDE59B802}" presName="Name0" presStyleCnt="0">
        <dgm:presLayoutVars>
          <dgm:chMax/>
          <dgm:chPref/>
          <dgm:dir/>
          <dgm:animLvl val="lvl"/>
        </dgm:presLayoutVars>
      </dgm:prSet>
      <dgm:spPr/>
    </dgm:pt>
    <dgm:pt modelId="{005E32D1-C42C-4AF6-9354-AC24FEBE8C55}" type="pres">
      <dgm:prSet presAssocID="{EAED3CB5-81D2-46D9-AE6E-DAB2AD5C2CD6}" presName="composite" presStyleCnt="0"/>
      <dgm:spPr/>
    </dgm:pt>
    <dgm:pt modelId="{8BF6D1D7-24A8-476E-B911-FD6164F8DB83}" type="pres">
      <dgm:prSet presAssocID="{EAED3CB5-81D2-46D9-AE6E-DAB2AD5C2CD6}" presName="Parent1" presStyleLbl="node1" presStyleIdx="0" presStyleCnt="6">
        <dgm:presLayoutVars>
          <dgm:chMax val="1"/>
          <dgm:chPref val="1"/>
          <dgm:bulletEnabled val="1"/>
        </dgm:presLayoutVars>
      </dgm:prSet>
      <dgm:spPr/>
    </dgm:pt>
    <dgm:pt modelId="{1E7868BC-77A3-4EFE-9DB6-6CB2D50FC047}" type="pres">
      <dgm:prSet presAssocID="{EAED3CB5-81D2-46D9-AE6E-DAB2AD5C2CD6}" presName="Childtext1" presStyleLbl="revTx" presStyleIdx="0" presStyleCnt="3">
        <dgm:presLayoutVars>
          <dgm:chMax val="0"/>
          <dgm:chPref val="0"/>
          <dgm:bulletEnabled val="1"/>
        </dgm:presLayoutVars>
      </dgm:prSet>
      <dgm:spPr/>
    </dgm:pt>
    <dgm:pt modelId="{1B7A25DE-427D-4197-836F-13289D74F11F}" type="pres">
      <dgm:prSet presAssocID="{EAED3CB5-81D2-46D9-AE6E-DAB2AD5C2CD6}" presName="BalanceSpacing" presStyleCnt="0"/>
      <dgm:spPr/>
    </dgm:pt>
    <dgm:pt modelId="{E568C001-8B0C-428E-BA22-508C431677E2}" type="pres">
      <dgm:prSet presAssocID="{EAED3CB5-81D2-46D9-AE6E-DAB2AD5C2CD6}" presName="BalanceSpacing1" presStyleCnt="0"/>
      <dgm:spPr/>
    </dgm:pt>
    <dgm:pt modelId="{7C8E7349-02AC-4BB2-8EE5-F7621CAFD722}" type="pres">
      <dgm:prSet presAssocID="{2F4CB12A-003F-41AB-A895-3F02FF3DB07D}" presName="Accent1Text" presStyleLbl="node1" presStyleIdx="1" presStyleCnt="6"/>
      <dgm:spPr/>
    </dgm:pt>
    <dgm:pt modelId="{77D046B8-2D31-4912-908F-C35606B93AAA}" type="pres">
      <dgm:prSet presAssocID="{2F4CB12A-003F-41AB-A895-3F02FF3DB07D}" presName="spaceBetweenRectangles" presStyleCnt="0"/>
      <dgm:spPr/>
    </dgm:pt>
    <dgm:pt modelId="{5B5CB6CC-2F1A-4F68-97AA-7BF474B13437}" type="pres">
      <dgm:prSet presAssocID="{0A264A77-82B5-48ED-97EA-51EAB3F49D9B}" presName="composite" presStyleCnt="0"/>
      <dgm:spPr/>
    </dgm:pt>
    <dgm:pt modelId="{897E771A-CC1A-482F-9E1A-6802757B86FC}" type="pres">
      <dgm:prSet presAssocID="{0A264A77-82B5-48ED-97EA-51EAB3F49D9B}" presName="Parent1" presStyleLbl="node1" presStyleIdx="2" presStyleCnt="6" custLinFactNeighborX="-53266" custLinFactNeighborY="1035">
        <dgm:presLayoutVars>
          <dgm:chMax val="1"/>
          <dgm:chPref val="1"/>
          <dgm:bulletEnabled val="1"/>
        </dgm:presLayoutVars>
      </dgm:prSet>
      <dgm:spPr/>
    </dgm:pt>
    <dgm:pt modelId="{F024F7BA-D463-498F-BDCA-DAB8BC410C5A}" type="pres">
      <dgm:prSet presAssocID="{0A264A77-82B5-48ED-97EA-51EAB3F49D9B}" presName="Childtext1" presStyleLbl="revTx" presStyleIdx="1" presStyleCnt="3" custScaleX="267830" custLinFactNeighborX="-50296" custLinFactNeighborY="-26027">
        <dgm:presLayoutVars>
          <dgm:chMax val="0"/>
          <dgm:chPref val="0"/>
          <dgm:bulletEnabled val="1"/>
        </dgm:presLayoutVars>
      </dgm:prSet>
      <dgm:spPr/>
    </dgm:pt>
    <dgm:pt modelId="{4A518124-86AA-4647-944F-3D453C36F6DB}" type="pres">
      <dgm:prSet presAssocID="{0A264A77-82B5-48ED-97EA-51EAB3F49D9B}" presName="BalanceSpacing" presStyleCnt="0"/>
      <dgm:spPr/>
    </dgm:pt>
    <dgm:pt modelId="{5BDF599B-6F8B-4D13-8E66-E82B1A92687E}" type="pres">
      <dgm:prSet presAssocID="{0A264A77-82B5-48ED-97EA-51EAB3F49D9B}" presName="BalanceSpacing1" presStyleCnt="0"/>
      <dgm:spPr/>
    </dgm:pt>
    <dgm:pt modelId="{7F087578-E754-436F-83A2-20F9EC71A51B}" type="pres">
      <dgm:prSet presAssocID="{CB4F4EDF-5638-4C7E-A2A7-8788640AB9A2}" presName="Accent1Text" presStyleLbl="node1" presStyleIdx="3" presStyleCnt="6" custLinFactNeighborX="-49846" custLinFactNeighborY="557"/>
      <dgm:spPr/>
    </dgm:pt>
    <dgm:pt modelId="{1B4DF896-D7E6-415C-A2A5-E5AA8C7B2290}" type="pres">
      <dgm:prSet presAssocID="{CB4F4EDF-5638-4C7E-A2A7-8788640AB9A2}" presName="spaceBetweenRectangles" presStyleCnt="0"/>
      <dgm:spPr/>
    </dgm:pt>
    <dgm:pt modelId="{B14E6D7A-BC27-4A95-9380-2FA833E27D05}" type="pres">
      <dgm:prSet presAssocID="{0773981F-E4FC-4AAC-9072-FE3178F77840}" presName="composite" presStyleCnt="0"/>
      <dgm:spPr/>
    </dgm:pt>
    <dgm:pt modelId="{0C47A783-594E-4F80-87D2-A8CDE7878155}" type="pres">
      <dgm:prSet presAssocID="{0773981F-E4FC-4AAC-9072-FE3178F77840}" presName="Parent1" presStyleLbl="node1" presStyleIdx="4" presStyleCnt="6">
        <dgm:presLayoutVars>
          <dgm:chMax val="1"/>
          <dgm:chPref val="1"/>
          <dgm:bulletEnabled val="1"/>
        </dgm:presLayoutVars>
      </dgm:prSet>
      <dgm:spPr/>
    </dgm:pt>
    <dgm:pt modelId="{48B713D4-F5E9-4380-B376-1C197E0C32BD}" type="pres">
      <dgm:prSet presAssocID="{0773981F-E4FC-4AAC-9072-FE3178F77840}" presName="Childtext1" presStyleLbl="revTx" presStyleIdx="2" presStyleCnt="3">
        <dgm:presLayoutVars>
          <dgm:chMax val="0"/>
          <dgm:chPref val="0"/>
          <dgm:bulletEnabled val="1"/>
        </dgm:presLayoutVars>
      </dgm:prSet>
      <dgm:spPr/>
    </dgm:pt>
    <dgm:pt modelId="{69EBF1C8-3500-4C16-B3E9-AC9FAB822A1E}" type="pres">
      <dgm:prSet presAssocID="{0773981F-E4FC-4AAC-9072-FE3178F77840}" presName="BalanceSpacing" presStyleCnt="0"/>
      <dgm:spPr/>
    </dgm:pt>
    <dgm:pt modelId="{0AFBCB6B-96F3-4FB0-82B2-360BC6BA3241}" type="pres">
      <dgm:prSet presAssocID="{0773981F-E4FC-4AAC-9072-FE3178F77840}" presName="BalanceSpacing1" presStyleCnt="0"/>
      <dgm:spPr/>
    </dgm:pt>
    <dgm:pt modelId="{6A93C98D-4284-46B5-B9FA-3754A2F1F9D0}" type="pres">
      <dgm:prSet presAssocID="{192551FB-5D49-404D-A310-8520D8E23E93}" presName="Accent1Text" presStyleLbl="node1" presStyleIdx="5" presStyleCnt="6"/>
      <dgm:spPr/>
    </dgm:pt>
  </dgm:ptLst>
  <dgm:cxnLst>
    <dgm:cxn modelId="{626FAC0A-6805-4259-9F3A-3887876E2C89}" srcId="{0773981F-E4FC-4AAC-9072-FE3178F77840}" destId="{6F54F559-B1E5-470E-9586-DFC2013EF3B0}" srcOrd="0" destOrd="0" parTransId="{DAA91E70-CB07-4FCC-8E72-215C118E1C76}" sibTransId="{0F9629C7-6ACE-41A5-A485-A58405D4813C}"/>
    <dgm:cxn modelId="{580C3E20-143E-4821-BD0C-2AA173E165E1}" srcId="{E313B1D1-5214-4A75-9D44-4F7BDE59B802}" destId="{EAED3CB5-81D2-46D9-AE6E-DAB2AD5C2CD6}" srcOrd="0" destOrd="0" parTransId="{1611E72E-4550-40E9-8230-FB99305345D6}" sibTransId="{2F4CB12A-003F-41AB-A895-3F02FF3DB07D}"/>
    <dgm:cxn modelId="{A0853524-054D-43DF-BB33-83571D35615C}" srcId="{EAED3CB5-81D2-46D9-AE6E-DAB2AD5C2CD6}" destId="{EB7F2552-B264-471E-909C-98B67BED66F2}" srcOrd="0" destOrd="0" parTransId="{98BB5F05-8C49-4135-8F0C-AC8CB7C66A28}" sibTransId="{3A8DDABB-C224-406A-AD38-96D2C3C2703C}"/>
    <dgm:cxn modelId="{0BB78626-08C9-459D-A063-FA06E711E4F4}" type="presOf" srcId="{0A264A77-82B5-48ED-97EA-51EAB3F49D9B}" destId="{897E771A-CC1A-482F-9E1A-6802757B86FC}" srcOrd="0" destOrd="0" presId="urn:microsoft.com/office/officeart/2008/layout/AlternatingHexagons"/>
    <dgm:cxn modelId="{BE35F63B-0D68-40C5-A115-607F25CC0051}" srcId="{E313B1D1-5214-4A75-9D44-4F7BDE59B802}" destId="{0773981F-E4FC-4AAC-9072-FE3178F77840}" srcOrd="2" destOrd="0" parTransId="{CA204EE4-5F1B-4736-96DF-94E8F8B37225}" sibTransId="{192551FB-5D49-404D-A310-8520D8E23E93}"/>
    <dgm:cxn modelId="{E0E2AE43-DB7B-43EB-93A2-AB558CB7D0D0}" type="presOf" srcId="{EAED3CB5-81D2-46D9-AE6E-DAB2AD5C2CD6}" destId="{8BF6D1D7-24A8-476E-B911-FD6164F8DB83}" srcOrd="0" destOrd="0" presId="urn:microsoft.com/office/officeart/2008/layout/AlternatingHexagons"/>
    <dgm:cxn modelId="{58324647-AAD2-4468-A281-B28C4068A93E}" type="presOf" srcId="{2F4CB12A-003F-41AB-A895-3F02FF3DB07D}" destId="{7C8E7349-02AC-4BB2-8EE5-F7621CAFD722}" srcOrd="0" destOrd="0" presId="urn:microsoft.com/office/officeart/2008/layout/AlternatingHexagons"/>
    <dgm:cxn modelId="{0F63DE4D-BED6-481F-B23D-4189AAA7FDEC}" srcId="{E313B1D1-5214-4A75-9D44-4F7BDE59B802}" destId="{0A264A77-82B5-48ED-97EA-51EAB3F49D9B}" srcOrd="1" destOrd="0" parTransId="{03A577FC-5095-4CBA-A8F1-1968B842F0BA}" sibTransId="{CB4F4EDF-5638-4C7E-A2A7-8788640AB9A2}"/>
    <dgm:cxn modelId="{1E7FE16A-2309-429D-93F4-99AC6E2A355C}" type="presOf" srcId="{CB4F4EDF-5638-4C7E-A2A7-8788640AB9A2}" destId="{7F087578-E754-436F-83A2-20F9EC71A51B}" srcOrd="0" destOrd="0" presId="urn:microsoft.com/office/officeart/2008/layout/AlternatingHexagons"/>
    <dgm:cxn modelId="{A9FD3B89-AE9E-426B-82E3-40500DAF01E0}" type="presOf" srcId="{2E001301-8300-4C46-ACBA-71DE0A40669B}" destId="{F024F7BA-D463-498F-BDCA-DAB8BC410C5A}" srcOrd="0" destOrd="0" presId="urn:microsoft.com/office/officeart/2008/layout/AlternatingHexagons"/>
    <dgm:cxn modelId="{DBB232A7-53D2-4CA6-B856-264DFBA1E112}" type="presOf" srcId="{E313B1D1-5214-4A75-9D44-4F7BDE59B802}" destId="{D6710867-9568-42C5-BC55-0CD1A98DE432}" srcOrd="0" destOrd="0" presId="urn:microsoft.com/office/officeart/2008/layout/AlternatingHexagons"/>
    <dgm:cxn modelId="{8BE824B6-7520-4763-94E4-742C7D1B91E8}" srcId="{0A264A77-82B5-48ED-97EA-51EAB3F49D9B}" destId="{2E001301-8300-4C46-ACBA-71DE0A40669B}" srcOrd="0" destOrd="0" parTransId="{CF08BF00-BC82-45D1-90F0-9DA73B30FFE5}" sibTransId="{F375AAA2-940E-47B3-8C07-F7A3F0EF8BA7}"/>
    <dgm:cxn modelId="{E0525EB6-30FD-4853-A1B3-C67130037E16}" type="presOf" srcId="{EB7F2552-B264-471E-909C-98B67BED66F2}" destId="{1E7868BC-77A3-4EFE-9DB6-6CB2D50FC047}" srcOrd="0" destOrd="0" presId="urn:microsoft.com/office/officeart/2008/layout/AlternatingHexagons"/>
    <dgm:cxn modelId="{514A20BE-BDE9-4E94-81AB-9AF522DE7482}" type="presOf" srcId="{0773981F-E4FC-4AAC-9072-FE3178F77840}" destId="{0C47A783-594E-4F80-87D2-A8CDE7878155}" srcOrd="0" destOrd="0" presId="urn:microsoft.com/office/officeart/2008/layout/AlternatingHexagons"/>
    <dgm:cxn modelId="{05F814CC-74F3-4B38-A5AB-B7D67E007F88}" type="presOf" srcId="{6F54F559-B1E5-470E-9586-DFC2013EF3B0}" destId="{48B713D4-F5E9-4380-B376-1C197E0C32BD}" srcOrd="0" destOrd="0" presId="urn:microsoft.com/office/officeart/2008/layout/AlternatingHexagons"/>
    <dgm:cxn modelId="{2FB793D5-B0CE-4A5A-990B-8D1519F67D82}" type="presOf" srcId="{192551FB-5D49-404D-A310-8520D8E23E93}" destId="{6A93C98D-4284-46B5-B9FA-3754A2F1F9D0}" srcOrd="0" destOrd="0" presId="urn:microsoft.com/office/officeart/2008/layout/AlternatingHexagons"/>
    <dgm:cxn modelId="{D3D0DE4F-5E88-4971-BF82-B8207B344C55}" type="presParOf" srcId="{D6710867-9568-42C5-BC55-0CD1A98DE432}" destId="{005E32D1-C42C-4AF6-9354-AC24FEBE8C55}" srcOrd="0" destOrd="0" presId="urn:microsoft.com/office/officeart/2008/layout/AlternatingHexagons"/>
    <dgm:cxn modelId="{EAF7CA86-DFD2-425D-9591-F217D69960FB}" type="presParOf" srcId="{005E32D1-C42C-4AF6-9354-AC24FEBE8C55}" destId="{8BF6D1D7-24A8-476E-B911-FD6164F8DB83}" srcOrd="0" destOrd="0" presId="urn:microsoft.com/office/officeart/2008/layout/AlternatingHexagons"/>
    <dgm:cxn modelId="{7F9430BE-CB42-4DAF-904C-2F709A329E79}" type="presParOf" srcId="{005E32D1-C42C-4AF6-9354-AC24FEBE8C55}" destId="{1E7868BC-77A3-4EFE-9DB6-6CB2D50FC047}" srcOrd="1" destOrd="0" presId="urn:microsoft.com/office/officeart/2008/layout/AlternatingHexagons"/>
    <dgm:cxn modelId="{92125C7A-B7EC-413C-AC63-9E83D748B7A0}" type="presParOf" srcId="{005E32D1-C42C-4AF6-9354-AC24FEBE8C55}" destId="{1B7A25DE-427D-4197-836F-13289D74F11F}" srcOrd="2" destOrd="0" presId="urn:microsoft.com/office/officeart/2008/layout/AlternatingHexagons"/>
    <dgm:cxn modelId="{9A5DEB9C-5041-4868-A945-9ABC5017EAFA}" type="presParOf" srcId="{005E32D1-C42C-4AF6-9354-AC24FEBE8C55}" destId="{E568C001-8B0C-428E-BA22-508C431677E2}" srcOrd="3" destOrd="0" presId="urn:microsoft.com/office/officeart/2008/layout/AlternatingHexagons"/>
    <dgm:cxn modelId="{2F4CCD0E-6BC2-4F97-9C4F-EED008A1A946}" type="presParOf" srcId="{005E32D1-C42C-4AF6-9354-AC24FEBE8C55}" destId="{7C8E7349-02AC-4BB2-8EE5-F7621CAFD722}" srcOrd="4" destOrd="0" presId="urn:microsoft.com/office/officeart/2008/layout/AlternatingHexagons"/>
    <dgm:cxn modelId="{22123ADF-F988-4798-BDD3-9939736A71A5}" type="presParOf" srcId="{D6710867-9568-42C5-BC55-0CD1A98DE432}" destId="{77D046B8-2D31-4912-908F-C35606B93AAA}" srcOrd="1" destOrd="0" presId="urn:microsoft.com/office/officeart/2008/layout/AlternatingHexagons"/>
    <dgm:cxn modelId="{4596CE37-2ACB-4028-86D1-F1BFB3FFB688}" type="presParOf" srcId="{D6710867-9568-42C5-BC55-0CD1A98DE432}" destId="{5B5CB6CC-2F1A-4F68-97AA-7BF474B13437}" srcOrd="2" destOrd="0" presId="urn:microsoft.com/office/officeart/2008/layout/AlternatingHexagons"/>
    <dgm:cxn modelId="{AEE36F8F-06E8-4A40-9319-9AE994F8F494}" type="presParOf" srcId="{5B5CB6CC-2F1A-4F68-97AA-7BF474B13437}" destId="{897E771A-CC1A-482F-9E1A-6802757B86FC}" srcOrd="0" destOrd="0" presId="urn:microsoft.com/office/officeart/2008/layout/AlternatingHexagons"/>
    <dgm:cxn modelId="{27F9ACA3-F7CC-4A99-B88C-61E443FD6D2C}" type="presParOf" srcId="{5B5CB6CC-2F1A-4F68-97AA-7BF474B13437}" destId="{F024F7BA-D463-498F-BDCA-DAB8BC410C5A}" srcOrd="1" destOrd="0" presId="urn:microsoft.com/office/officeart/2008/layout/AlternatingHexagons"/>
    <dgm:cxn modelId="{6F7ACBF8-A60B-425E-92B3-4C7E682D868F}" type="presParOf" srcId="{5B5CB6CC-2F1A-4F68-97AA-7BF474B13437}" destId="{4A518124-86AA-4647-944F-3D453C36F6DB}" srcOrd="2" destOrd="0" presId="urn:microsoft.com/office/officeart/2008/layout/AlternatingHexagons"/>
    <dgm:cxn modelId="{9D773664-B592-4D6A-A881-6A9564FE9130}" type="presParOf" srcId="{5B5CB6CC-2F1A-4F68-97AA-7BF474B13437}" destId="{5BDF599B-6F8B-4D13-8E66-E82B1A92687E}" srcOrd="3" destOrd="0" presId="urn:microsoft.com/office/officeart/2008/layout/AlternatingHexagons"/>
    <dgm:cxn modelId="{D29FDCF4-23B7-4891-9A31-3B3CC80CA2B5}" type="presParOf" srcId="{5B5CB6CC-2F1A-4F68-97AA-7BF474B13437}" destId="{7F087578-E754-436F-83A2-20F9EC71A51B}" srcOrd="4" destOrd="0" presId="urn:microsoft.com/office/officeart/2008/layout/AlternatingHexagons"/>
    <dgm:cxn modelId="{6A141A53-8018-40D3-AE2A-152C12CDE6BB}" type="presParOf" srcId="{D6710867-9568-42C5-BC55-0CD1A98DE432}" destId="{1B4DF896-D7E6-415C-A2A5-E5AA8C7B2290}" srcOrd="3" destOrd="0" presId="urn:microsoft.com/office/officeart/2008/layout/AlternatingHexagons"/>
    <dgm:cxn modelId="{38C11C22-83E1-4F30-9270-AA5D5C867C04}" type="presParOf" srcId="{D6710867-9568-42C5-BC55-0CD1A98DE432}" destId="{B14E6D7A-BC27-4A95-9380-2FA833E27D05}" srcOrd="4" destOrd="0" presId="urn:microsoft.com/office/officeart/2008/layout/AlternatingHexagons"/>
    <dgm:cxn modelId="{A73FC257-B639-4258-AF18-6EE03BF67D48}" type="presParOf" srcId="{B14E6D7A-BC27-4A95-9380-2FA833E27D05}" destId="{0C47A783-594E-4F80-87D2-A8CDE7878155}" srcOrd="0" destOrd="0" presId="urn:microsoft.com/office/officeart/2008/layout/AlternatingHexagons"/>
    <dgm:cxn modelId="{4A464733-186A-4F5F-8DAB-A24ADC35D1AA}" type="presParOf" srcId="{B14E6D7A-BC27-4A95-9380-2FA833E27D05}" destId="{48B713D4-F5E9-4380-B376-1C197E0C32BD}" srcOrd="1" destOrd="0" presId="urn:microsoft.com/office/officeart/2008/layout/AlternatingHexagons"/>
    <dgm:cxn modelId="{AD68AFFA-18CE-428B-AC5D-59C6A473579E}" type="presParOf" srcId="{B14E6D7A-BC27-4A95-9380-2FA833E27D05}" destId="{69EBF1C8-3500-4C16-B3E9-AC9FAB822A1E}" srcOrd="2" destOrd="0" presId="urn:microsoft.com/office/officeart/2008/layout/AlternatingHexagons"/>
    <dgm:cxn modelId="{4DF668AE-6151-4A45-AB75-519A77352CBB}" type="presParOf" srcId="{B14E6D7A-BC27-4A95-9380-2FA833E27D05}" destId="{0AFBCB6B-96F3-4FB0-82B2-360BC6BA3241}" srcOrd="3" destOrd="0" presId="urn:microsoft.com/office/officeart/2008/layout/AlternatingHexagons"/>
    <dgm:cxn modelId="{A9690E78-ADA6-4BFD-9145-1682A84FF1A7}" type="presParOf" srcId="{B14E6D7A-BC27-4A95-9380-2FA833E27D05}" destId="{6A93C98D-4284-46B5-B9FA-3754A2F1F9D0}" srcOrd="4" destOrd="0" presId="urn:microsoft.com/office/officeart/2008/layout/AlternatingHexagon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3975A5-D930-4B9B-BBC7-B1D19F724A53}">
      <dsp:nvSpPr>
        <dsp:cNvPr id="0" name=""/>
        <dsp:cNvSpPr/>
      </dsp:nvSpPr>
      <dsp:spPr>
        <a:xfrm>
          <a:off x="4374" y="0"/>
          <a:ext cx="2545066" cy="22378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solidFill>
            <a:schemeClr val="bg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6007" tIns="18669" rIns="18669" bIns="18669" numCol="1" spcCol="1270" anchor="b" anchorCtr="0">
          <a:noAutofit/>
        </a:bodyPr>
        <a:lstStyle/>
        <a:p>
          <a:pPr marL="0" lvl="0" indent="0" algn="ctr" defTabSz="622300">
            <a:lnSpc>
              <a:spcPct val="90000"/>
            </a:lnSpc>
            <a:spcBef>
              <a:spcPct val="0"/>
            </a:spcBef>
            <a:spcAft>
              <a:spcPct val="35000"/>
            </a:spcAft>
            <a:buNone/>
          </a:pPr>
          <a:r>
            <a:rPr lang="en-US" sz="1400" i="1" kern="1200" dirty="0">
              <a:solidFill>
                <a:schemeClr val="bg1"/>
              </a:solidFill>
            </a:rPr>
            <a:t>Solicitation</a:t>
          </a:r>
        </a:p>
      </dsp:txBody>
      <dsp:txXfrm>
        <a:off x="116266" y="0"/>
        <a:ext cx="2321283" cy="223783"/>
      </dsp:txXfrm>
    </dsp:sp>
    <dsp:sp modelId="{2F89117B-CE6E-4A74-BD5F-5E2DF773E6D9}">
      <dsp:nvSpPr>
        <dsp:cNvPr id="0" name=""/>
        <dsp:cNvSpPr/>
      </dsp:nvSpPr>
      <dsp:spPr>
        <a:xfrm>
          <a:off x="2038285" y="0"/>
          <a:ext cx="2313596" cy="22378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solidFill>
            <a:schemeClr val="bg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6007" tIns="18669" rIns="18669" bIns="18669" numCol="1" spcCol="1270" anchor="b" anchorCtr="0">
          <a:noAutofit/>
        </a:bodyPr>
        <a:lstStyle/>
        <a:p>
          <a:pPr marL="0" lvl="0" indent="0" algn="ctr" defTabSz="622300">
            <a:lnSpc>
              <a:spcPct val="90000"/>
            </a:lnSpc>
            <a:spcBef>
              <a:spcPct val="0"/>
            </a:spcBef>
            <a:spcAft>
              <a:spcPct val="35000"/>
            </a:spcAft>
            <a:buNone/>
          </a:pPr>
          <a:r>
            <a:rPr lang="en-US" sz="1400" i="1" kern="1200" dirty="0">
              <a:solidFill>
                <a:schemeClr val="bg1"/>
              </a:solidFill>
            </a:rPr>
            <a:t>Proposal</a:t>
          </a:r>
        </a:p>
      </dsp:txBody>
      <dsp:txXfrm>
        <a:off x="2150177" y="0"/>
        <a:ext cx="2089813" cy="223783"/>
      </dsp:txXfrm>
    </dsp:sp>
    <dsp:sp modelId="{4F7B7E4E-A4AD-4808-BE92-74B6464D539A}">
      <dsp:nvSpPr>
        <dsp:cNvPr id="0" name=""/>
        <dsp:cNvSpPr/>
      </dsp:nvSpPr>
      <dsp:spPr>
        <a:xfrm>
          <a:off x="3845146" y="0"/>
          <a:ext cx="1210794" cy="22378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solidFill>
            <a:schemeClr val="bg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i="1" kern="1200" dirty="0">
              <a:solidFill>
                <a:schemeClr val="bg1"/>
              </a:solidFill>
            </a:rPr>
            <a:t>Award</a:t>
          </a:r>
        </a:p>
      </dsp:txBody>
      <dsp:txXfrm>
        <a:off x="3957038" y="0"/>
        <a:ext cx="987011" cy="223783"/>
      </dsp:txXfrm>
    </dsp:sp>
    <dsp:sp modelId="{28620A59-AE4D-48F4-86E9-53DCC25DFB8D}">
      <dsp:nvSpPr>
        <dsp:cNvPr id="0" name=""/>
        <dsp:cNvSpPr/>
      </dsp:nvSpPr>
      <dsp:spPr>
        <a:xfrm>
          <a:off x="4565652" y="-2033"/>
          <a:ext cx="3061533" cy="227849"/>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solidFill>
            <a:schemeClr val="bg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6007" tIns="18669" rIns="18669" bIns="18669" numCol="1" spcCol="1270" anchor="b" anchorCtr="0">
          <a:noAutofit/>
        </a:bodyPr>
        <a:lstStyle/>
        <a:p>
          <a:pPr marL="0" lvl="0" indent="0" algn="ctr" defTabSz="622300">
            <a:lnSpc>
              <a:spcPct val="90000"/>
            </a:lnSpc>
            <a:spcBef>
              <a:spcPct val="0"/>
            </a:spcBef>
            <a:spcAft>
              <a:spcPct val="35000"/>
            </a:spcAft>
            <a:buNone/>
          </a:pPr>
          <a:r>
            <a:rPr lang="en-US" sz="1400" i="1" kern="1200" dirty="0">
              <a:solidFill>
                <a:schemeClr val="bg1"/>
              </a:solidFill>
            </a:rPr>
            <a:t>Execution</a:t>
          </a:r>
        </a:p>
      </dsp:txBody>
      <dsp:txXfrm>
        <a:off x="4679577" y="-2033"/>
        <a:ext cx="2833684" cy="227849"/>
      </dsp:txXfrm>
    </dsp:sp>
    <dsp:sp modelId="{E5FEB3CF-CD7B-4EC7-94F3-8C36CFC9E610}">
      <dsp:nvSpPr>
        <dsp:cNvPr id="0" name=""/>
        <dsp:cNvSpPr/>
      </dsp:nvSpPr>
      <dsp:spPr>
        <a:xfrm>
          <a:off x="6986998" y="0"/>
          <a:ext cx="767565" cy="22378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solidFill>
            <a:schemeClr val="bg1"/>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rPr>
            <a:t>Closeout</a:t>
          </a:r>
        </a:p>
      </dsp:txBody>
      <dsp:txXfrm>
        <a:off x="7098890" y="0"/>
        <a:ext cx="543782" cy="2237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F6D1D7-24A8-476E-B911-FD6164F8DB83}">
      <dsp:nvSpPr>
        <dsp:cNvPr id="0" name=""/>
        <dsp:cNvSpPr/>
      </dsp:nvSpPr>
      <dsp:spPr>
        <a:xfrm rot="5400000">
          <a:off x="1170479" y="24575"/>
          <a:ext cx="374752" cy="326034"/>
        </a:xfrm>
        <a:prstGeom prst="hexagon">
          <a:avLst>
            <a:gd name="adj" fmla="val 25000"/>
            <a:gd name="vf" fmla="val 11547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  </a:t>
          </a:r>
        </a:p>
      </dsp:txBody>
      <dsp:txXfrm rot="-5400000">
        <a:off x="1245645" y="58615"/>
        <a:ext cx="224420" cy="257954"/>
      </dsp:txXfrm>
    </dsp:sp>
    <dsp:sp modelId="{1E7868BC-77A3-4EFE-9DB6-6CB2D50FC047}">
      <dsp:nvSpPr>
        <dsp:cNvPr id="0" name=""/>
        <dsp:cNvSpPr/>
      </dsp:nvSpPr>
      <dsp:spPr>
        <a:xfrm>
          <a:off x="1530766" y="75167"/>
          <a:ext cx="418223" cy="224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HPC</a:t>
          </a:r>
        </a:p>
      </dsp:txBody>
      <dsp:txXfrm>
        <a:off x="1530766" y="75167"/>
        <a:ext cx="418223" cy="224851"/>
      </dsp:txXfrm>
    </dsp:sp>
    <dsp:sp modelId="{7C8E7349-02AC-4BB2-8EE5-F7621CAFD722}">
      <dsp:nvSpPr>
        <dsp:cNvPr id="0" name=""/>
        <dsp:cNvSpPr/>
      </dsp:nvSpPr>
      <dsp:spPr>
        <a:xfrm rot="5400000">
          <a:off x="818361" y="24575"/>
          <a:ext cx="374752" cy="326034"/>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5400000">
        <a:off x="893527" y="58615"/>
        <a:ext cx="224420" cy="257954"/>
      </dsp:txXfrm>
    </dsp:sp>
    <dsp:sp modelId="{897E771A-CC1A-482F-9E1A-6802757B86FC}">
      <dsp:nvSpPr>
        <dsp:cNvPr id="0" name=""/>
        <dsp:cNvSpPr/>
      </dsp:nvSpPr>
      <dsp:spPr>
        <a:xfrm rot="5400000">
          <a:off x="989895" y="346544"/>
          <a:ext cx="374752" cy="326034"/>
        </a:xfrm>
        <a:prstGeom prst="hexagon">
          <a:avLst>
            <a:gd name="adj" fmla="val 25000"/>
            <a:gd name="vf" fmla="val 115470"/>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  </a:t>
          </a:r>
        </a:p>
      </dsp:txBody>
      <dsp:txXfrm rot="-5400000">
        <a:off x="1065061" y="380584"/>
        <a:ext cx="224420" cy="257954"/>
      </dsp:txXfrm>
    </dsp:sp>
    <dsp:sp modelId="{F024F7BA-D463-498F-BDCA-DAB8BC410C5A}">
      <dsp:nvSpPr>
        <dsp:cNvPr id="0" name=""/>
        <dsp:cNvSpPr/>
      </dsp:nvSpPr>
      <dsp:spPr>
        <a:xfrm>
          <a:off x="226500" y="334735"/>
          <a:ext cx="1083995" cy="224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r" defTabSz="533400">
            <a:lnSpc>
              <a:spcPct val="90000"/>
            </a:lnSpc>
            <a:spcBef>
              <a:spcPct val="0"/>
            </a:spcBef>
            <a:spcAft>
              <a:spcPct val="35000"/>
            </a:spcAft>
            <a:buNone/>
          </a:pPr>
          <a:r>
            <a:rPr lang="en-US" sz="1200" kern="1200" dirty="0"/>
            <a:t>Data Analytics</a:t>
          </a:r>
        </a:p>
      </dsp:txBody>
      <dsp:txXfrm>
        <a:off x="226500" y="334735"/>
        <a:ext cx="1083995" cy="224851"/>
      </dsp:txXfrm>
    </dsp:sp>
    <dsp:sp modelId="{7F087578-E754-436F-83A2-20F9EC71A51B}">
      <dsp:nvSpPr>
        <dsp:cNvPr id="0" name=""/>
        <dsp:cNvSpPr/>
      </dsp:nvSpPr>
      <dsp:spPr>
        <a:xfrm rot="5400000">
          <a:off x="1353163" y="344752"/>
          <a:ext cx="374752" cy="326034"/>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5400000">
        <a:off x="1428329" y="378792"/>
        <a:ext cx="224420" cy="257954"/>
      </dsp:txXfrm>
    </dsp:sp>
    <dsp:sp modelId="{0C47A783-594E-4F80-87D2-A8CDE7878155}">
      <dsp:nvSpPr>
        <dsp:cNvPr id="0" name=""/>
        <dsp:cNvSpPr/>
      </dsp:nvSpPr>
      <dsp:spPr>
        <a:xfrm rot="5400000">
          <a:off x="1170479" y="660755"/>
          <a:ext cx="374752" cy="326034"/>
        </a:xfrm>
        <a:prstGeom prst="hexagon">
          <a:avLst>
            <a:gd name="adj" fmla="val 25000"/>
            <a:gd name="vf" fmla="val 1154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  </a:t>
          </a:r>
        </a:p>
      </dsp:txBody>
      <dsp:txXfrm rot="-5400000">
        <a:off x="1245645" y="694795"/>
        <a:ext cx="224420" cy="257954"/>
      </dsp:txXfrm>
    </dsp:sp>
    <dsp:sp modelId="{48B713D4-F5E9-4380-B376-1C197E0C32BD}">
      <dsp:nvSpPr>
        <dsp:cNvPr id="0" name=""/>
        <dsp:cNvSpPr/>
      </dsp:nvSpPr>
      <dsp:spPr>
        <a:xfrm>
          <a:off x="1530766" y="711347"/>
          <a:ext cx="418223" cy="224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a:t> </a:t>
          </a:r>
        </a:p>
      </dsp:txBody>
      <dsp:txXfrm>
        <a:off x="1530766" y="711347"/>
        <a:ext cx="418223" cy="224851"/>
      </dsp:txXfrm>
    </dsp:sp>
    <dsp:sp modelId="{6A93C98D-4284-46B5-B9FA-3754A2F1F9D0}">
      <dsp:nvSpPr>
        <dsp:cNvPr id="0" name=""/>
        <dsp:cNvSpPr/>
      </dsp:nvSpPr>
      <dsp:spPr>
        <a:xfrm rot="5400000">
          <a:off x="818361" y="660755"/>
          <a:ext cx="374752" cy="326034"/>
        </a:xfrm>
        <a:prstGeom prst="hexagon">
          <a:avLst>
            <a:gd name="adj" fmla="val 25000"/>
            <a:gd name="vf" fmla="val 11547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5400000">
        <a:off x="893527" y="694795"/>
        <a:ext cx="224420" cy="25795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dirty="0"/>
          </a:p>
        </p:txBody>
      </p:sp>
      <p:sp>
        <p:nvSpPr>
          <p:cNvPr id="3" name="Date Placeholder 2">
            <a:extLst>
              <a:ext uri="{FF2B5EF4-FFF2-40B4-BE49-F238E27FC236}">
                <a16:creationId xmlns:a16="http://schemas.microsoft.com/office/drawing/2014/main" id="{D34BA4CB-8FA1-D343-9316-2CD4F15054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2A506D-4BE6-D241-8987-2C4295DCC9F1}" type="datetimeFigureOut">
              <a:rPr lang="en-US" smtClean="0"/>
              <a:t>10/21/21</a:t>
            </a:fld>
            <a:endParaRPr lang="en-US" dirty="0"/>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10/21/21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dirty="0"/>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a:t>
            </a:r>
          </a:p>
        </p:txBody>
      </p:sp>
      <p:sp>
        <p:nvSpPr>
          <p:cNvPr id="4" name="Slide Number Placeholder 3"/>
          <p:cNvSpPr>
            <a:spLocks noGrp="1"/>
          </p:cNvSpPr>
          <p:nvPr>
            <p:ph type="sldNum" sz="quarter" idx="10"/>
          </p:nvPr>
        </p:nvSpPr>
        <p:spPr/>
        <p:txBody>
          <a:bodyPr/>
          <a:lstStyle/>
          <a:p>
            <a:fld id="{146C0CBE-288C-D84B-B11F-1B62224BD7E3}" type="slidenum">
              <a:rPr lang="en-US" smtClean="0"/>
              <a:t>1</a:t>
            </a:fld>
            <a:endParaRPr lang="en-US" dirty="0"/>
          </a:p>
        </p:txBody>
      </p:sp>
    </p:spTree>
    <p:extLst>
      <p:ext uri="{BB962C8B-B14F-4D97-AF65-F5344CB8AC3E}">
        <p14:creationId xmlns:p14="http://schemas.microsoft.com/office/powerpoint/2010/main" val="1807792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Re-order the appearance</a:t>
            </a:r>
          </a:p>
          <a:p>
            <a:r>
              <a:rPr lang="en-US" dirty="0"/>
              <a:t>Add F-A-I-R</a:t>
            </a:r>
          </a:p>
          <a:p>
            <a:r>
              <a:rPr lang="en-US" dirty="0"/>
              <a:t>Remove white boxes, replace with the light blue </a:t>
            </a:r>
            <a:endParaRPr lang="en-US" i="1" dirty="0"/>
          </a:p>
          <a:p>
            <a:pPr marL="171450" indent="-171450">
              <a:buFontTx/>
              <a:buChar char="-"/>
            </a:pPr>
            <a:r>
              <a:rPr lang="en-US" i="1" dirty="0"/>
              <a:t>Data Migratgion (F,A)</a:t>
            </a:r>
          </a:p>
          <a:p>
            <a:pPr marL="171450" indent="-171450">
              <a:buFontTx/>
              <a:buChar char="-"/>
            </a:pPr>
            <a:r>
              <a:rPr lang="en-US" i="1" dirty="0"/>
              <a:t>F, AI,R</a:t>
            </a:r>
          </a:p>
          <a:p>
            <a:pPr marL="171450" indent="-171450">
              <a:buFontTx/>
              <a:buChar char="-"/>
            </a:pPr>
            <a:r>
              <a:rPr lang="en-US" i="1" dirty="0"/>
              <a:t>I, R</a:t>
            </a:r>
          </a:p>
          <a:p>
            <a:pPr marL="171450" indent="-171450">
              <a:buFontTx/>
              <a:buChar char="-"/>
            </a:pPr>
            <a:r>
              <a:rPr lang="en-US" i="1" dirty="0"/>
              <a:t>DMP – F, I</a:t>
            </a:r>
          </a:p>
          <a:p>
            <a:pPr marL="171450" indent="-171450">
              <a:buFontTx/>
              <a:buChar char="-"/>
            </a:pPr>
            <a:r>
              <a:rPr lang="en-US" i="1" dirty="0"/>
              <a:t>DSA – F, (add to to DMP)</a:t>
            </a:r>
          </a:p>
          <a:p>
            <a:pPr marL="171450" indent="-171450">
              <a:buFontTx/>
              <a:buChar char="-"/>
            </a:pPr>
            <a:r>
              <a:rPr lang="en-US" i="1" dirty="0"/>
              <a:t>Sub – F, I</a:t>
            </a:r>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4</a:t>
            </a:fld>
            <a:endParaRPr lang="en-US" dirty="0"/>
          </a:p>
        </p:txBody>
      </p:sp>
    </p:spTree>
    <p:extLst>
      <p:ext uri="{BB962C8B-B14F-4D97-AF65-F5344CB8AC3E}">
        <p14:creationId xmlns:p14="http://schemas.microsoft.com/office/powerpoint/2010/main" val="2511215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7</a:t>
            </a:fld>
            <a:endParaRPr lang="en-US" dirty="0"/>
          </a:p>
        </p:txBody>
      </p:sp>
    </p:spTree>
    <p:extLst>
      <p:ext uri="{BB962C8B-B14F-4D97-AF65-F5344CB8AC3E}">
        <p14:creationId xmlns:p14="http://schemas.microsoft.com/office/powerpoint/2010/main" val="446070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CLEAN blue box</a:t>
            </a:r>
          </a:p>
        </p:txBody>
      </p:sp>
      <p:sp>
        <p:nvSpPr>
          <p:cNvPr id="4" name="Slide Number Placeholder 3"/>
          <p:cNvSpPr>
            <a:spLocks noGrp="1"/>
          </p:cNvSpPr>
          <p:nvPr>
            <p:ph type="sldNum" sz="quarter" idx="5"/>
          </p:nvPr>
        </p:nvSpPr>
        <p:spPr/>
        <p:txBody>
          <a:bodyPr/>
          <a:lstStyle/>
          <a:p>
            <a:fld id="{146C0CBE-288C-D84B-B11F-1B62224BD7E3}" type="slidenum">
              <a:rPr lang="en-US" smtClean="0"/>
              <a:t>8</a:t>
            </a:fld>
            <a:endParaRPr lang="en-US" dirty="0"/>
          </a:p>
        </p:txBody>
      </p:sp>
    </p:spTree>
    <p:extLst>
      <p:ext uri="{BB962C8B-B14F-4D97-AF65-F5344CB8AC3E}">
        <p14:creationId xmlns:p14="http://schemas.microsoft.com/office/powerpoint/2010/main" val="677272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key expansion of the CRISP platform this year is the capability for federated learning, which enables CRISP to train on difficult-to-access datasets by training the models locally at separate institutions without the need to bring the data to a centralized compute location. Intel’s open source OpenFL platform has been integrated with CRISP to allow this capability. The schematic shows the OpenFL workflow. The global model is sent to different institutions: in this case, we are modeling the different institutions as JSC with private astronaut physiological and omics data, Ames with GeneLab and ALSDA model organism data, and Mayo Clinic with private patient data. The model is trained separately on the data at each location, and the trained models are sent to an aggregator node to be combined into a global consensus model. The communications between the local nodes and the aggregator node take place over mutually-authenticated secure TLS connections. [NOTE: TLS is a cryptographic protocol that provides end-to-end security of data sent between applications on the Internet and is used for secure web browsing.] The updated model is then sent back to the local institutions for further training for a set number of rounds. The federated version of CRISP is designed to make it easier to gain causal insight using private or difficult-to-access biological or clinical data.</a:t>
            </a:r>
          </a:p>
        </p:txBody>
      </p:sp>
      <p:sp>
        <p:nvSpPr>
          <p:cNvPr id="4" name="Slide Number Placeholder 3"/>
          <p:cNvSpPr>
            <a:spLocks noGrp="1"/>
          </p:cNvSpPr>
          <p:nvPr>
            <p:ph type="sldNum" sz="quarter" idx="5"/>
          </p:nvPr>
        </p:nvSpPr>
        <p:spPr/>
        <p:txBody>
          <a:bodyPr/>
          <a:lstStyle/>
          <a:p>
            <a:fld id="{146C0CBE-288C-D84B-B11F-1B62224BD7E3}" type="slidenum">
              <a:rPr lang="en-US" smtClean="0"/>
              <a:t>9</a:t>
            </a:fld>
            <a:endParaRPr lang="en-US"/>
          </a:p>
        </p:txBody>
      </p:sp>
    </p:spTree>
    <p:extLst>
      <p:ext uri="{BB962C8B-B14F-4D97-AF65-F5344CB8AC3E}">
        <p14:creationId xmlns:p14="http://schemas.microsoft.com/office/powerpoint/2010/main" val="1932861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where the bottlenecks are</a:t>
            </a:r>
          </a:p>
          <a:p>
            <a:r>
              <a:rPr lang="en-US" dirty="0"/>
              <a:t>Pain points, etc… Being proactive instead postmortem approaches (reactive system)</a:t>
            </a:r>
          </a:p>
          <a:p>
            <a:endParaRPr lang="en-US" dirty="0"/>
          </a:p>
        </p:txBody>
      </p:sp>
      <p:sp>
        <p:nvSpPr>
          <p:cNvPr id="4" name="Slide Number Placeholder 3"/>
          <p:cNvSpPr>
            <a:spLocks noGrp="1"/>
          </p:cNvSpPr>
          <p:nvPr>
            <p:ph type="sldNum" sz="quarter" idx="5"/>
          </p:nvPr>
        </p:nvSpPr>
        <p:spPr/>
        <p:txBody>
          <a:bodyPr/>
          <a:lstStyle/>
          <a:p>
            <a:fld id="{E3841AE3-0FC5-CD4C-85C2-3ECE0945180F}" type="slidenum">
              <a:rPr lang="en-US" smtClean="0"/>
              <a:t>11</a:t>
            </a:fld>
            <a:endParaRPr lang="en-US"/>
          </a:p>
        </p:txBody>
      </p:sp>
    </p:spTree>
    <p:extLst>
      <p:ext uri="{BB962C8B-B14F-4D97-AF65-F5344CB8AC3E}">
        <p14:creationId xmlns:p14="http://schemas.microsoft.com/office/powerpoint/2010/main" val="17867400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1" name="Picture 20" descr="A picture containing table, indoor, sitting, blue&#10;&#10;Description automatically generated">
            <a:extLst>
              <a:ext uri="{FF2B5EF4-FFF2-40B4-BE49-F238E27FC236}">
                <a16:creationId xmlns:a16="http://schemas.microsoft.com/office/drawing/2014/main" id="{8D72B387-0086-5C41-95DA-88433F9095D2}"/>
              </a:ext>
            </a:extLst>
          </p:cNvPr>
          <p:cNvPicPr>
            <a:picLocks noChangeAspect="1"/>
          </p:cNvPicPr>
          <p:nvPr userDrawn="1"/>
        </p:nvPicPr>
        <p:blipFill>
          <a:blip r:embed="rId2"/>
          <a:stretch>
            <a:fillRect/>
          </a:stretch>
        </p:blipFill>
        <p:spPr>
          <a:xfrm>
            <a:off x="-32084" y="-32084"/>
            <a:ext cx="12322048" cy="6931152"/>
          </a:xfrm>
          <a:prstGeom prst="rect">
            <a:avLst/>
          </a:prstGeom>
        </p:spPr>
      </p:pic>
      <p:grpSp>
        <p:nvGrpSpPr>
          <p:cNvPr id="43" name="Group 42">
            <a:extLst>
              <a:ext uri="{FF2B5EF4-FFF2-40B4-BE49-F238E27FC236}">
                <a16:creationId xmlns:a16="http://schemas.microsoft.com/office/drawing/2014/main" id="{307D0B58-60C5-E145-943C-0282FF9DEE2C}"/>
              </a:ext>
            </a:extLst>
          </p:cNvPr>
          <p:cNvGrpSpPr/>
          <p:nvPr userDrawn="1"/>
        </p:nvGrpSpPr>
        <p:grpSpPr>
          <a:xfrm>
            <a:off x="-489819" y="-32084"/>
            <a:ext cx="3197522" cy="6931152"/>
            <a:chOff x="-473777" y="-18943"/>
            <a:chExt cx="3197522" cy="6876906"/>
          </a:xfrm>
        </p:grpSpPr>
        <p:sp>
          <p:nvSpPr>
            <p:cNvPr id="44" name="Freeform 5">
              <a:extLst>
                <a:ext uri="{FF2B5EF4-FFF2-40B4-BE49-F238E27FC236}">
                  <a16:creationId xmlns:a16="http://schemas.microsoft.com/office/drawing/2014/main" id="{F3F2F5EE-AEEB-BC49-8DC6-DE28BE4922B8}"/>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6">
              <a:extLst>
                <a:ext uri="{FF2B5EF4-FFF2-40B4-BE49-F238E27FC236}">
                  <a16:creationId xmlns:a16="http://schemas.microsoft.com/office/drawing/2014/main" id="{C6BAC39C-CA2B-024B-9839-D8CDC23B731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97391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117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2EA4925-A2BD-9643-B1D8-40DFB01679F7}"/>
              </a:ext>
            </a:extLst>
          </p:cNvPr>
          <p:cNvPicPr>
            <a:picLocks noChangeAspect="1"/>
          </p:cNvPicPr>
          <p:nvPr userDrawn="1"/>
        </p:nvPicPr>
        <p:blipFill>
          <a:blip r:embed="rId2"/>
          <a:srcRect/>
          <a:stretch/>
        </p:blipFill>
        <p:spPr>
          <a:xfrm>
            <a:off x="-16475" y="-25214"/>
            <a:ext cx="2838136" cy="6931152"/>
          </a:xfrm>
          <a:prstGeom prst="rect">
            <a:avLst/>
          </a:prstGeom>
        </p:spPr>
      </p:pic>
      <p:sp>
        <p:nvSpPr>
          <p:cNvPr id="11" name="Freeform 10">
            <a:extLst>
              <a:ext uri="{FF2B5EF4-FFF2-40B4-BE49-F238E27FC236}">
                <a16:creationId xmlns:a16="http://schemas.microsoft.com/office/drawing/2014/main" id="{C26CBC97-9BDB-3B45-8222-E255F29062B0}"/>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gradFill flip="none" rotWithShape="1">
            <a:gsLst>
              <a:gs pos="92000">
                <a:srgbClr val="00205F"/>
              </a:gs>
              <a:gs pos="75000">
                <a:srgbClr val="001149"/>
              </a:gs>
              <a:gs pos="47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450633"/>
            <a:ext cx="9524056"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1" y="1385267"/>
            <a:ext cx="9524056" cy="16260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9233"/>
            <a:ext cx="2743200" cy="365125"/>
          </a:xfrm>
        </p:spPr>
        <p:txBody>
          <a:bodyPr/>
          <a:lstStyle>
            <a:lvl1pPr>
              <a:defRPr b="0">
                <a:solidFill>
                  <a:schemeClr val="bg1"/>
                </a:solidFill>
              </a:defRPr>
            </a:lvl1pPr>
          </a:lstStyle>
          <a:p>
            <a:fld id="{15EEC727-1D5A-4340-AC1E-3EBF680B926B}" type="datetime1">
              <a:rPr lang="en-US" smtClean="0"/>
              <a:pPr/>
              <a:t>10/21/21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35729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28A97AC-29E4-9045-9C4E-EA5146BAAE48}"/>
              </a:ext>
            </a:extLst>
          </p:cNvPr>
          <p:cNvPicPr>
            <a:picLocks noChangeAspect="1"/>
          </p:cNvPicPr>
          <p:nvPr userDrawn="1"/>
        </p:nvPicPr>
        <p:blipFill>
          <a:blip r:embed="rId2"/>
          <a:srcRect/>
          <a:stretch/>
        </p:blipFill>
        <p:spPr>
          <a:xfrm>
            <a:off x="162858" y="-36576"/>
            <a:ext cx="5390896" cy="6931152"/>
          </a:xfrm>
          <a:prstGeom prst="rect">
            <a:avLst/>
          </a:prstGeom>
        </p:spPr>
      </p:pic>
      <p:sp>
        <p:nvSpPr>
          <p:cNvPr id="15" name="Freeform 9">
            <a:extLst>
              <a:ext uri="{FF2B5EF4-FFF2-40B4-BE49-F238E27FC236}">
                <a16:creationId xmlns:a16="http://schemas.microsoft.com/office/drawing/2014/main" id="{FE85F26A-4547-A74B-A506-99FE07247A3A}"/>
              </a:ext>
            </a:extLst>
          </p:cNvPr>
          <p:cNvSpPr>
            <a:spLocks/>
          </p:cNvSpPr>
          <p:nvPr userDrawn="1"/>
        </p:nvSpPr>
        <p:spPr bwMode="auto">
          <a:xfrm>
            <a:off x="-422655" y="-36576"/>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00062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10">
            <a:extLst>
              <a:ext uri="{FF2B5EF4-FFF2-40B4-BE49-F238E27FC236}">
                <a16:creationId xmlns:a16="http://schemas.microsoft.com/office/drawing/2014/main" id="{57E849A0-189A-BF4F-A32C-C7108DAF3157}"/>
              </a:ext>
            </a:extLst>
          </p:cNvPr>
          <p:cNvSpPr>
            <a:spLocks/>
          </p:cNvSpPr>
          <p:nvPr userDrawn="1"/>
        </p:nvSpPr>
        <p:spPr bwMode="auto">
          <a:xfrm>
            <a:off x="1527048" y="-58220"/>
            <a:ext cx="10698480"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8000">
                <a:srgbClr val="032364"/>
              </a:gs>
              <a:gs pos="49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814347" y="487320"/>
            <a:ext cx="7090215" cy="646331"/>
          </a:xfrm>
        </p:spPr>
        <p:txBody>
          <a:bodyPr wrap="square">
            <a:spAutoFit/>
          </a:bodyPr>
          <a:lstStyle>
            <a:lvl1pPr>
              <a:defRPr>
                <a:solidFill>
                  <a:srgbClr val="FF954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814347" y="1401346"/>
            <a:ext cx="7090215" cy="1681486"/>
          </a:xfrm>
        </p:spPr>
        <p:txBody>
          <a:bodyPr wrap="square">
            <a:spAutoFit/>
          </a:bodyPr>
          <a:lstStyle>
            <a:lvl1pPr marL="173038" indent="-173038">
              <a:buClr>
                <a:schemeClr val="bg1"/>
              </a:buClr>
              <a:buSzPct val="80000"/>
              <a:buFont typeface="Arial" panose="020B0604020202020204" pitchFamily="34" charset="0"/>
              <a:buChar char="•"/>
              <a:tabLst/>
              <a:defRPr sz="2000" b="1">
                <a:solidFill>
                  <a:schemeClr val="bg1"/>
                </a:solidFill>
              </a:defRPr>
            </a:lvl1pPr>
            <a:lvl2pPr marL="457200" indent="184150">
              <a:buClr>
                <a:schemeClr val="bg1"/>
              </a:buClr>
              <a:buSzPct val="80000"/>
              <a:buFont typeface="Arial" panose="020B0604020202020204" pitchFamily="34" charset="0"/>
              <a:buChar char="‒"/>
              <a:tabLst/>
              <a:defRPr sz="2000">
                <a:solidFill>
                  <a:schemeClr val="bg1"/>
                </a:solidFill>
              </a:defRPr>
            </a:lvl2pPr>
            <a:lvl3pPr marL="914400" indent="180975">
              <a:buClr>
                <a:schemeClr val="bg1"/>
              </a:buClr>
              <a:buSzPct val="80000"/>
              <a:buFont typeface="Arial" panose="020B0604020202020204" pitchFamily="34" charset="0"/>
              <a:buChar char="•"/>
              <a:tabLst/>
              <a:defRPr sz="1800">
                <a:solidFill>
                  <a:schemeClr val="bg1"/>
                </a:solidFill>
              </a:defRPr>
            </a:lvl3pPr>
            <a:lvl4pPr marL="1371600" indent="177800">
              <a:buClr>
                <a:schemeClr val="bg1"/>
              </a:buClr>
              <a:buSzPct val="80000"/>
              <a:buFont typeface="Arial" panose="020B0604020202020204" pitchFamily="34" charset="0"/>
              <a:buChar char="‒"/>
              <a:tabLst/>
              <a:defRPr sz="1800">
                <a:solidFill>
                  <a:schemeClr val="bg1"/>
                </a:solidFill>
              </a:defRPr>
            </a:lvl4pPr>
            <a:lvl5pPr marL="1828800" indent="176213">
              <a:buClr>
                <a:schemeClr val="bg1"/>
              </a:buClr>
              <a:buSzPct val="80000"/>
              <a:buFont typeface="Arial" panose="020B0604020202020204" pitchFamily="34" charset="0"/>
              <a:buChar char="•"/>
              <a:tabLst/>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3890"/>
            <a:ext cx="2743200" cy="365125"/>
          </a:xfrm>
        </p:spPr>
        <p:txBody>
          <a:bodyPr/>
          <a:lstStyle>
            <a:lvl1pPr>
              <a:defRPr lang="en-US" sz="1050" b="0" kern="1200" smtClean="0">
                <a:solidFill>
                  <a:schemeClr val="bg1"/>
                </a:solidFill>
                <a:latin typeface="Arial" panose="020B0604020202020204" pitchFamily="34" charset="0"/>
                <a:ea typeface="+mj-ea"/>
                <a:cs typeface="Arial" panose="020B0604020202020204" pitchFamily="34" charset="0"/>
              </a:defRPr>
            </a:lvl1pPr>
          </a:lstStyle>
          <a:p>
            <a:fld id="{38C66DEB-E195-8F42-B855-BB53802DFBD4}" type="datetime1">
              <a:rPr lang="en-US" smtClean="0"/>
              <a:pPr/>
              <a:t>10/21/21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9" name="Slide Number Placeholder 5">
            <a:extLst>
              <a:ext uri="{FF2B5EF4-FFF2-40B4-BE49-F238E27FC236}">
                <a16:creationId xmlns:a16="http://schemas.microsoft.com/office/drawing/2014/main" id="{54DF0F7E-E452-C345-AC7C-F724A12C7945}"/>
              </a:ext>
            </a:extLst>
          </p:cNvPr>
          <p:cNvSpPr>
            <a:spLocks noGrp="1"/>
          </p:cNvSpPr>
          <p:nvPr>
            <p:ph type="sldNum" sz="quarter" idx="4"/>
          </p:nvPr>
        </p:nvSpPr>
        <p:spPr>
          <a:xfrm>
            <a:off x="9298167" y="6449233"/>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25988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1BA50B-8B1F-A244-B375-F86C8E5436F9}"/>
              </a:ext>
            </a:extLst>
          </p:cNvPr>
          <p:cNvSpPr/>
          <p:nvPr userDrawn="1"/>
        </p:nvSpPr>
        <p:spPr>
          <a:xfrm>
            <a:off x="-4721" y="-7555"/>
            <a:ext cx="12271248" cy="6866691"/>
          </a:xfrm>
          <a:prstGeom prst="rect">
            <a:avLst/>
          </a:prstGeom>
          <a:solidFill>
            <a:srgbClr val="3A3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15" name="Rectangle 14">
            <a:extLst>
              <a:ext uri="{FF2B5EF4-FFF2-40B4-BE49-F238E27FC236}">
                <a16:creationId xmlns:a16="http://schemas.microsoft.com/office/drawing/2014/main" id="{99EC7C33-1BA5-1748-8B08-423C53E14A7C}"/>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6" name="Group 15">
            <a:extLst>
              <a:ext uri="{FF2B5EF4-FFF2-40B4-BE49-F238E27FC236}">
                <a16:creationId xmlns:a16="http://schemas.microsoft.com/office/drawing/2014/main" id="{F3DAB9EF-B79C-C640-9FA8-40D2DFCE2AD1}"/>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22" name="Freeform 10">
              <a:extLst>
                <a:ext uri="{FF2B5EF4-FFF2-40B4-BE49-F238E27FC236}">
                  <a16:creationId xmlns:a16="http://schemas.microsoft.com/office/drawing/2014/main" id="{192CEE28-B58D-3241-B190-DB9DEBDD11C8}"/>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1">
              <a:extLst>
                <a:ext uri="{FF2B5EF4-FFF2-40B4-BE49-F238E27FC236}">
                  <a16:creationId xmlns:a16="http://schemas.microsoft.com/office/drawing/2014/main" id="{596FB482-A049-3547-9EDC-6CB459264DF1}"/>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2">
              <a:extLst>
                <a:ext uri="{FF2B5EF4-FFF2-40B4-BE49-F238E27FC236}">
                  <a16:creationId xmlns:a16="http://schemas.microsoft.com/office/drawing/2014/main" id="{7152F9E5-7B6B-C842-8B3D-E679AF46B9C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6" name="Rectangle 25">
            <a:extLst>
              <a:ext uri="{FF2B5EF4-FFF2-40B4-BE49-F238E27FC236}">
                <a16:creationId xmlns:a16="http://schemas.microsoft.com/office/drawing/2014/main" id="{45009C4D-3D5C-544F-90AB-A6EB0948F063}"/>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17663" y="368281"/>
            <a:ext cx="1120749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17663" y="1281322"/>
            <a:ext cx="11207491" cy="16814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97289" y="6503144"/>
            <a:ext cx="2743200" cy="365125"/>
          </a:xfrm>
        </p:spPr>
        <p:txBody>
          <a:bodyPr/>
          <a:lstStyle>
            <a:lvl1pPr>
              <a:defRPr>
                <a:solidFill>
                  <a:schemeClr val="tx1"/>
                </a:solidFill>
              </a:defRPr>
            </a:lvl1pPr>
          </a:lstStyle>
          <a:p>
            <a:fld id="{18C61A40-1EA2-224C-B3B7-13C9149DDE67}" type="datetime1">
              <a:rPr lang="en-US" smtClean="0"/>
              <a:pPr/>
              <a:t>10/21/21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42408" y="650158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298167" y="6501316"/>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36693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2_Title and Conten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9876A79-C94F-0645-AA8D-E27943AA90C8}"/>
              </a:ext>
            </a:extLst>
          </p:cNvPr>
          <p:cNvGrpSpPr/>
          <p:nvPr userDrawn="1"/>
        </p:nvGrpSpPr>
        <p:grpSpPr>
          <a:xfrm>
            <a:off x="-14881" y="-20382"/>
            <a:ext cx="12271248" cy="6931152"/>
            <a:chOff x="-14881" y="-20382"/>
            <a:chExt cx="12271248" cy="6931152"/>
          </a:xfrm>
        </p:grpSpPr>
        <p:sp>
          <p:nvSpPr>
            <p:cNvPr id="16" name="Rectangle 15">
              <a:extLst>
                <a:ext uri="{FF2B5EF4-FFF2-40B4-BE49-F238E27FC236}">
                  <a16:creationId xmlns:a16="http://schemas.microsoft.com/office/drawing/2014/main" id="{CDF8FAD8-BAF1-B04A-B90E-77DBF149C8EA}"/>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7" name="Group 16">
              <a:extLst>
                <a:ext uri="{FF2B5EF4-FFF2-40B4-BE49-F238E27FC236}">
                  <a16:creationId xmlns:a16="http://schemas.microsoft.com/office/drawing/2014/main" id="{B907E28B-ADDF-6549-98E7-D9092DD6DDED}"/>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19" name="Freeform 10">
                <a:extLst>
                  <a:ext uri="{FF2B5EF4-FFF2-40B4-BE49-F238E27FC236}">
                    <a16:creationId xmlns:a16="http://schemas.microsoft.com/office/drawing/2014/main" id="{63273564-3634-D643-AE3D-837B43CB66EA}"/>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1">
                <a:extLst>
                  <a:ext uri="{FF2B5EF4-FFF2-40B4-BE49-F238E27FC236}">
                    <a16:creationId xmlns:a16="http://schemas.microsoft.com/office/drawing/2014/main" id="{CDEFCAAE-B69B-0143-8130-AE291BDC7114}"/>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2">
                <a:extLst>
                  <a:ext uri="{FF2B5EF4-FFF2-40B4-BE49-F238E27FC236}">
                    <a16:creationId xmlns:a16="http://schemas.microsoft.com/office/drawing/2014/main" id="{2596FBA1-C4DF-C843-99A3-84B509936DBC}"/>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E2CF99BA-5DA9-9A45-8E78-946CEA04E014}"/>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71764" y="322852"/>
            <a:ext cx="1149366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371763" y="1123675"/>
            <a:ext cx="11493661" cy="461665"/>
          </a:xfrm>
        </p:spPr>
        <p:txBody>
          <a:bodyPr wrap="square">
            <a:spAutoFit/>
          </a:bodyPr>
          <a:lstStyle>
            <a:lvl1pPr marL="0" indent="12700">
              <a:buFontTx/>
              <a:buNone/>
              <a:tabLst/>
              <a:defRPr sz="2400">
                <a:solidFill>
                  <a:schemeClr val="bg1"/>
                </a:solidFill>
              </a:defRPr>
            </a:lvl1pPr>
            <a:lvl2pPr marL="457200" indent="184150">
              <a:buFontTx/>
              <a:buNone/>
              <a:tabLst/>
              <a:defRPr sz="2000">
                <a:solidFill>
                  <a:schemeClr val="bg1"/>
                </a:solidFill>
              </a:defRPr>
            </a:lvl2pPr>
            <a:lvl3pPr marL="914400" indent="180975">
              <a:buFontTx/>
              <a:buNone/>
              <a:tabLst/>
              <a:defRPr sz="1800">
                <a:solidFill>
                  <a:schemeClr val="bg1"/>
                </a:solidFill>
              </a:defRPr>
            </a:lvl3pPr>
            <a:lvl4pPr marL="1371600" indent="177800">
              <a:buFontTx/>
              <a:buNone/>
              <a:tabLst/>
              <a:defRPr sz="1800">
                <a:solidFill>
                  <a:schemeClr val="bg1"/>
                </a:solidFill>
              </a:defRPr>
            </a:lvl4pPr>
            <a:lvl5pPr marL="1828800" indent="176213">
              <a:buFontTx/>
              <a:buNone/>
              <a:tabLst/>
              <a:defRPr sz="1800">
                <a:solidFill>
                  <a:schemeClr val="bg1"/>
                </a:solidFill>
              </a:defRPr>
            </a:lvl5pPr>
          </a:lstStyle>
          <a:p>
            <a:pPr lvl="0"/>
            <a:r>
              <a:rPr lang="en-US" dirty="0"/>
              <a:t>Edit Master text styles</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72525" y="6509918"/>
            <a:ext cx="2743200" cy="365125"/>
          </a:xfrm>
        </p:spPr>
        <p:txBody>
          <a:bodyPr/>
          <a:lstStyle>
            <a:lvl1pPr>
              <a:defRPr>
                <a:solidFill>
                  <a:schemeClr val="tx1"/>
                </a:solidFill>
              </a:defRPr>
            </a:lvl1pPr>
          </a:lstStyle>
          <a:p>
            <a:fld id="{18C61A40-1EA2-224C-B3B7-13C9149DDE67}" type="datetime1">
              <a:rPr lang="en-US" smtClean="0"/>
              <a:pPr/>
              <a:t>10/21/21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3843314" y="650796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507660"/>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30476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CB69B3-095F-7F43-897F-0B0DBDB39D15}"/>
              </a:ext>
            </a:extLst>
          </p:cNvPr>
          <p:cNvSpPr>
            <a:spLocks noChangeAspect="1"/>
          </p:cNvSpPr>
          <p:nvPr userDrawn="1"/>
        </p:nvSpPr>
        <p:spPr>
          <a:xfrm>
            <a:off x="-13447" y="-18826"/>
            <a:ext cx="12237385" cy="6931152"/>
          </a:xfrm>
          <a:prstGeom prst="rect">
            <a:avLst/>
          </a:prstGeom>
          <a:gradFill flip="none" rotWithShape="1">
            <a:gsLst>
              <a:gs pos="90000">
                <a:srgbClr val="002067"/>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chemeClr val="bg1"/>
                </a:solidFill>
              </a:defRPr>
            </a:lvl1p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71708"/>
            <a:ext cx="925162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2" y="1549165"/>
            <a:ext cx="9251621" cy="1681486"/>
          </a:xfrm>
        </p:spPr>
        <p:txBody>
          <a:bodyPr>
            <a:spAutoFit/>
          </a:bodyPr>
          <a:lstStyle>
            <a:lvl1pPr marL="0" indent="173038">
              <a:buFont typeface="Arial" panose="020B0604020202020204" pitchFamily="34" charset="0"/>
              <a:buChar char="•"/>
              <a:tabLst/>
              <a:defRPr sz="2000" b="1">
                <a:solidFill>
                  <a:schemeClr val="bg1"/>
                </a:solidFill>
              </a:defRPr>
            </a:lvl1pPr>
            <a:lvl2pPr marL="457200" indent="184150">
              <a:buFont typeface="Arial" panose="020B0604020202020204" pitchFamily="34" charset="0"/>
              <a:buChar char="‒"/>
              <a:tabLst/>
              <a:defRPr sz="2000">
                <a:solidFill>
                  <a:schemeClr val="bg1"/>
                </a:solidFill>
              </a:defRPr>
            </a:lvl2pPr>
            <a:lvl3pPr marL="914400" indent="180975">
              <a:buFont typeface="Arial" panose="020B0604020202020204" pitchFamily="34" charset="0"/>
              <a:buChar char="•"/>
              <a:tabLst/>
              <a:defRPr sz="1800">
                <a:solidFill>
                  <a:schemeClr val="bg1"/>
                </a:solidFill>
              </a:defRPr>
            </a:lvl3pPr>
            <a:lvl4pPr marL="1371600" indent="177800">
              <a:buFont typeface="Arial" panose="020B0604020202020204" pitchFamily="34" charset="0"/>
              <a:buChar char="‒"/>
              <a:tabLst/>
              <a:defRPr sz="1600">
                <a:solidFill>
                  <a:schemeClr val="bg1"/>
                </a:solidFill>
              </a:defRPr>
            </a:lvl4pPr>
            <a:lvl5pPr marL="1828800" indent="176213">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C2D2E439-D63B-3147-A0C1-5968190D7660}"/>
              </a:ext>
            </a:extLst>
          </p:cNvPr>
          <p:cNvGrpSpPr>
            <a:grpSpLocks noChangeAspect="1"/>
          </p:cNvGrpSpPr>
          <p:nvPr userDrawn="1"/>
        </p:nvGrpSpPr>
        <p:grpSpPr>
          <a:xfrm>
            <a:off x="-473777" y="-26508"/>
            <a:ext cx="3222745" cy="6931152"/>
            <a:chOff x="-473777" y="-18943"/>
            <a:chExt cx="3197522" cy="6876906"/>
          </a:xfrm>
        </p:grpSpPr>
        <p:sp>
          <p:nvSpPr>
            <p:cNvPr id="12" name="Freeform 5">
              <a:extLst>
                <a:ext uri="{FF2B5EF4-FFF2-40B4-BE49-F238E27FC236}">
                  <a16:creationId xmlns:a16="http://schemas.microsoft.com/office/drawing/2014/main" id="{311606B4-6314-6744-903E-C573D63DB15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6">
              <a:extLst>
                <a:ext uri="{FF2B5EF4-FFF2-40B4-BE49-F238E27FC236}">
                  <a16:creationId xmlns:a16="http://schemas.microsoft.com/office/drawing/2014/main" id="{C2BEC233-F67F-DD46-8FE7-58571609C53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fld id="{A3ED51BE-C197-0B40-88B2-0056457972A2}" type="datetime1">
              <a:rPr lang="en-US" smtClean="0"/>
              <a:pPr/>
              <a:t>10/21/21</a:t>
            </a:fld>
            <a:endParaRPr lang="en-US" dirty="0"/>
          </a:p>
        </p:txBody>
      </p:sp>
    </p:spTree>
    <p:extLst>
      <p:ext uri="{BB962C8B-B14F-4D97-AF65-F5344CB8AC3E}">
        <p14:creationId xmlns:p14="http://schemas.microsoft.com/office/powerpoint/2010/main" val="28534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855BCA-089E-3644-9327-C1C16E08B34A}"/>
              </a:ext>
            </a:extLst>
          </p:cNvPr>
          <p:cNvPicPr>
            <a:picLocks noChangeAspect="1"/>
          </p:cNvPicPr>
          <p:nvPr userDrawn="1"/>
        </p:nvPicPr>
        <p:blipFill>
          <a:blip r:embed="rId2"/>
          <a:srcRect/>
          <a:stretch/>
        </p:blipFill>
        <p:spPr>
          <a:xfrm>
            <a:off x="-16475" y="-25214"/>
            <a:ext cx="2838136" cy="6931152"/>
          </a:xfrm>
          <a:prstGeom prst="rect">
            <a:avLst/>
          </a:prstGeom>
        </p:spPr>
      </p:pic>
      <p:sp>
        <p:nvSpPr>
          <p:cNvPr id="10" name="Freeform 9">
            <a:extLst>
              <a:ext uri="{FF2B5EF4-FFF2-40B4-BE49-F238E27FC236}">
                <a16:creationId xmlns:a16="http://schemas.microsoft.com/office/drawing/2014/main" id="{15D435DA-A2AC-CD43-AC34-05D577668C66}"/>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457813"/>
            <a:ext cx="9618296"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3" y="1405330"/>
            <a:ext cx="9618296"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2"/>
            <a:ext cx="2743200" cy="365125"/>
          </a:xfrm>
        </p:spPr>
        <p:txBody>
          <a:bodyPr/>
          <a:lstStyle>
            <a:lvl1pPr>
              <a:defRPr>
                <a:solidFill>
                  <a:srgbClr val="002067"/>
                </a:solidFill>
              </a:defRPr>
            </a:lvl1pPr>
          </a:lstStyle>
          <a:p>
            <a:fld id="{560CABEB-1600-5948-8C7B-FD3AA1B0761A}" type="datetime1">
              <a:rPr lang="en-US" smtClean="0"/>
              <a:pPr/>
              <a:t>10/21/21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2067"/>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2067"/>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25691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745680" y="457813"/>
            <a:ext cx="7187819" cy="646331"/>
          </a:xfrm>
        </p:spPr>
        <p:txBody>
          <a:bodyPr wrap="square">
            <a:spAutoFit/>
          </a:bodyPr>
          <a:lstStyle>
            <a:lvl1pPr>
              <a:defRPr>
                <a:solidFill>
                  <a:srgbClr val="001D5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745680" y="1321920"/>
            <a:ext cx="7187820"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234950">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D56"/>
                </a:solidFill>
              </a:defRPr>
            </a:lvl1pPr>
          </a:lstStyle>
          <a:p>
            <a:fld id="{B7A3A6F5-1846-BF47-847E-05B3CF95E989}" type="datetime1">
              <a:rPr lang="en-US" smtClean="0"/>
              <a:pPr/>
              <a:t>10/21/21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F6911BAA-4117-3947-8925-C89E73B5A6DC}"/>
              </a:ext>
            </a:extLst>
          </p:cNvPr>
          <p:cNvSpPr>
            <a:spLocks noGrp="1"/>
          </p:cNvSpPr>
          <p:nvPr>
            <p:ph type="sldNum" sz="quarter" idx="4"/>
          </p:nvPr>
        </p:nvSpPr>
        <p:spPr>
          <a:xfrm>
            <a:off x="9351955" y="6449233"/>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478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8EE5410-AAA9-3A4E-8467-17F4D23AD3AB}"/>
              </a:ext>
            </a:extLst>
          </p:cNvPr>
          <p:cNvGrpSpPr>
            <a:grpSpLocks noChangeAspect="1"/>
          </p:cNvGrpSpPr>
          <p:nvPr userDrawn="1"/>
        </p:nvGrpSpPr>
        <p:grpSpPr>
          <a:xfrm>
            <a:off x="-473777" y="-26508"/>
            <a:ext cx="3222745" cy="6931152"/>
            <a:chOff x="-473777" y="-18943"/>
            <a:chExt cx="3197522" cy="6876906"/>
          </a:xfrm>
        </p:grpSpPr>
        <p:sp>
          <p:nvSpPr>
            <p:cNvPr id="14" name="Freeform 5">
              <a:extLst>
                <a:ext uri="{FF2B5EF4-FFF2-40B4-BE49-F238E27FC236}">
                  <a16:creationId xmlns:a16="http://schemas.microsoft.com/office/drawing/2014/main" id="{9494E304-F074-8643-8799-A77F701D444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6">
              <a:extLst>
                <a:ext uri="{FF2B5EF4-FFF2-40B4-BE49-F238E27FC236}">
                  <a16:creationId xmlns:a16="http://schemas.microsoft.com/office/drawing/2014/main" id="{4D9C052D-D4EC-A24F-BD2F-93E1415275F1}"/>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7" name="Rectangle 6">
            <a:extLst>
              <a:ext uri="{FF2B5EF4-FFF2-40B4-BE49-F238E27FC236}">
                <a16:creationId xmlns:a16="http://schemas.microsoft.com/office/drawing/2014/main" id="{D39314DF-B8C0-8042-B8AE-48FCFF73A96D}"/>
              </a:ext>
            </a:extLst>
          </p:cNvPr>
          <p:cNvSpPr>
            <a:spLocks noChangeAspect="1"/>
          </p:cNvSpPr>
          <p:nvPr userDrawn="1"/>
        </p:nvSpPr>
        <p:spPr>
          <a:xfrm>
            <a:off x="0" y="-32811"/>
            <a:ext cx="2949137" cy="6931152"/>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60134"/>
            <a:ext cx="9542547"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5489" y="1461953"/>
            <a:ext cx="9545479"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64F"/>
                </a:solidFill>
              </a:defRPr>
            </a:lvl1pPr>
          </a:lstStyle>
          <a:p>
            <a:fld id="{1321BC19-DEB5-6C43-B159-69B9B2F1F702}" type="datetime1">
              <a:rPr lang="en-US" smtClean="0"/>
              <a:pPr/>
              <a:t>10/21/21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64F"/>
                </a:solidFill>
              </a:defRPr>
            </a:lvl1pPr>
          </a:lstStyle>
          <a:p>
            <a:endParaRPr lang="en-US" dirty="0">
              <a:solidFill>
                <a:srgbClr val="00164F"/>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64F"/>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7151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ABD8527-6D06-7A4D-B1DD-ED7A7A06666C}"/>
              </a:ext>
            </a:extLst>
          </p:cNvPr>
          <p:cNvGrpSpPr/>
          <p:nvPr userDrawn="1"/>
        </p:nvGrpSpPr>
        <p:grpSpPr>
          <a:xfrm>
            <a:off x="-13447" y="-19394"/>
            <a:ext cx="12274036" cy="6933770"/>
            <a:chOff x="-13447" y="-19394"/>
            <a:chExt cx="12274036" cy="6933770"/>
          </a:xfrm>
        </p:grpSpPr>
        <p:sp>
          <p:nvSpPr>
            <p:cNvPr id="20" name="Rectangle 19">
              <a:extLst>
                <a:ext uri="{FF2B5EF4-FFF2-40B4-BE49-F238E27FC236}">
                  <a16:creationId xmlns:a16="http://schemas.microsoft.com/office/drawing/2014/main" id="{0F6D7B2F-8A5D-9C46-A3D3-88E7CC339890}"/>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8" name="Rectangle 7">
              <a:extLst>
                <a:ext uri="{FF2B5EF4-FFF2-40B4-BE49-F238E27FC236}">
                  <a16:creationId xmlns:a16="http://schemas.microsoft.com/office/drawing/2014/main" id="{0F7D4A7F-CF0F-EB42-86B6-BA6E1567E064}"/>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78F2AA13-62B5-E94E-BF4C-C0DFD13288BB}"/>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5" name="Freeform 10">
                <a:extLst>
                  <a:ext uri="{FF2B5EF4-FFF2-40B4-BE49-F238E27FC236}">
                    <a16:creationId xmlns:a16="http://schemas.microsoft.com/office/drawing/2014/main" id="{D5304AE8-B3A1-9340-A039-E36A5DC7A25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1">
                <a:extLst>
                  <a:ext uri="{FF2B5EF4-FFF2-40B4-BE49-F238E27FC236}">
                    <a16:creationId xmlns:a16="http://schemas.microsoft.com/office/drawing/2014/main" id="{7B9D3A84-1AA1-9C4B-ADEB-4D0AC7D7EB4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2">
                <a:extLst>
                  <a:ext uri="{FF2B5EF4-FFF2-40B4-BE49-F238E27FC236}">
                    <a16:creationId xmlns:a16="http://schemas.microsoft.com/office/drawing/2014/main" id="{D82291DB-188B-FC4E-A84B-F7289EB49470}"/>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A7EB389C-7368-8241-A182-CFDBFCD6C66C}"/>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154441" y="6451061"/>
            <a:ext cx="2743200" cy="365125"/>
          </a:xfrm>
        </p:spPr>
        <p:txBody>
          <a:bodyPr/>
          <a:lstStyle>
            <a:lvl1pPr>
              <a:defRPr>
                <a:solidFill>
                  <a:srgbClr val="001D56"/>
                </a:solidFill>
              </a:defRPr>
            </a:lvl1pPr>
          </a:lstStyle>
          <a:p>
            <a:fld id="{18C61A40-1EA2-224C-B3B7-13C9149DDE67}" type="datetime1">
              <a:rPr lang="en-US" smtClean="0"/>
              <a:pPr/>
              <a:t>10/21/21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99560" y="6449504"/>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54781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A6343C5C-3463-CF4D-899C-003BE8CD7B61}"/>
              </a:ext>
            </a:extLst>
          </p:cNvPr>
          <p:cNvGrpSpPr/>
          <p:nvPr userDrawn="1"/>
        </p:nvGrpSpPr>
        <p:grpSpPr>
          <a:xfrm>
            <a:off x="-13447" y="-19394"/>
            <a:ext cx="12274036" cy="6933770"/>
            <a:chOff x="-13447" y="-19394"/>
            <a:chExt cx="12274036" cy="6933770"/>
          </a:xfrm>
        </p:grpSpPr>
        <p:sp>
          <p:nvSpPr>
            <p:cNvPr id="25" name="Rectangle 24">
              <a:extLst>
                <a:ext uri="{FF2B5EF4-FFF2-40B4-BE49-F238E27FC236}">
                  <a16:creationId xmlns:a16="http://schemas.microsoft.com/office/drawing/2014/main" id="{115D2BBE-8FE6-0D47-BFCD-1AAD9EE5EB77}"/>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26" name="Rectangle 25">
              <a:extLst>
                <a:ext uri="{FF2B5EF4-FFF2-40B4-BE49-F238E27FC236}">
                  <a16:creationId xmlns:a16="http://schemas.microsoft.com/office/drawing/2014/main" id="{A31D3D44-AFB6-894D-984B-3AD5A129593F}"/>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DD567EC0-5647-9647-9812-0476F7DBCD43}"/>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9" name="Freeform 10">
                <a:extLst>
                  <a:ext uri="{FF2B5EF4-FFF2-40B4-BE49-F238E27FC236}">
                    <a16:creationId xmlns:a16="http://schemas.microsoft.com/office/drawing/2014/main" id="{E64DD190-03D3-C742-9ADA-9138C872CB85}"/>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11">
                <a:extLst>
                  <a:ext uri="{FF2B5EF4-FFF2-40B4-BE49-F238E27FC236}">
                    <a16:creationId xmlns:a16="http://schemas.microsoft.com/office/drawing/2014/main" id="{0E54106F-2250-C94B-B2C3-3F37F939FF0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2">
                <a:extLst>
                  <a:ext uri="{FF2B5EF4-FFF2-40B4-BE49-F238E27FC236}">
                    <a16:creationId xmlns:a16="http://schemas.microsoft.com/office/drawing/2014/main" id="{F3C977CE-F0C3-3243-8C1B-3A2487CEA367}"/>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8" name="Rectangle 27">
              <a:extLst>
                <a:ext uri="{FF2B5EF4-FFF2-40B4-BE49-F238E27FC236}">
                  <a16:creationId xmlns:a16="http://schemas.microsoft.com/office/drawing/2014/main" id="{5DC4523E-FCF1-8B4C-9C14-39488124807F}"/>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51061"/>
            <a:ext cx="2743200" cy="365125"/>
          </a:xfrm>
        </p:spPr>
        <p:txBody>
          <a:bodyPr/>
          <a:lstStyle>
            <a:lvl1pPr>
              <a:defRPr>
                <a:solidFill>
                  <a:srgbClr val="001D56"/>
                </a:solidFill>
              </a:defRPr>
            </a:lvl1pPr>
          </a:lstStyle>
          <a:p>
            <a:fld id="{81721A1E-F941-5645-8EB9-E0DEB540FBBD}" type="datetime1">
              <a:rPr lang="en-US" smtClean="0"/>
              <a:pPr/>
              <a:t>10/21/21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95752" y="6451061"/>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
        <p:nvSpPr>
          <p:cNvPr id="15" name="Title 1">
            <a:extLst>
              <a:ext uri="{FF2B5EF4-FFF2-40B4-BE49-F238E27FC236}">
                <a16:creationId xmlns:a16="http://schemas.microsoft.com/office/drawing/2014/main" id="{55A82CAA-A637-564B-9150-80E6208D2E2C}"/>
              </a:ext>
            </a:extLst>
          </p:cNvPr>
          <p:cNvSpPr>
            <a:spLocks noGrp="1"/>
          </p:cNvSpPr>
          <p:nvPr>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6"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786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descr="A picture containing table, indoor, sitting, blue&#10;&#10;Description automatically generated">
            <a:extLst>
              <a:ext uri="{FF2B5EF4-FFF2-40B4-BE49-F238E27FC236}">
                <a16:creationId xmlns:a16="http://schemas.microsoft.com/office/drawing/2014/main" id="{78B15E17-941B-1D41-9C67-C999F6295F06}"/>
              </a:ext>
            </a:extLst>
          </p:cNvPr>
          <p:cNvPicPr>
            <a:picLocks noChangeAspect="1"/>
          </p:cNvPicPr>
          <p:nvPr userDrawn="1"/>
        </p:nvPicPr>
        <p:blipFill>
          <a:blip r:embed="rId2"/>
          <a:stretch>
            <a:fillRect/>
          </a:stretch>
        </p:blipFill>
        <p:spPr>
          <a:xfrm>
            <a:off x="-26894" y="-26894"/>
            <a:ext cx="12322048" cy="6931152"/>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a:xfrm>
            <a:off x="93481" y="6424167"/>
            <a:ext cx="2743200" cy="365125"/>
          </a:xfrm>
        </p:spPr>
        <p:txBody>
          <a:bodyPr/>
          <a:lstStyle>
            <a:lvl1pPr>
              <a:defRPr>
                <a:solidFill>
                  <a:schemeClr val="bg1"/>
                </a:solidFill>
              </a:defRPr>
            </a:lvl1pPr>
          </a:lstStyle>
          <a:p>
            <a:fld id="{1241A842-7BC4-CE46-8CED-E0C3FD922399}" type="datetime1">
              <a:rPr lang="en-US" smtClean="0"/>
              <a:pPr/>
              <a:t>10/21/21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a:xfrm>
            <a:off x="4038600" y="6424167"/>
            <a:ext cx="4114800" cy="365125"/>
          </a:xfrm>
        </p:spPr>
        <p:txBody>
          <a:bodyPr/>
          <a:lstStyle>
            <a:lvl1pPr>
              <a:defRPr>
                <a:solidFill>
                  <a:schemeClr val="bg1"/>
                </a:solidFill>
              </a:defRPr>
            </a:lvl1pPr>
          </a:lstStyle>
          <a:p>
            <a:endParaRPr lang="en-US" dirty="0">
              <a:solidFill>
                <a:schemeClr val="bg1"/>
              </a:solidFill>
            </a:endParaRPr>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740781" y="3108024"/>
            <a:ext cx="4409443" cy="1200329"/>
          </a:xfrm>
        </p:spPr>
        <p:txBody>
          <a:bodyPr wrap="square" anchor="ctr">
            <a:spAutoFit/>
          </a:bodyPr>
          <a:lstStyle>
            <a:lvl1pPr algn="l">
              <a:defRPr sz="4000">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303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E8ABEA-685F-D640-8CFD-7B2931A97293}"/>
              </a:ext>
            </a:extLst>
          </p:cNvPr>
          <p:cNvSpPr/>
          <p:nvPr userDrawn="1"/>
        </p:nvSpPr>
        <p:spPr>
          <a:xfrm>
            <a:off x="-26894" y="-26894"/>
            <a:ext cx="12266952" cy="6931152"/>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chemeClr val="bg1"/>
                </a:solidFill>
              </a:defRPr>
            </a:lvl1pPr>
          </a:lstStyle>
          <a:p>
            <a:fld id="{0E73C436-5B5B-E145-A607-9ADDD760A303}" type="datetime1">
              <a:rPr lang="en-US" smtClean="0"/>
              <a:pPr/>
              <a:t>10/21/21</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
        <p:nvSpPr>
          <p:cNvPr id="7" name="Title 6">
            <a:extLst>
              <a:ext uri="{FF2B5EF4-FFF2-40B4-BE49-F238E27FC236}">
                <a16:creationId xmlns:a16="http://schemas.microsoft.com/office/drawing/2014/main" id="{C02F37C5-6487-414B-B1B9-7FD02F34A970}"/>
              </a:ext>
            </a:extLst>
          </p:cNvPr>
          <p:cNvSpPr>
            <a:spLocks noGrp="1"/>
          </p:cNvSpPr>
          <p:nvPr>
            <p:ph type="title"/>
          </p:nvPr>
        </p:nvSpPr>
        <p:spPr>
          <a:xfrm>
            <a:off x="343057" y="264979"/>
            <a:ext cx="11505886" cy="646331"/>
          </a:xfrm>
        </p:spPr>
        <p:txBody>
          <a:bodyPr/>
          <a:lstStyle>
            <a:lvl1pPr>
              <a:defRPr>
                <a:solidFill>
                  <a:srgbClr val="FF954E"/>
                </a:solidFill>
              </a:defRPr>
            </a:lvl1pPr>
          </a:lstStyle>
          <a:p>
            <a:r>
              <a:rPr lang="en-US" dirty="0"/>
              <a:t>Click to edit Master title style</a:t>
            </a:r>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chemeClr val="tx1"/>
                </a:solidFill>
              </a:defRPr>
            </a:lvl1pPr>
          </a:lstStyle>
          <a:p>
            <a:fld id="{A42736B5-FF4E-8647-8889-6A36C9159762}" type="datetime1">
              <a:rPr lang="en-US" smtClean="0"/>
              <a:pPr/>
              <a:t>10/21/21</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chemeClr val="tx1"/>
                </a:solidFill>
              </a:defRPr>
            </a:lvl1pPr>
          </a:lstStyle>
          <a:p>
            <a:fld id="{E6DFF14A-955F-9142-9393-31C0DB1A5A37}" type="datetime1">
              <a:rPr lang="en-US" smtClean="0"/>
              <a:pPr/>
              <a:t>10/21/21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chemeClr val="tx1"/>
                </a:solidFill>
              </a:defRPr>
            </a:lvl1pPr>
          </a:lstStyle>
          <a:p>
            <a:fld id="{5FA91CE6-750C-2949-ABFD-97580BB9C12B}" type="datetime1">
              <a:rPr lang="en-US" smtClean="0"/>
              <a:pPr/>
              <a:t>10/21/21</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chemeClr val="tx1"/>
                </a:solidFill>
              </a:defRPr>
            </a:lvl1pPr>
          </a:lstStyle>
          <a:p>
            <a:fld id="{8A97432F-D53D-CA4F-AFF4-0D28F7EBC863}" type="datetime1">
              <a:rPr lang="en-US" smtClean="0"/>
              <a:pPr/>
              <a:t>10/21/21</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chemeClr val="tx1"/>
                </a:solidFill>
              </a:defRPr>
            </a:lvl1pPr>
          </a:lstStyle>
          <a:p>
            <a:fld id="{D5E7EFC3-4F2A-E040-BAA3-4FA6D50F8AC8}" type="datetime1">
              <a:rPr lang="en-US" smtClean="0"/>
              <a:pPr/>
              <a:t>10/21/21</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lvl1pPr>
              <a:defRPr>
                <a:solidFill>
                  <a:schemeClr val="tx1"/>
                </a:solidFill>
              </a:defRPr>
            </a:lvl1pPr>
          </a:lstStyle>
          <a:p>
            <a:fld id="{EBF84BF2-D5D7-4145-8C5E-9767EFA8134F}" type="datetime1">
              <a:rPr lang="en-US" smtClean="0"/>
              <a:pPr/>
              <a:t>10/21/21</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372CC95E-30A4-D744-8BC0-DDA2BE0BB564}" type="datetime1">
              <a:rPr lang="en-US" smtClean="0"/>
              <a:pPr/>
              <a:t>10/21/21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1569694" y="4628849"/>
            <a:ext cx="5264258"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2"/>
          <a:stretch>
            <a:fillRect/>
          </a:stretch>
        </p:blipFill>
        <p:spPr>
          <a:xfrm>
            <a:off x="9142390" y="304799"/>
            <a:ext cx="2769575" cy="840423"/>
          </a:xfrm>
          <a:prstGeom prst="rect">
            <a:avLst/>
          </a:prstGeom>
        </p:spPr>
      </p:pic>
    </p:spTree>
    <p:extLst>
      <p:ext uri="{BB962C8B-B14F-4D97-AF65-F5344CB8AC3E}">
        <p14:creationId xmlns:p14="http://schemas.microsoft.com/office/powerpoint/2010/main" val="321060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29A7297B-21C2-454D-91A2-3617F15E2182}"/>
              </a:ext>
            </a:extLst>
          </p:cNvPr>
          <p:cNvPicPr>
            <a:picLocks noChangeAspect="1"/>
          </p:cNvPicPr>
          <p:nvPr userDrawn="1"/>
        </p:nvPicPr>
        <p:blipFill>
          <a:blip r:embed="rId22"/>
          <a:srcRect/>
          <a:stretch/>
        </p:blipFill>
        <p:spPr>
          <a:xfrm>
            <a:off x="162858" y="-39801"/>
            <a:ext cx="5390896" cy="6931152"/>
          </a:xfrm>
          <a:prstGeom prst="rect">
            <a:avLst/>
          </a:prstGeom>
        </p:spPr>
      </p:pic>
      <p:sp>
        <p:nvSpPr>
          <p:cNvPr id="15" name="Freeform 9">
            <a:extLst>
              <a:ext uri="{FF2B5EF4-FFF2-40B4-BE49-F238E27FC236}">
                <a16:creationId xmlns:a16="http://schemas.microsoft.com/office/drawing/2014/main" id="{99F152BA-9517-8649-AE7E-28005BC6FA64}"/>
              </a:ext>
            </a:extLst>
          </p:cNvPr>
          <p:cNvSpPr>
            <a:spLocks/>
          </p:cNvSpPr>
          <p:nvPr userDrawn="1"/>
        </p:nvSpPr>
        <p:spPr bwMode="auto">
          <a:xfrm>
            <a:off x="-422655" y="-39801"/>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CAE9FF"/>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6C55AC04-B45B-7147-879A-CB69C63C998C}"/>
              </a:ext>
            </a:extLst>
          </p:cNvPr>
          <p:cNvSpPr>
            <a:spLocks/>
          </p:cNvSpPr>
          <p:nvPr userDrawn="1"/>
        </p:nvSpPr>
        <p:spPr bwMode="auto">
          <a:xfrm>
            <a:off x="1513028" y="-39801"/>
            <a:ext cx="10701073"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449454"/>
            <a:ext cx="6747981" cy="646331"/>
          </a:xfrm>
          <a:prstGeom prst="rect">
            <a:avLst/>
          </a:prstGeom>
        </p:spPr>
        <p:txBody>
          <a:bodyPr vert="horz" wrap="square"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8" y="1267842"/>
            <a:ext cx="7139429" cy="369332"/>
          </a:xfrm>
          <a:prstGeom prst="rect">
            <a:avLst/>
          </a:prstGeom>
        </p:spPr>
        <p:txBody>
          <a:bodyPr vert="horz" wrap="square"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rgbClr val="001D56"/>
                </a:solidFill>
                <a:latin typeface="Arial" panose="020B0604020202020204" pitchFamily="34" charset="0"/>
                <a:cs typeface="Arial" panose="020B0604020202020204" pitchFamily="34" charset="0"/>
              </a:defRPr>
            </a:lvl1pPr>
          </a:lstStyle>
          <a:p>
            <a:fld id="{B59C25DB-D48A-D748-8626-04753F741DA7}" type="datetime1">
              <a:rPr lang="en-US" smtClean="0"/>
              <a:pPr/>
              <a:t>10/21/21</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001D56"/>
                </a:solidFill>
                <a:latin typeface="Arial" panose="020B0604020202020204" pitchFamily="34" charset="0"/>
                <a:cs typeface="Arial" panose="020B0604020202020204" pitchFamily="34" charset="0"/>
              </a:defRPr>
            </a:lvl1pPr>
          </a:lstStyle>
          <a:p>
            <a:endParaRPr lang="en-US" dirty="0"/>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298167" y="6422339"/>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65" r:id="rId1"/>
    <p:sldLayoutId id="2147483670" r:id="rId2"/>
    <p:sldLayoutId id="2147483669" r:id="rId3"/>
    <p:sldLayoutId id="2147483676" r:id="rId4"/>
    <p:sldLayoutId id="2147483678" r:id="rId5"/>
    <p:sldLayoutId id="2147483675" r:id="rId6"/>
    <p:sldLayoutId id="2147483660" r:id="rId7"/>
    <p:sldLayoutId id="2147483650" r:id="rId8"/>
    <p:sldLayoutId id="2147483667" r:id="rId9"/>
    <p:sldLayoutId id="2147483679" r:id="rId10"/>
    <p:sldLayoutId id="2147483663" r:id="rId11"/>
    <p:sldLayoutId id="2147483651" r:id="rId12"/>
    <p:sldLayoutId id="2147483655" r:id="rId13"/>
    <p:sldLayoutId id="2147483653" r:id="rId14"/>
    <p:sldLayoutId id="2147483654" r:id="rId15"/>
    <p:sldLayoutId id="2147483656" r:id="rId16"/>
    <p:sldLayoutId id="2147483657" r:id="rId17"/>
    <p:sldLayoutId id="2147483658" r:id="rId18"/>
    <p:sldLayoutId id="2147483659" r:id="rId19"/>
    <p:sldLayoutId id="2147483680"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001D56"/>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96" userDrawn="1">
          <p15:clr>
            <a:srgbClr val="F26B43"/>
          </p15:clr>
        </p15:guide>
        <p15:guide id="2" pos="7392" userDrawn="1">
          <p15:clr>
            <a:srgbClr val="F26B43"/>
          </p15:clr>
        </p15:guide>
        <p15:guide id="3" pos="307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jpg"/><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2" Type="http://schemas.openxmlformats.org/officeDocument/2006/relationships/image" Target="../media/image6.emf"/><Relationship Id="rId1" Type="http://schemas.openxmlformats.org/officeDocument/2006/relationships/slideLayout" Target="../slideLayouts/slideLayout10.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tiff"/><Relationship Id="rId15" Type="http://schemas.openxmlformats.org/officeDocument/2006/relationships/image" Target="../media/image5.tiff"/><Relationship Id="rId10" Type="http://schemas.openxmlformats.org/officeDocument/2006/relationships/image" Target="../media/image14.emf"/><Relationship Id="rId4" Type="http://schemas.openxmlformats.org/officeDocument/2006/relationships/image" Target="../media/image8.jpeg"/><Relationship Id="rId9" Type="http://schemas.openxmlformats.org/officeDocument/2006/relationships/image" Target="../media/image13.emf"/><Relationship Id="rId14" Type="http://schemas.openxmlformats.org/officeDocument/2006/relationships/hyperlink" Target="https://www.pixuffle.net/api-full-for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jpeg"/><Relationship Id="rId18" Type="http://schemas.openxmlformats.org/officeDocument/2006/relationships/image" Target="../media/image34.png"/><Relationship Id="rId26" Type="http://schemas.openxmlformats.org/officeDocument/2006/relationships/hyperlink" Target="https://doi.org/10.1038/s41598-019-40789-y" TargetMode="External"/><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jpe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18.jpeg"/><Relationship Id="rId16" Type="http://schemas.openxmlformats.org/officeDocument/2006/relationships/image" Target="../media/image32.png"/><Relationship Id="rId20" Type="http://schemas.openxmlformats.org/officeDocument/2006/relationships/image" Target="../media/image36.png"/><Relationship Id="rId29" Type="http://schemas.openxmlformats.org/officeDocument/2006/relationships/image" Target="../media/image5.tiff"/><Relationship Id="rId1" Type="http://schemas.openxmlformats.org/officeDocument/2006/relationships/slideLayout" Target="../slideLayouts/slideLayout10.xml"/><Relationship Id="rId6" Type="http://schemas.openxmlformats.org/officeDocument/2006/relationships/image" Target="../media/image22.jpeg"/><Relationship Id="rId11" Type="http://schemas.openxmlformats.org/officeDocument/2006/relationships/image" Target="../media/image27.png"/><Relationship Id="rId24" Type="http://schemas.openxmlformats.org/officeDocument/2006/relationships/image" Target="../media/image40.png"/><Relationship Id="rId5" Type="http://schemas.openxmlformats.org/officeDocument/2006/relationships/image" Target="../media/image21.png"/><Relationship Id="rId15" Type="http://schemas.openxmlformats.org/officeDocument/2006/relationships/image" Target="../media/image31.png"/><Relationship Id="rId23" Type="http://schemas.openxmlformats.org/officeDocument/2006/relationships/image" Target="../media/image39.jpeg"/><Relationship Id="rId28" Type="http://schemas.microsoft.com/office/2007/relationships/hdphoto" Target="../media/hdphoto1.wdp"/><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38.png"/><Relationship Id="rId27" Type="http://schemas.openxmlformats.org/officeDocument/2006/relationships/image" Target="../media/image42.png"/><Relationship Id="rId30" Type="http://schemas.openxmlformats.org/officeDocument/2006/relationships/image" Target="../media/image4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5.tiff"/><Relationship Id="rId2" Type="http://schemas.openxmlformats.org/officeDocument/2006/relationships/image" Target="../media/image44.png"/><Relationship Id="rId1" Type="http://schemas.openxmlformats.org/officeDocument/2006/relationships/slideLayout" Target="../slideLayouts/slideLayout10.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54.png"/></Relationships>
</file>

<file path=ppt/slides/_rels/slide8.xml.rels><?xml version="1.0" encoding="UTF-8" standalone="yes"?>
<Relationships xmlns="http://schemas.openxmlformats.org/package/2006/relationships"><Relationship Id="rId26" Type="http://schemas.openxmlformats.org/officeDocument/2006/relationships/image" Target="../media/image62.png"/><Relationship Id="rId3" Type="http://schemas.openxmlformats.org/officeDocument/2006/relationships/image" Target="../media/image17.jpg"/><Relationship Id="rId7" Type="http://schemas.openxmlformats.org/officeDocument/2006/relationships/image" Target="../media/image57.emf"/><Relationship Id="rId17" Type="http://schemas.openxmlformats.org/officeDocument/2006/relationships/image" Target="../media/image59.png"/><Relationship Id="rId12" Type="http://schemas.openxmlformats.org/officeDocument/2006/relationships/image" Target="../media/image26.pdf"/><Relationship Id="rId25" Type="http://schemas.openxmlformats.org/officeDocument/2006/relationships/image" Target="../media/image61.png"/><Relationship Id="rId2" Type="http://schemas.openxmlformats.org/officeDocument/2006/relationships/notesSlide" Target="../notesSlides/notesSlide4.xml"/><Relationship Id="rId16" Type="http://schemas.openxmlformats.org/officeDocument/2006/relationships/image" Target="../media/image350.pdf"/><Relationship Id="rId29" Type="http://schemas.openxmlformats.org/officeDocument/2006/relationships/hyperlink" Target="https://doi.org/10.3390/life11010042" TargetMode="External"/><Relationship Id="rId1" Type="http://schemas.openxmlformats.org/officeDocument/2006/relationships/slideLayout" Target="../slideLayouts/slideLayout11.xml"/><Relationship Id="rId6" Type="http://schemas.openxmlformats.org/officeDocument/2006/relationships/image" Target="../media/image56.emf"/><Relationship Id="rId24" Type="http://schemas.openxmlformats.org/officeDocument/2006/relationships/image" Target="../media/image60.png"/><Relationship Id="rId5" Type="http://schemas.openxmlformats.org/officeDocument/2006/relationships/image" Target="../media/image55.emf"/><Relationship Id="rId15" Type="http://schemas.openxmlformats.org/officeDocument/2006/relationships/image" Target="../media/image58.png"/><Relationship Id="rId23" Type="http://schemas.openxmlformats.org/officeDocument/2006/relationships/image" Target="../media/image43.pdf"/><Relationship Id="rId28" Type="http://schemas.openxmlformats.org/officeDocument/2006/relationships/image" Target="../media/image2610.pdf"/><Relationship Id="rId19" Type="http://schemas.openxmlformats.org/officeDocument/2006/relationships/image" Target="../media/image41.pdf"/><Relationship Id="rId4" Type="http://schemas.openxmlformats.org/officeDocument/2006/relationships/hyperlink" Target="https://www.pixuffle.net/api-full-form/" TargetMode="External"/><Relationship Id="rId14" Type="http://schemas.openxmlformats.org/officeDocument/2006/relationships/image" Target="../media/image330.pdf"/><Relationship Id="rId27" Type="http://schemas.openxmlformats.org/officeDocument/2006/relationships/image" Target="../media/image9.tiff"/></Relationships>
</file>

<file path=ppt/slides/_rels/slide9.xml.rels><?xml version="1.0" encoding="UTF-8" standalone="yes"?>
<Relationships xmlns="http://schemas.openxmlformats.org/package/2006/relationships"><Relationship Id="rId8" Type="http://schemas.openxmlformats.org/officeDocument/2006/relationships/image" Target="../media/image68.emf"/><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66.tiff"/><Relationship Id="rId5" Type="http://schemas.openxmlformats.org/officeDocument/2006/relationships/image" Target="../media/image65.tiff"/><Relationship Id="rId4" Type="http://schemas.openxmlformats.org/officeDocument/2006/relationships/image" Target="../media/image64.png"/></Relationships>
</file>

<file path=ppt/slides/_rels/slide1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mailto:arc-dl-alsda@mail.nasa.gov" TargetMode="External"/><Relationship Id="rId1" Type="http://schemas.openxmlformats.org/officeDocument/2006/relationships/slideLayout" Target="../slideLayouts/slideLayout10.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diagramColors" Target="../diagrams/colors2.xml"/><Relationship Id="rId3" Type="http://schemas.openxmlformats.org/officeDocument/2006/relationships/image" Target="../media/image73.png"/><Relationship Id="rId7" Type="http://schemas.openxmlformats.org/officeDocument/2006/relationships/diagramColors" Target="../diagrams/colors1.xml"/><Relationship Id="rId12"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Layout" Target="../diagrams/layout2.xml"/><Relationship Id="rId5" Type="http://schemas.openxmlformats.org/officeDocument/2006/relationships/diagramLayout" Target="../diagrams/layout1.xml"/><Relationship Id="rId10" Type="http://schemas.openxmlformats.org/officeDocument/2006/relationships/diagramData" Target="../diagrams/data2.xml"/><Relationship Id="rId4" Type="http://schemas.openxmlformats.org/officeDocument/2006/relationships/diagramData" Target="../diagrams/data1.xml"/><Relationship Id="rId9" Type="http://schemas.openxmlformats.org/officeDocument/2006/relationships/image" Target="../media/image74.png"/><Relationship Id="rId14" Type="http://schemas.microsoft.com/office/2007/relationships/diagramDrawing" Target="../diagrams/drawin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ubtitle 2">
            <a:extLst>
              <a:ext uri="{FF2B5EF4-FFF2-40B4-BE49-F238E27FC236}">
                <a16:creationId xmlns:a16="http://schemas.microsoft.com/office/drawing/2014/main" id="{31518034-A9A9-1C45-9E02-155E8C853468}"/>
              </a:ext>
            </a:extLst>
          </p:cNvPr>
          <p:cNvSpPr txBox="1">
            <a:spLocks/>
          </p:cNvSpPr>
          <p:nvPr/>
        </p:nvSpPr>
        <p:spPr>
          <a:xfrm>
            <a:off x="2261062" y="404393"/>
            <a:ext cx="10387639" cy="1741502"/>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b="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400"/>
              </a:spcBef>
            </a:pPr>
            <a:r>
              <a:rPr lang="en-US" sz="3350" b="1" dirty="0"/>
              <a:t>Expanding Biological Repository </a:t>
            </a:r>
          </a:p>
          <a:p>
            <a:pPr>
              <a:spcBef>
                <a:spcPts val="400"/>
              </a:spcBef>
            </a:pPr>
            <a:r>
              <a:rPr lang="en-US" sz="3350" b="1" dirty="0"/>
              <a:t>Data Availability for Sharing</a:t>
            </a:r>
          </a:p>
          <a:p>
            <a:pPr>
              <a:spcBef>
                <a:spcPts val="400"/>
              </a:spcBef>
            </a:pPr>
            <a:r>
              <a:rPr lang="en-US" sz="3350" b="1" dirty="0"/>
              <a:t> and Knowledge Discovery</a:t>
            </a:r>
          </a:p>
        </p:txBody>
      </p:sp>
      <p:sp>
        <p:nvSpPr>
          <p:cNvPr id="3" name="TextBox 2">
            <a:extLst>
              <a:ext uri="{FF2B5EF4-FFF2-40B4-BE49-F238E27FC236}">
                <a16:creationId xmlns:a16="http://schemas.microsoft.com/office/drawing/2014/main" id="{50F28569-2902-DE46-B03A-F005A4EDE27A}"/>
              </a:ext>
            </a:extLst>
          </p:cNvPr>
          <p:cNvSpPr txBox="1"/>
          <p:nvPr/>
        </p:nvSpPr>
        <p:spPr>
          <a:xfrm>
            <a:off x="4644828" y="2039193"/>
            <a:ext cx="184731" cy="369332"/>
          </a:xfrm>
          <a:prstGeom prst="rect">
            <a:avLst/>
          </a:prstGeom>
          <a:noFill/>
        </p:spPr>
        <p:txBody>
          <a:bodyPr wrap="none" rtlCol="0">
            <a:spAutoFit/>
          </a:bodyPr>
          <a:lstStyle/>
          <a:p>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CD9438F-FCBF-D548-A34C-452AFEA91F2D}"/>
              </a:ext>
            </a:extLst>
          </p:cNvPr>
          <p:cNvPicPr>
            <a:picLocks noChangeAspect="1"/>
          </p:cNvPicPr>
          <p:nvPr/>
        </p:nvPicPr>
        <p:blipFill>
          <a:blip r:embed="rId3"/>
          <a:stretch>
            <a:fillRect/>
          </a:stretch>
        </p:blipFill>
        <p:spPr>
          <a:xfrm>
            <a:off x="1886465" y="2250499"/>
            <a:ext cx="2451519" cy="2461607"/>
          </a:xfrm>
          <a:prstGeom prst="rect">
            <a:avLst/>
          </a:prstGeom>
        </p:spPr>
      </p:pic>
      <p:sp>
        <p:nvSpPr>
          <p:cNvPr id="6" name="Subtitle 34">
            <a:extLst>
              <a:ext uri="{FF2B5EF4-FFF2-40B4-BE49-F238E27FC236}">
                <a16:creationId xmlns:a16="http://schemas.microsoft.com/office/drawing/2014/main" id="{C46A224A-34A3-2944-928B-7C891102B32D}"/>
              </a:ext>
            </a:extLst>
          </p:cNvPr>
          <p:cNvSpPr>
            <a:spLocks noGrp="1"/>
          </p:cNvSpPr>
          <p:nvPr/>
        </p:nvSpPr>
        <p:spPr>
          <a:xfrm>
            <a:off x="1405765" y="4977438"/>
            <a:ext cx="5864438" cy="1302921"/>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dirty="0">
                <a:solidFill>
                  <a:schemeClr val="bg1"/>
                </a:solidFill>
              </a:rPr>
              <a:t>Dr. Sylvain </a:t>
            </a:r>
            <a:r>
              <a:rPr lang="en-US" dirty="0" err="1">
                <a:solidFill>
                  <a:schemeClr val="bg1"/>
                </a:solidFill>
              </a:rPr>
              <a:t>Costes</a:t>
            </a:r>
            <a:r>
              <a:rPr lang="en-US" dirty="0">
                <a:solidFill>
                  <a:schemeClr val="bg1"/>
                </a:solidFill>
              </a:rPr>
              <a:t> </a:t>
            </a:r>
          </a:p>
          <a:p>
            <a:pPr>
              <a:spcBef>
                <a:spcPts val="400"/>
              </a:spcBef>
            </a:pPr>
            <a:r>
              <a:rPr lang="en-US" dirty="0">
                <a:solidFill>
                  <a:schemeClr val="bg1"/>
                </a:solidFill>
              </a:rPr>
              <a:t>Project Manager for Ames Life Sciences Data Archive and Open Science Data Repositories     	</a:t>
            </a:r>
          </a:p>
          <a:p>
            <a:pPr>
              <a:spcBef>
                <a:spcPts val="400"/>
              </a:spcBef>
            </a:pPr>
            <a:r>
              <a:rPr lang="en-US" dirty="0">
                <a:solidFill>
                  <a:schemeClr val="bg1"/>
                </a:solidFill>
              </a:rPr>
              <a:t>ASGSR, November 2021</a:t>
            </a:r>
          </a:p>
        </p:txBody>
      </p:sp>
    </p:spTree>
    <p:extLst>
      <p:ext uri="{BB962C8B-B14F-4D97-AF65-F5344CB8AC3E}">
        <p14:creationId xmlns:p14="http://schemas.microsoft.com/office/powerpoint/2010/main" val="1204731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10">
            <a:extLst>
              <a:ext uri="{FF2B5EF4-FFF2-40B4-BE49-F238E27FC236}">
                <a16:creationId xmlns:a16="http://schemas.microsoft.com/office/drawing/2014/main" id="{DB0C207E-46E6-4BF5-8C6D-99B71B6527B6}"/>
              </a:ext>
            </a:extLst>
          </p:cNvPr>
          <p:cNvPicPr>
            <a:picLocks noChangeAspect="1" noChangeArrowheads="1"/>
          </p:cNvPicPr>
          <p:nvPr/>
        </p:nvPicPr>
        <p:blipFill>
          <a:blip r:embed="rId2"/>
          <a:srcRect/>
          <a:stretch>
            <a:fillRect/>
          </a:stretch>
        </p:blipFill>
        <p:spPr bwMode="auto">
          <a:xfrm rot="5400000">
            <a:off x="10316491" y="2461296"/>
            <a:ext cx="533788" cy="298063"/>
          </a:xfrm>
          <a:prstGeom prst="rect">
            <a:avLst/>
          </a:prstGeom>
          <a:noFill/>
          <a:ln w="9525">
            <a:noFill/>
            <a:miter lim="800000"/>
            <a:headEnd/>
            <a:tailEnd/>
          </a:ln>
          <a:effectLst/>
        </p:spPr>
      </p:pic>
      <p:pic>
        <p:nvPicPr>
          <p:cNvPr id="16386" name="Picture 2"/>
          <p:cNvPicPr>
            <a:picLocks noChangeAspect="1" noChangeArrowheads="1"/>
          </p:cNvPicPr>
          <p:nvPr/>
        </p:nvPicPr>
        <p:blipFill>
          <a:blip r:embed="rId3"/>
          <a:srcRect/>
          <a:stretch>
            <a:fillRect/>
          </a:stretch>
        </p:blipFill>
        <p:spPr bwMode="auto">
          <a:xfrm>
            <a:off x="11365991" y="283447"/>
            <a:ext cx="658633" cy="568820"/>
          </a:xfrm>
          <a:prstGeom prst="rect">
            <a:avLst/>
          </a:prstGeom>
          <a:noFill/>
          <a:ln w="9525">
            <a:noFill/>
            <a:miter lim="800000"/>
            <a:headEnd/>
            <a:tailEnd/>
          </a:ln>
          <a:effectLst/>
        </p:spPr>
      </p:pic>
      <p:pic>
        <p:nvPicPr>
          <p:cNvPr id="3" name="Picture 2"/>
          <p:cNvPicPr>
            <a:picLocks noChangeAspect="1" noChangeArrowheads="1"/>
          </p:cNvPicPr>
          <p:nvPr/>
        </p:nvPicPr>
        <p:blipFill>
          <a:blip r:embed="rId4"/>
          <a:srcRect/>
          <a:stretch>
            <a:fillRect/>
          </a:stretch>
        </p:blipFill>
        <p:spPr bwMode="auto">
          <a:xfrm>
            <a:off x="2097271" y="2431265"/>
            <a:ext cx="2830652" cy="1553087"/>
          </a:xfrm>
          <a:prstGeom prst="rect">
            <a:avLst/>
          </a:prstGeom>
          <a:noFill/>
          <a:ln w="9525">
            <a:noFill/>
            <a:miter lim="800000"/>
            <a:headEnd/>
            <a:tailEnd/>
          </a:ln>
          <a:effectLst/>
        </p:spPr>
      </p:pic>
      <p:grpSp>
        <p:nvGrpSpPr>
          <p:cNvPr id="6" name="Group 5"/>
          <p:cNvGrpSpPr/>
          <p:nvPr/>
        </p:nvGrpSpPr>
        <p:grpSpPr>
          <a:xfrm>
            <a:off x="246227" y="2740509"/>
            <a:ext cx="2451327" cy="910311"/>
            <a:chOff x="1306262" y="2990364"/>
            <a:chExt cx="2622566" cy="910311"/>
          </a:xfrm>
          <a:solidFill>
            <a:schemeClr val="accent6">
              <a:lumMod val="60000"/>
              <a:lumOff val="40000"/>
            </a:schemeClr>
          </a:solidFill>
          <a:effectLst/>
        </p:grpSpPr>
        <p:sp>
          <p:nvSpPr>
            <p:cNvPr id="7" name="Pentagon 6"/>
            <p:cNvSpPr/>
            <p:nvPr/>
          </p:nvSpPr>
          <p:spPr>
            <a:xfrm>
              <a:off x="1306262" y="2990364"/>
              <a:ext cx="2158129" cy="910311"/>
            </a:xfrm>
            <a:prstGeom prst="homePlate">
              <a:avLst/>
            </a:prstGeom>
            <a:grp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8" name="Rectangle 7"/>
            <p:cNvSpPr/>
            <p:nvPr/>
          </p:nvSpPr>
          <p:spPr>
            <a:xfrm>
              <a:off x="1408143" y="3084613"/>
              <a:ext cx="1633793" cy="738664"/>
            </a:xfrm>
            <a:prstGeom prst="rect">
              <a:avLst/>
            </a:prstGeom>
            <a:grpFill/>
            <a:ln>
              <a:noFill/>
            </a:ln>
          </p:spPr>
          <p:txBody>
            <a:bodyPr wrap="square">
              <a:spAutoFit/>
            </a:bodyPr>
            <a:lstStyle/>
            <a:p>
              <a:pPr algn="ctr"/>
              <a:r>
                <a:rPr lang="en-US" sz="1400" b="1" dirty="0">
                  <a:ln/>
                  <a:latin typeface="Arial Black"/>
                  <a:cs typeface="Arial Black"/>
                </a:rPr>
                <a:t>Multi-Project Submission </a:t>
              </a:r>
            </a:p>
            <a:p>
              <a:pPr algn="ctr"/>
              <a:r>
                <a:rPr lang="en-US" sz="1400" b="1" dirty="0">
                  <a:ln/>
                  <a:latin typeface="Arial Black"/>
                  <a:cs typeface="Arial Black"/>
                </a:rPr>
                <a:t>Portal</a:t>
              </a:r>
            </a:p>
          </p:txBody>
        </p:sp>
        <p:cxnSp>
          <p:nvCxnSpPr>
            <p:cNvPr id="9" name="Straight Connector 8"/>
            <p:cNvCxnSpPr/>
            <p:nvPr/>
          </p:nvCxnSpPr>
          <p:spPr>
            <a:xfrm>
              <a:off x="3181568" y="3432435"/>
              <a:ext cx="747260" cy="1588"/>
            </a:xfrm>
            <a:prstGeom prst="line">
              <a:avLst/>
            </a:prstGeom>
            <a:grpFill/>
            <a:ln w="38100" cap="flat" cmpd="sng" algn="ctr">
              <a:no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10" name="Rounded Rectangle 337">
            <a:extLst>
              <a:ext uri="{FF2B5EF4-FFF2-40B4-BE49-F238E27FC236}">
                <a16:creationId xmlns:a16="http://schemas.microsoft.com/office/drawing/2014/main" id="{D05F84BC-F547-4486-9793-BF47749A11F2}"/>
              </a:ext>
            </a:extLst>
          </p:cNvPr>
          <p:cNvSpPr>
            <a:spLocks noChangeAspect="1"/>
          </p:cNvSpPr>
          <p:nvPr/>
        </p:nvSpPr>
        <p:spPr>
          <a:xfrm>
            <a:off x="4959931" y="1425181"/>
            <a:ext cx="1347390" cy="853951"/>
          </a:xfrm>
          <a:prstGeom prst="roundRect">
            <a:avLst/>
          </a:prstGeom>
          <a:solidFill>
            <a:srgbClr val="71AF47"/>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ln w="0"/>
                <a:solidFill>
                  <a:srgbClr val="000000"/>
                </a:solidFill>
                <a:latin typeface="Arial"/>
                <a:cs typeface="Calibri"/>
              </a:rPr>
              <a:t>User Data Workspace</a:t>
            </a:r>
          </a:p>
        </p:txBody>
      </p:sp>
      <p:sp>
        <p:nvSpPr>
          <p:cNvPr id="11" name="Rounded Rectangle 338">
            <a:extLst>
              <a:ext uri="{FF2B5EF4-FFF2-40B4-BE49-F238E27FC236}">
                <a16:creationId xmlns:a16="http://schemas.microsoft.com/office/drawing/2014/main" id="{24CFAF6C-D7F1-4D02-BC41-5263BC6B722B}"/>
              </a:ext>
            </a:extLst>
          </p:cNvPr>
          <p:cNvSpPr>
            <a:spLocks noChangeAspect="1"/>
          </p:cNvSpPr>
          <p:nvPr/>
        </p:nvSpPr>
        <p:spPr>
          <a:xfrm>
            <a:off x="5519234" y="4755060"/>
            <a:ext cx="1328608" cy="926280"/>
          </a:xfrm>
          <a:prstGeom prst="roundRect">
            <a:avLst/>
          </a:prstGeom>
          <a:solidFill>
            <a:srgbClr val="93C3E7"/>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ln w="0"/>
                <a:solidFill>
                  <a:srgbClr val="000000"/>
                </a:solidFill>
                <a:latin typeface="Arial"/>
                <a:cs typeface="Calibri"/>
              </a:rPr>
              <a:t>Analysis</a:t>
            </a:r>
          </a:p>
          <a:p>
            <a:pPr algn="ctr"/>
            <a:r>
              <a:rPr lang="en-US" sz="1600" b="1" dirty="0">
                <a:ln w="0"/>
                <a:solidFill>
                  <a:srgbClr val="000000"/>
                </a:solidFill>
                <a:latin typeface="Arial"/>
                <a:cs typeface="Calibri"/>
              </a:rPr>
              <a:t>Toolshed </a:t>
            </a:r>
          </a:p>
        </p:txBody>
      </p:sp>
      <p:sp>
        <p:nvSpPr>
          <p:cNvPr id="12" name="Rounded Rectangle 337">
            <a:extLst>
              <a:ext uri="{FF2B5EF4-FFF2-40B4-BE49-F238E27FC236}">
                <a16:creationId xmlns:a16="http://schemas.microsoft.com/office/drawing/2014/main" id="{D05F84BC-F547-4486-9793-BF47749A11F2}"/>
              </a:ext>
            </a:extLst>
          </p:cNvPr>
          <p:cNvSpPr>
            <a:spLocks noChangeAspect="1"/>
          </p:cNvSpPr>
          <p:nvPr/>
        </p:nvSpPr>
        <p:spPr>
          <a:xfrm>
            <a:off x="5528996" y="2666766"/>
            <a:ext cx="1328609" cy="797077"/>
          </a:xfrm>
          <a:prstGeom prst="roundRect">
            <a:avLst/>
          </a:prstGeom>
          <a:solidFill>
            <a:srgbClr val="93C3E7"/>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ln w="0"/>
                <a:solidFill>
                  <a:srgbClr val="000000"/>
                </a:solidFill>
                <a:latin typeface="Arial"/>
                <a:cs typeface="Calibri"/>
              </a:rPr>
              <a:t>Data</a:t>
            </a:r>
          </a:p>
          <a:p>
            <a:pPr algn="ctr"/>
            <a:r>
              <a:rPr lang="en-US" sz="1600" b="1" dirty="0">
                <a:ln w="0"/>
                <a:solidFill>
                  <a:srgbClr val="000000"/>
                </a:solidFill>
                <a:latin typeface="Arial"/>
                <a:cs typeface="Calibri"/>
              </a:rPr>
              <a:t>Portal</a:t>
            </a:r>
          </a:p>
        </p:txBody>
      </p:sp>
      <p:pic>
        <p:nvPicPr>
          <p:cNvPr id="13" name="Picture 12" descr="LogoGL.tif"/>
          <p:cNvPicPr>
            <a:picLocks noChangeAspect="1"/>
          </p:cNvPicPr>
          <p:nvPr/>
        </p:nvPicPr>
        <p:blipFill>
          <a:blip r:embed="rId5"/>
          <a:stretch>
            <a:fillRect/>
          </a:stretch>
        </p:blipFill>
        <p:spPr>
          <a:xfrm>
            <a:off x="2631590" y="3140150"/>
            <a:ext cx="890949" cy="754687"/>
          </a:xfrm>
          <a:prstGeom prst="rect">
            <a:avLst/>
          </a:prstGeom>
          <a:effectLst>
            <a:outerShdw blurRad="787400" dist="38100" dir="12840000">
              <a:schemeClr val="bg1">
                <a:alpha val="32000"/>
              </a:schemeClr>
            </a:outerShdw>
          </a:effectLst>
        </p:spPr>
      </p:pic>
      <p:grpSp>
        <p:nvGrpSpPr>
          <p:cNvPr id="21511" name="Group 21510"/>
          <p:cNvGrpSpPr/>
          <p:nvPr/>
        </p:nvGrpSpPr>
        <p:grpSpPr>
          <a:xfrm>
            <a:off x="107377" y="3663523"/>
            <a:ext cx="2247498" cy="2129224"/>
            <a:chOff x="1054430" y="3900678"/>
            <a:chExt cx="2247498" cy="2129224"/>
          </a:xfrm>
        </p:grpSpPr>
        <p:sp>
          <p:nvSpPr>
            <p:cNvPr id="5" name="Rounded Rectangle 337">
              <a:extLst>
                <a:ext uri="{FF2B5EF4-FFF2-40B4-BE49-F238E27FC236}">
                  <a16:creationId xmlns:a16="http://schemas.microsoft.com/office/drawing/2014/main" id="{D05F84BC-F547-4486-9793-BF47749A11F2}"/>
                </a:ext>
              </a:extLst>
            </p:cNvPr>
            <p:cNvSpPr>
              <a:spLocks noChangeAspect="1"/>
            </p:cNvSpPr>
            <p:nvPr/>
          </p:nvSpPr>
          <p:spPr>
            <a:xfrm>
              <a:off x="1146676" y="5076149"/>
              <a:ext cx="1837733" cy="953753"/>
            </a:xfrm>
            <a:prstGeom prst="roundRect">
              <a:avLst/>
            </a:prstGeom>
            <a:solidFill>
              <a:schemeClr val="accent1">
                <a:lumMod val="60000"/>
                <a:lumOff val="40000"/>
              </a:schemeClr>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00" b="1" dirty="0">
                <a:solidFill>
                  <a:schemeClr val="tx1"/>
                </a:solidFill>
                <a:latin typeface="Arial"/>
                <a:cs typeface="Arial"/>
              </a:endParaRPr>
            </a:p>
          </p:txBody>
        </p:sp>
        <p:cxnSp>
          <p:nvCxnSpPr>
            <p:cNvPr id="16" name="Straight Connector 15"/>
            <p:cNvCxnSpPr/>
            <p:nvPr/>
          </p:nvCxnSpPr>
          <p:spPr>
            <a:xfrm rot="5400000" flipH="1" flipV="1">
              <a:off x="1858778" y="4135137"/>
              <a:ext cx="477940" cy="9021"/>
            </a:xfrm>
            <a:prstGeom prst="line">
              <a:avLst/>
            </a:prstGeom>
            <a:ln w="38100" cap="flat" cmpd="sng" algn="ctr">
              <a:solidFill>
                <a:srgbClr val="93C3E7"/>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1247762" y="5306338"/>
              <a:ext cx="2054166" cy="492443"/>
            </a:xfrm>
            <a:prstGeom prst="rect">
              <a:avLst/>
            </a:prstGeom>
          </p:spPr>
          <p:txBody>
            <a:bodyPr wrap="square">
              <a:spAutoFit/>
            </a:bodyPr>
            <a:lstStyle/>
            <a:p>
              <a:pPr algn="ctr"/>
              <a:r>
                <a:rPr lang="en-US" sz="1300" b="1" dirty="0">
                  <a:latin typeface="Arial"/>
                  <a:cs typeface="Arial"/>
                </a:rPr>
                <a:t>PI/Missions/</a:t>
              </a:r>
            </a:p>
            <a:p>
              <a:pPr algn="ctr"/>
              <a:r>
                <a:rPr lang="en-US" sz="1300" b="1" dirty="0">
                  <a:latin typeface="Arial"/>
                  <a:cs typeface="Arial"/>
                </a:rPr>
                <a:t>Experiments</a:t>
              </a:r>
            </a:p>
          </p:txBody>
        </p:sp>
        <p:pic>
          <p:nvPicPr>
            <p:cNvPr id="20" name="Picture 5"/>
            <p:cNvPicPr>
              <a:picLocks noChangeAspect="1" noChangeArrowheads="1"/>
            </p:cNvPicPr>
            <p:nvPr/>
          </p:nvPicPr>
          <p:blipFill>
            <a:blip r:embed="rId6"/>
            <a:srcRect/>
            <a:stretch>
              <a:fillRect/>
            </a:stretch>
          </p:blipFill>
          <p:spPr bwMode="auto">
            <a:xfrm>
              <a:off x="1208812" y="5259938"/>
              <a:ext cx="659075" cy="649034"/>
            </a:xfrm>
            <a:prstGeom prst="rect">
              <a:avLst/>
            </a:prstGeom>
            <a:noFill/>
            <a:ln w="9525">
              <a:noFill/>
              <a:miter lim="800000"/>
              <a:headEnd/>
              <a:tailEnd/>
            </a:ln>
            <a:effectLst/>
          </p:spPr>
        </p:pic>
        <p:sp>
          <p:nvSpPr>
            <p:cNvPr id="21" name="Rectangle 20"/>
            <p:cNvSpPr/>
            <p:nvPr/>
          </p:nvSpPr>
          <p:spPr>
            <a:xfrm>
              <a:off x="1054430" y="4355100"/>
              <a:ext cx="1875491" cy="276999"/>
            </a:xfrm>
            <a:prstGeom prst="rect">
              <a:avLst/>
            </a:prstGeom>
            <a:noFill/>
            <a:ln w="9525" cap="flat" cmpd="sng" algn="ctr">
              <a:noFill/>
              <a:prstDash val="solid"/>
              <a:round/>
              <a:headEnd type="none" w="med" len="med"/>
              <a:tailEnd type="none" w="med" len="med"/>
            </a:ln>
            <a:effectLst/>
          </p:spPr>
          <p:txBody>
            <a:bodyPr wrap="square">
              <a:spAutoFit/>
            </a:bodyPr>
            <a:lstStyle/>
            <a:p>
              <a:pPr algn="ctr"/>
              <a:r>
                <a:rPr lang="en-US" sz="1200" b="1" i="1" dirty="0">
                  <a:solidFill>
                    <a:schemeClr val="tx1">
                      <a:lumMod val="75000"/>
                      <a:lumOff val="25000"/>
                    </a:schemeClr>
                  </a:solidFill>
                  <a:latin typeface="Arial Black"/>
                  <a:cs typeface="Arial Black"/>
                </a:rPr>
                <a:t>PI Processing</a:t>
              </a:r>
            </a:p>
          </p:txBody>
        </p:sp>
        <p:cxnSp>
          <p:nvCxnSpPr>
            <p:cNvPr id="22" name="Straight Connector 21"/>
            <p:cNvCxnSpPr/>
            <p:nvPr/>
          </p:nvCxnSpPr>
          <p:spPr>
            <a:xfrm rot="5400000" flipH="1" flipV="1">
              <a:off x="1881545" y="4856891"/>
              <a:ext cx="433009" cy="11964"/>
            </a:xfrm>
            <a:prstGeom prst="line">
              <a:avLst/>
            </a:prstGeom>
            <a:ln w="38100" cap="flat" cmpd="sng" algn="ctr">
              <a:solidFill>
                <a:srgbClr val="93C3E7"/>
              </a:solidFill>
              <a:prstDash val="solid"/>
              <a:round/>
              <a:headEnd type="none" w="med" len="med"/>
              <a:tailEnd type="none" w="lg" len="lg"/>
            </a:ln>
          </p:spPr>
          <p:style>
            <a:lnRef idx="2">
              <a:schemeClr val="accent1"/>
            </a:lnRef>
            <a:fillRef idx="0">
              <a:schemeClr val="accent1"/>
            </a:fillRef>
            <a:effectRef idx="1">
              <a:schemeClr val="accent1"/>
            </a:effectRef>
            <a:fontRef idx="minor">
              <a:schemeClr val="tx1"/>
            </a:fontRef>
          </p:style>
        </p:cxnSp>
      </p:grpSp>
      <p:cxnSp>
        <p:nvCxnSpPr>
          <p:cNvPr id="23" name="Straight Connector 22"/>
          <p:cNvCxnSpPr>
            <a:cxnSpLocks/>
          </p:cNvCxnSpPr>
          <p:nvPr/>
        </p:nvCxnSpPr>
        <p:spPr>
          <a:xfrm flipV="1">
            <a:off x="1555394" y="4426628"/>
            <a:ext cx="508430" cy="363268"/>
          </a:xfrm>
          <a:prstGeom prst="line">
            <a:avLst/>
          </a:prstGeom>
          <a:ln w="571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grpSp>
        <p:nvGrpSpPr>
          <p:cNvPr id="21514" name="Group 21513"/>
          <p:cNvGrpSpPr/>
          <p:nvPr/>
        </p:nvGrpSpPr>
        <p:grpSpPr>
          <a:xfrm>
            <a:off x="1896385" y="3609887"/>
            <a:ext cx="2589536" cy="2186089"/>
            <a:chOff x="2808509" y="3909045"/>
            <a:chExt cx="2589536" cy="2186089"/>
          </a:xfrm>
        </p:grpSpPr>
        <p:sp>
          <p:nvSpPr>
            <p:cNvPr id="17" name="Rectangle 16"/>
            <p:cNvSpPr/>
            <p:nvPr/>
          </p:nvSpPr>
          <p:spPr>
            <a:xfrm>
              <a:off x="2949480" y="4403971"/>
              <a:ext cx="2085217" cy="461665"/>
            </a:xfrm>
            <a:prstGeom prst="rect">
              <a:avLst/>
            </a:prstGeom>
            <a:noFill/>
            <a:ln w="9525" cap="flat" cmpd="sng" algn="ctr">
              <a:noFill/>
              <a:prstDash val="solid"/>
              <a:round/>
              <a:headEnd type="none" w="med" len="med"/>
              <a:tailEnd type="none" w="med" len="med"/>
            </a:ln>
            <a:effectLst/>
          </p:spPr>
          <p:txBody>
            <a:bodyPr wrap="square">
              <a:spAutoFit/>
            </a:bodyPr>
            <a:lstStyle/>
            <a:p>
              <a:r>
                <a:rPr lang="en-US" sz="1200" b="1" i="1" dirty="0">
                  <a:solidFill>
                    <a:schemeClr val="tx1">
                      <a:lumMod val="65000"/>
                      <a:lumOff val="35000"/>
                    </a:schemeClr>
                  </a:solidFill>
                  <a:latin typeface="Arial Black"/>
                  <a:cs typeface="Arial Black"/>
                </a:rPr>
                <a:t>GeneLab Sample Processing</a:t>
              </a:r>
            </a:p>
          </p:txBody>
        </p:sp>
        <p:cxnSp>
          <p:nvCxnSpPr>
            <p:cNvPr id="24" name="Straight Connector 23"/>
            <p:cNvCxnSpPr>
              <a:cxnSpLocks/>
            </p:cNvCxnSpPr>
            <p:nvPr/>
          </p:nvCxnSpPr>
          <p:spPr>
            <a:xfrm flipH="1" flipV="1">
              <a:off x="2808509" y="3909045"/>
              <a:ext cx="353985" cy="405653"/>
            </a:xfrm>
            <a:prstGeom prst="line">
              <a:avLst/>
            </a:prstGeom>
            <a:ln w="38100" cap="flat" cmpd="sng" algn="ctr">
              <a:solidFill>
                <a:srgbClr val="93C3E7"/>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cxnSpLocks/>
            </p:cNvCxnSpPr>
            <p:nvPr/>
          </p:nvCxnSpPr>
          <p:spPr>
            <a:xfrm flipH="1" flipV="1">
              <a:off x="3609770" y="4845558"/>
              <a:ext cx="220617" cy="286875"/>
            </a:xfrm>
            <a:prstGeom prst="line">
              <a:avLst/>
            </a:prstGeom>
            <a:ln w="38100" cap="flat" cmpd="sng" algn="ctr">
              <a:solidFill>
                <a:srgbClr val="93C3E7"/>
              </a:solidFill>
              <a:prstDash val="solid"/>
              <a:round/>
              <a:headEnd type="none" w="med" len="med"/>
              <a:tailEnd type="none" w="lg" len="lg"/>
            </a:ln>
          </p:spPr>
          <p:style>
            <a:lnRef idx="2">
              <a:schemeClr val="accent1"/>
            </a:lnRef>
            <a:fillRef idx="0">
              <a:schemeClr val="accent1"/>
            </a:fillRef>
            <a:effectRef idx="1">
              <a:schemeClr val="accent1"/>
            </a:effectRef>
            <a:fontRef idx="minor">
              <a:schemeClr val="tx1"/>
            </a:fontRef>
          </p:style>
        </p:cxnSp>
        <p:sp>
          <p:nvSpPr>
            <p:cNvPr id="26" name="Rounded Rectangle 337">
              <a:extLst>
                <a:ext uri="{FF2B5EF4-FFF2-40B4-BE49-F238E27FC236}">
                  <a16:creationId xmlns:a16="http://schemas.microsoft.com/office/drawing/2014/main" id="{D05F84BC-F547-4486-9793-BF47749A11F2}"/>
                </a:ext>
              </a:extLst>
            </p:cNvPr>
            <p:cNvSpPr>
              <a:spLocks noChangeAspect="1"/>
            </p:cNvSpPr>
            <p:nvPr/>
          </p:nvSpPr>
          <p:spPr>
            <a:xfrm>
              <a:off x="3107819" y="5141381"/>
              <a:ext cx="2223905" cy="953753"/>
            </a:xfrm>
            <a:prstGeom prst="roundRect">
              <a:avLst/>
            </a:prstGeom>
            <a:solidFill>
              <a:schemeClr val="accent1">
                <a:lumMod val="60000"/>
                <a:lumOff val="40000"/>
              </a:schemeClr>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00" b="1" dirty="0">
                <a:solidFill>
                  <a:schemeClr val="tx1"/>
                </a:solidFill>
                <a:latin typeface="Arial"/>
                <a:cs typeface="Arial"/>
              </a:endParaRPr>
            </a:p>
          </p:txBody>
        </p:sp>
        <p:pic>
          <p:nvPicPr>
            <p:cNvPr id="27" name="Picture 12"/>
            <p:cNvPicPr>
              <a:picLocks noChangeAspect="1" noChangeArrowheads="1"/>
            </p:cNvPicPr>
            <p:nvPr/>
          </p:nvPicPr>
          <p:blipFill>
            <a:blip r:embed="rId7"/>
            <a:srcRect/>
            <a:stretch>
              <a:fillRect/>
            </a:stretch>
          </p:blipFill>
          <p:spPr bwMode="auto">
            <a:xfrm>
              <a:off x="3202113" y="5245849"/>
              <a:ext cx="535788" cy="466654"/>
            </a:xfrm>
            <a:prstGeom prst="rect">
              <a:avLst/>
            </a:prstGeom>
            <a:noFill/>
            <a:ln w="9525">
              <a:noFill/>
              <a:miter lim="800000"/>
              <a:headEnd/>
              <a:tailEnd/>
            </a:ln>
            <a:effectLst/>
          </p:spPr>
        </p:pic>
        <p:sp>
          <p:nvSpPr>
            <p:cNvPr id="28" name="Rectangle 27"/>
            <p:cNvSpPr/>
            <p:nvPr/>
          </p:nvSpPr>
          <p:spPr>
            <a:xfrm>
              <a:off x="3737901" y="5148092"/>
              <a:ext cx="1660144" cy="892552"/>
            </a:xfrm>
            <a:prstGeom prst="rect">
              <a:avLst/>
            </a:prstGeom>
          </p:spPr>
          <p:txBody>
            <a:bodyPr wrap="square">
              <a:spAutoFit/>
            </a:bodyPr>
            <a:lstStyle/>
            <a:p>
              <a:r>
                <a:rPr lang="en-US" sz="1300" b="1" dirty="0">
                  <a:latin typeface="Arial"/>
                  <a:cs typeface="Arial"/>
                </a:rPr>
                <a:t>NASA Biological Institutional Scientific Collection (NBISC) </a:t>
              </a:r>
            </a:p>
          </p:txBody>
        </p:sp>
      </p:grpSp>
      <p:sp>
        <p:nvSpPr>
          <p:cNvPr id="29" name="TextBox 28">
            <a:extLst>
              <a:ext uri="{FF2B5EF4-FFF2-40B4-BE49-F238E27FC236}">
                <a16:creationId xmlns:a16="http://schemas.microsoft.com/office/drawing/2014/main" id="{65197940-A708-4125-B108-2642B4D293C5}"/>
              </a:ext>
            </a:extLst>
          </p:cNvPr>
          <p:cNvSpPr txBox="1"/>
          <p:nvPr/>
        </p:nvSpPr>
        <p:spPr>
          <a:xfrm>
            <a:off x="10150614" y="3769927"/>
            <a:ext cx="184666" cy="369332"/>
          </a:xfrm>
          <a:prstGeom prst="rect">
            <a:avLst/>
          </a:prstGeom>
          <a:noFill/>
        </p:spPr>
        <p:txBody>
          <a:bodyPr wrap="none" rtlCol="0">
            <a:spAutoFit/>
          </a:bodyPr>
          <a:lstStyle/>
          <a:p>
            <a:endParaRPr lang="en-US" dirty="0"/>
          </a:p>
        </p:txBody>
      </p:sp>
      <p:pic>
        <p:nvPicPr>
          <p:cNvPr id="42" name="Picture 10"/>
          <p:cNvPicPr>
            <a:picLocks noChangeAspect="1" noChangeArrowheads="1"/>
          </p:cNvPicPr>
          <p:nvPr/>
        </p:nvPicPr>
        <p:blipFill>
          <a:blip r:embed="rId2"/>
          <a:srcRect/>
          <a:stretch>
            <a:fillRect/>
          </a:stretch>
        </p:blipFill>
        <p:spPr bwMode="auto">
          <a:xfrm rot="20012732">
            <a:off x="6922189" y="2693219"/>
            <a:ext cx="434975" cy="242887"/>
          </a:xfrm>
          <a:prstGeom prst="rect">
            <a:avLst/>
          </a:prstGeom>
          <a:noFill/>
          <a:ln w="9525">
            <a:noFill/>
            <a:miter lim="800000"/>
            <a:headEnd/>
            <a:tailEnd/>
          </a:ln>
          <a:effectLst/>
        </p:spPr>
      </p:pic>
      <p:pic>
        <p:nvPicPr>
          <p:cNvPr id="43" name="Picture 10"/>
          <p:cNvPicPr>
            <a:picLocks noChangeAspect="1" noChangeArrowheads="1"/>
          </p:cNvPicPr>
          <p:nvPr/>
        </p:nvPicPr>
        <p:blipFill>
          <a:blip r:embed="rId2"/>
          <a:srcRect/>
          <a:stretch>
            <a:fillRect/>
          </a:stretch>
        </p:blipFill>
        <p:spPr bwMode="auto">
          <a:xfrm rot="2805204">
            <a:off x="4904381" y="4144335"/>
            <a:ext cx="603020" cy="342880"/>
          </a:xfrm>
          <a:prstGeom prst="rect">
            <a:avLst/>
          </a:prstGeom>
          <a:noFill/>
          <a:ln w="9525">
            <a:noFill/>
            <a:miter lim="800000"/>
            <a:headEnd/>
            <a:tailEnd/>
          </a:ln>
          <a:effectLst/>
        </p:spPr>
      </p:pic>
      <p:pic>
        <p:nvPicPr>
          <p:cNvPr id="44" name="Picture 10"/>
          <p:cNvPicPr>
            <a:picLocks noChangeAspect="1" noChangeArrowheads="1"/>
          </p:cNvPicPr>
          <p:nvPr/>
        </p:nvPicPr>
        <p:blipFill>
          <a:blip r:embed="rId2"/>
          <a:srcRect/>
          <a:stretch>
            <a:fillRect/>
          </a:stretch>
        </p:blipFill>
        <p:spPr bwMode="auto">
          <a:xfrm rot="20098790">
            <a:off x="4222550" y="2211908"/>
            <a:ext cx="533788" cy="298063"/>
          </a:xfrm>
          <a:prstGeom prst="rect">
            <a:avLst/>
          </a:prstGeom>
          <a:noFill/>
          <a:ln w="9525">
            <a:noFill/>
            <a:miter lim="800000"/>
            <a:headEnd/>
            <a:tailEnd/>
          </a:ln>
          <a:effectLst/>
        </p:spPr>
      </p:pic>
      <p:pic>
        <p:nvPicPr>
          <p:cNvPr id="45" name="Picture 10"/>
          <p:cNvPicPr>
            <a:picLocks noChangeAspect="1" noChangeArrowheads="1"/>
          </p:cNvPicPr>
          <p:nvPr/>
        </p:nvPicPr>
        <p:blipFill>
          <a:blip r:embed="rId2"/>
          <a:srcRect/>
          <a:stretch>
            <a:fillRect/>
          </a:stretch>
        </p:blipFill>
        <p:spPr bwMode="auto">
          <a:xfrm rot="16200000">
            <a:off x="3056208" y="2070870"/>
            <a:ext cx="434975" cy="242887"/>
          </a:xfrm>
          <a:prstGeom prst="rect">
            <a:avLst/>
          </a:prstGeom>
          <a:noFill/>
          <a:ln w="9525">
            <a:noFill/>
            <a:miter lim="800000"/>
            <a:headEnd/>
            <a:tailEnd/>
          </a:ln>
          <a:effectLst/>
        </p:spPr>
      </p:pic>
      <p:pic>
        <p:nvPicPr>
          <p:cNvPr id="53" name="Picture 2"/>
          <p:cNvPicPr>
            <a:picLocks noChangeAspect="1" noChangeArrowheads="1"/>
          </p:cNvPicPr>
          <p:nvPr/>
        </p:nvPicPr>
        <p:blipFill>
          <a:blip r:embed="rId8"/>
          <a:srcRect/>
          <a:stretch>
            <a:fillRect/>
          </a:stretch>
        </p:blipFill>
        <p:spPr bwMode="auto">
          <a:xfrm>
            <a:off x="9144995" y="2012231"/>
            <a:ext cx="365125" cy="222250"/>
          </a:xfrm>
          <a:prstGeom prst="rect">
            <a:avLst/>
          </a:prstGeom>
          <a:noFill/>
          <a:ln w="9525">
            <a:noFill/>
            <a:miter lim="800000"/>
            <a:headEnd/>
            <a:tailEnd/>
          </a:ln>
          <a:effectLst/>
        </p:spPr>
      </p:pic>
      <p:pic>
        <p:nvPicPr>
          <p:cNvPr id="54" name="Picture 10"/>
          <p:cNvPicPr>
            <a:picLocks noChangeAspect="1" noChangeArrowheads="1"/>
          </p:cNvPicPr>
          <p:nvPr/>
        </p:nvPicPr>
        <p:blipFill>
          <a:blip r:embed="rId2"/>
          <a:srcRect/>
          <a:stretch>
            <a:fillRect/>
          </a:stretch>
        </p:blipFill>
        <p:spPr bwMode="auto">
          <a:xfrm>
            <a:off x="6918619" y="5131703"/>
            <a:ext cx="434975" cy="242887"/>
          </a:xfrm>
          <a:prstGeom prst="rect">
            <a:avLst/>
          </a:prstGeom>
          <a:noFill/>
          <a:ln w="9525">
            <a:noFill/>
            <a:miter lim="800000"/>
            <a:headEnd/>
            <a:tailEnd/>
          </a:ln>
          <a:effectLst/>
        </p:spPr>
      </p:pic>
      <p:grpSp>
        <p:nvGrpSpPr>
          <p:cNvPr id="21507" name="Group 21506"/>
          <p:cNvGrpSpPr/>
          <p:nvPr/>
        </p:nvGrpSpPr>
        <p:grpSpPr>
          <a:xfrm>
            <a:off x="9772549" y="4185588"/>
            <a:ext cx="1649573" cy="1407774"/>
            <a:chOff x="9217659" y="4503071"/>
            <a:chExt cx="1649573" cy="1407774"/>
          </a:xfrm>
        </p:grpSpPr>
        <p:sp>
          <p:nvSpPr>
            <p:cNvPr id="32" name="Rectangle 31"/>
            <p:cNvSpPr/>
            <p:nvPr/>
          </p:nvSpPr>
          <p:spPr>
            <a:xfrm>
              <a:off x="9217659" y="5144114"/>
              <a:ext cx="1649573" cy="523220"/>
            </a:xfrm>
            <a:prstGeom prst="rect">
              <a:avLst/>
            </a:prstGeom>
            <a:effectLst/>
          </p:spPr>
          <p:txBody>
            <a:bodyPr wrap="square">
              <a:spAutoFit/>
            </a:bodyPr>
            <a:lstStyle/>
            <a:p>
              <a:pPr algn="ctr"/>
              <a:r>
                <a:rPr lang="en-US" sz="1400" b="1" dirty="0">
                  <a:solidFill>
                    <a:schemeClr val="bg2">
                      <a:lumMod val="25000"/>
                    </a:schemeClr>
                  </a:solidFill>
                  <a:latin typeface="Arial"/>
                  <a:cs typeface="Arial"/>
                </a:rPr>
                <a:t>New</a:t>
              </a:r>
            </a:p>
            <a:p>
              <a:pPr algn="ctr"/>
              <a:r>
                <a:rPr lang="en-US" sz="1400" b="1" dirty="0">
                  <a:solidFill>
                    <a:schemeClr val="bg2">
                      <a:lumMod val="25000"/>
                    </a:schemeClr>
                  </a:solidFill>
                  <a:latin typeface="Arial"/>
                  <a:cs typeface="Arial"/>
                </a:rPr>
                <a:t>Knowledge</a:t>
              </a:r>
            </a:p>
          </p:txBody>
        </p:sp>
        <p:grpSp>
          <p:nvGrpSpPr>
            <p:cNvPr id="21504" name="Group 21503"/>
            <p:cNvGrpSpPr/>
            <p:nvPr/>
          </p:nvGrpSpPr>
          <p:grpSpPr>
            <a:xfrm>
              <a:off x="9467383" y="4503071"/>
              <a:ext cx="1124177" cy="1407774"/>
              <a:chOff x="10577062" y="1778374"/>
              <a:chExt cx="1124177" cy="1407774"/>
            </a:xfrm>
          </p:grpSpPr>
          <p:pic>
            <p:nvPicPr>
              <p:cNvPr id="37" name="Picture 3"/>
              <p:cNvPicPr>
                <a:picLocks noChangeAspect="1" noChangeArrowheads="1"/>
              </p:cNvPicPr>
              <p:nvPr/>
            </p:nvPicPr>
            <p:blipFill>
              <a:blip r:embed="rId9"/>
              <a:srcRect/>
              <a:stretch>
                <a:fillRect/>
              </a:stretch>
            </p:blipFill>
            <p:spPr bwMode="auto">
              <a:xfrm>
                <a:off x="10577062" y="2071082"/>
                <a:ext cx="242887" cy="1115066"/>
              </a:xfrm>
              <a:prstGeom prst="rect">
                <a:avLst/>
              </a:prstGeom>
              <a:noFill/>
              <a:ln w="9525">
                <a:noFill/>
                <a:miter lim="800000"/>
                <a:headEnd/>
                <a:tailEnd/>
              </a:ln>
              <a:effectLst/>
            </p:spPr>
          </p:pic>
          <p:pic>
            <p:nvPicPr>
              <p:cNvPr id="38" name="Picture 4"/>
              <p:cNvPicPr>
                <a:picLocks noChangeAspect="1" noChangeArrowheads="1"/>
              </p:cNvPicPr>
              <p:nvPr/>
            </p:nvPicPr>
            <p:blipFill>
              <a:blip r:embed="rId10"/>
              <a:srcRect/>
              <a:stretch>
                <a:fillRect/>
              </a:stretch>
            </p:blipFill>
            <p:spPr bwMode="auto">
              <a:xfrm>
                <a:off x="11458352" y="2069493"/>
                <a:ext cx="242887" cy="1115067"/>
              </a:xfrm>
              <a:prstGeom prst="rect">
                <a:avLst/>
              </a:prstGeom>
              <a:noFill/>
              <a:ln w="9525">
                <a:noFill/>
                <a:miter lim="800000"/>
                <a:headEnd/>
                <a:tailEnd/>
              </a:ln>
              <a:effectLst/>
            </p:spPr>
          </p:pic>
          <p:pic>
            <p:nvPicPr>
              <p:cNvPr id="21506" name="Picture 2"/>
              <p:cNvPicPr>
                <a:picLocks noChangeAspect="1" noChangeArrowheads="1"/>
              </p:cNvPicPr>
              <p:nvPr/>
            </p:nvPicPr>
            <p:blipFill>
              <a:blip r:embed="rId11"/>
              <a:srcRect/>
              <a:stretch>
                <a:fillRect/>
              </a:stretch>
            </p:blipFill>
            <p:spPr bwMode="auto">
              <a:xfrm>
                <a:off x="10871298" y="1778374"/>
                <a:ext cx="561654" cy="544657"/>
              </a:xfrm>
              <a:prstGeom prst="rect">
                <a:avLst/>
              </a:prstGeom>
              <a:noFill/>
              <a:ln w="9525">
                <a:noFill/>
                <a:miter lim="800000"/>
                <a:headEnd/>
                <a:tailEnd/>
              </a:ln>
              <a:effectLst/>
            </p:spPr>
          </p:pic>
        </p:grpSp>
      </p:grpSp>
      <p:sp>
        <p:nvSpPr>
          <p:cNvPr id="66" name="Slide Number Placeholder 1"/>
          <p:cNvSpPr txBox="1">
            <a:spLocks/>
          </p:cNvSpPr>
          <p:nvPr/>
        </p:nvSpPr>
        <p:spPr>
          <a:xfrm>
            <a:off x="9355319" y="6422339"/>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2">
                    <a:lumMod val="50000"/>
                  </a:scheme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65197940-A708-4125-B108-2642B4D293C5}"/>
              </a:ext>
            </a:extLst>
          </p:cNvPr>
          <p:cNvSpPr txBox="1"/>
          <p:nvPr/>
        </p:nvSpPr>
        <p:spPr>
          <a:xfrm>
            <a:off x="7781231" y="2165778"/>
            <a:ext cx="184666" cy="369332"/>
          </a:xfrm>
          <a:prstGeom prst="rect">
            <a:avLst/>
          </a:prstGeom>
          <a:noFill/>
        </p:spPr>
        <p:txBody>
          <a:bodyPr wrap="none" rtlCol="0">
            <a:spAutoFit/>
          </a:bodyPr>
          <a:lstStyle/>
          <a:p>
            <a:endParaRPr lang="en-US" dirty="0"/>
          </a:p>
        </p:txBody>
      </p:sp>
      <p:grpSp>
        <p:nvGrpSpPr>
          <p:cNvPr id="4" name="Group 3"/>
          <p:cNvGrpSpPr/>
          <p:nvPr/>
        </p:nvGrpSpPr>
        <p:grpSpPr>
          <a:xfrm>
            <a:off x="7566357" y="1506058"/>
            <a:ext cx="1524360" cy="1599237"/>
            <a:chOff x="7604886" y="1206143"/>
            <a:chExt cx="1524360" cy="1599237"/>
          </a:xfrm>
        </p:grpSpPr>
        <p:sp>
          <p:nvSpPr>
            <p:cNvPr id="58" name="Rectangle 57"/>
            <p:cNvSpPr/>
            <p:nvPr/>
          </p:nvSpPr>
          <p:spPr>
            <a:xfrm>
              <a:off x="7626913" y="1676445"/>
              <a:ext cx="1502333" cy="954107"/>
            </a:xfrm>
            <a:prstGeom prst="rect">
              <a:avLst/>
            </a:prstGeom>
            <a:effectLst/>
          </p:spPr>
          <p:txBody>
            <a:bodyPr wrap="square">
              <a:spAutoFit/>
            </a:bodyPr>
            <a:lstStyle/>
            <a:p>
              <a:pPr marL="285750" indent="-285750">
                <a:buFont typeface="Arial" panose="020B0604020202020204" pitchFamily="34" charset="0"/>
                <a:buChar char="•"/>
              </a:pPr>
              <a:r>
                <a:rPr lang="en-US" sz="1400" b="1" dirty="0">
                  <a:solidFill>
                    <a:schemeClr val="bg2">
                      <a:lumMod val="25000"/>
                    </a:schemeClr>
                  </a:solidFill>
                  <a:latin typeface="Arial"/>
                  <a:cs typeface="Arial"/>
                </a:rPr>
                <a:t>Raw Data</a:t>
              </a:r>
            </a:p>
            <a:p>
              <a:pPr marL="285750" indent="-285750">
                <a:buFont typeface="Arial" panose="020B0604020202020204" pitchFamily="34" charset="0"/>
                <a:buChar char="•"/>
              </a:pPr>
              <a:r>
                <a:rPr lang="en-US" sz="1400" b="1" dirty="0">
                  <a:solidFill>
                    <a:schemeClr val="bg2">
                      <a:lumMod val="25000"/>
                    </a:schemeClr>
                  </a:solidFill>
                  <a:latin typeface="Arial"/>
                  <a:cs typeface="Arial"/>
                </a:rPr>
                <a:t>Processed Data</a:t>
              </a:r>
            </a:p>
            <a:p>
              <a:pPr marL="285750" indent="-285750">
                <a:buFont typeface="Arial" panose="020B0604020202020204" pitchFamily="34" charset="0"/>
                <a:buChar char="•"/>
              </a:pPr>
              <a:r>
                <a:rPr lang="en-US" sz="1400" b="1" dirty="0">
                  <a:solidFill>
                    <a:schemeClr val="bg2">
                      <a:lumMod val="25000"/>
                    </a:schemeClr>
                  </a:solidFill>
                  <a:latin typeface="Arial"/>
                  <a:cs typeface="Arial"/>
                </a:rPr>
                <a:t>Metadata</a:t>
              </a:r>
            </a:p>
          </p:txBody>
        </p:sp>
        <p:pic>
          <p:nvPicPr>
            <p:cNvPr id="59" name="Picture 3"/>
            <p:cNvPicPr>
              <a:picLocks noChangeAspect="1" noChangeArrowheads="1"/>
            </p:cNvPicPr>
            <p:nvPr/>
          </p:nvPicPr>
          <p:blipFill>
            <a:blip r:embed="rId9"/>
            <a:srcRect/>
            <a:stretch>
              <a:fillRect/>
            </a:stretch>
          </p:blipFill>
          <p:spPr bwMode="auto">
            <a:xfrm>
              <a:off x="7604886" y="1494940"/>
              <a:ext cx="242887" cy="1310440"/>
            </a:xfrm>
            <a:prstGeom prst="rect">
              <a:avLst/>
            </a:prstGeom>
            <a:noFill/>
            <a:ln w="9525">
              <a:noFill/>
              <a:miter lim="800000"/>
              <a:headEnd/>
              <a:tailEnd/>
            </a:ln>
            <a:effectLst/>
          </p:spPr>
        </p:pic>
        <p:pic>
          <p:nvPicPr>
            <p:cNvPr id="60" name="Picture 4"/>
            <p:cNvPicPr>
              <a:picLocks noChangeAspect="1" noChangeArrowheads="1"/>
            </p:cNvPicPr>
            <p:nvPr/>
          </p:nvPicPr>
          <p:blipFill>
            <a:blip r:embed="rId10"/>
            <a:srcRect/>
            <a:stretch>
              <a:fillRect/>
            </a:stretch>
          </p:blipFill>
          <p:spPr bwMode="auto">
            <a:xfrm>
              <a:off x="8752281" y="1493352"/>
              <a:ext cx="242887" cy="1310440"/>
            </a:xfrm>
            <a:prstGeom prst="rect">
              <a:avLst/>
            </a:prstGeom>
            <a:noFill/>
            <a:ln w="9525">
              <a:noFill/>
              <a:miter lim="800000"/>
              <a:headEnd/>
              <a:tailEnd/>
            </a:ln>
            <a:effectLst/>
          </p:spPr>
        </p:pic>
        <p:pic>
          <p:nvPicPr>
            <p:cNvPr id="61" name="Picture 5"/>
            <p:cNvPicPr>
              <a:picLocks noChangeAspect="1" noChangeArrowheads="1"/>
            </p:cNvPicPr>
            <p:nvPr/>
          </p:nvPicPr>
          <p:blipFill>
            <a:blip r:embed="rId12"/>
            <a:srcRect/>
            <a:stretch>
              <a:fillRect/>
            </a:stretch>
          </p:blipFill>
          <p:spPr bwMode="auto">
            <a:xfrm>
              <a:off x="8074534" y="1206143"/>
              <a:ext cx="483393" cy="486858"/>
            </a:xfrm>
            <a:prstGeom prst="rect">
              <a:avLst/>
            </a:prstGeom>
            <a:noFill/>
            <a:ln w="9525">
              <a:noFill/>
              <a:miter lim="800000"/>
              <a:headEnd/>
              <a:tailEnd/>
            </a:ln>
            <a:effectLst/>
          </p:spPr>
        </p:pic>
      </p:grpSp>
      <p:sp>
        <p:nvSpPr>
          <p:cNvPr id="77" name="Rounded Rectangle 337">
            <a:extLst>
              <a:ext uri="{FF2B5EF4-FFF2-40B4-BE49-F238E27FC236}">
                <a16:creationId xmlns:a16="http://schemas.microsoft.com/office/drawing/2014/main" id="{D05F84BC-F547-4486-9793-BF47749A11F2}"/>
              </a:ext>
            </a:extLst>
          </p:cNvPr>
          <p:cNvSpPr>
            <a:spLocks noChangeAspect="1"/>
          </p:cNvSpPr>
          <p:nvPr/>
        </p:nvSpPr>
        <p:spPr>
          <a:xfrm>
            <a:off x="9904259" y="2494794"/>
            <a:ext cx="1523333" cy="797077"/>
          </a:xfrm>
          <a:prstGeom prst="roundRect">
            <a:avLst/>
          </a:prstGeom>
          <a:solidFill>
            <a:srgbClr val="93C3E7"/>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ln w="0"/>
                <a:solidFill>
                  <a:srgbClr val="000000"/>
                </a:solidFill>
                <a:latin typeface="Arial"/>
                <a:cs typeface="Calibri"/>
              </a:rPr>
              <a:t>Visualization</a:t>
            </a:r>
          </a:p>
          <a:p>
            <a:pPr algn="ctr"/>
            <a:r>
              <a:rPr lang="en-US" sz="1600" b="1" dirty="0">
                <a:ln w="0"/>
                <a:solidFill>
                  <a:srgbClr val="000000"/>
                </a:solidFill>
                <a:latin typeface="Arial"/>
                <a:cs typeface="Calibri"/>
              </a:rPr>
              <a:t>Portal</a:t>
            </a:r>
          </a:p>
        </p:txBody>
      </p:sp>
      <p:sp>
        <p:nvSpPr>
          <p:cNvPr id="78" name="Rounded Rectangle 337">
            <a:extLst>
              <a:ext uri="{FF2B5EF4-FFF2-40B4-BE49-F238E27FC236}">
                <a16:creationId xmlns:a16="http://schemas.microsoft.com/office/drawing/2014/main" id="{D05F84BC-F547-4486-9793-BF47749A11F2}"/>
              </a:ext>
            </a:extLst>
          </p:cNvPr>
          <p:cNvSpPr>
            <a:spLocks noChangeAspect="1"/>
          </p:cNvSpPr>
          <p:nvPr/>
        </p:nvSpPr>
        <p:spPr>
          <a:xfrm>
            <a:off x="9786498" y="1577209"/>
            <a:ext cx="1765905" cy="797077"/>
          </a:xfrm>
          <a:prstGeom prst="roundRect">
            <a:avLst/>
          </a:prstGeom>
          <a:solidFill>
            <a:srgbClr val="93C3E7"/>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ln w="0"/>
                <a:solidFill>
                  <a:srgbClr val="000000"/>
                </a:solidFill>
                <a:latin typeface="Arial"/>
                <a:cs typeface="Calibri"/>
              </a:rPr>
              <a:t>Environmental</a:t>
            </a:r>
          </a:p>
          <a:p>
            <a:pPr algn="ctr"/>
            <a:r>
              <a:rPr lang="en-US" sz="1600" b="1" dirty="0">
                <a:ln w="0"/>
                <a:solidFill>
                  <a:srgbClr val="000000"/>
                </a:solidFill>
                <a:latin typeface="Arial"/>
                <a:cs typeface="Calibri"/>
              </a:rPr>
              <a:t>Portal</a:t>
            </a:r>
          </a:p>
        </p:txBody>
      </p:sp>
      <p:pic>
        <p:nvPicPr>
          <p:cNvPr id="84" name="Picture 2"/>
          <p:cNvPicPr>
            <a:picLocks noChangeAspect="1" noChangeArrowheads="1"/>
          </p:cNvPicPr>
          <p:nvPr/>
        </p:nvPicPr>
        <p:blipFill>
          <a:blip r:embed="rId8"/>
          <a:srcRect/>
          <a:stretch>
            <a:fillRect/>
          </a:stretch>
        </p:blipFill>
        <p:spPr bwMode="auto">
          <a:xfrm>
            <a:off x="9151641" y="2619777"/>
            <a:ext cx="365125" cy="222250"/>
          </a:xfrm>
          <a:prstGeom prst="rect">
            <a:avLst/>
          </a:prstGeom>
          <a:noFill/>
          <a:ln w="9525">
            <a:noFill/>
            <a:miter lim="800000"/>
            <a:headEnd/>
            <a:tailEnd/>
          </a:ln>
          <a:effectLst/>
        </p:spPr>
      </p:pic>
      <p:grpSp>
        <p:nvGrpSpPr>
          <p:cNvPr id="85" name="Group 84"/>
          <p:cNvGrpSpPr/>
          <p:nvPr/>
        </p:nvGrpSpPr>
        <p:grpSpPr>
          <a:xfrm>
            <a:off x="7569310" y="4645455"/>
            <a:ext cx="1524360" cy="1282615"/>
            <a:chOff x="7604886" y="1206143"/>
            <a:chExt cx="1524360" cy="1282615"/>
          </a:xfrm>
        </p:grpSpPr>
        <p:sp>
          <p:nvSpPr>
            <p:cNvPr id="86" name="Rectangle 85"/>
            <p:cNvSpPr/>
            <p:nvPr/>
          </p:nvSpPr>
          <p:spPr>
            <a:xfrm>
              <a:off x="7626913" y="1676445"/>
              <a:ext cx="1502333" cy="738664"/>
            </a:xfrm>
            <a:prstGeom prst="rect">
              <a:avLst/>
            </a:prstGeom>
            <a:effectLst/>
          </p:spPr>
          <p:txBody>
            <a:bodyPr wrap="square">
              <a:spAutoFit/>
            </a:bodyPr>
            <a:lstStyle/>
            <a:p>
              <a:pPr marL="285750" indent="-285750">
                <a:buFont typeface="Arial" panose="020B0604020202020204" pitchFamily="34" charset="0"/>
                <a:buChar char="•"/>
              </a:pPr>
              <a:r>
                <a:rPr lang="en-US" sz="1400" b="1" dirty="0">
                  <a:solidFill>
                    <a:schemeClr val="bg2">
                      <a:lumMod val="25000"/>
                    </a:schemeClr>
                  </a:solidFill>
                  <a:latin typeface="Arial"/>
                  <a:cs typeface="Arial"/>
                </a:rPr>
                <a:t>Pipelines</a:t>
              </a:r>
            </a:p>
            <a:p>
              <a:pPr marL="285750" indent="-285750">
                <a:buFont typeface="Arial" panose="020B0604020202020204" pitchFamily="34" charset="0"/>
                <a:buChar char="•"/>
              </a:pPr>
              <a:r>
                <a:rPr lang="en-US" sz="1400" b="1" dirty="0">
                  <a:solidFill>
                    <a:schemeClr val="bg2">
                      <a:lumMod val="25000"/>
                    </a:schemeClr>
                  </a:solidFill>
                  <a:latin typeface="Arial"/>
                  <a:cs typeface="Arial"/>
                </a:rPr>
                <a:t>Interactive</a:t>
              </a:r>
            </a:p>
            <a:p>
              <a:pPr marL="285750" indent="-285750">
                <a:buFont typeface="Arial" panose="020B0604020202020204" pitchFamily="34" charset="0"/>
                <a:buChar char="•"/>
              </a:pPr>
              <a:r>
                <a:rPr lang="en-US" sz="1400" b="1" dirty="0">
                  <a:solidFill>
                    <a:schemeClr val="bg2">
                      <a:lumMod val="25000"/>
                    </a:schemeClr>
                  </a:solidFill>
                  <a:latin typeface="Arial"/>
                  <a:cs typeface="Arial"/>
                </a:rPr>
                <a:t>Tutorial</a:t>
              </a:r>
            </a:p>
          </p:txBody>
        </p:sp>
        <p:pic>
          <p:nvPicPr>
            <p:cNvPr id="87" name="Picture 3"/>
            <p:cNvPicPr>
              <a:picLocks noChangeAspect="1" noChangeArrowheads="1"/>
            </p:cNvPicPr>
            <p:nvPr/>
          </p:nvPicPr>
          <p:blipFill>
            <a:blip r:embed="rId9"/>
            <a:srcRect/>
            <a:stretch>
              <a:fillRect/>
            </a:stretch>
          </p:blipFill>
          <p:spPr bwMode="auto">
            <a:xfrm>
              <a:off x="7604886" y="1494940"/>
              <a:ext cx="242887" cy="993818"/>
            </a:xfrm>
            <a:prstGeom prst="rect">
              <a:avLst/>
            </a:prstGeom>
            <a:noFill/>
            <a:ln w="9525">
              <a:noFill/>
              <a:miter lim="800000"/>
              <a:headEnd/>
              <a:tailEnd/>
            </a:ln>
            <a:effectLst/>
          </p:spPr>
        </p:pic>
        <p:pic>
          <p:nvPicPr>
            <p:cNvPr id="88" name="Picture 4"/>
            <p:cNvPicPr>
              <a:picLocks noChangeAspect="1" noChangeArrowheads="1"/>
            </p:cNvPicPr>
            <p:nvPr/>
          </p:nvPicPr>
          <p:blipFill>
            <a:blip r:embed="rId10"/>
            <a:srcRect/>
            <a:stretch>
              <a:fillRect/>
            </a:stretch>
          </p:blipFill>
          <p:spPr bwMode="auto">
            <a:xfrm>
              <a:off x="8752281" y="1493352"/>
              <a:ext cx="242887" cy="993818"/>
            </a:xfrm>
            <a:prstGeom prst="rect">
              <a:avLst/>
            </a:prstGeom>
            <a:noFill/>
            <a:ln w="9525">
              <a:noFill/>
              <a:miter lim="800000"/>
              <a:headEnd/>
              <a:tailEnd/>
            </a:ln>
            <a:effectLst/>
          </p:spPr>
        </p:pic>
        <p:pic>
          <p:nvPicPr>
            <p:cNvPr id="89" name="Picture 5"/>
            <p:cNvPicPr>
              <a:picLocks noChangeAspect="1" noChangeArrowheads="1"/>
            </p:cNvPicPr>
            <p:nvPr/>
          </p:nvPicPr>
          <p:blipFill>
            <a:blip r:embed="rId12"/>
            <a:srcRect/>
            <a:stretch>
              <a:fillRect/>
            </a:stretch>
          </p:blipFill>
          <p:spPr bwMode="auto">
            <a:xfrm>
              <a:off x="8074534" y="1206143"/>
              <a:ext cx="483393" cy="486858"/>
            </a:xfrm>
            <a:prstGeom prst="rect">
              <a:avLst/>
            </a:prstGeom>
            <a:noFill/>
            <a:ln w="9525">
              <a:noFill/>
              <a:miter lim="800000"/>
              <a:headEnd/>
              <a:tailEnd/>
            </a:ln>
            <a:effectLst/>
          </p:spPr>
        </p:pic>
      </p:grpSp>
      <p:pic>
        <p:nvPicPr>
          <p:cNvPr id="91" name="Picture 10"/>
          <p:cNvPicPr>
            <a:picLocks noChangeAspect="1" noChangeArrowheads="1"/>
          </p:cNvPicPr>
          <p:nvPr/>
        </p:nvPicPr>
        <p:blipFill>
          <a:blip r:embed="rId2"/>
          <a:srcRect/>
          <a:stretch>
            <a:fillRect/>
          </a:stretch>
        </p:blipFill>
        <p:spPr bwMode="auto">
          <a:xfrm rot="5400000">
            <a:off x="10343277" y="3663683"/>
            <a:ext cx="533788" cy="298063"/>
          </a:xfrm>
          <a:prstGeom prst="rect">
            <a:avLst/>
          </a:prstGeom>
          <a:noFill/>
          <a:ln w="9525">
            <a:noFill/>
            <a:miter lim="800000"/>
            <a:headEnd/>
            <a:tailEnd/>
          </a:ln>
          <a:effectLst/>
        </p:spPr>
      </p:pic>
      <p:pic>
        <p:nvPicPr>
          <p:cNvPr id="92" name="Picture 10"/>
          <p:cNvPicPr>
            <a:picLocks noChangeAspect="1" noChangeArrowheads="1"/>
          </p:cNvPicPr>
          <p:nvPr/>
        </p:nvPicPr>
        <p:blipFill>
          <a:blip r:embed="rId2"/>
          <a:srcRect/>
          <a:stretch>
            <a:fillRect/>
          </a:stretch>
        </p:blipFill>
        <p:spPr bwMode="auto">
          <a:xfrm>
            <a:off x="9247607" y="5028300"/>
            <a:ext cx="603020" cy="342880"/>
          </a:xfrm>
          <a:prstGeom prst="rect">
            <a:avLst/>
          </a:prstGeom>
          <a:noFill/>
          <a:ln w="9525">
            <a:noFill/>
            <a:miter lim="800000"/>
            <a:headEnd/>
            <a:tailEnd/>
          </a:ln>
          <a:effectLst/>
        </p:spPr>
      </p:pic>
      <p:sp>
        <p:nvSpPr>
          <p:cNvPr id="2" name="Title 1">
            <a:extLst>
              <a:ext uri="{FF2B5EF4-FFF2-40B4-BE49-F238E27FC236}">
                <a16:creationId xmlns:a16="http://schemas.microsoft.com/office/drawing/2014/main" id="{E10CA712-7A7C-4622-8EEB-4E7B4D3CAA5F}"/>
              </a:ext>
            </a:extLst>
          </p:cNvPr>
          <p:cNvSpPr>
            <a:spLocks noGrp="1"/>
          </p:cNvSpPr>
          <p:nvPr>
            <p:ph type="title"/>
          </p:nvPr>
        </p:nvSpPr>
        <p:spPr>
          <a:xfrm>
            <a:off x="591296" y="235296"/>
            <a:ext cx="11133192" cy="646331"/>
          </a:xfrm>
        </p:spPr>
        <p:txBody>
          <a:bodyPr/>
          <a:lstStyle/>
          <a:p>
            <a:pPr algn="ctr"/>
            <a:r>
              <a:rPr lang="en-US" dirty="0">
                <a:solidFill>
                  <a:srgbClr val="001B61"/>
                </a:solidFill>
                <a:ea typeface="ヒラギノ角ゴ Pro W3" charset="-128"/>
              </a:rPr>
              <a:t>Open Science Data Repositories</a:t>
            </a:r>
            <a:endParaRPr lang="en-US" dirty="0">
              <a:solidFill>
                <a:srgbClr val="001B61"/>
              </a:solidFill>
            </a:endParaRPr>
          </a:p>
        </p:txBody>
      </p:sp>
      <p:sp>
        <p:nvSpPr>
          <p:cNvPr id="67" name="Rounded Rectangle 337">
            <a:extLst>
              <a:ext uri="{FF2B5EF4-FFF2-40B4-BE49-F238E27FC236}">
                <a16:creationId xmlns:a16="http://schemas.microsoft.com/office/drawing/2014/main" id="{BC392ED7-9E7E-4D79-81C6-E55F64F4CAB0}"/>
              </a:ext>
            </a:extLst>
          </p:cNvPr>
          <p:cNvSpPr>
            <a:spLocks noChangeAspect="1"/>
          </p:cNvSpPr>
          <p:nvPr/>
        </p:nvSpPr>
        <p:spPr>
          <a:xfrm>
            <a:off x="2401477" y="1122671"/>
            <a:ext cx="1776058" cy="792927"/>
          </a:xfrm>
          <a:prstGeom prst="roundRect">
            <a:avLst/>
          </a:prstGeom>
          <a:solidFill>
            <a:schemeClr val="accent1">
              <a:lumMod val="60000"/>
              <a:lumOff val="40000"/>
            </a:schemeClr>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00" b="1" dirty="0">
              <a:solidFill>
                <a:schemeClr val="tx1"/>
              </a:solidFill>
              <a:latin typeface="Arial"/>
              <a:cs typeface="Arial"/>
            </a:endParaRPr>
          </a:p>
        </p:txBody>
      </p:sp>
      <p:sp>
        <p:nvSpPr>
          <p:cNvPr id="69" name="Rectangle 68">
            <a:extLst>
              <a:ext uri="{FF2B5EF4-FFF2-40B4-BE49-F238E27FC236}">
                <a16:creationId xmlns:a16="http://schemas.microsoft.com/office/drawing/2014/main" id="{A7715C62-3AA2-465D-8A52-81BDD3E23718}"/>
              </a:ext>
            </a:extLst>
          </p:cNvPr>
          <p:cNvSpPr/>
          <p:nvPr/>
        </p:nvSpPr>
        <p:spPr>
          <a:xfrm>
            <a:off x="2377255" y="1288643"/>
            <a:ext cx="1872862" cy="492443"/>
          </a:xfrm>
          <a:prstGeom prst="rect">
            <a:avLst/>
          </a:prstGeom>
        </p:spPr>
        <p:txBody>
          <a:bodyPr wrap="square">
            <a:spAutoFit/>
          </a:bodyPr>
          <a:lstStyle/>
          <a:p>
            <a:pPr algn="ctr"/>
            <a:r>
              <a:rPr lang="en-US" sz="1300" b="1" dirty="0">
                <a:latin typeface="Arial"/>
                <a:cs typeface="Arial"/>
              </a:rPr>
              <a:t>Next Gen LSDA (JSC)</a:t>
            </a:r>
          </a:p>
        </p:txBody>
      </p:sp>
      <p:pic>
        <p:nvPicPr>
          <p:cNvPr id="70" name="Picture 69">
            <a:extLst>
              <a:ext uri="{FF2B5EF4-FFF2-40B4-BE49-F238E27FC236}">
                <a16:creationId xmlns:a16="http://schemas.microsoft.com/office/drawing/2014/main" id="{1937CD0F-B0C0-4908-92E3-C626ABC789EE}"/>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3430349" y="1993595"/>
            <a:ext cx="625074" cy="351604"/>
          </a:xfrm>
          <a:prstGeom prst="rect">
            <a:avLst/>
          </a:prstGeom>
        </p:spPr>
      </p:pic>
      <p:pic>
        <p:nvPicPr>
          <p:cNvPr id="71" name="Picture 10">
            <a:extLst>
              <a:ext uri="{FF2B5EF4-FFF2-40B4-BE49-F238E27FC236}">
                <a16:creationId xmlns:a16="http://schemas.microsoft.com/office/drawing/2014/main" id="{2ED630E4-8E0F-4153-9754-07B14171D85C}"/>
              </a:ext>
            </a:extLst>
          </p:cNvPr>
          <p:cNvPicPr>
            <a:picLocks noChangeAspect="1" noChangeArrowheads="1"/>
          </p:cNvPicPr>
          <p:nvPr/>
        </p:nvPicPr>
        <p:blipFill>
          <a:blip r:embed="rId2"/>
          <a:srcRect/>
          <a:stretch>
            <a:fillRect/>
          </a:stretch>
        </p:blipFill>
        <p:spPr bwMode="auto">
          <a:xfrm>
            <a:off x="4797092" y="2893865"/>
            <a:ext cx="603020" cy="342880"/>
          </a:xfrm>
          <a:prstGeom prst="rect">
            <a:avLst/>
          </a:prstGeom>
          <a:noFill/>
          <a:ln w="9525">
            <a:noFill/>
            <a:miter lim="800000"/>
            <a:headEnd/>
            <a:tailEnd/>
          </a:ln>
          <a:effectLst/>
        </p:spPr>
      </p:pic>
      <p:sp>
        <p:nvSpPr>
          <p:cNvPr id="73" name="Rounded Rectangle 337">
            <a:extLst>
              <a:ext uri="{FF2B5EF4-FFF2-40B4-BE49-F238E27FC236}">
                <a16:creationId xmlns:a16="http://schemas.microsoft.com/office/drawing/2014/main" id="{CF0D90C2-6FE2-46EB-B015-94039580AABB}"/>
              </a:ext>
            </a:extLst>
          </p:cNvPr>
          <p:cNvSpPr>
            <a:spLocks noChangeAspect="1"/>
          </p:cNvSpPr>
          <p:nvPr/>
        </p:nvSpPr>
        <p:spPr>
          <a:xfrm>
            <a:off x="7522500" y="3355806"/>
            <a:ext cx="1523333" cy="1039138"/>
          </a:xfrm>
          <a:prstGeom prst="roundRect">
            <a:avLst/>
          </a:prstGeom>
          <a:solidFill>
            <a:srgbClr val="93C3E7"/>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ln w="0"/>
                <a:solidFill>
                  <a:srgbClr val="000000"/>
                </a:solidFill>
                <a:latin typeface="Arial"/>
                <a:cs typeface="Calibri"/>
              </a:rPr>
              <a:t>Modeling Portal (AI/ML/Meta-Analyses)</a:t>
            </a:r>
          </a:p>
        </p:txBody>
      </p:sp>
      <p:pic>
        <p:nvPicPr>
          <p:cNvPr id="74" name="Picture 10">
            <a:extLst>
              <a:ext uri="{FF2B5EF4-FFF2-40B4-BE49-F238E27FC236}">
                <a16:creationId xmlns:a16="http://schemas.microsoft.com/office/drawing/2014/main" id="{31DD631A-5821-491F-967B-BAF9809BB73B}"/>
              </a:ext>
            </a:extLst>
          </p:cNvPr>
          <p:cNvPicPr>
            <a:picLocks noChangeAspect="1" noChangeArrowheads="1"/>
          </p:cNvPicPr>
          <p:nvPr/>
        </p:nvPicPr>
        <p:blipFill>
          <a:blip r:embed="rId2"/>
          <a:srcRect/>
          <a:stretch>
            <a:fillRect/>
          </a:stretch>
        </p:blipFill>
        <p:spPr bwMode="auto">
          <a:xfrm rot="1315029">
            <a:off x="6916530" y="3309147"/>
            <a:ext cx="434975" cy="242887"/>
          </a:xfrm>
          <a:prstGeom prst="rect">
            <a:avLst/>
          </a:prstGeom>
          <a:noFill/>
          <a:ln w="9525">
            <a:noFill/>
            <a:miter lim="800000"/>
            <a:headEnd/>
            <a:tailEnd/>
          </a:ln>
          <a:effectLst/>
        </p:spPr>
      </p:pic>
      <p:pic>
        <p:nvPicPr>
          <p:cNvPr id="76" name="Picture 10">
            <a:extLst>
              <a:ext uri="{FF2B5EF4-FFF2-40B4-BE49-F238E27FC236}">
                <a16:creationId xmlns:a16="http://schemas.microsoft.com/office/drawing/2014/main" id="{595AA82A-657B-4A3F-9B87-85DD522963C6}"/>
              </a:ext>
            </a:extLst>
          </p:cNvPr>
          <p:cNvPicPr>
            <a:picLocks noChangeAspect="1" noChangeArrowheads="1"/>
          </p:cNvPicPr>
          <p:nvPr/>
        </p:nvPicPr>
        <p:blipFill>
          <a:blip r:embed="rId2"/>
          <a:srcRect/>
          <a:stretch>
            <a:fillRect/>
          </a:stretch>
        </p:blipFill>
        <p:spPr bwMode="auto">
          <a:xfrm rot="2198626">
            <a:off x="9221934" y="4104761"/>
            <a:ext cx="533788" cy="298063"/>
          </a:xfrm>
          <a:prstGeom prst="rect">
            <a:avLst/>
          </a:prstGeom>
          <a:noFill/>
          <a:ln w="9525">
            <a:noFill/>
            <a:miter lim="800000"/>
            <a:headEnd/>
            <a:tailEnd/>
          </a:ln>
          <a:effectLst/>
        </p:spPr>
      </p:pic>
      <p:sp>
        <p:nvSpPr>
          <p:cNvPr id="79" name="Rectangle 78">
            <a:extLst>
              <a:ext uri="{FF2B5EF4-FFF2-40B4-BE49-F238E27FC236}">
                <a16:creationId xmlns:a16="http://schemas.microsoft.com/office/drawing/2014/main" id="{D89B7900-6294-4E94-B527-222597368360}"/>
              </a:ext>
            </a:extLst>
          </p:cNvPr>
          <p:cNvSpPr/>
          <p:nvPr/>
        </p:nvSpPr>
        <p:spPr>
          <a:xfrm>
            <a:off x="2714069" y="2863100"/>
            <a:ext cx="1872862" cy="307777"/>
          </a:xfrm>
          <a:prstGeom prst="rect">
            <a:avLst/>
          </a:prstGeom>
        </p:spPr>
        <p:txBody>
          <a:bodyPr wrap="square">
            <a:spAutoFit/>
          </a:bodyPr>
          <a:lstStyle/>
          <a:p>
            <a:pPr algn="ctr"/>
            <a:r>
              <a:rPr lang="en-US" sz="1400" b="1" dirty="0">
                <a:solidFill>
                  <a:schemeClr val="bg1"/>
                </a:solidFill>
                <a:latin typeface="Arial"/>
                <a:cs typeface="Arial"/>
              </a:rPr>
              <a:t>GeneLab &amp; ALSDA</a:t>
            </a:r>
          </a:p>
        </p:txBody>
      </p:sp>
      <p:pic>
        <p:nvPicPr>
          <p:cNvPr id="68" name="Picture 67">
            <a:extLst>
              <a:ext uri="{FF2B5EF4-FFF2-40B4-BE49-F238E27FC236}">
                <a16:creationId xmlns:a16="http://schemas.microsoft.com/office/drawing/2014/main" id="{61833EBF-FD16-5944-899D-36F78CBD61C8}"/>
              </a:ext>
            </a:extLst>
          </p:cNvPr>
          <p:cNvPicPr>
            <a:picLocks noChangeAspect="1"/>
          </p:cNvPicPr>
          <p:nvPr/>
        </p:nvPicPr>
        <p:blipFill>
          <a:blip r:embed="rId15"/>
          <a:stretch>
            <a:fillRect/>
          </a:stretch>
        </p:blipFill>
        <p:spPr>
          <a:xfrm>
            <a:off x="3682312" y="3071060"/>
            <a:ext cx="832710" cy="836137"/>
          </a:xfrm>
          <a:prstGeom prst="rect">
            <a:avLst/>
          </a:prstGeom>
        </p:spPr>
      </p:pic>
    </p:spTree>
    <p:extLst>
      <p:ext uri="{BB962C8B-B14F-4D97-AF65-F5344CB8AC3E}">
        <p14:creationId xmlns:p14="http://schemas.microsoft.com/office/powerpoint/2010/main" val="294164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ounded Rectangle 68">
            <a:extLst>
              <a:ext uri="{FF2B5EF4-FFF2-40B4-BE49-F238E27FC236}">
                <a16:creationId xmlns:a16="http://schemas.microsoft.com/office/drawing/2014/main" id="{903C43C5-8A0A-2944-A1DA-25814B750BCA}"/>
              </a:ext>
            </a:extLst>
          </p:cNvPr>
          <p:cNvSpPr/>
          <p:nvPr/>
        </p:nvSpPr>
        <p:spPr>
          <a:xfrm>
            <a:off x="11269286" y="3823517"/>
            <a:ext cx="913818" cy="2132479"/>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1"/>
              </a:solidFill>
              <a:latin typeface="Arial" panose="020B0604020202020204" pitchFamily="34" charset="0"/>
              <a:cs typeface="Arial" panose="020B0604020202020204" pitchFamily="34" charset="0"/>
            </a:endParaRPr>
          </a:p>
        </p:txBody>
      </p:sp>
      <p:sp>
        <p:nvSpPr>
          <p:cNvPr id="10" name="Slide Number Placeholder 3">
            <a:extLst>
              <a:ext uri="{FF2B5EF4-FFF2-40B4-BE49-F238E27FC236}">
                <a16:creationId xmlns:a16="http://schemas.microsoft.com/office/drawing/2014/main" id="{D7808A72-FBF8-ED4F-81CC-79E158257654}"/>
              </a:ext>
            </a:extLst>
          </p:cNvPr>
          <p:cNvSpPr txBox="1">
            <a:spLocks/>
          </p:cNvSpPr>
          <p:nvPr/>
        </p:nvSpPr>
        <p:spPr>
          <a:xfrm>
            <a:off x="9263239" y="651317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001D5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3</a:t>
            </a:fld>
            <a:endParaRPr lang="en-US" dirty="0"/>
          </a:p>
        </p:txBody>
      </p:sp>
      <p:sp>
        <p:nvSpPr>
          <p:cNvPr id="20" name="TextBox 19">
            <a:extLst>
              <a:ext uri="{FF2B5EF4-FFF2-40B4-BE49-F238E27FC236}">
                <a16:creationId xmlns:a16="http://schemas.microsoft.com/office/drawing/2014/main" id="{6D759C1A-2021-1046-9AF8-CAC88A8B4B45}"/>
              </a:ext>
            </a:extLst>
          </p:cNvPr>
          <p:cNvSpPr txBox="1"/>
          <p:nvPr/>
        </p:nvSpPr>
        <p:spPr>
          <a:xfrm>
            <a:off x="1649822" y="6644150"/>
            <a:ext cx="184731" cy="369332"/>
          </a:xfrm>
          <a:prstGeom prst="rect">
            <a:avLst/>
          </a:prstGeom>
          <a:noFill/>
        </p:spPr>
        <p:txBody>
          <a:bodyPr wrap="none" rtlCol="0">
            <a:spAutoFit/>
          </a:bodyPr>
          <a:lstStyle/>
          <a:p>
            <a:endParaRPr lang="en-US" dirty="0">
              <a:latin typeface="Arial" panose="020B0604020202020204" pitchFamily="34" charset="0"/>
              <a:cs typeface="Arial" panose="020B0604020202020204" pitchFamily="34" charset="0"/>
            </a:endParaRPr>
          </a:p>
        </p:txBody>
      </p:sp>
      <p:sp>
        <p:nvSpPr>
          <p:cNvPr id="39" name="Rounded Rectangle 38">
            <a:extLst>
              <a:ext uri="{FF2B5EF4-FFF2-40B4-BE49-F238E27FC236}">
                <a16:creationId xmlns:a16="http://schemas.microsoft.com/office/drawing/2014/main" id="{1BB7E34A-B9D0-4D43-B5D8-2863D8637651}"/>
              </a:ext>
            </a:extLst>
          </p:cNvPr>
          <p:cNvSpPr/>
          <p:nvPr/>
        </p:nvSpPr>
        <p:spPr>
          <a:xfrm>
            <a:off x="55663" y="2871367"/>
            <a:ext cx="1424407" cy="1298145"/>
          </a:xfrm>
          <a:prstGeom prst="roundRect">
            <a:avLst/>
          </a:prstGeom>
          <a:gradFill>
            <a:gsLst>
              <a:gs pos="76000">
                <a:schemeClr val="accent6">
                  <a:lumMod val="20000"/>
                  <a:lumOff val="80000"/>
                </a:schemeClr>
              </a:gs>
              <a:gs pos="18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1" name="Title 1">
            <a:extLst>
              <a:ext uri="{FF2B5EF4-FFF2-40B4-BE49-F238E27FC236}">
                <a16:creationId xmlns:a16="http://schemas.microsoft.com/office/drawing/2014/main" id="{535341E3-FC13-2942-8724-CECC3FC265F2}"/>
              </a:ext>
            </a:extLst>
          </p:cNvPr>
          <p:cNvSpPr>
            <a:spLocks noGrp="1"/>
          </p:cNvSpPr>
          <p:nvPr>
            <p:ph type="title"/>
          </p:nvPr>
        </p:nvSpPr>
        <p:spPr>
          <a:xfrm>
            <a:off x="594230" y="136191"/>
            <a:ext cx="11133192" cy="646331"/>
          </a:xfrm>
        </p:spPr>
        <p:txBody>
          <a:bodyPr/>
          <a:lstStyle/>
          <a:p>
            <a:pPr algn="ctr"/>
            <a:r>
              <a:rPr lang="en-US" dirty="0"/>
              <a:t>Data and Tissue Sharing</a:t>
            </a:r>
          </a:p>
        </p:txBody>
      </p:sp>
      <p:sp>
        <p:nvSpPr>
          <p:cNvPr id="48" name="Rounded Rectangle 47">
            <a:extLst>
              <a:ext uri="{FF2B5EF4-FFF2-40B4-BE49-F238E27FC236}">
                <a16:creationId xmlns:a16="http://schemas.microsoft.com/office/drawing/2014/main" id="{C25BDC5E-B352-BC4A-8250-3EEB2F7ACBFD}"/>
              </a:ext>
            </a:extLst>
          </p:cNvPr>
          <p:cNvSpPr/>
          <p:nvPr/>
        </p:nvSpPr>
        <p:spPr>
          <a:xfrm>
            <a:off x="11276356" y="811710"/>
            <a:ext cx="913817" cy="2132479"/>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1"/>
              </a:solidFill>
              <a:latin typeface="Arial" panose="020B0604020202020204" pitchFamily="34" charset="0"/>
              <a:cs typeface="Arial" panose="020B0604020202020204" pitchFamily="34" charset="0"/>
            </a:endParaRPr>
          </a:p>
        </p:txBody>
      </p:sp>
      <p:pic>
        <p:nvPicPr>
          <p:cNvPr id="49" name="Picture 48">
            <a:extLst>
              <a:ext uri="{FF2B5EF4-FFF2-40B4-BE49-F238E27FC236}">
                <a16:creationId xmlns:a16="http://schemas.microsoft.com/office/drawing/2014/main" id="{34FF1BC6-0A4A-A543-B1FF-8D106207DF4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84347" y="1204186"/>
            <a:ext cx="1721529" cy="1156514"/>
          </a:xfrm>
          <a:prstGeom prst="rect">
            <a:avLst/>
          </a:prstGeom>
        </p:spPr>
      </p:pic>
      <p:pic>
        <p:nvPicPr>
          <p:cNvPr id="53" name="Picture 52">
            <a:extLst>
              <a:ext uri="{FF2B5EF4-FFF2-40B4-BE49-F238E27FC236}">
                <a16:creationId xmlns:a16="http://schemas.microsoft.com/office/drawing/2014/main" id="{454311C2-199D-2649-B802-0E7421F071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25236" y="2052617"/>
            <a:ext cx="837626" cy="708972"/>
          </a:xfrm>
          <a:prstGeom prst="rect">
            <a:avLst/>
          </a:prstGeom>
        </p:spPr>
      </p:pic>
      <p:pic>
        <p:nvPicPr>
          <p:cNvPr id="56" name="Picture 6">
            <a:extLst>
              <a:ext uri="{FF2B5EF4-FFF2-40B4-BE49-F238E27FC236}">
                <a16:creationId xmlns:a16="http://schemas.microsoft.com/office/drawing/2014/main" id="{14F16502-87D8-034D-8707-A47EF2057FC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322734" y="1132464"/>
            <a:ext cx="826029" cy="820803"/>
          </a:xfrm>
          <a:prstGeom prst="rect">
            <a:avLst/>
          </a:prstGeom>
          <a:noFill/>
          <a:ln w="9525">
            <a:noFill/>
            <a:miter lim="800000"/>
            <a:headEnd/>
            <a:tailEnd/>
          </a:ln>
        </p:spPr>
      </p:pic>
      <p:sp>
        <p:nvSpPr>
          <p:cNvPr id="59" name="Striped Right Arrow 58">
            <a:extLst>
              <a:ext uri="{FF2B5EF4-FFF2-40B4-BE49-F238E27FC236}">
                <a16:creationId xmlns:a16="http://schemas.microsoft.com/office/drawing/2014/main" id="{4E7FA45A-080B-E04E-A1EB-15897C5CA1C5}"/>
              </a:ext>
            </a:extLst>
          </p:cNvPr>
          <p:cNvSpPr/>
          <p:nvPr/>
        </p:nvSpPr>
        <p:spPr bwMode="auto">
          <a:xfrm>
            <a:off x="8063220" y="1149833"/>
            <a:ext cx="998992"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60" name="Rectangle 59">
            <a:extLst>
              <a:ext uri="{FF2B5EF4-FFF2-40B4-BE49-F238E27FC236}">
                <a16:creationId xmlns:a16="http://schemas.microsoft.com/office/drawing/2014/main" id="{BBA1F35F-D5EE-E34F-8D3C-DF140FEE6DB6}"/>
              </a:ext>
            </a:extLst>
          </p:cNvPr>
          <p:cNvSpPr/>
          <p:nvPr/>
        </p:nvSpPr>
        <p:spPr>
          <a:xfrm>
            <a:off x="8131816" y="1260268"/>
            <a:ext cx="998993" cy="276999"/>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Specimens</a:t>
            </a:r>
          </a:p>
        </p:txBody>
      </p:sp>
      <p:pic>
        <p:nvPicPr>
          <p:cNvPr id="61" name="Picture 60" descr="A picture containing table&#10;&#10;Description automatically generated">
            <a:extLst>
              <a:ext uri="{FF2B5EF4-FFF2-40B4-BE49-F238E27FC236}">
                <a16:creationId xmlns:a16="http://schemas.microsoft.com/office/drawing/2014/main" id="{BF8FD6B3-4E2E-6E49-9604-BA14812803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13176" y="743651"/>
            <a:ext cx="472046" cy="472046"/>
          </a:xfrm>
          <a:prstGeom prst="rect">
            <a:avLst/>
          </a:prstGeom>
        </p:spPr>
      </p:pic>
      <p:sp>
        <p:nvSpPr>
          <p:cNvPr id="63" name="Rectangle 62">
            <a:extLst>
              <a:ext uri="{FF2B5EF4-FFF2-40B4-BE49-F238E27FC236}">
                <a16:creationId xmlns:a16="http://schemas.microsoft.com/office/drawing/2014/main" id="{893FBE4A-6FA2-DA4E-ACDE-CFD4AEA8C8FE}"/>
              </a:ext>
            </a:extLst>
          </p:cNvPr>
          <p:cNvSpPr/>
          <p:nvPr/>
        </p:nvSpPr>
        <p:spPr>
          <a:xfrm>
            <a:off x="11294719" y="3876911"/>
            <a:ext cx="888385"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Arial" panose="020B0604020202020204" pitchFamily="34" charset="0"/>
                <a:cs typeface="Arial" panose="020B0604020202020204" pitchFamily="34" charset="0"/>
              </a:rPr>
              <a:t>ALSDA</a:t>
            </a:r>
          </a:p>
        </p:txBody>
      </p:sp>
      <p:pic>
        <p:nvPicPr>
          <p:cNvPr id="65" name="Picture 16">
            <a:extLst>
              <a:ext uri="{FF2B5EF4-FFF2-40B4-BE49-F238E27FC236}">
                <a16:creationId xmlns:a16="http://schemas.microsoft.com/office/drawing/2014/main" id="{D051F2D0-2B5C-E047-A84B-8C88D31631A6}"/>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355679" y="4237827"/>
            <a:ext cx="755168" cy="688780"/>
          </a:xfrm>
          <a:prstGeom prst="rect">
            <a:avLst/>
          </a:prstGeom>
          <a:solidFill>
            <a:schemeClr val="accent2">
              <a:lumMod val="40000"/>
              <a:lumOff val="60000"/>
            </a:schemeClr>
          </a:solidFill>
        </p:spPr>
      </p:pic>
      <p:pic>
        <p:nvPicPr>
          <p:cNvPr id="66" name="Picture 18">
            <a:extLst>
              <a:ext uri="{FF2B5EF4-FFF2-40B4-BE49-F238E27FC236}">
                <a16:creationId xmlns:a16="http://schemas.microsoft.com/office/drawing/2014/main" id="{56F59916-12B0-F749-81E4-33B9EF1997F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1366263" y="5030988"/>
            <a:ext cx="765199" cy="813527"/>
          </a:xfrm>
          <a:prstGeom prst="rect">
            <a:avLst/>
          </a:prstGeom>
          <a:solidFill>
            <a:schemeClr val="accent2">
              <a:lumMod val="40000"/>
              <a:lumOff val="60000"/>
            </a:schemeClr>
          </a:solidFill>
        </p:spPr>
      </p:pic>
      <p:pic>
        <p:nvPicPr>
          <p:cNvPr id="68" name="Picture 67">
            <a:extLst>
              <a:ext uri="{FF2B5EF4-FFF2-40B4-BE49-F238E27FC236}">
                <a16:creationId xmlns:a16="http://schemas.microsoft.com/office/drawing/2014/main" id="{CCE68422-BC21-A34A-9612-297B09A4510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475367" y="704150"/>
            <a:ext cx="892292" cy="704495"/>
          </a:xfrm>
          <a:prstGeom prst="rect">
            <a:avLst/>
          </a:prstGeom>
        </p:spPr>
      </p:pic>
      <p:pic>
        <p:nvPicPr>
          <p:cNvPr id="71" name="Picture 70">
            <a:extLst>
              <a:ext uri="{FF2B5EF4-FFF2-40B4-BE49-F238E27FC236}">
                <a16:creationId xmlns:a16="http://schemas.microsoft.com/office/drawing/2014/main" id="{CEF037A2-3F4D-D448-8723-D98E3E9395B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909749" y="1254950"/>
            <a:ext cx="637461" cy="750659"/>
          </a:xfrm>
          <a:prstGeom prst="rect">
            <a:avLst/>
          </a:prstGeom>
        </p:spPr>
      </p:pic>
      <p:pic>
        <p:nvPicPr>
          <p:cNvPr id="72" name="Picture 71" descr="A close up of a logo&#10;&#10;Description automatically generated">
            <a:extLst>
              <a:ext uri="{FF2B5EF4-FFF2-40B4-BE49-F238E27FC236}">
                <a16:creationId xmlns:a16="http://schemas.microsoft.com/office/drawing/2014/main" id="{AEA180A4-B29A-D045-859E-DA897F819A9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041883" y="2018972"/>
            <a:ext cx="1011406" cy="1001878"/>
          </a:xfrm>
          <a:prstGeom prst="rect">
            <a:avLst/>
          </a:prstGeom>
        </p:spPr>
      </p:pic>
      <p:pic>
        <p:nvPicPr>
          <p:cNvPr id="73" name="Picture 72">
            <a:extLst>
              <a:ext uri="{FF2B5EF4-FFF2-40B4-BE49-F238E27FC236}">
                <a16:creationId xmlns:a16="http://schemas.microsoft.com/office/drawing/2014/main" id="{007453E5-3ECC-A348-80BA-1E65308D181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091849" y="720075"/>
            <a:ext cx="762272" cy="777977"/>
          </a:xfrm>
          <a:prstGeom prst="rect">
            <a:avLst/>
          </a:prstGeom>
        </p:spPr>
      </p:pic>
      <p:pic>
        <p:nvPicPr>
          <p:cNvPr id="74" name="Picture 73">
            <a:extLst>
              <a:ext uri="{FF2B5EF4-FFF2-40B4-BE49-F238E27FC236}">
                <a16:creationId xmlns:a16="http://schemas.microsoft.com/office/drawing/2014/main" id="{97CF002D-5707-6648-8894-2B1CA21C1AB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607608" y="4431568"/>
            <a:ext cx="1057668" cy="974200"/>
          </a:xfrm>
          <a:prstGeom prst="rect">
            <a:avLst/>
          </a:prstGeom>
        </p:spPr>
      </p:pic>
      <p:sp>
        <p:nvSpPr>
          <p:cNvPr id="36" name="TextBox 35">
            <a:extLst>
              <a:ext uri="{FF2B5EF4-FFF2-40B4-BE49-F238E27FC236}">
                <a16:creationId xmlns:a16="http://schemas.microsoft.com/office/drawing/2014/main" id="{79A9698D-07AA-BF4C-BDF2-EA924F28B1C4}"/>
              </a:ext>
            </a:extLst>
          </p:cNvPr>
          <p:cNvSpPr txBox="1"/>
          <p:nvPr/>
        </p:nvSpPr>
        <p:spPr>
          <a:xfrm>
            <a:off x="55663" y="2952465"/>
            <a:ext cx="1424408" cy="1169551"/>
          </a:xfrm>
          <a:prstGeom prst="rect">
            <a:avLst/>
          </a:prstGeom>
          <a:noFill/>
        </p:spPr>
        <p:txBody>
          <a:bodyPr wrap="square">
            <a:spAutoFit/>
          </a:bodyPr>
          <a:lstStyle/>
          <a:p>
            <a:pPr indent="0" algn="ctr">
              <a:buNone/>
            </a:pPr>
            <a:r>
              <a:rPr lang="en-US" sz="1400" b="1" dirty="0">
                <a:latin typeface="Arial" panose="020B0604020202020204" pitchFamily="34" charset="0"/>
                <a:cs typeface="Arial" panose="020B0604020202020204" pitchFamily="34" charset="0"/>
              </a:rPr>
              <a:t>Single Project Split to Separate the Focus and Requirements</a:t>
            </a:r>
          </a:p>
        </p:txBody>
      </p:sp>
      <p:sp>
        <p:nvSpPr>
          <p:cNvPr id="47" name="TextBox 46">
            <a:extLst>
              <a:ext uri="{FF2B5EF4-FFF2-40B4-BE49-F238E27FC236}">
                <a16:creationId xmlns:a16="http://schemas.microsoft.com/office/drawing/2014/main" id="{AAFDD516-508C-1E4E-9030-32B5DCE4CAAD}"/>
              </a:ext>
            </a:extLst>
          </p:cNvPr>
          <p:cNvSpPr txBox="1"/>
          <p:nvPr/>
        </p:nvSpPr>
        <p:spPr>
          <a:xfrm>
            <a:off x="1416279" y="4671356"/>
            <a:ext cx="1583442" cy="1200329"/>
          </a:xfrm>
          <a:prstGeom prst="rect">
            <a:avLst/>
          </a:prstGeom>
          <a:solidFill>
            <a:srgbClr val="FFC000"/>
          </a:solidFill>
        </p:spPr>
        <p:txBody>
          <a:bodyPr wrap="square" anchor="ctr">
            <a:spAutoFit/>
          </a:bodyPr>
          <a:lstStyle/>
          <a:p>
            <a:pPr algn="ctr"/>
            <a:r>
              <a:rPr lang="en-US" sz="1800" b="1" dirty="0">
                <a:latin typeface="Arial" panose="020B0604020202020204" pitchFamily="34" charset="0"/>
                <a:cs typeface="Arial" panose="020B0604020202020204" pitchFamily="34" charset="0"/>
              </a:rPr>
              <a:t>Ames Life Sciences </a:t>
            </a:r>
          </a:p>
          <a:p>
            <a:pPr algn="ctr"/>
            <a:r>
              <a:rPr lang="en-US" sz="1800" b="1" dirty="0">
                <a:latin typeface="Arial" panose="020B0604020202020204" pitchFamily="34" charset="0"/>
                <a:cs typeface="Arial" panose="020B0604020202020204" pitchFamily="34" charset="0"/>
              </a:rPr>
              <a:t>Data Archive </a:t>
            </a:r>
          </a:p>
          <a:p>
            <a:pPr algn="ctr"/>
            <a:r>
              <a:rPr lang="en-US" sz="1800" b="1" dirty="0">
                <a:latin typeface="Arial" panose="020B0604020202020204" pitchFamily="34" charset="0"/>
                <a:cs typeface="Arial" panose="020B0604020202020204" pitchFamily="34" charset="0"/>
              </a:rPr>
              <a:t>(ALSDA)</a:t>
            </a:r>
          </a:p>
        </p:txBody>
      </p:sp>
      <p:sp>
        <p:nvSpPr>
          <p:cNvPr id="57" name="TextBox 56">
            <a:extLst>
              <a:ext uri="{FF2B5EF4-FFF2-40B4-BE49-F238E27FC236}">
                <a16:creationId xmlns:a16="http://schemas.microsoft.com/office/drawing/2014/main" id="{6BE0FA34-28A8-1842-9585-25389045F515}"/>
              </a:ext>
            </a:extLst>
          </p:cNvPr>
          <p:cNvSpPr txBox="1"/>
          <p:nvPr/>
        </p:nvSpPr>
        <p:spPr>
          <a:xfrm>
            <a:off x="1416279" y="961416"/>
            <a:ext cx="1583442" cy="1754326"/>
          </a:xfrm>
          <a:prstGeom prst="rect">
            <a:avLst/>
          </a:prstGeom>
          <a:solidFill>
            <a:srgbClr val="92D050"/>
          </a:solidFill>
        </p:spPr>
        <p:txBody>
          <a:bodyPr wrap="square">
            <a:spAutoFit/>
          </a:bodyPr>
          <a:lstStyle/>
          <a:p>
            <a:pPr algn="ctr"/>
            <a:r>
              <a:rPr lang="en-US" sz="1800" b="1" dirty="0">
                <a:latin typeface="Arial" panose="020B0604020202020204" pitchFamily="34" charset="0"/>
                <a:cs typeface="Arial" panose="020B0604020202020204" pitchFamily="34" charset="0"/>
              </a:rPr>
              <a:t>NASA Biological Institutional Scientific Collection</a:t>
            </a:r>
          </a:p>
          <a:p>
            <a:pPr algn="ctr"/>
            <a:r>
              <a:rPr lang="en-US" sz="1800" b="1" dirty="0">
                <a:latin typeface="Arial" panose="020B0604020202020204" pitchFamily="34" charset="0"/>
                <a:cs typeface="Arial" panose="020B0604020202020204" pitchFamily="34" charset="0"/>
              </a:rPr>
              <a:t>(NBISC)</a:t>
            </a:r>
          </a:p>
        </p:txBody>
      </p:sp>
      <p:sp>
        <p:nvSpPr>
          <p:cNvPr id="58" name="TextBox 57">
            <a:extLst>
              <a:ext uri="{FF2B5EF4-FFF2-40B4-BE49-F238E27FC236}">
                <a16:creationId xmlns:a16="http://schemas.microsoft.com/office/drawing/2014/main" id="{7B6F9F27-8657-184D-8B90-4DC33D856D99}"/>
              </a:ext>
            </a:extLst>
          </p:cNvPr>
          <p:cNvSpPr txBox="1"/>
          <p:nvPr/>
        </p:nvSpPr>
        <p:spPr>
          <a:xfrm>
            <a:off x="3111335" y="5463007"/>
            <a:ext cx="4489787" cy="738664"/>
          </a:xfrm>
          <a:prstGeom prst="rect">
            <a:avLst/>
          </a:prstGeom>
          <a:noFill/>
        </p:spPr>
        <p:txBody>
          <a:bodyPr wrap="square">
            <a:spAutoFit/>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Data from HRP, SB PIs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Phenotypic-Physiological-Behavioral-Level Data</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Federated with GeneLab (Omics-Level Data)</a:t>
            </a:r>
          </a:p>
        </p:txBody>
      </p:sp>
      <p:sp>
        <p:nvSpPr>
          <p:cNvPr id="62" name="Striped Right Arrow 61">
            <a:extLst>
              <a:ext uri="{FF2B5EF4-FFF2-40B4-BE49-F238E27FC236}">
                <a16:creationId xmlns:a16="http://schemas.microsoft.com/office/drawing/2014/main" id="{D6130EBA-42A8-FC47-BC1D-C015EB2EAB2C}"/>
              </a:ext>
            </a:extLst>
          </p:cNvPr>
          <p:cNvSpPr/>
          <p:nvPr/>
        </p:nvSpPr>
        <p:spPr bwMode="auto">
          <a:xfrm>
            <a:off x="3040466" y="1505741"/>
            <a:ext cx="442348"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75" name="Rectangle 74">
            <a:extLst>
              <a:ext uri="{FF2B5EF4-FFF2-40B4-BE49-F238E27FC236}">
                <a16:creationId xmlns:a16="http://schemas.microsoft.com/office/drawing/2014/main" id="{C558EE21-995B-A94F-8451-F82D3CF672FB}"/>
              </a:ext>
            </a:extLst>
          </p:cNvPr>
          <p:cNvSpPr/>
          <p:nvPr/>
        </p:nvSpPr>
        <p:spPr>
          <a:xfrm>
            <a:off x="11322734" y="806137"/>
            <a:ext cx="821059"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Arial" panose="020B0604020202020204" pitchFamily="34" charset="0"/>
                <a:cs typeface="Arial" panose="020B0604020202020204" pitchFamily="34" charset="0"/>
              </a:rPr>
              <a:t>NBISC</a:t>
            </a:r>
          </a:p>
        </p:txBody>
      </p:sp>
      <p:sp>
        <p:nvSpPr>
          <p:cNvPr id="76" name="Striped Right Arrow 75">
            <a:extLst>
              <a:ext uri="{FF2B5EF4-FFF2-40B4-BE49-F238E27FC236}">
                <a16:creationId xmlns:a16="http://schemas.microsoft.com/office/drawing/2014/main" id="{72035A90-A373-BC45-B772-6AC1E60650F6}"/>
              </a:ext>
            </a:extLst>
          </p:cNvPr>
          <p:cNvSpPr/>
          <p:nvPr/>
        </p:nvSpPr>
        <p:spPr bwMode="auto">
          <a:xfrm>
            <a:off x="8063220" y="1770857"/>
            <a:ext cx="998992"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77" name="Rectangle 76">
            <a:extLst>
              <a:ext uri="{FF2B5EF4-FFF2-40B4-BE49-F238E27FC236}">
                <a16:creationId xmlns:a16="http://schemas.microsoft.com/office/drawing/2014/main" id="{D474DE39-21E7-4348-89AF-AF7CFFF48A74}"/>
              </a:ext>
            </a:extLst>
          </p:cNvPr>
          <p:cNvSpPr/>
          <p:nvPr/>
        </p:nvSpPr>
        <p:spPr>
          <a:xfrm>
            <a:off x="8131816" y="1881292"/>
            <a:ext cx="998993" cy="276999"/>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Metadata</a:t>
            </a:r>
          </a:p>
        </p:txBody>
      </p:sp>
      <p:sp>
        <p:nvSpPr>
          <p:cNvPr id="5" name="Bent Arrow 4">
            <a:extLst>
              <a:ext uri="{FF2B5EF4-FFF2-40B4-BE49-F238E27FC236}">
                <a16:creationId xmlns:a16="http://schemas.microsoft.com/office/drawing/2014/main" id="{2591449D-5079-EB4D-B6B9-98949CFC7D91}"/>
              </a:ext>
            </a:extLst>
          </p:cNvPr>
          <p:cNvSpPr/>
          <p:nvPr/>
        </p:nvSpPr>
        <p:spPr>
          <a:xfrm>
            <a:off x="458735" y="1560744"/>
            <a:ext cx="900603" cy="1298145"/>
          </a:xfrm>
          <a:prstGeom prst="bentArrow">
            <a:avLst/>
          </a:prstGeom>
          <a:solidFill>
            <a:srgbClr val="AFABA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solidFill>
                <a:srgbClr val="AFABAB"/>
              </a:solidFill>
              <a:latin typeface="Arial" panose="020B0604020202020204" pitchFamily="34" charset="0"/>
              <a:cs typeface="Arial" panose="020B0604020202020204" pitchFamily="34" charset="0"/>
            </a:endParaRPr>
          </a:p>
        </p:txBody>
      </p:sp>
      <p:sp>
        <p:nvSpPr>
          <p:cNvPr id="51" name="Bent Arrow 50">
            <a:extLst>
              <a:ext uri="{FF2B5EF4-FFF2-40B4-BE49-F238E27FC236}">
                <a16:creationId xmlns:a16="http://schemas.microsoft.com/office/drawing/2014/main" id="{16B5BE96-7611-DB49-911A-26BD77F4011F}"/>
              </a:ext>
            </a:extLst>
          </p:cNvPr>
          <p:cNvSpPr/>
          <p:nvPr/>
        </p:nvSpPr>
        <p:spPr>
          <a:xfrm flipV="1">
            <a:off x="458735" y="4184873"/>
            <a:ext cx="900603" cy="1295263"/>
          </a:xfrm>
          <a:prstGeom prst="bentArrow">
            <a:avLst/>
          </a:prstGeom>
          <a:solidFill>
            <a:srgbClr val="AFABA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solidFill>
                <a:srgbClr val="AFABAB"/>
              </a:solidFill>
              <a:latin typeface="Arial" panose="020B0604020202020204" pitchFamily="34" charset="0"/>
              <a:cs typeface="Arial" panose="020B0604020202020204" pitchFamily="34" charset="0"/>
            </a:endParaRPr>
          </a:p>
        </p:txBody>
      </p:sp>
      <p:pic>
        <p:nvPicPr>
          <p:cNvPr id="67" name="Picture 2" descr="International Space Station - Wikipedia">
            <a:extLst>
              <a:ext uri="{FF2B5EF4-FFF2-40B4-BE49-F238E27FC236}">
                <a16:creationId xmlns:a16="http://schemas.microsoft.com/office/drawing/2014/main" id="{99CAD762-025E-A54E-A2E2-A4C703CB9920}"/>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3526308" y="1181285"/>
            <a:ext cx="1182393" cy="753828"/>
          </a:xfrm>
          <a:prstGeom prst="rect">
            <a:avLst/>
          </a:prstGeom>
          <a:noFill/>
          <a:extLst>
            <a:ext uri="{909E8E84-426E-40DD-AFC4-6F175D3DCCD1}">
              <a14:hiddenFill xmlns:a14="http://schemas.microsoft.com/office/drawing/2010/main">
                <a:solidFill>
                  <a:srgbClr val="FFFFFF"/>
                </a:solidFill>
              </a14:hiddenFill>
            </a:ext>
          </a:extLst>
        </p:spPr>
      </p:pic>
      <p:sp>
        <p:nvSpPr>
          <p:cNvPr id="52" name="Striped Right Arrow 51">
            <a:extLst>
              <a:ext uri="{FF2B5EF4-FFF2-40B4-BE49-F238E27FC236}">
                <a16:creationId xmlns:a16="http://schemas.microsoft.com/office/drawing/2014/main" id="{43B766D9-7628-2646-A2BC-6C3267716B65}"/>
              </a:ext>
            </a:extLst>
          </p:cNvPr>
          <p:cNvSpPr/>
          <p:nvPr/>
        </p:nvSpPr>
        <p:spPr bwMode="auto">
          <a:xfrm>
            <a:off x="3056662" y="4837787"/>
            <a:ext cx="426151"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EBB66490-ACBC-AA45-8032-52536DCFC2C4}"/>
              </a:ext>
            </a:extLst>
          </p:cNvPr>
          <p:cNvSpPr/>
          <p:nvPr/>
        </p:nvSpPr>
        <p:spPr>
          <a:xfrm>
            <a:off x="641511" y="2084637"/>
            <a:ext cx="830060" cy="461665"/>
          </a:xfrm>
          <a:prstGeom prst="rect">
            <a:avLst/>
          </a:prstGeom>
        </p:spPr>
        <p:txBody>
          <a:bodyPr wrap="square">
            <a:spAutoFit/>
          </a:bodyPr>
          <a:lstStyle/>
          <a:p>
            <a:r>
              <a:rPr lang="en-US" sz="1200" b="1" dirty="0">
                <a:latin typeface="Arial" panose="020B0604020202020204" pitchFamily="34" charset="0"/>
                <a:cs typeface="Arial" panose="020B0604020202020204" pitchFamily="34" charset="0"/>
              </a:rPr>
              <a:t>Tissue Sharing</a:t>
            </a:r>
          </a:p>
        </p:txBody>
      </p:sp>
      <p:sp>
        <p:nvSpPr>
          <p:cNvPr id="64" name="Rectangle 63">
            <a:extLst>
              <a:ext uri="{FF2B5EF4-FFF2-40B4-BE49-F238E27FC236}">
                <a16:creationId xmlns:a16="http://schemas.microsoft.com/office/drawing/2014/main" id="{560D8BA5-5C63-7447-A599-D050E9BABC87}"/>
              </a:ext>
            </a:extLst>
          </p:cNvPr>
          <p:cNvSpPr/>
          <p:nvPr/>
        </p:nvSpPr>
        <p:spPr>
          <a:xfrm>
            <a:off x="651671" y="4370839"/>
            <a:ext cx="830060" cy="461665"/>
          </a:xfrm>
          <a:prstGeom prst="rect">
            <a:avLst/>
          </a:prstGeom>
        </p:spPr>
        <p:txBody>
          <a:bodyPr wrap="square">
            <a:spAutoFit/>
          </a:bodyPr>
          <a:lstStyle/>
          <a:p>
            <a:r>
              <a:rPr lang="en-US" sz="1200" b="1" dirty="0">
                <a:latin typeface="Arial" panose="020B0604020202020204" pitchFamily="34" charset="0"/>
                <a:cs typeface="Arial" panose="020B0604020202020204" pitchFamily="34" charset="0"/>
              </a:rPr>
              <a:t>Data Sharing</a:t>
            </a:r>
          </a:p>
        </p:txBody>
      </p:sp>
      <p:sp>
        <p:nvSpPr>
          <p:cNvPr id="78" name="TextBox 77">
            <a:extLst>
              <a:ext uri="{FF2B5EF4-FFF2-40B4-BE49-F238E27FC236}">
                <a16:creationId xmlns:a16="http://schemas.microsoft.com/office/drawing/2014/main" id="{A4BD15B9-0A5D-5849-AAED-C90F09090BD9}"/>
              </a:ext>
            </a:extLst>
          </p:cNvPr>
          <p:cNvSpPr txBox="1"/>
          <p:nvPr/>
        </p:nvSpPr>
        <p:spPr>
          <a:xfrm>
            <a:off x="3182772" y="2160040"/>
            <a:ext cx="3955492" cy="738664"/>
          </a:xfrm>
          <a:prstGeom prst="rect">
            <a:avLst/>
          </a:prstGeom>
          <a:noFill/>
        </p:spPr>
        <p:txBody>
          <a:bodyPr wrap="square">
            <a:spAutoFit/>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Non-Human Biospecimens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NBISC Biospecimen Board</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LBL PI SR Biospecimens</a:t>
            </a:r>
          </a:p>
        </p:txBody>
      </p:sp>
      <p:sp>
        <p:nvSpPr>
          <p:cNvPr id="79" name="Striped Right Arrow 78">
            <a:extLst>
              <a:ext uri="{FF2B5EF4-FFF2-40B4-BE49-F238E27FC236}">
                <a16:creationId xmlns:a16="http://schemas.microsoft.com/office/drawing/2014/main" id="{2D35A380-9137-3549-8724-11AA265814A8}"/>
              </a:ext>
            </a:extLst>
          </p:cNvPr>
          <p:cNvSpPr/>
          <p:nvPr/>
        </p:nvSpPr>
        <p:spPr bwMode="auto">
          <a:xfrm>
            <a:off x="8805529" y="3925535"/>
            <a:ext cx="2315472"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80" name="Rectangle 79">
            <a:extLst>
              <a:ext uri="{FF2B5EF4-FFF2-40B4-BE49-F238E27FC236}">
                <a16:creationId xmlns:a16="http://schemas.microsoft.com/office/drawing/2014/main" id="{C84C1261-840F-534D-8273-754F971FE514}"/>
              </a:ext>
            </a:extLst>
          </p:cNvPr>
          <p:cNvSpPr/>
          <p:nvPr/>
        </p:nvSpPr>
        <p:spPr>
          <a:xfrm>
            <a:off x="8874124" y="4035970"/>
            <a:ext cx="2315474" cy="276999"/>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Assay, Sample Metadata</a:t>
            </a:r>
          </a:p>
        </p:txBody>
      </p:sp>
      <p:sp>
        <p:nvSpPr>
          <p:cNvPr id="81" name="Striped Right Arrow 80">
            <a:extLst>
              <a:ext uri="{FF2B5EF4-FFF2-40B4-BE49-F238E27FC236}">
                <a16:creationId xmlns:a16="http://schemas.microsoft.com/office/drawing/2014/main" id="{01A11E1E-B079-2146-867C-BE2F50D0817C}"/>
              </a:ext>
            </a:extLst>
          </p:cNvPr>
          <p:cNvSpPr/>
          <p:nvPr/>
        </p:nvSpPr>
        <p:spPr bwMode="auto">
          <a:xfrm>
            <a:off x="8805529" y="4470356"/>
            <a:ext cx="2315472"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82" name="Rectangle 81">
            <a:extLst>
              <a:ext uri="{FF2B5EF4-FFF2-40B4-BE49-F238E27FC236}">
                <a16:creationId xmlns:a16="http://schemas.microsoft.com/office/drawing/2014/main" id="{08A049B3-56BB-F14B-B40A-144B45576A95}"/>
              </a:ext>
            </a:extLst>
          </p:cNvPr>
          <p:cNvSpPr/>
          <p:nvPr/>
        </p:nvSpPr>
        <p:spPr>
          <a:xfrm>
            <a:off x="8874124" y="4580791"/>
            <a:ext cx="2315474" cy="276999"/>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Assay Raw, Processed Data</a:t>
            </a:r>
          </a:p>
        </p:txBody>
      </p:sp>
      <p:sp>
        <p:nvSpPr>
          <p:cNvPr id="83" name="Striped Right Arrow 82">
            <a:extLst>
              <a:ext uri="{FF2B5EF4-FFF2-40B4-BE49-F238E27FC236}">
                <a16:creationId xmlns:a16="http://schemas.microsoft.com/office/drawing/2014/main" id="{0B482299-3020-7C4E-8D79-3041C3FA0880}"/>
              </a:ext>
            </a:extLst>
          </p:cNvPr>
          <p:cNvSpPr/>
          <p:nvPr/>
        </p:nvSpPr>
        <p:spPr bwMode="auto">
          <a:xfrm>
            <a:off x="8799393" y="5023741"/>
            <a:ext cx="2315472"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84" name="Rectangle 83">
            <a:extLst>
              <a:ext uri="{FF2B5EF4-FFF2-40B4-BE49-F238E27FC236}">
                <a16:creationId xmlns:a16="http://schemas.microsoft.com/office/drawing/2014/main" id="{BEC67372-917C-8D4A-9C9E-3A0E8B364BA3}"/>
              </a:ext>
            </a:extLst>
          </p:cNvPr>
          <p:cNvSpPr/>
          <p:nvPr/>
        </p:nvSpPr>
        <p:spPr>
          <a:xfrm>
            <a:off x="8867988" y="5134176"/>
            <a:ext cx="2315474" cy="276999"/>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Mission, Hardware Metadata</a:t>
            </a:r>
          </a:p>
        </p:txBody>
      </p:sp>
      <p:sp>
        <p:nvSpPr>
          <p:cNvPr id="85" name="Striped Right Arrow 84">
            <a:extLst>
              <a:ext uri="{FF2B5EF4-FFF2-40B4-BE49-F238E27FC236}">
                <a16:creationId xmlns:a16="http://schemas.microsoft.com/office/drawing/2014/main" id="{F124A349-AF24-0D41-90F8-C7AEFD151916}"/>
              </a:ext>
            </a:extLst>
          </p:cNvPr>
          <p:cNvSpPr/>
          <p:nvPr/>
        </p:nvSpPr>
        <p:spPr bwMode="auto">
          <a:xfrm>
            <a:off x="8799393" y="5568562"/>
            <a:ext cx="2315472"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86" name="Rectangle 85">
            <a:extLst>
              <a:ext uri="{FF2B5EF4-FFF2-40B4-BE49-F238E27FC236}">
                <a16:creationId xmlns:a16="http://schemas.microsoft.com/office/drawing/2014/main" id="{1179478A-1EB2-334C-96D9-2B418D13A98C}"/>
              </a:ext>
            </a:extLst>
          </p:cNvPr>
          <p:cNvSpPr/>
          <p:nvPr/>
        </p:nvSpPr>
        <p:spPr>
          <a:xfrm>
            <a:off x="8867988" y="5678997"/>
            <a:ext cx="2315474" cy="276999"/>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Environmental, Telemetry Data</a:t>
            </a:r>
          </a:p>
        </p:txBody>
      </p:sp>
      <p:sp>
        <p:nvSpPr>
          <p:cNvPr id="88" name="Striped Right Arrow 87">
            <a:extLst>
              <a:ext uri="{FF2B5EF4-FFF2-40B4-BE49-F238E27FC236}">
                <a16:creationId xmlns:a16="http://schemas.microsoft.com/office/drawing/2014/main" id="{1288899E-3383-0048-A0FF-D3F52F3F69AE}"/>
              </a:ext>
            </a:extLst>
          </p:cNvPr>
          <p:cNvSpPr/>
          <p:nvPr/>
        </p:nvSpPr>
        <p:spPr bwMode="auto">
          <a:xfrm>
            <a:off x="5608631" y="1468328"/>
            <a:ext cx="487370"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89" name="Striped Right Arrow 88">
            <a:extLst>
              <a:ext uri="{FF2B5EF4-FFF2-40B4-BE49-F238E27FC236}">
                <a16:creationId xmlns:a16="http://schemas.microsoft.com/office/drawing/2014/main" id="{B3076013-43C4-2842-9B31-03A92997735A}"/>
              </a:ext>
            </a:extLst>
          </p:cNvPr>
          <p:cNvSpPr/>
          <p:nvPr/>
        </p:nvSpPr>
        <p:spPr bwMode="auto">
          <a:xfrm>
            <a:off x="6674955" y="4816690"/>
            <a:ext cx="388537"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90" name="TextBox 89">
            <a:extLst>
              <a:ext uri="{FF2B5EF4-FFF2-40B4-BE49-F238E27FC236}">
                <a16:creationId xmlns:a16="http://schemas.microsoft.com/office/drawing/2014/main" id="{F0F9E156-1CF4-1E49-AFE2-3BE24DB6804E}"/>
              </a:ext>
            </a:extLst>
          </p:cNvPr>
          <p:cNvSpPr txBox="1"/>
          <p:nvPr/>
        </p:nvSpPr>
        <p:spPr>
          <a:xfrm>
            <a:off x="7142760" y="4605683"/>
            <a:ext cx="1583442" cy="923330"/>
          </a:xfrm>
          <a:prstGeom prst="rect">
            <a:avLst/>
          </a:prstGeom>
          <a:solidFill>
            <a:srgbClr val="FFC000"/>
          </a:solidFill>
        </p:spPr>
        <p:txBody>
          <a:bodyPr wrap="square">
            <a:spAutoFit/>
          </a:bodyPr>
          <a:lstStyle/>
          <a:p>
            <a:pPr algn="ctr"/>
            <a:r>
              <a:rPr lang="en-US" sz="1800" b="1" dirty="0">
                <a:latin typeface="Arial" panose="020B0604020202020204" pitchFamily="34" charset="0"/>
                <a:cs typeface="Arial" panose="020B0604020202020204" pitchFamily="34" charset="0"/>
              </a:rPr>
              <a:t>OSDR Data Submission Portal </a:t>
            </a:r>
          </a:p>
        </p:txBody>
      </p:sp>
      <p:pic>
        <p:nvPicPr>
          <p:cNvPr id="91" name="Picture 90">
            <a:extLst>
              <a:ext uri="{FF2B5EF4-FFF2-40B4-BE49-F238E27FC236}">
                <a16:creationId xmlns:a16="http://schemas.microsoft.com/office/drawing/2014/main" id="{A86A0534-A9E2-8945-8293-B52455E4DF28}"/>
              </a:ext>
            </a:extLst>
          </p:cNvPr>
          <p:cNvPicPr>
            <a:picLocks noChangeAspect="1"/>
          </p:cNvPicPr>
          <p:nvPr/>
        </p:nvPicPr>
        <p:blipFill>
          <a:blip r:embed="rId14"/>
          <a:stretch>
            <a:fillRect/>
          </a:stretch>
        </p:blipFill>
        <p:spPr>
          <a:xfrm>
            <a:off x="7159498" y="906310"/>
            <a:ext cx="472046" cy="472046"/>
          </a:xfrm>
          <a:prstGeom prst="rect">
            <a:avLst/>
          </a:prstGeom>
          <a:effectLst/>
        </p:spPr>
      </p:pic>
      <p:pic>
        <p:nvPicPr>
          <p:cNvPr id="8" name="Picture 7" descr="Logo, company name&#10;&#10;Description automatically generated">
            <a:extLst>
              <a:ext uri="{FF2B5EF4-FFF2-40B4-BE49-F238E27FC236}">
                <a16:creationId xmlns:a16="http://schemas.microsoft.com/office/drawing/2014/main" id="{783D2736-E1E9-9D49-BA0E-2DDA02039418}"/>
              </a:ext>
            </a:extLst>
          </p:cNvPr>
          <p:cNvPicPr>
            <a:picLocks noChangeAspect="1"/>
          </p:cNvPicPr>
          <p:nvPr/>
        </p:nvPicPr>
        <p:blipFill>
          <a:blip r:embed="rId15"/>
          <a:stretch>
            <a:fillRect/>
          </a:stretch>
        </p:blipFill>
        <p:spPr>
          <a:xfrm>
            <a:off x="7045111" y="2383600"/>
            <a:ext cx="1190470" cy="732939"/>
          </a:xfrm>
          <a:prstGeom prst="rect">
            <a:avLst/>
          </a:prstGeom>
        </p:spPr>
      </p:pic>
      <p:pic>
        <p:nvPicPr>
          <p:cNvPr id="50" name="Picture 49">
            <a:extLst>
              <a:ext uri="{FF2B5EF4-FFF2-40B4-BE49-F238E27FC236}">
                <a16:creationId xmlns:a16="http://schemas.microsoft.com/office/drawing/2014/main" id="{2928AB79-64D2-2449-AE6A-480850854DE0}"/>
              </a:ext>
            </a:extLst>
          </p:cNvPr>
          <p:cNvPicPr>
            <a:picLocks noChangeAspect="1"/>
          </p:cNvPicPr>
          <p:nvPr/>
        </p:nvPicPr>
        <p:blipFill rotWithShape="1">
          <a:blip r:embed="rId16"/>
          <a:srcRect l="7556" r="8556"/>
          <a:stretch/>
        </p:blipFill>
        <p:spPr>
          <a:xfrm>
            <a:off x="9184067" y="888498"/>
            <a:ext cx="2046079" cy="1724308"/>
          </a:xfrm>
          <a:prstGeom prst="rect">
            <a:avLst/>
          </a:prstGeom>
        </p:spPr>
      </p:pic>
      <p:sp>
        <p:nvSpPr>
          <p:cNvPr id="54" name="TextBox 53">
            <a:extLst>
              <a:ext uri="{FF2B5EF4-FFF2-40B4-BE49-F238E27FC236}">
                <a16:creationId xmlns:a16="http://schemas.microsoft.com/office/drawing/2014/main" id="{2DC04551-769D-324D-BC3F-3C2AF64FA12D}"/>
              </a:ext>
            </a:extLst>
          </p:cNvPr>
          <p:cNvSpPr txBox="1"/>
          <p:nvPr/>
        </p:nvSpPr>
        <p:spPr>
          <a:xfrm>
            <a:off x="8719731" y="2569262"/>
            <a:ext cx="2616146" cy="523220"/>
          </a:xfrm>
          <a:prstGeom prst="rect">
            <a:avLst/>
          </a:prstGeom>
          <a:noFill/>
        </p:spPr>
        <p:txBody>
          <a:bodyPr wrap="square">
            <a:spAutoFit/>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End-to-End SLIMS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BSP, NBISC, GL, ALSDA</a:t>
            </a:r>
          </a:p>
        </p:txBody>
      </p:sp>
      <p:sp>
        <p:nvSpPr>
          <p:cNvPr id="55" name="TextBox 1">
            <a:extLst>
              <a:ext uri="{FF2B5EF4-FFF2-40B4-BE49-F238E27FC236}">
                <a16:creationId xmlns:a16="http://schemas.microsoft.com/office/drawing/2014/main" id="{628A75FC-D330-8C44-A723-5C5BAD073CD4}"/>
              </a:ext>
            </a:extLst>
          </p:cNvPr>
          <p:cNvSpPr txBox="1"/>
          <p:nvPr/>
        </p:nvSpPr>
        <p:spPr>
          <a:xfrm>
            <a:off x="6189576" y="1945174"/>
            <a:ext cx="184731" cy="307777"/>
          </a:xfrm>
          <a:prstGeom prst="rect">
            <a:avLst/>
          </a:prstGeom>
          <a:noFill/>
        </p:spPr>
        <p:style>
          <a:lnRef idx="0">
            <a:scrgbClr r="0" g="0" b="0"/>
          </a:lnRef>
          <a:fillRef idx="0">
            <a:scrgbClr r="0" g="0" b="0"/>
          </a:fillRef>
          <a:effectRef idx="0">
            <a:scrgbClr r="0" g="0" b="0"/>
          </a:effectRef>
          <a:fontRef idx="major"/>
        </p:style>
        <p:txBody>
          <a:bodyPr wrap="non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en-US" sz="1400">
              <a:latin typeface="Arial" panose="020B0604020202020204" pitchFamily="34" charset="0"/>
              <a:cs typeface="Arial" panose="020B0604020202020204" pitchFamily="34" charset="0"/>
            </a:endParaRPr>
          </a:p>
        </p:txBody>
      </p:sp>
      <p:pic>
        <p:nvPicPr>
          <p:cNvPr id="70" name="Picture 69">
            <a:extLst>
              <a:ext uri="{FF2B5EF4-FFF2-40B4-BE49-F238E27FC236}">
                <a16:creationId xmlns:a16="http://schemas.microsoft.com/office/drawing/2014/main" id="{889129C6-C730-114F-8CF7-CA9803FA850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846080" y="4719314"/>
            <a:ext cx="673180" cy="307777"/>
          </a:xfrm>
          <a:prstGeom prst="rect">
            <a:avLst/>
          </a:prstGeom>
        </p:spPr>
      </p:pic>
      <p:pic>
        <p:nvPicPr>
          <p:cNvPr id="92" name="Picture 91">
            <a:extLst>
              <a:ext uri="{FF2B5EF4-FFF2-40B4-BE49-F238E27FC236}">
                <a16:creationId xmlns:a16="http://schemas.microsoft.com/office/drawing/2014/main" id="{FD96E36F-18F8-4F49-8FBE-D60131B9B54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785354" y="5086881"/>
            <a:ext cx="994572" cy="308337"/>
          </a:xfrm>
          <a:prstGeom prst="rect">
            <a:avLst/>
          </a:prstGeom>
        </p:spPr>
      </p:pic>
      <p:pic>
        <p:nvPicPr>
          <p:cNvPr id="103" name="Picture 102">
            <a:extLst>
              <a:ext uri="{FF2B5EF4-FFF2-40B4-BE49-F238E27FC236}">
                <a16:creationId xmlns:a16="http://schemas.microsoft.com/office/drawing/2014/main" id="{4B2B9696-A5A3-7F46-BA24-48429E985BD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521508" y="5124727"/>
            <a:ext cx="330808" cy="507526"/>
          </a:xfrm>
          <a:prstGeom prst="rect">
            <a:avLst/>
          </a:prstGeom>
        </p:spPr>
      </p:pic>
      <p:pic>
        <p:nvPicPr>
          <p:cNvPr id="105" name="Picture 104">
            <a:extLst>
              <a:ext uri="{FF2B5EF4-FFF2-40B4-BE49-F238E27FC236}">
                <a16:creationId xmlns:a16="http://schemas.microsoft.com/office/drawing/2014/main" id="{557CBD3A-9BEC-3842-A117-4627A9AAE622}"/>
              </a:ext>
            </a:extLst>
          </p:cNvPr>
          <p:cNvPicPr>
            <a:picLocks noChangeAspect="1"/>
          </p:cNvPicPr>
          <p:nvPr/>
        </p:nvPicPr>
        <p:blipFill rotWithShape="1">
          <a:blip r:embed="rId20">
            <a:extLst>
              <a:ext uri="{28A0092B-C50C-407E-A947-70E740481C1C}">
                <a14:useLocalDpi xmlns:a14="http://schemas.microsoft.com/office/drawing/2010/main" val="0"/>
              </a:ext>
            </a:extLst>
          </a:blip>
          <a:srcRect l="8540"/>
          <a:stretch/>
        </p:blipFill>
        <p:spPr>
          <a:xfrm>
            <a:off x="5557777" y="4441870"/>
            <a:ext cx="1048554" cy="849235"/>
          </a:xfrm>
          <a:prstGeom prst="rect">
            <a:avLst/>
          </a:prstGeom>
        </p:spPr>
      </p:pic>
      <p:pic>
        <p:nvPicPr>
          <p:cNvPr id="108" name="Picture 107">
            <a:extLst>
              <a:ext uri="{FF2B5EF4-FFF2-40B4-BE49-F238E27FC236}">
                <a16:creationId xmlns:a16="http://schemas.microsoft.com/office/drawing/2014/main" id="{09D90BDD-B83F-5F43-8B4D-D618011E906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034572" y="3570431"/>
            <a:ext cx="549152" cy="683494"/>
          </a:xfrm>
          <a:prstGeom prst="rect">
            <a:avLst/>
          </a:prstGeom>
        </p:spPr>
      </p:pic>
      <p:pic>
        <p:nvPicPr>
          <p:cNvPr id="110" name="Picture 109" descr="A picture containing fan, device, train, indoor&#10;&#10;Description automatically generated">
            <a:extLst>
              <a:ext uri="{FF2B5EF4-FFF2-40B4-BE49-F238E27FC236}">
                <a16:creationId xmlns:a16="http://schemas.microsoft.com/office/drawing/2014/main" id="{D8814A7C-2760-D04E-B191-0B59F36E326D}"/>
              </a:ext>
            </a:extLst>
          </p:cNvPr>
          <p:cNvPicPr>
            <a:picLocks noChangeAspect="1"/>
          </p:cNvPicPr>
          <p:nvPr/>
        </p:nvPicPr>
        <p:blipFill>
          <a:blip r:embed="rId22"/>
          <a:stretch>
            <a:fillRect/>
          </a:stretch>
        </p:blipFill>
        <p:spPr>
          <a:xfrm>
            <a:off x="4424538" y="3928886"/>
            <a:ext cx="730870" cy="541470"/>
          </a:xfrm>
          <a:prstGeom prst="rect">
            <a:avLst/>
          </a:prstGeom>
        </p:spPr>
      </p:pic>
      <p:pic>
        <p:nvPicPr>
          <p:cNvPr id="114" name="Picture 2" descr="C:\Users\sormsby\Documents\Rodent Research 1\Ops\Debrief\Imagery from Janet\ACD13-0108-058.jpg">
            <a:extLst>
              <a:ext uri="{FF2B5EF4-FFF2-40B4-BE49-F238E27FC236}">
                <a16:creationId xmlns:a16="http://schemas.microsoft.com/office/drawing/2014/main" id="{CD1B6A19-590A-B84A-BF4E-D3D5467FEA05}"/>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015618" y="4019068"/>
            <a:ext cx="640261" cy="640262"/>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2" descr="Telemetry and Microservices part1">
            <a:extLst>
              <a:ext uri="{FF2B5EF4-FFF2-40B4-BE49-F238E27FC236}">
                <a16:creationId xmlns:a16="http://schemas.microsoft.com/office/drawing/2014/main" id="{7A32C6A1-883E-934C-81CC-9BDDAF0A9A43}"/>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564197" y="3854930"/>
            <a:ext cx="555253" cy="555253"/>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101">
            <a:extLst>
              <a:ext uri="{FF2B5EF4-FFF2-40B4-BE49-F238E27FC236}">
                <a16:creationId xmlns:a16="http://schemas.microsoft.com/office/drawing/2014/main" id="{2E8BCA24-BE8E-494F-889F-3CC2DFE25C03}"/>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032967" y="5144482"/>
            <a:ext cx="472931" cy="424080"/>
          </a:xfrm>
          <a:prstGeom prst="rect">
            <a:avLst/>
          </a:prstGeom>
        </p:spPr>
      </p:pic>
      <p:sp>
        <p:nvSpPr>
          <p:cNvPr id="118" name="Rectangle 117">
            <a:extLst>
              <a:ext uri="{FF2B5EF4-FFF2-40B4-BE49-F238E27FC236}">
                <a16:creationId xmlns:a16="http://schemas.microsoft.com/office/drawing/2014/main" id="{2E1C71DD-F253-6F47-B767-6D295F3D6149}"/>
              </a:ext>
            </a:extLst>
          </p:cNvPr>
          <p:cNvSpPr/>
          <p:nvPr/>
        </p:nvSpPr>
        <p:spPr>
          <a:xfrm>
            <a:off x="3896384" y="6458474"/>
            <a:ext cx="3499137" cy="369332"/>
          </a:xfrm>
          <a:prstGeom prst="rect">
            <a:avLst/>
          </a:prstGeom>
        </p:spPr>
        <p:txBody>
          <a:bodyPr wrap="square">
            <a:spAutoFit/>
          </a:bodyPr>
          <a:lstStyle/>
          <a:p>
            <a:r>
              <a:rPr lang="en-US" sz="900" dirty="0">
                <a:latin typeface="Arial" panose="020B0604020202020204" pitchFamily="34" charset="0"/>
                <a:cs typeface="Arial" panose="020B0604020202020204" pitchFamily="34" charset="0"/>
              </a:rPr>
              <a:t>(Images from Ronca et al., 2019 </a:t>
            </a:r>
            <a:r>
              <a:rPr lang="en-US" sz="900" dirty="0">
                <a:effectLst/>
                <a:latin typeface="Arial" panose="020B0604020202020204" pitchFamily="34" charset="0"/>
                <a:cs typeface="Arial" panose="020B0604020202020204" pitchFamily="34" charset="0"/>
                <a:hlinkClick r:id="rId26"/>
              </a:rPr>
              <a:t>https://doi.org/10.1038/s41598-019-40789-y</a:t>
            </a:r>
            <a:r>
              <a:rPr lang="en-US" sz="900" dirty="0">
                <a:effectLst/>
                <a:latin typeface="Arial" panose="020B0604020202020204" pitchFamily="34" charset="0"/>
                <a:cs typeface="Arial" panose="020B0604020202020204" pitchFamily="34" charset="0"/>
              </a:rPr>
              <a:t>; Cells, Bone, RR Habitat, NASA-ARC</a:t>
            </a:r>
            <a:r>
              <a:rPr lang="en-US" sz="900" b="0" i="0" dirty="0">
                <a:effectLst/>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p:txBody>
      </p:sp>
      <p:pic>
        <p:nvPicPr>
          <p:cNvPr id="107" name="Picture 106">
            <a:extLst>
              <a:ext uri="{FF2B5EF4-FFF2-40B4-BE49-F238E27FC236}">
                <a16:creationId xmlns:a16="http://schemas.microsoft.com/office/drawing/2014/main" id="{FABBFEC0-6EDE-C244-ACA7-9C6BF3D24A19}"/>
              </a:ext>
            </a:extLst>
          </p:cNvPr>
          <p:cNvPicPr>
            <a:picLocks noChangeAspect="1"/>
          </p:cNvPicPr>
          <p:nvPr/>
        </p:nvPicPr>
        <p:blipFill>
          <a:blip r:embed="rId27">
            <a:extLst>
              <a:ext uri="{BEBA8EAE-BF5A-486C-A8C5-ECC9F3942E4B}">
                <a14:imgProps xmlns:a14="http://schemas.microsoft.com/office/drawing/2010/main">
                  <a14:imgLayer r:embed="rId28">
                    <a14:imgEffect>
                      <a14:sharpenSoften amount="2000"/>
                    </a14:imgEffect>
                    <a14:imgEffect>
                      <a14:brightnessContrast bright="-25000" contrast="16000"/>
                    </a14:imgEffect>
                  </a14:imgLayer>
                </a14:imgProps>
              </a:ext>
              <a:ext uri="{28A0092B-C50C-407E-A947-70E740481C1C}">
                <a14:useLocalDpi xmlns:a14="http://schemas.microsoft.com/office/drawing/2010/main" val="0"/>
              </a:ext>
            </a:extLst>
          </a:blip>
          <a:stretch>
            <a:fillRect/>
          </a:stretch>
        </p:blipFill>
        <p:spPr>
          <a:xfrm rot="5400000">
            <a:off x="4933124" y="4167873"/>
            <a:ext cx="603326" cy="388537"/>
          </a:xfrm>
          <a:prstGeom prst="rect">
            <a:avLst/>
          </a:prstGeom>
          <a:noFill/>
        </p:spPr>
      </p:pic>
      <p:sp>
        <p:nvSpPr>
          <p:cNvPr id="119" name="Striped Right Arrow 118">
            <a:extLst>
              <a:ext uri="{FF2B5EF4-FFF2-40B4-BE49-F238E27FC236}">
                <a16:creationId xmlns:a16="http://schemas.microsoft.com/office/drawing/2014/main" id="{D3CAE822-BA55-BD43-92D3-A10D0270453B}"/>
              </a:ext>
            </a:extLst>
          </p:cNvPr>
          <p:cNvSpPr/>
          <p:nvPr/>
        </p:nvSpPr>
        <p:spPr bwMode="auto">
          <a:xfrm rot="5400000">
            <a:off x="11360207" y="3115745"/>
            <a:ext cx="731975" cy="516474"/>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sp>
        <p:nvSpPr>
          <p:cNvPr id="120" name="Rectangle 119">
            <a:extLst>
              <a:ext uri="{FF2B5EF4-FFF2-40B4-BE49-F238E27FC236}">
                <a16:creationId xmlns:a16="http://schemas.microsoft.com/office/drawing/2014/main" id="{23185B07-8122-4A48-97A2-2F84E7526B83}"/>
              </a:ext>
            </a:extLst>
          </p:cNvPr>
          <p:cNvSpPr/>
          <p:nvPr/>
        </p:nvSpPr>
        <p:spPr>
          <a:xfrm>
            <a:off x="11352021" y="3110356"/>
            <a:ext cx="831083" cy="276999"/>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Metadata</a:t>
            </a:r>
          </a:p>
        </p:txBody>
      </p:sp>
      <p:pic>
        <p:nvPicPr>
          <p:cNvPr id="87" name="Picture 86">
            <a:extLst>
              <a:ext uri="{FF2B5EF4-FFF2-40B4-BE49-F238E27FC236}">
                <a16:creationId xmlns:a16="http://schemas.microsoft.com/office/drawing/2014/main" id="{746C10E4-33BB-8644-B24B-4F17F62B69C2}"/>
              </a:ext>
            </a:extLst>
          </p:cNvPr>
          <p:cNvPicPr>
            <a:picLocks noChangeAspect="1"/>
          </p:cNvPicPr>
          <p:nvPr/>
        </p:nvPicPr>
        <p:blipFill>
          <a:blip r:embed="rId29"/>
          <a:stretch>
            <a:fillRect/>
          </a:stretch>
        </p:blipFill>
        <p:spPr>
          <a:xfrm>
            <a:off x="143484" y="5625527"/>
            <a:ext cx="1139555" cy="1144244"/>
          </a:xfrm>
          <a:prstGeom prst="rect">
            <a:avLst/>
          </a:prstGeom>
        </p:spPr>
      </p:pic>
      <p:pic>
        <p:nvPicPr>
          <p:cNvPr id="93" name="Picture 92">
            <a:extLst>
              <a:ext uri="{FF2B5EF4-FFF2-40B4-BE49-F238E27FC236}">
                <a16:creationId xmlns:a16="http://schemas.microsoft.com/office/drawing/2014/main" id="{0B57C6FC-B315-464C-831F-756DC2CD79EF}"/>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57148" y="245800"/>
            <a:ext cx="1189045" cy="1169552"/>
          </a:xfrm>
          <a:prstGeom prst="rect">
            <a:avLst/>
          </a:prstGeom>
        </p:spPr>
      </p:pic>
    </p:spTree>
    <p:extLst>
      <p:ext uri="{BB962C8B-B14F-4D97-AF65-F5344CB8AC3E}">
        <p14:creationId xmlns:p14="http://schemas.microsoft.com/office/powerpoint/2010/main" val="202555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par>
                                <p:cTn id="49" presetID="1" presetClass="entr" presetSubtype="0" fill="hold" grpId="0" nodeType="withEffect" nodePh="1">
                                  <p:stCondLst>
                                    <p:cond delay="0"/>
                                  </p:stCondLst>
                                  <p:endCondLst>
                                    <p:cond evt="begin" delay="0">
                                      <p:tn val="49"/>
                                    </p:cond>
                                  </p:endCondLst>
                                  <p:childTnLst>
                                    <p:set>
                                      <p:cBhvr>
                                        <p:cTn id="50" dur="1" fill="hold">
                                          <p:stCondLst>
                                            <p:cond delay="0"/>
                                          </p:stCondLst>
                                        </p:cTn>
                                        <p:tgtEl>
                                          <p:spTgt spid="5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8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8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7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9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03"/>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05"/>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08"/>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10"/>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1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15"/>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02"/>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18"/>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07"/>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19"/>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48" grpId="0" animBg="1"/>
      <p:bldP spid="59" grpId="0" animBg="1"/>
      <p:bldP spid="60" grpId="0"/>
      <p:bldP spid="63" grpId="0"/>
      <p:bldP spid="58" grpId="0"/>
      <p:bldP spid="62" grpId="0" animBg="1"/>
      <p:bldP spid="75" grpId="0"/>
      <p:bldP spid="76" grpId="0" animBg="1"/>
      <p:bldP spid="77" grpId="0"/>
      <p:bldP spid="52" grpId="0" animBg="1"/>
      <p:bldP spid="78" grpId="0"/>
      <p:bldP spid="79" grpId="0" animBg="1"/>
      <p:bldP spid="80" grpId="0"/>
      <p:bldP spid="81" grpId="0" animBg="1"/>
      <p:bldP spid="82" grpId="0"/>
      <p:bldP spid="83" grpId="0" animBg="1"/>
      <p:bldP spid="84" grpId="0"/>
      <p:bldP spid="85" grpId="0" animBg="1"/>
      <p:bldP spid="86" grpId="0"/>
      <p:bldP spid="88" grpId="0" animBg="1"/>
      <p:bldP spid="89" grpId="0" animBg="1"/>
      <p:bldP spid="90" grpId="0" animBg="1"/>
      <p:bldP spid="54" grpId="0"/>
      <p:bldP spid="55" grpId="0"/>
      <p:bldP spid="118" grpId="0"/>
      <p:bldP spid="119" grpId="0" animBg="1"/>
      <p:bldP spid="1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19DF-C66A-3F41-8B6F-54409E5EEA21}"/>
              </a:ext>
            </a:extLst>
          </p:cNvPr>
          <p:cNvSpPr>
            <a:spLocks noGrp="1"/>
          </p:cNvSpPr>
          <p:nvPr>
            <p:ph type="title"/>
          </p:nvPr>
        </p:nvSpPr>
        <p:spPr/>
        <p:txBody>
          <a:bodyPr/>
          <a:lstStyle/>
          <a:p>
            <a:pPr algn="ctr"/>
            <a:r>
              <a:rPr lang="en-US" dirty="0"/>
              <a:t>FAIR and Open Databases: </a:t>
            </a:r>
            <a:r>
              <a:rPr lang="en-US" sz="3200" dirty="0" err="1"/>
              <a:t>GeneLab</a:t>
            </a:r>
            <a:r>
              <a:rPr lang="en-US" sz="3200" dirty="0"/>
              <a:t> and ALSDA</a:t>
            </a:r>
            <a:endParaRPr lang="en-US" sz="3600" dirty="0"/>
          </a:p>
        </p:txBody>
      </p:sp>
      <p:sp>
        <p:nvSpPr>
          <p:cNvPr id="4" name="Slide Number Placeholder 3">
            <a:extLst>
              <a:ext uri="{FF2B5EF4-FFF2-40B4-BE49-F238E27FC236}">
                <a16:creationId xmlns:a16="http://schemas.microsoft.com/office/drawing/2014/main" id="{03257BCD-9E48-D040-8DDB-52F0913B5705}"/>
              </a:ext>
            </a:extLst>
          </p:cNvPr>
          <p:cNvSpPr>
            <a:spLocks noGrp="1"/>
          </p:cNvSpPr>
          <p:nvPr>
            <p:ph type="sldNum" sz="quarter" idx="12"/>
          </p:nvPr>
        </p:nvSpPr>
        <p:spPr/>
        <p:txBody>
          <a:bodyPr/>
          <a:lstStyle/>
          <a:p>
            <a:fld id="{2E8C51FE-49D9-314D-9957-ABBF7DDE8782}" type="slidenum">
              <a:rPr lang="en-US" smtClean="0"/>
              <a:pPr/>
              <a:t>4</a:t>
            </a:fld>
            <a:endParaRPr lang="en-US" dirty="0"/>
          </a:p>
        </p:txBody>
      </p:sp>
      <p:sp>
        <p:nvSpPr>
          <p:cNvPr id="40" name="Rectangle 39">
            <a:extLst>
              <a:ext uri="{FF2B5EF4-FFF2-40B4-BE49-F238E27FC236}">
                <a16:creationId xmlns:a16="http://schemas.microsoft.com/office/drawing/2014/main" id="{94300AFA-7D9B-BC45-9790-9984541467CC}"/>
              </a:ext>
            </a:extLst>
          </p:cNvPr>
          <p:cNvSpPr/>
          <p:nvPr/>
        </p:nvSpPr>
        <p:spPr>
          <a:xfrm>
            <a:off x="1336264" y="6552552"/>
            <a:ext cx="3499137" cy="230832"/>
          </a:xfrm>
          <a:prstGeom prst="rect">
            <a:avLst/>
          </a:prstGeom>
        </p:spPr>
        <p:txBody>
          <a:bodyPr wrap="square">
            <a:spAutoFit/>
          </a:bodyPr>
          <a:lstStyle/>
          <a:p>
            <a:r>
              <a:rPr lang="en-US" sz="900" dirty="0">
                <a:cs typeface="Arial"/>
              </a:rPr>
              <a:t>(Adapted from Berrios et al., 2018; </a:t>
            </a:r>
            <a:r>
              <a:rPr lang="en-US" sz="900" b="0" i="0" dirty="0">
                <a:effectLst/>
              </a:rPr>
              <a:t>PMID: 30815061)</a:t>
            </a:r>
            <a:endParaRPr lang="en-US" sz="900" dirty="0">
              <a:cs typeface="Arial"/>
            </a:endParaRPr>
          </a:p>
        </p:txBody>
      </p:sp>
      <p:sp>
        <p:nvSpPr>
          <p:cNvPr id="35" name="Freeform 34">
            <a:extLst>
              <a:ext uri="{FF2B5EF4-FFF2-40B4-BE49-F238E27FC236}">
                <a16:creationId xmlns:a16="http://schemas.microsoft.com/office/drawing/2014/main" id="{71F0CC97-058F-C946-AAF6-8BE22272DF94}"/>
              </a:ext>
            </a:extLst>
          </p:cNvPr>
          <p:cNvSpPr/>
          <p:nvPr/>
        </p:nvSpPr>
        <p:spPr>
          <a:xfrm>
            <a:off x="1644250" y="1120468"/>
            <a:ext cx="8792127" cy="4854792"/>
          </a:xfrm>
          <a:custGeom>
            <a:avLst/>
            <a:gdLst>
              <a:gd name="connsiteX0" fmla="*/ 4850867 w 9090212"/>
              <a:gd name="connsiteY0" fmla="*/ 6106277 h 6110013"/>
              <a:gd name="connsiteX1" fmla="*/ 4778997 w 9090212"/>
              <a:gd name="connsiteY1" fmla="*/ 6109953 h 6110013"/>
              <a:gd name="connsiteX2" fmla="*/ 4775460 w 9090212"/>
              <a:gd name="connsiteY2" fmla="*/ 6110013 h 6110013"/>
              <a:gd name="connsiteX3" fmla="*/ 3903181 w 9090212"/>
              <a:gd name="connsiteY3" fmla="*/ 6083002 h 6110013"/>
              <a:gd name="connsiteX4" fmla="*/ 4311216 w 9090212"/>
              <a:gd name="connsiteY4" fmla="*/ 6109952 h 6110013"/>
              <a:gd name="connsiteX5" fmla="*/ 4080396 w 9090212"/>
              <a:gd name="connsiteY5" fmla="*/ 6098147 h 6110013"/>
              <a:gd name="connsiteX6" fmla="*/ 5412727 w 9090212"/>
              <a:gd name="connsiteY6" fmla="*/ 6057634 h 6110013"/>
              <a:gd name="connsiteX7" fmla="*/ 5237281 w 9090212"/>
              <a:gd name="connsiteY7" fmla="*/ 6078707 h 6110013"/>
              <a:gd name="connsiteX8" fmla="*/ 5009817 w 9090212"/>
              <a:gd name="connsiteY8" fmla="*/ 6098147 h 6110013"/>
              <a:gd name="connsiteX9" fmla="*/ 5000284 w 9090212"/>
              <a:gd name="connsiteY9" fmla="*/ 6098635 h 6110013"/>
              <a:gd name="connsiteX10" fmla="*/ 3550882 w 9090212"/>
              <a:gd name="connsiteY10" fmla="*/ 6038295 h 6110013"/>
              <a:gd name="connsiteX11" fmla="*/ 3871778 w 9090212"/>
              <a:gd name="connsiteY11" fmla="*/ 6080318 h 6110013"/>
              <a:gd name="connsiteX12" fmla="*/ 3852931 w 9090212"/>
              <a:gd name="connsiteY12" fmla="*/ 6078707 h 6110013"/>
              <a:gd name="connsiteX13" fmla="*/ 3629109 w 9090212"/>
              <a:gd name="connsiteY13" fmla="*/ 6051824 h 6110013"/>
              <a:gd name="connsiteX14" fmla="*/ 5620063 w 9090212"/>
              <a:gd name="connsiteY14" fmla="*/ 6024333 h 6110013"/>
              <a:gd name="connsiteX15" fmla="*/ 5461104 w 9090212"/>
              <a:gd name="connsiteY15" fmla="*/ 6051824 h 6110013"/>
              <a:gd name="connsiteX16" fmla="*/ 5442362 w 9090212"/>
              <a:gd name="connsiteY16" fmla="*/ 6054075 h 6110013"/>
              <a:gd name="connsiteX17" fmla="*/ 3130769 w 9090212"/>
              <a:gd name="connsiteY17" fmla="*/ 5961045 h 6110013"/>
              <a:gd name="connsiteX18" fmla="*/ 3316257 w 9090212"/>
              <a:gd name="connsiteY18" fmla="*/ 5997719 h 6110013"/>
              <a:gd name="connsiteX19" fmla="*/ 3193531 w 9090212"/>
              <a:gd name="connsiteY19" fmla="*/ 5976495 h 6110013"/>
              <a:gd name="connsiteX20" fmla="*/ 6054191 w 9090212"/>
              <a:gd name="connsiteY20" fmla="*/ 5937721 h 6110013"/>
              <a:gd name="connsiteX21" fmla="*/ 5896682 w 9090212"/>
              <a:gd name="connsiteY21" fmla="*/ 5976495 h 6110013"/>
              <a:gd name="connsiteX22" fmla="*/ 5876837 w 9090212"/>
              <a:gd name="connsiteY22" fmla="*/ 5979927 h 6110013"/>
              <a:gd name="connsiteX23" fmla="*/ 2728031 w 9090212"/>
              <a:gd name="connsiteY23" fmla="*/ 5858174 h 6110013"/>
              <a:gd name="connsiteX24" fmla="*/ 2902677 w 9090212"/>
              <a:gd name="connsiteY24" fmla="*/ 5904896 h 6110013"/>
              <a:gd name="connsiteX25" fmla="*/ 2775946 w 9090212"/>
              <a:gd name="connsiteY25" fmla="*/ 5873699 h 6110013"/>
              <a:gd name="connsiteX26" fmla="*/ 6463979 w 9090212"/>
              <a:gd name="connsiteY26" fmla="*/ 5825192 h 6110013"/>
              <a:gd name="connsiteX27" fmla="*/ 6314267 w 9090212"/>
              <a:gd name="connsiteY27" fmla="*/ 5873699 h 6110013"/>
              <a:gd name="connsiteX28" fmla="*/ 6288860 w 9090212"/>
              <a:gd name="connsiteY28" fmla="*/ 5879953 h 6110013"/>
              <a:gd name="connsiteX29" fmla="*/ 2344672 w 9090212"/>
              <a:gd name="connsiteY29" fmla="*/ 5731092 h 6110013"/>
              <a:gd name="connsiteX30" fmla="*/ 2505665 w 9090212"/>
              <a:gd name="connsiteY30" fmla="*/ 5786128 h 6110013"/>
              <a:gd name="connsiteX31" fmla="*/ 2378639 w 9090212"/>
              <a:gd name="connsiteY31" fmla="*/ 5744971 h 6110013"/>
              <a:gd name="connsiteX32" fmla="*/ 6850479 w 9090212"/>
              <a:gd name="connsiteY32" fmla="*/ 5688214 h 6110013"/>
              <a:gd name="connsiteX33" fmla="*/ 6711574 w 9090212"/>
              <a:gd name="connsiteY33" fmla="*/ 5744971 h 6110013"/>
              <a:gd name="connsiteX34" fmla="*/ 6681311 w 9090212"/>
              <a:gd name="connsiteY34" fmla="*/ 5754776 h 6110013"/>
              <a:gd name="connsiteX35" fmla="*/ 1982724 w 9090212"/>
              <a:gd name="connsiteY35" fmla="*/ 5581201 h 6110013"/>
              <a:gd name="connsiteX36" fmla="*/ 2125211 w 9090212"/>
              <a:gd name="connsiteY36" fmla="*/ 5641419 h 6110013"/>
              <a:gd name="connsiteX37" fmla="*/ 2003894 w 9090212"/>
              <a:gd name="connsiteY37" fmla="*/ 5591849 h 6110013"/>
              <a:gd name="connsiteX38" fmla="*/ 7212776 w 9090212"/>
              <a:gd name="connsiteY38" fmla="*/ 5528247 h 6110013"/>
              <a:gd name="connsiteX39" fmla="*/ 7086318 w 9090212"/>
              <a:gd name="connsiteY39" fmla="*/ 5591849 h 6110013"/>
              <a:gd name="connsiteX40" fmla="*/ 7052016 w 9090212"/>
              <a:gd name="connsiteY40" fmla="*/ 5605865 h 6110013"/>
              <a:gd name="connsiteX41" fmla="*/ 1644226 w 9090212"/>
              <a:gd name="connsiteY41" fmla="*/ 5409896 h 6110013"/>
              <a:gd name="connsiteX42" fmla="*/ 1755789 w 9090212"/>
              <a:gd name="connsiteY42" fmla="*/ 5467065 h 6110013"/>
              <a:gd name="connsiteX43" fmla="*/ 1653997 w 9090212"/>
              <a:gd name="connsiteY43" fmla="*/ 5415868 h 6110013"/>
              <a:gd name="connsiteX44" fmla="*/ 7549283 w 9090212"/>
              <a:gd name="connsiteY44" fmla="*/ 5346752 h 6110013"/>
              <a:gd name="connsiteX45" fmla="*/ 7436216 w 9090212"/>
              <a:gd name="connsiteY45" fmla="*/ 5415868 h 6110013"/>
              <a:gd name="connsiteX46" fmla="*/ 7398798 w 9090212"/>
              <a:gd name="connsiteY46" fmla="*/ 5434687 h 6110013"/>
              <a:gd name="connsiteX47" fmla="*/ 7858139 w 9090212"/>
              <a:gd name="connsiteY47" fmla="*/ 5145187 h 6110013"/>
              <a:gd name="connsiteX48" fmla="*/ 7758981 w 9090212"/>
              <a:gd name="connsiteY48" fmla="*/ 5218566 h 6110013"/>
              <a:gd name="connsiteX49" fmla="*/ 7719484 w 9090212"/>
              <a:gd name="connsiteY49" fmla="*/ 5242710 h 6110013"/>
              <a:gd name="connsiteX50" fmla="*/ 961754 w 9090212"/>
              <a:gd name="connsiteY50" fmla="*/ 4933007 h 6110013"/>
              <a:gd name="connsiteX51" fmla="*/ 1046762 w 9090212"/>
              <a:gd name="connsiteY51" fmla="*/ 5008051 h 6110013"/>
              <a:gd name="connsiteX52" fmla="*/ 1037881 w 9090212"/>
              <a:gd name="connsiteY52" fmla="*/ 5001479 h 6110013"/>
              <a:gd name="connsiteX53" fmla="*/ 8137351 w 9090212"/>
              <a:gd name="connsiteY53" fmla="*/ 4925009 h 6110013"/>
              <a:gd name="connsiteX54" fmla="*/ 8052331 w 9090212"/>
              <a:gd name="connsiteY54" fmla="*/ 5001479 h 6110013"/>
              <a:gd name="connsiteX55" fmla="*/ 8011901 w 9090212"/>
              <a:gd name="connsiteY55" fmla="*/ 5031398 h 6110013"/>
              <a:gd name="connsiteX56" fmla="*/ 8384854 w 9090212"/>
              <a:gd name="connsiteY56" fmla="*/ 4687677 h 6110013"/>
              <a:gd name="connsiteX57" fmla="*/ 8313979 w 9090212"/>
              <a:gd name="connsiteY57" fmla="*/ 4766143 h 6110013"/>
              <a:gd name="connsiteX58" fmla="*/ 8273875 w 9090212"/>
              <a:gd name="connsiteY58" fmla="*/ 4802215 h 6110013"/>
              <a:gd name="connsiteX59" fmla="*/ 702523 w 9090212"/>
              <a:gd name="connsiteY59" fmla="*/ 4684539 h 6110013"/>
              <a:gd name="connsiteX60" fmla="*/ 792065 w 9090212"/>
              <a:gd name="connsiteY60" fmla="*/ 4780384 h 6110013"/>
              <a:gd name="connsiteX61" fmla="*/ 776233 w 9090212"/>
              <a:gd name="connsiteY61" fmla="*/ 4766143 h 6110013"/>
              <a:gd name="connsiteX62" fmla="*/ 8598544 w 9090212"/>
              <a:gd name="connsiteY62" fmla="*/ 4434650 h 6110013"/>
              <a:gd name="connsiteX63" fmla="*/ 8541642 w 9090212"/>
              <a:gd name="connsiteY63" fmla="*/ 4514096 h 6110013"/>
              <a:gd name="connsiteX64" fmla="*/ 8503234 w 9090212"/>
              <a:gd name="connsiteY64" fmla="*/ 4556619 h 6110013"/>
              <a:gd name="connsiteX65" fmla="*/ 487374 w 9090212"/>
              <a:gd name="connsiteY65" fmla="*/ 4428654 h 6110013"/>
              <a:gd name="connsiteX66" fmla="*/ 569207 w 9090212"/>
              <a:gd name="connsiteY66" fmla="*/ 4536943 h 6110013"/>
              <a:gd name="connsiteX67" fmla="*/ 548570 w 9090212"/>
              <a:gd name="connsiteY67" fmla="*/ 4514096 h 6110013"/>
              <a:gd name="connsiteX68" fmla="*/ 8776293 w 9090212"/>
              <a:gd name="connsiteY68" fmla="*/ 4167382 h 6110013"/>
              <a:gd name="connsiteX69" fmla="*/ 8733035 w 9090212"/>
              <a:gd name="connsiteY69" fmla="*/ 4246874 h 6110013"/>
              <a:gd name="connsiteX70" fmla="*/ 8697798 w 9090212"/>
              <a:gd name="connsiteY70" fmla="*/ 4296072 h 6110013"/>
              <a:gd name="connsiteX71" fmla="*/ 310791 w 9090212"/>
              <a:gd name="connsiteY71" fmla="*/ 4161634 h 6110013"/>
              <a:gd name="connsiteX72" fmla="*/ 380261 w 9090212"/>
              <a:gd name="connsiteY72" fmla="*/ 4279103 h 6110013"/>
              <a:gd name="connsiteX73" fmla="*/ 357177 w 9090212"/>
              <a:gd name="connsiteY73" fmla="*/ 4246874 h 6110013"/>
              <a:gd name="connsiteX74" fmla="*/ 8915951 w 9090212"/>
              <a:gd name="connsiteY74" fmla="*/ 3887335 h 6110013"/>
              <a:gd name="connsiteX75" fmla="*/ 8885873 w 9090212"/>
              <a:gd name="connsiteY75" fmla="*/ 3966013 h 6110013"/>
              <a:gd name="connsiteX76" fmla="*/ 8855390 w 9090212"/>
              <a:gd name="connsiteY76" fmla="*/ 4022030 h 6110013"/>
              <a:gd name="connsiteX77" fmla="*/ 172784 w 9090212"/>
              <a:gd name="connsiteY77" fmla="*/ 3883471 h 6110013"/>
              <a:gd name="connsiteX78" fmla="*/ 227310 w 9090212"/>
              <a:gd name="connsiteY78" fmla="*/ 4008225 h 6110013"/>
              <a:gd name="connsiteX79" fmla="*/ 204339 w 9090212"/>
              <a:gd name="connsiteY79" fmla="*/ 3966013 h 6110013"/>
              <a:gd name="connsiteX80" fmla="*/ 9039039 w 9090212"/>
              <a:gd name="connsiteY80" fmla="*/ 3516179 h 6110013"/>
              <a:gd name="connsiteX81" fmla="*/ 9037842 w 9090212"/>
              <a:gd name="connsiteY81" fmla="*/ 3522511 h 6110013"/>
              <a:gd name="connsiteX82" fmla="*/ 8997872 w 9090212"/>
              <a:gd name="connsiteY82" fmla="*/ 3673050 h 6110013"/>
              <a:gd name="connsiteX83" fmla="*/ 8973825 w 9090212"/>
              <a:gd name="connsiteY83" fmla="*/ 3735952 h 6110013"/>
              <a:gd name="connsiteX84" fmla="*/ 49976 w 9090212"/>
              <a:gd name="connsiteY84" fmla="*/ 3509838 h 6110013"/>
              <a:gd name="connsiteX85" fmla="*/ 112454 w 9090212"/>
              <a:gd name="connsiteY85" fmla="*/ 3725663 h 6110013"/>
              <a:gd name="connsiteX86" fmla="*/ 92341 w 9090212"/>
              <a:gd name="connsiteY86" fmla="*/ 3673050 h 6110013"/>
              <a:gd name="connsiteX87" fmla="*/ 52370 w 9090212"/>
              <a:gd name="connsiteY87" fmla="*/ 3522511 h 6110013"/>
              <a:gd name="connsiteX88" fmla="*/ 9084297 w 9090212"/>
              <a:gd name="connsiteY88" fmla="*/ 3214284 h 6110013"/>
              <a:gd name="connsiteX89" fmla="*/ 9066746 w 9090212"/>
              <a:gd name="connsiteY89" fmla="*/ 3369522 h 6110013"/>
              <a:gd name="connsiteX90" fmla="*/ 9041221 w 9090212"/>
              <a:gd name="connsiteY90" fmla="*/ 3504625 h 6110013"/>
              <a:gd name="connsiteX91" fmla="*/ 5915 w 9090212"/>
              <a:gd name="connsiteY91" fmla="*/ 3214280 h 6110013"/>
              <a:gd name="connsiteX92" fmla="*/ 45984 w 9090212"/>
              <a:gd name="connsiteY92" fmla="*/ 3488708 h 6110013"/>
              <a:gd name="connsiteX93" fmla="*/ 23466 w 9090212"/>
              <a:gd name="connsiteY93" fmla="*/ 3369522 h 6110013"/>
              <a:gd name="connsiteX94" fmla="*/ 8803769 w 9090212"/>
              <a:gd name="connsiteY94" fmla="*/ 1997041 h 6110013"/>
              <a:gd name="connsiteX95" fmla="*/ 8885873 w 9090212"/>
              <a:gd name="connsiteY95" fmla="*/ 2147917 h 6110013"/>
              <a:gd name="connsiteX96" fmla="*/ 8893140 w 9090212"/>
              <a:gd name="connsiteY96" fmla="*/ 2166927 h 6110013"/>
              <a:gd name="connsiteX97" fmla="*/ 8645668 w 9090212"/>
              <a:gd name="connsiteY97" fmla="*/ 1745074 h 6110013"/>
              <a:gd name="connsiteX98" fmla="*/ 8733035 w 9090212"/>
              <a:gd name="connsiteY98" fmla="*/ 1867056 h 6110013"/>
              <a:gd name="connsiteX99" fmla="*/ 8744300 w 9090212"/>
              <a:gd name="connsiteY99" fmla="*/ 1887758 h 6110013"/>
              <a:gd name="connsiteX100" fmla="*/ 8451150 w 9090212"/>
              <a:gd name="connsiteY100" fmla="*/ 1499650 h 6110013"/>
              <a:gd name="connsiteX101" fmla="*/ 8541642 w 9090212"/>
              <a:gd name="connsiteY101" fmla="*/ 1599834 h 6110013"/>
              <a:gd name="connsiteX102" fmla="*/ 8557275 w 9090212"/>
              <a:gd name="connsiteY102" fmla="*/ 1621661 h 6110013"/>
              <a:gd name="connsiteX103" fmla="*/ 8222204 w 9090212"/>
              <a:gd name="connsiteY103" fmla="*/ 1265241 h 6110013"/>
              <a:gd name="connsiteX104" fmla="*/ 8313979 w 9090212"/>
              <a:gd name="connsiteY104" fmla="*/ 1347787 h 6110013"/>
              <a:gd name="connsiteX105" fmla="*/ 8334204 w 9090212"/>
              <a:gd name="connsiteY105" fmla="*/ 1370178 h 6110013"/>
              <a:gd name="connsiteX106" fmla="*/ 7960807 w 9090212"/>
              <a:gd name="connsiteY106" fmla="*/ 1044721 h 6110013"/>
              <a:gd name="connsiteX107" fmla="*/ 8052331 w 9090212"/>
              <a:gd name="connsiteY107" fmla="*/ 1112452 h 6110013"/>
              <a:gd name="connsiteX108" fmla="*/ 8077251 w 9090212"/>
              <a:gd name="connsiteY108" fmla="*/ 1134865 h 6110013"/>
              <a:gd name="connsiteX109" fmla="*/ 7668951 w 9090212"/>
              <a:gd name="connsiteY109" fmla="*/ 840330 h 6110013"/>
              <a:gd name="connsiteX110" fmla="*/ 7758981 w 9090212"/>
              <a:gd name="connsiteY110" fmla="*/ 895364 h 6110013"/>
              <a:gd name="connsiteX111" fmla="*/ 7788605 w 9090212"/>
              <a:gd name="connsiteY111" fmla="*/ 917287 h 6110013"/>
              <a:gd name="connsiteX112" fmla="*/ 7348644 w 9090212"/>
              <a:gd name="connsiteY112" fmla="*/ 654018 h 6110013"/>
              <a:gd name="connsiteX113" fmla="*/ 7436216 w 9090212"/>
              <a:gd name="connsiteY113" fmla="*/ 698062 h 6110013"/>
              <a:gd name="connsiteX114" fmla="*/ 7470478 w 9090212"/>
              <a:gd name="connsiteY114" fmla="*/ 719007 h 6110013"/>
              <a:gd name="connsiteX115" fmla="*/ 7001923 w 9090212"/>
              <a:gd name="connsiteY115" fmla="*/ 487597 h 6110013"/>
              <a:gd name="connsiteX116" fmla="*/ 7086318 w 9090212"/>
              <a:gd name="connsiteY116" fmla="*/ 522082 h 6110013"/>
              <a:gd name="connsiteX117" fmla="*/ 7125114 w 9090212"/>
              <a:gd name="connsiteY117" fmla="*/ 541594 h 6110013"/>
              <a:gd name="connsiteX118" fmla="*/ 6630882 w 9090212"/>
              <a:gd name="connsiteY118" fmla="*/ 342815 h 6110013"/>
              <a:gd name="connsiteX119" fmla="*/ 6711574 w 9090212"/>
              <a:gd name="connsiteY119" fmla="*/ 368959 h 6110013"/>
              <a:gd name="connsiteX120" fmla="*/ 6754763 w 9090212"/>
              <a:gd name="connsiteY120" fmla="*/ 386607 h 6110013"/>
              <a:gd name="connsiteX121" fmla="*/ 6237649 w 9090212"/>
              <a:gd name="connsiteY121" fmla="*/ 221371 h 6110013"/>
              <a:gd name="connsiteX122" fmla="*/ 6314267 w 9090212"/>
              <a:gd name="connsiteY122" fmla="*/ 240232 h 6110013"/>
              <a:gd name="connsiteX123" fmla="*/ 6361685 w 9090212"/>
              <a:gd name="connsiteY123" fmla="*/ 255595 h 6110013"/>
              <a:gd name="connsiteX124" fmla="*/ 5824398 w 9090212"/>
              <a:gd name="connsiteY124" fmla="*/ 124934 h 6110013"/>
              <a:gd name="connsiteX125" fmla="*/ 5896682 w 9090212"/>
              <a:gd name="connsiteY125" fmla="*/ 137435 h 6110013"/>
              <a:gd name="connsiteX126" fmla="*/ 5948146 w 9090212"/>
              <a:gd name="connsiteY126" fmla="*/ 150104 h 6110013"/>
              <a:gd name="connsiteX127" fmla="*/ 5309550 w 9090212"/>
              <a:gd name="connsiteY127" fmla="*/ 43904 h 6110013"/>
              <a:gd name="connsiteX128" fmla="*/ 5461104 w 9090212"/>
              <a:gd name="connsiteY128" fmla="*/ 62107 h 6110013"/>
              <a:gd name="connsiteX129" fmla="*/ 5516398 w 9090212"/>
              <a:gd name="connsiteY129" fmla="*/ 71669 h 6110013"/>
              <a:gd name="connsiteX130" fmla="*/ 4878856 w 9090212"/>
              <a:gd name="connsiteY130" fmla="*/ 9085 h 6110013"/>
              <a:gd name="connsiteX131" fmla="*/ 5009817 w 9090212"/>
              <a:gd name="connsiteY131" fmla="*/ 15783 h 6110013"/>
              <a:gd name="connsiteX132" fmla="*/ 5123789 w 9090212"/>
              <a:gd name="connsiteY132" fmla="*/ 25524 h 6110013"/>
              <a:gd name="connsiteX133" fmla="*/ 4545106 w 9090212"/>
              <a:gd name="connsiteY133" fmla="*/ 0 h 6110013"/>
              <a:gd name="connsiteX134" fmla="*/ 4545106 w 9090212"/>
              <a:gd name="connsiteY134" fmla="*/ 3056965 h 6110013"/>
              <a:gd name="connsiteX135" fmla="*/ 9088436 w 9090212"/>
              <a:gd name="connsiteY135" fmla="*/ 3056965 h 6110013"/>
              <a:gd name="connsiteX136" fmla="*/ 9088500 w 9090212"/>
              <a:gd name="connsiteY136" fmla="*/ 3055255 h 6110013"/>
              <a:gd name="connsiteX137" fmla="*/ 9001751 w 9090212"/>
              <a:gd name="connsiteY137" fmla="*/ 2457847 h 6110013"/>
              <a:gd name="connsiteX138" fmla="*/ 8923449 w 9090212"/>
              <a:gd name="connsiteY138" fmla="*/ 2246207 h 6110013"/>
              <a:gd name="connsiteX139" fmla="*/ 8997872 w 9090212"/>
              <a:gd name="connsiteY139" fmla="*/ 2440880 h 6110013"/>
              <a:gd name="connsiteX140" fmla="*/ 9090212 w 9090212"/>
              <a:gd name="connsiteY140" fmla="*/ 3056965 h 6110013"/>
              <a:gd name="connsiteX141" fmla="*/ 9089852 w 9090212"/>
              <a:gd name="connsiteY141" fmla="*/ 3066548 h 6110013"/>
              <a:gd name="connsiteX142" fmla="*/ 4544980 w 9090212"/>
              <a:gd name="connsiteY142" fmla="*/ 3066548 h 6110013"/>
              <a:gd name="connsiteX143" fmla="*/ 4544980 w 9090212"/>
              <a:gd name="connsiteY143" fmla="*/ 3066547 h 6110013"/>
              <a:gd name="connsiteX144" fmla="*/ 360 w 9090212"/>
              <a:gd name="connsiteY144" fmla="*/ 3066547 h 6110013"/>
              <a:gd name="connsiteX145" fmla="*/ 0 w 9090212"/>
              <a:gd name="connsiteY145" fmla="*/ 3056965 h 6110013"/>
              <a:gd name="connsiteX146" fmla="*/ 4545106 w 9090212"/>
              <a:gd name="connsiteY146" fmla="*/ 0 h 611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9090212" h="6110013">
                <a:moveTo>
                  <a:pt x="4850867" y="6106277"/>
                </a:moveTo>
                <a:lnTo>
                  <a:pt x="4778997" y="6109953"/>
                </a:lnTo>
                <a:lnTo>
                  <a:pt x="4775460" y="6110013"/>
                </a:lnTo>
                <a:close/>
                <a:moveTo>
                  <a:pt x="3903181" y="6083002"/>
                </a:moveTo>
                <a:lnTo>
                  <a:pt x="4311216" y="6109952"/>
                </a:lnTo>
                <a:cubicBezTo>
                  <a:pt x="4233748" y="6107311"/>
                  <a:pt x="4156792" y="6103366"/>
                  <a:pt x="4080396" y="6098147"/>
                </a:cubicBezTo>
                <a:close/>
                <a:moveTo>
                  <a:pt x="5412727" y="6057634"/>
                </a:moveTo>
                <a:lnTo>
                  <a:pt x="5237281" y="6078707"/>
                </a:lnTo>
                <a:cubicBezTo>
                  <a:pt x="5162051" y="6086438"/>
                  <a:pt x="5086214" y="6092929"/>
                  <a:pt x="5009817" y="6098147"/>
                </a:cubicBezTo>
                <a:lnTo>
                  <a:pt x="5000284" y="6098635"/>
                </a:lnTo>
                <a:close/>
                <a:moveTo>
                  <a:pt x="3550882" y="6038295"/>
                </a:moveTo>
                <a:lnTo>
                  <a:pt x="3871778" y="6080318"/>
                </a:lnTo>
                <a:lnTo>
                  <a:pt x="3852931" y="6078707"/>
                </a:lnTo>
                <a:cubicBezTo>
                  <a:pt x="3777701" y="6070976"/>
                  <a:pt x="3703078" y="6062004"/>
                  <a:pt x="3629109" y="6051824"/>
                </a:cubicBezTo>
                <a:close/>
                <a:moveTo>
                  <a:pt x="5620063" y="6024333"/>
                </a:moveTo>
                <a:lnTo>
                  <a:pt x="5461104" y="6051824"/>
                </a:lnTo>
                <a:lnTo>
                  <a:pt x="5442362" y="6054075"/>
                </a:lnTo>
                <a:close/>
                <a:moveTo>
                  <a:pt x="3130769" y="5961045"/>
                </a:moveTo>
                <a:lnTo>
                  <a:pt x="3316257" y="5997719"/>
                </a:lnTo>
                <a:lnTo>
                  <a:pt x="3193531" y="5976495"/>
                </a:lnTo>
                <a:close/>
                <a:moveTo>
                  <a:pt x="6054191" y="5937721"/>
                </a:moveTo>
                <a:lnTo>
                  <a:pt x="5896682" y="5976495"/>
                </a:lnTo>
                <a:lnTo>
                  <a:pt x="5876837" y="5979927"/>
                </a:lnTo>
                <a:close/>
                <a:moveTo>
                  <a:pt x="2728031" y="5858174"/>
                </a:moveTo>
                <a:lnTo>
                  <a:pt x="2902677" y="5904896"/>
                </a:lnTo>
                <a:lnTo>
                  <a:pt x="2775946" y="5873699"/>
                </a:lnTo>
                <a:close/>
                <a:moveTo>
                  <a:pt x="6463979" y="5825192"/>
                </a:moveTo>
                <a:lnTo>
                  <a:pt x="6314267" y="5873699"/>
                </a:lnTo>
                <a:lnTo>
                  <a:pt x="6288860" y="5879953"/>
                </a:lnTo>
                <a:close/>
                <a:moveTo>
                  <a:pt x="2344672" y="5731092"/>
                </a:moveTo>
                <a:lnTo>
                  <a:pt x="2505665" y="5786128"/>
                </a:lnTo>
                <a:lnTo>
                  <a:pt x="2378639" y="5744971"/>
                </a:lnTo>
                <a:close/>
                <a:moveTo>
                  <a:pt x="6850479" y="5688214"/>
                </a:moveTo>
                <a:lnTo>
                  <a:pt x="6711574" y="5744971"/>
                </a:lnTo>
                <a:lnTo>
                  <a:pt x="6681311" y="5754776"/>
                </a:lnTo>
                <a:close/>
                <a:moveTo>
                  <a:pt x="1982724" y="5581201"/>
                </a:moveTo>
                <a:lnTo>
                  <a:pt x="2125211" y="5641419"/>
                </a:lnTo>
                <a:lnTo>
                  <a:pt x="2003894" y="5591849"/>
                </a:lnTo>
                <a:close/>
                <a:moveTo>
                  <a:pt x="7212776" y="5528247"/>
                </a:moveTo>
                <a:lnTo>
                  <a:pt x="7086318" y="5591849"/>
                </a:lnTo>
                <a:lnTo>
                  <a:pt x="7052016" y="5605865"/>
                </a:lnTo>
                <a:close/>
                <a:moveTo>
                  <a:pt x="1644226" y="5409896"/>
                </a:moveTo>
                <a:lnTo>
                  <a:pt x="1755789" y="5467065"/>
                </a:lnTo>
                <a:lnTo>
                  <a:pt x="1653997" y="5415868"/>
                </a:lnTo>
                <a:close/>
                <a:moveTo>
                  <a:pt x="7549283" y="5346752"/>
                </a:moveTo>
                <a:lnTo>
                  <a:pt x="7436216" y="5415868"/>
                </a:lnTo>
                <a:lnTo>
                  <a:pt x="7398798" y="5434687"/>
                </a:lnTo>
                <a:close/>
                <a:moveTo>
                  <a:pt x="7858139" y="5145187"/>
                </a:moveTo>
                <a:lnTo>
                  <a:pt x="7758981" y="5218566"/>
                </a:lnTo>
                <a:lnTo>
                  <a:pt x="7719484" y="5242710"/>
                </a:lnTo>
                <a:close/>
                <a:moveTo>
                  <a:pt x="961754" y="4933007"/>
                </a:moveTo>
                <a:lnTo>
                  <a:pt x="1046762" y="5008051"/>
                </a:lnTo>
                <a:lnTo>
                  <a:pt x="1037881" y="5001479"/>
                </a:lnTo>
                <a:close/>
                <a:moveTo>
                  <a:pt x="8137351" y="4925009"/>
                </a:moveTo>
                <a:lnTo>
                  <a:pt x="8052331" y="5001479"/>
                </a:lnTo>
                <a:lnTo>
                  <a:pt x="8011901" y="5031398"/>
                </a:lnTo>
                <a:close/>
                <a:moveTo>
                  <a:pt x="8384854" y="4687677"/>
                </a:moveTo>
                <a:lnTo>
                  <a:pt x="8313979" y="4766143"/>
                </a:lnTo>
                <a:lnTo>
                  <a:pt x="8273875" y="4802215"/>
                </a:lnTo>
                <a:close/>
                <a:moveTo>
                  <a:pt x="702523" y="4684539"/>
                </a:moveTo>
                <a:lnTo>
                  <a:pt x="792065" y="4780384"/>
                </a:lnTo>
                <a:lnTo>
                  <a:pt x="776233" y="4766143"/>
                </a:lnTo>
                <a:close/>
                <a:moveTo>
                  <a:pt x="8598544" y="4434650"/>
                </a:moveTo>
                <a:lnTo>
                  <a:pt x="8541642" y="4514096"/>
                </a:lnTo>
                <a:lnTo>
                  <a:pt x="8503234" y="4556619"/>
                </a:lnTo>
                <a:close/>
                <a:moveTo>
                  <a:pt x="487374" y="4428654"/>
                </a:moveTo>
                <a:lnTo>
                  <a:pt x="569207" y="4536943"/>
                </a:lnTo>
                <a:lnTo>
                  <a:pt x="548570" y="4514096"/>
                </a:lnTo>
                <a:close/>
                <a:moveTo>
                  <a:pt x="8776293" y="4167382"/>
                </a:moveTo>
                <a:lnTo>
                  <a:pt x="8733035" y="4246874"/>
                </a:lnTo>
                <a:lnTo>
                  <a:pt x="8697798" y="4296072"/>
                </a:lnTo>
                <a:close/>
                <a:moveTo>
                  <a:pt x="310791" y="4161634"/>
                </a:moveTo>
                <a:lnTo>
                  <a:pt x="380261" y="4279103"/>
                </a:lnTo>
                <a:lnTo>
                  <a:pt x="357177" y="4246874"/>
                </a:lnTo>
                <a:close/>
                <a:moveTo>
                  <a:pt x="8915951" y="3887335"/>
                </a:moveTo>
                <a:lnTo>
                  <a:pt x="8885873" y="3966013"/>
                </a:lnTo>
                <a:lnTo>
                  <a:pt x="8855390" y="4022030"/>
                </a:lnTo>
                <a:close/>
                <a:moveTo>
                  <a:pt x="172784" y="3883471"/>
                </a:moveTo>
                <a:lnTo>
                  <a:pt x="227310" y="4008225"/>
                </a:lnTo>
                <a:lnTo>
                  <a:pt x="204339" y="3966013"/>
                </a:lnTo>
                <a:close/>
                <a:moveTo>
                  <a:pt x="9039039" y="3516179"/>
                </a:moveTo>
                <a:lnTo>
                  <a:pt x="9037842" y="3522511"/>
                </a:lnTo>
                <a:cubicBezTo>
                  <a:pt x="9026347" y="3573110"/>
                  <a:pt x="9013008" y="3623300"/>
                  <a:pt x="8997872" y="3673050"/>
                </a:cubicBezTo>
                <a:lnTo>
                  <a:pt x="8973825" y="3735952"/>
                </a:lnTo>
                <a:close/>
                <a:moveTo>
                  <a:pt x="49976" y="3509838"/>
                </a:moveTo>
                <a:lnTo>
                  <a:pt x="112454" y="3725663"/>
                </a:lnTo>
                <a:lnTo>
                  <a:pt x="92341" y="3673050"/>
                </a:lnTo>
                <a:cubicBezTo>
                  <a:pt x="77204" y="3623300"/>
                  <a:pt x="63865" y="3573110"/>
                  <a:pt x="52370" y="3522511"/>
                </a:cubicBezTo>
                <a:close/>
                <a:moveTo>
                  <a:pt x="9084297" y="3214284"/>
                </a:moveTo>
                <a:lnTo>
                  <a:pt x="9066746" y="3369522"/>
                </a:lnTo>
                <a:lnTo>
                  <a:pt x="9041221" y="3504625"/>
                </a:lnTo>
                <a:close/>
                <a:moveTo>
                  <a:pt x="5915" y="3214280"/>
                </a:moveTo>
                <a:lnTo>
                  <a:pt x="45984" y="3488708"/>
                </a:lnTo>
                <a:lnTo>
                  <a:pt x="23466" y="3369522"/>
                </a:lnTo>
                <a:close/>
                <a:moveTo>
                  <a:pt x="8803769" y="1997041"/>
                </a:moveTo>
                <a:lnTo>
                  <a:pt x="8885873" y="2147917"/>
                </a:lnTo>
                <a:lnTo>
                  <a:pt x="8893140" y="2166927"/>
                </a:lnTo>
                <a:close/>
                <a:moveTo>
                  <a:pt x="8645668" y="1745074"/>
                </a:moveTo>
                <a:lnTo>
                  <a:pt x="8733035" y="1867056"/>
                </a:lnTo>
                <a:lnTo>
                  <a:pt x="8744300" y="1887758"/>
                </a:lnTo>
                <a:close/>
                <a:moveTo>
                  <a:pt x="8451150" y="1499650"/>
                </a:moveTo>
                <a:lnTo>
                  <a:pt x="8541642" y="1599834"/>
                </a:lnTo>
                <a:lnTo>
                  <a:pt x="8557275" y="1621661"/>
                </a:lnTo>
                <a:close/>
                <a:moveTo>
                  <a:pt x="8222204" y="1265241"/>
                </a:moveTo>
                <a:lnTo>
                  <a:pt x="8313979" y="1347787"/>
                </a:lnTo>
                <a:lnTo>
                  <a:pt x="8334204" y="1370178"/>
                </a:lnTo>
                <a:close/>
                <a:moveTo>
                  <a:pt x="7960807" y="1044721"/>
                </a:moveTo>
                <a:lnTo>
                  <a:pt x="8052331" y="1112452"/>
                </a:lnTo>
                <a:lnTo>
                  <a:pt x="8077251" y="1134865"/>
                </a:lnTo>
                <a:close/>
                <a:moveTo>
                  <a:pt x="7668951" y="840330"/>
                </a:moveTo>
                <a:lnTo>
                  <a:pt x="7758981" y="895364"/>
                </a:lnTo>
                <a:lnTo>
                  <a:pt x="7788605" y="917287"/>
                </a:lnTo>
                <a:close/>
                <a:moveTo>
                  <a:pt x="7348644" y="654018"/>
                </a:moveTo>
                <a:lnTo>
                  <a:pt x="7436216" y="698062"/>
                </a:lnTo>
                <a:lnTo>
                  <a:pt x="7470478" y="719007"/>
                </a:lnTo>
                <a:close/>
                <a:moveTo>
                  <a:pt x="7001923" y="487597"/>
                </a:moveTo>
                <a:lnTo>
                  <a:pt x="7086318" y="522082"/>
                </a:lnTo>
                <a:lnTo>
                  <a:pt x="7125114" y="541594"/>
                </a:lnTo>
                <a:close/>
                <a:moveTo>
                  <a:pt x="6630882" y="342815"/>
                </a:moveTo>
                <a:lnTo>
                  <a:pt x="6711574" y="368959"/>
                </a:lnTo>
                <a:lnTo>
                  <a:pt x="6754763" y="386607"/>
                </a:lnTo>
                <a:close/>
                <a:moveTo>
                  <a:pt x="6237649" y="221371"/>
                </a:moveTo>
                <a:lnTo>
                  <a:pt x="6314267" y="240232"/>
                </a:lnTo>
                <a:lnTo>
                  <a:pt x="6361685" y="255595"/>
                </a:lnTo>
                <a:close/>
                <a:moveTo>
                  <a:pt x="5824398" y="124934"/>
                </a:moveTo>
                <a:lnTo>
                  <a:pt x="5896682" y="137435"/>
                </a:lnTo>
                <a:lnTo>
                  <a:pt x="5948146" y="150104"/>
                </a:lnTo>
                <a:close/>
                <a:moveTo>
                  <a:pt x="5309550" y="43904"/>
                </a:moveTo>
                <a:lnTo>
                  <a:pt x="5461104" y="62107"/>
                </a:lnTo>
                <a:lnTo>
                  <a:pt x="5516398" y="71669"/>
                </a:lnTo>
                <a:close/>
                <a:moveTo>
                  <a:pt x="4878856" y="9085"/>
                </a:moveTo>
                <a:lnTo>
                  <a:pt x="5009817" y="15783"/>
                </a:lnTo>
                <a:lnTo>
                  <a:pt x="5123789" y="25524"/>
                </a:lnTo>
                <a:close/>
                <a:moveTo>
                  <a:pt x="4545106" y="0"/>
                </a:moveTo>
                <a:lnTo>
                  <a:pt x="4545106" y="3056965"/>
                </a:lnTo>
                <a:lnTo>
                  <a:pt x="9088436" y="3056965"/>
                </a:lnTo>
                <a:lnTo>
                  <a:pt x="9088500" y="3055255"/>
                </a:lnTo>
                <a:cubicBezTo>
                  <a:pt x="9088500" y="2850811"/>
                  <a:pt x="9058661" y="2651054"/>
                  <a:pt x="9001751" y="2457847"/>
                </a:cubicBezTo>
                <a:lnTo>
                  <a:pt x="8923449" y="2246207"/>
                </a:lnTo>
                <a:lnTo>
                  <a:pt x="8997872" y="2440880"/>
                </a:lnTo>
                <a:cubicBezTo>
                  <a:pt x="9058416" y="2639881"/>
                  <a:pt x="9090212" y="2845926"/>
                  <a:pt x="9090212" y="3056965"/>
                </a:cubicBezTo>
                <a:lnTo>
                  <a:pt x="9089852" y="3066548"/>
                </a:lnTo>
                <a:lnTo>
                  <a:pt x="4544980" y="3066548"/>
                </a:lnTo>
                <a:lnTo>
                  <a:pt x="4544980" y="3066547"/>
                </a:lnTo>
                <a:lnTo>
                  <a:pt x="360" y="3066547"/>
                </a:lnTo>
                <a:lnTo>
                  <a:pt x="0" y="3056965"/>
                </a:lnTo>
                <a:cubicBezTo>
                  <a:pt x="0" y="1368650"/>
                  <a:pt x="2034913" y="0"/>
                  <a:pt x="4545106" y="0"/>
                </a:cubicBezTo>
                <a:close/>
              </a:path>
            </a:pathLst>
          </a:custGeom>
          <a:solidFill>
            <a:srgbClr val="5B9BD5">
              <a:lumMod val="75000"/>
            </a:srgbClr>
          </a:solidFill>
          <a:ln w="12700" cap="flat" cmpd="sng" algn="ctr">
            <a:noFill/>
            <a:prstDash val="solid"/>
            <a:miter lim="800000"/>
          </a:ln>
          <a:effectLst/>
        </p:spPr>
        <p:txBody>
          <a:bodyPr wrap="square" rtlCol="0" anchor="b">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ea typeface="+mn-ea"/>
              <a:cs typeface="+mn-cs"/>
            </a:endParaRPr>
          </a:p>
        </p:txBody>
      </p:sp>
      <p:sp>
        <p:nvSpPr>
          <p:cNvPr id="36" name="Freeform 35">
            <a:extLst>
              <a:ext uri="{FF2B5EF4-FFF2-40B4-BE49-F238E27FC236}">
                <a16:creationId xmlns:a16="http://schemas.microsoft.com/office/drawing/2014/main" id="{D1425B13-248E-2D4A-A89B-5BC1BE01FC8E}"/>
              </a:ext>
            </a:extLst>
          </p:cNvPr>
          <p:cNvSpPr/>
          <p:nvPr/>
        </p:nvSpPr>
        <p:spPr>
          <a:xfrm>
            <a:off x="6034667" y="1139322"/>
            <a:ext cx="4543394" cy="2427396"/>
          </a:xfrm>
          <a:custGeom>
            <a:avLst/>
            <a:gdLst>
              <a:gd name="connsiteX0" fmla="*/ 0 w 4543394"/>
              <a:gd name="connsiteY0" fmla="*/ 0 h 3056965"/>
              <a:gd name="connsiteX1" fmla="*/ 98833 w 4543394"/>
              <a:gd name="connsiteY1" fmla="*/ 0 h 3056965"/>
              <a:gd name="connsiteX2" fmla="*/ 232179 w 4543394"/>
              <a:gd name="connsiteY2" fmla="*/ 2268 h 3056965"/>
              <a:gd name="connsiteX3" fmla="*/ 4543394 w 4543394"/>
              <a:gd name="connsiteY3" fmla="*/ 3055255 h 3056965"/>
              <a:gd name="connsiteX4" fmla="*/ 4543330 w 4543394"/>
              <a:gd name="connsiteY4" fmla="*/ 3056965 h 3056965"/>
              <a:gd name="connsiteX5" fmla="*/ 0 w 4543394"/>
              <a:gd name="connsiteY5" fmla="*/ 3056965 h 305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3394" h="3056965">
                <a:moveTo>
                  <a:pt x="0" y="0"/>
                </a:moveTo>
                <a:lnTo>
                  <a:pt x="98833" y="0"/>
                </a:lnTo>
                <a:lnTo>
                  <a:pt x="232179" y="2268"/>
                </a:lnTo>
                <a:cubicBezTo>
                  <a:pt x="2633676" y="84143"/>
                  <a:pt x="4543394" y="1419700"/>
                  <a:pt x="4543394" y="3055255"/>
                </a:cubicBezTo>
                <a:lnTo>
                  <a:pt x="4543330" y="3056965"/>
                </a:lnTo>
                <a:lnTo>
                  <a:pt x="0" y="3056965"/>
                </a:lnTo>
                <a:close/>
              </a:path>
            </a:pathLst>
          </a:cu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ea typeface="+mn-ea"/>
              <a:cs typeface="+mn-cs"/>
            </a:endParaRPr>
          </a:p>
        </p:txBody>
      </p:sp>
      <p:sp>
        <p:nvSpPr>
          <p:cNvPr id="41" name="Freeform 40">
            <a:extLst>
              <a:ext uri="{FF2B5EF4-FFF2-40B4-BE49-F238E27FC236}">
                <a16:creationId xmlns:a16="http://schemas.microsoft.com/office/drawing/2014/main" id="{6C31F6AD-BFB1-524D-AF6B-E23418F56C83}"/>
              </a:ext>
            </a:extLst>
          </p:cNvPr>
          <p:cNvSpPr/>
          <p:nvPr/>
        </p:nvSpPr>
        <p:spPr>
          <a:xfrm>
            <a:off x="6032418" y="3560097"/>
            <a:ext cx="4533768" cy="2617639"/>
          </a:xfrm>
          <a:custGeom>
            <a:avLst/>
            <a:gdLst>
              <a:gd name="connsiteX0" fmla="*/ 0 w 4565546"/>
              <a:gd name="connsiteY0" fmla="*/ 0 h 3047383"/>
              <a:gd name="connsiteX1" fmla="*/ 4565546 w 4565546"/>
              <a:gd name="connsiteY1" fmla="*/ 0 h 3047383"/>
              <a:gd name="connsiteX2" fmla="*/ 4559992 w 4565546"/>
              <a:gd name="connsiteY2" fmla="*/ 147729 h 3047383"/>
              <a:gd name="connsiteX3" fmla="*/ 20800 w 4565546"/>
              <a:gd name="connsiteY3" fmla="*/ 3047383 h 3047383"/>
              <a:gd name="connsiteX4" fmla="*/ 0 w 4565546"/>
              <a:gd name="connsiteY4" fmla="*/ 3047029 h 3047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5546" h="3047383">
                <a:moveTo>
                  <a:pt x="0" y="0"/>
                </a:moveTo>
                <a:lnTo>
                  <a:pt x="4565546" y="0"/>
                </a:lnTo>
                <a:lnTo>
                  <a:pt x="4559992" y="147729"/>
                </a:lnTo>
                <a:cubicBezTo>
                  <a:pt x="4438260" y="1762937"/>
                  <a:pt x="2452549" y="3047383"/>
                  <a:pt x="20800" y="3047383"/>
                </a:cubicBezTo>
                <a:lnTo>
                  <a:pt x="0" y="3047029"/>
                </a:lnTo>
                <a:close/>
              </a:path>
            </a:pathLst>
          </a:custGeom>
          <a:solidFill>
            <a:srgbClr val="C00000"/>
          </a:solidFill>
          <a:ln w="12700" cap="flat" cmpd="sng" algn="ctr">
            <a:noFill/>
            <a:prstDash val="solid"/>
            <a:miter lim="800000"/>
          </a:ln>
          <a:effectLst/>
        </p:spPr>
        <p:txBody>
          <a:bodyPr wrap="square" rtlCol="0" anchor="b">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ea typeface="+mn-ea"/>
              <a:cs typeface="+mn-cs"/>
            </a:endParaRPr>
          </a:p>
        </p:txBody>
      </p:sp>
      <p:sp>
        <p:nvSpPr>
          <p:cNvPr id="42" name="TextBox 41">
            <a:extLst>
              <a:ext uri="{FF2B5EF4-FFF2-40B4-BE49-F238E27FC236}">
                <a16:creationId xmlns:a16="http://schemas.microsoft.com/office/drawing/2014/main" id="{03F8E3F8-AF17-024E-A75D-4098D379A190}"/>
              </a:ext>
            </a:extLst>
          </p:cNvPr>
          <p:cNvSpPr txBox="1"/>
          <p:nvPr/>
        </p:nvSpPr>
        <p:spPr>
          <a:xfrm>
            <a:off x="903904" y="1290408"/>
            <a:ext cx="2027651"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70C0"/>
                </a:solidFill>
                <a:effectLst/>
                <a:uLnTx/>
                <a:uFillTx/>
              </a:rPr>
              <a:t>FINDABILITY</a:t>
            </a:r>
          </a:p>
        </p:txBody>
      </p:sp>
      <p:sp>
        <p:nvSpPr>
          <p:cNvPr id="43" name="Freeform 42">
            <a:extLst>
              <a:ext uri="{FF2B5EF4-FFF2-40B4-BE49-F238E27FC236}">
                <a16:creationId xmlns:a16="http://schemas.microsoft.com/office/drawing/2014/main" id="{6B0E6CD7-5D4E-9742-83F8-923D41067FC7}"/>
              </a:ext>
            </a:extLst>
          </p:cNvPr>
          <p:cNvSpPr/>
          <p:nvPr/>
        </p:nvSpPr>
        <p:spPr>
          <a:xfrm>
            <a:off x="1644250" y="3564120"/>
            <a:ext cx="4380792" cy="2601741"/>
          </a:xfrm>
          <a:custGeom>
            <a:avLst/>
            <a:gdLst>
              <a:gd name="connsiteX0" fmla="*/ 0 w 4544620"/>
              <a:gd name="connsiteY0" fmla="*/ 0 h 3047381"/>
              <a:gd name="connsiteX1" fmla="*/ 4544620 w 4544620"/>
              <a:gd name="connsiteY1" fmla="*/ 0 h 3047381"/>
              <a:gd name="connsiteX2" fmla="*/ 4544620 w 4544620"/>
              <a:gd name="connsiteY2" fmla="*/ 3047381 h 3047381"/>
              <a:gd name="connsiteX3" fmla="*/ 4310856 w 4544620"/>
              <a:gd name="connsiteY3" fmla="*/ 3043405 h 3047381"/>
              <a:gd name="connsiteX4" fmla="*/ 5554 w 4544620"/>
              <a:gd name="connsiteY4" fmla="*/ 147729 h 3047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4620" h="3047381">
                <a:moveTo>
                  <a:pt x="0" y="0"/>
                </a:moveTo>
                <a:lnTo>
                  <a:pt x="4544620" y="0"/>
                </a:lnTo>
                <a:lnTo>
                  <a:pt x="4544620" y="3047381"/>
                </a:lnTo>
                <a:lnTo>
                  <a:pt x="4310856" y="3043405"/>
                </a:lnTo>
                <a:cubicBezTo>
                  <a:pt x="1986826" y="2964172"/>
                  <a:pt x="123360" y="1710834"/>
                  <a:pt x="5554" y="147729"/>
                </a:cubicBezTo>
                <a:close/>
              </a:path>
            </a:pathLst>
          </a:custGeom>
          <a:solidFill>
            <a:srgbClr val="70AD47">
              <a:lumMod val="75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ea typeface="+mn-ea"/>
              <a:cs typeface="+mn-cs"/>
            </a:endParaRPr>
          </a:p>
        </p:txBody>
      </p:sp>
      <p:sp>
        <p:nvSpPr>
          <p:cNvPr id="44" name="TextBox 43">
            <a:extLst>
              <a:ext uri="{FF2B5EF4-FFF2-40B4-BE49-F238E27FC236}">
                <a16:creationId xmlns:a16="http://schemas.microsoft.com/office/drawing/2014/main" id="{C93800D9-8D44-2545-B158-585038BBB3B0}"/>
              </a:ext>
            </a:extLst>
          </p:cNvPr>
          <p:cNvSpPr txBox="1"/>
          <p:nvPr/>
        </p:nvSpPr>
        <p:spPr>
          <a:xfrm>
            <a:off x="873259" y="5358482"/>
            <a:ext cx="240579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70AD47">
                    <a:lumMod val="75000"/>
                  </a:srgbClr>
                </a:solidFill>
                <a:effectLst/>
                <a:uLnTx/>
                <a:uFillTx/>
              </a:rPr>
              <a:t>ACCESSIBILITY</a:t>
            </a:r>
          </a:p>
        </p:txBody>
      </p:sp>
      <p:sp>
        <p:nvSpPr>
          <p:cNvPr id="45" name="TextBox 44">
            <a:extLst>
              <a:ext uri="{FF2B5EF4-FFF2-40B4-BE49-F238E27FC236}">
                <a16:creationId xmlns:a16="http://schemas.microsoft.com/office/drawing/2014/main" id="{84C2B42D-7646-1D4C-9D93-C6E1BBE6F8ED}"/>
              </a:ext>
            </a:extLst>
          </p:cNvPr>
          <p:cNvSpPr txBox="1"/>
          <p:nvPr/>
        </p:nvSpPr>
        <p:spPr>
          <a:xfrm>
            <a:off x="9257122" y="1265003"/>
            <a:ext cx="264384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ED7D31">
                    <a:lumMod val="75000"/>
                  </a:srgbClr>
                </a:solidFill>
                <a:effectLst/>
                <a:uLnTx/>
                <a:uFillTx/>
              </a:rPr>
              <a:t>INTEROPERABILITY</a:t>
            </a:r>
          </a:p>
        </p:txBody>
      </p:sp>
      <p:sp>
        <p:nvSpPr>
          <p:cNvPr id="46" name="TextBox 45">
            <a:extLst>
              <a:ext uri="{FF2B5EF4-FFF2-40B4-BE49-F238E27FC236}">
                <a16:creationId xmlns:a16="http://schemas.microsoft.com/office/drawing/2014/main" id="{62793685-5869-E24B-B5AB-65BA9EB55500}"/>
              </a:ext>
            </a:extLst>
          </p:cNvPr>
          <p:cNvSpPr txBox="1"/>
          <p:nvPr/>
        </p:nvSpPr>
        <p:spPr>
          <a:xfrm>
            <a:off x="9312329" y="5358482"/>
            <a:ext cx="1962591"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rPr>
              <a:t>REUSABILITY</a:t>
            </a:r>
          </a:p>
        </p:txBody>
      </p:sp>
      <p:sp>
        <p:nvSpPr>
          <p:cNvPr id="47" name="Rounded Rectangle 46">
            <a:extLst>
              <a:ext uri="{FF2B5EF4-FFF2-40B4-BE49-F238E27FC236}">
                <a16:creationId xmlns:a16="http://schemas.microsoft.com/office/drawing/2014/main" id="{D195C10D-DA44-B44E-84A5-8DF2D37C09B8}"/>
              </a:ext>
            </a:extLst>
          </p:cNvPr>
          <p:cNvSpPr/>
          <p:nvPr/>
        </p:nvSpPr>
        <p:spPr>
          <a:xfrm>
            <a:off x="2735040" y="4834412"/>
            <a:ext cx="2165981" cy="510876"/>
          </a:xfrm>
          <a:prstGeom prst="roundRect">
            <a:avLst/>
          </a:prstGeom>
          <a:noFill/>
          <a:ln w="12700" cap="flat" cmpd="sng" algn="ctr">
            <a:noFill/>
            <a:prstDash val="solid"/>
            <a:miter lim="800000"/>
          </a:ln>
          <a:effectLst/>
        </p:spPr>
        <p:txBody>
          <a:bodyPr rtlCol="0" anchor="ctr"/>
          <a:lstStyle/>
          <a:p>
            <a:pPr marL="171450" marR="0" lvl="0" indent="-17145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i="0" u="none" strike="noStrike" kern="0" cap="none" spc="0" normalizeH="0" baseline="0" noProof="0" dirty="0">
              <a:ln>
                <a:noFill/>
              </a:ln>
              <a:solidFill>
                <a:schemeClr val="bg1"/>
              </a:solidFill>
              <a:effectLst/>
              <a:uLnTx/>
              <a:uFillTx/>
              <a:ea typeface="+mn-ea"/>
              <a:cs typeface="+mn-cs"/>
            </a:endParaRPr>
          </a:p>
        </p:txBody>
      </p:sp>
      <p:sp>
        <p:nvSpPr>
          <p:cNvPr id="49" name="Rounded Rectangle 48">
            <a:extLst>
              <a:ext uri="{FF2B5EF4-FFF2-40B4-BE49-F238E27FC236}">
                <a16:creationId xmlns:a16="http://schemas.microsoft.com/office/drawing/2014/main" id="{E1CF6EE9-7F23-9E48-854E-ED167165B1BC}"/>
              </a:ext>
            </a:extLst>
          </p:cNvPr>
          <p:cNvSpPr/>
          <p:nvPr/>
        </p:nvSpPr>
        <p:spPr>
          <a:xfrm>
            <a:off x="5081785" y="3052270"/>
            <a:ext cx="2557570" cy="553332"/>
          </a:xfrm>
          <a:prstGeom prst="roundRect">
            <a:avLst/>
          </a:prstGeom>
          <a:noFill/>
          <a:ln w="12700" cap="flat" cmpd="sng" algn="ctr">
            <a:no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0" cap="none" spc="0" normalizeH="0" baseline="0" noProof="0" dirty="0">
                <a:ln>
                  <a:noFill/>
                </a:ln>
                <a:solidFill>
                  <a:schemeClr val="bg1"/>
                </a:solidFill>
                <a:effectLst/>
                <a:uLnTx/>
                <a:uFillTx/>
                <a:ea typeface="+mn-ea"/>
                <a:cs typeface="+mn-cs"/>
              </a:rPr>
              <a:t>Data Federation</a:t>
            </a:r>
          </a:p>
        </p:txBody>
      </p:sp>
      <p:sp>
        <p:nvSpPr>
          <p:cNvPr id="52" name="Rounded Rectangle 51">
            <a:extLst>
              <a:ext uri="{FF2B5EF4-FFF2-40B4-BE49-F238E27FC236}">
                <a16:creationId xmlns:a16="http://schemas.microsoft.com/office/drawing/2014/main" id="{ADE7D6F0-9ED6-D446-9B38-7113209CB340}"/>
              </a:ext>
            </a:extLst>
          </p:cNvPr>
          <p:cNvSpPr/>
          <p:nvPr/>
        </p:nvSpPr>
        <p:spPr>
          <a:xfrm>
            <a:off x="1601655" y="3196967"/>
            <a:ext cx="1612710" cy="800249"/>
          </a:xfrm>
          <a:prstGeom prst="roundRect">
            <a:avLst/>
          </a:prstGeom>
          <a:noFill/>
          <a:ln w="12700" cap="flat" cmpd="sng" algn="ctr">
            <a:noFill/>
            <a:prstDash val="solid"/>
            <a:miter lim="800000"/>
          </a:ln>
          <a:effectLst/>
        </p:spPr>
        <p:txBody>
          <a:bodyPr rtlCol="0" anchor="ctr"/>
          <a:lstStyle/>
          <a:p>
            <a:pPr marL="171450" marR="0" lvl="0" indent="-17145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0" cap="none" spc="0" normalizeH="0" baseline="0" noProof="0" dirty="0">
                <a:ln>
                  <a:noFill/>
                </a:ln>
                <a:solidFill>
                  <a:schemeClr val="bg1"/>
                </a:solidFill>
                <a:effectLst/>
                <a:uLnTx/>
                <a:uFillTx/>
                <a:ea typeface="+mn-ea"/>
                <a:cs typeface="+mn-cs"/>
              </a:rPr>
              <a:t>Data Identification Schemes</a:t>
            </a:r>
          </a:p>
        </p:txBody>
      </p:sp>
      <p:sp>
        <p:nvSpPr>
          <p:cNvPr id="53" name="Rounded Rectangle 52">
            <a:extLst>
              <a:ext uri="{FF2B5EF4-FFF2-40B4-BE49-F238E27FC236}">
                <a16:creationId xmlns:a16="http://schemas.microsoft.com/office/drawing/2014/main" id="{B6075121-7F16-0840-AFE4-7083E165F601}"/>
              </a:ext>
            </a:extLst>
          </p:cNvPr>
          <p:cNvSpPr/>
          <p:nvPr/>
        </p:nvSpPr>
        <p:spPr>
          <a:xfrm>
            <a:off x="9077516" y="3253659"/>
            <a:ext cx="1529225" cy="691128"/>
          </a:xfrm>
          <a:prstGeom prst="roundRect">
            <a:avLst/>
          </a:prstGeom>
          <a:noFill/>
          <a:ln w="12700" cap="flat" cmpd="sng" algn="ctr">
            <a:noFill/>
            <a:prstDash val="solid"/>
            <a:miter lim="800000"/>
          </a:ln>
          <a:effectLst/>
        </p:spPr>
        <p:txBody>
          <a:bodyPr rtlCol="0" anchor="ctr"/>
          <a:lstStyle/>
          <a:p>
            <a:pPr marL="171450" lvl="0" indent="-171450" algn="ctr">
              <a:buFont typeface="Arial" panose="020B0604020202020204" pitchFamily="34" charset="0"/>
              <a:buChar char="•"/>
              <a:defRPr/>
            </a:pPr>
            <a:r>
              <a:rPr lang="en-US" sz="1200" kern="0" dirty="0">
                <a:solidFill>
                  <a:schemeClr val="bg1"/>
                </a:solidFill>
              </a:rPr>
              <a:t>Metadata Acquisition Cost-Efficient </a:t>
            </a:r>
            <a:r>
              <a:rPr kumimoji="0" lang="en-US" sz="1200" u="none" strike="noStrike" kern="0" cap="none" spc="0" normalizeH="0" baseline="0" noProof="0" dirty="0">
                <a:ln>
                  <a:noFill/>
                </a:ln>
                <a:solidFill>
                  <a:schemeClr val="bg1"/>
                </a:solidFill>
                <a:effectLst/>
                <a:uLnTx/>
                <a:uFillTx/>
                <a:ea typeface="+mn-ea"/>
                <a:cs typeface="+mn-cs"/>
              </a:rPr>
              <a:t>, Quality, Volume</a:t>
            </a:r>
          </a:p>
        </p:txBody>
      </p:sp>
      <p:sp>
        <p:nvSpPr>
          <p:cNvPr id="54" name="TextBox 53">
            <a:extLst>
              <a:ext uri="{FF2B5EF4-FFF2-40B4-BE49-F238E27FC236}">
                <a16:creationId xmlns:a16="http://schemas.microsoft.com/office/drawing/2014/main" id="{2A976444-AA64-2340-AD44-8C0D291833AA}"/>
              </a:ext>
            </a:extLst>
          </p:cNvPr>
          <p:cNvSpPr txBox="1"/>
          <p:nvPr/>
        </p:nvSpPr>
        <p:spPr>
          <a:xfrm>
            <a:off x="3114628" y="2048472"/>
            <a:ext cx="2244436" cy="646331"/>
          </a:xfrm>
          <a:prstGeom prst="rect">
            <a:avLst/>
          </a:prstGeom>
          <a:noFill/>
        </p:spPr>
        <p:txBody>
          <a:bodyPr wrap="square" rtlCol="0">
            <a:spAutoFit/>
          </a:bodyPr>
          <a:lstStyle/>
          <a:p>
            <a:pPr marL="285750" indent="-285750">
              <a:buFont typeface="Arial" panose="020B0604020202020204" pitchFamily="34" charset="0"/>
              <a:buChar char="•"/>
            </a:pPr>
            <a:r>
              <a:rPr lang="en-US" sz="1200" dirty="0">
                <a:solidFill>
                  <a:schemeClr val="bg1"/>
                </a:solidFill>
                <a:cs typeface="Arial"/>
              </a:rPr>
              <a:t>GUIDs</a:t>
            </a:r>
          </a:p>
          <a:p>
            <a:pPr marL="285750" indent="-285750">
              <a:buFont typeface="Arial" panose="020B0604020202020204" pitchFamily="34" charset="0"/>
              <a:buChar char="•"/>
            </a:pPr>
            <a:r>
              <a:rPr lang="en-US" sz="1200" dirty="0">
                <a:solidFill>
                  <a:schemeClr val="bg1"/>
                </a:solidFill>
                <a:cs typeface="Arial"/>
              </a:rPr>
              <a:t>Rich Metadata</a:t>
            </a:r>
          </a:p>
          <a:p>
            <a:pPr marL="285750" indent="-285750">
              <a:buFont typeface="Arial" panose="020B0604020202020204" pitchFamily="34" charset="0"/>
              <a:buChar char="•"/>
            </a:pPr>
            <a:r>
              <a:rPr lang="en-US" sz="1200" dirty="0">
                <a:solidFill>
                  <a:schemeClr val="bg1"/>
                </a:solidFill>
                <a:cs typeface="Arial"/>
              </a:rPr>
              <a:t>Indexing</a:t>
            </a:r>
          </a:p>
        </p:txBody>
      </p:sp>
      <p:sp>
        <p:nvSpPr>
          <p:cNvPr id="55" name="TextBox 54">
            <a:extLst>
              <a:ext uri="{FF2B5EF4-FFF2-40B4-BE49-F238E27FC236}">
                <a16:creationId xmlns:a16="http://schemas.microsoft.com/office/drawing/2014/main" id="{8B63F6AC-C571-7342-B6A4-0324E4E8EB38}"/>
              </a:ext>
            </a:extLst>
          </p:cNvPr>
          <p:cNvSpPr txBox="1"/>
          <p:nvPr/>
        </p:nvSpPr>
        <p:spPr>
          <a:xfrm>
            <a:off x="3085833" y="4480492"/>
            <a:ext cx="2244436" cy="830997"/>
          </a:xfrm>
          <a:prstGeom prst="rect">
            <a:avLst/>
          </a:prstGeom>
          <a:noFill/>
        </p:spPr>
        <p:txBody>
          <a:bodyPr wrap="square" rtlCol="0">
            <a:spAutoFit/>
          </a:bodyPr>
          <a:lstStyle/>
          <a:p>
            <a:pPr marL="285750" indent="-285750">
              <a:buFont typeface="Arial" panose="020B0604020202020204" pitchFamily="34" charset="0"/>
              <a:buChar char="•"/>
            </a:pPr>
            <a:r>
              <a:rPr lang="en-US" sz="1200" dirty="0">
                <a:solidFill>
                  <a:schemeClr val="bg1"/>
                </a:solidFill>
                <a:cs typeface="Arial"/>
              </a:rPr>
              <a:t>Open Access</a:t>
            </a:r>
          </a:p>
          <a:p>
            <a:pPr marL="285750" indent="-285750">
              <a:buFont typeface="Arial" panose="020B0604020202020204" pitchFamily="34" charset="0"/>
              <a:buChar char="•"/>
            </a:pPr>
            <a:r>
              <a:rPr lang="en-US" sz="1200" dirty="0">
                <a:solidFill>
                  <a:schemeClr val="bg1"/>
                </a:solidFill>
                <a:cs typeface="Arial"/>
              </a:rPr>
              <a:t>Open Authentication</a:t>
            </a:r>
          </a:p>
          <a:p>
            <a:pPr marL="285750" indent="-285750">
              <a:buFont typeface="Arial" panose="020B0604020202020204" pitchFamily="34" charset="0"/>
              <a:buChar char="•"/>
            </a:pPr>
            <a:r>
              <a:rPr lang="en-US" sz="1200" dirty="0">
                <a:solidFill>
                  <a:schemeClr val="bg1"/>
                </a:solidFill>
                <a:cs typeface="Arial"/>
              </a:rPr>
              <a:t>Persistent Metadata</a:t>
            </a:r>
          </a:p>
          <a:p>
            <a:pPr marL="285750" indent="-285750">
              <a:buFont typeface="Arial" panose="020B0604020202020204" pitchFamily="34" charset="0"/>
              <a:buChar char="•"/>
            </a:pPr>
            <a:r>
              <a:rPr lang="en-US" sz="1200" kern="0" dirty="0">
                <a:solidFill>
                  <a:schemeClr val="bg1"/>
                </a:solidFill>
              </a:rPr>
              <a:t>Integrated Credentialing</a:t>
            </a:r>
          </a:p>
        </p:txBody>
      </p:sp>
      <p:sp>
        <p:nvSpPr>
          <p:cNvPr id="56" name="TextBox 55">
            <a:extLst>
              <a:ext uri="{FF2B5EF4-FFF2-40B4-BE49-F238E27FC236}">
                <a16:creationId xmlns:a16="http://schemas.microsoft.com/office/drawing/2014/main" id="{6AA4F7DC-CB2D-5D44-9AAE-CE6882B0F8A9}"/>
              </a:ext>
            </a:extLst>
          </p:cNvPr>
          <p:cNvSpPr txBox="1"/>
          <p:nvPr/>
        </p:nvSpPr>
        <p:spPr>
          <a:xfrm>
            <a:off x="7471388" y="2065626"/>
            <a:ext cx="2244436" cy="830997"/>
          </a:xfrm>
          <a:prstGeom prst="rect">
            <a:avLst/>
          </a:prstGeom>
          <a:noFill/>
        </p:spPr>
        <p:txBody>
          <a:bodyPr wrap="square" rtlCol="0">
            <a:spAutoFit/>
          </a:bodyPr>
          <a:lstStyle/>
          <a:p>
            <a:pPr marL="285750" indent="-285750">
              <a:buFont typeface="Arial" panose="020B0604020202020204" pitchFamily="34" charset="0"/>
              <a:buChar char="•"/>
            </a:pPr>
            <a:r>
              <a:rPr lang="en-US" sz="1200" dirty="0">
                <a:solidFill>
                  <a:schemeClr val="bg1"/>
                </a:solidFill>
                <a:cs typeface="Arial"/>
              </a:rPr>
              <a:t>Open Metadata</a:t>
            </a:r>
          </a:p>
          <a:p>
            <a:pPr marL="285750" indent="-285750">
              <a:buFont typeface="Arial" panose="020B0604020202020204" pitchFamily="34" charset="0"/>
              <a:buChar char="•"/>
            </a:pPr>
            <a:r>
              <a:rPr lang="en-US" sz="1200" dirty="0">
                <a:solidFill>
                  <a:schemeClr val="bg1"/>
                </a:solidFill>
                <a:cs typeface="Arial"/>
              </a:rPr>
              <a:t>Open Vocabularies</a:t>
            </a:r>
          </a:p>
          <a:p>
            <a:pPr marL="285750" indent="-285750">
              <a:buFont typeface="Arial" panose="020B0604020202020204" pitchFamily="34" charset="0"/>
              <a:buChar char="•"/>
            </a:pPr>
            <a:r>
              <a:rPr lang="en-US" sz="1200" dirty="0">
                <a:solidFill>
                  <a:schemeClr val="bg1"/>
                </a:solidFill>
                <a:cs typeface="Arial"/>
              </a:rPr>
              <a:t>Linked Data</a:t>
            </a:r>
          </a:p>
          <a:p>
            <a:pPr marL="285750" indent="-285750">
              <a:buFont typeface="Arial" panose="020B0604020202020204" pitchFamily="34" charset="0"/>
              <a:buChar char="•"/>
            </a:pPr>
            <a:endParaRPr lang="en-US" sz="1200" dirty="0">
              <a:solidFill>
                <a:schemeClr val="bg1"/>
              </a:solidFill>
              <a:cs typeface="Arial"/>
            </a:endParaRPr>
          </a:p>
        </p:txBody>
      </p:sp>
      <p:sp>
        <p:nvSpPr>
          <p:cNvPr id="57" name="TextBox 56">
            <a:extLst>
              <a:ext uri="{FF2B5EF4-FFF2-40B4-BE49-F238E27FC236}">
                <a16:creationId xmlns:a16="http://schemas.microsoft.com/office/drawing/2014/main" id="{F48280BF-B7A9-7E4A-8E7A-9D79C641E856}"/>
              </a:ext>
            </a:extLst>
          </p:cNvPr>
          <p:cNvSpPr txBox="1"/>
          <p:nvPr/>
        </p:nvSpPr>
        <p:spPr>
          <a:xfrm>
            <a:off x="7466625" y="4848584"/>
            <a:ext cx="2244436" cy="461665"/>
          </a:xfrm>
          <a:prstGeom prst="rect">
            <a:avLst/>
          </a:prstGeom>
          <a:noFill/>
        </p:spPr>
        <p:txBody>
          <a:bodyPr wrap="square" rtlCol="0">
            <a:spAutoFit/>
          </a:bodyPr>
          <a:lstStyle/>
          <a:p>
            <a:pPr marL="285750" indent="-285750">
              <a:buFont typeface="Arial" panose="020B0604020202020204" pitchFamily="34" charset="0"/>
              <a:buChar char="•"/>
            </a:pPr>
            <a:r>
              <a:rPr lang="en-US" sz="1200" dirty="0">
                <a:solidFill>
                  <a:schemeClr val="bg1"/>
                </a:solidFill>
                <a:cs typeface="Arial"/>
              </a:rPr>
              <a:t>Data Provenance</a:t>
            </a:r>
          </a:p>
          <a:p>
            <a:pPr marL="285750" indent="-285750">
              <a:buFont typeface="Arial" panose="020B0604020202020204" pitchFamily="34" charset="0"/>
              <a:buChar char="•"/>
            </a:pPr>
            <a:r>
              <a:rPr lang="en-US" sz="1200" dirty="0">
                <a:solidFill>
                  <a:schemeClr val="bg1"/>
                </a:solidFill>
                <a:cs typeface="Arial"/>
              </a:rPr>
              <a:t>Community Standards</a:t>
            </a:r>
          </a:p>
        </p:txBody>
      </p:sp>
      <p:grpSp>
        <p:nvGrpSpPr>
          <p:cNvPr id="15" name="Group 14"/>
          <p:cNvGrpSpPr/>
          <p:nvPr/>
        </p:nvGrpSpPr>
        <p:grpSpPr>
          <a:xfrm>
            <a:off x="7182390" y="3622016"/>
            <a:ext cx="2130403" cy="828563"/>
            <a:chOff x="9656776" y="1911695"/>
            <a:chExt cx="1793420" cy="2436887"/>
          </a:xfrm>
        </p:grpSpPr>
        <p:sp>
          <p:nvSpPr>
            <p:cNvPr id="27" name="Rounded Rectangle 26">
              <a:extLst>
                <a:ext uri="{FF2B5EF4-FFF2-40B4-BE49-F238E27FC236}">
                  <a16:creationId xmlns:a16="http://schemas.microsoft.com/office/drawing/2014/main" id="{4759F498-E350-D948-A0D8-9E86BA295287}"/>
                </a:ext>
              </a:extLst>
            </p:cNvPr>
            <p:cNvSpPr/>
            <p:nvPr/>
          </p:nvSpPr>
          <p:spPr>
            <a:xfrm>
              <a:off x="9680158" y="1911695"/>
              <a:ext cx="1770037" cy="2344478"/>
            </a:xfrm>
            <a:prstGeom prst="roundRect">
              <a:avLst/>
            </a:prstGeom>
            <a:solidFill>
              <a:schemeClr val="accent1">
                <a:lumMod val="60000"/>
                <a:lumOff val="40000"/>
              </a:schemeClr>
            </a:solidFill>
            <a:ln w="19050">
              <a:solidFill>
                <a:schemeClr val="tx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lumMod val="75000"/>
                    <a:lumOff val="25000"/>
                  </a:schemeClr>
                </a:solidFill>
              </a:endParaRPr>
            </a:p>
          </p:txBody>
        </p:sp>
        <p:sp>
          <p:nvSpPr>
            <p:cNvPr id="29" name="TextBox 28">
              <a:extLst>
                <a:ext uri="{FF2B5EF4-FFF2-40B4-BE49-F238E27FC236}">
                  <a16:creationId xmlns:a16="http://schemas.microsoft.com/office/drawing/2014/main" id="{E947447C-35DC-D448-B449-2D17DB2AFC7D}"/>
                </a:ext>
              </a:extLst>
            </p:cNvPr>
            <p:cNvSpPr txBox="1"/>
            <p:nvPr/>
          </p:nvSpPr>
          <p:spPr>
            <a:xfrm>
              <a:off x="9656776" y="1922230"/>
              <a:ext cx="1793420" cy="1357803"/>
            </a:xfrm>
            <a:prstGeom prst="rect">
              <a:avLst/>
            </a:prstGeom>
            <a:noFill/>
          </p:spPr>
          <p:txBody>
            <a:bodyPr wrap="square" rtlCol="0">
              <a:spAutoFit/>
            </a:bodyPr>
            <a:lstStyle/>
            <a:p>
              <a:pPr algn="ctr"/>
              <a:r>
                <a:rPr lang="en-US" sz="1200" b="1" dirty="0">
                  <a:solidFill>
                    <a:schemeClr val="tx1">
                      <a:lumMod val="75000"/>
                      <a:lumOff val="25000"/>
                    </a:schemeClr>
                  </a:solidFill>
                  <a:cs typeface="Arial" panose="020B0604020202020204" pitchFamily="34" charset="0"/>
                </a:rPr>
                <a:t>Machine-Readable Data Transformation</a:t>
              </a:r>
            </a:p>
          </p:txBody>
        </p:sp>
        <p:sp>
          <p:nvSpPr>
            <p:cNvPr id="30" name="TextBox 29">
              <a:extLst>
                <a:ext uri="{FF2B5EF4-FFF2-40B4-BE49-F238E27FC236}">
                  <a16:creationId xmlns:a16="http://schemas.microsoft.com/office/drawing/2014/main" id="{EFC27DAF-5F5E-D940-A133-59C04FAAAD7B}"/>
                </a:ext>
              </a:extLst>
            </p:cNvPr>
            <p:cNvSpPr txBox="1"/>
            <p:nvPr/>
          </p:nvSpPr>
          <p:spPr>
            <a:xfrm>
              <a:off x="9754418" y="2990779"/>
              <a:ext cx="1621516" cy="1357803"/>
            </a:xfrm>
            <a:prstGeom prst="rect">
              <a:avLst/>
            </a:prstGeom>
            <a:noFill/>
          </p:spPr>
          <p:txBody>
            <a:bodyPr wrap="square" rtlCol="0">
              <a:spAutoFit/>
            </a:bodyPr>
            <a:lstStyle/>
            <a:p>
              <a:pPr algn="ctr"/>
              <a:r>
                <a:rPr lang="en-US" sz="1200" dirty="0">
                  <a:solidFill>
                    <a:schemeClr val="tx1">
                      <a:lumMod val="75000"/>
                      <a:lumOff val="25000"/>
                    </a:schemeClr>
                  </a:solidFill>
                </a:rPr>
                <a:t>Standardizing format for re-use. </a:t>
              </a:r>
            </a:p>
          </p:txBody>
        </p:sp>
      </p:grpSp>
      <p:grpSp>
        <p:nvGrpSpPr>
          <p:cNvPr id="7" name="Group 6"/>
          <p:cNvGrpSpPr/>
          <p:nvPr/>
        </p:nvGrpSpPr>
        <p:grpSpPr>
          <a:xfrm>
            <a:off x="5271164" y="1034269"/>
            <a:ext cx="1649672" cy="886510"/>
            <a:chOff x="4222610" y="1901923"/>
            <a:chExt cx="1649672" cy="1627536"/>
          </a:xfrm>
        </p:grpSpPr>
        <p:sp>
          <p:nvSpPr>
            <p:cNvPr id="24" name="Rounded Rectangle 23">
              <a:extLst>
                <a:ext uri="{FF2B5EF4-FFF2-40B4-BE49-F238E27FC236}">
                  <a16:creationId xmlns:a16="http://schemas.microsoft.com/office/drawing/2014/main" id="{628F67F4-6313-A34F-9E34-F0C5B7557942}"/>
                </a:ext>
              </a:extLst>
            </p:cNvPr>
            <p:cNvSpPr/>
            <p:nvPr/>
          </p:nvSpPr>
          <p:spPr>
            <a:xfrm>
              <a:off x="4222610" y="1917471"/>
              <a:ext cx="1645920" cy="1611988"/>
            </a:xfrm>
            <a:prstGeom prst="round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1" name="TextBox 10">
              <a:extLst>
                <a:ext uri="{FF2B5EF4-FFF2-40B4-BE49-F238E27FC236}">
                  <a16:creationId xmlns:a16="http://schemas.microsoft.com/office/drawing/2014/main" id="{E3FFD959-DC7E-2540-8DD9-3666141E9738}"/>
                </a:ext>
              </a:extLst>
            </p:cNvPr>
            <p:cNvSpPr txBox="1"/>
            <p:nvPr/>
          </p:nvSpPr>
          <p:spPr>
            <a:xfrm>
              <a:off x="4224693" y="1901923"/>
              <a:ext cx="1647589" cy="847566"/>
            </a:xfrm>
            <a:prstGeom prst="rect">
              <a:avLst/>
            </a:prstGeom>
            <a:noFill/>
          </p:spPr>
          <p:txBody>
            <a:bodyPr wrap="square" rtlCol="0">
              <a:spAutoFit/>
            </a:bodyPr>
            <a:lstStyle/>
            <a:p>
              <a:pPr algn="ctr"/>
              <a:r>
                <a:rPr lang="en-US" sz="1200" b="1" dirty="0">
                  <a:cs typeface="Arial" panose="020B0604020202020204" pitchFamily="34" charset="0"/>
                </a:rPr>
                <a:t>Multi-Project Data Submission Portal</a:t>
              </a:r>
            </a:p>
          </p:txBody>
        </p:sp>
        <p:sp>
          <p:nvSpPr>
            <p:cNvPr id="20" name="TextBox 19">
              <a:extLst>
                <a:ext uri="{FF2B5EF4-FFF2-40B4-BE49-F238E27FC236}">
                  <a16:creationId xmlns:a16="http://schemas.microsoft.com/office/drawing/2014/main" id="{4FCAD6A5-0481-8941-8DC7-A3203A5B212C}"/>
                </a:ext>
              </a:extLst>
            </p:cNvPr>
            <p:cNvSpPr txBox="1"/>
            <p:nvPr/>
          </p:nvSpPr>
          <p:spPr>
            <a:xfrm>
              <a:off x="4234644" y="2538347"/>
              <a:ext cx="1601050" cy="847566"/>
            </a:xfrm>
            <a:prstGeom prst="rect">
              <a:avLst/>
            </a:prstGeom>
            <a:noFill/>
          </p:spPr>
          <p:txBody>
            <a:bodyPr wrap="square" rtlCol="0">
              <a:spAutoFit/>
            </a:bodyPr>
            <a:lstStyle/>
            <a:p>
              <a:r>
                <a:rPr lang="en-US" sz="1200" dirty="0">
                  <a:solidFill>
                    <a:prstClr val="black"/>
                  </a:solidFill>
                </a:rPr>
                <a:t>Single point-of-entry for PI data submission. </a:t>
              </a:r>
              <a:endParaRPr lang="en-US" sz="1200" dirty="0"/>
            </a:p>
          </p:txBody>
        </p:sp>
      </p:grpSp>
      <p:grpSp>
        <p:nvGrpSpPr>
          <p:cNvPr id="8" name="Group 7"/>
          <p:cNvGrpSpPr/>
          <p:nvPr/>
        </p:nvGrpSpPr>
        <p:grpSpPr>
          <a:xfrm>
            <a:off x="3291382" y="3306105"/>
            <a:ext cx="1460724" cy="883347"/>
            <a:chOff x="6132075" y="1882694"/>
            <a:chExt cx="1460724" cy="905076"/>
          </a:xfrm>
        </p:grpSpPr>
        <p:sp>
          <p:nvSpPr>
            <p:cNvPr id="25" name="Rounded Rectangle 24">
              <a:extLst>
                <a:ext uri="{FF2B5EF4-FFF2-40B4-BE49-F238E27FC236}">
                  <a16:creationId xmlns:a16="http://schemas.microsoft.com/office/drawing/2014/main" id="{66E7E00E-99D1-E84A-BAF7-875530C5575F}"/>
                </a:ext>
              </a:extLst>
            </p:cNvPr>
            <p:cNvSpPr/>
            <p:nvPr/>
          </p:nvSpPr>
          <p:spPr>
            <a:xfrm>
              <a:off x="6132075" y="1922276"/>
              <a:ext cx="1451139" cy="865494"/>
            </a:xfrm>
            <a:prstGeom prst="round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7" name="TextBox 16">
              <a:extLst>
                <a:ext uri="{FF2B5EF4-FFF2-40B4-BE49-F238E27FC236}">
                  <a16:creationId xmlns:a16="http://schemas.microsoft.com/office/drawing/2014/main" id="{ABB1ECA5-EF1F-B34E-8C1D-BB2FE8C47FFB}"/>
                </a:ext>
              </a:extLst>
            </p:cNvPr>
            <p:cNvSpPr txBox="1"/>
            <p:nvPr/>
          </p:nvSpPr>
          <p:spPr>
            <a:xfrm>
              <a:off x="6133928" y="1882694"/>
              <a:ext cx="1416276" cy="473021"/>
            </a:xfrm>
            <a:prstGeom prst="rect">
              <a:avLst/>
            </a:prstGeom>
            <a:noFill/>
          </p:spPr>
          <p:txBody>
            <a:bodyPr wrap="square" rtlCol="0">
              <a:spAutoFit/>
            </a:bodyPr>
            <a:lstStyle/>
            <a:p>
              <a:pPr algn="ctr"/>
              <a:r>
                <a:rPr lang="en-US" sz="1200" b="1" dirty="0">
                  <a:cs typeface="Arial" panose="020B0604020202020204" pitchFamily="34" charset="0"/>
                </a:rPr>
                <a:t>Data Migration to AWS Cloud</a:t>
              </a:r>
            </a:p>
          </p:txBody>
        </p:sp>
        <p:sp>
          <p:nvSpPr>
            <p:cNvPr id="18" name="TextBox 17">
              <a:extLst>
                <a:ext uri="{FF2B5EF4-FFF2-40B4-BE49-F238E27FC236}">
                  <a16:creationId xmlns:a16="http://schemas.microsoft.com/office/drawing/2014/main" id="{7BA8D5DA-9F37-6345-A359-530C2D4CE375}"/>
                </a:ext>
              </a:extLst>
            </p:cNvPr>
            <p:cNvSpPr txBox="1"/>
            <p:nvPr/>
          </p:nvSpPr>
          <p:spPr>
            <a:xfrm>
              <a:off x="6176523" y="2263771"/>
              <a:ext cx="1416276" cy="283813"/>
            </a:xfrm>
            <a:prstGeom prst="rect">
              <a:avLst/>
            </a:prstGeom>
            <a:noFill/>
          </p:spPr>
          <p:txBody>
            <a:bodyPr wrap="square" rtlCol="0">
              <a:spAutoFit/>
            </a:bodyPr>
            <a:lstStyle/>
            <a:p>
              <a:pPr algn="ctr"/>
              <a:r>
                <a:rPr lang="en-US" sz="1200" dirty="0">
                  <a:solidFill>
                    <a:prstClr val="black"/>
                  </a:solidFill>
                </a:rPr>
                <a:t>Secure; long-term</a:t>
              </a:r>
            </a:p>
          </p:txBody>
        </p:sp>
      </p:grpSp>
      <p:grpSp>
        <p:nvGrpSpPr>
          <p:cNvPr id="16" name="Group 15"/>
          <p:cNvGrpSpPr/>
          <p:nvPr/>
        </p:nvGrpSpPr>
        <p:grpSpPr>
          <a:xfrm>
            <a:off x="5061187" y="3436705"/>
            <a:ext cx="1994643" cy="982454"/>
            <a:chOff x="7970227" y="4140247"/>
            <a:chExt cx="1994643" cy="2706624"/>
          </a:xfrm>
        </p:grpSpPr>
        <p:grpSp>
          <p:nvGrpSpPr>
            <p:cNvPr id="9" name="Group 8"/>
            <p:cNvGrpSpPr/>
            <p:nvPr/>
          </p:nvGrpSpPr>
          <p:grpSpPr>
            <a:xfrm>
              <a:off x="7970227" y="4140247"/>
              <a:ext cx="1994643" cy="2706624"/>
              <a:chOff x="7720191" y="1884821"/>
              <a:chExt cx="1994643" cy="2706624"/>
            </a:xfrm>
          </p:grpSpPr>
          <p:sp>
            <p:nvSpPr>
              <p:cNvPr id="26" name="Rounded Rectangle 25">
                <a:extLst>
                  <a:ext uri="{FF2B5EF4-FFF2-40B4-BE49-F238E27FC236}">
                    <a16:creationId xmlns:a16="http://schemas.microsoft.com/office/drawing/2014/main" id="{EEA3DE4C-339E-2B4F-B0A9-CCEBB5334A60}"/>
                  </a:ext>
                </a:extLst>
              </p:cNvPr>
              <p:cNvSpPr/>
              <p:nvPr/>
            </p:nvSpPr>
            <p:spPr>
              <a:xfrm>
                <a:off x="7723944" y="1884821"/>
                <a:ext cx="1990890" cy="2706624"/>
              </a:xfrm>
              <a:prstGeom prst="roundRect">
                <a:avLst/>
              </a:prstGeom>
              <a:solidFill>
                <a:schemeClr val="accent1">
                  <a:lumMod val="60000"/>
                  <a:lumOff val="40000"/>
                </a:schemeClr>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lumMod val="75000"/>
                      <a:lumOff val="25000"/>
                    </a:schemeClr>
                  </a:solidFill>
                </a:endParaRPr>
              </a:p>
            </p:txBody>
          </p:sp>
          <p:sp>
            <p:nvSpPr>
              <p:cNvPr id="19" name="TextBox 18">
                <a:extLst>
                  <a:ext uri="{FF2B5EF4-FFF2-40B4-BE49-F238E27FC236}">
                    <a16:creationId xmlns:a16="http://schemas.microsoft.com/office/drawing/2014/main" id="{0834A8EF-398F-6340-BE89-376D927526B4}"/>
                  </a:ext>
                </a:extLst>
              </p:cNvPr>
              <p:cNvSpPr txBox="1"/>
              <p:nvPr/>
            </p:nvSpPr>
            <p:spPr>
              <a:xfrm>
                <a:off x="7720191" y="2550974"/>
                <a:ext cx="1990889" cy="1780618"/>
              </a:xfrm>
              <a:prstGeom prst="rect">
                <a:avLst/>
              </a:prstGeom>
              <a:noFill/>
            </p:spPr>
            <p:txBody>
              <a:bodyPr wrap="square" rtlCol="0">
                <a:spAutoFit/>
              </a:bodyPr>
              <a:lstStyle/>
              <a:p>
                <a:pPr algn="ctr"/>
                <a:r>
                  <a:rPr lang="en-US" sz="1200" dirty="0">
                    <a:solidFill>
                      <a:schemeClr val="tx1">
                        <a:lumMod val="75000"/>
                        <a:lumOff val="25000"/>
                      </a:schemeClr>
                    </a:solidFill>
                  </a:rPr>
                  <a:t>ISATab model based. Structured </a:t>
                </a:r>
                <a:r>
                  <a:rPr lang="en-US" sz="1200" i="1" dirty="0">
                    <a:solidFill>
                      <a:schemeClr val="tx1">
                        <a:lumMod val="75000"/>
                        <a:lumOff val="25000"/>
                      </a:schemeClr>
                    </a:solidFill>
                  </a:rPr>
                  <a:t>sample</a:t>
                </a:r>
                <a:r>
                  <a:rPr lang="en-US" sz="1200" dirty="0">
                    <a:solidFill>
                      <a:schemeClr val="tx1">
                        <a:lumMod val="75000"/>
                        <a:lumOff val="25000"/>
                      </a:schemeClr>
                    </a:solidFill>
                  </a:rPr>
                  <a:t> and </a:t>
                </a:r>
                <a:r>
                  <a:rPr lang="en-US" sz="1200" i="1" dirty="0">
                    <a:solidFill>
                      <a:schemeClr val="tx1">
                        <a:lumMod val="75000"/>
                        <a:lumOff val="25000"/>
                      </a:schemeClr>
                    </a:solidFill>
                  </a:rPr>
                  <a:t>assay</a:t>
                </a:r>
                <a:r>
                  <a:rPr lang="en-US" sz="1200" dirty="0">
                    <a:solidFill>
                      <a:schemeClr val="tx1">
                        <a:lumMod val="75000"/>
                        <a:lumOff val="25000"/>
                      </a:schemeClr>
                    </a:solidFill>
                  </a:rPr>
                  <a:t>-level data. </a:t>
                </a:r>
              </a:p>
            </p:txBody>
          </p:sp>
        </p:grpSp>
        <p:sp>
          <p:nvSpPr>
            <p:cNvPr id="12" name="TextBox 11">
              <a:extLst>
                <a:ext uri="{FF2B5EF4-FFF2-40B4-BE49-F238E27FC236}">
                  <a16:creationId xmlns:a16="http://schemas.microsoft.com/office/drawing/2014/main" id="{01F7FD3F-14D0-314F-A7A1-8E6775B500A8}"/>
                </a:ext>
              </a:extLst>
            </p:cNvPr>
            <p:cNvSpPr txBox="1"/>
            <p:nvPr/>
          </p:nvSpPr>
          <p:spPr>
            <a:xfrm>
              <a:off x="7973980" y="4302991"/>
              <a:ext cx="1980939" cy="763122"/>
            </a:xfrm>
            <a:prstGeom prst="rect">
              <a:avLst/>
            </a:prstGeom>
            <a:noFill/>
          </p:spPr>
          <p:txBody>
            <a:bodyPr wrap="square" rtlCol="0">
              <a:spAutoFit/>
            </a:bodyPr>
            <a:lstStyle/>
            <a:p>
              <a:pPr algn="ctr"/>
              <a:r>
                <a:rPr lang="en-US" sz="1200" b="1" dirty="0">
                  <a:solidFill>
                    <a:schemeClr val="tx1">
                      <a:lumMod val="75000"/>
                      <a:lumOff val="25000"/>
                    </a:schemeClr>
                  </a:solidFill>
                  <a:cs typeface="Arial" panose="020B0604020202020204" pitchFamily="34" charset="0"/>
                </a:rPr>
                <a:t>Metadata Configurations</a:t>
              </a:r>
            </a:p>
          </p:txBody>
        </p:sp>
      </p:grpSp>
      <p:grpSp>
        <p:nvGrpSpPr>
          <p:cNvPr id="3" name="Group 2"/>
          <p:cNvGrpSpPr/>
          <p:nvPr/>
        </p:nvGrpSpPr>
        <p:grpSpPr>
          <a:xfrm>
            <a:off x="4977190" y="2113874"/>
            <a:ext cx="2188857" cy="913712"/>
            <a:chOff x="321478" y="1920332"/>
            <a:chExt cx="2188857" cy="964415"/>
          </a:xfrm>
        </p:grpSpPr>
        <p:sp>
          <p:nvSpPr>
            <p:cNvPr id="31" name="Rounded Rectangle 30">
              <a:extLst>
                <a:ext uri="{FF2B5EF4-FFF2-40B4-BE49-F238E27FC236}">
                  <a16:creationId xmlns:a16="http://schemas.microsoft.com/office/drawing/2014/main" id="{E3B296B4-470B-1449-8C8F-08D377F58E95}"/>
                </a:ext>
              </a:extLst>
            </p:cNvPr>
            <p:cNvSpPr/>
            <p:nvPr/>
          </p:nvSpPr>
          <p:spPr>
            <a:xfrm>
              <a:off x="342841" y="1920332"/>
              <a:ext cx="2120697" cy="964415"/>
            </a:xfrm>
            <a:prstGeom prst="roundRect">
              <a:avLst/>
            </a:prstGeom>
            <a:solidFill>
              <a:schemeClr val="accent1">
                <a:lumMod val="60000"/>
                <a:lumOff val="40000"/>
              </a:schemeClr>
            </a:solidFill>
            <a:ln w="19050">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lumMod val="75000"/>
                    <a:lumOff val="25000"/>
                  </a:schemeClr>
                </a:solidFill>
              </a:endParaRPr>
            </a:p>
          </p:txBody>
        </p:sp>
        <p:sp>
          <p:nvSpPr>
            <p:cNvPr id="32" name="TextBox 31">
              <a:extLst>
                <a:ext uri="{FF2B5EF4-FFF2-40B4-BE49-F238E27FC236}">
                  <a16:creationId xmlns:a16="http://schemas.microsoft.com/office/drawing/2014/main" id="{ED2BAF17-AD08-5E47-9A08-94F97591C1CE}"/>
                </a:ext>
              </a:extLst>
            </p:cNvPr>
            <p:cNvSpPr txBox="1"/>
            <p:nvPr/>
          </p:nvSpPr>
          <p:spPr>
            <a:xfrm>
              <a:off x="653589" y="1959694"/>
              <a:ext cx="1499199" cy="487283"/>
            </a:xfrm>
            <a:prstGeom prst="rect">
              <a:avLst/>
            </a:prstGeom>
            <a:noFill/>
          </p:spPr>
          <p:txBody>
            <a:bodyPr wrap="square" rtlCol="0">
              <a:spAutoFit/>
            </a:bodyPr>
            <a:lstStyle/>
            <a:p>
              <a:pPr algn="ctr"/>
              <a:r>
                <a:rPr lang="en-US" sz="1200" b="1" dirty="0">
                  <a:solidFill>
                    <a:schemeClr val="tx1">
                      <a:lumMod val="75000"/>
                      <a:lumOff val="25000"/>
                    </a:schemeClr>
                  </a:solidFill>
                  <a:cs typeface="Arial" panose="020B0604020202020204" pitchFamily="34" charset="0"/>
                </a:rPr>
                <a:t>Data Management Environment</a:t>
              </a:r>
            </a:p>
          </p:txBody>
        </p:sp>
        <p:sp>
          <p:nvSpPr>
            <p:cNvPr id="33" name="Rectangle 32">
              <a:extLst>
                <a:ext uri="{FF2B5EF4-FFF2-40B4-BE49-F238E27FC236}">
                  <a16:creationId xmlns:a16="http://schemas.microsoft.com/office/drawing/2014/main" id="{92B747E8-EF13-6242-8F44-2BA05568F2B2}"/>
                </a:ext>
              </a:extLst>
            </p:cNvPr>
            <p:cNvSpPr/>
            <p:nvPr/>
          </p:nvSpPr>
          <p:spPr>
            <a:xfrm>
              <a:off x="321478" y="2378979"/>
              <a:ext cx="2188857" cy="487283"/>
            </a:xfrm>
            <a:prstGeom prst="rect">
              <a:avLst/>
            </a:prstGeom>
          </p:spPr>
          <p:txBody>
            <a:bodyPr wrap="square">
              <a:spAutoFit/>
            </a:bodyPr>
            <a:lstStyle/>
            <a:p>
              <a:r>
                <a:rPr lang="en-US" sz="1200" dirty="0">
                  <a:solidFill>
                    <a:schemeClr val="tx1">
                      <a:lumMod val="75000"/>
                      <a:lumOff val="25000"/>
                    </a:schemeClr>
                  </a:solidFill>
                </a:rPr>
                <a:t>Automate DSA, DMP with tools. End-to-end PI involvement</a:t>
              </a:r>
              <a:endParaRPr lang="en-US" sz="1200" i="1" u="sng" dirty="0">
                <a:solidFill>
                  <a:schemeClr val="tx1">
                    <a:lumMod val="75000"/>
                    <a:lumOff val="25000"/>
                  </a:schemeClr>
                </a:solidFill>
              </a:endParaRPr>
            </a:p>
          </p:txBody>
        </p:sp>
      </p:grpSp>
    </p:spTree>
    <p:extLst>
      <p:ext uri="{BB962C8B-B14F-4D97-AF65-F5344CB8AC3E}">
        <p14:creationId xmlns:p14="http://schemas.microsoft.com/office/powerpoint/2010/main" val="682378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F5D69E-4222-1640-BF8A-C5D885DEA949}"/>
              </a:ext>
            </a:extLst>
          </p:cNvPr>
          <p:cNvSpPr>
            <a:spLocks noGrp="1"/>
          </p:cNvSpPr>
          <p:nvPr>
            <p:ph type="sldNum" sz="quarter" idx="12"/>
          </p:nvPr>
        </p:nvSpPr>
        <p:spPr/>
        <p:txBody>
          <a:bodyPr/>
          <a:lstStyle/>
          <a:p>
            <a:fld id="{2E8C51FE-49D9-314D-9957-ABBF7DDE8782}" type="slidenum">
              <a:rPr lang="en-US" smtClean="0"/>
              <a:pPr/>
              <a:t>5</a:t>
            </a:fld>
            <a:endParaRPr lang="en-US" dirty="0"/>
          </a:p>
        </p:txBody>
      </p:sp>
      <p:sp>
        <p:nvSpPr>
          <p:cNvPr id="5" name="Title 2">
            <a:extLst>
              <a:ext uri="{FF2B5EF4-FFF2-40B4-BE49-F238E27FC236}">
                <a16:creationId xmlns:a16="http://schemas.microsoft.com/office/drawing/2014/main" id="{88ED74E3-4A53-FC44-B003-D40CE94A0B6A}"/>
              </a:ext>
            </a:extLst>
          </p:cNvPr>
          <p:cNvSpPr txBox="1">
            <a:spLocks/>
          </p:cNvSpPr>
          <p:nvPr/>
        </p:nvSpPr>
        <p:spPr>
          <a:xfrm>
            <a:off x="2200760" y="138369"/>
            <a:ext cx="8500820" cy="646331"/>
          </a:xfrm>
          <a:prstGeom prst="rect">
            <a:avLst/>
          </a:prstGeom>
          <a:noFill/>
        </p:spPr>
        <p:txBody>
          <a:bodyPr vert="horz" wrap="squar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1B61"/>
                </a:solidFill>
                <a:uLnTx/>
                <a:uFillTx/>
                <a:ea typeface="ヒラギノ角ゴ Pro W3" charset="-128"/>
                <a:cs typeface="Arial" panose="020B0604020202020204" pitchFamily="34" charset="0"/>
              </a:rPr>
              <a:t>Multi-Project Submission Portal</a:t>
            </a:r>
          </a:p>
        </p:txBody>
      </p:sp>
      <p:pic>
        <p:nvPicPr>
          <p:cNvPr id="7" name="Picture 6">
            <a:extLst>
              <a:ext uri="{FF2B5EF4-FFF2-40B4-BE49-F238E27FC236}">
                <a16:creationId xmlns:a16="http://schemas.microsoft.com/office/drawing/2014/main" id="{05BA8C0A-C9AA-5344-8805-556A61861367}"/>
              </a:ext>
            </a:extLst>
          </p:cNvPr>
          <p:cNvPicPr>
            <a:picLocks noChangeAspect="1"/>
          </p:cNvPicPr>
          <p:nvPr/>
        </p:nvPicPr>
        <p:blipFill rotWithShape="1">
          <a:blip r:embed="rId2"/>
          <a:srcRect t="30781"/>
          <a:stretch/>
        </p:blipFill>
        <p:spPr>
          <a:xfrm>
            <a:off x="2662058" y="784700"/>
            <a:ext cx="9529942" cy="1580989"/>
          </a:xfrm>
          <a:prstGeom prst="rect">
            <a:avLst/>
          </a:prstGeom>
        </p:spPr>
      </p:pic>
      <p:grpSp>
        <p:nvGrpSpPr>
          <p:cNvPr id="17" name="Group 16">
            <a:extLst>
              <a:ext uri="{FF2B5EF4-FFF2-40B4-BE49-F238E27FC236}">
                <a16:creationId xmlns:a16="http://schemas.microsoft.com/office/drawing/2014/main" id="{CA9B331C-755B-4752-BA2B-35958ECCA867}"/>
              </a:ext>
            </a:extLst>
          </p:cNvPr>
          <p:cNvGrpSpPr/>
          <p:nvPr/>
        </p:nvGrpSpPr>
        <p:grpSpPr>
          <a:xfrm>
            <a:off x="61725" y="2444053"/>
            <a:ext cx="6926927" cy="3396660"/>
            <a:chOff x="-693424" y="4720247"/>
            <a:chExt cx="7391879" cy="3898054"/>
          </a:xfrm>
        </p:grpSpPr>
        <p:grpSp>
          <p:nvGrpSpPr>
            <p:cNvPr id="14" name="Group 13">
              <a:extLst>
                <a:ext uri="{FF2B5EF4-FFF2-40B4-BE49-F238E27FC236}">
                  <a16:creationId xmlns:a16="http://schemas.microsoft.com/office/drawing/2014/main" id="{5B392EB0-075C-42FF-875C-AF5952841395}"/>
                </a:ext>
              </a:extLst>
            </p:cNvPr>
            <p:cNvGrpSpPr/>
            <p:nvPr/>
          </p:nvGrpSpPr>
          <p:grpSpPr>
            <a:xfrm>
              <a:off x="-693424" y="4720247"/>
              <a:ext cx="7391879" cy="3898054"/>
              <a:chOff x="3805645" y="2824249"/>
              <a:chExt cx="7391879" cy="3898054"/>
            </a:xfrm>
          </p:grpSpPr>
          <p:pic>
            <p:nvPicPr>
              <p:cNvPr id="6" name="Picture 5">
                <a:extLst>
                  <a:ext uri="{FF2B5EF4-FFF2-40B4-BE49-F238E27FC236}">
                    <a16:creationId xmlns:a16="http://schemas.microsoft.com/office/drawing/2014/main" id="{44A7C61E-F3BD-0E49-9817-9E9D1A688348}"/>
                  </a:ext>
                </a:extLst>
              </p:cNvPr>
              <p:cNvPicPr>
                <a:picLocks noChangeAspect="1"/>
              </p:cNvPicPr>
              <p:nvPr/>
            </p:nvPicPr>
            <p:blipFill rotWithShape="1">
              <a:blip r:embed="rId3"/>
              <a:srcRect l="2464" t="4365" b="39758"/>
              <a:stretch/>
            </p:blipFill>
            <p:spPr>
              <a:xfrm>
                <a:off x="3805645" y="2824249"/>
                <a:ext cx="7391879" cy="1730334"/>
              </a:xfrm>
              <a:prstGeom prst="rect">
                <a:avLst/>
              </a:prstGeom>
            </p:spPr>
          </p:pic>
          <p:pic>
            <p:nvPicPr>
              <p:cNvPr id="12" name="Picture 11">
                <a:extLst>
                  <a:ext uri="{FF2B5EF4-FFF2-40B4-BE49-F238E27FC236}">
                    <a16:creationId xmlns:a16="http://schemas.microsoft.com/office/drawing/2014/main" id="{660D887B-EF24-438D-B1BA-2C834AD85225}"/>
                  </a:ext>
                </a:extLst>
              </p:cNvPr>
              <p:cNvPicPr>
                <a:picLocks noChangeAspect="1"/>
              </p:cNvPicPr>
              <p:nvPr/>
            </p:nvPicPr>
            <p:blipFill>
              <a:blip r:embed="rId4"/>
              <a:stretch>
                <a:fillRect/>
              </a:stretch>
            </p:blipFill>
            <p:spPr>
              <a:xfrm>
                <a:off x="3805645" y="5709348"/>
                <a:ext cx="7066901" cy="1012955"/>
              </a:xfrm>
              <a:prstGeom prst="rect">
                <a:avLst/>
              </a:prstGeom>
            </p:spPr>
          </p:pic>
          <p:pic>
            <p:nvPicPr>
              <p:cNvPr id="13" name="Picture 12">
                <a:extLst>
                  <a:ext uri="{FF2B5EF4-FFF2-40B4-BE49-F238E27FC236}">
                    <a16:creationId xmlns:a16="http://schemas.microsoft.com/office/drawing/2014/main" id="{B72BD658-645B-4E62-B1AA-7FE1B03A628F}"/>
                  </a:ext>
                </a:extLst>
              </p:cNvPr>
              <p:cNvPicPr>
                <a:picLocks noChangeAspect="1"/>
              </p:cNvPicPr>
              <p:nvPr/>
            </p:nvPicPr>
            <p:blipFill>
              <a:blip r:embed="rId5"/>
              <a:stretch>
                <a:fillRect/>
              </a:stretch>
            </p:blipFill>
            <p:spPr>
              <a:xfrm>
                <a:off x="3805645" y="4620835"/>
                <a:ext cx="7053943" cy="1088513"/>
              </a:xfrm>
              <a:prstGeom prst="rect">
                <a:avLst/>
              </a:prstGeom>
            </p:spPr>
          </p:pic>
        </p:grpSp>
        <p:grpSp>
          <p:nvGrpSpPr>
            <p:cNvPr id="16" name="Group 15">
              <a:extLst>
                <a:ext uri="{FF2B5EF4-FFF2-40B4-BE49-F238E27FC236}">
                  <a16:creationId xmlns:a16="http://schemas.microsoft.com/office/drawing/2014/main" id="{FA649EB7-AA7D-4945-AA3A-CA71455E7DD6}"/>
                </a:ext>
              </a:extLst>
            </p:cNvPr>
            <p:cNvGrpSpPr/>
            <p:nvPr/>
          </p:nvGrpSpPr>
          <p:grpSpPr>
            <a:xfrm>
              <a:off x="2507363" y="5062400"/>
              <a:ext cx="841557" cy="283132"/>
              <a:chOff x="7025324" y="3819107"/>
              <a:chExt cx="841557" cy="283132"/>
            </a:xfrm>
          </p:grpSpPr>
          <p:pic>
            <p:nvPicPr>
              <p:cNvPr id="9" name="Picture 8">
                <a:extLst>
                  <a:ext uri="{FF2B5EF4-FFF2-40B4-BE49-F238E27FC236}">
                    <a16:creationId xmlns:a16="http://schemas.microsoft.com/office/drawing/2014/main" id="{78F7C9BD-974A-F145-B1FD-9B7B6A2211C2}"/>
                  </a:ext>
                </a:extLst>
              </p:cNvPr>
              <p:cNvPicPr>
                <a:picLocks noChangeAspect="1"/>
              </p:cNvPicPr>
              <p:nvPr/>
            </p:nvPicPr>
            <p:blipFill rotWithShape="1">
              <a:blip r:embed="rId6"/>
              <a:srcRect r="73095"/>
              <a:stretch/>
            </p:blipFill>
            <p:spPr>
              <a:xfrm>
                <a:off x="7025324" y="3819107"/>
                <a:ext cx="170359" cy="283132"/>
              </a:xfrm>
              <a:prstGeom prst="rect">
                <a:avLst/>
              </a:prstGeom>
            </p:spPr>
          </p:pic>
          <p:sp>
            <p:nvSpPr>
              <p:cNvPr id="11" name="TextBox 10">
                <a:extLst>
                  <a:ext uri="{FF2B5EF4-FFF2-40B4-BE49-F238E27FC236}">
                    <a16:creationId xmlns:a16="http://schemas.microsoft.com/office/drawing/2014/main" id="{6F1C142E-B022-8C4A-A603-C1A44562445F}"/>
                  </a:ext>
                </a:extLst>
              </p:cNvPr>
              <p:cNvSpPr txBox="1"/>
              <p:nvPr/>
            </p:nvSpPr>
            <p:spPr>
              <a:xfrm>
                <a:off x="7233694" y="3846324"/>
                <a:ext cx="633187" cy="138499"/>
              </a:xfrm>
              <a:prstGeom prst="rect">
                <a:avLst/>
              </a:prstGeom>
              <a:solidFill>
                <a:schemeClr val="bg1"/>
              </a:solidFill>
            </p:spPr>
            <p:txBody>
              <a:bodyPr wrap="square" lIns="0" tIns="0" rIns="0" bIns="0" rtlCol="0">
                <a:spAutoFit/>
              </a:bodyPr>
              <a:lstStyle/>
              <a:p>
                <a:r>
                  <a:rPr lang="en-US" sz="900" b="1" dirty="0">
                    <a:solidFill>
                      <a:schemeClr val="tx1">
                        <a:lumMod val="65000"/>
                        <a:lumOff val="35000"/>
                      </a:schemeClr>
                    </a:solidFill>
                  </a:rPr>
                  <a:t>ALSDA</a:t>
                </a:r>
              </a:p>
            </p:txBody>
          </p:sp>
        </p:grpSp>
      </p:grpSp>
      <p:sp>
        <p:nvSpPr>
          <p:cNvPr id="8" name="Oval 7">
            <a:extLst>
              <a:ext uri="{FF2B5EF4-FFF2-40B4-BE49-F238E27FC236}">
                <a16:creationId xmlns:a16="http://schemas.microsoft.com/office/drawing/2014/main" id="{F2B12478-9891-154D-B19C-321B7CF5A402}"/>
              </a:ext>
            </a:extLst>
          </p:cNvPr>
          <p:cNvSpPr/>
          <p:nvPr/>
        </p:nvSpPr>
        <p:spPr>
          <a:xfrm>
            <a:off x="-5727" y="2344807"/>
            <a:ext cx="3816441" cy="773769"/>
          </a:xfrm>
          <a:prstGeom prst="ellipse">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1" name="Rounded Rectangle 20">
            <a:extLst>
              <a:ext uri="{FF2B5EF4-FFF2-40B4-BE49-F238E27FC236}">
                <a16:creationId xmlns:a16="http://schemas.microsoft.com/office/drawing/2014/main" id="{C22F4EF6-F9CC-8042-8925-18C9A4A871E8}"/>
              </a:ext>
            </a:extLst>
          </p:cNvPr>
          <p:cNvSpPr/>
          <p:nvPr/>
        </p:nvSpPr>
        <p:spPr>
          <a:xfrm>
            <a:off x="7171267" y="2365689"/>
            <a:ext cx="4377266" cy="40761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1B61"/>
                </a:solidFill>
              </a:rPr>
              <a:t>Data Submission and Curation </a:t>
            </a:r>
          </a:p>
          <a:p>
            <a:endParaRPr lang="en-US" dirty="0">
              <a:solidFill>
                <a:srgbClr val="001B61"/>
              </a:solidFill>
            </a:endParaRPr>
          </a:p>
          <a:p>
            <a:pPr algn="ctr"/>
            <a:r>
              <a:rPr lang="en-US" dirty="0">
                <a:solidFill>
                  <a:srgbClr val="001B61"/>
                </a:solidFill>
              </a:rPr>
              <a:t>Enhancing submission automation and “self-service”</a:t>
            </a:r>
            <a:r>
              <a:rPr lang="en-US" b="1" dirty="0">
                <a:solidFill>
                  <a:srgbClr val="001B61"/>
                </a:solidFill>
              </a:rPr>
              <a:t> </a:t>
            </a:r>
            <a:endParaRPr lang="en-US" dirty="0">
              <a:solidFill>
                <a:srgbClr val="001B61"/>
              </a:solidFill>
            </a:endParaRPr>
          </a:p>
          <a:p>
            <a:pPr marL="285750" indent="-285750">
              <a:buFont typeface="Arial" panose="020B0604020202020204" pitchFamily="34" charset="0"/>
              <a:buChar char="•"/>
            </a:pPr>
            <a:r>
              <a:rPr lang="en-US" dirty="0">
                <a:solidFill>
                  <a:srgbClr val="001B61"/>
                </a:solidFill>
              </a:rPr>
              <a:t>Federated Search</a:t>
            </a:r>
          </a:p>
          <a:p>
            <a:pPr marL="285750" indent="-285750">
              <a:buFont typeface="Arial" panose="020B0604020202020204" pitchFamily="34" charset="0"/>
              <a:buChar char="•"/>
            </a:pPr>
            <a:r>
              <a:rPr lang="en-US" dirty="0">
                <a:solidFill>
                  <a:srgbClr val="001B61"/>
                </a:solidFill>
              </a:rPr>
              <a:t>Reduces curation resources required</a:t>
            </a:r>
          </a:p>
          <a:p>
            <a:pPr marL="285750" indent="-285750">
              <a:buFont typeface="Arial" panose="020B0604020202020204" pitchFamily="34" charset="0"/>
              <a:buChar char="•"/>
            </a:pPr>
            <a:r>
              <a:rPr lang="en-US" dirty="0">
                <a:solidFill>
                  <a:srgbClr val="001B61"/>
                </a:solidFill>
              </a:rPr>
              <a:t>“Rich”, transparent metadata</a:t>
            </a:r>
          </a:p>
          <a:p>
            <a:pPr marL="285750" indent="-285750">
              <a:buFont typeface="Arial" panose="020B0604020202020204" pitchFamily="34" charset="0"/>
              <a:buChar char="•"/>
            </a:pPr>
            <a:r>
              <a:rPr lang="en-US" dirty="0">
                <a:solidFill>
                  <a:srgbClr val="001B61"/>
                </a:solidFill>
              </a:rPr>
              <a:t>AI-ready through descriptive logics</a:t>
            </a:r>
          </a:p>
          <a:p>
            <a:pPr marL="285750" indent="-285750">
              <a:buFont typeface="Arial" panose="020B0604020202020204" pitchFamily="34" charset="0"/>
              <a:buChar char="•"/>
            </a:pPr>
            <a:r>
              <a:rPr lang="en-US" dirty="0">
                <a:solidFill>
                  <a:srgbClr val="001B61"/>
                </a:solidFill>
              </a:rPr>
              <a:t>Integrated with investigation workspace</a:t>
            </a:r>
          </a:p>
          <a:p>
            <a:pPr marL="285750" indent="-285750">
              <a:buFont typeface="Arial" panose="020B0604020202020204" pitchFamily="34" charset="0"/>
              <a:buChar char="•"/>
            </a:pPr>
            <a:r>
              <a:rPr lang="en-US" dirty="0">
                <a:solidFill>
                  <a:srgbClr val="001B61"/>
                </a:solidFill>
              </a:rPr>
              <a:t>Demonstration of cross-division application</a:t>
            </a:r>
          </a:p>
          <a:p>
            <a:endParaRPr lang="en-US" dirty="0">
              <a:solidFill>
                <a:srgbClr val="001B61"/>
              </a:solidFill>
            </a:endParaRPr>
          </a:p>
        </p:txBody>
      </p:sp>
      <p:pic>
        <p:nvPicPr>
          <p:cNvPr id="2" name="Picture 1">
            <a:extLst>
              <a:ext uri="{FF2B5EF4-FFF2-40B4-BE49-F238E27FC236}">
                <a16:creationId xmlns:a16="http://schemas.microsoft.com/office/drawing/2014/main" id="{40235832-8E80-134C-BE76-C5F918A6F1C4}"/>
              </a:ext>
            </a:extLst>
          </p:cNvPr>
          <p:cNvPicPr>
            <a:picLocks noChangeAspect="1"/>
          </p:cNvPicPr>
          <p:nvPr/>
        </p:nvPicPr>
        <p:blipFill>
          <a:blip r:embed="rId7"/>
          <a:stretch>
            <a:fillRect/>
          </a:stretch>
        </p:blipFill>
        <p:spPr>
          <a:xfrm>
            <a:off x="1448613" y="726970"/>
            <a:ext cx="1504293" cy="1510484"/>
          </a:xfrm>
          <a:prstGeom prst="rect">
            <a:avLst/>
          </a:prstGeom>
        </p:spPr>
      </p:pic>
      <p:pic>
        <p:nvPicPr>
          <p:cNvPr id="18" name="Picture 17" descr="A close up of a clock&#10;&#10;Description automatically generated with low confidence">
            <a:extLst>
              <a:ext uri="{FF2B5EF4-FFF2-40B4-BE49-F238E27FC236}">
                <a16:creationId xmlns:a16="http://schemas.microsoft.com/office/drawing/2014/main" id="{6B4A75F2-F1F6-E14E-9C8F-C5399D6CF48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1725" y="236057"/>
            <a:ext cx="1446599" cy="1452754"/>
          </a:xfrm>
          <a:prstGeom prst="rect">
            <a:avLst/>
          </a:prstGeom>
        </p:spPr>
      </p:pic>
      <p:pic>
        <p:nvPicPr>
          <p:cNvPr id="19" name="Picture 18">
            <a:extLst>
              <a:ext uri="{FF2B5EF4-FFF2-40B4-BE49-F238E27FC236}">
                <a16:creationId xmlns:a16="http://schemas.microsoft.com/office/drawing/2014/main" id="{A05BD9A7-7FCE-FD41-A9E5-5AF3E9924546}"/>
              </a:ext>
            </a:extLst>
          </p:cNvPr>
          <p:cNvPicPr>
            <a:picLocks noChangeAspect="1"/>
          </p:cNvPicPr>
          <p:nvPr/>
        </p:nvPicPr>
        <p:blipFill>
          <a:blip r:embed="rId7"/>
          <a:stretch>
            <a:fillRect/>
          </a:stretch>
        </p:blipFill>
        <p:spPr>
          <a:xfrm>
            <a:off x="142875" y="4064727"/>
            <a:ext cx="626274" cy="628852"/>
          </a:xfrm>
          <a:prstGeom prst="rect">
            <a:avLst/>
          </a:prstGeom>
        </p:spPr>
      </p:pic>
    </p:spTree>
    <p:extLst>
      <p:ext uri="{BB962C8B-B14F-4D97-AF65-F5344CB8AC3E}">
        <p14:creationId xmlns:p14="http://schemas.microsoft.com/office/powerpoint/2010/main" val="1801845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93ABA-1462-47EE-BA35-A759C62235DA}"/>
              </a:ext>
            </a:extLst>
          </p:cNvPr>
          <p:cNvSpPr>
            <a:spLocks noGrp="1"/>
          </p:cNvSpPr>
          <p:nvPr>
            <p:ph type="title"/>
          </p:nvPr>
        </p:nvSpPr>
        <p:spPr/>
        <p:txBody>
          <a:bodyPr/>
          <a:lstStyle/>
          <a:p>
            <a:r>
              <a:rPr lang="en-US" sz="3600" dirty="0"/>
              <a:t>Samples &amp; Assay Metadata</a:t>
            </a:r>
          </a:p>
        </p:txBody>
      </p:sp>
      <p:pic>
        <p:nvPicPr>
          <p:cNvPr id="5" name="Picture 2" descr="Image result for isa tools">
            <a:extLst>
              <a:ext uri="{FF2B5EF4-FFF2-40B4-BE49-F238E27FC236}">
                <a16:creationId xmlns:a16="http://schemas.microsoft.com/office/drawing/2014/main" id="{37B46180-4B3D-4ABF-ADCE-B955FD154C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326462" y="849939"/>
            <a:ext cx="5764052" cy="563342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EB2EC0F-00FE-4300-8EA0-E99861BFCAEC}"/>
              </a:ext>
            </a:extLst>
          </p:cNvPr>
          <p:cNvSpPr>
            <a:spLocks noGrp="1"/>
          </p:cNvSpPr>
          <p:nvPr>
            <p:ph type="sldNum" sz="quarter" idx="12"/>
          </p:nvPr>
        </p:nvSpPr>
        <p:spPr/>
        <p:txBody>
          <a:bodyPr/>
          <a:lstStyle/>
          <a:p>
            <a:fld id="{2E8C51FE-49D9-314D-9957-ABBF7DDE8782}" type="slidenum">
              <a:rPr lang="en-US" smtClean="0"/>
              <a:pPr/>
              <a:t>6</a:t>
            </a:fld>
            <a:endParaRPr lang="en-US" dirty="0"/>
          </a:p>
        </p:txBody>
      </p:sp>
      <p:sp>
        <p:nvSpPr>
          <p:cNvPr id="7" name="TextBox 6">
            <a:extLst>
              <a:ext uri="{FF2B5EF4-FFF2-40B4-BE49-F238E27FC236}">
                <a16:creationId xmlns:a16="http://schemas.microsoft.com/office/drawing/2014/main" id="{5EDB59A6-8BE9-401A-9E75-250DCA095E6F}"/>
              </a:ext>
            </a:extLst>
          </p:cNvPr>
          <p:cNvSpPr txBox="1"/>
          <p:nvPr/>
        </p:nvSpPr>
        <p:spPr>
          <a:xfrm>
            <a:off x="101486" y="1051751"/>
            <a:ext cx="7243531" cy="1477328"/>
          </a:xfrm>
          <a:prstGeom prst="rect">
            <a:avLst/>
          </a:prstGeom>
          <a:noFill/>
        </p:spPr>
        <p:txBody>
          <a:bodyPr wrap="square" rtlCol="0">
            <a:spAutoFit/>
          </a:bodyPr>
          <a:lstStyle/>
          <a:p>
            <a:r>
              <a:rPr lang="en-US" dirty="0"/>
              <a:t>Investigation, Study (Sample), and Assay level (ISA Data Model)</a:t>
            </a:r>
            <a:endParaRPr lang="en-US" sz="1400" dirty="0"/>
          </a:p>
          <a:p>
            <a:pPr marL="285750" indent="-285750">
              <a:buFont typeface="Arial" panose="020B0604020202020204" pitchFamily="34" charset="0"/>
              <a:buChar char="•"/>
            </a:pPr>
            <a:r>
              <a:rPr lang="en-US" dirty="0"/>
              <a:t>Link multiple assays by sample name</a:t>
            </a:r>
          </a:p>
          <a:p>
            <a:pPr marL="285750" indent="-285750">
              <a:buFont typeface="Arial" panose="020B0604020202020204" pitchFamily="34" charset="0"/>
              <a:buChar char="•"/>
            </a:pPr>
            <a:r>
              <a:rPr lang="en-US" dirty="0"/>
              <a:t>Not limited to -omics assays</a:t>
            </a:r>
          </a:p>
          <a:p>
            <a:pPr marL="285750" indent="-285750">
              <a:buFont typeface="Arial" panose="020B0604020202020204" pitchFamily="34" charset="0"/>
              <a:buChar char="•"/>
            </a:pPr>
            <a:r>
              <a:rPr lang="en-US" dirty="0"/>
              <a:t>Configure metadata templates to include required fields</a:t>
            </a:r>
          </a:p>
          <a:p>
            <a:pPr marL="285750" indent="-285750">
              <a:buFont typeface="Arial" panose="020B0604020202020204" pitchFamily="34" charset="0"/>
              <a:buChar char="•"/>
            </a:pPr>
            <a:r>
              <a:rPr lang="en-US" dirty="0"/>
              <a:t>Machine-readable format – JSON </a:t>
            </a:r>
          </a:p>
        </p:txBody>
      </p:sp>
      <p:pic>
        <p:nvPicPr>
          <p:cNvPr id="6" name="Picture 5">
            <a:extLst>
              <a:ext uri="{FF2B5EF4-FFF2-40B4-BE49-F238E27FC236}">
                <a16:creationId xmlns:a16="http://schemas.microsoft.com/office/drawing/2014/main" id="{243D6EAA-8572-6347-9223-CB8A7959AB51}"/>
              </a:ext>
            </a:extLst>
          </p:cNvPr>
          <p:cNvPicPr>
            <a:picLocks noChangeAspect="1"/>
          </p:cNvPicPr>
          <p:nvPr/>
        </p:nvPicPr>
        <p:blipFill>
          <a:blip r:embed="rId3"/>
          <a:stretch>
            <a:fillRect/>
          </a:stretch>
        </p:blipFill>
        <p:spPr>
          <a:xfrm>
            <a:off x="0" y="2448687"/>
            <a:ext cx="5175604" cy="1336042"/>
          </a:xfrm>
          <a:prstGeom prst="rect">
            <a:avLst/>
          </a:prstGeom>
        </p:spPr>
      </p:pic>
      <p:pic>
        <p:nvPicPr>
          <p:cNvPr id="8" name="Picture 7">
            <a:extLst>
              <a:ext uri="{FF2B5EF4-FFF2-40B4-BE49-F238E27FC236}">
                <a16:creationId xmlns:a16="http://schemas.microsoft.com/office/drawing/2014/main" id="{11F4E196-C448-084E-9305-5D71491CE7AF}"/>
              </a:ext>
            </a:extLst>
          </p:cNvPr>
          <p:cNvPicPr>
            <a:picLocks noChangeAspect="1"/>
          </p:cNvPicPr>
          <p:nvPr/>
        </p:nvPicPr>
        <p:blipFill>
          <a:blip r:embed="rId4"/>
          <a:stretch>
            <a:fillRect/>
          </a:stretch>
        </p:blipFill>
        <p:spPr>
          <a:xfrm>
            <a:off x="69101" y="3236478"/>
            <a:ext cx="5476934" cy="3642915"/>
          </a:xfrm>
          <a:prstGeom prst="rect">
            <a:avLst/>
          </a:prstGeom>
        </p:spPr>
      </p:pic>
      <p:sp>
        <p:nvSpPr>
          <p:cNvPr id="9" name="TextBox 25">
            <a:extLst>
              <a:ext uri="{FF2B5EF4-FFF2-40B4-BE49-F238E27FC236}">
                <a16:creationId xmlns:a16="http://schemas.microsoft.com/office/drawing/2014/main" id="{CDAF1872-A258-9144-A74C-C5C9DAA4284B}"/>
              </a:ext>
            </a:extLst>
          </p:cNvPr>
          <p:cNvSpPr txBox="1"/>
          <p:nvPr/>
        </p:nvSpPr>
        <p:spPr>
          <a:xfrm>
            <a:off x="3761264" y="3972355"/>
            <a:ext cx="1342292" cy="120032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dirty="0">
                <a:solidFill>
                  <a:srgbClr val="001B61"/>
                </a:solidFill>
                <a:latin typeface="+mn-lt"/>
              </a:rPr>
              <a:t>Adding Phenotypic Assays to Portal </a:t>
            </a:r>
            <a:endParaRPr lang="en-US" b="1" dirty="0"/>
          </a:p>
        </p:txBody>
      </p:sp>
      <p:cxnSp>
        <p:nvCxnSpPr>
          <p:cNvPr id="10" name="Straight Connector 9">
            <a:extLst>
              <a:ext uri="{FF2B5EF4-FFF2-40B4-BE49-F238E27FC236}">
                <a16:creationId xmlns:a16="http://schemas.microsoft.com/office/drawing/2014/main" id="{2AF78EF3-6BE3-5E4A-A5EF-8634FA22098A}"/>
              </a:ext>
            </a:extLst>
          </p:cNvPr>
          <p:cNvCxnSpPr>
            <a:cxnSpLocks/>
          </p:cNvCxnSpPr>
          <p:nvPr/>
        </p:nvCxnSpPr>
        <p:spPr>
          <a:xfrm flipH="1">
            <a:off x="2017643" y="4642560"/>
            <a:ext cx="1718645" cy="1281162"/>
          </a:xfrm>
          <a:prstGeom prst="line">
            <a:avLst/>
          </a:prstGeom>
          <a:ln w="571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834CD64-D584-FD41-9ED4-E92BF88AFA09}"/>
              </a:ext>
            </a:extLst>
          </p:cNvPr>
          <p:cNvCxnSpPr>
            <a:cxnSpLocks/>
          </p:cNvCxnSpPr>
          <p:nvPr/>
        </p:nvCxnSpPr>
        <p:spPr>
          <a:xfrm flipH="1">
            <a:off x="1864187" y="4565324"/>
            <a:ext cx="1872102" cy="135885"/>
          </a:xfrm>
          <a:prstGeom prst="line">
            <a:avLst/>
          </a:prstGeom>
          <a:ln w="571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731EF1FA-BF0F-D745-BFBF-A5454A6B31E9}"/>
              </a:ext>
            </a:extLst>
          </p:cNvPr>
          <p:cNvCxnSpPr>
            <a:cxnSpLocks/>
          </p:cNvCxnSpPr>
          <p:nvPr/>
        </p:nvCxnSpPr>
        <p:spPr>
          <a:xfrm flipH="1" flipV="1">
            <a:off x="2007704" y="3687417"/>
            <a:ext cx="1728584" cy="800668"/>
          </a:xfrm>
          <a:prstGeom prst="line">
            <a:avLst/>
          </a:prstGeom>
          <a:ln w="571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sp>
        <p:nvSpPr>
          <p:cNvPr id="24" name="Oval 23">
            <a:extLst>
              <a:ext uri="{FF2B5EF4-FFF2-40B4-BE49-F238E27FC236}">
                <a16:creationId xmlns:a16="http://schemas.microsoft.com/office/drawing/2014/main" id="{4CD9A7B6-8814-1949-853F-2C86576E404D}"/>
              </a:ext>
            </a:extLst>
          </p:cNvPr>
          <p:cNvSpPr/>
          <p:nvPr/>
        </p:nvSpPr>
        <p:spPr>
          <a:xfrm>
            <a:off x="-9296" y="2864613"/>
            <a:ext cx="1460409" cy="550517"/>
          </a:xfrm>
          <a:prstGeom prst="ellipse">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162106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61D9C-851B-A944-93C2-6D296F992D68}"/>
              </a:ext>
            </a:extLst>
          </p:cNvPr>
          <p:cNvSpPr>
            <a:spLocks noGrp="1"/>
          </p:cNvSpPr>
          <p:nvPr>
            <p:ph type="title"/>
          </p:nvPr>
        </p:nvSpPr>
        <p:spPr/>
        <p:txBody>
          <a:bodyPr/>
          <a:lstStyle/>
          <a:p>
            <a:r>
              <a:rPr lang="en-US" dirty="0"/>
              <a:t>Data Reusability and Format Standardization</a:t>
            </a:r>
          </a:p>
        </p:txBody>
      </p:sp>
      <p:sp>
        <p:nvSpPr>
          <p:cNvPr id="4" name="Slide Number Placeholder 3">
            <a:extLst>
              <a:ext uri="{FF2B5EF4-FFF2-40B4-BE49-F238E27FC236}">
                <a16:creationId xmlns:a16="http://schemas.microsoft.com/office/drawing/2014/main" id="{83F5D69E-4222-1640-BF8A-C5D885DEA949}"/>
              </a:ext>
            </a:extLst>
          </p:cNvPr>
          <p:cNvSpPr>
            <a:spLocks noGrp="1"/>
          </p:cNvSpPr>
          <p:nvPr>
            <p:ph type="sldNum" sz="quarter" idx="12"/>
          </p:nvPr>
        </p:nvSpPr>
        <p:spPr/>
        <p:txBody>
          <a:bodyPr/>
          <a:lstStyle/>
          <a:p>
            <a:fld id="{2E8C51FE-49D9-314D-9957-ABBF7DDE8782}" type="slidenum">
              <a:rPr lang="en-US" smtClean="0"/>
              <a:pPr/>
              <a:t>7</a:t>
            </a:fld>
            <a:endParaRPr lang="en-US" dirty="0"/>
          </a:p>
        </p:txBody>
      </p:sp>
      <p:pic>
        <p:nvPicPr>
          <p:cNvPr id="9" name="Picture 8">
            <a:extLst>
              <a:ext uri="{FF2B5EF4-FFF2-40B4-BE49-F238E27FC236}">
                <a16:creationId xmlns:a16="http://schemas.microsoft.com/office/drawing/2014/main" id="{268B97C5-E250-B042-941D-25D939A5FF24}"/>
              </a:ext>
            </a:extLst>
          </p:cNvPr>
          <p:cNvPicPr>
            <a:picLocks noChangeAspect="1"/>
          </p:cNvPicPr>
          <p:nvPr/>
        </p:nvPicPr>
        <p:blipFill>
          <a:blip r:embed="rId3"/>
          <a:stretch>
            <a:fillRect/>
          </a:stretch>
        </p:blipFill>
        <p:spPr>
          <a:xfrm>
            <a:off x="111940" y="1129330"/>
            <a:ext cx="6702343" cy="3479480"/>
          </a:xfrm>
          <a:prstGeom prst="rect">
            <a:avLst/>
          </a:prstGeom>
        </p:spPr>
      </p:pic>
      <p:pic>
        <p:nvPicPr>
          <p:cNvPr id="13" name="Picture 12">
            <a:extLst>
              <a:ext uri="{FF2B5EF4-FFF2-40B4-BE49-F238E27FC236}">
                <a16:creationId xmlns:a16="http://schemas.microsoft.com/office/drawing/2014/main" id="{4C07A28E-91C8-3C4B-AAE2-4E2CEF9C3612}"/>
              </a:ext>
            </a:extLst>
          </p:cNvPr>
          <p:cNvPicPr>
            <a:picLocks noChangeAspect="1"/>
          </p:cNvPicPr>
          <p:nvPr/>
        </p:nvPicPr>
        <p:blipFill>
          <a:blip r:embed="rId4"/>
          <a:stretch>
            <a:fillRect/>
          </a:stretch>
        </p:blipFill>
        <p:spPr>
          <a:xfrm>
            <a:off x="5424909" y="2353996"/>
            <a:ext cx="6572358" cy="3893870"/>
          </a:xfrm>
          <a:prstGeom prst="rect">
            <a:avLst/>
          </a:prstGeom>
        </p:spPr>
      </p:pic>
      <p:sp>
        <p:nvSpPr>
          <p:cNvPr id="14" name="TextBox 13">
            <a:extLst>
              <a:ext uri="{FF2B5EF4-FFF2-40B4-BE49-F238E27FC236}">
                <a16:creationId xmlns:a16="http://schemas.microsoft.com/office/drawing/2014/main" id="{BC50F0CA-FB7C-CC46-AE2B-38461DE30566}"/>
              </a:ext>
            </a:extLst>
          </p:cNvPr>
          <p:cNvSpPr txBox="1"/>
          <p:nvPr/>
        </p:nvSpPr>
        <p:spPr>
          <a:xfrm>
            <a:off x="1569149" y="1849560"/>
            <a:ext cx="2970237" cy="585216"/>
          </a:xfrm>
          <a:prstGeom prst="rect">
            <a:avLst/>
          </a:prstGeom>
          <a:noFill/>
        </p:spPr>
        <p:txBody>
          <a:bodyPr wrap="none" rtlCol="0">
            <a:spAutoFit/>
          </a:bodyPr>
          <a:lstStyle/>
          <a:p>
            <a:r>
              <a:rPr lang="en-US" b="1" dirty="0">
                <a:solidFill>
                  <a:srgbClr val="0432FF"/>
                </a:solidFill>
                <a:highlight>
                  <a:srgbClr val="FFFF00"/>
                </a:highlight>
              </a:rPr>
              <a:t>Original Submitted</a:t>
            </a:r>
          </a:p>
          <a:p>
            <a:pPr marL="285750" indent="-285750">
              <a:buFontTx/>
              <a:buChar char="-"/>
            </a:pPr>
            <a:r>
              <a:rPr lang="en-US" sz="1400" b="1" dirty="0">
                <a:solidFill>
                  <a:srgbClr val="0432FF"/>
                </a:solidFill>
                <a:highlight>
                  <a:srgbClr val="FFFF00"/>
                </a:highlight>
              </a:rPr>
              <a:t>Tabs, spaces, naming conventions</a:t>
            </a:r>
          </a:p>
        </p:txBody>
      </p:sp>
      <p:sp>
        <p:nvSpPr>
          <p:cNvPr id="15" name="TextBox 14">
            <a:extLst>
              <a:ext uri="{FF2B5EF4-FFF2-40B4-BE49-F238E27FC236}">
                <a16:creationId xmlns:a16="http://schemas.microsoft.com/office/drawing/2014/main" id="{82EF7AEA-D67C-944F-9623-824C84F924F4}"/>
              </a:ext>
            </a:extLst>
          </p:cNvPr>
          <p:cNvSpPr txBox="1"/>
          <p:nvPr/>
        </p:nvSpPr>
        <p:spPr>
          <a:xfrm>
            <a:off x="7599084" y="3088228"/>
            <a:ext cx="3991349" cy="461665"/>
          </a:xfrm>
          <a:prstGeom prst="rect">
            <a:avLst/>
          </a:prstGeom>
          <a:noFill/>
        </p:spPr>
        <p:txBody>
          <a:bodyPr wrap="none" rtlCol="0">
            <a:spAutoFit/>
          </a:bodyPr>
          <a:lstStyle/>
          <a:p>
            <a:r>
              <a:rPr lang="en-US" sz="2400" b="1" dirty="0">
                <a:solidFill>
                  <a:srgbClr val="0432FF"/>
                </a:solidFill>
                <a:highlight>
                  <a:srgbClr val="FFFF00"/>
                </a:highlight>
              </a:rPr>
              <a:t>‘TidyData’ </a:t>
            </a:r>
            <a:r>
              <a:rPr lang="en-US" b="1" dirty="0">
                <a:solidFill>
                  <a:srgbClr val="0432FF"/>
                </a:solidFill>
                <a:highlight>
                  <a:srgbClr val="FFFF00"/>
                </a:highlight>
              </a:rPr>
              <a:t>format for R, python, .csv</a:t>
            </a:r>
          </a:p>
        </p:txBody>
      </p:sp>
      <p:sp>
        <p:nvSpPr>
          <p:cNvPr id="16" name="TextBox 15">
            <a:extLst>
              <a:ext uri="{FF2B5EF4-FFF2-40B4-BE49-F238E27FC236}">
                <a16:creationId xmlns:a16="http://schemas.microsoft.com/office/drawing/2014/main" id="{48FC1866-C22C-F14F-8B61-EE4A956BEF19}"/>
              </a:ext>
            </a:extLst>
          </p:cNvPr>
          <p:cNvSpPr txBox="1"/>
          <p:nvPr/>
        </p:nvSpPr>
        <p:spPr>
          <a:xfrm>
            <a:off x="8728889" y="3409906"/>
            <a:ext cx="1162882" cy="923330"/>
          </a:xfrm>
          <a:prstGeom prst="rect">
            <a:avLst/>
          </a:prstGeom>
          <a:noFill/>
        </p:spPr>
        <p:txBody>
          <a:bodyPr wrap="none" rtlCol="0">
            <a:spAutoFit/>
          </a:bodyPr>
          <a:lstStyle/>
          <a:p>
            <a:r>
              <a:rPr lang="en-US" b="1" dirty="0">
                <a:solidFill>
                  <a:srgbClr val="0432FF"/>
                </a:solidFill>
                <a:highlight>
                  <a:srgbClr val="FFFF00"/>
                </a:highlight>
              </a:rPr>
              <a:t>REUSABLE</a:t>
            </a:r>
          </a:p>
          <a:p>
            <a:endParaRPr lang="en-US" b="1" dirty="0">
              <a:solidFill>
                <a:srgbClr val="0432FF"/>
              </a:solidFill>
              <a:highlight>
                <a:srgbClr val="FFFF00"/>
              </a:highlight>
            </a:endParaRPr>
          </a:p>
          <a:p>
            <a:endParaRPr lang="en-US" b="1" dirty="0">
              <a:solidFill>
                <a:srgbClr val="0432FF"/>
              </a:solidFill>
              <a:highlight>
                <a:srgbClr val="FFFF00"/>
              </a:highlight>
            </a:endParaRPr>
          </a:p>
        </p:txBody>
      </p:sp>
      <p:sp>
        <p:nvSpPr>
          <p:cNvPr id="32" name="TextBox 31">
            <a:extLst>
              <a:ext uri="{FF2B5EF4-FFF2-40B4-BE49-F238E27FC236}">
                <a16:creationId xmlns:a16="http://schemas.microsoft.com/office/drawing/2014/main" id="{4C1DC658-5ADA-394A-A881-C24D27E42D55}"/>
              </a:ext>
            </a:extLst>
          </p:cNvPr>
          <p:cNvSpPr txBox="1"/>
          <p:nvPr/>
        </p:nvSpPr>
        <p:spPr>
          <a:xfrm>
            <a:off x="7077031" y="4769311"/>
            <a:ext cx="4084168" cy="646331"/>
          </a:xfrm>
          <a:prstGeom prst="rect">
            <a:avLst/>
          </a:prstGeom>
          <a:noFill/>
        </p:spPr>
        <p:txBody>
          <a:bodyPr wrap="square" rtlCol="0">
            <a:spAutoFit/>
          </a:bodyPr>
          <a:lstStyle/>
          <a:p>
            <a:pPr algn="ctr"/>
            <a:r>
              <a:rPr lang="en-US" b="1" dirty="0">
                <a:solidFill>
                  <a:srgbClr val="0432FF"/>
                </a:solidFill>
                <a:highlight>
                  <a:srgbClr val="FFFF00"/>
                </a:highlight>
              </a:rPr>
              <a:t>Common data formats standardization is equal to reusable</a:t>
            </a:r>
          </a:p>
        </p:txBody>
      </p:sp>
      <p:sp>
        <p:nvSpPr>
          <p:cNvPr id="18" name="TextBox 17">
            <a:extLst>
              <a:ext uri="{FF2B5EF4-FFF2-40B4-BE49-F238E27FC236}">
                <a16:creationId xmlns:a16="http://schemas.microsoft.com/office/drawing/2014/main" id="{E44A2F2C-5BF7-9B43-8342-815CA9879474}"/>
              </a:ext>
            </a:extLst>
          </p:cNvPr>
          <p:cNvSpPr txBox="1"/>
          <p:nvPr/>
        </p:nvSpPr>
        <p:spPr>
          <a:xfrm rot="16200000">
            <a:off x="1325345" y="5321854"/>
            <a:ext cx="1089327" cy="307777"/>
          </a:xfrm>
          <a:prstGeom prst="rect">
            <a:avLst/>
          </a:prstGeom>
          <a:noFill/>
        </p:spPr>
        <p:txBody>
          <a:bodyPr wrap="square" rtlCol="0">
            <a:spAutoFit/>
          </a:bodyPr>
          <a:lstStyle/>
          <a:p>
            <a:r>
              <a:rPr lang="en-US" sz="1400" dirty="0">
                <a:solidFill>
                  <a:schemeClr val="bg1"/>
                </a:solidFill>
                <a:latin typeface="Arial"/>
                <a:cs typeface="Arial"/>
              </a:rPr>
              <a:t>Application</a:t>
            </a:r>
          </a:p>
        </p:txBody>
      </p:sp>
      <p:sp>
        <p:nvSpPr>
          <p:cNvPr id="6" name="TextBox 5">
            <a:extLst>
              <a:ext uri="{FF2B5EF4-FFF2-40B4-BE49-F238E27FC236}">
                <a16:creationId xmlns:a16="http://schemas.microsoft.com/office/drawing/2014/main" id="{28B703B5-F1B2-634E-B1F2-9FD2C1604F66}"/>
              </a:ext>
            </a:extLst>
          </p:cNvPr>
          <p:cNvSpPr txBox="1"/>
          <p:nvPr/>
        </p:nvSpPr>
        <p:spPr>
          <a:xfrm>
            <a:off x="719905" y="5014077"/>
            <a:ext cx="1992429" cy="461665"/>
          </a:xfrm>
          <a:prstGeom prst="rect">
            <a:avLst/>
          </a:prstGeom>
          <a:noFill/>
        </p:spPr>
        <p:txBody>
          <a:bodyPr wrap="square" rtlCol="0">
            <a:spAutoFit/>
          </a:bodyPr>
          <a:lstStyle/>
          <a:p>
            <a:r>
              <a:rPr lang="en-US" sz="2400" dirty="0">
                <a:solidFill>
                  <a:srgbClr val="001B61"/>
                </a:solidFill>
                <a:latin typeface="American Typewriter" panose="02090604020004020304" pitchFamily="18" charset="77"/>
              </a:rPr>
              <a:t>TIDY DATA</a:t>
            </a:r>
          </a:p>
        </p:txBody>
      </p:sp>
      <p:sp>
        <p:nvSpPr>
          <p:cNvPr id="7" name="TextBox 6">
            <a:extLst>
              <a:ext uri="{FF2B5EF4-FFF2-40B4-BE49-F238E27FC236}">
                <a16:creationId xmlns:a16="http://schemas.microsoft.com/office/drawing/2014/main" id="{3BED3F8D-F70F-EA4A-8BD3-3943CAAB150C}"/>
              </a:ext>
            </a:extLst>
          </p:cNvPr>
          <p:cNvSpPr txBox="1"/>
          <p:nvPr/>
        </p:nvSpPr>
        <p:spPr>
          <a:xfrm>
            <a:off x="2454443" y="5005875"/>
            <a:ext cx="2685448" cy="646331"/>
          </a:xfrm>
          <a:prstGeom prst="rect">
            <a:avLst/>
          </a:prstGeom>
          <a:noFill/>
        </p:spPr>
        <p:txBody>
          <a:bodyPr wrap="square" rtlCol="0">
            <a:spAutoFit/>
          </a:bodyPr>
          <a:lstStyle/>
          <a:p>
            <a:r>
              <a:rPr lang="en-US" sz="1200" dirty="0">
                <a:latin typeface="American Typewriter" panose="02090604020004020304" pitchFamily="18" charset="77"/>
              </a:rPr>
              <a:t>“is a standard way of mapping the </a:t>
            </a:r>
            <a:r>
              <a:rPr lang="en-US" sz="1200" u="sng" dirty="0">
                <a:latin typeface="American Typewriter" panose="02090604020004020304" pitchFamily="18" charset="77"/>
              </a:rPr>
              <a:t>meaning</a:t>
            </a:r>
            <a:r>
              <a:rPr lang="en-US" sz="1200" dirty="0">
                <a:latin typeface="American Typewriter" panose="02090604020004020304" pitchFamily="18" charset="77"/>
              </a:rPr>
              <a:t> of a dataset to its </a:t>
            </a:r>
            <a:r>
              <a:rPr lang="en-US" sz="1200" u="sng" dirty="0">
                <a:latin typeface="American Typewriter" panose="02090604020004020304" pitchFamily="18" charset="77"/>
              </a:rPr>
              <a:t>structure</a:t>
            </a:r>
            <a:r>
              <a:rPr lang="en-US" sz="1200" dirty="0">
                <a:latin typeface="American Typewriter" panose="02090604020004020304" pitchFamily="18" charset="77"/>
              </a:rPr>
              <a:t>” –Hadley Wickham</a:t>
            </a:r>
          </a:p>
        </p:txBody>
      </p:sp>
      <p:sp>
        <p:nvSpPr>
          <p:cNvPr id="8" name="Right Arrow 7">
            <a:extLst>
              <a:ext uri="{FF2B5EF4-FFF2-40B4-BE49-F238E27FC236}">
                <a16:creationId xmlns:a16="http://schemas.microsoft.com/office/drawing/2014/main" id="{2BC5C393-48E5-2842-B254-BF04C63A4B87}"/>
              </a:ext>
            </a:extLst>
          </p:cNvPr>
          <p:cNvSpPr/>
          <p:nvPr/>
        </p:nvSpPr>
        <p:spPr>
          <a:xfrm>
            <a:off x="719905" y="4769311"/>
            <a:ext cx="4705004" cy="1172527"/>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78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F7A7C2E1-1A83-4650-83DB-9FD2C5CCE75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rot="5400000">
            <a:off x="2072289" y="3615666"/>
            <a:ext cx="1621697" cy="912204"/>
          </a:xfrm>
          <a:prstGeom prst="rect">
            <a:avLst/>
          </a:prstGeom>
        </p:spPr>
      </p:pic>
      <p:sp>
        <p:nvSpPr>
          <p:cNvPr id="2" name="Slide Number Placeholder 1">
            <a:extLst>
              <a:ext uri="{FF2B5EF4-FFF2-40B4-BE49-F238E27FC236}">
                <a16:creationId xmlns:a16="http://schemas.microsoft.com/office/drawing/2014/main" id="{7CA1C6BF-ADFF-417C-BF35-610CBED1E12E}"/>
              </a:ext>
            </a:extLst>
          </p:cNvPr>
          <p:cNvSpPr>
            <a:spLocks noGrp="1"/>
          </p:cNvSpPr>
          <p:nvPr>
            <p:ph type="sldNum" sz="quarter" idx="12"/>
          </p:nvPr>
        </p:nvSpPr>
        <p:spPr/>
        <p:txBody>
          <a:bodyPr/>
          <a:lstStyle/>
          <a:p>
            <a:fld id="{2E8C51FE-49D9-314D-9957-ABBF7DDE8782}" type="slidenum">
              <a:rPr lang="en-US" smtClean="0"/>
              <a:pPr/>
              <a:t>8</a:t>
            </a:fld>
            <a:endParaRPr lang="en-US" dirty="0"/>
          </a:p>
        </p:txBody>
      </p:sp>
      <p:sp>
        <p:nvSpPr>
          <p:cNvPr id="3" name="Title 2">
            <a:extLst>
              <a:ext uri="{FF2B5EF4-FFF2-40B4-BE49-F238E27FC236}">
                <a16:creationId xmlns:a16="http://schemas.microsoft.com/office/drawing/2014/main" id="{767EF388-C319-4235-AD2B-265F7EEDACEE}"/>
              </a:ext>
            </a:extLst>
          </p:cNvPr>
          <p:cNvSpPr>
            <a:spLocks noGrp="1"/>
          </p:cNvSpPr>
          <p:nvPr>
            <p:ph type="title"/>
          </p:nvPr>
        </p:nvSpPr>
        <p:spPr>
          <a:xfrm>
            <a:off x="132080" y="87975"/>
            <a:ext cx="12059920" cy="1089529"/>
          </a:xfrm>
        </p:spPr>
        <p:txBody>
          <a:bodyPr/>
          <a:lstStyle/>
          <a:p>
            <a:r>
              <a:rPr lang="en-US" dirty="0">
                <a:latin typeface="+mn-lt"/>
                <a:cs typeface="ACaslon Regular"/>
              </a:rPr>
              <a:t>Data Reuse Example: Open Science Modeling Portal</a:t>
            </a:r>
            <a:br>
              <a:rPr lang="en-US" dirty="0">
                <a:latin typeface="+mn-lt"/>
                <a:cs typeface="ACaslon Regular"/>
              </a:rPr>
            </a:br>
            <a:r>
              <a:rPr lang="en-US" sz="3200" dirty="0">
                <a:latin typeface="+mn-lt"/>
                <a:cs typeface="ACaslon Regular"/>
              </a:rPr>
              <a:t>AI ready FAIR data for modeling and risk assessment</a:t>
            </a:r>
            <a:endParaRPr lang="en-US" dirty="0">
              <a:latin typeface="+mn-lt"/>
              <a:cs typeface="ACaslon Regular"/>
            </a:endParaRPr>
          </a:p>
        </p:txBody>
      </p:sp>
      <p:grpSp>
        <p:nvGrpSpPr>
          <p:cNvPr id="45" name="Group 44"/>
          <p:cNvGrpSpPr/>
          <p:nvPr/>
        </p:nvGrpSpPr>
        <p:grpSpPr>
          <a:xfrm>
            <a:off x="5594814" y="2616342"/>
            <a:ext cx="3721337" cy="3324402"/>
            <a:chOff x="5159937" y="2604167"/>
            <a:chExt cx="3721337" cy="3324402"/>
          </a:xfrm>
        </p:grpSpPr>
        <p:sp>
          <p:nvSpPr>
            <p:cNvPr id="41" name="Rounded Rectangle 337">
              <a:extLst>
                <a:ext uri="{FF2B5EF4-FFF2-40B4-BE49-F238E27FC236}">
                  <a16:creationId xmlns:a16="http://schemas.microsoft.com/office/drawing/2014/main" id="{57928D74-7824-4AE9-A6E4-9CD3EDA05A27}"/>
                </a:ext>
              </a:extLst>
            </p:cNvPr>
            <p:cNvSpPr>
              <a:spLocks noChangeAspect="1"/>
            </p:cNvSpPr>
            <p:nvPr/>
          </p:nvSpPr>
          <p:spPr>
            <a:xfrm>
              <a:off x="5159937" y="2604167"/>
              <a:ext cx="3721337" cy="3324402"/>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br>
                <a:rPr lang="en-US" sz="2000" b="1" dirty="0">
                  <a:ln w="0"/>
                  <a:solidFill>
                    <a:srgbClr val="000000"/>
                  </a:solidFill>
                  <a:latin typeface="Calibri" panose="020F0502020204030204" pitchFamily="34" charset="0"/>
                  <a:cs typeface="Calibri" panose="020F0502020204030204" pitchFamily="34" charset="0"/>
                </a:rPr>
              </a:br>
              <a:br>
                <a:rPr lang="en-US" sz="2000" b="1" dirty="0">
                  <a:ln w="0"/>
                  <a:solidFill>
                    <a:srgbClr val="000000"/>
                  </a:solidFill>
                  <a:latin typeface="Calibri" panose="020F0502020204030204" pitchFamily="34" charset="0"/>
                  <a:cs typeface="Calibri" panose="020F0502020204030204" pitchFamily="34" charset="0"/>
                </a:rPr>
              </a:br>
              <a:endParaRPr lang="en-US" sz="2000" b="1" dirty="0">
                <a:ln w="0"/>
                <a:solidFill>
                  <a:srgbClr val="000000"/>
                </a:solidFill>
                <a:latin typeface="Calibri" panose="020F0502020204030204" pitchFamily="34" charset="0"/>
                <a:cs typeface="Calibri" panose="020F0502020204030204" pitchFamily="34" charset="0"/>
              </a:endParaRPr>
            </a:p>
            <a:p>
              <a:endParaRPr lang="en-US" sz="2000" b="1" dirty="0">
                <a:ln w="0"/>
                <a:solidFill>
                  <a:srgbClr val="000000"/>
                </a:solidFill>
                <a:latin typeface="Calibri" panose="020F0502020204030204" pitchFamily="34" charset="0"/>
                <a:cs typeface="Calibri" panose="020F0502020204030204" pitchFamily="34" charset="0"/>
              </a:endParaRPr>
            </a:p>
            <a:p>
              <a:endParaRPr lang="en-US" sz="2000" b="1" dirty="0">
                <a:ln w="0"/>
                <a:solidFill>
                  <a:srgbClr val="000000"/>
                </a:solidFill>
                <a:latin typeface="Calibri" panose="020F0502020204030204" pitchFamily="34" charset="0"/>
                <a:cs typeface="Calibri" panose="020F0502020204030204" pitchFamily="34" charset="0"/>
              </a:endParaRPr>
            </a:p>
          </p:txBody>
        </p:sp>
        <p:pic>
          <p:nvPicPr>
            <p:cNvPr id="42" name="Picture 41">
              <a:extLst>
                <a:ext uri="{FF2B5EF4-FFF2-40B4-BE49-F238E27FC236}">
                  <a16:creationId xmlns:a16="http://schemas.microsoft.com/office/drawing/2014/main" id="{5BE0A020-D1E3-444D-ACA9-3AA8895E7B5C}"/>
                </a:ext>
              </a:extLst>
            </p:cNvPr>
            <p:cNvPicPr>
              <a:picLocks noChangeAspect="1"/>
            </p:cNvPicPr>
            <p:nvPr/>
          </p:nvPicPr>
          <p:blipFill>
            <a:blip r:embed="rId5"/>
            <a:stretch>
              <a:fillRect/>
            </a:stretch>
          </p:blipFill>
          <p:spPr>
            <a:xfrm>
              <a:off x="5728807" y="3414951"/>
              <a:ext cx="1294086" cy="1152884"/>
            </a:xfrm>
            <a:prstGeom prst="rect">
              <a:avLst/>
            </a:prstGeom>
          </p:spPr>
        </p:pic>
        <p:pic>
          <p:nvPicPr>
            <p:cNvPr id="43" name="Picture 42">
              <a:extLst>
                <a:ext uri="{FF2B5EF4-FFF2-40B4-BE49-F238E27FC236}">
                  <a16:creationId xmlns:a16="http://schemas.microsoft.com/office/drawing/2014/main" id="{0EEC667F-2214-473C-9A1E-34A3256F5F61}"/>
                </a:ext>
              </a:extLst>
            </p:cNvPr>
            <p:cNvPicPr>
              <a:picLocks noChangeAspect="1"/>
            </p:cNvPicPr>
            <p:nvPr/>
          </p:nvPicPr>
          <p:blipFill>
            <a:blip r:embed="rId6"/>
            <a:stretch>
              <a:fillRect/>
            </a:stretch>
          </p:blipFill>
          <p:spPr>
            <a:xfrm>
              <a:off x="7225509" y="3364442"/>
              <a:ext cx="1460283" cy="1301250"/>
            </a:xfrm>
            <a:prstGeom prst="rect">
              <a:avLst/>
            </a:prstGeom>
          </p:spPr>
        </p:pic>
        <p:pic>
          <p:nvPicPr>
            <p:cNvPr id="44" name="Picture 43">
              <a:extLst>
                <a:ext uri="{FF2B5EF4-FFF2-40B4-BE49-F238E27FC236}">
                  <a16:creationId xmlns:a16="http://schemas.microsoft.com/office/drawing/2014/main" id="{9F13B793-BC46-446E-97F1-5D55EC70855D}"/>
                </a:ext>
              </a:extLst>
            </p:cNvPr>
            <p:cNvPicPr>
              <a:picLocks noChangeAspect="1"/>
            </p:cNvPicPr>
            <p:nvPr/>
          </p:nvPicPr>
          <p:blipFill>
            <a:blip r:embed="rId7"/>
            <a:stretch>
              <a:fillRect/>
            </a:stretch>
          </p:blipFill>
          <p:spPr>
            <a:xfrm>
              <a:off x="6134969" y="4718645"/>
              <a:ext cx="2254361" cy="1173640"/>
            </a:xfrm>
            <a:prstGeom prst="rect">
              <a:avLst/>
            </a:prstGeom>
          </p:spPr>
        </p:pic>
      </p:grpSp>
      <p:grpSp>
        <p:nvGrpSpPr>
          <p:cNvPr id="10" name="Group 9">
            <a:extLst>
              <a:ext uri="{FF2B5EF4-FFF2-40B4-BE49-F238E27FC236}">
                <a16:creationId xmlns:a16="http://schemas.microsoft.com/office/drawing/2014/main" id="{764A457E-4958-442E-9B1F-E4EE4D97CC54}"/>
              </a:ext>
            </a:extLst>
          </p:cNvPr>
          <p:cNvGrpSpPr/>
          <p:nvPr/>
        </p:nvGrpSpPr>
        <p:grpSpPr>
          <a:xfrm>
            <a:off x="9977743" y="4891920"/>
            <a:ext cx="1622657" cy="1268875"/>
            <a:chOff x="8557260" y="4953141"/>
            <a:chExt cx="1649573" cy="1403013"/>
          </a:xfrm>
        </p:grpSpPr>
        <p:sp>
          <p:nvSpPr>
            <p:cNvPr id="36" name="Rectangle 35">
              <a:extLst>
                <a:ext uri="{FF2B5EF4-FFF2-40B4-BE49-F238E27FC236}">
                  <a16:creationId xmlns:a16="http://schemas.microsoft.com/office/drawing/2014/main" id="{34B9ECEA-A846-4193-9369-2D3D940D4C0C}"/>
                </a:ext>
              </a:extLst>
            </p:cNvPr>
            <p:cNvSpPr/>
            <p:nvPr/>
          </p:nvSpPr>
          <p:spPr>
            <a:xfrm>
              <a:off x="8557260" y="5589424"/>
              <a:ext cx="1649573" cy="578532"/>
            </a:xfrm>
            <a:prstGeom prst="rect">
              <a:avLst/>
            </a:prstGeom>
            <a:effectLst/>
          </p:spPr>
          <p:txBody>
            <a:bodyPr wrap="square">
              <a:spAutoFit/>
            </a:bodyPr>
            <a:lstStyle/>
            <a:p>
              <a:pPr algn="ctr"/>
              <a:r>
                <a:rPr lang="en-US" sz="1400" b="1" dirty="0">
                  <a:solidFill>
                    <a:schemeClr val="bg2">
                      <a:lumMod val="25000"/>
                    </a:schemeClr>
                  </a:solidFill>
                  <a:latin typeface="Calibri" panose="020F0502020204030204" pitchFamily="34" charset="0"/>
                  <a:cs typeface="Calibri" panose="020F0502020204030204" pitchFamily="34" charset="0"/>
                </a:rPr>
                <a:t>Knowledge-based Predictor</a:t>
              </a:r>
            </a:p>
          </p:txBody>
        </p:sp>
        <p:grpSp>
          <p:nvGrpSpPr>
            <p:cNvPr id="37" name="Group 36">
              <a:extLst>
                <a:ext uri="{FF2B5EF4-FFF2-40B4-BE49-F238E27FC236}">
                  <a16:creationId xmlns:a16="http://schemas.microsoft.com/office/drawing/2014/main" id="{2B7BAAF0-242A-4F79-A20F-716BF48F7C44}"/>
                </a:ext>
              </a:extLst>
            </p:cNvPr>
            <p:cNvGrpSpPr/>
            <p:nvPr/>
          </p:nvGrpSpPr>
          <p:grpSpPr>
            <a:xfrm>
              <a:off x="8610846" y="4953141"/>
              <a:ext cx="1547749" cy="1403013"/>
              <a:chOff x="9720525" y="2228444"/>
              <a:chExt cx="1547749" cy="1403013"/>
            </a:xfrm>
          </p:grpSpPr>
          <p:pic>
            <p:nvPicPr>
              <p:cNvPr id="38" name="Picture 3">
                <a:extLst>
                  <a:ext uri="{FF2B5EF4-FFF2-40B4-BE49-F238E27FC236}">
                    <a16:creationId xmlns:a16="http://schemas.microsoft.com/office/drawing/2014/main" id="{0F0F3B15-41AD-406A-83B8-C8BAD2A26DE9}"/>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4"/>
                  <a:srcRect/>
                  <a:stretch>
                    <a:fillRect/>
                  </a:stretch>
                </p:blipFill>
              </mc:Choice>
              <mc:Fallback>
                <p:blipFill>
                  <a:blip r:embed="rId15"/>
                  <a:srcRect/>
                  <a:stretch>
                    <a:fillRect/>
                  </a:stretch>
                </p:blipFill>
              </mc:Fallback>
            </mc:AlternateContent>
            <p:spPr bwMode="auto">
              <a:xfrm>
                <a:off x="9720525" y="2516390"/>
                <a:ext cx="242887" cy="1115065"/>
              </a:xfrm>
              <a:prstGeom prst="rect">
                <a:avLst/>
              </a:prstGeom>
              <a:noFill/>
              <a:ln w="9525">
                <a:noFill/>
                <a:miter lim="800000"/>
                <a:headEnd/>
                <a:tailEnd/>
              </a:ln>
              <a:effectLst/>
            </p:spPr>
          </p:pic>
          <p:pic>
            <p:nvPicPr>
              <p:cNvPr id="39" name="Picture 4">
                <a:extLst>
                  <a:ext uri="{FF2B5EF4-FFF2-40B4-BE49-F238E27FC236}">
                    <a16:creationId xmlns:a16="http://schemas.microsoft.com/office/drawing/2014/main" id="{239EE7DB-4223-472B-A3CC-5DA38A4771A2}"/>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6"/>
                  <a:srcRect/>
                  <a:stretch>
                    <a:fillRect/>
                  </a:stretch>
                </p:blipFill>
              </mc:Choice>
              <mc:Fallback>
                <p:blipFill>
                  <a:blip r:embed="rId17"/>
                  <a:srcRect/>
                  <a:stretch>
                    <a:fillRect/>
                  </a:stretch>
                </p:blipFill>
              </mc:Fallback>
            </mc:AlternateContent>
            <p:spPr bwMode="auto">
              <a:xfrm>
                <a:off x="11025387" y="2516390"/>
                <a:ext cx="242887" cy="1115067"/>
              </a:xfrm>
              <a:prstGeom prst="rect">
                <a:avLst/>
              </a:prstGeom>
              <a:noFill/>
              <a:ln w="9525">
                <a:noFill/>
                <a:miter lim="800000"/>
                <a:headEnd/>
                <a:tailEnd/>
              </a:ln>
              <a:effectLst/>
            </p:spPr>
          </p:pic>
          <p:pic>
            <p:nvPicPr>
              <p:cNvPr id="40" name="Picture 2">
                <a:extLst>
                  <a:ext uri="{FF2B5EF4-FFF2-40B4-BE49-F238E27FC236}">
                    <a16:creationId xmlns:a16="http://schemas.microsoft.com/office/drawing/2014/main" id="{84209DF1-F95B-4A78-8729-1A6D59854C6F}"/>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23"/>
                  <a:srcRect/>
                  <a:stretch>
                    <a:fillRect/>
                  </a:stretch>
                </p:blipFill>
              </mc:Choice>
              <mc:Fallback>
                <p:blipFill>
                  <a:blip r:embed="rId24"/>
                  <a:srcRect/>
                  <a:stretch>
                    <a:fillRect/>
                  </a:stretch>
                </p:blipFill>
              </mc:Fallback>
            </mc:AlternateContent>
            <p:spPr bwMode="auto">
              <a:xfrm>
                <a:off x="10184769" y="2228444"/>
                <a:ext cx="561654" cy="544657"/>
              </a:xfrm>
              <a:prstGeom prst="rect">
                <a:avLst/>
              </a:prstGeom>
              <a:noFill/>
              <a:ln w="9525">
                <a:noFill/>
                <a:miter lim="800000"/>
                <a:headEnd/>
                <a:tailEnd/>
              </a:ln>
              <a:effectLst/>
            </p:spPr>
          </p:pic>
        </p:grpSp>
      </p:grpSp>
      <p:sp>
        <p:nvSpPr>
          <p:cNvPr id="11" name="TextBox 10">
            <a:extLst>
              <a:ext uri="{FF2B5EF4-FFF2-40B4-BE49-F238E27FC236}">
                <a16:creationId xmlns:a16="http://schemas.microsoft.com/office/drawing/2014/main" id="{7A1701F4-39EC-485C-8770-2C4027A8C2AA}"/>
              </a:ext>
            </a:extLst>
          </p:cNvPr>
          <p:cNvSpPr txBox="1"/>
          <p:nvPr/>
        </p:nvSpPr>
        <p:spPr>
          <a:xfrm>
            <a:off x="9301013" y="2733169"/>
            <a:ext cx="184731" cy="307777"/>
          </a:xfrm>
          <a:prstGeom prst="rect">
            <a:avLst/>
          </a:prstGeom>
          <a:noFill/>
        </p:spPr>
        <p:txBody>
          <a:bodyPr wrap="none" rtlCol="0">
            <a:spAutoFit/>
          </a:bodyPr>
          <a:lstStyle/>
          <a:p>
            <a:endParaRPr lang="en-US" sz="1400" dirty="0">
              <a:latin typeface="Calibri" panose="020F0502020204030204" pitchFamily="34" charset="0"/>
              <a:cs typeface="Calibri" panose="020F0502020204030204" pitchFamily="34" charset="0"/>
            </a:endParaRPr>
          </a:p>
        </p:txBody>
      </p:sp>
      <p:sp>
        <p:nvSpPr>
          <p:cNvPr id="12" name="Rounded Rectangle 337">
            <a:extLst>
              <a:ext uri="{FF2B5EF4-FFF2-40B4-BE49-F238E27FC236}">
                <a16:creationId xmlns:a16="http://schemas.microsoft.com/office/drawing/2014/main" id="{E97981F5-F74B-4C50-B590-2A2AC125E3B6}"/>
              </a:ext>
            </a:extLst>
          </p:cNvPr>
          <p:cNvSpPr>
            <a:spLocks noChangeAspect="1"/>
          </p:cNvSpPr>
          <p:nvPr/>
        </p:nvSpPr>
        <p:spPr>
          <a:xfrm>
            <a:off x="9925031" y="3473207"/>
            <a:ext cx="1760036" cy="11862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dirty="0">
                <a:ln w="0"/>
                <a:solidFill>
                  <a:srgbClr val="000000"/>
                </a:solidFill>
                <a:latin typeface="Calibri" panose="020F0502020204030204" pitchFamily="34" charset="0"/>
                <a:cs typeface="Calibri" panose="020F0502020204030204" pitchFamily="34" charset="0"/>
              </a:rPr>
              <a:t>Modeling Visualization</a:t>
            </a:r>
          </a:p>
          <a:p>
            <a:pPr algn="ctr"/>
            <a:r>
              <a:rPr lang="en-US" sz="1600" b="1" dirty="0">
                <a:ln w="0"/>
                <a:solidFill>
                  <a:srgbClr val="000000"/>
                </a:solidFill>
                <a:latin typeface="Calibri" panose="020F0502020204030204" pitchFamily="34" charset="0"/>
                <a:cs typeface="Calibri" panose="020F0502020204030204" pitchFamily="34" charset="0"/>
              </a:rPr>
              <a:t>Portal</a:t>
            </a:r>
          </a:p>
        </p:txBody>
      </p:sp>
      <p:grpSp>
        <p:nvGrpSpPr>
          <p:cNvPr id="16" name="Group 15">
            <a:extLst>
              <a:ext uri="{FF2B5EF4-FFF2-40B4-BE49-F238E27FC236}">
                <a16:creationId xmlns:a16="http://schemas.microsoft.com/office/drawing/2014/main" id="{AB89E282-0197-4298-8219-77CD84113A00}"/>
              </a:ext>
            </a:extLst>
          </p:cNvPr>
          <p:cNvGrpSpPr/>
          <p:nvPr/>
        </p:nvGrpSpPr>
        <p:grpSpPr>
          <a:xfrm>
            <a:off x="5983957" y="1246277"/>
            <a:ext cx="3453323" cy="1358947"/>
            <a:chOff x="5827814" y="408187"/>
            <a:chExt cx="3762133" cy="2126743"/>
          </a:xfrm>
        </p:grpSpPr>
        <p:grpSp>
          <p:nvGrpSpPr>
            <p:cNvPr id="32" name="Group 31">
              <a:extLst>
                <a:ext uri="{FF2B5EF4-FFF2-40B4-BE49-F238E27FC236}">
                  <a16:creationId xmlns:a16="http://schemas.microsoft.com/office/drawing/2014/main" id="{618C8A7C-B58C-4B98-8655-E0506BD9DCE7}"/>
                </a:ext>
              </a:extLst>
            </p:cNvPr>
            <p:cNvGrpSpPr/>
            <p:nvPr/>
          </p:nvGrpSpPr>
          <p:grpSpPr>
            <a:xfrm>
              <a:off x="5827814" y="408187"/>
              <a:ext cx="2755700" cy="1553087"/>
              <a:chOff x="5784021" y="4292027"/>
              <a:chExt cx="2755700" cy="1553087"/>
            </a:xfrm>
          </p:grpSpPr>
          <p:pic>
            <p:nvPicPr>
              <p:cNvPr id="34" name="Picture 33">
                <a:extLst>
                  <a:ext uri="{FF2B5EF4-FFF2-40B4-BE49-F238E27FC236}">
                    <a16:creationId xmlns:a16="http://schemas.microsoft.com/office/drawing/2014/main" id="{3C06E7E1-3D87-43F9-A097-CA94E7A07D2D}"/>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2"/>
                  <a:srcRect/>
                  <a:stretch>
                    <a:fillRect/>
                  </a:stretch>
                </p:blipFill>
              </mc:Choice>
              <mc:Fallback>
                <p:blipFill>
                  <a:blip r:embed="rId25"/>
                  <a:srcRect/>
                  <a:stretch>
                    <a:fillRect/>
                  </a:stretch>
                </p:blipFill>
              </mc:Fallback>
            </mc:AlternateContent>
            <p:spPr bwMode="auto">
              <a:xfrm>
                <a:off x="5784021" y="4292027"/>
                <a:ext cx="2755700" cy="1553087"/>
              </a:xfrm>
              <a:prstGeom prst="rect">
                <a:avLst/>
              </a:prstGeom>
              <a:noFill/>
              <a:ln w="9525">
                <a:noFill/>
                <a:miter lim="800000"/>
                <a:headEnd/>
                <a:tailEnd/>
              </a:ln>
              <a:effectLst/>
            </p:spPr>
          </p:pic>
          <p:sp>
            <p:nvSpPr>
              <p:cNvPr id="35" name="TextBox 34">
                <a:extLst>
                  <a:ext uri="{FF2B5EF4-FFF2-40B4-BE49-F238E27FC236}">
                    <a16:creationId xmlns:a16="http://schemas.microsoft.com/office/drawing/2014/main" id="{1E21F158-3BBF-44CA-A5D8-C026F667051B}"/>
                  </a:ext>
                </a:extLst>
              </p:cNvPr>
              <p:cNvSpPr txBox="1"/>
              <p:nvPr/>
            </p:nvSpPr>
            <p:spPr>
              <a:xfrm>
                <a:off x="6380002" y="4803093"/>
                <a:ext cx="1858746" cy="578002"/>
              </a:xfrm>
              <a:prstGeom prst="rect">
                <a:avLst/>
              </a:prstGeom>
              <a:noFill/>
            </p:spPr>
            <p:txBody>
              <a:bodyPr wrap="none" rtlCol="0">
                <a:spAutoFit/>
              </a:bodyPr>
              <a:lstStyle/>
              <a:p>
                <a:r>
                  <a:rPr lang="en-US" dirty="0">
                    <a:solidFill>
                      <a:schemeClr val="bg1"/>
                    </a:solidFill>
                    <a:latin typeface="Calibri" panose="020F0502020204030204" pitchFamily="34" charset="0"/>
                    <a:cs typeface="Calibri" panose="020F0502020204030204" pitchFamily="34" charset="0"/>
                  </a:rPr>
                  <a:t>NIH/PATIENT DB</a:t>
                </a:r>
              </a:p>
            </p:txBody>
          </p:sp>
        </p:grpSp>
        <p:sp>
          <p:nvSpPr>
            <p:cNvPr id="33" name="TextBox 32">
              <a:extLst>
                <a:ext uri="{FF2B5EF4-FFF2-40B4-BE49-F238E27FC236}">
                  <a16:creationId xmlns:a16="http://schemas.microsoft.com/office/drawing/2014/main" id="{421A846F-A65F-48FE-B28C-A3458B313DAD}"/>
                </a:ext>
              </a:extLst>
            </p:cNvPr>
            <p:cNvSpPr txBox="1"/>
            <p:nvPr/>
          </p:nvSpPr>
          <p:spPr>
            <a:xfrm>
              <a:off x="7345539" y="1956928"/>
              <a:ext cx="2244408" cy="578002"/>
            </a:xfrm>
            <a:prstGeom prst="rect">
              <a:avLst/>
            </a:prstGeom>
            <a:noFill/>
          </p:spPr>
          <p:txBody>
            <a:bodyPr wrap="none" rtlCol="0">
              <a:spAutoFit/>
            </a:bodyPr>
            <a:lstStyle/>
            <a:p>
              <a:r>
                <a:rPr lang="en-US" b="1" dirty="0">
                  <a:latin typeface="Calibri" panose="020F0502020204030204" pitchFamily="34" charset="0"/>
                  <a:cs typeface="Calibri" panose="020F0502020204030204" pitchFamily="34" charset="0"/>
                </a:rPr>
                <a:t>Human phenotypes</a:t>
              </a:r>
            </a:p>
          </p:txBody>
        </p:sp>
      </p:grpSp>
      <p:sp>
        <p:nvSpPr>
          <p:cNvPr id="18" name="Rounded Rectangle 337">
            <a:extLst>
              <a:ext uri="{FF2B5EF4-FFF2-40B4-BE49-F238E27FC236}">
                <a16:creationId xmlns:a16="http://schemas.microsoft.com/office/drawing/2014/main" id="{54597996-51B9-4874-A19D-70D00F8D901B}"/>
              </a:ext>
            </a:extLst>
          </p:cNvPr>
          <p:cNvSpPr>
            <a:spLocks noChangeAspect="1"/>
          </p:cNvSpPr>
          <p:nvPr/>
        </p:nvSpPr>
        <p:spPr>
          <a:xfrm>
            <a:off x="3895496" y="3199461"/>
            <a:ext cx="1858097" cy="179981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b="1" dirty="0">
                <a:ln w="0"/>
                <a:solidFill>
                  <a:srgbClr val="000000"/>
                </a:solidFill>
                <a:latin typeface="Calibri" panose="020F0502020204030204" pitchFamily="34" charset="0"/>
                <a:cs typeface="Calibri" panose="020F0502020204030204" pitchFamily="34" charset="0"/>
              </a:rPr>
              <a:t>Heterogeneous </a:t>
            </a:r>
          </a:p>
          <a:p>
            <a:pPr algn="ctr"/>
            <a:r>
              <a:rPr lang="en-US" sz="1600" b="1" dirty="0">
                <a:ln w="0"/>
                <a:solidFill>
                  <a:srgbClr val="000000"/>
                </a:solidFill>
                <a:latin typeface="Calibri" panose="020F0502020204030204" pitchFamily="34" charset="0"/>
                <a:cs typeface="Calibri" panose="020F0502020204030204" pitchFamily="34" charset="0"/>
              </a:rPr>
              <a:t>Data</a:t>
            </a:r>
          </a:p>
          <a:p>
            <a:pPr algn="ctr"/>
            <a:r>
              <a:rPr lang="en-US" sz="1600" b="1" dirty="0">
                <a:ln w="0"/>
                <a:solidFill>
                  <a:srgbClr val="000000"/>
                </a:solidFill>
                <a:latin typeface="Calibri" panose="020F0502020204030204" pitchFamily="34" charset="0"/>
                <a:cs typeface="Calibri" panose="020F0502020204030204" pitchFamily="34" charset="0"/>
              </a:rPr>
              <a:t>+ </a:t>
            </a:r>
          </a:p>
          <a:p>
            <a:pPr algn="ctr"/>
            <a:r>
              <a:rPr lang="en-US" sz="1600" b="1" dirty="0">
                <a:ln w="0"/>
                <a:solidFill>
                  <a:srgbClr val="000000"/>
                </a:solidFill>
                <a:latin typeface="Calibri" panose="020F0502020204030204" pitchFamily="34" charset="0"/>
                <a:cs typeface="Calibri" panose="020F0502020204030204" pitchFamily="34" charset="0"/>
              </a:rPr>
              <a:t>Environmental </a:t>
            </a:r>
          </a:p>
          <a:p>
            <a:pPr algn="ctr"/>
            <a:r>
              <a:rPr lang="en-US" sz="1600" b="1" dirty="0">
                <a:ln w="0"/>
                <a:solidFill>
                  <a:srgbClr val="000000"/>
                </a:solidFill>
                <a:latin typeface="Calibri" panose="020F0502020204030204" pitchFamily="34" charset="0"/>
                <a:cs typeface="Calibri" panose="020F0502020204030204" pitchFamily="34" charset="0"/>
              </a:rPr>
              <a:t>Data</a:t>
            </a:r>
          </a:p>
        </p:txBody>
      </p:sp>
      <p:pic>
        <p:nvPicPr>
          <p:cNvPr id="19" name="Picture 2">
            <a:extLst>
              <a:ext uri="{FF2B5EF4-FFF2-40B4-BE49-F238E27FC236}">
                <a16:creationId xmlns:a16="http://schemas.microsoft.com/office/drawing/2014/main" id="{1369F35B-4942-434A-BAF6-38283B08D174}"/>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9"/>
              <a:srcRect/>
              <a:stretch>
                <a:fillRect/>
              </a:stretch>
            </p:blipFill>
          </mc:Choice>
          <mc:Fallback>
            <p:blipFill>
              <a:blip r:embed="rId26"/>
              <a:srcRect/>
              <a:stretch>
                <a:fillRect/>
              </a:stretch>
            </p:blipFill>
          </mc:Fallback>
        </mc:AlternateContent>
        <p:spPr bwMode="auto">
          <a:xfrm rot="5400000">
            <a:off x="7017608" y="2295073"/>
            <a:ext cx="524363" cy="347161"/>
          </a:xfrm>
          <a:prstGeom prst="rect">
            <a:avLst/>
          </a:prstGeom>
          <a:noFill/>
          <a:ln w="9525">
            <a:noFill/>
            <a:miter lim="800000"/>
            <a:headEnd/>
            <a:tailEnd/>
          </a:ln>
          <a:effectLst/>
        </p:spPr>
      </p:pic>
      <p:grpSp>
        <p:nvGrpSpPr>
          <p:cNvPr id="48" name="Group 47"/>
          <p:cNvGrpSpPr/>
          <p:nvPr/>
        </p:nvGrpSpPr>
        <p:grpSpPr>
          <a:xfrm>
            <a:off x="1641086" y="2150884"/>
            <a:ext cx="3064982" cy="1190235"/>
            <a:chOff x="2514654" y="1730205"/>
            <a:chExt cx="3064982" cy="1190235"/>
          </a:xfrm>
        </p:grpSpPr>
        <p:pic>
          <p:nvPicPr>
            <p:cNvPr id="8" name="Picture 7">
              <a:extLst>
                <a:ext uri="{FF2B5EF4-FFF2-40B4-BE49-F238E27FC236}">
                  <a16:creationId xmlns:a16="http://schemas.microsoft.com/office/drawing/2014/main" id="{7E866C50-3391-4BE3-BFE8-4C947B9E4DFB}"/>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2"/>
                <a:srcRect/>
                <a:stretch>
                  <a:fillRect/>
                </a:stretch>
              </p:blipFill>
            </mc:Choice>
            <mc:Fallback>
              <p:blipFill>
                <a:blip r:embed="rId25"/>
                <a:srcRect/>
                <a:stretch>
                  <a:fillRect/>
                </a:stretch>
              </p:blipFill>
            </mc:Fallback>
          </mc:AlternateContent>
          <p:spPr bwMode="auto">
            <a:xfrm>
              <a:off x="2514654" y="1730205"/>
              <a:ext cx="2297034" cy="1190235"/>
            </a:xfrm>
            <a:prstGeom prst="rect">
              <a:avLst/>
            </a:prstGeom>
            <a:noFill/>
            <a:ln w="9525">
              <a:noFill/>
              <a:miter lim="800000"/>
              <a:headEnd/>
              <a:tailEnd/>
            </a:ln>
            <a:effectLst/>
          </p:spPr>
        </p:pic>
        <p:pic>
          <p:nvPicPr>
            <p:cNvPr id="9" name="Picture 8" descr="LogoGL.tif">
              <a:extLst>
                <a:ext uri="{FF2B5EF4-FFF2-40B4-BE49-F238E27FC236}">
                  <a16:creationId xmlns:a16="http://schemas.microsoft.com/office/drawing/2014/main" id="{2E0E7F7B-D1BE-4545-AF83-A25AACEA4AEF}"/>
                </a:ext>
              </a:extLst>
            </p:cNvPr>
            <p:cNvPicPr>
              <a:picLocks noChangeAspect="1"/>
            </p:cNvPicPr>
            <p:nvPr/>
          </p:nvPicPr>
          <p:blipFill>
            <a:blip r:embed="rId27"/>
            <a:stretch>
              <a:fillRect/>
            </a:stretch>
          </p:blipFill>
          <p:spPr>
            <a:xfrm>
              <a:off x="3198668" y="1878894"/>
              <a:ext cx="829138" cy="633674"/>
            </a:xfrm>
            <a:prstGeom prst="rect">
              <a:avLst/>
            </a:prstGeom>
            <a:effectLst>
              <a:outerShdw blurRad="787400" dist="38100" dir="12840000">
                <a:schemeClr val="bg1">
                  <a:alpha val="32000"/>
                </a:schemeClr>
              </a:outerShdw>
            </a:effectLst>
          </p:spPr>
        </p:pic>
        <p:sp>
          <p:nvSpPr>
            <p:cNvPr id="21" name="TextBox 20">
              <a:extLst>
                <a:ext uri="{FF2B5EF4-FFF2-40B4-BE49-F238E27FC236}">
                  <a16:creationId xmlns:a16="http://schemas.microsoft.com/office/drawing/2014/main" id="{B657E873-E1AE-43ED-8AC3-ADD1CB70EE5A}"/>
                </a:ext>
              </a:extLst>
            </p:cNvPr>
            <p:cNvSpPr txBox="1"/>
            <p:nvPr/>
          </p:nvSpPr>
          <p:spPr>
            <a:xfrm>
              <a:off x="3147223" y="2504277"/>
              <a:ext cx="2432413" cy="369332"/>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Omics data</a:t>
              </a:r>
            </a:p>
          </p:txBody>
        </p:sp>
      </p:grpSp>
      <p:pic>
        <p:nvPicPr>
          <p:cNvPr id="23" name="Picture 2">
            <a:extLst>
              <a:ext uri="{FF2B5EF4-FFF2-40B4-BE49-F238E27FC236}">
                <a16:creationId xmlns:a16="http://schemas.microsoft.com/office/drawing/2014/main" id="{FAB5E361-5433-4ED8-AC92-49D9392793C5}"/>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9"/>
              <a:srcRect/>
              <a:stretch>
                <a:fillRect/>
              </a:stretch>
            </p:blipFill>
          </mc:Choice>
          <mc:Fallback>
            <p:blipFill>
              <a:blip r:embed="rId26"/>
              <a:srcRect/>
              <a:stretch>
                <a:fillRect/>
              </a:stretch>
            </p:blipFill>
          </mc:Fallback>
        </mc:AlternateContent>
        <p:spPr bwMode="auto">
          <a:xfrm>
            <a:off x="9220994" y="3952636"/>
            <a:ext cx="680643" cy="380910"/>
          </a:xfrm>
          <a:prstGeom prst="rect">
            <a:avLst/>
          </a:prstGeom>
          <a:noFill/>
          <a:ln w="9525">
            <a:noFill/>
            <a:miter lim="800000"/>
            <a:headEnd/>
            <a:tailEnd/>
          </a:ln>
          <a:effectLst/>
        </p:spPr>
      </p:pic>
      <p:grpSp>
        <p:nvGrpSpPr>
          <p:cNvPr id="49" name="Group 48"/>
          <p:cNvGrpSpPr/>
          <p:nvPr/>
        </p:nvGrpSpPr>
        <p:grpSpPr>
          <a:xfrm>
            <a:off x="1291255" y="4761373"/>
            <a:ext cx="2932337" cy="1424107"/>
            <a:chOff x="1892139" y="5037878"/>
            <a:chExt cx="2932337" cy="1424107"/>
          </a:xfrm>
        </p:grpSpPr>
        <p:pic>
          <p:nvPicPr>
            <p:cNvPr id="6" name="Picture 5">
              <a:extLst>
                <a:ext uri="{FF2B5EF4-FFF2-40B4-BE49-F238E27FC236}">
                  <a16:creationId xmlns:a16="http://schemas.microsoft.com/office/drawing/2014/main" id="{50FCB231-6C32-4374-AF8E-1932AA92C26A}"/>
                </a:ext>
              </a:extLst>
            </p:cNvPr>
            <p:cNvPicPr>
              <a:picLocks noChangeAspect="1" noChangeArrowheads="1"/>
            </p:cNvPicPr>
            <p:nvPr/>
          </p:nvPicPr>
          <mc:AlternateContent xmlns:mc="http://schemas.openxmlformats.org/markup-compatibility/2006">
            <mc:Choice xmlns:ma="http://schemas.microsoft.com/office/mac/drawingml/2008/main" xmlns:mv="urn:schemas-microsoft-com:mac:vml" xmlns="" Requires="ma">
              <p:blipFill>
                <a:blip r:embed="rId28"/>
                <a:srcRect/>
                <a:stretch>
                  <a:fillRect/>
                </a:stretch>
              </p:blipFill>
            </mc:Choice>
            <mc:Fallback>
              <p:blipFill>
                <a:blip r:embed="rId25"/>
                <a:srcRect/>
                <a:stretch>
                  <a:fillRect/>
                </a:stretch>
              </p:blipFill>
            </mc:Fallback>
          </mc:AlternateContent>
          <p:spPr bwMode="auto">
            <a:xfrm>
              <a:off x="2279413" y="5037878"/>
              <a:ext cx="2545063" cy="1318755"/>
            </a:xfrm>
            <a:prstGeom prst="rect">
              <a:avLst/>
            </a:prstGeom>
            <a:noFill/>
            <a:ln w="9525">
              <a:noFill/>
              <a:miter lim="800000"/>
              <a:headEnd/>
              <a:tailEnd/>
            </a:ln>
            <a:effectLst/>
          </p:spPr>
        </p:pic>
        <p:sp>
          <p:nvSpPr>
            <p:cNvPr id="17" name="TextBox 16">
              <a:extLst>
                <a:ext uri="{FF2B5EF4-FFF2-40B4-BE49-F238E27FC236}">
                  <a16:creationId xmlns:a16="http://schemas.microsoft.com/office/drawing/2014/main" id="{5DA6695E-90D3-429F-8B1C-330A4AF77A09}"/>
                </a:ext>
              </a:extLst>
            </p:cNvPr>
            <p:cNvSpPr txBox="1"/>
            <p:nvPr/>
          </p:nvSpPr>
          <p:spPr>
            <a:xfrm>
              <a:off x="2714084" y="5323645"/>
              <a:ext cx="1897219" cy="646331"/>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Physiological </a:t>
              </a:r>
            </a:p>
            <a:p>
              <a:pPr algn="ctr"/>
              <a:r>
                <a:rPr lang="en-US" b="1" dirty="0">
                  <a:solidFill>
                    <a:schemeClr val="bg1"/>
                  </a:solidFill>
                  <a:latin typeface="Calibri" panose="020F0502020204030204" pitchFamily="34" charset="0"/>
                  <a:cs typeface="Calibri" panose="020F0502020204030204" pitchFamily="34" charset="0"/>
                </a:rPr>
                <a:t>data</a:t>
              </a:r>
            </a:p>
          </p:txBody>
        </p:sp>
        <p:sp>
          <p:nvSpPr>
            <p:cNvPr id="26" name="TextBox 25">
              <a:extLst>
                <a:ext uri="{FF2B5EF4-FFF2-40B4-BE49-F238E27FC236}">
                  <a16:creationId xmlns:a16="http://schemas.microsoft.com/office/drawing/2014/main" id="{3155F8A5-7A74-4C9F-B6E5-DD6A9A3FC6B9}"/>
                </a:ext>
              </a:extLst>
            </p:cNvPr>
            <p:cNvSpPr txBox="1"/>
            <p:nvPr/>
          </p:nvSpPr>
          <p:spPr>
            <a:xfrm>
              <a:off x="1892139" y="5864624"/>
              <a:ext cx="2121394" cy="597361"/>
            </a:xfrm>
            <a:prstGeom prst="rect">
              <a:avLst/>
            </a:prstGeom>
          </p:spPr>
          <p:txBody>
            <a:bodyPr vert="horz" wrap="none" lIns="91440" tIns="45720" rIns="91440" bIns="45720" rtlCol="0" anchor="t">
              <a:noAutofit/>
            </a:bodyPr>
            <a:lstStyle/>
            <a:p>
              <a:pPr marL="0" marR="0" indent="0" algn="r" defTabSz="914400" rtl="0" eaLnBrk="1" fontAlgn="auto" latinLnBrk="0" hangingPunct="1">
                <a:lnSpc>
                  <a:spcPct val="100000"/>
                </a:lnSpc>
                <a:spcBef>
                  <a:spcPct val="20000"/>
                </a:spcBef>
                <a:spcAft>
                  <a:spcPts val="0"/>
                </a:spcAft>
                <a:buClrTx/>
                <a:buSzTx/>
                <a:buFont typeface="Wingdings" charset="2"/>
                <a:buNone/>
                <a:tabLst/>
              </a:pPr>
              <a:r>
                <a:rPr lang="en-US" sz="2400" dirty="0">
                  <a:solidFill>
                    <a:schemeClr val="bg1"/>
                  </a:solidFill>
                  <a:latin typeface="Calibri" panose="020F0502020204030204" pitchFamily="34" charset="0"/>
                  <a:cs typeface="Calibri" panose="020F0502020204030204" pitchFamily="34" charset="0"/>
                </a:rPr>
                <a:t>ALSDA</a:t>
              </a:r>
              <a:endParaRPr kumimoji="0" lang="en-US" sz="2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grpSp>
      <p:sp>
        <p:nvSpPr>
          <p:cNvPr id="28" name="TextBox 27">
            <a:extLst>
              <a:ext uri="{FF2B5EF4-FFF2-40B4-BE49-F238E27FC236}">
                <a16:creationId xmlns:a16="http://schemas.microsoft.com/office/drawing/2014/main" id="{D2AC6E4B-67CC-42BE-92B4-7353FA03EEF7}"/>
              </a:ext>
            </a:extLst>
          </p:cNvPr>
          <p:cNvSpPr txBox="1"/>
          <p:nvPr/>
        </p:nvSpPr>
        <p:spPr>
          <a:xfrm>
            <a:off x="5085504" y="2631230"/>
            <a:ext cx="4950988" cy="707886"/>
          </a:xfrm>
          <a:prstGeom prst="rect">
            <a:avLst/>
          </a:prstGeom>
          <a:noFill/>
        </p:spPr>
        <p:txBody>
          <a:bodyPr wrap="square" rtlCol="0">
            <a:spAutoFit/>
          </a:bodyPr>
          <a:lstStyle/>
          <a:p>
            <a:pPr algn="ctr"/>
            <a:r>
              <a:rPr lang="en-US" sz="2000" b="1" dirty="0">
                <a:latin typeface="Calibri" panose="020F0502020204030204" pitchFamily="34" charset="0"/>
                <a:cs typeface="Calibri" panose="020F0502020204030204" pitchFamily="34" charset="0"/>
              </a:rPr>
              <a:t>BIOLOGICAL </a:t>
            </a:r>
          </a:p>
          <a:p>
            <a:pPr algn="ctr"/>
            <a:r>
              <a:rPr lang="en-US" sz="2000" b="1" dirty="0">
                <a:latin typeface="Calibri" panose="020F0502020204030204" pitchFamily="34" charset="0"/>
                <a:cs typeface="Calibri" panose="020F0502020204030204" pitchFamily="34" charset="0"/>
              </a:rPr>
              <a:t>MODELING PORTAL</a:t>
            </a:r>
          </a:p>
        </p:txBody>
      </p:sp>
      <p:sp>
        <p:nvSpPr>
          <p:cNvPr id="46" name="TextBox 45"/>
          <p:cNvSpPr txBox="1"/>
          <p:nvPr/>
        </p:nvSpPr>
        <p:spPr>
          <a:xfrm>
            <a:off x="9799347" y="2238208"/>
            <a:ext cx="217325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a:latin typeface="Calibri" panose="020F0502020204030204" pitchFamily="34" charset="0"/>
                <a:cs typeface="Calibri" panose="020F0502020204030204" pitchFamily="34" charset="0"/>
              </a:rPr>
              <a:t>Mission Scenarios’ Input conditions</a:t>
            </a:r>
          </a:p>
        </p:txBody>
      </p:sp>
      <p:pic>
        <p:nvPicPr>
          <p:cNvPr id="47" name="Picture 2">
            <a:extLst>
              <a:ext uri="{FF2B5EF4-FFF2-40B4-BE49-F238E27FC236}">
                <a16:creationId xmlns:a16="http://schemas.microsoft.com/office/drawing/2014/main" id="{1369F35B-4942-434A-BAF6-38283B08D174}"/>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9"/>
              <a:srcRect/>
              <a:stretch>
                <a:fillRect/>
              </a:stretch>
            </p:blipFill>
          </mc:Choice>
          <mc:Fallback>
            <p:blipFill>
              <a:blip r:embed="rId26"/>
              <a:srcRect/>
              <a:stretch>
                <a:fillRect/>
              </a:stretch>
            </p:blipFill>
          </mc:Fallback>
        </mc:AlternateContent>
        <p:spPr bwMode="auto">
          <a:xfrm rot="5400000">
            <a:off x="10498638" y="3022184"/>
            <a:ext cx="524363" cy="347161"/>
          </a:xfrm>
          <a:prstGeom prst="rect">
            <a:avLst/>
          </a:prstGeom>
          <a:noFill/>
          <a:ln w="9525">
            <a:noFill/>
            <a:miter lim="800000"/>
            <a:headEnd/>
            <a:tailEnd/>
          </a:ln>
          <a:effectLst/>
        </p:spPr>
      </p:pic>
      <p:pic>
        <p:nvPicPr>
          <p:cNvPr id="51" name="Picture 50">
            <a:extLst>
              <a:ext uri="{FF2B5EF4-FFF2-40B4-BE49-F238E27FC236}">
                <a16:creationId xmlns:a16="http://schemas.microsoft.com/office/drawing/2014/main" id="{F7A7C2E1-1A83-4650-83DB-9FD2C5CCE753}"/>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 r="65523" b="51673"/>
          <a:stretch/>
        </p:blipFill>
        <p:spPr>
          <a:xfrm rot="10055953">
            <a:off x="3158476" y="3878947"/>
            <a:ext cx="559131" cy="440839"/>
          </a:xfrm>
          <a:prstGeom prst="rect">
            <a:avLst/>
          </a:prstGeom>
        </p:spPr>
      </p:pic>
      <p:pic>
        <p:nvPicPr>
          <p:cNvPr id="52" name="Picture 51">
            <a:extLst>
              <a:ext uri="{FF2B5EF4-FFF2-40B4-BE49-F238E27FC236}">
                <a16:creationId xmlns:a16="http://schemas.microsoft.com/office/drawing/2014/main" id="{F7A7C2E1-1A83-4650-83DB-9FD2C5CCE753}"/>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 r="65523" b="51673"/>
          <a:stretch/>
        </p:blipFill>
        <p:spPr>
          <a:xfrm rot="20765869">
            <a:off x="2072387" y="3806823"/>
            <a:ext cx="559131" cy="440839"/>
          </a:xfrm>
          <a:prstGeom prst="rect">
            <a:avLst/>
          </a:prstGeom>
        </p:spPr>
      </p:pic>
      <p:grpSp>
        <p:nvGrpSpPr>
          <p:cNvPr id="24" name="Group 23">
            <a:extLst>
              <a:ext uri="{FF2B5EF4-FFF2-40B4-BE49-F238E27FC236}">
                <a16:creationId xmlns:a16="http://schemas.microsoft.com/office/drawing/2014/main" id="{60E09DB6-BCD2-448E-AF1A-431093AD862C}"/>
              </a:ext>
            </a:extLst>
          </p:cNvPr>
          <p:cNvGrpSpPr/>
          <p:nvPr/>
        </p:nvGrpSpPr>
        <p:grpSpPr>
          <a:xfrm>
            <a:off x="190841" y="3637470"/>
            <a:ext cx="2139907" cy="861774"/>
            <a:chOff x="1199526" y="3008856"/>
            <a:chExt cx="2729302" cy="952876"/>
          </a:xfrm>
          <a:solidFill>
            <a:schemeClr val="accent6">
              <a:lumMod val="60000"/>
              <a:lumOff val="40000"/>
            </a:schemeClr>
          </a:solidFill>
          <a:effectLst/>
        </p:grpSpPr>
        <p:sp>
          <p:nvSpPr>
            <p:cNvPr id="30" name="Rectangle 29">
              <a:extLst>
                <a:ext uri="{FF2B5EF4-FFF2-40B4-BE49-F238E27FC236}">
                  <a16:creationId xmlns:a16="http://schemas.microsoft.com/office/drawing/2014/main" id="{F987F798-C68E-427C-B95F-A6F96D6B8664}"/>
                </a:ext>
              </a:extLst>
            </p:cNvPr>
            <p:cNvSpPr/>
            <p:nvPr/>
          </p:nvSpPr>
          <p:spPr>
            <a:xfrm>
              <a:off x="1199526" y="3008856"/>
              <a:ext cx="2444150" cy="952876"/>
            </a:xfrm>
            <a:prstGeom prst="rect">
              <a:avLst/>
            </a:prstGeom>
            <a:grpFill/>
            <a:ln>
              <a:noFill/>
            </a:ln>
          </p:spPr>
          <p:txBody>
            <a:bodyPr wrap="square" lIns="0" rIns="0">
              <a:spAutoFit/>
            </a:bodyPr>
            <a:lstStyle/>
            <a:p>
              <a:pPr algn="ctr"/>
              <a:r>
                <a:rPr lang="en-US" sz="1600" b="1" dirty="0">
                  <a:ln/>
                  <a:latin typeface="Calibri" panose="020F0502020204030204" pitchFamily="34" charset="0"/>
                  <a:cs typeface="Calibri" panose="020F0502020204030204" pitchFamily="34" charset="0"/>
                </a:rPr>
                <a:t>OPEN SCIENCE Submission </a:t>
              </a:r>
            </a:p>
            <a:p>
              <a:pPr algn="ctr"/>
              <a:r>
                <a:rPr lang="en-US" sz="1600" b="1" dirty="0">
                  <a:ln/>
                  <a:latin typeface="Calibri" panose="020F0502020204030204" pitchFamily="34" charset="0"/>
                  <a:cs typeface="Calibri" panose="020F0502020204030204" pitchFamily="34" charset="0"/>
                </a:rPr>
                <a:t>Portal</a:t>
              </a:r>
            </a:p>
          </p:txBody>
        </p:sp>
        <p:cxnSp>
          <p:nvCxnSpPr>
            <p:cNvPr id="31" name="Straight Connector 30">
              <a:extLst>
                <a:ext uri="{FF2B5EF4-FFF2-40B4-BE49-F238E27FC236}">
                  <a16:creationId xmlns:a16="http://schemas.microsoft.com/office/drawing/2014/main" id="{F2B2CED7-AF19-4CA0-AC02-061E717991B6}"/>
                </a:ext>
              </a:extLst>
            </p:cNvPr>
            <p:cNvCxnSpPr/>
            <p:nvPr/>
          </p:nvCxnSpPr>
          <p:spPr>
            <a:xfrm>
              <a:off x="3181568" y="3432435"/>
              <a:ext cx="747260" cy="1588"/>
            </a:xfrm>
            <a:prstGeom prst="line">
              <a:avLst/>
            </a:prstGeom>
            <a:grpFill/>
            <a:ln w="38100" cap="flat" cmpd="sng" algn="ctr">
              <a:no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pic>
        <p:nvPicPr>
          <p:cNvPr id="57" name="Picture 2">
            <a:extLst>
              <a:ext uri="{FF2B5EF4-FFF2-40B4-BE49-F238E27FC236}">
                <a16:creationId xmlns:a16="http://schemas.microsoft.com/office/drawing/2014/main" id="{FAB5E361-5433-4ED8-AC92-49D9392793C5}"/>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9"/>
              <a:srcRect/>
              <a:stretch>
                <a:fillRect/>
              </a:stretch>
            </p:blipFill>
          </mc:Choice>
          <mc:Fallback>
            <p:blipFill>
              <a:blip r:embed="rId26"/>
              <a:srcRect/>
              <a:stretch>
                <a:fillRect/>
              </a:stretch>
            </p:blipFill>
          </mc:Fallback>
        </mc:AlternateContent>
        <p:spPr bwMode="auto">
          <a:xfrm>
            <a:off x="3581809" y="3864782"/>
            <a:ext cx="505937" cy="380910"/>
          </a:xfrm>
          <a:prstGeom prst="rect">
            <a:avLst/>
          </a:prstGeom>
          <a:noFill/>
          <a:ln w="9525">
            <a:noFill/>
            <a:miter lim="800000"/>
            <a:headEnd/>
            <a:tailEnd/>
          </a:ln>
          <a:effectLst/>
        </p:spPr>
      </p:pic>
      <p:sp>
        <p:nvSpPr>
          <p:cNvPr id="53" name="Rectangle 52">
            <a:extLst>
              <a:ext uri="{FF2B5EF4-FFF2-40B4-BE49-F238E27FC236}">
                <a16:creationId xmlns:a16="http://schemas.microsoft.com/office/drawing/2014/main" id="{F784B5B9-68E1-3C4A-A81A-7DE5F2179427}"/>
              </a:ext>
            </a:extLst>
          </p:cNvPr>
          <p:cNvSpPr/>
          <p:nvPr/>
        </p:nvSpPr>
        <p:spPr>
          <a:xfrm>
            <a:off x="4560740" y="6518006"/>
            <a:ext cx="4977543" cy="369332"/>
          </a:xfrm>
          <a:prstGeom prst="rect">
            <a:avLst/>
          </a:prstGeom>
        </p:spPr>
        <p:txBody>
          <a:bodyPr wrap="square">
            <a:spAutoFit/>
          </a:bodyPr>
          <a:lstStyle/>
          <a:p>
            <a:r>
              <a:rPr lang="en-US" sz="900" dirty="0">
                <a:cs typeface="Arial"/>
              </a:rPr>
              <a:t>(Image Credits: Nelson et al., 2021, </a:t>
            </a:r>
            <a:r>
              <a:rPr lang="en-US" sz="900" dirty="0">
                <a:effectLst/>
                <a:hlinkClick r:id="rId29"/>
              </a:rPr>
              <a:t>https://doi.org/10.3390/life11010042</a:t>
            </a:r>
            <a:r>
              <a:rPr lang="en-US" sz="900" dirty="0">
                <a:effectLst/>
              </a:rPr>
              <a:t>; Genewein</a:t>
            </a:r>
            <a:r>
              <a:rPr lang="en-US" sz="900" dirty="0"/>
              <a:t> </a:t>
            </a:r>
            <a:r>
              <a:rPr lang="en-US" sz="900" dirty="0">
                <a:effectLst/>
              </a:rPr>
              <a:t>et al., 2020, arXiv:2010.12237v1 [cs.AI])</a:t>
            </a:r>
            <a:endParaRPr lang="en-US" sz="900" dirty="0">
              <a:cs typeface="Arial"/>
            </a:endParaRPr>
          </a:p>
        </p:txBody>
      </p:sp>
    </p:spTree>
    <p:extLst>
      <p:ext uri="{BB962C8B-B14F-4D97-AF65-F5344CB8AC3E}">
        <p14:creationId xmlns:p14="http://schemas.microsoft.com/office/powerpoint/2010/main" val="8828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fill="hold"/>
                                        <p:tgtEl>
                                          <p:spTgt spid="48"/>
                                        </p:tgtEl>
                                        <p:attrNameLst>
                                          <p:attrName>ppt_x</p:attrName>
                                        </p:attrNameLst>
                                      </p:cBhvr>
                                      <p:tavLst>
                                        <p:tav tm="0">
                                          <p:val>
                                            <p:strVal val="#ppt_x"/>
                                          </p:val>
                                        </p:tav>
                                        <p:tav tm="100000">
                                          <p:val>
                                            <p:strVal val="#ppt_x"/>
                                          </p:val>
                                        </p:tav>
                                      </p:tavLst>
                                    </p:anim>
                                    <p:anim calcmode="lin" valueType="num">
                                      <p:cBhvr additive="base">
                                        <p:cTn id="2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ppt_x"/>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nodePh="1">
                                  <p:stCondLst>
                                    <p:cond delay="0"/>
                                  </p:stCondLst>
                                  <p:endCondLst>
                                    <p:cond evt="begin" delay="0">
                                      <p:tn val="35"/>
                                    </p:cond>
                                  </p:end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ppt_x"/>
                                          </p:val>
                                        </p:tav>
                                        <p:tav tm="100000">
                                          <p:val>
                                            <p:strVal val="#ppt_x"/>
                                          </p:val>
                                        </p:tav>
                                      </p:tavLst>
                                    </p:anim>
                                    <p:anim calcmode="lin" valueType="num">
                                      <p:cBhvr additive="base">
                                        <p:cTn id="46" dur="500" fill="hold"/>
                                        <p:tgtEl>
                                          <p:spTgt spid="1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additive="base">
                                        <p:cTn id="57" dur="500" fill="hold"/>
                                        <p:tgtEl>
                                          <p:spTgt spid="51"/>
                                        </p:tgtEl>
                                        <p:attrNameLst>
                                          <p:attrName>ppt_x</p:attrName>
                                        </p:attrNameLst>
                                      </p:cBhvr>
                                      <p:tavLst>
                                        <p:tav tm="0">
                                          <p:val>
                                            <p:strVal val="#ppt_x"/>
                                          </p:val>
                                        </p:tav>
                                        <p:tav tm="100000">
                                          <p:val>
                                            <p:strVal val="#ppt_x"/>
                                          </p:val>
                                        </p:tav>
                                      </p:tavLst>
                                    </p:anim>
                                    <p:anim calcmode="lin" valueType="num">
                                      <p:cBhvr additive="base">
                                        <p:cTn id="58" dur="500" fill="hold"/>
                                        <p:tgtEl>
                                          <p:spTgt spid="51"/>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additive="base">
                                        <p:cTn id="61" dur="500" fill="hold"/>
                                        <p:tgtEl>
                                          <p:spTgt spid="57"/>
                                        </p:tgtEl>
                                        <p:attrNameLst>
                                          <p:attrName>ppt_x</p:attrName>
                                        </p:attrNameLst>
                                      </p:cBhvr>
                                      <p:tavLst>
                                        <p:tav tm="0">
                                          <p:val>
                                            <p:strVal val="#ppt_x"/>
                                          </p:val>
                                        </p:tav>
                                        <p:tav tm="100000">
                                          <p:val>
                                            <p:strVal val="#ppt_x"/>
                                          </p:val>
                                        </p:tav>
                                      </p:tavLst>
                                    </p:anim>
                                    <p:anim calcmode="lin" valueType="num">
                                      <p:cBhvr additive="base">
                                        <p:cTn id="62" dur="500" fill="hold"/>
                                        <p:tgtEl>
                                          <p:spTgt spid="5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 calcmode="lin" valueType="num">
                                      <p:cBhvr additive="base">
                                        <p:cTn id="65" dur="500" fill="hold"/>
                                        <p:tgtEl>
                                          <p:spTgt spid="53"/>
                                        </p:tgtEl>
                                        <p:attrNameLst>
                                          <p:attrName>ppt_x</p:attrName>
                                        </p:attrNameLst>
                                      </p:cBhvr>
                                      <p:tavLst>
                                        <p:tav tm="0">
                                          <p:val>
                                            <p:strVal val="#ppt_x"/>
                                          </p:val>
                                        </p:tav>
                                        <p:tav tm="100000">
                                          <p:val>
                                            <p:strVal val="#ppt_x"/>
                                          </p:val>
                                        </p:tav>
                                      </p:tavLst>
                                    </p:anim>
                                    <p:anim calcmode="lin" valueType="num">
                                      <p:cBhvr additive="base">
                                        <p:cTn id="66"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500" fill="hold"/>
                                        <p:tgtEl>
                                          <p:spTgt spid="10"/>
                                        </p:tgtEl>
                                        <p:attrNameLst>
                                          <p:attrName>ppt_x</p:attrName>
                                        </p:attrNameLst>
                                      </p:cBhvr>
                                      <p:tavLst>
                                        <p:tav tm="0">
                                          <p:val>
                                            <p:strVal val="#ppt_x"/>
                                          </p:val>
                                        </p:tav>
                                        <p:tav tm="100000">
                                          <p:val>
                                            <p:strVal val="#ppt_x"/>
                                          </p:val>
                                        </p:tav>
                                      </p:tavLst>
                                    </p:anim>
                                    <p:anim calcmode="lin" valueType="num">
                                      <p:cBhvr additive="base">
                                        <p:cTn id="72" dur="500" fill="hold"/>
                                        <p:tgtEl>
                                          <p:spTgt spid="10"/>
                                        </p:tgtEl>
                                        <p:attrNameLst>
                                          <p:attrName>ppt_y</p:attrName>
                                        </p:attrNameLst>
                                      </p:cBhvr>
                                      <p:tavLst>
                                        <p:tav tm="0">
                                          <p:val>
                                            <p:strVal val="1+#ppt_h/2"/>
                                          </p:val>
                                        </p:tav>
                                        <p:tav tm="100000">
                                          <p:val>
                                            <p:strVal val="#ppt_y"/>
                                          </p:val>
                                        </p:tav>
                                      </p:tavLst>
                                    </p:anim>
                                  </p:childTnLst>
                                </p:cTn>
                              </p:par>
                              <p:par>
                                <p:cTn id="73" presetID="2" presetClass="entr" presetSubtype="4" fill="hold" grpId="1" nodeType="withEffect" nodePh="1">
                                  <p:stCondLst>
                                    <p:cond delay="0"/>
                                  </p:stCondLst>
                                  <p:endCondLst>
                                    <p:cond evt="begin" delay="0">
                                      <p:tn val="73"/>
                                    </p:cond>
                                  </p:end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500" fill="hold"/>
                                        <p:tgtEl>
                                          <p:spTgt spid="12"/>
                                        </p:tgtEl>
                                        <p:attrNameLst>
                                          <p:attrName>ppt_x</p:attrName>
                                        </p:attrNameLst>
                                      </p:cBhvr>
                                      <p:tavLst>
                                        <p:tav tm="0">
                                          <p:val>
                                            <p:strVal val="#ppt_x"/>
                                          </p:val>
                                        </p:tav>
                                        <p:tav tm="100000">
                                          <p:val>
                                            <p:strVal val="#ppt_x"/>
                                          </p:val>
                                        </p:tav>
                                      </p:tavLst>
                                    </p:anim>
                                    <p:anim calcmode="lin" valueType="num">
                                      <p:cBhvr additive="base">
                                        <p:cTn id="80" dur="500" fill="hold"/>
                                        <p:tgtEl>
                                          <p:spTgt spid="12"/>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3"/>
                                        </p:tgtEl>
                                        <p:attrNameLst>
                                          <p:attrName>style.visibility</p:attrName>
                                        </p:attrNameLst>
                                      </p:cBhvr>
                                      <p:to>
                                        <p:strVal val="visible"/>
                                      </p:to>
                                    </p:set>
                                    <p:anim calcmode="lin" valueType="num">
                                      <p:cBhvr additive="base">
                                        <p:cTn id="83" dur="500" fill="hold"/>
                                        <p:tgtEl>
                                          <p:spTgt spid="23"/>
                                        </p:tgtEl>
                                        <p:attrNameLst>
                                          <p:attrName>ppt_x</p:attrName>
                                        </p:attrNameLst>
                                      </p:cBhvr>
                                      <p:tavLst>
                                        <p:tav tm="0">
                                          <p:val>
                                            <p:strVal val="#ppt_x"/>
                                          </p:val>
                                        </p:tav>
                                        <p:tav tm="100000">
                                          <p:val>
                                            <p:strVal val="#ppt_x"/>
                                          </p:val>
                                        </p:tav>
                                      </p:tavLst>
                                    </p:anim>
                                    <p:anim calcmode="lin" valueType="num">
                                      <p:cBhvr additive="base">
                                        <p:cTn id="84" dur="500" fill="hold"/>
                                        <p:tgtEl>
                                          <p:spTgt spid="23"/>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ppt_x"/>
                                          </p:val>
                                        </p:tav>
                                        <p:tav tm="100000">
                                          <p:val>
                                            <p:strVal val="#ppt_x"/>
                                          </p:val>
                                        </p:tav>
                                      </p:tavLst>
                                    </p:anim>
                                    <p:anim calcmode="lin" valueType="num">
                                      <p:cBhvr additive="base">
                                        <p:cTn id="88" dur="500" fill="hold"/>
                                        <p:tgtEl>
                                          <p:spTgt spid="46"/>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500" fill="hold"/>
                                        <p:tgtEl>
                                          <p:spTgt spid="47"/>
                                        </p:tgtEl>
                                        <p:attrNameLst>
                                          <p:attrName>ppt_x</p:attrName>
                                        </p:attrNameLst>
                                      </p:cBhvr>
                                      <p:tavLst>
                                        <p:tav tm="0">
                                          <p:val>
                                            <p:strVal val="#ppt_x"/>
                                          </p:val>
                                        </p:tav>
                                        <p:tav tm="100000">
                                          <p:val>
                                            <p:strVal val="#ppt_x"/>
                                          </p:val>
                                        </p:tav>
                                      </p:tavLst>
                                    </p:anim>
                                    <p:anim calcmode="lin" valueType="num">
                                      <p:cBhvr additive="base">
                                        <p:cTn id="9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animBg="1"/>
      <p:bldP spid="18" grpId="0" animBg="1"/>
      <p:bldP spid="28" grpId="0"/>
      <p:bldP spid="46" grpId="0" animBg="1"/>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670C4D-0EB4-4370-85FB-64D6FCFD0483}"/>
              </a:ext>
            </a:extLst>
          </p:cNvPr>
          <p:cNvSpPr>
            <a:spLocks noGrp="1"/>
          </p:cNvSpPr>
          <p:nvPr>
            <p:ph type="sldNum" sz="quarter" idx="12"/>
          </p:nvPr>
        </p:nvSpPr>
        <p:spPr/>
        <p:txBody>
          <a:bodyPr/>
          <a:lstStyle/>
          <a:p>
            <a:fld id="{2E8C51FE-49D9-314D-9957-ABBF7DDE8782}" type="slidenum">
              <a:rPr lang="en-US" smtClean="0"/>
              <a:pPr/>
              <a:t>9</a:t>
            </a:fld>
            <a:endParaRPr lang="en-US" dirty="0"/>
          </a:p>
        </p:txBody>
      </p:sp>
      <p:sp>
        <p:nvSpPr>
          <p:cNvPr id="3" name="Title 2">
            <a:extLst>
              <a:ext uri="{FF2B5EF4-FFF2-40B4-BE49-F238E27FC236}">
                <a16:creationId xmlns:a16="http://schemas.microsoft.com/office/drawing/2014/main" id="{3D89E90A-A439-486A-B1E6-7C51933146B5}"/>
              </a:ext>
            </a:extLst>
          </p:cNvPr>
          <p:cNvSpPr>
            <a:spLocks noGrp="1"/>
          </p:cNvSpPr>
          <p:nvPr>
            <p:ph type="title"/>
          </p:nvPr>
        </p:nvSpPr>
        <p:spPr>
          <a:xfrm>
            <a:off x="266700" y="128304"/>
            <a:ext cx="11548298" cy="590931"/>
          </a:xfrm>
        </p:spPr>
        <p:txBody>
          <a:bodyPr/>
          <a:lstStyle/>
          <a:p>
            <a:pPr algn="ctr"/>
            <a:r>
              <a:rPr lang="en-US" sz="3600" dirty="0">
                <a:solidFill>
                  <a:srgbClr val="042362"/>
                </a:solidFill>
              </a:rPr>
              <a:t>CRISP Federated Learning: Intel’s OpenFL Platform</a:t>
            </a:r>
          </a:p>
        </p:txBody>
      </p:sp>
      <p:sp>
        <p:nvSpPr>
          <p:cNvPr id="18" name="TextBox 17">
            <a:extLst>
              <a:ext uri="{FF2B5EF4-FFF2-40B4-BE49-F238E27FC236}">
                <a16:creationId xmlns:a16="http://schemas.microsoft.com/office/drawing/2014/main" id="{D5B02672-F0DC-E747-AE86-B2512C396705}"/>
              </a:ext>
            </a:extLst>
          </p:cNvPr>
          <p:cNvSpPr txBox="1"/>
          <p:nvPr/>
        </p:nvSpPr>
        <p:spPr>
          <a:xfrm>
            <a:off x="3840411" y="6543608"/>
            <a:ext cx="8076122" cy="307777"/>
          </a:xfrm>
          <a:prstGeom prst="rect">
            <a:avLst/>
          </a:prstGeom>
          <a:noFill/>
        </p:spPr>
        <p:txBody>
          <a:bodyPr wrap="none" rtlCol="0">
            <a:spAutoFit/>
          </a:bodyPr>
          <a:lstStyle/>
          <a:p>
            <a:r>
              <a:rPr lang="en-US" sz="1400" dirty="0"/>
              <a:t>Figured adapted from: Reina et al., “OpenFL: An open-source framework for Federated Learning”, </a:t>
            </a:r>
            <a:r>
              <a:rPr lang="en-US" sz="1400" dirty="0" err="1"/>
              <a:t>arXiv</a:t>
            </a:r>
            <a:r>
              <a:rPr lang="en-US" sz="1400" dirty="0"/>
              <a:t> 2021</a:t>
            </a:r>
          </a:p>
        </p:txBody>
      </p:sp>
      <p:sp>
        <p:nvSpPr>
          <p:cNvPr id="26" name="TextBox 25">
            <a:extLst>
              <a:ext uri="{FF2B5EF4-FFF2-40B4-BE49-F238E27FC236}">
                <a16:creationId xmlns:a16="http://schemas.microsoft.com/office/drawing/2014/main" id="{F7D55F5B-4F6C-674C-ADF9-15F3DBE622BC}"/>
              </a:ext>
            </a:extLst>
          </p:cNvPr>
          <p:cNvSpPr txBox="1"/>
          <p:nvPr/>
        </p:nvSpPr>
        <p:spPr>
          <a:xfrm>
            <a:off x="8086434" y="1384549"/>
            <a:ext cx="4254991" cy="4524315"/>
          </a:xfrm>
          <a:prstGeom prst="rect">
            <a:avLst/>
          </a:prstGeom>
          <a:noFill/>
        </p:spPr>
        <p:txBody>
          <a:bodyPr wrap="square" rtlCol="0">
            <a:spAutoFit/>
          </a:bodyPr>
          <a:lstStyle/>
          <a:p>
            <a:r>
              <a:rPr lang="en-US" sz="2400" dirty="0"/>
              <a:t>Federated learning to train on difficult-to-access datasets: </a:t>
            </a:r>
            <a:r>
              <a:rPr lang="en-US" sz="2400" b="1" dirty="0"/>
              <a:t>bring the model to the data.</a:t>
            </a:r>
          </a:p>
          <a:p>
            <a:endParaRPr lang="en-US" sz="2400" dirty="0"/>
          </a:p>
          <a:p>
            <a:pPr marL="514350" indent="-514350">
              <a:buFont typeface="+mj-lt"/>
              <a:buAutoNum type="arabicPeriod"/>
            </a:pPr>
            <a:r>
              <a:rPr lang="en-US" sz="2400" b="1" dirty="0"/>
              <a:t>Global model </a:t>
            </a:r>
            <a:r>
              <a:rPr lang="en-US" sz="2400" dirty="0"/>
              <a:t>is sent to different institutions and trained on </a:t>
            </a:r>
            <a:r>
              <a:rPr lang="en-US" sz="2400" b="1" dirty="0"/>
              <a:t>local data</a:t>
            </a:r>
          </a:p>
          <a:p>
            <a:pPr marL="514350" indent="-514350">
              <a:buFont typeface="+mj-lt"/>
              <a:buAutoNum type="arabicPeriod"/>
            </a:pPr>
            <a:r>
              <a:rPr lang="en-US" sz="2400" b="1" dirty="0"/>
              <a:t>Aggregator node </a:t>
            </a:r>
            <a:r>
              <a:rPr lang="en-US" sz="2400" dirty="0"/>
              <a:t>combines model updates</a:t>
            </a:r>
          </a:p>
          <a:p>
            <a:pPr marL="514350" indent="-514350">
              <a:buFont typeface="+mj-lt"/>
              <a:buAutoNum type="arabicPeriod"/>
            </a:pPr>
            <a:r>
              <a:rPr lang="en-US" sz="2400" b="1" dirty="0"/>
              <a:t>Updated global model </a:t>
            </a:r>
            <a:r>
              <a:rPr lang="en-US" sz="2400" dirty="0"/>
              <a:t>is sent back to institutions for further training</a:t>
            </a:r>
          </a:p>
        </p:txBody>
      </p:sp>
      <p:sp>
        <p:nvSpPr>
          <p:cNvPr id="5" name="TextBox 4">
            <a:extLst>
              <a:ext uri="{FF2B5EF4-FFF2-40B4-BE49-F238E27FC236}">
                <a16:creationId xmlns:a16="http://schemas.microsoft.com/office/drawing/2014/main" id="{66D75561-E23C-2F42-91BC-A585FC42B179}"/>
              </a:ext>
            </a:extLst>
          </p:cNvPr>
          <p:cNvSpPr txBox="1"/>
          <p:nvPr/>
        </p:nvSpPr>
        <p:spPr>
          <a:xfrm>
            <a:off x="-104901" y="2556096"/>
            <a:ext cx="1361958" cy="923330"/>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Global</a:t>
            </a:r>
          </a:p>
          <a:p>
            <a:pPr algn="ctr"/>
            <a:r>
              <a:rPr lang="en-US" dirty="0">
                <a:latin typeface="Arial" panose="020B0604020202020204" pitchFamily="34" charset="0"/>
                <a:cs typeface="Arial" panose="020B0604020202020204" pitchFamily="34" charset="0"/>
              </a:rPr>
              <a:t>CRISP </a:t>
            </a:r>
          </a:p>
          <a:p>
            <a:pPr algn="ctr"/>
            <a:r>
              <a:rPr lang="en-US" dirty="0">
                <a:latin typeface="Arial" panose="020B0604020202020204" pitchFamily="34" charset="0"/>
                <a:cs typeface="Arial" panose="020B0604020202020204" pitchFamily="34" charset="0"/>
              </a:rPr>
              <a:t>Model</a:t>
            </a:r>
          </a:p>
        </p:txBody>
      </p:sp>
      <p:pic>
        <p:nvPicPr>
          <p:cNvPr id="9" name="Picture 8">
            <a:extLst>
              <a:ext uri="{FF2B5EF4-FFF2-40B4-BE49-F238E27FC236}">
                <a16:creationId xmlns:a16="http://schemas.microsoft.com/office/drawing/2014/main" id="{B7FDB312-2D3D-3440-8810-B18A0068DF6C}"/>
              </a:ext>
            </a:extLst>
          </p:cNvPr>
          <p:cNvPicPr>
            <a:picLocks noChangeAspect="1"/>
          </p:cNvPicPr>
          <p:nvPr/>
        </p:nvPicPr>
        <p:blipFill rotWithShape="1">
          <a:blip r:embed="rId3"/>
          <a:srcRect l="-217" t="37277" r="87028" b="42229"/>
          <a:stretch/>
        </p:blipFill>
        <p:spPr>
          <a:xfrm>
            <a:off x="155731" y="3423666"/>
            <a:ext cx="747344" cy="752651"/>
          </a:xfrm>
          <a:prstGeom prst="rect">
            <a:avLst/>
          </a:prstGeom>
        </p:spPr>
      </p:pic>
      <p:sp>
        <p:nvSpPr>
          <p:cNvPr id="6" name="Rectangle 5">
            <a:extLst>
              <a:ext uri="{FF2B5EF4-FFF2-40B4-BE49-F238E27FC236}">
                <a16:creationId xmlns:a16="http://schemas.microsoft.com/office/drawing/2014/main" id="{0A30A8DE-255E-8844-A027-F43C8F7B1AE3}"/>
              </a:ext>
            </a:extLst>
          </p:cNvPr>
          <p:cNvSpPr/>
          <p:nvPr/>
        </p:nvSpPr>
        <p:spPr>
          <a:xfrm>
            <a:off x="2875626" y="962794"/>
            <a:ext cx="1118796" cy="730711"/>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u="sng" dirty="0">
                <a:solidFill>
                  <a:schemeClr val="tx1"/>
                </a:solidFill>
                <a:latin typeface="Arial" panose="020B0604020202020204" pitchFamily="34" charset="0"/>
                <a:cs typeface="Arial" panose="020B0604020202020204" pitchFamily="34" charset="0"/>
              </a:rPr>
              <a:t>Physiological</a:t>
            </a:r>
          </a:p>
        </p:txBody>
      </p:sp>
      <p:pic>
        <p:nvPicPr>
          <p:cNvPr id="35" name="Picture 34">
            <a:extLst>
              <a:ext uri="{FF2B5EF4-FFF2-40B4-BE49-F238E27FC236}">
                <a16:creationId xmlns:a16="http://schemas.microsoft.com/office/drawing/2014/main" id="{B2BE92B0-1C29-9241-9A95-D9351B8745E2}"/>
              </a:ext>
            </a:extLst>
          </p:cNvPr>
          <p:cNvPicPr>
            <a:picLocks noChangeAspect="1"/>
          </p:cNvPicPr>
          <p:nvPr/>
        </p:nvPicPr>
        <p:blipFill rotWithShape="1">
          <a:blip r:embed="rId3"/>
          <a:srcRect l="-217" t="37277" r="87028" b="42229"/>
          <a:stretch/>
        </p:blipFill>
        <p:spPr>
          <a:xfrm>
            <a:off x="3561046" y="1231205"/>
            <a:ext cx="398034" cy="400861"/>
          </a:xfrm>
          <a:prstGeom prst="rect">
            <a:avLst/>
          </a:prstGeom>
        </p:spPr>
      </p:pic>
      <p:pic>
        <p:nvPicPr>
          <p:cNvPr id="10" name="Picture 9">
            <a:extLst>
              <a:ext uri="{FF2B5EF4-FFF2-40B4-BE49-F238E27FC236}">
                <a16:creationId xmlns:a16="http://schemas.microsoft.com/office/drawing/2014/main" id="{635392F0-2D11-AE4A-9AB2-D47CF14C2129}"/>
              </a:ext>
            </a:extLst>
          </p:cNvPr>
          <p:cNvPicPr>
            <a:picLocks noChangeAspect="1"/>
          </p:cNvPicPr>
          <p:nvPr/>
        </p:nvPicPr>
        <p:blipFill>
          <a:blip r:embed="rId4"/>
          <a:stretch>
            <a:fillRect/>
          </a:stretch>
        </p:blipFill>
        <p:spPr>
          <a:xfrm>
            <a:off x="3045825" y="1211840"/>
            <a:ext cx="406400" cy="457200"/>
          </a:xfrm>
          <a:prstGeom prst="rect">
            <a:avLst/>
          </a:prstGeom>
        </p:spPr>
      </p:pic>
      <p:sp>
        <p:nvSpPr>
          <p:cNvPr id="16" name="TextBox 15">
            <a:extLst>
              <a:ext uri="{FF2B5EF4-FFF2-40B4-BE49-F238E27FC236}">
                <a16:creationId xmlns:a16="http://schemas.microsoft.com/office/drawing/2014/main" id="{8A22595F-32E5-9047-B70D-578658EAD0BF}"/>
              </a:ext>
            </a:extLst>
          </p:cNvPr>
          <p:cNvSpPr txBox="1"/>
          <p:nvPr/>
        </p:nvSpPr>
        <p:spPr>
          <a:xfrm rot="16200000">
            <a:off x="2734059" y="1327577"/>
            <a:ext cx="508473"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Data</a:t>
            </a:r>
          </a:p>
        </p:txBody>
      </p:sp>
      <p:sp>
        <p:nvSpPr>
          <p:cNvPr id="38" name="TextBox 37">
            <a:extLst>
              <a:ext uri="{FF2B5EF4-FFF2-40B4-BE49-F238E27FC236}">
                <a16:creationId xmlns:a16="http://schemas.microsoft.com/office/drawing/2014/main" id="{433BB0E3-2D52-154E-998E-1C27D5551D98}"/>
              </a:ext>
            </a:extLst>
          </p:cNvPr>
          <p:cNvSpPr txBox="1"/>
          <p:nvPr/>
        </p:nvSpPr>
        <p:spPr>
          <a:xfrm rot="16200000">
            <a:off x="3216244" y="1301643"/>
            <a:ext cx="601447"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Model</a:t>
            </a:r>
          </a:p>
        </p:txBody>
      </p:sp>
      <p:sp>
        <p:nvSpPr>
          <p:cNvPr id="39" name="Rectangle 38">
            <a:extLst>
              <a:ext uri="{FF2B5EF4-FFF2-40B4-BE49-F238E27FC236}">
                <a16:creationId xmlns:a16="http://schemas.microsoft.com/office/drawing/2014/main" id="{58C4C267-F612-064F-85E3-AEE7D8F85920}"/>
              </a:ext>
            </a:extLst>
          </p:cNvPr>
          <p:cNvSpPr/>
          <p:nvPr/>
        </p:nvSpPr>
        <p:spPr>
          <a:xfrm>
            <a:off x="2875228" y="2156185"/>
            <a:ext cx="1118796" cy="730711"/>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u="sng" dirty="0">
                <a:solidFill>
                  <a:schemeClr val="tx1"/>
                </a:solidFill>
                <a:latin typeface="Arial" panose="020B0604020202020204" pitchFamily="34" charset="0"/>
                <a:cs typeface="Arial" panose="020B0604020202020204" pitchFamily="34" charset="0"/>
              </a:rPr>
              <a:t>‘Omics</a:t>
            </a:r>
          </a:p>
        </p:txBody>
      </p:sp>
      <p:pic>
        <p:nvPicPr>
          <p:cNvPr id="40" name="Picture 39">
            <a:extLst>
              <a:ext uri="{FF2B5EF4-FFF2-40B4-BE49-F238E27FC236}">
                <a16:creationId xmlns:a16="http://schemas.microsoft.com/office/drawing/2014/main" id="{F8AEE4AA-D2DA-DA4C-AAA1-8E589DBAF6D6}"/>
              </a:ext>
            </a:extLst>
          </p:cNvPr>
          <p:cNvPicPr>
            <a:picLocks noChangeAspect="1"/>
          </p:cNvPicPr>
          <p:nvPr/>
        </p:nvPicPr>
        <p:blipFill rotWithShape="1">
          <a:blip r:embed="rId3"/>
          <a:srcRect l="-217" t="37277" r="87028" b="42229"/>
          <a:stretch/>
        </p:blipFill>
        <p:spPr>
          <a:xfrm>
            <a:off x="3560648" y="2424596"/>
            <a:ext cx="398034" cy="400861"/>
          </a:xfrm>
          <a:prstGeom prst="rect">
            <a:avLst/>
          </a:prstGeom>
        </p:spPr>
      </p:pic>
      <p:pic>
        <p:nvPicPr>
          <p:cNvPr id="41" name="Picture 40">
            <a:extLst>
              <a:ext uri="{FF2B5EF4-FFF2-40B4-BE49-F238E27FC236}">
                <a16:creationId xmlns:a16="http://schemas.microsoft.com/office/drawing/2014/main" id="{477FB1DA-F5FD-0843-92D4-5B7E1F0F662F}"/>
              </a:ext>
            </a:extLst>
          </p:cNvPr>
          <p:cNvPicPr>
            <a:picLocks noChangeAspect="1"/>
          </p:cNvPicPr>
          <p:nvPr/>
        </p:nvPicPr>
        <p:blipFill>
          <a:blip r:embed="rId4"/>
          <a:stretch>
            <a:fillRect/>
          </a:stretch>
        </p:blipFill>
        <p:spPr>
          <a:xfrm>
            <a:off x="3045427" y="2405231"/>
            <a:ext cx="406400" cy="457200"/>
          </a:xfrm>
          <a:prstGeom prst="rect">
            <a:avLst/>
          </a:prstGeom>
        </p:spPr>
      </p:pic>
      <p:sp>
        <p:nvSpPr>
          <p:cNvPr id="42" name="TextBox 41">
            <a:extLst>
              <a:ext uri="{FF2B5EF4-FFF2-40B4-BE49-F238E27FC236}">
                <a16:creationId xmlns:a16="http://schemas.microsoft.com/office/drawing/2014/main" id="{C5F20500-138F-5245-A187-065EFCBBB508}"/>
              </a:ext>
            </a:extLst>
          </p:cNvPr>
          <p:cNvSpPr txBox="1"/>
          <p:nvPr/>
        </p:nvSpPr>
        <p:spPr>
          <a:xfrm rot="16200000">
            <a:off x="2733661" y="2520968"/>
            <a:ext cx="508473"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Data</a:t>
            </a:r>
          </a:p>
        </p:txBody>
      </p:sp>
      <p:sp>
        <p:nvSpPr>
          <p:cNvPr id="43" name="TextBox 42">
            <a:extLst>
              <a:ext uri="{FF2B5EF4-FFF2-40B4-BE49-F238E27FC236}">
                <a16:creationId xmlns:a16="http://schemas.microsoft.com/office/drawing/2014/main" id="{F894BDE1-E5BB-2444-A697-847326758D9A}"/>
              </a:ext>
            </a:extLst>
          </p:cNvPr>
          <p:cNvSpPr txBox="1"/>
          <p:nvPr/>
        </p:nvSpPr>
        <p:spPr>
          <a:xfrm rot="16200000">
            <a:off x="3215846" y="2495034"/>
            <a:ext cx="601447"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Model</a:t>
            </a:r>
          </a:p>
        </p:txBody>
      </p:sp>
      <p:sp>
        <p:nvSpPr>
          <p:cNvPr id="44" name="Rectangle 43">
            <a:extLst>
              <a:ext uri="{FF2B5EF4-FFF2-40B4-BE49-F238E27FC236}">
                <a16:creationId xmlns:a16="http://schemas.microsoft.com/office/drawing/2014/main" id="{36F660E6-E649-E042-901E-4F7976AF957C}"/>
              </a:ext>
            </a:extLst>
          </p:cNvPr>
          <p:cNvSpPr/>
          <p:nvPr/>
        </p:nvSpPr>
        <p:spPr>
          <a:xfrm>
            <a:off x="2888757" y="3302802"/>
            <a:ext cx="1118796" cy="730711"/>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u="sng" dirty="0">
                <a:solidFill>
                  <a:schemeClr val="tx1"/>
                </a:solidFill>
                <a:latin typeface="Arial" panose="020B0604020202020204" pitchFamily="34" charset="0"/>
                <a:cs typeface="Arial" panose="020B0604020202020204" pitchFamily="34" charset="0"/>
              </a:rPr>
              <a:t>GeneLab</a:t>
            </a:r>
          </a:p>
        </p:txBody>
      </p:sp>
      <p:pic>
        <p:nvPicPr>
          <p:cNvPr id="45" name="Picture 44">
            <a:extLst>
              <a:ext uri="{FF2B5EF4-FFF2-40B4-BE49-F238E27FC236}">
                <a16:creationId xmlns:a16="http://schemas.microsoft.com/office/drawing/2014/main" id="{4A0FBD1D-B45C-6C43-84A4-E327F407F859}"/>
              </a:ext>
            </a:extLst>
          </p:cNvPr>
          <p:cNvPicPr>
            <a:picLocks noChangeAspect="1"/>
          </p:cNvPicPr>
          <p:nvPr/>
        </p:nvPicPr>
        <p:blipFill rotWithShape="1">
          <a:blip r:embed="rId3"/>
          <a:srcRect l="-217" t="37277" r="87028" b="42229"/>
          <a:stretch/>
        </p:blipFill>
        <p:spPr>
          <a:xfrm>
            <a:off x="3574177" y="3571213"/>
            <a:ext cx="398034" cy="400861"/>
          </a:xfrm>
          <a:prstGeom prst="rect">
            <a:avLst/>
          </a:prstGeom>
        </p:spPr>
      </p:pic>
      <p:pic>
        <p:nvPicPr>
          <p:cNvPr id="46" name="Picture 45">
            <a:extLst>
              <a:ext uri="{FF2B5EF4-FFF2-40B4-BE49-F238E27FC236}">
                <a16:creationId xmlns:a16="http://schemas.microsoft.com/office/drawing/2014/main" id="{9BBB96EF-EB00-8E46-AA1C-D935CF182697}"/>
              </a:ext>
            </a:extLst>
          </p:cNvPr>
          <p:cNvPicPr>
            <a:picLocks noChangeAspect="1"/>
          </p:cNvPicPr>
          <p:nvPr/>
        </p:nvPicPr>
        <p:blipFill>
          <a:blip r:embed="rId4"/>
          <a:stretch>
            <a:fillRect/>
          </a:stretch>
        </p:blipFill>
        <p:spPr>
          <a:xfrm>
            <a:off x="3058956" y="3551848"/>
            <a:ext cx="406400" cy="457200"/>
          </a:xfrm>
          <a:prstGeom prst="rect">
            <a:avLst/>
          </a:prstGeom>
        </p:spPr>
      </p:pic>
      <p:sp>
        <p:nvSpPr>
          <p:cNvPr id="47" name="TextBox 46">
            <a:extLst>
              <a:ext uri="{FF2B5EF4-FFF2-40B4-BE49-F238E27FC236}">
                <a16:creationId xmlns:a16="http://schemas.microsoft.com/office/drawing/2014/main" id="{BA615378-B054-EC42-8184-B81DCE0483DA}"/>
              </a:ext>
            </a:extLst>
          </p:cNvPr>
          <p:cNvSpPr txBox="1"/>
          <p:nvPr/>
        </p:nvSpPr>
        <p:spPr>
          <a:xfrm rot="16200000">
            <a:off x="2747190" y="3667585"/>
            <a:ext cx="508473"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Data</a:t>
            </a:r>
          </a:p>
        </p:txBody>
      </p:sp>
      <p:sp>
        <p:nvSpPr>
          <p:cNvPr id="48" name="TextBox 47">
            <a:extLst>
              <a:ext uri="{FF2B5EF4-FFF2-40B4-BE49-F238E27FC236}">
                <a16:creationId xmlns:a16="http://schemas.microsoft.com/office/drawing/2014/main" id="{150BD736-8974-2543-B473-5533F170F29B}"/>
              </a:ext>
            </a:extLst>
          </p:cNvPr>
          <p:cNvSpPr txBox="1"/>
          <p:nvPr/>
        </p:nvSpPr>
        <p:spPr>
          <a:xfrm rot="16200000">
            <a:off x="3229375" y="3641651"/>
            <a:ext cx="601447"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Model</a:t>
            </a:r>
          </a:p>
        </p:txBody>
      </p:sp>
      <p:pic>
        <p:nvPicPr>
          <p:cNvPr id="49" name="Picture 48">
            <a:extLst>
              <a:ext uri="{FF2B5EF4-FFF2-40B4-BE49-F238E27FC236}">
                <a16:creationId xmlns:a16="http://schemas.microsoft.com/office/drawing/2014/main" id="{BB7C6811-BB49-EF4A-B21F-5BFA91A7E5DE}"/>
              </a:ext>
            </a:extLst>
          </p:cNvPr>
          <p:cNvPicPr>
            <a:picLocks noChangeAspect="1"/>
          </p:cNvPicPr>
          <p:nvPr/>
        </p:nvPicPr>
        <p:blipFill>
          <a:blip r:embed="rId5"/>
          <a:stretch>
            <a:fillRect/>
          </a:stretch>
        </p:blipFill>
        <p:spPr>
          <a:xfrm rot="3190178">
            <a:off x="2963031" y="1546562"/>
            <a:ext cx="345534" cy="462771"/>
          </a:xfrm>
          <a:prstGeom prst="rect">
            <a:avLst/>
          </a:prstGeom>
        </p:spPr>
      </p:pic>
      <p:sp>
        <p:nvSpPr>
          <p:cNvPr id="58" name="Rectangle 57">
            <a:extLst>
              <a:ext uri="{FF2B5EF4-FFF2-40B4-BE49-F238E27FC236}">
                <a16:creationId xmlns:a16="http://schemas.microsoft.com/office/drawing/2014/main" id="{5284A819-9E57-8D49-890C-3CA0D2CA83A2}"/>
              </a:ext>
            </a:extLst>
          </p:cNvPr>
          <p:cNvSpPr/>
          <p:nvPr/>
        </p:nvSpPr>
        <p:spPr>
          <a:xfrm>
            <a:off x="2891731" y="4277459"/>
            <a:ext cx="1118796" cy="730711"/>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u="sng" dirty="0">
                <a:solidFill>
                  <a:schemeClr val="tx1"/>
                </a:solidFill>
                <a:latin typeface="Arial" panose="020B0604020202020204" pitchFamily="34" charset="0"/>
                <a:cs typeface="Arial" panose="020B0604020202020204" pitchFamily="34" charset="0"/>
              </a:rPr>
              <a:t>ALSDA</a:t>
            </a:r>
          </a:p>
        </p:txBody>
      </p:sp>
      <p:pic>
        <p:nvPicPr>
          <p:cNvPr id="59" name="Picture 58">
            <a:extLst>
              <a:ext uri="{FF2B5EF4-FFF2-40B4-BE49-F238E27FC236}">
                <a16:creationId xmlns:a16="http://schemas.microsoft.com/office/drawing/2014/main" id="{9175DA83-16EA-9040-AD15-17D589A630F7}"/>
              </a:ext>
            </a:extLst>
          </p:cNvPr>
          <p:cNvPicPr>
            <a:picLocks noChangeAspect="1"/>
          </p:cNvPicPr>
          <p:nvPr/>
        </p:nvPicPr>
        <p:blipFill rotWithShape="1">
          <a:blip r:embed="rId3"/>
          <a:srcRect l="-217" t="37277" r="87028" b="42229"/>
          <a:stretch/>
        </p:blipFill>
        <p:spPr>
          <a:xfrm>
            <a:off x="3577151" y="4545870"/>
            <a:ext cx="398034" cy="400861"/>
          </a:xfrm>
          <a:prstGeom prst="rect">
            <a:avLst/>
          </a:prstGeom>
        </p:spPr>
      </p:pic>
      <p:pic>
        <p:nvPicPr>
          <p:cNvPr id="60" name="Picture 59">
            <a:extLst>
              <a:ext uri="{FF2B5EF4-FFF2-40B4-BE49-F238E27FC236}">
                <a16:creationId xmlns:a16="http://schemas.microsoft.com/office/drawing/2014/main" id="{30CBEE48-3A1B-FF49-95AC-D2ADAB61BDCE}"/>
              </a:ext>
            </a:extLst>
          </p:cNvPr>
          <p:cNvPicPr>
            <a:picLocks noChangeAspect="1"/>
          </p:cNvPicPr>
          <p:nvPr/>
        </p:nvPicPr>
        <p:blipFill>
          <a:blip r:embed="rId4"/>
          <a:stretch>
            <a:fillRect/>
          </a:stretch>
        </p:blipFill>
        <p:spPr>
          <a:xfrm>
            <a:off x="3061930" y="4526505"/>
            <a:ext cx="406400" cy="457200"/>
          </a:xfrm>
          <a:prstGeom prst="rect">
            <a:avLst/>
          </a:prstGeom>
        </p:spPr>
      </p:pic>
      <p:sp>
        <p:nvSpPr>
          <p:cNvPr id="61" name="TextBox 60">
            <a:extLst>
              <a:ext uri="{FF2B5EF4-FFF2-40B4-BE49-F238E27FC236}">
                <a16:creationId xmlns:a16="http://schemas.microsoft.com/office/drawing/2014/main" id="{26454615-AF73-C44A-BB18-30B9E4BA40B3}"/>
              </a:ext>
            </a:extLst>
          </p:cNvPr>
          <p:cNvSpPr txBox="1"/>
          <p:nvPr/>
        </p:nvSpPr>
        <p:spPr>
          <a:xfrm rot="16200000">
            <a:off x="2750164" y="4642242"/>
            <a:ext cx="508473"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Data</a:t>
            </a:r>
          </a:p>
        </p:txBody>
      </p:sp>
      <p:sp>
        <p:nvSpPr>
          <p:cNvPr id="62" name="TextBox 61">
            <a:extLst>
              <a:ext uri="{FF2B5EF4-FFF2-40B4-BE49-F238E27FC236}">
                <a16:creationId xmlns:a16="http://schemas.microsoft.com/office/drawing/2014/main" id="{40B5566C-5186-604B-B8ED-02FE2ABEAFD5}"/>
              </a:ext>
            </a:extLst>
          </p:cNvPr>
          <p:cNvSpPr txBox="1"/>
          <p:nvPr/>
        </p:nvSpPr>
        <p:spPr>
          <a:xfrm rot="16200000">
            <a:off x="3232349" y="4616308"/>
            <a:ext cx="601447"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Model</a:t>
            </a:r>
          </a:p>
        </p:txBody>
      </p:sp>
      <p:pic>
        <p:nvPicPr>
          <p:cNvPr id="63" name="Picture 62">
            <a:extLst>
              <a:ext uri="{FF2B5EF4-FFF2-40B4-BE49-F238E27FC236}">
                <a16:creationId xmlns:a16="http://schemas.microsoft.com/office/drawing/2014/main" id="{EE704E90-9059-3F40-A983-048E55303E79}"/>
              </a:ext>
            </a:extLst>
          </p:cNvPr>
          <p:cNvPicPr>
            <a:picLocks noChangeAspect="1"/>
          </p:cNvPicPr>
          <p:nvPr/>
        </p:nvPicPr>
        <p:blipFill>
          <a:blip r:embed="rId5"/>
          <a:stretch>
            <a:fillRect/>
          </a:stretch>
        </p:blipFill>
        <p:spPr>
          <a:xfrm rot="3190178">
            <a:off x="2994285" y="2720727"/>
            <a:ext cx="345534" cy="462771"/>
          </a:xfrm>
          <a:prstGeom prst="rect">
            <a:avLst/>
          </a:prstGeom>
        </p:spPr>
      </p:pic>
      <p:sp>
        <p:nvSpPr>
          <p:cNvPr id="69" name="Rectangle 68">
            <a:extLst>
              <a:ext uri="{FF2B5EF4-FFF2-40B4-BE49-F238E27FC236}">
                <a16:creationId xmlns:a16="http://schemas.microsoft.com/office/drawing/2014/main" id="{C1F930D8-6DD3-1E43-897F-CBEDDF7DB6B7}"/>
              </a:ext>
            </a:extLst>
          </p:cNvPr>
          <p:cNvSpPr/>
          <p:nvPr/>
        </p:nvSpPr>
        <p:spPr>
          <a:xfrm>
            <a:off x="2893258" y="5227486"/>
            <a:ext cx="1118796" cy="730711"/>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u="sng" dirty="0">
                <a:solidFill>
                  <a:schemeClr val="tx1"/>
                </a:solidFill>
                <a:latin typeface="Arial" panose="020B0604020202020204" pitchFamily="34" charset="0"/>
                <a:cs typeface="Arial" panose="020B0604020202020204" pitchFamily="34" charset="0"/>
              </a:rPr>
              <a:t>Clinical</a:t>
            </a:r>
          </a:p>
        </p:txBody>
      </p:sp>
      <p:pic>
        <p:nvPicPr>
          <p:cNvPr id="70" name="Picture 69">
            <a:extLst>
              <a:ext uri="{FF2B5EF4-FFF2-40B4-BE49-F238E27FC236}">
                <a16:creationId xmlns:a16="http://schemas.microsoft.com/office/drawing/2014/main" id="{0D3FACDF-4F1A-3E45-A367-476467FEDB04}"/>
              </a:ext>
            </a:extLst>
          </p:cNvPr>
          <p:cNvPicPr>
            <a:picLocks noChangeAspect="1"/>
          </p:cNvPicPr>
          <p:nvPr/>
        </p:nvPicPr>
        <p:blipFill rotWithShape="1">
          <a:blip r:embed="rId3"/>
          <a:srcRect l="-217" t="37277" r="87028" b="42229"/>
          <a:stretch/>
        </p:blipFill>
        <p:spPr>
          <a:xfrm>
            <a:off x="3578678" y="5495897"/>
            <a:ext cx="398034" cy="400861"/>
          </a:xfrm>
          <a:prstGeom prst="rect">
            <a:avLst/>
          </a:prstGeom>
        </p:spPr>
      </p:pic>
      <p:pic>
        <p:nvPicPr>
          <p:cNvPr id="71" name="Picture 70">
            <a:extLst>
              <a:ext uri="{FF2B5EF4-FFF2-40B4-BE49-F238E27FC236}">
                <a16:creationId xmlns:a16="http://schemas.microsoft.com/office/drawing/2014/main" id="{E6A16142-3386-CD46-A59A-AFBBD27284F6}"/>
              </a:ext>
            </a:extLst>
          </p:cNvPr>
          <p:cNvPicPr>
            <a:picLocks noChangeAspect="1"/>
          </p:cNvPicPr>
          <p:nvPr/>
        </p:nvPicPr>
        <p:blipFill>
          <a:blip r:embed="rId4"/>
          <a:stretch>
            <a:fillRect/>
          </a:stretch>
        </p:blipFill>
        <p:spPr>
          <a:xfrm>
            <a:off x="3063457" y="5476532"/>
            <a:ext cx="406400" cy="457200"/>
          </a:xfrm>
          <a:prstGeom prst="rect">
            <a:avLst/>
          </a:prstGeom>
        </p:spPr>
      </p:pic>
      <p:sp>
        <p:nvSpPr>
          <p:cNvPr id="72" name="TextBox 71">
            <a:extLst>
              <a:ext uri="{FF2B5EF4-FFF2-40B4-BE49-F238E27FC236}">
                <a16:creationId xmlns:a16="http://schemas.microsoft.com/office/drawing/2014/main" id="{A7815034-82CB-9643-B7DE-963BED226A51}"/>
              </a:ext>
            </a:extLst>
          </p:cNvPr>
          <p:cNvSpPr txBox="1"/>
          <p:nvPr/>
        </p:nvSpPr>
        <p:spPr>
          <a:xfrm rot="16200000">
            <a:off x="2751691" y="5592269"/>
            <a:ext cx="508473"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Data</a:t>
            </a:r>
          </a:p>
        </p:txBody>
      </p:sp>
      <p:sp>
        <p:nvSpPr>
          <p:cNvPr id="73" name="TextBox 72">
            <a:extLst>
              <a:ext uri="{FF2B5EF4-FFF2-40B4-BE49-F238E27FC236}">
                <a16:creationId xmlns:a16="http://schemas.microsoft.com/office/drawing/2014/main" id="{982F2D3F-6665-914C-B4B7-56DF0B2ECEBD}"/>
              </a:ext>
            </a:extLst>
          </p:cNvPr>
          <p:cNvSpPr txBox="1"/>
          <p:nvPr/>
        </p:nvSpPr>
        <p:spPr>
          <a:xfrm rot="16200000">
            <a:off x="3233876" y="5566335"/>
            <a:ext cx="601447"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Model</a:t>
            </a:r>
          </a:p>
        </p:txBody>
      </p:sp>
      <p:sp>
        <p:nvSpPr>
          <p:cNvPr id="78" name="Rectangle 77">
            <a:extLst>
              <a:ext uri="{FF2B5EF4-FFF2-40B4-BE49-F238E27FC236}">
                <a16:creationId xmlns:a16="http://schemas.microsoft.com/office/drawing/2014/main" id="{B94DA6FA-E917-A34F-AB7E-26BCAA7DD432}"/>
              </a:ext>
            </a:extLst>
          </p:cNvPr>
          <p:cNvSpPr/>
          <p:nvPr/>
        </p:nvSpPr>
        <p:spPr>
          <a:xfrm rot="5400000">
            <a:off x="4036680" y="1764154"/>
            <a:ext cx="633507"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JSC</a:t>
            </a:r>
          </a:p>
        </p:txBody>
      </p:sp>
      <p:sp>
        <p:nvSpPr>
          <p:cNvPr id="80" name="Rectangle 79">
            <a:extLst>
              <a:ext uri="{FF2B5EF4-FFF2-40B4-BE49-F238E27FC236}">
                <a16:creationId xmlns:a16="http://schemas.microsoft.com/office/drawing/2014/main" id="{711D78F6-4CB9-A24A-9B83-4EC7A239FFE6}"/>
              </a:ext>
            </a:extLst>
          </p:cNvPr>
          <p:cNvSpPr/>
          <p:nvPr/>
        </p:nvSpPr>
        <p:spPr>
          <a:xfrm rot="5400000">
            <a:off x="3949584" y="4051627"/>
            <a:ext cx="813043"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Ames</a:t>
            </a:r>
          </a:p>
        </p:txBody>
      </p:sp>
      <p:sp>
        <p:nvSpPr>
          <p:cNvPr id="82" name="Rectangle 81">
            <a:extLst>
              <a:ext uri="{FF2B5EF4-FFF2-40B4-BE49-F238E27FC236}">
                <a16:creationId xmlns:a16="http://schemas.microsoft.com/office/drawing/2014/main" id="{3605AE87-39C5-624D-BFAE-17AE9F7C2104}"/>
              </a:ext>
            </a:extLst>
          </p:cNvPr>
          <p:cNvSpPr/>
          <p:nvPr/>
        </p:nvSpPr>
        <p:spPr>
          <a:xfrm rot="5400000">
            <a:off x="4002177" y="5259883"/>
            <a:ext cx="813043" cy="646331"/>
          </a:xfrm>
          <a:prstGeom prst="rect">
            <a:avLst/>
          </a:prstGeom>
        </p:spPr>
        <p:txBody>
          <a:bodyPr wrap="none">
            <a:spAutoFit/>
          </a:bodyPr>
          <a:lstStyle/>
          <a:p>
            <a:pPr algn="ctr"/>
            <a:r>
              <a:rPr lang="en-US" b="1" dirty="0">
                <a:latin typeface="Arial" panose="020B0604020202020204" pitchFamily="34" charset="0"/>
                <a:cs typeface="Arial" panose="020B0604020202020204" pitchFamily="34" charset="0"/>
              </a:rPr>
              <a:t>Mayo</a:t>
            </a:r>
          </a:p>
          <a:p>
            <a:pPr algn="ctr"/>
            <a:r>
              <a:rPr lang="en-US" b="1" dirty="0">
                <a:latin typeface="Arial" panose="020B0604020202020204" pitchFamily="34" charset="0"/>
                <a:cs typeface="Arial" panose="020B0604020202020204" pitchFamily="34" charset="0"/>
              </a:rPr>
              <a:t>Clinic</a:t>
            </a:r>
          </a:p>
        </p:txBody>
      </p:sp>
      <p:sp>
        <p:nvSpPr>
          <p:cNvPr id="83" name="Right Bracket 82">
            <a:extLst>
              <a:ext uri="{FF2B5EF4-FFF2-40B4-BE49-F238E27FC236}">
                <a16:creationId xmlns:a16="http://schemas.microsoft.com/office/drawing/2014/main" id="{259F3446-3D83-8148-B57F-247BF495C1E6}"/>
              </a:ext>
            </a:extLst>
          </p:cNvPr>
          <p:cNvSpPr/>
          <p:nvPr/>
        </p:nvSpPr>
        <p:spPr>
          <a:xfrm>
            <a:off x="4100991" y="962794"/>
            <a:ext cx="45719" cy="1899637"/>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 name="Right Bracket 83">
            <a:extLst>
              <a:ext uri="{FF2B5EF4-FFF2-40B4-BE49-F238E27FC236}">
                <a16:creationId xmlns:a16="http://schemas.microsoft.com/office/drawing/2014/main" id="{EB3B8129-5FEC-D04B-B45E-25F9D91DA664}"/>
              </a:ext>
            </a:extLst>
          </p:cNvPr>
          <p:cNvSpPr/>
          <p:nvPr/>
        </p:nvSpPr>
        <p:spPr>
          <a:xfrm>
            <a:off x="4108452" y="3288511"/>
            <a:ext cx="62988" cy="1746468"/>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85" name="Picture 84">
            <a:extLst>
              <a:ext uri="{FF2B5EF4-FFF2-40B4-BE49-F238E27FC236}">
                <a16:creationId xmlns:a16="http://schemas.microsoft.com/office/drawing/2014/main" id="{0CE1EFFD-B81A-5C41-94C3-0C24D64C34D1}"/>
              </a:ext>
            </a:extLst>
          </p:cNvPr>
          <p:cNvPicPr>
            <a:picLocks noChangeAspect="1"/>
          </p:cNvPicPr>
          <p:nvPr/>
        </p:nvPicPr>
        <p:blipFill>
          <a:blip r:embed="rId5"/>
          <a:stretch>
            <a:fillRect/>
          </a:stretch>
        </p:blipFill>
        <p:spPr>
          <a:xfrm rot="3190178">
            <a:off x="3015782" y="5814435"/>
            <a:ext cx="348202" cy="466344"/>
          </a:xfrm>
          <a:prstGeom prst="rect">
            <a:avLst/>
          </a:prstGeom>
        </p:spPr>
      </p:pic>
      <p:cxnSp>
        <p:nvCxnSpPr>
          <p:cNvPr id="87" name="Straight Arrow Connector 86">
            <a:extLst>
              <a:ext uri="{FF2B5EF4-FFF2-40B4-BE49-F238E27FC236}">
                <a16:creationId xmlns:a16="http://schemas.microsoft.com/office/drawing/2014/main" id="{CB9ABEFD-D960-EC44-BA6F-C8938258EE4D}"/>
              </a:ext>
            </a:extLst>
          </p:cNvPr>
          <p:cNvCxnSpPr>
            <a:cxnSpLocks/>
          </p:cNvCxnSpPr>
          <p:nvPr/>
        </p:nvCxnSpPr>
        <p:spPr>
          <a:xfrm flipV="1">
            <a:off x="964425" y="1328149"/>
            <a:ext cx="1778802" cy="17656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A60A81EB-6E95-5842-A6AF-39A4EE2450F2}"/>
              </a:ext>
            </a:extLst>
          </p:cNvPr>
          <p:cNvCxnSpPr>
            <a:cxnSpLocks/>
          </p:cNvCxnSpPr>
          <p:nvPr/>
        </p:nvCxnSpPr>
        <p:spPr>
          <a:xfrm flipV="1">
            <a:off x="969386" y="2476500"/>
            <a:ext cx="1751573" cy="6293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D2E3D229-47C8-0740-90C0-D8C9512E2474}"/>
              </a:ext>
            </a:extLst>
          </p:cNvPr>
          <p:cNvCxnSpPr>
            <a:cxnSpLocks/>
          </p:cNvCxnSpPr>
          <p:nvPr/>
        </p:nvCxnSpPr>
        <p:spPr>
          <a:xfrm>
            <a:off x="969386" y="3093768"/>
            <a:ext cx="1751573" cy="51804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D5DFBB10-631E-E04D-9CC3-6469EDAA8A95}"/>
              </a:ext>
            </a:extLst>
          </p:cNvPr>
          <p:cNvCxnSpPr>
            <a:cxnSpLocks/>
          </p:cNvCxnSpPr>
          <p:nvPr/>
        </p:nvCxnSpPr>
        <p:spPr>
          <a:xfrm>
            <a:off x="970396" y="3093768"/>
            <a:ext cx="1750563" cy="1472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6EF8E6A8-E9BE-814E-8D87-416CA833BA0C}"/>
              </a:ext>
            </a:extLst>
          </p:cNvPr>
          <p:cNvCxnSpPr>
            <a:cxnSpLocks/>
          </p:cNvCxnSpPr>
          <p:nvPr/>
        </p:nvCxnSpPr>
        <p:spPr>
          <a:xfrm>
            <a:off x="969946" y="3093768"/>
            <a:ext cx="1784160" cy="248342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F2E1751F-5892-CB44-9B5B-8D8A66DB8B7D}"/>
              </a:ext>
            </a:extLst>
          </p:cNvPr>
          <p:cNvPicPr>
            <a:picLocks noChangeAspect="1"/>
          </p:cNvPicPr>
          <p:nvPr/>
        </p:nvPicPr>
        <p:blipFill rotWithShape="1">
          <a:blip r:embed="rId3"/>
          <a:srcRect l="79769" t="40335" r="7232" b="30245"/>
          <a:stretch/>
        </p:blipFill>
        <p:spPr>
          <a:xfrm>
            <a:off x="7126005" y="3626155"/>
            <a:ext cx="465987" cy="683562"/>
          </a:xfrm>
          <a:prstGeom prst="rect">
            <a:avLst/>
          </a:prstGeom>
        </p:spPr>
      </p:pic>
      <p:sp>
        <p:nvSpPr>
          <p:cNvPr id="103" name="Rectangle 102">
            <a:extLst>
              <a:ext uri="{FF2B5EF4-FFF2-40B4-BE49-F238E27FC236}">
                <a16:creationId xmlns:a16="http://schemas.microsoft.com/office/drawing/2014/main" id="{4F01B98F-B889-1E48-9497-2921F7FBBF20}"/>
              </a:ext>
            </a:extLst>
          </p:cNvPr>
          <p:cNvSpPr/>
          <p:nvPr/>
        </p:nvSpPr>
        <p:spPr>
          <a:xfrm>
            <a:off x="6794673" y="3285199"/>
            <a:ext cx="1231969" cy="108783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u="sng" dirty="0">
                <a:solidFill>
                  <a:schemeClr val="tx1"/>
                </a:solidFill>
                <a:latin typeface="Arial" panose="020B0604020202020204" pitchFamily="34" charset="0"/>
                <a:cs typeface="Arial" panose="020B0604020202020204" pitchFamily="34" charset="0"/>
              </a:rPr>
              <a:t>Aggregator</a:t>
            </a:r>
            <a:endParaRPr lang="en-US" sz="1200" u="sng" dirty="0">
              <a:solidFill>
                <a:schemeClr val="tx1"/>
              </a:solidFill>
              <a:latin typeface="Arial" panose="020B0604020202020204" pitchFamily="34" charset="0"/>
              <a:cs typeface="Arial" panose="020B0604020202020204" pitchFamily="34" charset="0"/>
            </a:endParaRPr>
          </a:p>
        </p:txBody>
      </p:sp>
      <p:cxnSp>
        <p:nvCxnSpPr>
          <p:cNvPr id="134" name="Straight Arrow Connector 133">
            <a:extLst>
              <a:ext uri="{FF2B5EF4-FFF2-40B4-BE49-F238E27FC236}">
                <a16:creationId xmlns:a16="http://schemas.microsoft.com/office/drawing/2014/main" id="{2804DBF3-23D1-6D46-8F8A-C49F88704A08}"/>
              </a:ext>
            </a:extLst>
          </p:cNvPr>
          <p:cNvCxnSpPr>
            <a:cxnSpLocks/>
          </p:cNvCxnSpPr>
          <p:nvPr/>
        </p:nvCxnSpPr>
        <p:spPr>
          <a:xfrm>
            <a:off x="4458706" y="1188783"/>
            <a:ext cx="2232649" cy="248012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DAA12206-BC7D-E246-B79D-F905FECE9E13}"/>
              </a:ext>
            </a:extLst>
          </p:cNvPr>
          <p:cNvCxnSpPr>
            <a:cxnSpLocks/>
          </p:cNvCxnSpPr>
          <p:nvPr/>
        </p:nvCxnSpPr>
        <p:spPr>
          <a:xfrm>
            <a:off x="4284968" y="2334037"/>
            <a:ext cx="2406387" cy="148345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875409E0-520A-5F41-A1D3-88848F1AABC9}"/>
              </a:ext>
            </a:extLst>
          </p:cNvPr>
          <p:cNvCxnSpPr>
            <a:cxnSpLocks/>
          </p:cNvCxnSpPr>
          <p:nvPr/>
        </p:nvCxnSpPr>
        <p:spPr>
          <a:xfrm>
            <a:off x="4312039" y="3506556"/>
            <a:ext cx="2283405" cy="41985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ED1C776C-EE0C-F34E-A0F2-1BC207B02EAC}"/>
              </a:ext>
            </a:extLst>
          </p:cNvPr>
          <p:cNvCxnSpPr>
            <a:cxnSpLocks/>
          </p:cNvCxnSpPr>
          <p:nvPr/>
        </p:nvCxnSpPr>
        <p:spPr>
          <a:xfrm flipV="1">
            <a:off x="4306517" y="4146507"/>
            <a:ext cx="2374064" cy="6652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30B8193E-E6A9-DB48-8682-53143EAE3EA4}"/>
              </a:ext>
            </a:extLst>
          </p:cNvPr>
          <p:cNvCxnSpPr>
            <a:cxnSpLocks/>
          </p:cNvCxnSpPr>
          <p:nvPr/>
        </p:nvCxnSpPr>
        <p:spPr>
          <a:xfrm flipV="1">
            <a:off x="5025918" y="4315879"/>
            <a:ext cx="1654663" cy="1193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0C85DB2-E855-5A4E-9249-A2E193E69406}"/>
              </a:ext>
            </a:extLst>
          </p:cNvPr>
          <p:cNvCxnSpPr>
            <a:cxnSpLocks/>
          </p:cNvCxnSpPr>
          <p:nvPr/>
        </p:nvCxnSpPr>
        <p:spPr>
          <a:xfrm>
            <a:off x="7440504" y="4495646"/>
            <a:ext cx="0" cy="18993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FFD45033-15D3-2149-BC74-3B836B184F98}"/>
              </a:ext>
            </a:extLst>
          </p:cNvPr>
          <p:cNvCxnSpPr>
            <a:cxnSpLocks/>
          </p:cNvCxnSpPr>
          <p:nvPr/>
        </p:nvCxnSpPr>
        <p:spPr>
          <a:xfrm>
            <a:off x="529403" y="6395024"/>
            <a:ext cx="692026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id="{944672DD-3FB9-DA4F-8CC2-58FF9BA0E3A8}"/>
              </a:ext>
            </a:extLst>
          </p:cNvPr>
          <p:cNvCxnSpPr>
            <a:cxnSpLocks/>
          </p:cNvCxnSpPr>
          <p:nvPr/>
        </p:nvCxnSpPr>
        <p:spPr>
          <a:xfrm flipV="1">
            <a:off x="546897" y="4216885"/>
            <a:ext cx="0" cy="217813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FE7B87C2-9673-BB45-9147-D72DD4FDDBEA}"/>
              </a:ext>
            </a:extLst>
          </p:cNvPr>
          <p:cNvSpPr txBox="1"/>
          <p:nvPr/>
        </p:nvSpPr>
        <p:spPr>
          <a:xfrm>
            <a:off x="2691018" y="571378"/>
            <a:ext cx="1621021"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Local Training</a:t>
            </a:r>
          </a:p>
        </p:txBody>
      </p:sp>
      <p:sp>
        <p:nvSpPr>
          <p:cNvPr id="162" name="TextBox 161">
            <a:extLst>
              <a:ext uri="{FF2B5EF4-FFF2-40B4-BE49-F238E27FC236}">
                <a16:creationId xmlns:a16="http://schemas.microsoft.com/office/drawing/2014/main" id="{B2FCA52C-8E7E-424F-A1D2-B5D6B84544EA}"/>
              </a:ext>
            </a:extLst>
          </p:cNvPr>
          <p:cNvSpPr txBox="1"/>
          <p:nvPr/>
        </p:nvSpPr>
        <p:spPr>
          <a:xfrm>
            <a:off x="5465456" y="2044996"/>
            <a:ext cx="1642437" cy="646331"/>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CRISP Model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Update</a:t>
            </a:r>
          </a:p>
        </p:txBody>
      </p:sp>
      <p:sp>
        <p:nvSpPr>
          <p:cNvPr id="163" name="TextBox 162">
            <a:extLst>
              <a:ext uri="{FF2B5EF4-FFF2-40B4-BE49-F238E27FC236}">
                <a16:creationId xmlns:a16="http://schemas.microsoft.com/office/drawing/2014/main" id="{6B1DA8FC-7FA0-B64C-91F2-29718B4F2FD5}"/>
              </a:ext>
            </a:extLst>
          </p:cNvPr>
          <p:cNvSpPr txBox="1"/>
          <p:nvPr/>
        </p:nvSpPr>
        <p:spPr>
          <a:xfrm>
            <a:off x="5614377" y="4880047"/>
            <a:ext cx="1849905"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CRISP Model Update</a:t>
            </a:r>
          </a:p>
        </p:txBody>
      </p:sp>
      <p:pic>
        <p:nvPicPr>
          <p:cNvPr id="167" name="Picture 166">
            <a:extLst>
              <a:ext uri="{FF2B5EF4-FFF2-40B4-BE49-F238E27FC236}">
                <a16:creationId xmlns:a16="http://schemas.microsoft.com/office/drawing/2014/main" id="{4051D8B0-E3E5-CE48-8E87-C052CF14CECF}"/>
              </a:ext>
            </a:extLst>
          </p:cNvPr>
          <p:cNvPicPr>
            <a:picLocks noChangeAspect="1"/>
          </p:cNvPicPr>
          <p:nvPr/>
        </p:nvPicPr>
        <p:blipFill>
          <a:blip r:embed="rId6"/>
          <a:stretch>
            <a:fillRect/>
          </a:stretch>
        </p:blipFill>
        <p:spPr>
          <a:xfrm>
            <a:off x="4485781" y="1651722"/>
            <a:ext cx="369333" cy="573394"/>
          </a:xfrm>
          <a:prstGeom prst="rect">
            <a:avLst/>
          </a:prstGeom>
        </p:spPr>
      </p:pic>
      <p:pic>
        <p:nvPicPr>
          <p:cNvPr id="1030" name="Picture 6">
            <a:extLst>
              <a:ext uri="{FF2B5EF4-FFF2-40B4-BE49-F238E27FC236}">
                <a16:creationId xmlns:a16="http://schemas.microsoft.com/office/drawing/2014/main" id="{B48F6691-1016-A64D-9F0E-B19402C949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58706" y="3986864"/>
            <a:ext cx="652068" cy="454418"/>
          </a:xfrm>
          <a:prstGeom prst="rect">
            <a:avLst/>
          </a:prstGeom>
          <a:noFill/>
          <a:extLst>
            <a:ext uri="{909E8E84-426E-40DD-AFC4-6F175D3DCCD1}">
              <a14:hiddenFill xmlns:a14="http://schemas.microsoft.com/office/drawing/2010/main">
                <a:solidFill>
                  <a:srgbClr val="FFFFFF"/>
                </a:solidFill>
              </a14:hiddenFill>
            </a:ext>
          </a:extLst>
        </p:spPr>
      </p:pic>
      <p:pic>
        <p:nvPicPr>
          <p:cNvPr id="182" name="Picture 181">
            <a:extLst>
              <a:ext uri="{FF2B5EF4-FFF2-40B4-BE49-F238E27FC236}">
                <a16:creationId xmlns:a16="http://schemas.microsoft.com/office/drawing/2014/main" id="{335486F2-6524-9D41-A4C0-83A227931C67}"/>
              </a:ext>
            </a:extLst>
          </p:cNvPr>
          <p:cNvPicPr>
            <a:picLocks noChangeAspect="1"/>
          </p:cNvPicPr>
          <p:nvPr/>
        </p:nvPicPr>
        <p:blipFill>
          <a:blip r:embed="rId8"/>
          <a:stretch>
            <a:fillRect/>
          </a:stretch>
        </p:blipFill>
        <p:spPr>
          <a:xfrm flipH="1">
            <a:off x="4651640" y="5375678"/>
            <a:ext cx="390353" cy="355090"/>
          </a:xfrm>
          <a:prstGeom prst="rect">
            <a:avLst/>
          </a:prstGeom>
        </p:spPr>
      </p:pic>
    </p:spTree>
    <p:extLst>
      <p:ext uri="{BB962C8B-B14F-4D97-AF65-F5344CB8AC3E}">
        <p14:creationId xmlns:p14="http://schemas.microsoft.com/office/powerpoint/2010/main" val="395748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C78F-8ADA-A34C-BB13-A293EA74714F}"/>
              </a:ext>
            </a:extLst>
          </p:cNvPr>
          <p:cNvSpPr>
            <a:spLocks noGrp="1"/>
          </p:cNvSpPr>
          <p:nvPr>
            <p:ph type="title"/>
          </p:nvPr>
        </p:nvSpPr>
        <p:spPr>
          <a:xfrm>
            <a:off x="529404" y="117753"/>
            <a:ext cx="11133192" cy="646331"/>
          </a:xfrm>
          <a:noFill/>
        </p:spPr>
        <p:txBody>
          <a:bodyPr/>
          <a:lstStyle/>
          <a:p>
            <a:pPr algn="ctr"/>
            <a:r>
              <a:rPr lang="en-US" dirty="0">
                <a:solidFill>
                  <a:srgbClr val="001B61"/>
                </a:solidFill>
                <a:latin typeface="+mn-lt"/>
              </a:rPr>
              <a:t>AWG – Feedback for Science Community Standards</a:t>
            </a:r>
          </a:p>
        </p:txBody>
      </p:sp>
      <p:sp>
        <p:nvSpPr>
          <p:cNvPr id="4" name="Slide Number Placeholder 3">
            <a:extLst>
              <a:ext uri="{FF2B5EF4-FFF2-40B4-BE49-F238E27FC236}">
                <a16:creationId xmlns:a16="http://schemas.microsoft.com/office/drawing/2014/main" id="{EDE4D810-20B1-204C-9673-90AE4845813F}"/>
              </a:ext>
            </a:extLst>
          </p:cNvPr>
          <p:cNvSpPr>
            <a:spLocks noGrp="1"/>
          </p:cNvSpPr>
          <p:nvPr>
            <p:ph type="sldNum" sz="quarter" idx="12"/>
          </p:nvPr>
        </p:nvSpPr>
        <p:spPr/>
        <p:txBody>
          <a:bodyPr/>
          <a:lstStyle/>
          <a:p>
            <a:fld id="{2E8C51FE-49D9-314D-9957-ABBF7DDE8782}" type="slidenum">
              <a:rPr lang="en-US" smtClean="0"/>
              <a:pPr/>
              <a:t>10</a:t>
            </a:fld>
            <a:endParaRPr lang="en-US" dirty="0"/>
          </a:p>
        </p:txBody>
      </p:sp>
      <p:sp>
        <p:nvSpPr>
          <p:cNvPr id="8" name="Content Placeholder 7">
            <a:extLst>
              <a:ext uri="{FF2B5EF4-FFF2-40B4-BE49-F238E27FC236}">
                <a16:creationId xmlns:a16="http://schemas.microsoft.com/office/drawing/2014/main" id="{3C46FB57-563A-0149-AC35-F154BA38E7A2}"/>
              </a:ext>
            </a:extLst>
          </p:cNvPr>
          <p:cNvSpPr>
            <a:spLocks noGrp="1"/>
          </p:cNvSpPr>
          <p:nvPr>
            <p:ph idx="1"/>
          </p:nvPr>
        </p:nvSpPr>
        <p:spPr>
          <a:xfrm>
            <a:off x="119269" y="701497"/>
            <a:ext cx="11979249" cy="2564805"/>
          </a:xfrm>
        </p:spPr>
        <p:txBody>
          <a:bodyPr numCol="2"/>
          <a:lstStyle/>
          <a:p>
            <a:r>
              <a:rPr lang="en-US" sz="1400" dirty="0"/>
              <a:t>Participants</a:t>
            </a:r>
          </a:p>
          <a:p>
            <a:pPr lvl="1"/>
            <a:r>
              <a:rPr lang="en-US" sz="1400" b="1" dirty="0"/>
              <a:t>Majority SB, HRP Principal Investigators</a:t>
            </a:r>
          </a:p>
          <a:p>
            <a:pPr lvl="1"/>
            <a:r>
              <a:rPr lang="en-US" sz="1400" dirty="0"/>
              <a:t>Other external computational, imaging, biological assay </a:t>
            </a:r>
            <a:r>
              <a:rPr lang="en-US" sz="1400" b="1" dirty="0"/>
              <a:t>SMEs</a:t>
            </a:r>
          </a:p>
          <a:p>
            <a:r>
              <a:rPr lang="en-US" sz="1400" dirty="0"/>
              <a:t>Monthly meeting purpose</a:t>
            </a:r>
          </a:p>
          <a:p>
            <a:pPr lvl="1">
              <a:tabLst>
                <a:tab pos="736600" algn="l"/>
              </a:tabLst>
            </a:pPr>
            <a:r>
              <a:rPr lang="en-US" sz="1400" dirty="0"/>
              <a:t>Feedback on ALSDA metadata standards, submission portal, data mining/repository </a:t>
            </a:r>
          </a:p>
          <a:p>
            <a:pPr lvl="1"/>
            <a:r>
              <a:rPr lang="en-US" sz="1400" dirty="0"/>
              <a:t>FIRST </a:t>
            </a:r>
            <a:r>
              <a:rPr lang="en-US" sz="1400" b="1" dirty="0"/>
              <a:t>assay metadata parameter configurations</a:t>
            </a:r>
            <a:endParaRPr lang="en-US" sz="1400" dirty="0"/>
          </a:p>
          <a:p>
            <a:endParaRPr lang="en-US" sz="1400" b="1" dirty="0"/>
          </a:p>
          <a:p>
            <a:endParaRPr lang="en-US" sz="1400" b="1" dirty="0"/>
          </a:p>
          <a:p>
            <a:r>
              <a:rPr lang="en-US" sz="1400" b="1" dirty="0"/>
              <a:t>Participants excited about ALSDA</a:t>
            </a:r>
            <a:r>
              <a:rPr lang="en-US" sz="1400" dirty="0"/>
              <a:t>, data submission, data reuse</a:t>
            </a:r>
          </a:p>
          <a:p>
            <a:pPr lvl="1"/>
            <a:r>
              <a:rPr lang="en-US" sz="1400" dirty="0"/>
              <a:t>After 3 meetings, numerous PIs have contacted ALSDA to submit their data, ideas on data reusage/meta-analyses, feedback on metadata standards</a:t>
            </a:r>
          </a:p>
          <a:p>
            <a:r>
              <a:rPr lang="en-US" sz="1400" dirty="0"/>
              <a:t>AWG meets second </a:t>
            </a:r>
            <a:r>
              <a:rPr lang="en-US" sz="1400" b="1" dirty="0"/>
              <a:t>Wednesday, </a:t>
            </a:r>
            <a:r>
              <a:rPr lang="en-US" sz="1400" dirty="0"/>
              <a:t>of each month 8-9:30am PST</a:t>
            </a:r>
          </a:p>
          <a:p>
            <a:r>
              <a:rPr lang="en-US" sz="1400" dirty="0"/>
              <a:t>To join the ALSDA AWG: </a:t>
            </a:r>
            <a:r>
              <a:rPr lang="en-US" sz="1400" dirty="0">
                <a:hlinkClick r:id="rId2"/>
              </a:rPr>
              <a:t>arc-dl-alsda@mail.nasa.gov</a:t>
            </a:r>
            <a:endParaRPr lang="en-US" sz="1800" dirty="0"/>
          </a:p>
        </p:txBody>
      </p:sp>
      <p:sp>
        <p:nvSpPr>
          <p:cNvPr id="7" name="Striped Right Arrow 6">
            <a:extLst>
              <a:ext uri="{FF2B5EF4-FFF2-40B4-BE49-F238E27FC236}">
                <a16:creationId xmlns:a16="http://schemas.microsoft.com/office/drawing/2014/main" id="{E4BC412C-E374-3F4B-8B13-3DBF9099254E}"/>
              </a:ext>
            </a:extLst>
          </p:cNvPr>
          <p:cNvSpPr/>
          <p:nvPr/>
        </p:nvSpPr>
        <p:spPr bwMode="auto">
          <a:xfrm rot="1013241">
            <a:off x="4981732" y="2684421"/>
            <a:ext cx="1432734" cy="219735"/>
          </a:xfrm>
          <a:prstGeom prst="strip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effectLst/>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DB759CB5-E69B-2E46-B32A-16B75FB2A065}"/>
              </a:ext>
            </a:extLst>
          </p:cNvPr>
          <p:cNvGrpSpPr/>
          <p:nvPr/>
        </p:nvGrpSpPr>
        <p:grpSpPr>
          <a:xfrm>
            <a:off x="206863" y="3297134"/>
            <a:ext cx="6064465" cy="2404439"/>
            <a:chOff x="2084215" y="2420146"/>
            <a:chExt cx="9259856" cy="3825589"/>
          </a:xfrm>
        </p:grpSpPr>
        <p:sp>
          <p:nvSpPr>
            <p:cNvPr id="10" name="Freeform 9">
              <a:extLst>
                <a:ext uri="{FF2B5EF4-FFF2-40B4-BE49-F238E27FC236}">
                  <a16:creationId xmlns:a16="http://schemas.microsoft.com/office/drawing/2014/main" id="{AEA4497B-173D-A44F-908C-9CF196BCBE5F}"/>
                </a:ext>
              </a:extLst>
            </p:cNvPr>
            <p:cNvSpPr/>
            <p:nvPr/>
          </p:nvSpPr>
          <p:spPr>
            <a:xfrm rot="21600000">
              <a:off x="2958939" y="2497086"/>
              <a:ext cx="8385132" cy="874279"/>
            </a:xfrm>
            <a:custGeom>
              <a:avLst/>
              <a:gdLst>
                <a:gd name="connsiteX0" fmla="*/ 0 w 8385132"/>
                <a:gd name="connsiteY0" fmla="*/ 0 h 874277"/>
                <a:gd name="connsiteX1" fmla="*/ 8385132 w 8385132"/>
                <a:gd name="connsiteY1" fmla="*/ 0 h 874277"/>
                <a:gd name="connsiteX2" fmla="*/ 8385132 w 8385132"/>
                <a:gd name="connsiteY2" fmla="*/ 874277 h 874277"/>
                <a:gd name="connsiteX3" fmla="*/ 0 w 8385132"/>
                <a:gd name="connsiteY3" fmla="*/ 874277 h 874277"/>
                <a:gd name="connsiteX4" fmla="*/ 0 w 8385132"/>
                <a:gd name="connsiteY4" fmla="*/ 0 h 874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132" h="874277">
                  <a:moveTo>
                    <a:pt x="8385132" y="874276"/>
                  </a:moveTo>
                  <a:lnTo>
                    <a:pt x="0" y="874276"/>
                  </a:lnTo>
                  <a:lnTo>
                    <a:pt x="0" y="1"/>
                  </a:lnTo>
                  <a:lnTo>
                    <a:pt x="8385132" y="1"/>
                  </a:lnTo>
                  <a:lnTo>
                    <a:pt x="8385132" y="87427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78025" tIns="83821" rIns="156464" bIns="83821" numCol="1" spcCol="1270" anchor="ctr" anchorCtr="0">
              <a:noAutofit/>
            </a:bodyPr>
            <a:lstStyle/>
            <a:p>
              <a:pPr marL="457200" lvl="0" indent="0" algn="l" defTabSz="977900">
                <a:lnSpc>
                  <a:spcPct val="90000"/>
                </a:lnSpc>
                <a:spcBef>
                  <a:spcPct val="0"/>
                </a:spcBef>
                <a:spcAft>
                  <a:spcPct val="35000"/>
                </a:spcAft>
                <a:buNone/>
                <a:tabLst/>
              </a:pPr>
              <a:r>
                <a:rPr lang="en-US" sz="1200" b="1" kern="1200" dirty="0"/>
                <a:t>Assay Parameters Metadata Configurations; Science Community Standards</a:t>
              </a:r>
              <a:endParaRPr lang="en-US" sz="1200" kern="1200" dirty="0"/>
            </a:p>
          </p:txBody>
        </p:sp>
        <p:sp>
          <p:nvSpPr>
            <p:cNvPr id="11" name="Rectangle 10">
              <a:extLst>
                <a:ext uri="{FF2B5EF4-FFF2-40B4-BE49-F238E27FC236}">
                  <a16:creationId xmlns:a16="http://schemas.microsoft.com/office/drawing/2014/main" id="{A015E6A0-42AF-C84A-B2CE-3C16CBC11262}"/>
                </a:ext>
              </a:extLst>
            </p:cNvPr>
            <p:cNvSpPr/>
            <p:nvPr/>
          </p:nvSpPr>
          <p:spPr>
            <a:xfrm>
              <a:off x="2100698" y="2420146"/>
              <a:ext cx="1026334" cy="1026334"/>
            </a:xfrm>
            <a:prstGeom prst="rect">
              <a:avLst/>
            </a:prstGeom>
            <a:blipFill>
              <a:blip r:embed="rId3">
                <a:extLst>
                  <a:ext uri="{28A0092B-C50C-407E-A947-70E740481C1C}">
                    <a14:useLocalDpi xmlns:a14="http://schemas.microsoft.com/office/drawing/2010/main" val="0"/>
                  </a:ext>
                </a:extLst>
              </a:blip>
              <a:srcRect/>
              <a:stretch>
                <a:fillRect t="-1000" b="-1000"/>
              </a:stretch>
            </a:blipFill>
            <a:ln w="12700">
              <a:solidFill>
                <a:schemeClr val="tx1"/>
              </a:solidFill>
            </a:ln>
          </p:spPr>
          <p:style>
            <a:lnRef idx="2">
              <a:scrgbClr r="0" g="0" b="0"/>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sp>
          <p:nvSpPr>
            <p:cNvPr id="12" name="Freeform 11">
              <a:extLst>
                <a:ext uri="{FF2B5EF4-FFF2-40B4-BE49-F238E27FC236}">
                  <a16:creationId xmlns:a16="http://schemas.microsoft.com/office/drawing/2014/main" id="{8E7BBAD7-7DF1-2848-8C10-DA5A05BE4480}"/>
                </a:ext>
              </a:extLst>
            </p:cNvPr>
            <p:cNvSpPr/>
            <p:nvPr/>
          </p:nvSpPr>
          <p:spPr>
            <a:xfrm rot="21600000">
              <a:off x="2945013" y="3839509"/>
              <a:ext cx="8385065" cy="1136970"/>
            </a:xfrm>
            <a:custGeom>
              <a:avLst/>
              <a:gdLst>
                <a:gd name="connsiteX0" fmla="*/ 0 w 8385065"/>
                <a:gd name="connsiteY0" fmla="*/ 0 h 1136969"/>
                <a:gd name="connsiteX1" fmla="*/ 8385065 w 8385065"/>
                <a:gd name="connsiteY1" fmla="*/ 0 h 1136969"/>
                <a:gd name="connsiteX2" fmla="*/ 8385065 w 8385065"/>
                <a:gd name="connsiteY2" fmla="*/ 1136969 h 1136969"/>
                <a:gd name="connsiteX3" fmla="*/ 0 w 8385065"/>
                <a:gd name="connsiteY3" fmla="*/ 1136969 h 1136969"/>
                <a:gd name="connsiteX4" fmla="*/ 0 w 8385065"/>
                <a:gd name="connsiteY4" fmla="*/ 0 h 113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065" h="1136969">
                  <a:moveTo>
                    <a:pt x="8385065" y="1136968"/>
                  </a:moveTo>
                  <a:lnTo>
                    <a:pt x="0" y="1136968"/>
                  </a:lnTo>
                  <a:lnTo>
                    <a:pt x="0" y="1"/>
                  </a:lnTo>
                  <a:lnTo>
                    <a:pt x="8385065" y="1"/>
                  </a:lnTo>
                  <a:lnTo>
                    <a:pt x="8385065" y="1136968"/>
                  </a:lnTo>
                  <a:close/>
                </a:path>
              </a:pathLst>
            </a:custGeom>
          </p:spPr>
          <p:style>
            <a:lnRef idx="2">
              <a:schemeClr val="lt1">
                <a:hueOff val="0"/>
                <a:satOff val="0"/>
                <a:lumOff val="0"/>
                <a:alphaOff val="0"/>
              </a:schemeClr>
            </a:lnRef>
            <a:fillRef idx="1">
              <a:schemeClr val="accent5">
                <a:hueOff val="-3379271"/>
                <a:satOff val="-8710"/>
                <a:lumOff val="-5883"/>
                <a:alphaOff val="0"/>
              </a:schemeClr>
            </a:fillRef>
            <a:effectRef idx="0">
              <a:schemeClr val="accent5">
                <a:hueOff val="-3379271"/>
                <a:satOff val="-8710"/>
                <a:lumOff val="-5883"/>
                <a:alphaOff val="0"/>
              </a:schemeClr>
            </a:effectRef>
            <a:fontRef idx="minor">
              <a:schemeClr val="lt1"/>
            </a:fontRef>
          </p:style>
          <p:txBody>
            <a:bodyPr spcFirstLastPara="0" vert="horz" wrap="square" lIns="478025" tIns="83820" rIns="156464" bIns="83821" numCol="1" spcCol="1270" anchor="ctr" anchorCtr="0">
              <a:noAutofit/>
            </a:bodyPr>
            <a:lstStyle/>
            <a:p>
              <a:pPr marL="460375" lvl="0" indent="0" algn="l" defTabSz="977900">
                <a:lnSpc>
                  <a:spcPct val="90000"/>
                </a:lnSpc>
                <a:spcBef>
                  <a:spcPct val="0"/>
                </a:spcBef>
                <a:spcAft>
                  <a:spcPct val="35000"/>
                </a:spcAft>
                <a:buNone/>
                <a:tabLst/>
              </a:pPr>
              <a:r>
                <a:rPr lang="en-US" sz="1200" b="1" kern="1200" dirty="0"/>
                <a:t>User Experience, Data collection, New Submission Portal, Data Formats Standardization for Reuse </a:t>
              </a:r>
            </a:p>
          </p:txBody>
        </p:sp>
        <p:sp>
          <p:nvSpPr>
            <p:cNvPr id="13" name="Rectangle 12">
              <a:extLst>
                <a:ext uri="{FF2B5EF4-FFF2-40B4-BE49-F238E27FC236}">
                  <a16:creationId xmlns:a16="http://schemas.microsoft.com/office/drawing/2014/main" id="{84351E2F-C72B-1345-B3AD-44534F958B60}"/>
                </a:ext>
              </a:extLst>
            </p:cNvPr>
            <p:cNvSpPr/>
            <p:nvPr/>
          </p:nvSpPr>
          <p:spPr>
            <a:xfrm>
              <a:off x="2084215" y="3778517"/>
              <a:ext cx="1005943" cy="1210152"/>
            </a:xfrm>
            <a:prstGeom prst="rect">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5">
                <a:tint val="50000"/>
                <a:hueOff val="-3364820"/>
                <a:satOff val="-11474"/>
                <a:lumOff val="-1911"/>
                <a:alphaOff val="0"/>
              </a:schemeClr>
            </a:effectRef>
            <a:fontRef idx="minor">
              <a:schemeClr val="lt1">
                <a:hueOff val="0"/>
                <a:satOff val="0"/>
                <a:lumOff val="0"/>
                <a:alphaOff val="0"/>
              </a:schemeClr>
            </a:fontRef>
          </p:style>
        </p:sp>
        <p:sp>
          <p:nvSpPr>
            <p:cNvPr id="14" name="Freeform 13">
              <a:extLst>
                <a:ext uri="{FF2B5EF4-FFF2-40B4-BE49-F238E27FC236}">
                  <a16:creationId xmlns:a16="http://schemas.microsoft.com/office/drawing/2014/main" id="{212E56E0-99DA-EA40-BB0F-DE0A365464E2}"/>
                </a:ext>
              </a:extLst>
            </p:cNvPr>
            <p:cNvSpPr/>
            <p:nvPr/>
          </p:nvSpPr>
          <p:spPr>
            <a:xfrm rot="21600000" flipH="1">
              <a:off x="2945013" y="5312768"/>
              <a:ext cx="8385065" cy="932740"/>
            </a:xfrm>
            <a:custGeom>
              <a:avLst/>
              <a:gdLst>
                <a:gd name="connsiteX0" fmla="*/ 0 w 8385065"/>
                <a:gd name="connsiteY0" fmla="*/ 0 h 932739"/>
                <a:gd name="connsiteX1" fmla="*/ 8385065 w 8385065"/>
                <a:gd name="connsiteY1" fmla="*/ 0 h 932739"/>
                <a:gd name="connsiteX2" fmla="*/ 8385065 w 8385065"/>
                <a:gd name="connsiteY2" fmla="*/ 932739 h 932739"/>
                <a:gd name="connsiteX3" fmla="*/ 0 w 8385065"/>
                <a:gd name="connsiteY3" fmla="*/ 932739 h 932739"/>
                <a:gd name="connsiteX4" fmla="*/ 0 w 8385065"/>
                <a:gd name="connsiteY4" fmla="*/ 0 h 932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065" h="932739">
                  <a:moveTo>
                    <a:pt x="8385065" y="932738"/>
                  </a:moveTo>
                  <a:lnTo>
                    <a:pt x="0" y="932738"/>
                  </a:lnTo>
                  <a:lnTo>
                    <a:pt x="0" y="1"/>
                  </a:lnTo>
                  <a:lnTo>
                    <a:pt x="8385065" y="1"/>
                  </a:lnTo>
                  <a:lnTo>
                    <a:pt x="8385065" y="932738"/>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478025" tIns="83821" rIns="156464" bIns="83820" numCol="1" spcCol="1270" anchor="ctr" anchorCtr="0">
              <a:noAutofit/>
            </a:bodyPr>
            <a:lstStyle/>
            <a:p>
              <a:pPr marL="457200" lvl="0" indent="0" algn="l" defTabSz="977900">
                <a:lnSpc>
                  <a:spcPct val="90000"/>
                </a:lnSpc>
                <a:spcBef>
                  <a:spcPct val="0"/>
                </a:spcBef>
                <a:spcAft>
                  <a:spcPct val="35000"/>
                </a:spcAft>
                <a:buNone/>
                <a:tabLst/>
              </a:pPr>
              <a:r>
                <a:rPr lang="en-US" sz="1200" b="1" kern="1200" dirty="0"/>
                <a:t>Put the Data to the Test: Collaborative Analytical, Knowledge Graph, Data Science, and Meta-Analysis Studies</a:t>
              </a:r>
            </a:p>
          </p:txBody>
        </p:sp>
        <p:sp>
          <p:nvSpPr>
            <p:cNvPr id="15" name="Rectangle 14">
              <a:extLst>
                <a:ext uri="{FF2B5EF4-FFF2-40B4-BE49-F238E27FC236}">
                  <a16:creationId xmlns:a16="http://schemas.microsoft.com/office/drawing/2014/main" id="{C2C2426D-5908-6D4B-A8AA-1A2C7C4F0194}"/>
                </a:ext>
              </a:extLst>
            </p:cNvPr>
            <p:cNvSpPr/>
            <p:nvPr/>
          </p:nvSpPr>
          <p:spPr>
            <a:xfrm>
              <a:off x="2165132" y="5241299"/>
              <a:ext cx="1004436" cy="1004436"/>
            </a:xfrm>
            <a:prstGeom prst="rect">
              <a:avLst/>
            </a:prstGeom>
            <a:blipFill>
              <a:blip r:embed="rId4">
                <a:extLst>
                  <a:ext uri="{28A0092B-C50C-407E-A947-70E740481C1C}">
                    <a14:useLocalDpi xmlns:a14="http://schemas.microsoft.com/office/drawing/2010/main" val="0"/>
                  </a:ext>
                </a:extLst>
              </a:blip>
              <a:srcRect/>
              <a:stretch>
                <a:fillRect l="-1000" r="-1000"/>
              </a:stretch>
            </a:blipFill>
          </p:spPr>
          <p:style>
            <a:lnRef idx="2">
              <a:schemeClr val="lt1">
                <a:hueOff val="0"/>
                <a:satOff val="0"/>
                <a:lumOff val="0"/>
                <a:alphaOff val="0"/>
              </a:schemeClr>
            </a:lnRef>
            <a:fillRef idx="1">
              <a:scrgbClr r="0" g="0" b="0"/>
            </a:fillRef>
            <a:effectRef idx="0">
              <a:schemeClr val="accent5">
                <a:tint val="50000"/>
                <a:hueOff val="-6729641"/>
                <a:satOff val="-22947"/>
                <a:lumOff val="-3823"/>
                <a:alphaOff val="0"/>
              </a:schemeClr>
            </a:effectRef>
            <a:fontRef idx="minor">
              <a:schemeClr val="lt1">
                <a:hueOff val="0"/>
                <a:satOff val="0"/>
                <a:lumOff val="0"/>
                <a:alphaOff val="0"/>
              </a:schemeClr>
            </a:fontRef>
          </p:style>
        </p:sp>
      </p:grpSp>
      <p:pic>
        <p:nvPicPr>
          <p:cNvPr id="17" name="Picture 16">
            <a:extLst>
              <a:ext uri="{FF2B5EF4-FFF2-40B4-BE49-F238E27FC236}">
                <a16:creationId xmlns:a16="http://schemas.microsoft.com/office/drawing/2014/main" id="{FD96549F-5D8C-2640-AA49-2F01B53CD9E8}"/>
              </a:ext>
            </a:extLst>
          </p:cNvPr>
          <p:cNvPicPr>
            <a:picLocks noChangeAspect="1"/>
          </p:cNvPicPr>
          <p:nvPr/>
        </p:nvPicPr>
        <p:blipFill>
          <a:blip r:embed="rId5"/>
          <a:stretch>
            <a:fillRect/>
          </a:stretch>
        </p:blipFill>
        <p:spPr>
          <a:xfrm>
            <a:off x="283232" y="4255729"/>
            <a:ext cx="541017" cy="581594"/>
          </a:xfrm>
          <a:prstGeom prst="rect">
            <a:avLst/>
          </a:prstGeom>
        </p:spPr>
      </p:pic>
      <p:pic>
        <p:nvPicPr>
          <p:cNvPr id="5" name="Picture 4" descr="Table&#10;&#10;Description automatically generated">
            <a:extLst>
              <a:ext uri="{FF2B5EF4-FFF2-40B4-BE49-F238E27FC236}">
                <a16:creationId xmlns:a16="http://schemas.microsoft.com/office/drawing/2014/main" id="{DB7D06C2-FD1E-AB4A-A6A2-EAA118739C78}"/>
              </a:ext>
            </a:extLst>
          </p:cNvPr>
          <p:cNvPicPr>
            <a:picLocks noChangeAspect="1"/>
          </p:cNvPicPr>
          <p:nvPr/>
        </p:nvPicPr>
        <p:blipFill>
          <a:blip r:embed="rId6"/>
          <a:stretch>
            <a:fillRect/>
          </a:stretch>
        </p:blipFill>
        <p:spPr>
          <a:xfrm>
            <a:off x="6415491" y="2323814"/>
            <a:ext cx="5361706" cy="4484676"/>
          </a:xfrm>
          <a:prstGeom prst="rect">
            <a:avLst/>
          </a:prstGeom>
        </p:spPr>
      </p:pic>
    </p:spTree>
    <p:extLst>
      <p:ext uri="{BB962C8B-B14F-4D97-AF65-F5344CB8AC3E}">
        <p14:creationId xmlns:p14="http://schemas.microsoft.com/office/powerpoint/2010/main" val="303914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Arrow: Right 49">
            <a:extLst>
              <a:ext uri="{FF2B5EF4-FFF2-40B4-BE49-F238E27FC236}">
                <a16:creationId xmlns:a16="http://schemas.microsoft.com/office/drawing/2014/main" id="{3A169D4C-3031-41C5-ABF9-43C5BC3C28BA}"/>
              </a:ext>
            </a:extLst>
          </p:cNvPr>
          <p:cNvSpPr/>
          <p:nvPr/>
        </p:nvSpPr>
        <p:spPr>
          <a:xfrm>
            <a:off x="1497719" y="1170947"/>
            <a:ext cx="10782705" cy="5674682"/>
          </a:xfrm>
          <a:prstGeom prst="rightArrow">
            <a:avLst>
              <a:gd name="adj1" fmla="val 81474"/>
              <a:gd name="adj2" fmla="val 42912"/>
            </a:avLst>
          </a:prstGeom>
          <a:gradFill flip="none" rotWithShape="1">
            <a:gsLst>
              <a:gs pos="0">
                <a:schemeClr val="accent5">
                  <a:lumMod val="5000"/>
                  <a:lumOff val="95000"/>
                  <a:alpha val="50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0" scaled="0"/>
            <a:tileRect/>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en-US" sz="1050" dirty="0">
                <a:solidFill>
                  <a:schemeClr val="tx1"/>
                </a:solidFill>
              </a:rPr>
              <a:t>Science Data Lifecycle</a:t>
            </a:r>
          </a:p>
        </p:txBody>
      </p:sp>
      <p:sp>
        <p:nvSpPr>
          <p:cNvPr id="31" name="Arrow: Down 93">
            <a:extLst>
              <a:ext uri="{FF2B5EF4-FFF2-40B4-BE49-F238E27FC236}">
                <a16:creationId xmlns:a16="http://schemas.microsoft.com/office/drawing/2014/main" id="{2A014C09-5784-438F-BBD5-9664EB6EA952}"/>
              </a:ext>
            </a:extLst>
          </p:cNvPr>
          <p:cNvSpPr/>
          <p:nvPr/>
        </p:nvSpPr>
        <p:spPr>
          <a:xfrm>
            <a:off x="7160844" y="2625313"/>
            <a:ext cx="2066889" cy="507800"/>
          </a:xfrm>
          <a:prstGeom prst="downArrow">
            <a:avLst>
              <a:gd name="adj1" fmla="val 68960"/>
              <a:gd name="adj2" fmla="val 5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Science Definition</a:t>
            </a:r>
          </a:p>
        </p:txBody>
      </p:sp>
      <p:sp>
        <p:nvSpPr>
          <p:cNvPr id="4" name="Slide Number Placeholder 3">
            <a:extLst>
              <a:ext uri="{FF2B5EF4-FFF2-40B4-BE49-F238E27FC236}">
                <a16:creationId xmlns:a16="http://schemas.microsoft.com/office/drawing/2014/main" id="{2355243F-3FEE-144E-9B02-C42D25DBBA0F}"/>
              </a:ext>
            </a:extLst>
          </p:cNvPr>
          <p:cNvSpPr>
            <a:spLocks noGrp="1"/>
          </p:cNvSpPr>
          <p:nvPr>
            <p:ph type="sldNum" sz="quarter" idx="12"/>
          </p:nvPr>
        </p:nvSpPr>
        <p:spPr>
          <a:xfrm>
            <a:off x="9308338" y="62990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2067"/>
                </a:solidFill>
                <a:effectLst/>
                <a:uLnTx/>
                <a:uFillTx/>
                <a:latin typeface="+mn-lt"/>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rgbClr val="002067"/>
              </a:solidFill>
              <a:effectLst/>
              <a:uLnTx/>
              <a:uFillTx/>
              <a:latin typeface="+mn-lt"/>
              <a:ea typeface="+mn-ea"/>
              <a:cs typeface="Arial" panose="020B0604020202020204" pitchFamily="34" charset="0"/>
            </a:endParaRPr>
          </a:p>
        </p:txBody>
      </p:sp>
      <p:sp>
        <p:nvSpPr>
          <p:cNvPr id="7" name="Title 1">
            <a:extLst>
              <a:ext uri="{FF2B5EF4-FFF2-40B4-BE49-F238E27FC236}">
                <a16:creationId xmlns:a16="http://schemas.microsoft.com/office/drawing/2014/main" id="{9B260246-F056-4277-AEB3-24B11715BCBF}"/>
              </a:ext>
            </a:extLst>
          </p:cNvPr>
          <p:cNvSpPr txBox="1">
            <a:spLocks/>
          </p:cNvSpPr>
          <p:nvPr/>
        </p:nvSpPr>
        <p:spPr>
          <a:xfrm>
            <a:off x="2647433" y="296045"/>
            <a:ext cx="8616312" cy="978729"/>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a:solidFill>
                  <a:srgbClr val="001D56"/>
                </a:solidFill>
                <a:latin typeface="Arial" panose="020B0604020202020204" pitchFamily="34" charset="0"/>
                <a:ea typeface="+mj-ea"/>
                <a:cs typeface="Arial" panose="020B0604020202020204" pitchFamily="34" charset="0"/>
              </a:defRPr>
            </a:lvl1pPr>
          </a:lstStyle>
          <a:p>
            <a:pPr lvl="0">
              <a:defRPr/>
            </a:pPr>
            <a:r>
              <a:rPr lang="en-US" dirty="0"/>
              <a:t>BPS Open Science Transformation</a:t>
            </a:r>
          </a:p>
          <a:p>
            <a:pPr lvl="0">
              <a:defRPr/>
            </a:pPr>
            <a:r>
              <a:rPr lang="en-US" sz="2400" dirty="0"/>
              <a:t>Future BPS Data Management Environment (DME)</a:t>
            </a:r>
          </a:p>
        </p:txBody>
      </p:sp>
      <p:pic>
        <p:nvPicPr>
          <p:cNvPr id="77" name="Picture 76">
            <a:extLst>
              <a:ext uri="{FF2B5EF4-FFF2-40B4-BE49-F238E27FC236}">
                <a16:creationId xmlns:a16="http://schemas.microsoft.com/office/drawing/2014/main" id="{AF9E311C-AE92-4D58-907D-2FB243AD6B78}"/>
              </a:ext>
            </a:extLst>
          </p:cNvPr>
          <p:cNvPicPr>
            <a:picLocks noChangeAspect="1"/>
          </p:cNvPicPr>
          <p:nvPr/>
        </p:nvPicPr>
        <p:blipFill>
          <a:blip r:embed="rId3"/>
          <a:stretch>
            <a:fillRect/>
          </a:stretch>
        </p:blipFill>
        <p:spPr>
          <a:xfrm>
            <a:off x="2577885" y="3612957"/>
            <a:ext cx="1462003" cy="313231"/>
          </a:xfrm>
          <a:prstGeom prst="rect">
            <a:avLst/>
          </a:prstGeom>
        </p:spPr>
      </p:pic>
      <p:sp>
        <p:nvSpPr>
          <p:cNvPr id="83" name="TextBox 82">
            <a:extLst>
              <a:ext uri="{FF2B5EF4-FFF2-40B4-BE49-F238E27FC236}">
                <a16:creationId xmlns:a16="http://schemas.microsoft.com/office/drawing/2014/main" id="{898B4717-50C8-48AF-AB1F-C197C934462B}"/>
              </a:ext>
            </a:extLst>
          </p:cNvPr>
          <p:cNvSpPr txBox="1"/>
          <p:nvPr/>
        </p:nvSpPr>
        <p:spPr>
          <a:xfrm>
            <a:off x="3235026" y="4550020"/>
            <a:ext cx="1770312" cy="276999"/>
          </a:xfrm>
          <a:prstGeom prst="rect">
            <a:avLst/>
          </a:prstGeom>
          <a:solidFill>
            <a:schemeClr val="accent1">
              <a:lumMod val="40000"/>
              <a:lumOff val="60000"/>
            </a:schemeClr>
          </a:solidFill>
          <a:ln w="12700">
            <a:solidFill>
              <a:schemeClr val="accent1"/>
            </a:solidFill>
          </a:ln>
        </p:spPr>
        <p:txBody>
          <a:bodyPr wrap="square" rtlCol="0">
            <a:spAutoFit/>
          </a:bodyPr>
          <a:lstStyle/>
          <a:p>
            <a:pPr algn="ctr"/>
            <a:r>
              <a:rPr lang="en-US" sz="1200" dirty="0"/>
              <a:t>Proposer</a:t>
            </a:r>
          </a:p>
        </p:txBody>
      </p:sp>
      <p:cxnSp>
        <p:nvCxnSpPr>
          <p:cNvPr id="84" name="Straight Arrow Connector 83">
            <a:extLst>
              <a:ext uri="{FF2B5EF4-FFF2-40B4-BE49-F238E27FC236}">
                <a16:creationId xmlns:a16="http://schemas.microsoft.com/office/drawing/2014/main" id="{71991AAB-23C4-45ED-894E-BC9802F705C6}"/>
              </a:ext>
            </a:extLst>
          </p:cNvPr>
          <p:cNvCxnSpPr>
            <a:cxnSpLocks/>
          </p:cNvCxnSpPr>
          <p:nvPr/>
        </p:nvCxnSpPr>
        <p:spPr>
          <a:xfrm flipV="1">
            <a:off x="4039888" y="3767420"/>
            <a:ext cx="759911" cy="2164"/>
          </a:xfrm>
          <a:prstGeom prst="straightConnector1">
            <a:avLst/>
          </a:prstGeom>
          <a:ln w="28575">
            <a:solidFill>
              <a:schemeClr val="accent6">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aphicFrame>
        <p:nvGraphicFramePr>
          <p:cNvPr id="85" name="Diagram 84">
            <a:extLst>
              <a:ext uri="{FF2B5EF4-FFF2-40B4-BE49-F238E27FC236}">
                <a16:creationId xmlns:a16="http://schemas.microsoft.com/office/drawing/2014/main" id="{808150C0-D63C-442A-9575-817677AC7BCC}"/>
              </a:ext>
            </a:extLst>
          </p:cNvPr>
          <p:cNvGraphicFramePr/>
          <p:nvPr/>
        </p:nvGraphicFramePr>
        <p:xfrm>
          <a:off x="1831754" y="1968909"/>
          <a:ext cx="9739435" cy="2237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6" name="Arrow: Chevron 85">
            <a:extLst>
              <a:ext uri="{FF2B5EF4-FFF2-40B4-BE49-F238E27FC236}">
                <a16:creationId xmlns:a16="http://schemas.microsoft.com/office/drawing/2014/main" id="{1EC6179D-F9EA-4618-A747-7478B2E3519A}"/>
              </a:ext>
            </a:extLst>
          </p:cNvPr>
          <p:cNvSpPr/>
          <p:nvPr/>
        </p:nvSpPr>
        <p:spPr>
          <a:xfrm>
            <a:off x="5087694" y="4558647"/>
            <a:ext cx="512995" cy="263926"/>
          </a:xfrm>
          <a:prstGeom prst="chevron">
            <a:avLst/>
          </a:prstGeom>
          <a:solidFill>
            <a:srgbClr val="A4BDEC"/>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3" name="Rectangle: Rounded Corners 72">
            <a:extLst>
              <a:ext uri="{FF2B5EF4-FFF2-40B4-BE49-F238E27FC236}">
                <a16:creationId xmlns:a16="http://schemas.microsoft.com/office/drawing/2014/main" id="{42F93175-3E58-46A8-A00A-0FC07916916B}"/>
              </a:ext>
            </a:extLst>
          </p:cNvPr>
          <p:cNvSpPr/>
          <p:nvPr/>
        </p:nvSpPr>
        <p:spPr>
          <a:xfrm>
            <a:off x="1831754" y="5586466"/>
            <a:ext cx="8125944" cy="1273772"/>
          </a:xfrm>
          <a:prstGeom prst="roundRect">
            <a:avLst/>
          </a:prstGeom>
          <a:solidFill>
            <a:srgbClr val="A4BDEC">
              <a:alpha val="3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schemeClr val="accent1">
                    <a:lumMod val="75000"/>
                  </a:schemeClr>
                </a:solidFill>
              </a:rPr>
              <a:t>BPS Open Science Data Repositories</a:t>
            </a:r>
          </a:p>
        </p:txBody>
      </p:sp>
      <p:sp>
        <p:nvSpPr>
          <p:cNvPr id="92" name="Arrow: Down 91">
            <a:extLst>
              <a:ext uri="{FF2B5EF4-FFF2-40B4-BE49-F238E27FC236}">
                <a16:creationId xmlns:a16="http://schemas.microsoft.com/office/drawing/2014/main" id="{95602488-ABF8-4F80-ACCE-DC84E0C73FB0}"/>
              </a:ext>
            </a:extLst>
          </p:cNvPr>
          <p:cNvSpPr/>
          <p:nvPr/>
        </p:nvSpPr>
        <p:spPr>
          <a:xfrm>
            <a:off x="7693567" y="3508500"/>
            <a:ext cx="917094" cy="2181964"/>
          </a:xfrm>
          <a:prstGeom prst="downArrow">
            <a:avLst>
              <a:gd name="adj1" fmla="val 50000"/>
              <a:gd name="adj2" fmla="val 35585"/>
            </a:avLst>
          </a:prstGeom>
          <a:solidFill>
            <a:srgbClr val="A4BDEC"/>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000" dirty="0">
              <a:solidFill>
                <a:schemeClr val="tx1"/>
              </a:solidFill>
            </a:endParaRPr>
          </a:p>
          <a:p>
            <a:pPr algn="ctr"/>
            <a:endParaRPr lang="en-US" sz="1000" dirty="0">
              <a:solidFill>
                <a:schemeClr val="tx1"/>
              </a:solidFill>
            </a:endParaRPr>
          </a:p>
          <a:p>
            <a:pPr algn="ctr"/>
            <a:endParaRPr lang="en-US" sz="1000" dirty="0">
              <a:solidFill>
                <a:schemeClr val="tx1"/>
              </a:solidFill>
            </a:endParaRPr>
          </a:p>
          <a:p>
            <a:pPr algn="ctr"/>
            <a:r>
              <a:rPr lang="en-US" sz="1000" dirty="0">
                <a:solidFill>
                  <a:schemeClr val="tx1"/>
                </a:solidFill>
              </a:rPr>
              <a:t>Data</a:t>
            </a:r>
          </a:p>
        </p:txBody>
      </p:sp>
      <p:sp>
        <p:nvSpPr>
          <p:cNvPr id="97" name="TextBox 96">
            <a:extLst>
              <a:ext uri="{FF2B5EF4-FFF2-40B4-BE49-F238E27FC236}">
                <a16:creationId xmlns:a16="http://schemas.microsoft.com/office/drawing/2014/main" id="{D41E28A4-D761-42BB-90AF-F4FD366F5CE0}"/>
              </a:ext>
            </a:extLst>
          </p:cNvPr>
          <p:cNvSpPr txBox="1"/>
          <p:nvPr/>
        </p:nvSpPr>
        <p:spPr>
          <a:xfrm>
            <a:off x="5663799" y="4544291"/>
            <a:ext cx="4106734" cy="276999"/>
          </a:xfrm>
          <a:prstGeom prst="rect">
            <a:avLst/>
          </a:prstGeom>
          <a:solidFill>
            <a:schemeClr val="accent1">
              <a:lumMod val="40000"/>
              <a:lumOff val="60000"/>
            </a:schemeClr>
          </a:solidFill>
          <a:ln w="12700">
            <a:solidFill>
              <a:schemeClr val="accent1"/>
            </a:solidFill>
          </a:ln>
        </p:spPr>
        <p:txBody>
          <a:bodyPr wrap="square" rtlCol="0">
            <a:spAutoFit/>
          </a:bodyPr>
          <a:lstStyle>
            <a:defPPr>
              <a:defRPr lang="en-US"/>
            </a:defPPr>
            <a:lvl1pPr algn="ctr">
              <a:defRPr sz="1200"/>
            </a:lvl1pPr>
          </a:lstStyle>
          <a:p>
            <a:r>
              <a:rPr lang="en-US" dirty="0"/>
              <a:t>Principal Investigator </a:t>
            </a:r>
          </a:p>
        </p:txBody>
      </p:sp>
      <p:sp>
        <p:nvSpPr>
          <p:cNvPr id="98" name="Arrow: Down 97">
            <a:extLst>
              <a:ext uri="{FF2B5EF4-FFF2-40B4-BE49-F238E27FC236}">
                <a16:creationId xmlns:a16="http://schemas.microsoft.com/office/drawing/2014/main" id="{7DD0DC44-FA25-46FB-A45B-696D0F5737F4}"/>
              </a:ext>
            </a:extLst>
          </p:cNvPr>
          <p:cNvSpPr/>
          <p:nvPr/>
        </p:nvSpPr>
        <p:spPr>
          <a:xfrm>
            <a:off x="8863919" y="4822384"/>
            <a:ext cx="912165" cy="864670"/>
          </a:xfrm>
          <a:prstGeom prst="downArrow">
            <a:avLst>
              <a:gd name="adj1" fmla="val 50000"/>
              <a:gd name="adj2" fmla="val 39490"/>
            </a:avLst>
          </a:prstGeom>
          <a:solidFill>
            <a:srgbClr val="A4B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000" dirty="0">
                <a:solidFill>
                  <a:schemeClr val="tx1"/>
                </a:solidFill>
              </a:rPr>
              <a:t>Data</a:t>
            </a:r>
          </a:p>
        </p:txBody>
      </p:sp>
      <p:sp>
        <p:nvSpPr>
          <p:cNvPr id="100" name="TextBox 99">
            <a:extLst>
              <a:ext uri="{FF2B5EF4-FFF2-40B4-BE49-F238E27FC236}">
                <a16:creationId xmlns:a16="http://schemas.microsoft.com/office/drawing/2014/main" id="{94D4DDC9-0AB7-403A-B4BB-58F52EECDBE4}"/>
              </a:ext>
            </a:extLst>
          </p:cNvPr>
          <p:cNvSpPr txBox="1"/>
          <p:nvPr/>
        </p:nvSpPr>
        <p:spPr>
          <a:xfrm>
            <a:off x="7480343" y="4052038"/>
            <a:ext cx="1283725" cy="400110"/>
          </a:xfrm>
          <a:prstGeom prst="rect">
            <a:avLst/>
          </a:prstGeom>
          <a:solidFill>
            <a:schemeClr val="accent1">
              <a:lumMod val="40000"/>
              <a:lumOff val="60000"/>
            </a:schemeClr>
          </a:solidFill>
          <a:ln w="12700">
            <a:solidFill>
              <a:schemeClr val="accent1"/>
            </a:solidFill>
          </a:ln>
        </p:spPr>
        <p:txBody>
          <a:bodyPr wrap="square" rtlCol="0">
            <a:spAutoFit/>
          </a:bodyPr>
          <a:lstStyle/>
          <a:p>
            <a:pPr algn="ctr"/>
            <a:r>
              <a:rPr lang="en-US" sz="1000" dirty="0"/>
              <a:t>Project Scientist/     Grant Manager</a:t>
            </a:r>
          </a:p>
        </p:txBody>
      </p:sp>
      <p:sp>
        <p:nvSpPr>
          <p:cNvPr id="101" name="Arrow: Up 100">
            <a:extLst>
              <a:ext uri="{FF2B5EF4-FFF2-40B4-BE49-F238E27FC236}">
                <a16:creationId xmlns:a16="http://schemas.microsoft.com/office/drawing/2014/main" id="{B13C3B93-E390-4F8F-86BE-717795577489}"/>
              </a:ext>
            </a:extLst>
          </p:cNvPr>
          <p:cNvSpPr/>
          <p:nvPr/>
        </p:nvSpPr>
        <p:spPr>
          <a:xfrm>
            <a:off x="3069716" y="3932506"/>
            <a:ext cx="993512" cy="581678"/>
          </a:xfrm>
          <a:prstGeom prst="upArrow">
            <a:avLst>
              <a:gd name="adj1" fmla="val 50000"/>
              <a:gd name="adj2" fmla="val 45166"/>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nchorCtr="0"/>
          <a:lstStyle/>
          <a:p>
            <a:pPr algn="ctr"/>
            <a:r>
              <a:rPr lang="en-US" sz="1000" dirty="0">
                <a:solidFill>
                  <a:schemeClr val="tx1"/>
                </a:solidFill>
              </a:rPr>
              <a:t>Proposal</a:t>
            </a:r>
          </a:p>
        </p:txBody>
      </p:sp>
      <p:sp>
        <p:nvSpPr>
          <p:cNvPr id="102" name="Arrow: Up 101">
            <a:extLst>
              <a:ext uri="{FF2B5EF4-FFF2-40B4-BE49-F238E27FC236}">
                <a16:creationId xmlns:a16="http://schemas.microsoft.com/office/drawing/2014/main" id="{815F6557-33A6-40F6-AFE8-0057DB75BCEE}"/>
              </a:ext>
            </a:extLst>
          </p:cNvPr>
          <p:cNvSpPr/>
          <p:nvPr/>
        </p:nvSpPr>
        <p:spPr>
          <a:xfrm>
            <a:off x="3195553" y="4237185"/>
            <a:ext cx="711020" cy="276999"/>
          </a:xfrm>
          <a:prstGeom prst="upArrow">
            <a:avLst>
              <a:gd name="adj1" fmla="val 50000"/>
              <a:gd name="adj2" fmla="val 45166"/>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nchorCtr="0"/>
          <a:lstStyle/>
          <a:p>
            <a:pPr algn="ctr"/>
            <a:r>
              <a:rPr lang="en-US" sz="1000" dirty="0">
                <a:solidFill>
                  <a:schemeClr val="tx1"/>
                </a:solidFill>
              </a:rPr>
              <a:t>DMP</a:t>
            </a:r>
          </a:p>
        </p:txBody>
      </p:sp>
      <p:sp>
        <p:nvSpPr>
          <p:cNvPr id="108" name="TextBox 107">
            <a:extLst>
              <a:ext uri="{FF2B5EF4-FFF2-40B4-BE49-F238E27FC236}">
                <a16:creationId xmlns:a16="http://schemas.microsoft.com/office/drawing/2014/main" id="{E2D391F0-3727-4818-9B63-E7F0C31FAD4A}"/>
              </a:ext>
            </a:extLst>
          </p:cNvPr>
          <p:cNvSpPr txBox="1"/>
          <p:nvPr/>
        </p:nvSpPr>
        <p:spPr>
          <a:xfrm>
            <a:off x="1752232" y="2356696"/>
            <a:ext cx="8026768" cy="276999"/>
          </a:xfrm>
          <a:prstGeom prst="rect">
            <a:avLst/>
          </a:prstGeom>
          <a:solidFill>
            <a:schemeClr val="accent6">
              <a:lumMod val="60000"/>
              <a:lumOff val="40000"/>
            </a:schemeClr>
          </a:solidFill>
          <a:ln w="12700">
            <a:solidFill>
              <a:schemeClr val="accent1"/>
            </a:solidFill>
          </a:ln>
        </p:spPr>
        <p:txBody>
          <a:bodyPr wrap="square" rtlCol="0">
            <a:spAutoFit/>
          </a:bodyPr>
          <a:lstStyle/>
          <a:p>
            <a:pPr algn="ctr"/>
            <a:r>
              <a:rPr lang="en-US" sz="1200" dirty="0"/>
              <a:t>Program Offices</a:t>
            </a:r>
          </a:p>
        </p:txBody>
      </p:sp>
      <p:cxnSp>
        <p:nvCxnSpPr>
          <p:cNvPr id="112" name="Straight Arrow Connector 111">
            <a:extLst>
              <a:ext uri="{FF2B5EF4-FFF2-40B4-BE49-F238E27FC236}">
                <a16:creationId xmlns:a16="http://schemas.microsoft.com/office/drawing/2014/main" id="{50EF90AF-5C44-4E07-AA63-C932370BF4DD}"/>
              </a:ext>
            </a:extLst>
          </p:cNvPr>
          <p:cNvCxnSpPr>
            <a:cxnSpLocks/>
          </p:cNvCxnSpPr>
          <p:nvPr/>
        </p:nvCxnSpPr>
        <p:spPr>
          <a:xfrm flipV="1">
            <a:off x="7518096" y="3779428"/>
            <a:ext cx="759911" cy="2164"/>
          </a:xfrm>
          <a:prstGeom prst="straightConnector1">
            <a:avLst/>
          </a:prstGeom>
          <a:ln w="28575">
            <a:solidFill>
              <a:schemeClr val="accent6">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8" name="Oval 87">
            <a:extLst>
              <a:ext uri="{FF2B5EF4-FFF2-40B4-BE49-F238E27FC236}">
                <a16:creationId xmlns:a16="http://schemas.microsoft.com/office/drawing/2014/main" id="{3CED6F39-111D-4A07-B711-2C99617DA8C1}"/>
              </a:ext>
            </a:extLst>
          </p:cNvPr>
          <p:cNvSpPr/>
          <p:nvPr/>
        </p:nvSpPr>
        <p:spPr>
          <a:xfrm>
            <a:off x="7380644" y="3133701"/>
            <a:ext cx="1627287" cy="380966"/>
          </a:xfrm>
          <a:prstGeom prst="ellipse">
            <a:avLst/>
          </a:prstGeom>
          <a:solidFill>
            <a:srgbClr val="A4BDEC"/>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Missions</a:t>
            </a:r>
          </a:p>
        </p:txBody>
      </p:sp>
      <p:grpSp>
        <p:nvGrpSpPr>
          <p:cNvPr id="3" name="Group 2">
            <a:extLst>
              <a:ext uri="{FF2B5EF4-FFF2-40B4-BE49-F238E27FC236}">
                <a16:creationId xmlns:a16="http://schemas.microsoft.com/office/drawing/2014/main" id="{BBBD1CCC-E171-4FA1-B3EF-7C5229F8EFB0}"/>
              </a:ext>
            </a:extLst>
          </p:cNvPr>
          <p:cNvGrpSpPr/>
          <p:nvPr/>
        </p:nvGrpSpPr>
        <p:grpSpPr>
          <a:xfrm>
            <a:off x="4802819" y="3639848"/>
            <a:ext cx="4971496" cy="288064"/>
            <a:chOff x="5681708" y="3515561"/>
            <a:chExt cx="4971496" cy="288064"/>
          </a:xfrm>
        </p:grpSpPr>
        <p:sp>
          <p:nvSpPr>
            <p:cNvPr id="2" name="Rectangle 1">
              <a:extLst>
                <a:ext uri="{FF2B5EF4-FFF2-40B4-BE49-F238E27FC236}">
                  <a16:creationId xmlns:a16="http://schemas.microsoft.com/office/drawing/2014/main" id="{C9987736-2B49-4F3E-B636-3F57D7F7E505}"/>
                </a:ext>
              </a:extLst>
            </p:cNvPr>
            <p:cNvSpPr/>
            <p:nvPr/>
          </p:nvSpPr>
          <p:spPr>
            <a:xfrm>
              <a:off x="5681708" y="3515561"/>
              <a:ext cx="4971496" cy="284085"/>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3" name="Picture 92">
              <a:extLst>
                <a:ext uri="{FF2B5EF4-FFF2-40B4-BE49-F238E27FC236}">
                  <a16:creationId xmlns:a16="http://schemas.microsoft.com/office/drawing/2014/main" id="{88C4BAE6-02BB-46BB-A451-EEF802E6FBDE}"/>
                </a:ext>
              </a:extLst>
            </p:cNvPr>
            <p:cNvPicPr>
              <a:picLocks noChangeAspect="1"/>
            </p:cNvPicPr>
            <p:nvPr/>
          </p:nvPicPr>
          <p:blipFill>
            <a:blip r:embed="rId9"/>
            <a:stretch>
              <a:fillRect/>
            </a:stretch>
          </p:blipFill>
          <p:spPr>
            <a:xfrm>
              <a:off x="7074032" y="3550094"/>
              <a:ext cx="2129217" cy="253531"/>
            </a:xfrm>
            <a:prstGeom prst="rect">
              <a:avLst/>
            </a:prstGeom>
          </p:spPr>
        </p:pic>
      </p:grpSp>
      <p:sp>
        <p:nvSpPr>
          <p:cNvPr id="34" name="TextBox 33">
            <a:extLst>
              <a:ext uri="{FF2B5EF4-FFF2-40B4-BE49-F238E27FC236}">
                <a16:creationId xmlns:a16="http://schemas.microsoft.com/office/drawing/2014/main" id="{5F24DEA5-06A9-4820-80D3-0C9E663CD632}"/>
              </a:ext>
            </a:extLst>
          </p:cNvPr>
          <p:cNvSpPr txBox="1"/>
          <p:nvPr/>
        </p:nvSpPr>
        <p:spPr>
          <a:xfrm>
            <a:off x="3276600" y="2826328"/>
            <a:ext cx="1302327" cy="507831"/>
          </a:xfrm>
          <a:prstGeom prst="rect">
            <a:avLst/>
          </a:prstGeom>
          <a:noFill/>
        </p:spPr>
        <p:txBody>
          <a:bodyPr wrap="square" rtlCol="0">
            <a:spAutoFit/>
          </a:bodyPr>
          <a:lstStyle/>
          <a:p>
            <a:pPr algn="ctr"/>
            <a:r>
              <a:rPr lang="en-US" sz="900" dirty="0"/>
              <a:t>Programmatic needs,</a:t>
            </a:r>
          </a:p>
          <a:p>
            <a:pPr algn="ctr"/>
            <a:r>
              <a:rPr lang="en-US" sz="900" dirty="0"/>
              <a:t>Data Submission,</a:t>
            </a:r>
            <a:br>
              <a:rPr lang="en-US" sz="900" dirty="0"/>
            </a:br>
            <a:r>
              <a:rPr lang="en-US" sz="900" dirty="0"/>
              <a:t> &amp; DMP Requirements</a:t>
            </a:r>
          </a:p>
        </p:txBody>
      </p:sp>
      <p:cxnSp>
        <p:nvCxnSpPr>
          <p:cNvPr id="35" name="Straight Arrow Connector 34">
            <a:extLst>
              <a:ext uri="{FF2B5EF4-FFF2-40B4-BE49-F238E27FC236}">
                <a16:creationId xmlns:a16="http://schemas.microsoft.com/office/drawing/2014/main" id="{342B4139-F348-4D12-B297-124B8B9B95E9}"/>
              </a:ext>
            </a:extLst>
          </p:cNvPr>
          <p:cNvCxnSpPr/>
          <p:nvPr/>
        </p:nvCxnSpPr>
        <p:spPr>
          <a:xfrm>
            <a:off x="3316432" y="2634096"/>
            <a:ext cx="0" cy="965200"/>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6CBFDAB8-6FD9-4013-B8F4-45D7EE4C7D62}"/>
              </a:ext>
            </a:extLst>
          </p:cNvPr>
          <p:cNvGrpSpPr/>
          <p:nvPr/>
        </p:nvGrpSpPr>
        <p:grpSpPr>
          <a:xfrm>
            <a:off x="5835164" y="3937000"/>
            <a:ext cx="508473" cy="634474"/>
            <a:chOff x="5835164" y="3937000"/>
            <a:chExt cx="508473" cy="634474"/>
          </a:xfrm>
        </p:grpSpPr>
        <p:sp>
          <p:nvSpPr>
            <p:cNvPr id="37" name="TextBox 36">
              <a:extLst>
                <a:ext uri="{FF2B5EF4-FFF2-40B4-BE49-F238E27FC236}">
                  <a16:creationId xmlns:a16="http://schemas.microsoft.com/office/drawing/2014/main" id="{7CFE0A26-78BD-4903-B148-F83AB62091BF}"/>
                </a:ext>
              </a:extLst>
            </p:cNvPr>
            <p:cNvSpPr txBox="1"/>
            <p:nvPr/>
          </p:nvSpPr>
          <p:spPr>
            <a:xfrm>
              <a:off x="5835164" y="4325253"/>
              <a:ext cx="508473" cy="246221"/>
            </a:xfrm>
            <a:prstGeom prst="rect">
              <a:avLst/>
            </a:prstGeom>
            <a:noFill/>
          </p:spPr>
          <p:txBody>
            <a:bodyPr wrap="none" rtlCol="0">
              <a:spAutoFit/>
            </a:bodyPr>
            <a:lstStyle/>
            <a:p>
              <a:r>
                <a:rPr lang="en-US" sz="1000" dirty="0"/>
                <a:t>Status</a:t>
              </a:r>
              <a:endParaRPr lang="en-US" sz="2400" dirty="0"/>
            </a:p>
          </p:txBody>
        </p:sp>
        <p:cxnSp>
          <p:nvCxnSpPr>
            <p:cNvPr id="38" name="Straight Arrow Connector 37">
              <a:extLst>
                <a:ext uri="{FF2B5EF4-FFF2-40B4-BE49-F238E27FC236}">
                  <a16:creationId xmlns:a16="http://schemas.microsoft.com/office/drawing/2014/main" id="{4CAE0FDE-0C06-4D61-9205-330B1B43F136}"/>
                </a:ext>
              </a:extLst>
            </p:cNvPr>
            <p:cNvCxnSpPr>
              <a:cxnSpLocks/>
            </p:cNvCxnSpPr>
            <p:nvPr/>
          </p:nvCxnSpPr>
          <p:spPr>
            <a:xfrm flipV="1">
              <a:off x="5960533" y="3937000"/>
              <a:ext cx="0" cy="397935"/>
            </a:xfrm>
            <a:prstGeom prst="straightConnector1">
              <a:avLst/>
            </a:prstGeom>
            <a:ln w="254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CF805365-4BDA-4BAB-81DE-4A3D554A0AD8}"/>
              </a:ext>
            </a:extLst>
          </p:cNvPr>
          <p:cNvGrpSpPr/>
          <p:nvPr/>
        </p:nvGrpSpPr>
        <p:grpSpPr>
          <a:xfrm>
            <a:off x="7040464" y="3945466"/>
            <a:ext cx="508473" cy="634474"/>
            <a:chOff x="5719664" y="3937000"/>
            <a:chExt cx="508473" cy="634474"/>
          </a:xfrm>
        </p:grpSpPr>
        <p:sp>
          <p:nvSpPr>
            <p:cNvPr id="40" name="TextBox 39">
              <a:extLst>
                <a:ext uri="{FF2B5EF4-FFF2-40B4-BE49-F238E27FC236}">
                  <a16:creationId xmlns:a16="http://schemas.microsoft.com/office/drawing/2014/main" id="{A88D3FA6-181C-418E-8AC6-7256CFA264AC}"/>
                </a:ext>
              </a:extLst>
            </p:cNvPr>
            <p:cNvSpPr txBox="1"/>
            <p:nvPr/>
          </p:nvSpPr>
          <p:spPr>
            <a:xfrm>
              <a:off x="5719664" y="4325253"/>
              <a:ext cx="508473" cy="246221"/>
            </a:xfrm>
            <a:prstGeom prst="rect">
              <a:avLst/>
            </a:prstGeom>
            <a:noFill/>
          </p:spPr>
          <p:txBody>
            <a:bodyPr wrap="none" rtlCol="0">
              <a:spAutoFit/>
            </a:bodyPr>
            <a:lstStyle/>
            <a:p>
              <a:r>
                <a:rPr lang="en-US" sz="1000" dirty="0"/>
                <a:t>Status</a:t>
              </a:r>
              <a:endParaRPr lang="en-US" sz="2400" dirty="0"/>
            </a:p>
          </p:txBody>
        </p:sp>
        <p:cxnSp>
          <p:nvCxnSpPr>
            <p:cNvPr id="41" name="Straight Arrow Connector 40">
              <a:extLst>
                <a:ext uri="{FF2B5EF4-FFF2-40B4-BE49-F238E27FC236}">
                  <a16:creationId xmlns:a16="http://schemas.microsoft.com/office/drawing/2014/main" id="{EDCEB912-F343-4829-A385-77AB5DE78884}"/>
                </a:ext>
              </a:extLst>
            </p:cNvPr>
            <p:cNvCxnSpPr>
              <a:cxnSpLocks/>
            </p:cNvCxnSpPr>
            <p:nvPr/>
          </p:nvCxnSpPr>
          <p:spPr>
            <a:xfrm flipV="1">
              <a:off x="5960533" y="3937000"/>
              <a:ext cx="0" cy="397935"/>
            </a:xfrm>
            <a:prstGeom prst="straightConnector1">
              <a:avLst/>
            </a:prstGeom>
            <a:ln w="254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31187D8-10E9-4A97-AF19-4CE83458802A}"/>
              </a:ext>
            </a:extLst>
          </p:cNvPr>
          <p:cNvGrpSpPr/>
          <p:nvPr/>
        </p:nvGrpSpPr>
        <p:grpSpPr>
          <a:xfrm>
            <a:off x="8835397" y="3945466"/>
            <a:ext cx="508473" cy="634474"/>
            <a:chOff x="5719664" y="3937000"/>
            <a:chExt cx="508473" cy="634474"/>
          </a:xfrm>
        </p:grpSpPr>
        <p:sp>
          <p:nvSpPr>
            <p:cNvPr id="43" name="TextBox 42">
              <a:extLst>
                <a:ext uri="{FF2B5EF4-FFF2-40B4-BE49-F238E27FC236}">
                  <a16:creationId xmlns:a16="http://schemas.microsoft.com/office/drawing/2014/main" id="{C3A217C9-AD53-4F23-8485-D53122E069B8}"/>
                </a:ext>
              </a:extLst>
            </p:cNvPr>
            <p:cNvSpPr txBox="1"/>
            <p:nvPr/>
          </p:nvSpPr>
          <p:spPr>
            <a:xfrm>
              <a:off x="5719664" y="4325253"/>
              <a:ext cx="508473" cy="246221"/>
            </a:xfrm>
            <a:prstGeom prst="rect">
              <a:avLst/>
            </a:prstGeom>
            <a:noFill/>
          </p:spPr>
          <p:txBody>
            <a:bodyPr wrap="none" rtlCol="0">
              <a:spAutoFit/>
            </a:bodyPr>
            <a:lstStyle/>
            <a:p>
              <a:r>
                <a:rPr lang="en-US" sz="1000" dirty="0"/>
                <a:t>Status</a:t>
              </a:r>
              <a:endParaRPr lang="en-US" sz="2400" dirty="0"/>
            </a:p>
          </p:txBody>
        </p:sp>
        <p:cxnSp>
          <p:nvCxnSpPr>
            <p:cNvPr id="44" name="Straight Arrow Connector 43">
              <a:extLst>
                <a:ext uri="{FF2B5EF4-FFF2-40B4-BE49-F238E27FC236}">
                  <a16:creationId xmlns:a16="http://schemas.microsoft.com/office/drawing/2014/main" id="{DD1ACF8D-CF97-4314-89D1-2BD377A72038}"/>
                </a:ext>
              </a:extLst>
            </p:cNvPr>
            <p:cNvCxnSpPr>
              <a:cxnSpLocks/>
            </p:cNvCxnSpPr>
            <p:nvPr/>
          </p:nvCxnSpPr>
          <p:spPr>
            <a:xfrm flipV="1">
              <a:off x="5960533" y="3937000"/>
              <a:ext cx="0" cy="397935"/>
            </a:xfrm>
            <a:prstGeom prst="straightConnector1">
              <a:avLst/>
            </a:prstGeom>
            <a:ln w="254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5" name="TextBox 4"/>
          <p:cNvSpPr txBox="1"/>
          <p:nvPr/>
        </p:nvSpPr>
        <p:spPr>
          <a:xfrm>
            <a:off x="148138" y="6043206"/>
            <a:ext cx="1287532" cy="646331"/>
          </a:xfrm>
          <a:prstGeom prst="rect">
            <a:avLst/>
          </a:prstGeom>
          <a:solidFill>
            <a:schemeClr val="bg1"/>
          </a:solidFill>
        </p:spPr>
        <p:txBody>
          <a:bodyPr wrap="none" rtlCol="0">
            <a:spAutoFit/>
          </a:bodyPr>
          <a:lstStyle/>
          <a:p>
            <a:pPr algn="r"/>
            <a:r>
              <a:rPr lang="en-US" dirty="0"/>
              <a:t>FAIR</a:t>
            </a:r>
          </a:p>
          <a:p>
            <a:pPr algn="ctr"/>
            <a:r>
              <a:rPr lang="en-US" dirty="0"/>
              <a:t>Compliance</a:t>
            </a:r>
          </a:p>
        </p:txBody>
      </p:sp>
      <p:sp>
        <p:nvSpPr>
          <p:cNvPr id="75" name="Rectangle 74">
            <a:extLst>
              <a:ext uri="{FF2B5EF4-FFF2-40B4-BE49-F238E27FC236}">
                <a16:creationId xmlns:a16="http://schemas.microsoft.com/office/drawing/2014/main" id="{3513F33B-9100-4423-B7BD-224B9702B511}"/>
              </a:ext>
            </a:extLst>
          </p:cNvPr>
          <p:cNvSpPr/>
          <p:nvPr/>
        </p:nvSpPr>
        <p:spPr>
          <a:xfrm>
            <a:off x="1925060" y="6081848"/>
            <a:ext cx="7880124" cy="230877"/>
          </a:xfrm>
          <a:prstGeom prst="rect">
            <a:avLst/>
          </a:prstGeom>
          <a:solidFill>
            <a:srgbClr val="0070C0"/>
          </a:solidFill>
          <a:ln>
            <a:solidFill>
              <a:schemeClr val="tx1"/>
            </a:solidFill>
          </a:ln>
          <a:effectLst>
            <a:outerShdw blurRad="50800" dist="50800" dir="5400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a:solidFill>
                  <a:schemeClr val="bg1"/>
                </a:solidFill>
              </a:rPr>
              <a:t>GeneLab </a:t>
            </a:r>
          </a:p>
        </p:txBody>
      </p:sp>
      <p:sp>
        <p:nvSpPr>
          <p:cNvPr id="45" name="Rectangle 44">
            <a:extLst>
              <a:ext uri="{FF2B5EF4-FFF2-40B4-BE49-F238E27FC236}">
                <a16:creationId xmlns:a16="http://schemas.microsoft.com/office/drawing/2014/main" id="{3513F33B-9100-4423-B7BD-224B9702B511}"/>
              </a:ext>
            </a:extLst>
          </p:cNvPr>
          <p:cNvSpPr/>
          <p:nvPr/>
        </p:nvSpPr>
        <p:spPr>
          <a:xfrm>
            <a:off x="1925061" y="6346263"/>
            <a:ext cx="7880264" cy="178914"/>
          </a:xfrm>
          <a:prstGeom prst="rect">
            <a:avLst/>
          </a:prstGeom>
          <a:solidFill>
            <a:srgbClr val="FFC000"/>
          </a:solidFill>
          <a:ln>
            <a:solidFill>
              <a:schemeClr val="tx1"/>
            </a:solidFill>
          </a:ln>
          <a:effectLst>
            <a:outerShdw blurRad="50800" dist="50800" dir="5400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a:solidFill>
                  <a:schemeClr val="bg1"/>
                </a:solidFill>
              </a:rPr>
              <a:t>ALSDA</a:t>
            </a:r>
          </a:p>
        </p:txBody>
      </p:sp>
      <p:sp>
        <p:nvSpPr>
          <p:cNvPr id="46" name="Rectangle 45">
            <a:extLst>
              <a:ext uri="{FF2B5EF4-FFF2-40B4-BE49-F238E27FC236}">
                <a16:creationId xmlns:a16="http://schemas.microsoft.com/office/drawing/2014/main" id="{3513F33B-9100-4423-B7BD-224B9702B511}"/>
              </a:ext>
            </a:extLst>
          </p:cNvPr>
          <p:cNvSpPr/>
          <p:nvPr/>
        </p:nvSpPr>
        <p:spPr>
          <a:xfrm>
            <a:off x="1925061" y="6556874"/>
            <a:ext cx="7880264" cy="178914"/>
          </a:xfrm>
          <a:prstGeom prst="rect">
            <a:avLst/>
          </a:prstGeom>
          <a:solidFill>
            <a:srgbClr val="FF0000"/>
          </a:solidFill>
          <a:ln>
            <a:solidFill>
              <a:schemeClr val="tx1"/>
            </a:solidFill>
          </a:ln>
          <a:effectLst>
            <a:outerShdw blurRad="50800" dist="50800" dir="5400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a:solidFill>
                  <a:schemeClr val="bg1"/>
                </a:solidFill>
              </a:rPr>
              <a:t>PSI</a:t>
            </a:r>
          </a:p>
        </p:txBody>
      </p:sp>
      <p:sp>
        <p:nvSpPr>
          <p:cNvPr id="6" name="Isosceles Triangle 5"/>
          <p:cNvSpPr/>
          <p:nvPr/>
        </p:nvSpPr>
        <p:spPr>
          <a:xfrm flipV="1">
            <a:off x="1389751" y="6089456"/>
            <a:ext cx="531222" cy="646332"/>
          </a:xfrm>
          <a:prstGeom prst="triangle">
            <a:avLst/>
          </a:prstGeom>
          <a:gradFill>
            <a:gsLst>
              <a:gs pos="0">
                <a:srgbClr val="FF0000"/>
              </a:gs>
              <a:gs pos="100000">
                <a:schemeClr val="accent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F84C984-D9BA-406E-88D3-73C8976F11D8}"/>
              </a:ext>
            </a:extLst>
          </p:cNvPr>
          <p:cNvSpPr/>
          <p:nvPr/>
        </p:nvSpPr>
        <p:spPr>
          <a:xfrm>
            <a:off x="4607842" y="6017238"/>
            <a:ext cx="958335" cy="416219"/>
          </a:xfrm>
          <a:prstGeom prst="rect">
            <a:avLst/>
          </a:prstGeom>
          <a:solidFill>
            <a:schemeClr val="bg1"/>
          </a:solidFill>
          <a:ln w="28575">
            <a:solidFill>
              <a:srgbClr val="00B05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B050"/>
                </a:solidFill>
              </a:rPr>
              <a:t>DSA Tool</a:t>
            </a:r>
          </a:p>
        </p:txBody>
      </p:sp>
      <p:sp>
        <p:nvSpPr>
          <p:cNvPr id="54" name="Flowchart: Magnetic Disk 53">
            <a:extLst>
              <a:ext uri="{FF2B5EF4-FFF2-40B4-BE49-F238E27FC236}">
                <a16:creationId xmlns:a16="http://schemas.microsoft.com/office/drawing/2014/main" id="{F018F65A-178A-446A-A3CC-864217FFCCE1}"/>
              </a:ext>
            </a:extLst>
          </p:cNvPr>
          <p:cNvSpPr/>
          <p:nvPr/>
        </p:nvSpPr>
        <p:spPr>
          <a:xfrm>
            <a:off x="6030212" y="5605071"/>
            <a:ext cx="1410095" cy="615426"/>
          </a:xfrm>
          <a:prstGeom prst="flowChartMagneticDisk">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0" tIns="182880" rIns="0" rtlCol="0" anchor="ctr"/>
          <a:lstStyle/>
          <a:p>
            <a:pPr algn="ctr"/>
            <a:r>
              <a:rPr lang="en-US" sz="1000" b="1" dirty="0">
                <a:solidFill>
                  <a:srgbClr val="00B050"/>
                </a:solidFill>
              </a:rPr>
              <a:t>Investigation </a:t>
            </a:r>
            <a:br>
              <a:rPr lang="en-US" sz="1000" b="1" dirty="0">
                <a:solidFill>
                  <a:srgbClr val="00B050"/>
                </a:solidFill>
              </a:rPr>
            </a:br>
            <a:r>
              <a:rPr lang="en-US" sz="1000" b="1" dirty="0">
                <a:solidFill>
                  <a:srgbClr val="00B050"/>
                </a:solidFill>
              </a:rPr>
              <a:t>Workspace</a:t>
            </a:r>
          </a:p>
        </p:txBody>
      </p:sp>
      <p:cxnSp>
        <p:nvCxnSpPr>
          <p:cNvPr id="55" name="Straight Arrow Connector 54">
            <a:extLst>
              <a:ext uri="{FF2B5EF4-FFF2-40B4-BE49-F238E27FC236}">
                <a16:creationId xmlns:a16="http://schemas.microsoft.com/office/drawing/2014/main" id="{D9649F7A-E445-4AA2-8DA4-1D9B84EC2FFA}"/>
              </a:ext>
            </a:extLst>
          </p:cNvPr>
          <p:cNvCxnSpPr>
            <a:cxnSpLocks/>
          </p:cNvCxnSpPr>
          <p:nvPr/>
        </p:nvCxnSpPr>
        <p:spPr>
          <a:xfrm>
            <a:off x="6856629" y="4867407"/>
            <a:ext cx="0" cy="731520"/>
          </a:xfrm>
          <a:prstGeom prst="straightConnector1">
            <a:avLst/>
          </a:prstGeom>
          <a:ln w="38100">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D87D124-252D-48CE-BA34-0C6EEEB7C8BE}"/>
              </a:ext>
            </a:extLst>
          </p:cNvPr>
          <p:cNvCxnSpPr>
            <a:cxnSpLocks/>
          </p:cNvCxnSpPr>
          <p:nvPr/>
        </p:nvCxnSpPr>
        <p:spPr>
          <a:xfrm flipV="1">
            <a:off x="5865122" y="5135884"/>
            <a:ext cx="0" cy="450582"/>
          </a:xfrm>
          <a:prstGeom prst="straightConnector1">
            <a:avLst/>
          </a:prstGeom>
          <a:ln w="38100">
            <a:solidFill>
              <a:srgbClr val="00B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6CC5E3D9-3B5E-4354-B815-59B3255CBE58}"/>
              </a:ext>
            </a:extLst>
          </p:cNvPr>
          <p:cNvCxnSpPr>
            <a:cxnSpLocks/>
          </p:cNvCxnSpPr>
          <p:nvPr/>
        </p:nvCxnSpPr>
        <p:spPr>
          <a:xfrm>
            <a:off x="5851076" y="3961906"/>
            <a:ext cx="0" cy="940495"/>
          </a:xfrm>
          <a:prstGeom prst="straightConnector1">
            <a:avLst/>
          </a:prstGeom>
          <a:ln w="38100">
            <a:solidFill>
              <a:srgbClr val="00B05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Up-Down Arrow 7">
            <a:extLst>
              <a:ext uri="{FF2B5EF4-FFF2-40B4-BE49-F238E27FC236}">
                <a16:creationId xmlns:a16="http://schemas.microsoft.com/office/drawing/2014/main" id="{F0DB0C59-93CC-4F76-8C5F-8E6F8B896750}"/>
              </a:ext>
            </a:extLst>
          </p:cNvPr>
          <p:cNvSpPr/>
          <p:nvPr/>
        </p:nvSpPr>
        <p:spPr>
          <a:xfrm>
            <a:off x="5580698" y="4902401"/>
            <a:ext cx="581023" cy="233482"/>
          </a:xfrm>
          <a:prstGeom prst="upDownArrow">
            <a:avLst>
              <a:gd name="adj1" fmla="val 84332"/>
              <a:gd name="adj2"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API</a:t>
            </a:r>
          </a:p>
        </p:txBody>
      </p:sp>
      <p:cxnSp>
        <p:nvCxnSpPr>
          <p:cNvPr id="56" name="Straight Arrow Connector 55">
            <a:extLst>
              <a:ext uri="{FF2B5EF4-FFF2-40B4-BE49-F238E27FC236}">
                <a16:creationId xmlns:a16="http://schemas.microsoft.com/office/drawing/2014/main" id="{5CC6EBB8-2BA3-419D-9F47-46E468066125}"/>
              </a:ext>
            </a:extLst>
          </p:cNvPr>
          <p:cNvCxnSpPr>
            <a:cxnSpLocks/>
          </p:cNvCxnSpPr>
          <p:nvPr/>
        </p:nvCxnSpPr>
        <p:spPr>
          <a:xfrm flipV="1">
            <a:off x="9977823" y="5990593"/>
            <a:ext cx="698999" cy="1932"/>
          </a:xfrm>
          <a:prstGeom prst="straightConnector1">
            <a:avLst/>
          </a:prstGeom>
          <a:ln w="38100">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1E69020C-9BD5-4730-8F78-06BD085EDB81}"/>
              </a:ext>
            </a:extLst>
          </p:cNvPr>
          <p:cNvSpPr/>
          <p:nvPr/>
        </p:nvSpPr>
        <p:spPr>
          <a:xfrm>
            <a:off x="7851605" y="5690463"/>
            <a:ext cx="1767840" cy="1071941"/>
          </a:xfrm>
          <a:prstGeom prst="rect">
            <a:avLst/>
          </a:prstGeom>
          <a:solidFill>
            <a:schemeClr val="bg1"/>
          </a:solidFill>
          <a:ln w="28575">
            <a:solidFill>
              <a:srgbClr val="00B05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B050"/>
                </a:solidFill>
              </a:rPr>
              <a:t>Data Submission &amp; Curation Tool</a:t>
            </a:r>
          </a:p>
        </p:txBody>
      </p:sp>
      <p:sp>
        <p:nvSpPr>
          <p:cNvPr id="61" name="Rectangle 60">
            <a:extLst>
              <a:ext uri="{FF2B5EF4-FFF2-40B4-BE49-F238E27FC236}">
                <a16:creationId xmlns:a16="http://schemas.microsoft.com/office/drawing/2014/main" id="{0CEB0971-4ADD-45BB-86B2-87CAB3441E84}"/>
              </a:ext>
            </a:extLst>
          </p:cNvPr>
          <p:cNvSpPr/>
          <p:nvPr/>
        </p:nvSpPr>
        <p:spPr>
          <a:xfrm>
            <a:off x="10598464" y="5627707"/>
            <a:ext cx="1391846" cy="738664"/>
          </a:xfrm>
          <a:prstGeom prst="rect">
            <a:avLst/>
          </a:prstGeom>
        </p:spPr>
        <p:txBody>
          <a:bodyPr wrap="square">
            <a:spAutoFit/>
          </a:bodyPr>
          <a:lstStyle/>
          <a:p>
            <a:pPr algn="ctr"/>
            <a:r>
              <a:rPr lang="en-US" sz="1400" b="1" dirty="0">
                <a:solidFill>
                  <a:srgbClr val="00B050"/>
                </a:solidFill>
              </a:rPr>
              <a:t>Federated Data Submission </a:t>
            </a:r>
            <a:br>
              <a:rPr lang="en-US" sz="1400" b="1" dirty="0">
                <a:solidFill>
                  <a:srgbClr val="00B050"/>
                </a:solidFill>
              </a:rPr>
            </a:br>
            <a:r>
              <a:rPr lang="en-US" sz="1400" b="1" dirty="0">
                <a:solidFill>
                  <a:srgbClr val="00B050"/>
                </a:solidFill>
              </a:rPr>
              <a:t>(e.g. to NIH)</a:t>
            </a:r>
          </a:p>
        </p:txBody>
      </p:sp>
      <p:sp>
        <p:nvSpPr>
          <p:cNvPr id="48" name="Rectangle 47">
            <a:extLst>
              <a:ext uri="{FF2B5EF4-FFF2-40B4-BE49-F238E27FC236}">
                <a16:creationId xmlns:a16="http://schemas.microsoft.com/office/drawing/2014/main" id="{1A271F06-2170-46B6-9DB4-836F556F8B9D}"/>
              </a:ext>
            </a:extLst>
          </p:cNvPr>
          <p:cNvSpPr/>
          <p:nvPr/>
        </p:nvSpPr>
        <p:spPr>
          <a:xfrm>
            <a:off x="2869759" y="6243733"/>
            <a:ext cx="958334" cy="416219"/>
          </a:xfrm>
          <a:prstGeom prst="rect">
            <a:avLst/>
          </a:prstGeom>
          <a:solidFill>
            <a:schemeClr val="bg1"/>
          </a:solidFill>
          <a:ln w="28575">
            <a:solidFill>
              <a:srgbClr val="00B05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B050"/>
                </a:solidFill>
              </a:rPr>
              <a:t>DMP Tool</a:t>
            </a:r>
          </a:p>
        </p:txBody>
      </p:sp>
      <p:cxnSp>
        <p:nvCxnSpPr>
          <p:cNvPr id="63" name="Straight Arrow Connector 62">
            <a:extLst>
              <a:ext uri="{FF2B5EF4-FFF2-40B4-BE49-F238E27FC236}">
                <a16:creationId xmlns:a16="http://schemas.microsoft.com/office/drawing/2014/main" id="{BD555060-E086-42A8-AC77-3D3DA41D0BA4}"/>
              </a:ext>
            </a:extLst>
          </p:cNvPr>
          <p:cNvCxnSpPr>
            <a:cxnSpLocks/>
            <a:endCxn id="48" idx="0"/>
          </p:cNvCxnSpPr>
          <p:nvPr/>
        </p:nvCxnSpPr>
        <p:spPr>
          <a:xfrm>
            <a:off x="3348926" y="4867407"/>
            <a:ext cx="0" cy="1376326"/>
          </a:xfrm>
          <a:prstGeom prst="straightConnector1">
            <a:avLst/>
          </a:prstGeom>
          <a:ln w="38100">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2CAA212B-C890-4706-8A82-7AE0EF5AAE5E}"/>
              </a:ext>
            </a:extLst>
          </p:cNvPr>
          <p:cNvGrpSpPr/>
          <p:nvPr/>
        </p:nvGrpSpPr>
        <p:grpSpPr>
          <a:xfrm>
            <a:off x="9884625" y="4587561"/>
            <a:ext cx="2548871" cy="1248160"/>
            <a:chOff x="9658966" y="5391348"/>
            <a:chExt cx="2548871" cy="1248160"/>
          </a:xfrm>
        </p:grpSpPr>
        <p:graphicFrame>
          <p:nvGraphicFramePr>
            <p:cNvPr id="20" name="Diagram 19">
              <a:extLst>
                <a:ext uri="{FF2B5EF4-FFF2-40B4-BE49-F238E27FC236}">
                  <a16:creationId xmlns:a16="http://schemas.microsoft.com/office/drawing/2014/main" id="{2E2F707C-7FC9-4D9A-B6A4-90F3FBE45603}"/>
                </a:ext>
              </a:extLst>
            </p:cNvPr>
            <p:cNvGraphicFramePr/>
            <p:nvPr/>
          </p:nvGraphicFramePr>
          <p:xfrm>
            <a:off x="9658966" y="5391348"/>
            <a:ext cx="2548871" cy="101136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cxnSp>
          <p:nvCxnSpPr>
            <p:cNvPr id="22" name="Straight Arrow Connector 21">
              <a:extLst>
                <a:ext uri="{FF2B5EF4-FFF2-40B4-BE49-F238E27FC236}">
                  <a16:creationId xmlns:a16="http://schemas.microsoft.com/office/drawing/2014/main" id="{B839EC47-688F-4543-83C8-E12889894278}"/>
                </a:ext>
              </a:extLst>
            </p:cNvPr>
            <p:cNvCxnSpPr>
              <a:cxnSpLocks/>
            </p:cNvCxnSpPr>
            <p:nvPr/>
          </p:nvCxnSpPr>
          <p:spPr>
            <a:xfrm flipV="1">
              <a:off x="9738389" y="6214779"/>
              <a:ext cx="698999" cy="42472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67" name="Straight Arrow Connector 66">
            <a:extLst>
              <a:ext uri="{FF2B5EF4-FFF2-40B4-BE49-F238E27FC236}">
                <a16:creationId xmlns:a16="http://schemas.microsoft.com/office/drawing/2014/main" id="{B0C303B7-28FC-4C3C-A07F-D855F32B1E32}"/>
              </a:ext>
            </a:extLst>
          </p:cNvPr>
          <p:cNvCxnSpPr>
            <a:cxnSpLocks/>
          </p:cNvCxnSpPr>
          <p:nvPr/>
        </p:nvCxnSpPr>
        <p:spPr>
          <a:xfrm>
            <a:off x="7480343" y="5870717"/>
            <a:ext cx="37126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256E57C7-0134-4CE6-A822-F1B1CBF7F70F}"/>
              </a:ext>
            </a:extLst>
          </p:cNvPr>
          <p:cNvCxnSpPr>
            <a:cxnSpLocks/>
            <a:endCxn id="60" idx="1"/>
          </p:cNvCxnSpPr>
          <p:nvPr/>
        </p:nvCxnSpPr>
        <p:spPr>
          <a:xfrm flipV="1">
            <a:off x="5600689" y="6226434"/>
            <a:ext cx="2250916" cy="13645"/>
          </a:xfrm>
          <a:prstGeom prst="straightConnector1">
            <a:avLst/>
          </a:prstGeom>
          <a:ln w="57150">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81" name="Connector: Elbow 80">
            <a:extLst>
              <a:ext uri="{FF2B5EF4-FFF2-40B4-BE49-F238E27FC236}">
                <a16:creationId xmlns:a16="http://schemas.microsoft.com/office/drawing/2014/main" id="{EC366181-4766-4735-A386-D5333D333D9B}"/>
              </a:ext>
            </a:extLst>
          </p:cNvPr>
          <p:cNvCxnSpPr>
            <a:stCxn id="48" idx="3"/>
            <a:endCxn id="52" idx="1"/>
          </p:cNvCxnSpPr>
          <p:nvPr/>
        </p:nvCxnSpPr>
        <p:spPr>
          <a:xfrm flipV="1">
            <a:off x="3828093" y="6225348"/>
            <a:ext cx="779749" cy="226495"/>
          </a:xfrm>
          <a:prstGeom prst="bentConnector3">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9" name="Callout: Right Arrow 58">
            <a:extLst>
              <a:ext uri="{FF2B5EF4-FFF2-40B4-BE49-F238E27FC236}">
                <a16:creationId xmlns:a16="http://schemas.microsoft.com/office/drawing/2014/main" id="{12D1BD94-221C-4E00-8419-4FBC51B526CD}"/>
              </a:ext>
            </a:extLst>
          </p:cNvPr>
          <p:cNvSpPr/>
          <p:nvPr/>
        </p:nvSpPr>
        <p:spPr>
          <a:xfrm>
            <a:off x="611886" y="4395654"/>
            <a:ext cx="2667959" cy="1537512"/>
          </a:xfrm>
          <a:prstGeom prst="rightArrowCallou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defRPr/>
            </a:pPr>
            <a:r>
              <a:rPr lang="en-US" sz="1400" b="1" dirty="0">
                <a:solidFill>
                  <a:srgbClr val="00B050"/>
                </a:solidFill>
                <a:latin typeface="Arial" panose="020B0604020202020204" pitchFamily="34" charset="0"/>
                <a:cs typeface="Arial" panose="020B0604020202020204" pitchFamily="34" charset="0"/>
              </a:rPr>
              <a:t>Proposers</a:t>
            </a:r>
            <a:r>
              <a:rPr lang="en-US" sz="1400" dirty="0">
                <a:solidFill>
                  <a:srgbClr val="00B050"/>
                </a:solidFill>
                <a:latin typeface="Arial" panose="020B0604020202020204" pitchFamily="34" charset="0"/>
                <a:cs typeface="Arial" panose="020B0604020202020204" pitchFamily="34" charset="0"/>
              </a:rPr>
              <a:t> use new tool with more specialized, precise guidance to develop DMPs</a:t>
            </a:r>
          </a:p>
        </p:txBody>
      </p:sp>
      <p:sp>
        <p:nvSpPr>
          <p:cNvPr id="13" name="Callout: Left Arrow 12">
            <a:extLst>
              <a:ext uri="{FF2B5EF4-FFF2-40B4-BE49-F238E27FC236}">
                <a16:creationId xmlns:a16="http://schemas.microsoft.com/office/drawing/2014/main" id="{5C7C9FCC-A67C-48AC-9F51-1E75809F97AA}"/>
              </a:ext>
            </a:extLst>
          </p:cNvPr>
          <p:cNvSpPr/>
          <p:nvPr/>
        </p:nvSpPr>
        <p:spPr>
          <a:xfrm>
            <a:off x="9495529" y="5232080"/>
            <a:ext cx="2738149" cy="1613549"/>
          </a:xfrm>
          <a:prstGeom prst="leftArrowCallout">
            <a:avLst>
              <a:gd name="adj1" fmla="val 25000"/>
              <a:gd name="adj2" fmla="val 25000"/>
              <a:gd name="adj3" fmla="val 25000"/>
              <a:gd name="adj4" fmla="val 74126"/>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B050"/>
                </a:solidFill>
                <a:latin typeface="Arial" panose="020B0604020202020204" pitchFamily="34" charset="0"/>
                <a:cs typeface="Arial" panose="020B0604020202020204" pitchFamily="34" charset="0"/>
              </a:rPr>
              <a:t>Repositories </a:t>
            </a:r>
            <a:r>
              <a:rPr lang="en-US" sz="1400" dirty="0">
                <a:solidFill>
                  <a:srgbClr val="00B050"/>
                </a:solidFill>
                <a:latin typeface="Arial" panose="020B0604020202020204" pitchFamily="34" charset="0"/>
                <a:cs typeface="Arial" panose="020B0604020202020204" pitchFamily="34" charset="0"/>
              </a:rPr>
              <a:t>can improve data QC and curation, focus more resources on system improvements, tool development</a:t>
            </a:r>
            <a:endParaRPr lang="en-US" sz="1400" dirty="0">
              <a:solidFill>
                <a:srgbClr val="00B050"/>
              </a:solidFill>
            </a:endParaRPr>
          </a:p>
        </p:txBody>
      </p:sp>
      <p:sp>
        <p:nvSpPr>
          <p:cNvPr id="66" name="Callout: Left Arrow 65">
            <a:extLst>
              <a:ext uri="{FF2B5EF4-FFF2-40B4-BE49-F238E27FC236}">
                <a16:creationId xmlns:a16="http://schemas.microsoft.com/office/drawing/2014/main" id="{F06691A9-67A1-4CB5-90AD-FEF3D2B9C760}"/>
              </a:ext>
            </a:extLst>
          </p:cNvPr>
          <p:cNvSpPr/>
          <p:nvPr/>
        </p:nvSpPr>
        <p:spPr>
          <a:xfrm>
            <a:off x="7409884" y="5185305"/>
            <a:ext cx="2543599" cy="1219102"/>
          </a:xfrm>
          <a:prstGeom prst="leftArrowCallou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defRPr/>
            </a:pPr>
            <a:r>
              <a:rPr lang="en-US" sz="1400" b="1" dirty="0">
                <a:solidFill>
                  <a:srgbClr val="00B050"/>
                </a:solidFill>
                <a:latin typeface="Arial" panose="020B0604020202020204" pitchFamily="34" charset="0"/>
                <a:cs typeface="Arial" panose="020B0604020202020204" pitchFamily="34" charset="0"/>
              </a:rPr>
              <a:t>Experimental</a:t>
            </a:r>
            <a:r>
              <a:rPr lang="en-US" sz="1400" dirty="0">
                <a:solidFill>
                  <a:srgbClr val="00B050"/>
                </a:solidFill>
                <a:latin typeface="Arial" panose="020B0604020202020204" pitchFamily="34" charset="0"/>
                <a:cs typeface="Arial" panose="020B0604020202020204" pitchFamily="34" charset="0"/>
              </a:rPr>
              <a:t> </a:t>
            </a:r>
            <a:r>
              <a:rPr lang="en-US" sz="1400" b="1" dirty="0">
                <a:solidFill>
                  <a:srgbClr val="00B050"/>
                </a:solidFill>
                <a:latin typeface="Arial" panose="020B0604020202020204" pitchFamily="34" charset="0"/>
                <a:cs typeface="Arial" panose="020B0604020202020204" pitchFamily="34" charset="0"/>
              </a:rPr>
              <a:t>data</a:t>
            </a:r>
            <a:r>
              <a:rPr lang="en-US" sz="1400" dirty="0">
                <a:solidFill>
                  <a:srgbClr val="00B050"/>
                </a:solidFill>
                <a:latin typeface="Arial" panose="020B0604020202020204" pitchFamily="34" charset="0"/>
                <a:cs typeface="Arial" panose="020B0604020202020204" pitchFamily="34" charset="0"/>
              </a:rPr>
              <a:t> captured into Open Science Cloud infrastructure</a:t>
            </a:r>
          </a:p>
        </p:txBody>
      </p:sp>
      <p:sp>
        <p:nvSpPr>
          <p:cNvPr id="68" name="Callout: Left Arrow 67">
            <a:extLst>
              <a:ext uri="{FF2B5EF4-FFF2-40B4-BE49-F238E27FC236}">
                <a16:creationId xmlns:a16="http://schemas.microsoft.com/office/drawing/2014/main" id="{FF2349FC-B1EB-40DD-BD8E-FE197B20FA63}"/>
              </a:ext>
            </a:extLst>
          </p:cNvPr>
          <p:cNvSpPr/>
          <p:nvPr/>
        </p:nvSpPr>
        <p:spPr>
          <a:xfrm>
            <a:off x="5578303" y="5577211"/>
            <a:ext cx="2486374" cy="1286572"/>
          </a:xfrm>
          <a:prstGeom prst="leftArrowCallou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B050"/>
                </a:solidFill>
              </a:rPr>
              <a:t>DSA tool provides digital transformation of this document</a:t>
            </a:r>
            <a:endParaRPr lang="en-US" sz="1400" dirty="0">
              <a:solidFill>
                <a:srgbClr val="00B050"/>
              </a:solidFill>
            </a:endParaRPr>
          </a:p>
          <a:p>
            <a:pPr algn="ctr"/>
            <a:endParaRPr lang="en-US" sz="1400" dirty="0">
              <a:solidFill>
                <a:srgbClr val="00B050"/>
              </a:solidFill>
            </a:endParaRPr>
          </a:p>
        </p:txBody>
      </p:sp>
      <p:sp>
        <p:nvSpPr>
          <p:cNvPr id="8" name="Callout: Down Arrow 7">
            <a:extLst>
              <a:ext uri="{FF2B5EF4-FFF2-40B4-BE49-F238E27FC236}">
                <a16:creationId xmlns:a16="http://schemas.microsoft.com/office/drawing/2014/main" id="{7D8A8756-5BF6-42C0-BFE1-400B59DF8707}"/>
              </a:ext>
            </a:extLst>
          </p:cNvPr>
          <p:cNvSpPr/>
          <p:nvPr/>
        </p:nvSpPr>
        <p:spPr>
          <a:xfrm>
            <a:off x="10345271" y="2655976"/>
            <a:ext cx="1609417" cy="1902671"/>
          </a:xfrm>
          <a:prstGeom prst="downArrowCallou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B050"/>
                </a:solidFill>
              </a:rPr>
              <a:t>Multiple </a:t>
            </a:r>
            <a:r>
              <a:rPr lang="en-US" sz="1400" b="1" dirty="0">
                <a:solidFill>
                  <a:srgbClr val="00B050"/>
                </a:solidFill>
              </a:rPr>
              <a:t>repository</a:t>
            </a:r>
            <a:r>
              <a:rPr lang="en-US" sz="1400" dirty="0">
                <a:solidFill>
                  <a:srgbClr val="00B050"/>
                </a:solidFill>
              </a:rPr>
              <a:t> submission support; Increased usability of data in analytics</a:t>
            </a:r>
          </a:p>
        </p:txBody>
      </p:sp>
      <p:sp>
        <p:nvSpPr>
          <p:cNvPr id="12" name="Callout: Right Arrow 11">
            <a:extLst>
              <a:ext uri="{FF2B5EF4-FFF2-40B4-BE49-F238E27FC236}">
                <a16:creationId xmlns:a16="http://schemas.microsoft.com/office/drawing/2014/main" id="{641B5A2A-D627-491D-B62D-041860870BF6}"/>
              </a:ext>
            </a:extLst>
          </p:cNvPr>
          <p:cNvSpPr/>
          <p:nvPr/>
        </p:nvSpPr>
        <p:spPr>
          <a:xfrm>
            <a:off x="5462634" y="2929905"/>
            <a:ext cx="2440391" cy="1280332"/>
          </a:xfrm>
          <a:prstGeom prst="rightArrowCallou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B050"/>
                </a:solidFill>
              </a:rPr>
              <a:t>Missions</a:t>
            </a:r>
            <a:r>
              <a:rPr lang="en-US" sz="1400" dirty="0">
                <a:solidFill>
                  <a:srgbClr val="00B050"/>
                </a:solidFill>
              </a:rPr>
              <a:t> leverage automated pipelines for delivery of mission data</a:t>
            </a:r>
          </a:p>
        </p:txBody>
      </p:sp>
      <p:sp>
        <p:nvSpPr>
          <p:cNvPr id="14" name="Callout: Right Arrow 13">
            <a:extLst>
              <a:ext uri="{FF2B5EF4-FFF2-40B4-BE49-F238E27FC236}">
                <a16:creationId xmlns:a16="http://schemas.microsoft.com/office/drawing/2014/main" id="{AD3047B4-008D-4A52-BBCF-4E2F2F6DFC0E}"/>
              </a:ext>
            </a:extLst>
          </p:cNvPr>
          <p:cNvSpPr/>
          <p:nvPr/>
        </p:nvSpPr>
        <p:spPr>
          <a:xfrm>
            <a:off x="3771677" y="4223345"/>
            <a:ext cx="2044224" cy="1204444"/>
          </a:xfrm>
          <a:prstGeom prst="rightArrowCallou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B050"/>
                </a:solidFill>
              </a:rPr>
              <a:t>Automated updates to investigation plans and reports</a:t>
            </a:r>
          </a:p>
        </p:txBody>
      </p:sp>
    </p:spTree>
    <p:extLst>
      <p:ext uri="{BB962C8B-B14F-4D97-AF65-F5344CB8AC3E}">
        <p14:creationId xmlns:p14="http://schemas.microsoft.com/office/powerpoint/2010/main" val="264866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59"/>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68"/>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4"/>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2"/>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66"/>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8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13"/>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4" grpId="0" animBg="1"/>
      <p:bldP spid="49" grpId="0" animBg="1"/>
      <p:bldP spid="60" grpId="0" animBg="1"/>
      <p:bldP spid="61" grpId="0"/>
      <p:bldP spid="48" grpId="0" animBg="1"/>
      <p:bldP spid="59" grpId="0" animBg="1"/>
      <p:bldP spid="59" grpId="1" animBg="1"/>
      <p:bldP spid="13" grpId="0" animBg="1"/>
      <p:bldP spid="13" grpId="1" animBg="1"/>
      <p:bldP spid="66" grpId="0" animBg="1"/>
      <p:bldP spid="66" grpId="1" animBg="1"/>
      <p:bldP spid="68" grpId="0" animBg="1"/>
      <p:bldP spid="68" grpId="1" animBg="1"/>
      <p:bldP spid="8" grpId="0" animBg="1"/>
      <p:bldP spid="12" grpId="0" animBg="1"/>
      <p:bldP spid="12" grpId="1" animBg="1"/>
      <p:bldP spid="14" grpId="0" animBg="1"/>
      <p:bldP spid="14" grpId="1"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4BDEC"/>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45A25D43D0044D89050CB22A1907AD" ma:contentTypeVersion="2" ma:contentTypeDescription="Create a new document." ma:contentTypeScope="" ma:versionID="75c662b11b5aa816feed46adb6902831">
  <xsd:schema xmlns:xsd="http://www.w3.org/2001/XMLSchema" xmlns:xs="http://www.w3.org/2001/XMLSchema" xmlns:p="http://schemas.microsoft.com/office/2006/metadata/properties" xmlns:ns2="b70eadbc-9ebb-442d-88eb-412eb766cdfc" targetNamespace="http://schemas.microsoft.com/office/2006/metadata/properties" ma:root="true" ma:fieldsID="9eb24257ae324d435ee765b5ad3ef90f" ns2:_="">
    <xsd:import namespace="b70eadbc-9ebb-442d-88eb-412eb766cdfc"/>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0eadbc-9ebb-442d-88eb-412eb766cd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3A1BBC-BE5F-4E2B-AE20-B86F9C51F68D}">
  <ds:schemaRefs>
    <ds:schemaRef ds:uri="http://schemas.microsoft.com/office/2006/documentManagement/types"/>
    <ds:schemaRef ds:uri="http://schemas.openxmlformats.org/package/2006/metadata/core-properties"/>
    <ds:schemaRef ds:uri="http://www.w3.org/XML/1998/namespace"/>
    <ds:schemaRef ds:uri="http://purl.org/dc/dcmitype/"/>
    <ds:schemaRef ds:uri="http://schemas.microsoft.com/office/2006/metadata/properties"/>
    <ds:schemaRef ds:uri="http://purl.org/dc/elements/1.1/"/>
    <ds:schemaRef ds:uri="http://purl.org/dc/terms/"/>
    <ds:schemaRef ds:uri="http://schemas.microsoft.com/office/infopath/2007/PartnerControls"/>
    <ds:schemaRef ds:uri="b70eadbc-9ebb-442d-88eb-412eb766cdfc"/>
  </ds:schemaRefs>
</ds:datastoreItem>
</file>

<file path=customXml/itemProps2.xml><?xml version="1.0" encoding="utf-8"?>
<ds:datastoreItem xmlns:ds="http://schemas.openxmlformats.org/officeDocument/2006/customXml" ds:itemID="{F1A3C343-94BC-412C-B976-FBFB7C83AE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0eadbc-9ebb-442d-88eb-412eb766cd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F58A51E-85EC-445D-9C88-E46BBE8AAC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16697</TotalTime>
  <Words>1290</Words>
  <Application>Microsoft Macintosh PowerPoint</Application>
  <PresentationFormat>Widescreen</PresentationFormat>
  <Paragraphs>276</Paragraphs>
  <Slides>11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American Typewriter</vt:lpstr>
      <vt:lpstr>Arial</vt:lpstr>
      <vt:lpstr>Arial Black</vt:lpstr>
      <vt:lpstr>Calibri</vt:lpstr>
      <vt:lpstr>Wingdings</vt:lpstr>
      <vt:lpstr>Office Theme</vt:lpstr>
      <vt:lpstr>PowerPoint Presentation</vt:lpstr>
      <vt:lpstr>Open Science Data Repositories</vt:lpstr>
      <vt:lpstr>Data and Tissue Sharing</vt:lpstr>
      <vt:lpstr>FAIR and Open Databases: GeneLab and ALSDA</vt:lpstr>
      <vt:lpstr>PowerPoint Presentation</vt:lpstr>
      <vt:lpstr>Samples &amp; Assay Metadata</vt:lpstr>
      <vt:lpstr>Data Reusability and Format Standardization</vt:lpstr>
      <vt:lpstr>Data Reuse Example: Open Science Modeling Portal AI ready FAIR data for modeling and risk assessment</vt:lpstr>
      <vt:lpstr>CRISP Federated Learning: Intel’s OpenFL Platform</vt:lpstr>
      <vt:lpstr>AWG – Feedback for Science Community Standards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Scott, Ryan T. (ARC-SCR)[WYLE LABS]</cp:lastModifiedBy>
  <cp:revision>741</cp:revision>
  <dcterms:created xsi:type="dcterms:W3CDTF">2018-07-16T01:24:17Z</dcterms:created>
  <dcterms:modified xsi:type="dcterms:W3CDTF">2021-10-22T00:35:49Z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0x0101008B45A25D43D0044D89050CB22A1907AD</vt:lpwstr>
  </property>
</Properties>
</file>