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475" r:id="rId2"/>
    <p:sldId id="276" r:id="rId3"/>
    <p:sldId id="277" r:id="rId4"/>
    <p:sldId id="263" r:id="rId5"/>
    <p:sldId id="278" r:id="rId6"/>
    <p:sldId id="472" r:id="rId7"/>
    <p:sldId id="279" r:id="rId8"/>
    <p:sldId id="470" r:id="rId9"/>
    <p:sldId id="471" r:id="rId10"/>
    <p:sldId id="473" r:id="rId11"/>
    <p:sldId id="262" r:id="rId12"/>
    <p:sldId id="47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A5A5"/>
    <a:srgbClr val="ED7D31"/>
    <a:srgbClr val="4472C4"/>
    <a:srgbClr val="CFD5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508" y="1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poulet\Documents\Crew%20Time\Veggie%20Crew%20Time%20(Increments%2037-62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poulet\Documents\Crew%20Time\EDEN%20IS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poulet\Documents\Crew%20Time\Plants%20crew%20time%20Summary_AllMission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Graph!$B$4:$I$4</c:f>
                <c:numCache>
                  <c:formatCode>General</c:formatCode>
                  <c:ptCount val="8"/>
                  <c:pt idx="0">
                    <c:v>1.3493200297031218</c:v>
                  </c:pt>
                  <c:pt idx="1">
                    <c:v>4.5055975907222425</c:v>
                  </c:pt>
                  <c:pt idx="2">
                    <c:v>0.36952650878097038</c:v>
                  </c:pt>
                  <c:pt idx="3">
                    <c:v>8.1309827943268083</c:v>
                  </c:pt>
                  <c:pt idx="4">
                    <c:v>1.6177778833718717</c:v>
                  </c:pt>
                  <c:pt idx="5">
                    <c:v>2.5153149475541166</c:v>
                  </c:pt>
                  <c:pt idx="6">
                    <c:v>3.7228764188760057</c:v>
                  </c:pt>
                  <c:pt idx="7">
                    <c:v>1.8165776843797341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Graph!$B$1:$I$1</c:f>
              <c:strCache>
                <c:ptCount val="8"/>
                <c:pt idx="0">
                  <c:v>Daily Ops</c:v>
                </c:pt>
                <c:pt idx="1">
                  <c:v>Initiation</c:v>
                </c:pt>
                <c:pt idx="2">
                  <c:v>Thinning </c:v>
                </c:pt>
                <c:pt idx="3">
                  <c:v>Harvest </c:v>
                </c:pt>
                <c:pt idx="4">
                  <c:v>Routine Ops</c:v>
                </c:pt>
                <c:pt idx="5">
                  <c:v>Corrective Repair </c:v>
                </c:pt>
                <c:pt idx="6">
                  <c:v>Scheduled Preventative</c:v>
                </c:pt>
                <c:pt idx="7">
                  <c:v>Plant Science</c:v>
                </c:pt>
              </c:strCache>
            </c:strRef>
          </c:cat>
          <c:val>
            <c:numRef>
              <c:f>Graph!$B$2:$I$2</c:f>
              <c:numCache>
                <c:formatCode>General</c:formatCode>
                <c:ptCount val="8"/>
                <c:pt idx="0">
                  <c:v>16.153846153846153</c:v>
                </c:pt>
                <c:pt idx="1">
                  <c:v>122.30769230769231</c:v>
                </c:pt>
                <c:pt idx="2">
                  <c:v>20.384615384615383</c:v>
                </c:pt>
                <c:pt idx="3">
                  <c:v>69.615384615384613</c:v>
                </c:pt>
                <c:pt idx="4">
                  <c:v>15.76923076923077</c:v>
                </c:pt>
                <c:pt idx="5">
                  <c:v>6.5384615384615383</c:v>
                </c:pt>
                <c:pt idx="6">
                  <c:v>45.769230769230766</c:v>
                </c:pt>
                <c:pt idx="7">
                  <c:v>13.846153846153847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04-41A2-A685-88FDE09CF0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67840064"/>
        <c:axId val="1054334544"/>
      </c:barChart>
      <c:catAx>
        <c:axId val="96784006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Activity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4334544"/>
        <c:crosses val="autoZero"/>
        <c:auto val="1"/>
        <c:lblAlgn val="ctr"/>
        <c:lblOffset val="100"/>
        <c:noMultiLvlLbl val="0"/>
      </c:catAx>
      <c:valAx>
        <c:axId val="1054334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Time (min)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67840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547624061361814E-2"/>
          <c:y val="2.3610146255504595E-2"/>
          <c:w val="0.91095662200274141"/>
          <c:h val="0.6078415171597917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Graph!$A$1:$A$15</c:f>
              <c:strCache>
                <c:ptCount val="14"/>
                <c:pt idx="0">
                  <c:v>Health Monitoring</c:v>
                </c:pt>
                <c:pt idx="1">
                  <c:v>Sowing (100 seeds)</c:v>
                </c:pt>
                <c:pt idx="2">
                  <c:v>Thinning</c:v>
                </c:pt>
                <c:pt idx="3">
                  <c:v>Reorganization</c:v>
                </c:pt>
                <c:pt idx="4">
                  <c:v>Pruning</c:v>
                </c:pt>
                <c:pt idx="5">
                  <c:v>Harvesting Lettuce</c:v>
                </c:pt>
                <c:pt idx="6">
                  <c:v>Harvesting Leafy Greens</c:v>
                </c:pt>
                <c:pt idx="7">
                  <c:v>Harvesting Herbs</c:v>
                </c:pt>
                <c:pt idx="8">
                  <c:v>Harvesting Fruit crops</c:v>
                </c:pt>
                <c:pt idx="9">
                  <c:v>Harvesting Radish</c:v>
                </c:pt>
                <c:pt idx="10">
                  <c:v>Nutrient solution</c:v>
                </c:pt>
                <c:pt idx="11">
                  <c:v>Water management</c:v>
                </c:pt>
                <c:pt idx="12">
                  <c:v>Greenhouse access</c:v>
                </c:pt>
                <c:pt idx="13">
                  <c:v>Team meeting</c:v>
                </c:pt>
              </c:strCache>
            </c:strRef>
          </c:cat>
          <c:val>
            <c:numRef>
              <c:f>Graph!$B$1:$B$15</c:f>
              <c:numCache>
                <c:formatCode>General</c:formatCode>
                <c:ptCount val="15"/>
                <c:pt idx="0">
                  <c:v>14.17</c:v>
                </c:pt>
                <c:pt idx="1">
                  <c:v>10</c:v>
                </c:pt>
                <c:pt idx="2">
                  <c:v>4.5999999999999996</c:v>
                </c:pt>
                <c:pt idx="3">
                  <c:v>4.58</c:v>
                </c:pt>
                <c:pt idx="4">
                  <c:v>46</c:v>
                </c:pt>
                <c:pt idx="5">
                  <c:v>3.97</c:v>
                </c:pt>
                <c:pt idx="6">
                  <c:v>23.67</c:v>
                </c:pt>
                <c:pt idx="7">
                  <c:v>27.32</c:v>
                </c:pt>
                <c:pt idx="8">
                  <c:v>8.5</c:v>
                </c:pt>
                <c:pt idx="9">
                  <c:v>22.05</c:v>
                </c:pt>
                <c:pt idx="10">
                  <c:v>20.170000000000002</c:v>
                </c:pt>
                <c:pt idx="11">
                  <c:v>90</c:v>
                </c:pt>
                <c:pt idx="12">
                  <c:v>30</c:v>
                </c:pt>
                <c:pt idx="13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3C-4A17-8F2F-759F09565E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581455"/>
        <c:axId val="127013391"/>
      </c:barChart>
      <c:catAx>
        <c:axId val="133581455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Activity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013391"/>
        <c:crosses val="autoZero"/>
        <c:auto val="1"/>
        <c:lblAlgn val="ctr"/>
        <c:lblOffset val="100"/>
        <c:noMultiLvlLbl val="0"/>
      </c:catAx>
      <c:valAx>
        <c:axId val="1270133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Time (min)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35814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208897354487584E-2"/>
          <c:y val="2.4800576099048722E-2"/>
          <c:w val="0.91932674815075488"/>
          <c:h val="0.591736994226010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Graph!$B$1</c:f>
              <c:strCache>
                <c:ptCount val="1"/>
                <c:pt idx="0">
                  <c:v>HI-SEAS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Graph!$A$2:$A$12</c:f>
              <c:strCache>
                <c:ptCount val="11"/>
                <c:pt idx="0">
                  <c:v>Health Monitoring</c:v>
                </c:pt>
                <c:pt idx="1">
                  <c:v>Sowing</c:v>
                </c:pt>
                <c:pt idx="2">
                  <c:v>Initiation (transplant)</c:v>
                </c:pt>
                <c:pt idx="3">
                  <c:v>Thinning</c:v>
                </c:pt>
                <c:pt idx="4">
                  <c:v>Reorganization</c:v>
                </c:pt>
                <c:pt idx="5">
                  <c:v>Harvesting</c:v>
                </c:pt>
                <c:pt idx="6">
                  <c:v>Manual watering</c:v>
                </c:pt>
                <c:pt idx="7">
                  <c:v>Light raising</c:v>
                </c:pt>
                <c:pt idx="8">
                  <c:v>Nutrient solution</c:v>
                </c:pt>
                <c:pt idx="9">
                  <c:v>Cleaning of cultivation area</c:v>
                </c:pt>
                <c:pt idx="10">
                  <c:v>Data Collection</c:v>
                </c:pt>
              </c:strCache>
            </c:strRef>
          </c:cat>
          <c:val>
            <c:numRef>
              <c:f>Graph!$B$2:$B$12</c:f>
              <c:numCache>
                <c:formatCode>General</c:formatCode>
                <c:ptCount val="11"/>
                <c:pt idx="0">
                  <c:v>6.0786700000000007</c:v>
                </c:pt>
                <c:pt idx="1">
                  <c:v>20.1875</c:v>
                </c:pt>
                <c:pt idx="2">
                  <c:v>34.125</c:v>
                </c:pt>
                <c:pt idx="3">
                  <c:v>5.0999999999999996</c:v>
                </c:pt>
                <c:pt idx="4">
                  <c:v>12.148584905660377</c:v>
                </c:pt>
                <c:pt idx="5">
                  <c:v>19.012296296296295</c:v>
                </c:pt>
                <c:pt idx="6">
                  <c:v>5.6441519961519964</c:v>
                </c:pt>
                <c:pt idx="7">
                  <c:v>10.706824915824916</c:v>
                </c:pt>
                <c:pt idx="8">
                  <c:v>31.065384615384616</c:v>
                </c:pt>
                <c:pt idx="9">
                  <c:v>41</c:v>
                </c:pt>
                <c:pt idx="10">
                  <c:v>48.248643410852708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42-4311-9267-615E385425DD}"/>
            </c:ext>
          </c:extLst>
        </c:ser>
        <c:ser>
          <c:idx val="1"/>
          <c:order val="1"/>
          <c:tx>
            <c:strRef>
              <c:f>Graph!$C$1</c:f>
              <c:strCache>
                <c:ptCount val="1"/>
                <c:pt idx="0">
                  <c:v>UND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Graph!$A$2:$A$12</c:f>
              <c:strCache>
                <c:ptCount val="11"/>
                <c:pt idx="0">
                  <c:v>Health Monitoring</c:v>
                </c:pt>
                <c:pt idx="1">
                  <c:v>Sowing</c:v>
                </c:pt>
                <c:pt idx="2">
                  <c:v>Initiation (transplant)</c:v>
                </c:pt>
                <c:pt idx="3">
                  <c:v>Thinning</c:v>
                </c:pt>
                <c:pt idx="4">
                  <c:v>Reorganization</c:v>
                </c:pt>
                <c:pt idx="5">
                  <c:v>Harvesting</c:v>
                </c:pt>
                <c:pt idx="6">
                  <c:v>Manual watering</c:v>
                </c:pt>
                <c:pt idx="7">
                  <c:v>Light raising</c:v>
                </c:pt>
                <c:pt idx="8">
                  <c:v>Nutrient solution</c:v>
                </c:pt>
                <c:pt idx="9">
                  <c:v>Cleaning of cultivation area</c:v>
                </c:pt>
                <c:pt idx="10">
                  <c:v>Data Collection</c:v>
                </c:pt>
              </c:strCache>
            </c:strRef>
          </c:cat>
          <c:val>
            <c:numRef>
              <c:f>Graph!$C$2:$C$12</c:f>
              <c:numCache>
                <c:formatCode>General</c:formatCode>
                <c:ptCount val="11"/>
                <c:pt idx="0">
                  <c:v>1.5616355161290321</c:v>
                </c:pt>
                <c:pt idx="1">
                  <c:v>12.5</c:v>
                </c:pt>
                <c:pt idx="2">
                  <c:v>15</c:v>
                </c:pt>
                <c:pt idx="3">
                  <c:v>4</c:v>
                </c:pt>
                <c:pt idx="4">
                  <c:v>2.1</c:v>
                </c:pt>
                <c:pt idx="5">
                  <c:v>3.5</c:v>
                </c:pt>
                <c:pt idx="6">
                  <c:v>1.92</c:v>
                </c:pt>
                <c:pt idx="7">
                  <c:v>0.01</c:v>
                </c:pt>
                <c:pt idx="8">
                  <c:v>1.25</c:v>
                </c:pt>
                <c:pt idx="9">
                  <c:v>3.25</c:v>
                </c:pt>
                <c:pt idx="10">
                  <c:v>3.8356321872413801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442-4311-9267-615E385425DD}"/>
            </c:ext>
          </c:extLst>
        </c:ser>
        <c:ser>
          <c:idx val="2"/>
          <c:order val="2"/>
          <c:tx>
            <c:strRef>
              <c:f>Graph!$D$1</c:f>
              <c:strCache>
                <c:ptCount val="1"/>
                <c:pt idx="0">
                  <c:v>MDRS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Graph!$A$2:$A$12</c:f>
              <c:strCache>
                <c:ptCount val="11"/>
                <c:pt idx="0">
                  <c:v>Health Monitoring</c:v>
                </c:pt>
                <c:pt idx="1">
                  <c:v>Sowing</c:v>
                </c:pt>
                <c:pt idx="2">
                  <c:v>Initiation (transplant)</c:v>
                </c:pt>
                <c:pt idx="3">
                  <c:v>Thinning</c:v>
                </c:pt>
                <c:pt idx="4">
                  <c:v>Reorganization</c:v>
                </c:pt>
                <c:pt idx="5">
                  <c:v>Harvesting</c:v>
                </c:pt>
                <c:pt idx="6">
                  <c:v>Manual watering</c:v>
                </c:pt>
                <c:pt idx="7">
                  <c:v>Light raising</c:v>
                </c:pt>
                <c:pt idx="8">
                  <c:v>Nutrient solution</c:v>
                </c:pt>
                <c:pt idx="9">
                  <c:v>Cleaning of cultivation area</c:v>
                </c:pt>
                <c:pt idx="10">
                  <c:v>Data Collection</c:v>
                </c:pt>
              </c:strCache>
            </c:strRef>
          </c:cat>
          <c:val>
            <c:numRef>
              <c:f>Graph!$D$2:$D$12</c:f>
              <c:numCache>
                <c:formatCode>General</c:formatCode>
                <c:ptCount val="11"/>
                <c:pt idx="0">
                  <c:v>29.71</c:v>
                </c:pt>
                <c:pt idx="1">
                  <c:v>70</c:v>
                </c:pt>
                <c:pt idx="2">
                  <c:v>19</c:v>
                </c:pt>
                <c:pt idx="3">
                  <c:v>0</c:v>
                </c:pt>
                <c:pt idx="4">
                  <c:v>10</c:v>
                </c:pt>
                <c:pt idx="5">
                  <c:v>30</c:v>
                </c:pt>
                <c:pt idx="6">
                  <c:v>0</c:v>
                </c:pt>
                <c:pt idx="7">
                  <c:v>0</c:v>
                </c:pt>
                <c:pt idx="8">
                  <c:v>66.25</c:v>
                </c:pt>
                <c:pt idx="9">
                  <c:v>40</c:v>
                </c:pt>
                <c:pt idx="10">
                  <c:v>6.67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442-4311-9267-615E385425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80793008"/>
        <c:axId val="1073827968"/>
      </c:barChart>
      <c:catAx>
        <c:axId val="108079300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Activity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3827968"/>
        <c:crosses val="autoZero"/>
        <c:auto val="1"/>
        <c:lblAlgn val="ctr"/>
        <c:lblOffset val="100"/>
        <c:noMultiLvlLbl val="0"/>
      </c:catAx>
      <c:valAx>
        <c:axId val="1073827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Time (min)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0793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13F55-370D-4D1B-97D5-566DE8AD4C0C}" type="datetimeFigureOut">
              <a:rPr lang="en-US" smtClean="0"/>
              <a:t>10/22/2021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74DA1A-F4C5-45EF-BCC5-4280D9D643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268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F1B26-EAA3-44D1-82F2-5B6675C75BE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268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E0EE7-9289-499F-99BE-67FE48B3CB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2E9328-D637-4269-8439-0FA7269551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005154-B23D-48E6-98F4-45B345A22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701D-6F41-4718-A229-60ED56CC150D}" type="datetimeFigureOut">
              <a:rPr lang="en-US" smtClean="0"/>
              <a:t>10/22/2021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7F0035-26FE-4118-A26D-0AF77DA6F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AF0CE0-C410-4621-AA23-01B7CAE1F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9AECB-FC1C-44C9-A7E5-8E5A2F1536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379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570A1-C401-4EB4-8FBE-6ABF1E92A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4D4CD6-79BE-4C8A-9A99-C40BEF58E8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C53976-250B-4D77-BA08-559CC29DD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701D-6F41-4718-A229-60ED56CC150D}" type="datetimeFigureOut">
              <a:rPr lang="en-US" smtClean="0"/>
              <a:t>10/22/2021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1B77BE-E72E-41AC-A7A1-57EE09B38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B2AE6A-A912-418D-BE95-38AD26E38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9AECB-FC1C-44C9-A7E5-8E5A2F1536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751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24CE703-2581-49AE-AE6D-683CC4062F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3C0097-387E-42C1-B574-34D34BE050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CBA24E-37ED-4EB6-8A2B-1DC710B78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701D-6F41-4718-A229-60ED56CC150D}" type="datetimeFigureOut">
              <a:rPr lang="en-US" smtClean="0"/>
              <a:t>10/22/2021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30CD2F-9EB1-416C-9CEE-6B0E01E1A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D695B1-261B-45AB-89C8-C56C4F45C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9AECB-FC1C-44C9-A7E5-8E5A2F1536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303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186E5-AE95-4CB9-8EFE-4BBA7F9BD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08CB21-4D04-4C07-8876-AB5E05945C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B1D026-21FD-4C75-AD08-28831C085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701D-6F41-4718-A229-60ED56CC150D}" type="datetimeFigureOut">
              <a:rPr lang="en-US" smtClean="0"/>
              <a:t>10/22/2021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93FBFE-0584-4862-A41A-B8CD85DCE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8FDE8-81D5-4E26-9DC2-91E670D4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9AECB-FC1C-44C9-A7E5-8E5A2F1536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333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91F1A-E9B6-4BA7-AD3F-1E71BF884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F9C2F3-F45C-4988-8E0E-0C55FD10D0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0B79FD-FB69-4C51-B710-3A545B8CC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701D-6F41-4718-A229-60ED56CC150D}" type="datetimeFigureOut">
              <a:rPr lang="en-US" smtClean="0"/>
              <a:t>10/22/2021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911EF3-8CAA-48DC-AB93-B7186DF02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F0B8FB-FADF-4699-B72C-A8FAD41D0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9AECB-FC1C-44C9-A7E5-8E5A2F1536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602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4F2C-03A0-43B0-8547-971BC5A9E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24424-8ED7-4253-8CA9-2C322C038B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5E10D1-5656-4884-91CB-63C9728F9B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D30A88-F59D-469C-8346-BBD5C9EF6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701D-6F41-4718-A229-60ED56CC150D}" type="datetimeFigureOut">
              <a:rPr lang="en-US" smtClean="0"/>
              <a:t>10/22/2021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128BE1-AB84-4EC0-8EE2-F95B255DF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68ED9C-01FD-4540-9D9E-B87427FE8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9AECB-FC1C-44C9-A7E5-8E5A2F1536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232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ED11F-1772-43ED-B6D7-8A4806546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FEF806-84B5-4283-8392-BDF715420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8424B1-4026-4781-9331-CFA7A2BA5B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E5EF9F-BE4A-4660-B948-6F293EFEFE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EA78EA-0AA8-4BBE-B625-5AE0220E4D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93FC99-CB71-40A3-81F2-A20989B13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701D-6F41-4718-A229-60ED56CC150D}" type="datetimeFigureOut">
              <a:rPr lang="en-US" smtClean="0"/>
              <a:t>10/22/2021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51E93E4-71D2-4B78-A97A-602BD2F3C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1891F10-A522-4D74-B2D4-8215702A1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9AECB-FC1C-44C9-A7E5-8E5A2F1536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60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2B5C4-3603-4CC5-8D73-DF66129FF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6187ED-339D-41D5-8DDC-D6792E825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701D-6F41-4718-A229-60ED56CC150D}" type="datetimeFigureOut">
              <a:rPr lang="en-US" smtClean="0"/>
              <a:t>10/22/2021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B17C8C-0F3F-4124-971B-CC0B9D8C6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8F17CA-8119-40E3-8B4F-A6F0B4F89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9AECB-FC1C-44C9-A7E5-8E5A2F1536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052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ED8C11-1154-47CE-A7B9-6155ACFA0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701D-6F41-4718-A229-60ED56CC150D}" type="datetimeFigureOut">
              <a:rPr lang="en-US" smtClean="0"/>
              <a:t>10/22/2021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0D3371-C46A-42A7-86A6-F0C0C41BB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256A19-DB46-4DCB-AD5F-37B6051C0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9AECB-FC1C-44C9-A7E5-8E5A2F1536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059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36A1E-695C-443B-8B26-B6B87972B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52C15E-D3C6-420F-8E8D-E291A75956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CFA48F-B6E7-4DE9-906A-AFF0C8E2E5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99C50B-3CCD-47A9-87B5-E4D8872D2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701D-6F41-4718-A229-60ED56CC150D}" type="datetimeFigureOut">
              <a:rPr lang="en-US" smtClean="0"/>
              <a:t>10/22/2021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D47311-4038-4961-8030-A24B32F6D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892D29-35DC-40B1-A32F-93D0BEF83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9AECB-FC1C-44C9-A7E5-8E5A2F1536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371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05786-578E-45E8-BF4D-B3A2B12BF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959A39-EF34-4C75-BBFD-11249EB9FB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E66A15-5F9B-43AC-86C3-2FEA33CDCA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E5DC0B-B707-4D5B-A02A-535B65DAD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701D-6F41-4718-A229-60ED56CC150D}" type="datetimeFigureOut">
              <a:rPr lang="en-US" smtClean="0"/>
              <a:t>10/22/2021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477D53-5C7E-4EE0-87CA-832AFF377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B54ECF-7362-45EB-88E1-F4750F60F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9AECB-FC1C-44C9-A7E5-8E5A2F1536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585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0B6416D-3C2F-4142-980C-D9EB9DCAB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D57B87-C9C3-456D-897F-DF73F118BF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95F26A-61A0-4D3F-ACC8-F781F9D3DC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8701D-6F41-4718-A229-60ED56CC150D}" type="datetimeFigureOut">
              <a:rPr lang="en-US" smtClean="0"/>
              <a:t>10/22/2021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995D56-6878-48B7-B822-49461D92FB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DFC277-49CA-470B-AECD-A1A1610AFB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9AECB-FC1C-44C9-A7E5-8E5A2F1536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883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4348DD-DBA0-451C-9958-06CEA42171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3" y="1156092"/>
            <a:ext cx="9144000" cy="2638467"/>
          </a:xfrm>
        </p:spPr>
        <p:txBody>
          <a:bodyPr anchor="ctr">
            <a:normAutofit/>
          </a:bodyPr>
          <a:lstStyle/>
          <a:p>
            <a:r>
              <a:rPr lang="en-US" sz="4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Crew Time Requirements in Future Space Greenhouses</a:t>
            </a:r>
            <a:br>
              <a:rPr lang="en-US" sz="4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What can we infer from current analog and space missions?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9422B8-CAFA-4905-820F-1B67FDF00B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66912" y="5908089"/>
            <a:ext cx="8258176" cy="594040"/>
          </a:xfrm>
        </p:spPr>
        <p:txBody>
          <a:bodyPr anchor="ctr">
            <a:normAutofit/>
          </a:bodyPr>
          <a:lstStyle/>
          <a:p>
            <a:r>
              <a:rPr lang="en-US" sz="1800" dirty="0">
                <a:latin typeface="Arial Narrow" panose="020B0606020202030204" pitchFamily="34" charset="0"/>
              </a:rPr>
              <a:t>American Society of Gravitational and Space Research 2021 Meeting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36C3C3B-7405-4D75-BCEE-0D4B38D17CE8}"/>
              </a:ext>
            </a:extLst>
          </p:cNvPr>
          <p:cNvSpPr txBox="1">
            <a:spLocks/>
          </p:cNvSpPr>
          <p:nvPr/>
        </p:nvSpPr>
        <p:spPr>
          <a:xfrm>
            <a:off x="1966912" y="3955686"/>
            <a:ext cx="8258176" cy="15965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Lucie Poulet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, Conrad Zeidler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, Jess Bunchek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, Paul Zabe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l, Vincent Vrakking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, Daniel Schubert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Gioia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Massa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4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, Raymond Wheeler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NASA Postdoctoral Program, USRA, Kennedy Space Center; 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DLR Institute for Space Systems; 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3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SURA/LASSO, NASA Kennedy Space Center; 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4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NASA Kennedy Space Center</a:t>
            </a:r>
          </a:p>
        </p:txBody>
      </p:sp>
    </p:spTree>
    <p:extLst>
      <p:ext uri="{BB962C8B-B14F-4D97-AF65-F5344CB8AC3E}">
        <p14:creationId xmlns:p14="http://schemas.microsoft.com/office/powerpoint/2010/main" val="15706716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82413CC-69E6-4BDA-A88D-E4EF8F95B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F1F7357-8633-4CE7-BF80-475EE8A2FA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E402FE4E-C12D-497C-AF81-F08E4E02B4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59247B10-170D-4E62-849A-38FCB43C6A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89A587A7-1BEF-45AA-9EFC-6558A8749C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AC25B5A1-6EF7-44EC-A2F0-1EDC96A79B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80B8582C-7E17-4115-9FF1-979C8405CB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F6C4AB66-7A18-4E51-935B-237F4CA827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CDF12911-A240-4580-8788-0C49DB1FED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EAE0F5DE-442D-4F6C-B02C-2568ED1958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id="{4F24A002-AFDE-4034-85BE-CBF005AE92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36F0721E-B4B0-4A6C-A92C-F8DE92D3AC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5">
              <a:extLst>
                <a:ext uri="{FF2B5EF4-FFF2-40B4-BE49-F238E27FC236}">
                  <a16:creationId xmlns:a16="http://schemas.microsoft.com/office/drawing/2014/main" id="{54D2DC98-69F8-4F2F-9D45-BDFFA5E2BB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0A636E33-DC38-40B9-B941-037E5D8603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03D30690-68C2-4AEC-9789-1495D97E19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id="{1020B1B9-821B-49FB-BDC9-57DA08CBC3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9">
              <a:extLst>
                <a:ext uri="{FF2B5EF4-FFF2-40B4-BE49-F238E27FC236}">
                  <a16:creationId xmlns:a16="http://schemas.microsoft.com/office/drawing/2014/main" id="{720EDCE4-8B18-413F-989E-E79628E5AF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0">
              <a:extLst>
                <a:ext uri="{FF2B5EF4-FFF2-40B4-BE49-F238E27FC236}">
                  <a16:creationId xmlns:a16="http://schemas.microsoft.com/office/drawing/2014/main" id="{8563351E-0DDD-4FC8-8D0C-1E446E3C1B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1">
              <a:extLst>
                <a:ext uri="{FF2B5EF4-FFF2-40B4-BE49-F238E27FC236}">
                  <a16:creationId xmlns:a16="http://schemas.microsoft.com/office/drawing/2014/main" id="{15E8B705-64E7-4513-B3CB-BF46C35732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2">
              <a:extLst>
                <a:ext uri="{FF2B5EF4-FFF2-40B4-BE49-F238E27FC236}">
                  <a16:creationId xmlns:a16="http://schemas.microsoft.com/office/drawing/2014/main" id="{30DAEE1C-EBB5-47F5-9E76-564FCFDBFC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3">
              <a:extLst>
                <a:ext uri="{FF2B5EF4-FFF2-40B4-BE49-F238E27FC236}">
                  <a16:creationId xmlns:a16="http://schemas.microsoft.com/office/drawing/2014/main" id="{EDB255E9-A3E2-4098-99A1-FE38FAD15D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4">
              <a:extLst>
                <a:ext uri="{FF2B5EF4-FFF2-40B4-BE49-F238E27FC236}">
                  <a16:creationId xmlns:a16="http://schemas.microsoft.com/office/drawing/2014/main" id="{D2507F2A-27AF-4833-8273-5FC9A98863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5">
              <a:extLst>
                <a:ext uri="{FF2B5EF4-FFF2-40B4-BE49-F238E27FC236}">
                  <a16:creationId xmlns:a16="http://schemas.microsoft.com/office/drawing/2014/main" id="{8DFB8904-0CB8-45AD-ABD2-F7A582365E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AB003B2-0363-44F5-A303-C876155D7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5938" y="559986"/>
            <a:ext cx="8673427" cy="104894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Using crew time in GHM design</a:t>
            </a:r>
          </a:p>
        </p:txBody>
      </p:sp>
      <p:pic>
        <p:nvPicPr>
          <p:cNvPr id="34" name="Content Placeholder 8">
            <a:extLst>
              <a:ext uri="{FF2B5EF4-FFF2-40B4-BE49-F238E27FC236}">
                <a16:creationId xmlns:a16="http://schemas.microsoft.com/office/drawing/2014/main" id="{C9C1F0B1-DD86-452F-B1DB-D50C6865C6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066" y="1725041"/>
            <a:ext cx="9296432" cy="485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6326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1F87B-9905-4596-93BD-19AE6DDD3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Want to learn more?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4E1795-0A8B-487A-99FF-65BD2EF529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99" t="24652" r="5001" b="9931"/>
          <a:stretch/>
        </p:blipFill>
        <p:spPr>
          <a:xfrm>
            <a:off x="579120" y="1443800"/>
            <a:ext cx="11033760" cy="44862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522139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4348DD-DBA0-451C-9958-06CEA42171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3" y="1999615"/>
            <a:ext cx="9144000" cy="2764028"/>
          </a:xfrm>
        </p:spPr>
        <p:txBody>
          <a:bodyPr anchor="ctr">
            <a:normAutofit/>
          </a:bodyPr>
          <a:lstStyle/>
          <a:p>
            <a:r>
              <a:rPr lang="en-US" sz="4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QUESTIONS?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9422B8-CAFA-4905-820F-1B67FDF00B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66912" y="5645150"/>
            <a:ext cx="8258176" cy="631825"/>
          </a:xfrm>
        </p:spPr>
        <p:txBody>
          <a:bodyPr anchor="ctr">
            <a:normAutofit/>
          </a:bodyPr>
          <a:lstStyle/>
          <a:p>
            <a:r>
              <a:rPr lang="en-US" sz="1800" dirty="0">
                <a:latin typeface="Arial Narrow" panose="020B0606020202030204" pitchFamily="34" charset="0"/>
              </a:rPr>
              <a:t>Lucie Poulet, Conrad Zeidler, Jess Bunchek, Paul Zabel, Vincent </a:t>
            </a:r>
            <a:r>
              <a:rPr lang="en-US" sz="1800" dirty="0" err="1">
                <a:latin typeface="Arial Narrow" panose="020B0606020202030204" pitchFamily="34" charset="0"/>
              </a:rPr>
              <a:t>Vrakking</a:t>
            </a:r>
            <a:r>
              <a:rPr lang="en-US" sz="1800" dirty="0">
                <a:latin typeface="Arial Narrow" panose="020B0606020202030204" pitchFamily="34" charset="0"/>
              </a:rPr>
              <a:t>, Daniel Schubert, Gioia Massa, Raymond Wheeler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7825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7E29F-232D-402E-8279-9D21DF0C4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158" y="635069"/>
            <a:ext cx="4810865" cy="1139139"/>
          </a:xfrm>
        </p:spPr>
        <p:txBody>
          <a:bodyPr>
            <a:noAutofit/>
          </a:bodyPr>
          <a:lstStyle/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Context and 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E9A426-377C-4CD4-8D16-7CA441EB6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992" y="1941362"/>
            <a:ext cx="4492454" cy="2419097"/>
          </a:xfrm>
        </p:spPr>
        <p:txBody>
          <a:bodyPr anchor="t">
            <a:normAutofit/>
          </a:bodyPr>
          <a:lstStyle/>
          <a:p>
            <a:r>
              <a:rPr lang="en-US" sz="2400" dirty="0">
                <a:latin typeface="Arial Narrow" panose="020B0606020202030204" pitchFamily="34" charset="0"/>
              </a:rPr>
              <a:t>Crew time crucial for greenhouse modules design</a:t>
            </a:r>
          </a:p>
          <a:p>
            <a:r>
              <a:rPr lang="en-US" sz="2400" dirty="0">
                <a:latin typeface="Arial Narrow" panose="020B0606020202030204" pitchFamily="34" charset="0"/>
              </a:rPr>
              <a:t>Analog missions &amp; Veggie</a:t>
            </a:r>
          </a:p>
          <a:p>
            <a:r>
              <a:rPr lang="en-US" sz="2400" dirty="0">
                <a:latin typeface="Arial Narrow" panose="020B0606020202030204" pitchFamily="34" charset="0"/>
              </a:rPr>
              <a:t>Retrospective study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07977D39-626F-40D7-B00F-16E02602DD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9615" y="197110"/>
            <a:ext cx="2020824" cy="202082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206E264-E3D8-492F-8413-862E953120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95" r="18558" b="4"/>
          <a:stretch/>
        </p:blipFill>
        <p:spPr>
          <a:xfrm>
            <a:off x="5714207" y="361702"/>
            <a:ext cx="1691640" cy="1691640"/>
          </a:xfrm>
          <a:custGeom>
            <a:avLst/>
            <a:gdLst/>
            <a:ahLst/>
            <a:cxnLst/>
            <a:rect l="l" t="t" r="r" b="b"/>
            <a:pathLst>
              <a:path w="1956816" h="1956816">
                <a:moveTo>
                  <a:pt x="978408" y="0"/>
                </a:moveTo>
                <a:cubicBezTo>
                  <a:pt x="1518768" y="0"/>
                  <a:pt x="1956816" y="438048"/>
                  <a:pt x="1956816" y="978408"/>
                </a:cubicBezTo>
                <a:cubicBezTo>
                  <a:pt x="1956816" y="1518768"/>
                  <a:pt x="1518768" y="1956816"/>
                  <a:pt x="978408" y="1956816"/>
                </a:cubicBezTo>
                <a:cubicBezTo>
                  <a:pt x="438048" y="1956816"/>
                  <a:pt x="0" y="1518768"/>
                  <a:pt x="0" y="978408"/>
                </a:cubicBezTo>
                <a:cubicBezTo>
                  <a:pt x="0" y="438048"/>
                  <a:pt x="438048" y="0"/>
                  <a:pt x="978408" y="0"/>
                </a:cubicBezTo>
                <a:close/>
              </a:path>
            </a:pathLst>
          </a:cu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B905CDE4-B751-4B3E-B625-6E59F8903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4932" y="1"/>
            <a:ext cx="4077068" cy="3445261"/>
          </a:xfrm>
          <a:custGeom>
            <a:avLst/>
            <a:gdLst>
              <a:gd name="connsiteX0" fmla="*/ 250035 w 4077068"/>
              <a:gd name="connsiteY0" fmla="*/ 0 h 3445261"/>
              <a:gd name="connsiteX1" fmla="*/ 4077068 w 4077068"/>
              <a:gd name="connsiteY1" fmla="*/ 0 h 3445261"/>
              <a:gd name="connsiteX2" fmla="*/ 4077068 w 4077068"/>
              <a:gd name="connsiteY2" fmla="*/ 2743040 h 3445261"/>
              <a:gd name="connsiteX3" fmla="*/ 4074154 w 4077068"/>
              <a:gd name="connsiteY3" fmla="*/ 2746247 h 3445261"/>
              <a:gd name="connsiteX4" fmla="*/ 2386584 w 4077068"/>
              <a:gd name="connsiteY4" fmla="*/ 3445261 h 3445261"/>
              <a:gd name="connsiteX5" fmla="*/ 0 w 4077068"/>
              <a:gd name="connsiteY5" fmla="*/ 1058677 h 3445261"/>
              <a:gd name="connsiteX6" fmla="*/ 187550 w 4077068"/>
              <a:gd name="connsiteY6" fmla="*/ 129711 h 3445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7068" h="3445261">
                <a:moveTo>
                  <a:pt x="250035" y="0"/>
                </a:moveTo>
                <a:lnTo>
                  <a:pt x="4077068" y="0"/>
                </a:lnTo>
                <a:lnTo>
                  <a:pt x="4077068" y="2743040"/>
                </a:lnTo>
                <a:lnTo>
                  <a:pt x="4074154" y="2746247"/>
                </a:lnTo>
                <a:cubicBezTo>
                  <a:pt x="3642267" y="3178134"/>
                  <a:pt x="3045621" y="3445261"/>
                  <a:pt x="2386584" y="3445261"/>
                </a:cubicBezTo>
                <a:cubicBezTo>
                  <a:pt x="1068510" y="3445261"/>
                  <a:pt x="0" y="2376751"/>
                  <a:pt x="0" y="1058677"/>
                </a:cubicBezTo>
                <a:cubicBezTo>
                  <a:pt x="0" y="729159"/>
                  <a:pt x="66782" y="415238"/>
                  <a:pt x="187550" y="129711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08108C16-F4C0-44AA-999D-17BD39219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1428" y="2550745"/>
            <a:ext cx="3072384" cy="307238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76CFD7D-BAAF-48A3-BDB2-445715868D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1" r="10998" b="-1"/>
          <a:stretch/>
        </p:blipFill>
        <p:spPr>
          <a:xfrm>
            <a:off x="5886020" y="2715337"/>
            <a:ext cx="2743200" cy="2743200"/>
          </a:xfrm>
          <a:custGeom>
            <a:avLst/>
            <a:gdLst/>
            <a:ahLst/>
            <a:cxnLst/>
            <a:rect l="l" t="t" r="r" b="b"/>
            <a:pathLst>
              <a:path w="2834640" h="2834640">
                <a:moveTo>
                  <a:pt x="1417320" y="0"/>
                </a:moveTo>
                <a:cubicBezTo>
                  <a:pt x="2200084" y="0"/>
                  <a:pt x="2834640" y="634556"/>
                  <a:pt x="2834640" y="1417320"/>
                </a:cubicBezTo>
                <a:cubicBezTo>
                  <a:pt x="2834640" y="2200084"/>
                  <a:pt x="2200084" y="2834640"/>
                  <a:pt x="1417320" y="2834640"/>
                </a:cubicBezTo>
                <a:cubicBezTo>
                  <a:pt x="634556" y="2834640"/>
                  <a:pt x="0" y="2200084"/>
                  <a:pt x="0" y="1417320"/>
                </a:cubicBezTo>
                <a:cubicBezTo>
                  <a:pt x="0" y="634556"/>
                  <a:pt x="634556" y="0"/>
                  <a:pt x="1417320" y="0"/>
                </a:cubicBezTo>
                <a:close/>
              </a:path>
            </a:pathLst>
          </a:cu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C47424A-0BFF-4108-9ED6-741271B8CBA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32" r="-2" b="-2"/>
          <a:stretch/>
        </p:blipFill>
        <p:spPr>
          <a:xfrm>
            <a:off x="8278624" y="2"/>
            <a:ext cx="3913376" cy="3281569"/>
          </a:xfrm>
          <a:custGeom>
            <a:avLst/>
            <a:gdLst/>
            <a:ahLst/>
            <a:cxnLst/>
            <a:rect l="l" t="t" r="r" b="b"/>
            <a:pathLst>
              <a:path w="3913376" h="3281569">
                <a:moveTo>
                  <a:pt x="267865" y="0"/>
                </a:moveTo>
                <a:lnTo>
                  <a:pt x="3913376" y="0"/>
                </a:lnTo>
                <a:lnTo>
                  <a:pt x="3913376" y="2499938"/>
                </a:lnTo>
                <a:lnTo>
                  <a:pt x="3794714" y="2630499"/>
                </a:lnTo>
                <a:cubicBezTo>
                  <a:pt x="3392450" y="3032763"/>
                  <a:pt x="2836727" y="3281569"/>
                  <a:pt x="2222892" y="3281569"/>
                </a:cubicBezTo>
                <a:cubicBezTo>
                  <a:pt x="995223" y="3281569"/>
                  <a:pt x="0" y="2286346"/>
                  <a:pt x="0" y="1058677"/>
                </a:cubicBezTo>
                <a:cubicBezTo>
                  <a:pt x="0" y="751760"/>
                  <a:pt x="62202" y="459370"/>
                  <a:pt x="174686" y="193427"/>
                </a:cubicBezTo>
                <a:close/>
              </a:path>
            </a:pathLst>
          </a:custGeom>
        </p:spPr>
      </p:pic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CDC29AC1-2821-4FCC-B597-88DAF39C3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53162" y="4604085"/>
            <a:ext cx="4281112" cy="2253913"/>
          </a:xfrm>
          <a:custGeom>
            <a:avLst/>
            <a:gdLst>
              <a:gd name="connsiteX0" fmla="*/ 2140556 w 4281112"/>
              <a:gd name="connsiteY0" fmla="*/ 0 h 2253913"/>
              <a:gd name="connsiteX1" fmla="*/ 4281112 w 4281112"/>
              <a:gd name="connsiteY1" fmla="*/ 2140556 h 2253913"/>
              <a:gd name="connsiteX2" fmla="*/ 4275388 w 4281112"/>
              <a:gd name="connsiteY2" fmla="*/ 2253913 h 2253913"/>
              <a:gd name="connsiteX3" fmla="*/ 5724 w 4281112"/>
              <a:gd name="connsiteY3" fmla="*/ 2253913 h 2253913"/>
              <a:gd name="connsiteX4" fmla="*/ 0 w 4281112"/>
              <a:gd name="connsiteY4" fmla="*/ 2140556 h 2253913"/>
              <a:gd name="connsiteX5" fmla="*/ 2140556 w 4281112"/>
              <a:gd name="connsiteY5" fmla="*/ 0 h 2253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81112" h="2253913">
                <a:moveTo>
                  <a:pt x="2140556" y="0"/>
                </a:moveTo>
                <a:cubicBezTo>
                  <a:pt x="3322752" y="0"/>
                  <a:pt x="4281112" y="958360"/>
                  <a:pt x="4281112" y="2140556"/>
                </a:cubicBezTo>
                <a:lnTo>
                  <a:pt x="4275388" y="2253913"/>
                </a:lnTo>
                <a:lnTo>
                  <a:pt x="5724" y="2253913"/>
                </a:lnTo>
                <a:lnTo>
                  <a:pt x="0" y="2140556"/>
                </a:lnTo>
                <a:cubicBezTo>
                  <a:pt x="0" y="958360"/>
                  <a:pt x="958360" y="0"/>
                  <a:pt x="2140556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D82B354-308F-4B9F-9A46-1459E42F872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" b="8850"/>
          <a:stretch/>
        </p:blipFill>
        <p:spPr>
          <a:xfrm>
            <a:off x="1818614" y="4769536"/>
            <a:ext cx="3950208" cy="2088462"/>
          </a:xfrm>
          <a:custGeom>
            <a:avLst/>
            <a:gdLst/>
            <a:ahLst/>
            <a:cxnLst/>
            <a:rect l="l" t="t" r="r" b="b"/>
            <a:pathLst>
              <a:path w="3950208" h="2088462">
                <a:moveTo>
                  <a:pt x="1975104" y="0"/>
                </a:moveTo>
                <a:cubicBezTo>
                  <a:pt x="3065924" y="0"/>
                  <a:pt x="3950208" y="884284"/>
                  <a:pt x="3950208" y="1975104"/>
                </a:cubicBezTo>
                <a:lnTo>
                  <a:pt x="3944484" y="2088462"/>
                </a:lnTo>
                <a:lnTo>
                  <a:pt x="5724" y="2088462"/>
                </a:lnTo>
                <a:lnTo>
                  <a:pt x="0" y="1975104"/>
                </a:lnTo>
                <a:cubicBezTo>
                  <a:pt x="0" y="884284"/>
                  <a:pt x="884284" y="0"/>
                  <a:pt x="1975104" y="0"/>
                </a:cubicBezTo>
                <a:close/>
              </a:path>
            </a:pathLst>
          </a:custGeom>
        </p:spPr>
      </p:pic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C8F10CB3-3B5E-4C7A-98CF-B87454DD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48370" y="3966828"/>
            <a:ext cx="3339958" cy="2891173"/>
          </a:xfrm>
          <a:custGeom>
            <a:avLst/>
            <a:gdLst>
              <a:gd name="connsiteX0" fmla="*/ 2002536 w 3339958"/>
              <a:gd name="connsiteY0" fmla="*/ 0 h 2891173"/>
              <a:gd name="connsiteX1" fmla="*/ 3276335 w 3339958"/>
              <a:gd name="connsiteY1" fmla="*/ 457282 h 2891173"/>
              <a:gd name="connsiteX2" fmla="*/ 3339958 w 3339958"/>
              <a:gd name="connsiteY2" fmla="*/ 515107 h 2891173"/>
              <a:gd name="connsiteX3" fmla="*/ 3339958 w 3339958"/>
              <a:gd name="connsiteY3" fmla="*/ 2891173 h 2891173"/>
              <a:gd name="connsiteX4" fmla="*/ 209954 w 3339958"/>
              <a:gd name="connsiteY4" fmla="*/ 2891173 h 2891173"/>
              <a:gd name="connsiteX5" fmla="*/ 157369 w 3339958"/>
              <a:gd name="connsiteY5" fmla="*/ 2782014 h 2891173"/>
              <a:gd name="connsiteX6" fmla="*/ 0 w 3339958"/>
              <a:gd name="connsiteY6" fmla="*/ 2002536 h 2891173"/>
              <a:gd name="connsiteX7" fmla="*/ 2002536 w 3339958"/>
              <a:gd name="connsiteY7" fmla="*/ 0 h 2891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39958" h="2891173">
                <a:moveTo>
                  <a:pt x="2002536" y="0"/>
                </a:moveTo>
                <a:cubicBezTo>
                  <a:pt x="2486398" y="0"/>
                  <a:pt x="2930179" y="171609"/>
                  <a:pt x="3276335" y="457282"/>
                </a:cubicBezTo>
                <a:lnTo>
                  <a:pt x="3339958" y="515107"/>
                </a:lnTo>
                <a:lnTo>
                  <a:pt x="3339958" y="2891173"/>
                </a:lnTo>
                <a:lnTo>
                  <a:pt x="209954" y="2891173"/>
                </a:lnTo>
                <a:lnTo>
                  <a:pt x="157369" y="2782014"/>
                </a:lnTo>
                <a:cubicBezTo>
                  <a:pt x="56036" y="2542434"/>
                  <a:pt x="0" y="2279029"/>
                  <a:pt x="0" y="2002536"/>
                </a:cubicBezTo>
                <a:cubicBezTo>
                  <a:pt x="0" y="896566"/>
                  <a:pt x="896566" y="0"/>
                  <a:pt x="2002536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F74B41-EED4-4E6F-B128-B98102293E8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99" r="2218" b="4"/>
          <a:stretch/>
        </p:blipFill>
        <p:spPr>
          <a:xfrm>
            <a:off x="9009416" y="4131546"/>
            <a:ext cx="3178912" cy="2726454"/>
          </a:xfrm>
          <a:custGeom>
            <a:avLst/>
            <a:gdLst/>
            <a:ahLst/>
            <a:cxnLst/>
            <a:rect l="l" t="t" r="r" b="b"/>
            <a:pathLst>
              <a:path w="3178912" h="2726454">
                <a:moveTo>
                  <a:pt x="1837818" y="0"/>
                </a:moveTo>
                <a:cubicBezTo>
                  <a:pt x="2345318" y="0"/>
                  <a:pt x="2804772" y="205705"/>
                  <a:pt x="3137352" y="538285"/>
                </a:cubicBezTo>
                <a:lnTo>
                  <a:pt x="3178912" y="584013"/>
                </a:lnTo>
                <a:lnTo>
                  <a:pt x="3178912" y="2726454"/>
                </a:lnTo>
                <a:lnTo>
                  <a:pt x="229483" y="2726454"/>
                </a:lnTo>
                <a:lnTo>
                  <a:pt x="221815" y="2713832"/>
                </a:lnTo>
                <a:cubicBezTo>
                  <a:pt x="80353" y="2453425"/>
                  <a:pt x="0" y="2155005"/>
                  <a:pt x="0" y="1837818"/>
                </a:cubicBezTo>
                <a:cubicBezTo>
                  <a:pt x="0" y="822819"/>
                  <a:pt x="822819" y="0"/>
                  <a:pt x="183781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230981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82413CC-69E6-4BDA-A88D-E4EF8F95B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F1F7357-8633-4CE7-BF80-475EE8A2FA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E402FE4E-C12D-497C-AF81-F08E4E02B4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59247B10-170D-4E62-849A-38FCB43C6A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9A587A7-1BEF-45AA-9EFC-6558A8749C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AC25B5A1-6EF7-44EC-A2F0-1EDC96A79B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80B8582C-7E17-4115-9FF1-979C8405CB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F6C4AB66-7A18-4E51-935B-237F4CA827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CDF12911-A240-4580-8788-0C49DB1FED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EAE0F5DE-442D-4F6C-B02C-2568ED1958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4F24A002-AFDE-4034-85BE-CBF005AE92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36F0721E-B4B0-4A6C-A92C-F8DE92D3AC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54D2DC98-69F8-4F2F-9D45-BDFFA5E2BB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0A636E33-DC38-40B9-B941-037E5D8603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7">
              <a:extLst>
                <a:ext uri="{FF2B5EF4-FFF2-40B4-BE49-F238E27FC236}">
                  <a16:creationId xmlns:a16="http://schemas.microsoft.com/office/drawing/2014/main" id="{03D30690-68C2-4AEC-9789-1495D97E19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id="{1020B1B9-821B-49FB-BDC9-57DA08CBC3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9">
              <a:extLst>
                <a:ext uri="{FF2B5EF4-FFF2-40B4-BE49-F238E27FC236}">
                  <a16:creationId xmlns:a16="http://schemas.microsoft.com/office/drawing/2014/main" id="{720EDCE4-8B18-413F-989E-E79628E5AF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0">
              <a:extLst>
                <a:ext uri="{FF2B5EF4-FFF2-40B4-BE49-F238E27FC236}">
                  <a16:creationId xmlns:a16="http://schemas.microsoft.com/office/drawing/2014/main" id="{8563351E-0DDD-4FC8-8D0C-1E446E3C1B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1">
              <a:extLst>
                <a:ext uri="{FF2B5EF4-FFF2-40B4-BE49-F238E27FC236}">
                  <a16:creationId xmlns:a16="http://schemas.microsoft.com/office/drawing/2014/main" id="{15E8B705-64E7-4513-B3CB-BF46C35732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2">
              <a:extLst>
                <a:ext uri="{FF2B5EF4-FFF2-40B4-BE49-F238E27FC236}">
                  <a16:creationId xmlns:a16="http://schemas.microsoft.com/office/drawing/2014/main" id="{30DAEE1C-EBB5-47F5-9E76-564FCFDBFC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3">
              <a:extLst>
                <a:ext uri="{FF2B5EF4-FFF2-40B4-BE49-F238E27FC236}">
                  <a16:creationId xmlns:a16="http://schemas.microsoft.com/office/drawing/2014/main" id="{EDB255E9-A3E2-4098-99A1-FE38FAD15D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4">
              <a:extLst>
                <a:ext uri="{FF2B5EF4-FFF2-40B4-BE49-F238E27FC236}">
                  <a16:creationId xmlns:a16="http://schemas.microsoft.com/office/drawing/2014/main" id="{D2507F2A-27AF-4833-8273-5FC9A98863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5">
              <a:extLst>
                <a:ext uri="{FF2B5EF4-FFF2-40B4-BE49-F238E27FC236}">
                  <a16:creationId xmlns:a16="http://schemas.microsoft.com/office/drawing/2014/main" id="{8DFB8904-0CB8-45AD-ABD2-F7A582365E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134208E-CE05-4AE5-9A1A-127F3A812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1517" y="465261"/>
            <a:ext cx="8673427" cy="1048945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Methodology: Overview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81CD65A-ADE3-4836-86F6-93EBC1ECC0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8087810"/>
              </p:ext>
            </p:extLst>
          </p:nvPr>
        </p:nvGraphicFramePr>
        <p:xfrm>
          <a:off x="763429" y="1560378"/>
          <a:ext cx="10655617" cy="4972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5923">
                  <a:extLst>
                    <a:ext uri="{9D8B030D-6E8A-4147-A177-3AD203B41FA5}">
                      <a16:colId xmlns:a16="http://schemas.microsoft.com/office/drawing/2014/main" val="2878257609"/>
                    </a:ext>
                  </a:extLst>
                </a:gridCol>
                <a:gridCol w="2634139">
                  <a:extLst>
                    <a:ext uri="{9D8B030D-6E8A-4147-A177-3AD203B41FA5}">
                      <a16:colId xmlns:a16="http://schemas.microsoft.com/office/drawing/2014/main" val="2978090421"/>
                    </a:ext>
                  </a:extLst>
                </a:gridCol>
                <a:gridCol w="2901906">
                  <a:extLst>
                    <a:ext uri="{9D8B030D-6E8A-4147-A177-3AD203B41FA5}">
                      <a16:colId xmlns:a16="http://schemas.microsoft.com/office/drawing/2014/main" val="3042453508"/>
                    </a:ext>
                  </a:extLst>
                </a:gridCol>
                <a:gridCol w="3283649">
                  <a:extLst>
                    <a:ext uri="{9D8B030D-6E8A-4147-A177-3AD203B41FA5}">
                      <a16:colId xmlns:a16="http://schemas.microsoft.com/office/drawing/2014/main" val="382687466"/>
                    </a:ext>
                  </a:extLst>
                </a:gridCol>
              </a:tblGrid>
              <a:tr h="347956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Category</a:t>
                      </a:r>
                    </a:p>
                  </a:txBody>
                  <a:tcPr marL="79081" marR="79081" marT="39540" marB="395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Sub-Category</a:t>
                      </a:r>
                    </a:p>
                  </a:txBody>
                  <a:tcPr marL="79081" marR="79081" marT="39540" marB="395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Activity</a:t>
                      </a:r>
                    </a:p>
                  </a:txBody>
                  <a:tcPr marL="79081" marR="79081" marT="39540" marB="395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Sub-Activity</a:t>
                      </a:r>
                    </a:p>
                  </a:txBody>
                  <a:tcPr marL="79081" marR="79081" marT="39540" marB="39540" anchor="ctr"/>
                </a:tc>
                <a:extLst>
                  <a:ext uri="{0D108BD9-81ED-4DB2-BD59-A6C34878D82A}">
                    <a16:rowId xmlns:a16="http://schemas.microsoft.com/office/drawing/2014/main" val="2506087259"/>
                  </a:ext>
                </a:extLst>
              </a:tr>
              <a:tr h="347956">
                <a:tc rowSpan="10"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Work</a:t>
                      </a:r>
                    </a:p>
                  </a:txBody>
                  <a:tcPr marL="79081" marR="79081" marT="39540" marB="3954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 Narrow" panose="020B0606020202030204" pitchFamily="34" charset="0"/>
                        </a:rPr>
                        <a:t>Scheduled Operations</a:t>
                      </a:r>
                    </a:p>
                  </a:txBody>
                  <a:tcPr marL="79081" marR="79081" marT="39540" marB="3954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latin typeface="Arial Narrow" panose="020B0606020202030204" pitchFamily="34" charset="0"/>
                        </a:rPr>
                        <a:t>Plant Ops</a:t>
                      </a:r>
                    </a:p>
                  </a:txBody>
                  <a:tcPr marL="79081" marR="79081" marT="39540" marB="3954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latin typeface="Arial Narrow" panose="020B0606020202030204" pitchFamily="34" charset="0"/>
                        </a:rPr>
                        <a:t>Health Monitoring</a:t>
                      </a:r>
                    </a:p>
                  </a:txBody>
                  <a:tcPr marL="79081" marR="79081" marT="39540" marB="39540" anchor="ctr"/>
                </a:tc>
                <a:extLst>
                  <a:ext uri="{0D108BD9-81ED-4DB2-BD59-A6C34878D82A}">
                    <a16:rowId xmlns:a16="http://schemas.microsoft.com/office/drawing/2014/main" val="569841397"/>
                  </a:ext>
                </a:extLst>
              </a:tr>
              <a:tr h="347956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>
                          <a:latin typeface="Arial Narrow" panose="020B0606020202030204" pitchFamily="34" charset="0"/>
                        </a:rPr>
                        <a:t>Cultivation Ops</a:t>
                      </a:r>
                    </a:p>
                  </a:txBody>
                  <a:tcPr marL="79081" marR="79081" marT="39540" marB="39540" anchor="ctr"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5016"/>
                  </a:ext>
                </a:extLst>
              </a:tr>
              <a:tr h="347956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latin typeface="Arial Narrow" panose="020B0606020202030204" pitchFamily="34" charset="0"/>
                        </a:rPr>
                        <a:t>Harvest Processing</a:t>
                      </a:r>
                    </a:p>
                  </a:txBody>
                  <a:tcPr marL="79081" marR="79081" marT="39540" marB="3954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2009889"/>
                  </a:ext>
                </a:extLst>
              </a:tr>
              <a:tr h="347956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>
                          <a:latin typeface="Arial Narrow" panose="020B0606020202030204" pitchFamily="34" charset="0"/>
                        </a:rPr>
                        <a:t>Upkeep Ops</a:t>
                      </a:r>
                    </a:p>
                  </a:txBody>
                  <a:tcPr marL="79081" marR="79081" marT="39540" marB="3954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latin typeface="Arial Narrow" panose="020B0606020202030204" pitchFamily="34" charset="0"/>
                        </a:rPr>
                        <a:t>Routine Ops</a:t>
                      </a:r>
                    </a:p>
                  </a:txBody>
                  <a:tcPr marL="79081" marR="79081" marT="39540" marB="3954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4737884"/>
                  </a:ext>
                </a:extLst>
              </a:tr>
              <a:tr h="347956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latin typeface="Arial Narrow" panose="020B0606020202030204" pitchFamily="34" charset="0"/>
                        </a:rPr>
                        <a:t>Maintenance </a:t>
                      </a:r>
                    </a:p>
                  </a:txBody>
                  <a:tcPr marL="79081" marR="79081" marT="39540" marB="3954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1046940"/>
                  </a:ext>
                </a:extLst>
              </a:tr>
              <a:tr h="347956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latin typeface="Arial Narrow" panose="020B0606020202030204" pitchFamily="34" charset="0"/>
                        </a:rPr>
                        <a:t>Utilization</a:t>
                      </a:r>
                    </a:p>
                  </a:txBody>
                  <a:tcPr marL="79081" marR="79081" marT="39540" marB="3954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latin typeface="Arial Narrow" panose="020B0606020202030204" pitchFamily="34" charset="0"/>
                      </a:endParaRPr>
                    </a:p>
                  </a:txBody>
                  <a:tcPr marL="79081" marR="79081" marT="39540" marB="3954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5203271"/>
                  </a:ext>
                </a:extLst>
              </a:tr>
              <a:tr h="347956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 Narrow" panose="020B0606020202030204" pitchFamily="34" charset="0"/>
                        </a:rPr>
                        <a:t>Ops Prep and Conference</a:t>
                      </a:r>
                    </a:p>
                  </a:txBody>
                  <a:tcPr marL="79081" marR="79081" marT="39540" marB="3954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latin typeface="Arial Narrow" panose="020B0606020202030204" pitchFamily="34" charset="0"/>
                        </a:rPr>
                        <a:t>Work Prep</a:t>
                      </a:r>
                    </a:p>
                  </a:txBody>
                  <a:tcPr marL="79081" marR="79081" marT="39540" marB="3954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latin typeface="Arial Narrow" panose="020B0606020202030204" pitchFamily="34" charset="0"/>
                      </a:endParaRPr>
                    </a:p>
                  </a:txBody>
                  <a:tcPr marL="79081" marR="79081" marT="39540" marB="3954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265753"/>
                  </a:ext>
                </a:extLst>
              </a:tr>
              <a:tr h="347956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latin typeface="Arial Narrow" panose="020B0606020202030204" pitchFamily="34" charset="0"/>
                        </a:rPr>
                        <a:t>Public Relations</a:t>
                      </a:r>
                    </a:p>
                  </a:txBody>
                  <a:tcPr marL="79081" marR="79081" marT="39540" marB="39540" anchor="ctr"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latin typeface="Arial Narrow" panose="020B0606020202030204" pitchFamily="34" charset="0"/>
                      </a:endParaRPr>
                    </a:p>
                  </a:txBody>
                  <a:tcPr marL="79081" marR="79081" marT="39540" marB="39540" anchor="ctr"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2939191"/>
                  </a:ext>
                </a:extLst>
              </a:tr>
              <a:tr h="347956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latin typeface="Arial Narrow" panose="020B0606020202030204" pitchFamily="34" charset="0"/>
                        </a:rPr>
                        <a:t>Conference (entire crew)</a:t>
                      </a:r>
                    </a:p>
                  </a:txBody>
                  <a:tcPr marL="79081" marR="79081" marT="39540" marB="39540" anchor="ctr"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latin typeface="Arial Narrow" panose="020B0606020202030204" pitchFamily="34" charset="0"/>
                      </a:endParaRPr>
                    </a:p>
                  </a:txBody>
                  <a:tcPr marL="79081" marR="79081" marT="39540" marB="39540" anchor="ctr"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6299623"/>
                  </a:ext>
                </a:extLst>
              </a:tr>
              <a:tr h="347956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latin typeface="Arial Narrow" panose="020B0606020202030204" pitchFamily="34" charset="0"/>
                        </a:rPr>
                        <a:t>Tag-Up (individual)</a:t>
                      </a:r>
                    </a:p>
                  </a:txBody>
                  <a:tcPr marL="79081" marR="79081" marT="39540" marB="3954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latin typeface="Arial Narrow" panose="020B0606020202030204" pitchFamily="34" charset="0"/>
                      </a:endParaRPr>
                    </a:p>
                  </a:txBody>
                  <a:tcPr marL="79081" marR="79081" marT="39540" marB="3954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3791321"/>
                  </a:ext>
                </a:extLst>
              </a:tr>
              <a:tr h="347956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Non-Work </a:t>
                      </a:r>
                    </a:p>
                  </a:txBody>
                  <a:tcPr marL="79081" marR="79081" marT="39540" marB="3954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latin typeface="Arial Narrow" panose="020B0606020202030204" pitchFamily="34" charset="0"/>
                      </a:endParaRPr>
                    </a:p>
                  </a:txBody>
                  <a:tcPr marL="79081" marR="79081" marT="39540" marB="3954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latin typeface="Arial Narrow" panose="020B0606020202030204" pitchFamily="34" charset="0"/>
                        </a:rPr>
                        <a:t>Personal</a:t>
                      </a:r>
                    </a:p>
                  </a:txBody>
                  <a:tcPr marL="79081" marR="79081" marT="39540" marB="3954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latin typeface="Arial Narrow" panose="020B0606020202030204" pitchFamily="34" charset="0"/>
                        </a:rPr>
                        <a:t>Leisure Time</a:t>
                      </a:r>
                    </a:p>
                  </a:txBody>
                  <a:tcPr marL="79081" marR="79081" marT="39540" marB="3954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34246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23026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82413CC-69E6-4BDA-A88D-E4EF8F95B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F1F7357-8633-4CE7-BF80-475EE8A2FA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E402FE4E-C12D-497C-AF81-F08E4E02B4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59247B10-170D-4E62-849A-38FCB43C6A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9A587A7-1BEF-45AA-9EFC-6558A8749C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AC25B5A1-6EF7-44EC-A2F0-1EDC96A79B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80B8582C-7E17-4115-9FF1-979C8405CB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F6C4AB66-7A18-4E51-935B-237F4CA827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CDF12911-A240-4580-8788-0C49DB1FED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EAE0F5DE-442D-4F6C-B02C-2568ED1958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4F24A002-AFDE-4034-85BE-CBF005AE92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36F0721E-B4B0-4A6C-A92C-F8DE92D3AC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54D2DC98-69F8-4F2F-9D45-BDFFA5E2BB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0A636E33-DC38-40B9-B941-037E5D8603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7">
              <a:extLst>
                <a:ext uri="{FF2B5EF4-FFF2-40B4-BE49-F238E27FC236}">
                  <a16:creationId xmlns:a16="http://schemas.microsoft.com/office/drawing/2014/main" id="{03D30690-68C2-4AEC-9789-1495D97E19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id="{1020B1B9-821B-49FB-BDC9-57DA08CBC3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9">
              <a:extLst>
                <a:ext uri="{FF2B5EF4-FFF2-40B4-BE49-F238E27FC236}">
                  <a16:creationId xmlns:a16="http://schemas.microsoft.com/office/drawing/2014/main" id="{720EDCE4-8B18-413F-989E-E79628E5AF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0">
              <a:extLst>
                <a:ext uri="{FF2B5EF4-FFF2-40B4-BE49-F238E27FC236}">
                  <a16:creationId xmlns:a16="http://schemas.microsoft.com/office/drawing/2014/main" id="{8563351E-0DDD-4FC8-8D0C-1E446E3C1B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1">
              <a:extLst>
                <a:ext uri="{FF2B5EF4-FFF2-40B4-BE49-F238E27FC236}">
                  <a16:creationId xmlns:a16="http://schemas.microsoft.com/office/drawing/2014/main" id="{15E8B705-64E7-4513-B3CB-BF46C35732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2">
              <a:extLst>
                <a:ext uri="{FF2B5EF4-FFF2-40B4-BE49-F238E27FC236}">
                  <a16:creationId xmlns:a16="http://schemas.microsoft.com/office/drawing/2014/main" id="{30DAEE1C-EBB5-47F5-9E76-564FCFDBFC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3">
              <a:extLst>
                <a:ext uri="{FF2B5EF4-FFF2-40B4-BE49-F238E27FC236}">
                  <a16:creationId xmlns:a16="http://schemas.microsoft.com/office/drawing/2014/main" id="{EDB255E9-A3E2-4098-99A1-FE38FAD15D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4">
              <a:extLst>
                <a:ext uri="{FF2B5EF4-FFF2-40B4-BE49-F238E27FC236}">
                  <a16:creationId xmlns:a16="http://schemas.microsoft.com/office/drawing/2014/main" id="{D2507F2A-27AF-4833-8273-5FC9A98863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5">
              <a:extLst>
                <a:ext uri="{FF2B5EF4-FFF2-40B4-BE49-F238E27FC236}">
                  <a16:creationId xmlns:a16="http://schemas.microsoft.com/office/drawing/2014/main" id="{8DFB8904-0CB8-45AD-ABD2-F7A582365E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134208E-CE05-4AE5-9A1A-127F3A812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9231" y="350397"/>
            <a:ext cx="8673427" cy="1048945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Methodology - Example: Plant Ops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81CD65A-ADE3-4836-86F6-93EBC1ECC0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819743"/>
              </p:ext>
            </p:extLst>
          </p:nvPr>
        </p:nvGraphicFramePr>
        <p:xfrm>
          <a:off x="1333385" y="1399342"/>
          <a:ext cx="9432714" cy="5216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5407">
                  <a:extLst>
                    <a:ext uri="{9D8B030D-6E8A-4147-A177-3AD203B41FA5}">
                      <a16:colId xmlns:a16="http://schemas.microsoft.com/office/drawing/2014/main" val="382687466"/>
                    </a:ext>
                  </a:extLst>
                </a:gridCol>
                <a:gridCol w="2820743">
                  <a:extLst>
                    <a:ext uri="{9D8B030D-6E8A-4147-A177-3AD203B41FA5}">
                      <a16:colId xmlns:a16="http://schemas.microsoft.com/office/drawing/2014/main" val="2635998183"/>
                    </a:ext>
                  </a:extLst>
                </a:gridCol>
                <a:gridCol w="4236564">
                  <a:extLst>
                    <a:ext uri="{9D8B030D-6E8A-4147-A177-3AD203B41FA5}">
                      <a16:colId xmlns:a16="http://schemas.microsoft.com/office/drawing/2014/main" val="1654781883"/>
                    </a:ext>
                  </a:extLst>
                </a:gridCol>
              </a:tblGrid>
              <a:tr h="29824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Sub-Activity</a:t>
                      </a:r>
                    </a:p>
                  </a:txBody>
                  <a:tcPr marL="67784" marR="67784" marT="33892" marB="3389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Operation Type</a:t>
                      </a:r>
                    </a:p>
                  </a:txBody>
                  <a:tcPr marL="67784" marR="67784" marT="33892" marB="3389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Unit Operation</a:t>
                      </a:r>
                    </a:p>
                  </a:txBody>
                  <a:tcPr marL="67784" marR="67784" marT="33892" marB="33892" anchor="ctr"/>
                </a:tc>
                <a:extLst>
                  <a:ext uri="{0D108BD9-81ED-4DB2-BD59-A6C34878D82A}">
                    <a16:rowId xmlns:a16="http://schemas.microsoft.com/office/drawing/2014/main" val="2506087259"/>
                  </a:ext>
                </a:extLst>
              </a:tr>
              <a:tr h="298248"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Health Monitoring</a:t>
                      </a:r>
                    </a:p>
                  </a:txBody>
                  <a:tcPr marL="67784" marR="67784" marT="33892" marB="33892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Arial Narrow" panose="020B0606020202030204" pitchFamily="34" charset="0"/>
                        </a:rPr>
                        <a:t>Environment</a:t>
                      </a:r>
                    </a:p>
                  </a:txBody>
                  <a:tcPr marL="67784" marR="67784" marT="33892" marB="33892" anchor="ctr"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u="none" strike="noStrike" kern="1200" baseline="0">
                          <a:solidFill>
                            <a:schemeClr val="dk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Temp., RH, CO2, g (per task)</a:t>
                      </a:r>
                      <a:endParaRPr lang="en-US" sz="2000">
                        <a:latin typeface="Arial Narrow" panose="020B0606020202030204" pitchFamily="34" charset="0"/>
                      </a:endParaRPr>
                    </a:p>
                  </a:txBody>
                  <a:tcPr marL="67784" marR="67784" marT="33892" marB="33892" anchor="ctr"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9841397"/>
                  </a:ext>
                </a:extLst>
              </a:tr>
              <a:tr h="298248">
                <a:tc vMerge="1">
                  <a:txBody>
                    <a:bodyPr/>
                    <a:lstStyle/>
                    <a:p>
                      <a:endParaRPr lang="en-US" sz="13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7784" marR="67784" marT="33892" marB="3389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Arial Narrow" panose="020B0606020202030204" pitchFamily="34" charset="0"/>
                        </a:rPr>
                        <a:t>Crop</a:t>
                      </a:r>
                    </a:p>
                  </a:txBody>
                  <a:tcPr marL="67784" marR="67784" marT="33892" marB="33892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u="none" strike="noStrike" kern="1200" baseline="0" dirty="0">
                          <a:solidFill>
                            <a:schemeClr val="dk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Disease, pathogens (per task)</a:t>
                      </a:r>
                      <a:endParaRPr lang="en-US" sz="2000" dirty="0">
                        <a:latin typeface="Arial Narrow" panose="020B0606020202030204" pitchFamily="34" charset="0"/>
                      </a:endParaRPr>
                    </a:p>
                  </a:txBody>
                  <a:tcPr marL="67784" marR="67784" marT="33892" marB="33892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5016"/>
                  </a:ext>
                </a:extLst>
              </a:tr>
              <a:tr h="298248">
                <a:tc rowSpan="11"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Cultivation Ops</a:t>
                      </a:r>
                    </a:p>
                  </a:txBody>
                  <a:tcPr marL="67784" marR="67784" marT="33892" marB="3389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Arial Narrow" panose="020B0606020202030204" pitchFamily="34" charset="0"/>
                        </a:rPr>
                        <a:t>Starting</a:t>
                      </a:r>
                    </a:p>
                  </a:txBody>
                  <a:tcPr marL="67784" marR="67784" marT="33892" marB="3389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latin typeface="Arial Narrow" panose="020B0606020202030204" pitchFamily="34" charset="0"/>
                        </a:rPr>
                        <a:t>Sowing (per m</a:t>
                      </a:r>
                      <a:r>
                        <a:rPr lang="en-US" sz="2000" baseline="30000"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en-US" sz="2000">
                          <a:latin typeface="Arial Narrow" panose="020B0606020202030204" pitchFamily="34" charset="0"/>
                        </a:rPr>
                        <a:t>, per seed number)</a:t>
                      </a:r>
                    </a:p>
                  </a:txBody>
                  <a:tcPr marL="67784" marR="67784" marT="33892" marB="3389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2009889"/>
                  </a:ext>
                </a:extLst>
              </a:tr>
              <a:tr h="298248">
                <a:tc vMerge="1">
                  <a:txBody>
                    <a:bodyPr/>
                    <a:lstStyle/>
                    <a:p>
                      <a:endParaRPr lang="en-US" sz="13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7784" marR="67784" marT="33892" marB="33892"/>
                </a:tc>
                <a:tc vMerge="1">
                  <a:txBody>
                    <a:bodyPr/>
                    <a:lstStyle/>
                    <a:p>
                      <a:endParaRPr lang="en-US" sz="1300" dirty="0"/>
                    </a:p>
                  </a:txBody>
                  <a:tcPr marL="67784" marR="67784" marT="33892" marB="3389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latin typeface="Arial Narrow" panose="020B0606020202030204" pitchFamily="34" charset="0"/>
                        </a:rPr>
                        <a:t>Initiation (per m</a:t>
                      </a:r>
                      <a:r>
                        <a:rPr lang="en-US" sz="2000" baseline="30000"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en-US" sz="2000">
                          <a:latin typeface="Arial Narrow" panose="020B0606020202030204" pitchFamily="34" charset="0"/>
                        </a:rPr>
                        <a:t>)</a:t>
                      </a:r>
                    </a:p>
                  </a:txBody>
                  <a:tcPr marL="67784" marR="67784" marT="33892" marB="33892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4737884"/>
                  </a:ext>
                </a:extLst>
              </a:tr>
              <a:tr h="298248">
                <a:tc vMerge="1">
                  <a:txBody>
                    <a:bodyPr/>
                    <a:lstStyle/>
                    <a:p>
                      <a:endParaRPr lang="en-US" sz="13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7784" marR="67784" marT="33892" marB="33892"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Arial Narrow" panose="020B0606020202030204" pitchFamily="34" charset="0"/>
                        </a:rPr>
                        <a:t>Adjusting</a:t>
                      </a:r>
                    </a:p>
                  </a:txBody>
                  <a:tcPr marL="67784" marR="67784" marT="33892" marB="3389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 Narrow" panose="020B0606020202030204" pitchFamily="34" charset="0"/>
                        </a:rPr>
                        <a:t>Thinning (per m</a:t>
                      </a:r>
                      <a:r>
                        <a:rPr lang="en-US" sz="2000" baseline="30000" dirty="0"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en-US" sz="2000" dirty="0">
                          <a:latin typeface="Arial Narrow" panose="020B0606020202030204" pitchFamily="34" charset="0"/>
                        </a:rPr>
                        <a:t>)</a:t>
                      </a:r>
                    </a:p>
                  </a:txBody>
                  <a:tcPr marL="67784" marR="67784" marT="33892" marB="3389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8901222"/>
                  </a:ext>
                </a:extLst>
              </a:tr>
              <a:tr h="298248">
                <a:tc vMerge="1">
                  <a:txBody>
                    <a:bodyPr/>
                    <a:lstStyle/>
                    <a:p>
                      <a:endParaRPr lang="en-US" sz="13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7784" marR="67784" marT="33892" marB="33892"/>
                </a:tc>
                <a:tc vMerge="1"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 marL="67784" marR="67784" marT="33892" marB="3389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 Narrow" panose="020B0606020202030204" pitchFamily="34" charset="0"/>
                        </a:rPr>
                        <a:t>Reorganization (per m</a:t>
                      </a:r>
                      <a:r>
                        <a:rPr lang="en-US" sz="2000" baseline="30000" dirty="0"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en-US" sz="2000" dirty="0">
                          <a:latin typeface="Arial Narrow" panose="020B0606020202030204" pitchFamily="34" charset="0"/>
                        </a:rPr>
                        <a:t>)</a:t>
                      </a:r>
                    </a:p>
                  </a:txBody>
                  <a:tcPr marL="67784" marR="67784" marT="33892" marB="33892" anchor="ctr"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0484231"/>
                  </a:ext>
                </a:extLst>
              </a:tr>
              <a:tr h="298248">
                <a:tc vMerge="1">
                  <a:txBody>
                    <a:bodyPr/>
                    <a:lstStyle/>
                    <a:p>
                      <a:endParaRPr lang="en-US" sz="13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7784" marR="67784" marT="33892" marB="33892"/>
                </a:tc>
                <a:tc vMerge="1"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 marL="67784" marR="67784" marT="33892" marB="3389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 Narrow" panose="020B0606020202030204" pitchFamily="34" charset="0"/>
                        </a:rPr>
                        <a:t>Pruning (per m</a:t>
                      </a:r>
                      <a:r>
                        <a:rPr lang="en-US" sz="2000" baseline="30000" dirty="0"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en-US" sz="2000" dirty="0">
                          <a:latin typeface="Arial Narrow" panose="020B0606020202030204" pitchFamily="34" charset="0"/>
                        </a:rPr>
                        <a:t>)</a:t>
                      </a:r>
                    </a:p>
                  </a:txBody>
                  <a:tcPr marL="67784" marR="67784" marT="33892" marB="33892" anchor="ctr"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10456"/>
                  </a:ext>
                </a:extLst>
              </a:tr>
              <a:tr h="298248">
                <a:tc vMerge="1">
                  <a:txBody>
                    <a:bodyPr/>
                    <a:lstStyle/>
                    <a:p>
                      <a:endParaRPr lang="en-US" sz="13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7784" marR="67784" marT="33892" marB="33892"/>
                </a:tc>
                <a:tc vMerge="1"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 marL="67784" marR="67784" marT="33892" marB="3389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 Narrow" panose="020B0606020202030204" pitchFamily="34" charset="0"/>
                        </a:rPr>
                        <a:t>Trellising (per m</a:t>
                      </a:r>
                      <a:r>
                        <a:rPr lang="en-US" sz="2000" baseline="30000" dirty="0"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en-US" sz="2000" dirty="0">
                          <a:latin typeface="Arial Narrow" panose="020B0606020202030204" pitchFamily="34" charset="0"/>
                        </a:rPr>
                        <a:t>)</a:t>
                      </a:r>
                    </a:p>
                  </a:txBody>
                  <a:tcPr marL="67784" marR="67784" marT="33892" marB="33892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5738920"/>
                  </a:ext>
                </a:extLst>
              </a:tr>
              <a:tr h="298248">
                <a:tc vMerge="1">
                  <a:txBody>
                    <a:bodyPr/>
                    <a:lstStyle/>
                    <a:p>
                      <a:endParaRPr lang="en-US" sz="13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7784" marR="67784" marT="33892" marB="33892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Arial Narrow" panose="020B0606020202030204" pitchFamily="34" charset="0"/>
                        </a:rPr>
                        <a:t>Enhancing </a:t>
                      </a:r>
                    </a:p>
                  </a:txBody>
                  <a:tcPr marL="67784" marR="67784" marT="33892" marB="3389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 Narrow" panose="020B0606020202030204" pitchFamily="34" charset="0"/>
                        </a:rPr>
                        <a:t>Pollination (per m</a:t>
                      </a:r>
                      <a:r>
                        <a:rPr lang="en-US" sz="2000" baseline="30000" dirty="0"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en-US" sz="2000" dirty="0">
                          <a:latin typeface="Arial Narrow" panose="020B0606020202030204" pitchFamily="34" charset="0"/>
                        </a:rPr>
                        <a:t>)</a:t>
                      </a:r>
                    </a:p>
                  </a:txBody>
                  <a:tcPr marL="67784" marR="67784" marT="33892" marB="3389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045089"/>
                  </a:ext>
                </a:extLst>
              </a:tr>
              <a:tr h="298248">
                <a:tc vMerge="1">
                  <a:txBody>
                    <a:bodyPr/>
                    <a:lstStyle/>
                    <a:p>
                      <a:endParaRPr lang="en-US" sz="13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7784" marR="67784" marT="33892" marB="33892"/>
                </a:tc>
                <a:tc vMerge="1">
                  <a:txBody>
                    <a:bodyPr/>
                    <a:lstStyle/>
                    <a:p>
                      <a:endParaRPr lang="en-US" sz="1300" dirty="0"/>
                    </a:p>
                  </a:txBody>
                  <a:tcPr marL="67784" marR="67784" marT="33892" marB="3389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 Narrow" panose="020B0606020202030204" pitchFamily="34" charset="0"/>
                        </a:rPr>
                        <a:t>Fertilizing (per m</a:t>
                      </a:r>
                      <a:r>
                        <a:rPr lang="en-US" sz="2000" baseline="30000" dirty="0"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en-US" sz="2000" dirty="0">
                          <a:latin typeface="Arial Narrow" panose="020B0606020202030204" pitchFamily="34" charset="0"/>
                        </a:rPr>
                        <a:t>)</a:t>
                      </a:r>
                    </a:p>
                  </a:txBody>
                  <a:tcPr marL="67784" marR="67784" marT="33892" marB="33892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5991848"/>
                  </a:ext>
                </a:extLst>
              </a:tr>
              <a:tr h="298248">
                <a:tc vMerge="1">
                  <a:txBody>
                    <a:bodyPr/>
                    <a:lstStyle/>
                    <a:p>
                      <a:endParaRPr lang="en-US" sz="13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7784" marR="67784" marT="33892" marB="3389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Arial Narrow" panose="020B0606020202030204" pitchFamily="34" charset="0"/>
                        </a:rPr>
                        <a:t>Harvesting</a:t>
                      </a:r>
                    </a:p>
                  </a:txBody>
                  <a:tcPr marL="67784" marR="67784" marT="33892" marB="3389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 Narrow" panose="020B0606020202030204" pitchFamily="34" charset="0"/>
                        </a:rPr>
                        <a:t>Leaves cutting (per m</a:t>
                      </a:r>
                      <a:r>
                        <a:rPr lang="en-US" sz="2000" baseline="30000" dirty="0"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en-US" sz="2000" dirty="0">
                          <a:latin typeface="Arial Narrow" panose="020B0606020202030204" pitchFamily="34" charset="0"/>
                        </a:rPr>
                        <a:t>)</a:t>
                      </a:r>
                    </a:p>
                  </a:txBody>
                  <a:tcPr marL="67784" marR="67784" marT="33892" marB="3389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1046940"/>
                  </a:ext>
                </a:extLst>
              </a:tr>
              <a:tr h="298248">
                <a:tc vMerge="1">
                  <a:txBody>
                    <a:bodyPr/>
                    <a:lstStyle/>
                    <a:p>
                      <a:endParaRPr lang="en-US" sz="13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7784" marR="67784" marT="33892" marB="3389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Arial Narrow" panose="020B0606020202030204" pitchFamily="34" charset="0"/>
                        </a:rPr>
                        <a:t>Corrective Treatments</a:t>
                      </a:r>
                    </a:p>
                  </a:txBody>
                  <a:tcPr marL="67784" marR="67784" marT="33892" marB="3389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 Narrow" panose="020B0606020202030204" pitchFamily="34" charset="0"/>
                        </a:rPr>
                        <a:t>Nutrient addition (per m</a:t>
                      </a:r>
                      <a:r>
                        <a:rPr lang="en-US" sz="2000" baseline="30000" dirty="0"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en-US" sz="2000" dirty="0">
                          <a:latin typeface="Arial Narrow" panose="020B0606020202030204" pitchFamily="34" charset="0"/>
                        </a:rPr>
                        <a:t>)</a:t>
                      </a:r>
                    </a:p>
                  </a:txBody>
                  <a:tcPr marL="67784" marR="67784" marT="33892" marB="3389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4994493"/>
                  </a:ext>
                </a:extLst>
              </a:tr>
              <a:tr h="298248">
                <a:tc vMerge="1">
                  <a:txBody>
                    <a:bodyPr/>
                    <a:lstStyle/>
                    <a:p>
                      <a:endParaRPr lang="en-US" sz="13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7784" marR="67784" marT="33892" marB="3389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Arial Narrow" panose="020B0606020202030204" pitchFamily="34" charset="0"/>
                        </a:rPr>
                        <a:t>Manual watering</a:t>
                      </a:r>
                    </a:p>
                  </a:txBody>
                  <a:tcPr marL="67784" marR="67784" marT="33892" marB="3389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 Narrow" panose="020B0606020202030204" pitchFamily="34" charset="0"/>
                        </a:rPr>
                        <a:t>Using a syringe (per m</a:t>
                      </a:r>
                      <a:r>
                        <a:rPr lang="en-US" sz="2000" baseline="30000" dirty="0"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en-US" sz="2000" dirty="0">
                          <a:latin typeface="Arial Narrow" panose="020B0606020202030204" pitchFamily="34" charset="0"/>
                        </a:rPr>
                        <a:t>)</a:t>
                      </a:r>
                    </a:p>
                  </a:txBody>
                  <a:tcPr marL="67784" marR="67784" marT="33892" marB="3389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40665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8566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82413CC-69E6-4BDA-A88D-E4EF8F95B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F1F7357-8633-4CE7-BF80-475EE8A2FA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E402FE4E-C12D-497C-AF81-F08E4E02B4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59247B10-170D-4E62-849A-38FCB43C6A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9A587A7-1BEF-45AA-9EFC-6558A8749C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AC25B5A1-6EF7-44EC-A2F0-1EDC96A79B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80B8582C-7E17-4115-9FF1-979C8405CB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F6C4AB66-7A18-4E51-935B-237F4CA827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CDF12911-A240-4580-8788-0C49DB1FED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EAE0F5DE-442D-4F6C-B02C-2568ED1958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4F24A002-AFDE-4034-85BE-CBF005AE92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36F0721E-B4B0-4A6C-A92C-F8DE92D3AC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54D2DC98-69F8-4F2F-9D45-BDFFA5E2BB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0A636E33-DC38-40B9-B941-037E5D8603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7">
              <a:extLst>
                <a:ext uri="{FF2B5EF4-FFF2-40B4-BE49-F238E27FC236}">
                  <a16:creationId xmlns:a16="http://schemas.microsoft.com/office/drawing/2014/main" id="{03D30690-68C2-4AEC-9789-1495D97E19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id="{1020B1B9-821B-49FB-BDC9-57DA08CBC3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9">
              <a:extLst>
                <a:ext uri="{FF2B5EF4-FFF2-40B4-BE49-F238E27FC236}">
                  <a16:creationId xmlns:a16="http://schemas.microsoft.com/office/drawing/2014/main" id="{720EDCE4-8B18-413F-989E-E79628E5AF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0">
              <a:extLst>
                <a:ext uri="{FF2B5EF4-FFF2-40B4-BE49-F238E27FC236}">
                  <a16:creationId xmlns:a16="http://schemas.microsoft.com/office/drawing/2014/main" id="{8563351E-0DDD-4FC8-8D0C-1E446E3C1B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1">
              <a:extLst>
                <a:ext uri="{FF2B5EF4-FFF2-40B4-BE49-F238E27FC236}">
                  <a16:creationId xmlns:a16="http://schemas.microsoft.com/office/drawing/2014/main" id="{15E8B705-64E7-4513-B3CB-BF46C35732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2">
              <a:extLst>
                <a:ext uri="{FF2B5EF4-FFF2-40B4-BE49-F238E27FC236}">
                  <a16:creationId xmlns:a16="http://schemas.microsoft.com/office/drawing/2014/main" id="{30DAEE1C-EBB5-47F5-9E76-564FCFDBFC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3">
              <a:extLst>
                <a:ext uri="{FF2B5EF4-FFF2-40B4-BE49-F238E27FC236}">
                  <a16:creationId xmlns:a16="http://schemas.microsoft.com/office/drawing/2014/main" id="{EDB255E9-A3E2-4098-99A1-FE38FAD15D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4">
              <a:extLst>
                <a:ext uri="{FF2B5EF4-FFF2-40B4-BE49-F238E27FC236}">
                  <a16:creationId xmlns:a16="http://schemas.microsoft.com/office/drawing/2014/main" id="{D2507F2A-27AF-4833-8273-5FC9A98863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5">
              <a:extLst>
                <a:ext uri="{FF2B5EF4-FFF2-40B4-BE49-F238E27FC236}">
                  <a16:creationId xmlns:a16="http://schemas.microsoft.com/office/drawing/2014/main" id="{8DFB8904-0CB8-45AD-ABD2-F7A582365E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F6AE20E-DFA9-4129-8492-6F0AE6071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6904" y="376238"/>
            <a:ext cx="8673427" cy="1048945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Results: Veggie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C3D3277-A69A-4D33-A28C-774302BF39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535407"/>
              </p:ext>
            </p:extLst>
          </p:nvPr>
        </p:nvGraphicFramePr>
        <p:xfrm>
          <a:off x="25399" y="1636776"/>
          <a:ext cx="12136439" cy="52307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19342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82413CC-69E6-4BDA-A88D-E4EF8F95B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F1F7357-8633-4CE7-BF80-475EE8A2FA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E402FE4E-C12D-497C-AF81-F08E4E02B4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59247B10-170D-4E62-849A-38FCB43C6A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89A587A7-1BEF-45AA-9EFC-6558A8749C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AC25B5A1-6EF7-44EC-A2F0-1EDC96A79B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80B8582C-7E17-4115-9FF1-979C8405CB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F6C4AB66-7A18-4E51-935B-237F4CA827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CDF12911-A240-4580-8788-0C49DB1FED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EAE0F5DE-442D-4F6C-B02C-2568ED1958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id="{4F24A002-AFDE-4034-85BE-CBF005AE92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36F0721E-B4B0-4A6C-A92C-F8DE92D3AC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5">
              <a:extLst>
                <a:ext uri="{FF2B5EF4-FFF2-40B4-BE49-F238E27FC236}">
                  <a16:creationId xmlns:a16="http://schemas.microsoft.com/office/drawing/2014/main" id="{54D2DC98-69F8-4F2F-9D45-BDFFA5E2BB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0A636E33-DC38-40B9-B941-037E5D8603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03D30690-68C2-4AEC-9789-1495D97E19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id="{1020B1B9-821B-49FB-BDC9-57DA08CBC3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9">
              <a:extLst>
                <a:ext uri="{FF2B5EF4-FFF2-40B4-BE49-F238E27FC236}">
                  <a16:creationId xmlns:a16="http://schemas.microsoft.com/office/drawing/2014/main" id="{720EDCE4-8B18-413F-989E-E79628E5AF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0">
              <a:extLst>
                <a:ext uri="{FF2B5EF4-FFF2-40B4-BE49-F238E27FC236}">
                  <a16:creationId xmlns:a16="http://schemas.microsoft.com/office/drawing/2014/main" id="{8563351E-0DDD-4FC8-8D0C-1E446E3C1B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1">
              <a:extLst>
                <a:ext uri="{FF2B5EF4-FFF2-40B4-BE49-F238E27FC236}">
                  <a16:creationId xmlns:a16="http://schemas.microsoft.com/office/drawing/2014/main" id="{15E8B705-64E7-4513-B3CB-BF46C35732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2">
              <a:extLst>
                <a:ext uri="{FF2B5EF4-FFF2-40B4-BE49-F238E27FC236}">
                  <a16:creationId xmlns:a16="http://schemas.microsoft.com/office/drawing/2014/main" id="{30DAEE1C-EBB5-47F5-9E76-564FCFDBFC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3">
              <a:extLst>
                <a:ext uri="{FF2B5EF4-FFF2-40B4-BE49-F238E27FC236}">
                  <a16:creationId xmlns:a16="http://schemas.microsoft.com/office/drawing/2014/main" id="{EDB255E9-A3E2-4098-99A1-FE38FAD15D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4">
              <a:extLst>
                <a:ext uri="{FF2B5EF4-FFF2-40B4-BE49-F238E27FC236}">
                  <a16:creationId xmlns:a16="http://schemas.microsoft.com/office/drawing/2014/main" id="{D2507F2A-27AF-4833-8273-5FC9A98863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5">
              <a:extLst>
                <a:ext uri="{FF2B5EF4-FFF2-40B4-BE49-F238E27FC236}">
                  <a16:creationId xmlns:a16="http://schemas.microsoft.com/office/drawing/2014/main" id="{8DFB8904-0CB8-45AD-ABD2-F7A582365E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aphicFrame>
        <p:nvGraphicFramePr>
          <p:cNvPr id="39" name="Content Placeholder 38">
            <a:extLst>
              <a:ext uri="{FF2B5EF4-FFF2-40B4-BE49-F238E27FC236}">
                <a16:creationId xmlns:a16="http://schemas.microsoft.com/office/drawing/2014/main" id="{3DC205E0-7C6B-4F20-A2C1-19B5DC7115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3093734"/>
              </p:ext>
            </p:extLst>
          </p:nvPr>
        </p:nvGraphicFramePr>
        <p:xfrm>
          <a:off x="25399" y="1591056"/>
          <a:ext cx="12152313" cy="52526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0" name="Title 1">
            <a:extLst>
              <a:ext uri="{FF2B5EF4-FFF2-40B4-BE49-F238E27FC236}">
                <a16:creationId xmlns:a16="http://schemas.microsoft.com/office/drawing/2014/main" id="{023EF2EE-8D48-4F27-8558-C83851407B7E}"/>
              </a:ext>
            </a:extLst>
          </p:cNvPr>
          <p:cNvSpPr txBox="1">
            <a:spLocks/>
          </p:cNvSpPr>
          <p:nvPr/>
        </p:nvSpPr>
        <p:spPr>
          <a:xfrm>
            <a:off x="1756904" y="376238"/>
            <a:ext cx="8673427" cy="10489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Results: EDEN ISS</a:t>
            </a:r>
          </a:p>
        </p:txBody>
      </p:sp>
    </p:spTree>
    <p:extLst>
      <p:ext uri="{BB962C8B-B14F-4D97-AF65-F5344CB8AC3E}">
        <p14:creationId xmlns:p14="http://schemas.microsoft.com/office/powerpoint/2010/main" val="4205359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82413CC-69E6-4BDA-A88D-E4EF8F95B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F1F7357-8633-4CE7-BF80-475EE8A2FA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E402FE4E-C12D-497C-AF81-F08E4E02B4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59247B10-170D-4E62-849A-38FCB43C6A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89A587A7-1BEF-45AA-9EFC-6558A8749C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AC25B5A1-6EF7-44EC-A2F0-1EDC96A79B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80B8582C-7E17-4115-9FF1-979C8405CB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F6C4AB66-7A18-4E51-935B-237F4CA827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CDF12911-A240-4580-8788-0C49DB1FED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EAE0F5DE-442D-4F6C-B02C-2568ED1958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id="{4F24A002-AFDE-4034-85BE-CBF005AE92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36F0721E-B4B0-4A6C-A92C-F8DE92D3AC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5">
              <a:extLst>
                <a:ext uri="{FF2B5EF4-FFF2-40B4-BE49-F238E27FC236}">
                  <a16:creationId xmlns:a16="http://schemas.microsoft.com/office/drawing/2014/main" id="{54D2DC98-69F8-4F2F-9D45-BDFFA5E2BB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0A636E33-DC38-40B9-B941-037E5D8603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03D30690-68C2-4AEC-9789-1495D97E19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id="{1020B1B9-821B-49FB-BDC9-57DA08CBC3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9">
              <a:extLst>
                <a:ext uri="{FF2B5EF4-FFF2-40B4-BE49-F238E27FC236}">
                  <a16:creationId xmlns:a16="http://schemas.microsoft.com/office/drawing/2014/main" id="{720EDCE4-8B18-413F-989E-E79628E5AF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0">
              <a:extLst>
                <a:ext uri="{FF2B5EF4-FFF2-40B4-BE49-F238E27FC236}">
                  <a16:creationId xmlns:a16="http://schemas.microsoft.com/office/drawing/2014/main" id="{8563351E-0DDD-4FC8-8D0C-1E446E3C1B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1">
              <a:extLst>
                <a:ext uri="{FF2B5EF4-FFF2-40B4-BE49-F238E27FC236}">
                  <a16:creationId xmlns:a16="http://schemas.microsoft.com/office/drawing/2014/main" id="{15E8B705-64E7-4513-B3CB-BF46C35732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2">
              <a:extLst>
                <a:ext uri="{FF2B5EF4-FFF2-40B4-BE49-F238E27FC236}">
                  <a16:creationId xmlns:a16="http://schemas.microsoft.com/office/drawing/2014/main" id="{30DAEE1C-EBB5-47F5-9E76-564FCFDBFC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3">
              <a:extLst>
                <a:ext uri="{FF2B5EF4-FFF2-40B4-BE49-F238E27FC236}">
                  <a16:creationId xmlns:a16="http://schemas.microsoft.com/office/drawing/2014/main" id="{EDB255E9-A3E2-4098-99A1-FE38FAD15D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4">
              <a:extLst>
                <a:ext uri="{FF2B5EF4-FFF2-40B4-BE49-F238E27FC236}">
                  <a16:creationId xmlns:a16="http://schemas.microsoft.com/office/drawing/2014/main" id="{D2507F2A-27AF-4833-8273-5FC9A98863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5">
              <a:extLst>
                <a:ext uri="{FF2B5EF4-FFF2-40B4-BE49-F238E27FC236}">
                  <a16:creationId xmlns:a16="http://schemas.microsoft.com/office/drawing/2014/main" id="{8DFB8904-0CB8-45AD-ABD2-F7A582365E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443BDB8-588C-4CBA-9087-EAF1A9DC44ED}"/>
              </a:ext>
            </a:extLst>
          </p:cNvPr>
          <p:cNvGrpSpPr/>
          <p:nvPr/>
        </p:nvGrpSpPr>
        <p:grpSpPr>
          <a:xfrm>
            <a:off x="10818476" y="581026"/>
            <a:ext cx="1279541" cy="923330"/>
            <a:chOff x="10058009" y="493531"/>
            <a:chExt cx="1279541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BF6522E-40E8-436D-926C-4DC6E0F61743}"/>
                </a:ext>
              </a:extLst>
            </p:cNvPr>
            <p:cNvSpPr txBox="1"/>
            <p:nvPr/>
          </p:nvSpPr>
          <p:spPr>
            <a:xfrm>
              <a:off x="10433424" y="493531"/>
              <a:ext cx="90412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HI-SEAS</a:t>
              </a:r>
            </a:p>
            <a:p>
              <a:r>
                <a:rPr lang="en-US" dirty="0"/>
                <a:t>ILMAH</a:t>
              </a:r>
            </a:p>
            <a:p>
              <a:r>
                <a:rPr lang="en-US" dirty="0"/>
                <a:t>MDRS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F683494-70D6-43F1-98C1-018CB2FAF65B}"/>
                </a:ext>
              </a:extLst>
            </p:cNvPr>
            <p:cNvSpPr/>
            <p:nvPr/>
          </p:nvSpPr>
          <p:spPr>
            <a:xfrm>
              <a:off x="10058009" y="589003"/>
              <a:ext cx="407649" cy="166313"/>
            </a:xfrm>
            <a:prstGeom prst="rect">
              <a:avLst/>
            </a:prstGeom>
            <a:solidFill>
              <a:srgbClr val="4472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576A7B44-7682-48AC-8053-B4469FCF0D2C}"/>
                </a:ext>
              </a:extLst>
            </p:cNvPr>
            <p:cNvSpPr/>
            <p:nvPr/>
          </p:nvSpPr>
          <p:spPr>
            <a:xfrm>
              <a:off x="10064467" y="856438"/>
              <a:ext cx="407649" cy="166313"/>
            </a:xfrm>
            <a:prstGeom prst="rect">
              <a:avLst/>
            </a:prstGeom>
            <a:solidFill>
              <a:srgbClr val="ED7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86F3D8A5-04E2-413D-B768-7A530A76B7CD}"/>
                </a:ext>
              </a:extLst>
            </p:cNvPr>
            <p:cNvSpPr/>
            <p:nvPr/>
          </p:nvSpPr>
          <p:spPr>
            <a:xfrm>
              <a:off x="10064466" y="1141701"/>
              <a:ext cx="407649" cy="166313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39" name="Content Placeholder 38">
            <a:extLst>
              <a:ext uri="{FF2B5EF4-FFF2-40B4-BE49-F238E27FC236}">
                <a16:creationId xmlns:a16="http://schemas.microsoft.com/office/drawing/2014/main" id="{F0454710-C294-4EE6-B2F2-6231314BAB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8484873"/>
              </p:ext>
            </p:extLst>
          </p:nvPr>
        </p:nvGraphicFramePr>
        <p:xfrm>
          <a:off x="25399" y="1632167"/>
          <a:ext cx="12136439" cy="5193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0" name="Title 1">
            <a:extLst>
              <a:ext uri="{FF2B5EF4-FFF2-40B4-BE49-F238E27FC236}">
                <a16:creationId xmlns:a16="http://schemas.microsoft.com/office/drawing/2014/main" id="{0D2DD06C-8334-4C11-9FE9-608E5D46B6FB}"/>
              </a:ext>
            </a:extLst>
          </p:cNvPr>
          <p:cNvSpPr txBox="1">
            <a:spLocks/>
          </p:cNvSpPr>
          <p:nvPr/>
        </p:nvSpPr>
        <p:spPr>
          <a:xfrm>
            <a:off x="1756904" y="376238"/>
            <a:ext cx="8673427" cy="10489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Results: Other analog missions</a:t>
            </a:r>
          </a:p>
        </p:txBody>
      </p:sp>
    </p:spTree>
    <p:extLst>
      <p:ext uri="{BB962C8B-B14F-4D97-AF65-F5344CB8AC3E}">
        <p14:creationId xmlns:p14="http://schemas.microsoft.com/office/powerpoint/2010/main" val="3732808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AC92AA5-5E58-4591-A993-F60C152D0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0295" y="1396289"/>
            <a:ext cx="4668257" cy="1325563"/>
          </a:xfrm>
        </p:spPr>
        <p:txBody>
          <a:bodyPr>
            <a:normAutofit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Scenarios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EEE8F11-3582-44B7-9869-F2D26D7DD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133221" cy="3548529"/>
          </a:xfrm>
          <a:custGeom>
            <a:avLst/>
            <a:gdLst>
              <a:gd name="connsiteX0" fmla="*/ 0 w 4133221"/>
              <a:gd name="connsiteY0" fmla="*/ 0 h 3548529"/>
              <a:gd name="connsiteX1" fmla="*/ 3798429 w 4133221"/>
              <a:gd name="connsiteY1" fmla="*/ 0 h 3548529"/>
              <a:gd name="connsiteX2" fmla="*/ 3850140 w 4133221"/>
              <a:gd name="connsiteY2" fmla="*/ 85119 h 3548529"/>
              <a:gd name="connsiteX3" fmla="*/ 4133221 w 4133221"/>
              <a:gd name="connsiteY3" fmla="*/ 1203093 h 3548529"/>
              <a:gd name="connsiteX4" fmla="*/ 1787785 w 4133221"/>
              <a:gd name="connsiteY4" fmla="*/ 3548529 h 3548529"/>
              <a:gd name="connsiteX5" fmla="*/ 129311 w 4133221"/>
              <a:gd name="connsiteY5" fmla="*/ 2861567 h 3548529"/>
              <a:gd name="connsiteX6" fmla="*/ 0 w 4133221"/>
              <a:gd name="connsiteY6" fmla="*/ 2719289 h 3548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33221" h="3548529">
                <a:moveTo>
                  <a:pt x="0" y="0"/>
                </a:moveTo>
                <a:lnTo>
                  <a:pt x="3798429" y="0"/>
                </a:lnTo>
                <a:lnTo>
                  <a:pt x="3850140" y="85119"/>
                </a:lnTo>
                <a:cubicBezTo>
                  <a:pt x="4030674" y="417451"/>
                  <a:pt x="4133221" y="798296"/>
                  <a:pt x="4133221" y="1203093"/>
                </a:cubicBezTo>
                <a:cubicBezTo>
                  <a:pt x="4133221" y="2498442"/>
                  <a:pt x="3083134" y="3548529"/>
                  <a:pt x="1787785" y="3548529"/>
                </a:cubicBezTo>
                <a:cubicBezTo>
                  <a:pt x="1140111" y="3548529"/>
                  <a:pt x="553752" y="3286007"/>
                  <a:pt x="129311" y="2861567"/>
                </a:cubicBezTo>
                <a:lnTo>
                  <a:pt x="0" y="2719289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141F1CC-6A53-4BCF-9127-AABB52E24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1" y="3842187"/>
            <a:ext cx="3321156" cy="3015812"/>
          </a:xfrm>
          <a:custGeom>
            <a:avLst/>
            <a:gdLst>
              <a:gd name="connsiteX0" fmla="*/ 1359768 w 3321156"/>
              <a:gd name="connsiteY0" fmla="*/ 0 h 3015812"/>
              <a:gd name="connsiteX1" fmla="*/ 3321156 w 3321156"/>
              <a:gd name="connsiteY1" fmla="*/ 1961388 h 3015812"/>
              <a:gd name="connsiteX2" fmla="*/ 3084427 w 3321156"/>
              <a:gd name="connsiteY2" fmla="*/ 2896302 h 3015812"/>
              <a:gd name="connsiteX3" fmla="*/ 3011823 w 3321156"/>
              <a:gd name="connsiteY3" fmla="*/ 3015812 h 3015812"/>
              <a:gd name="connsiteX4" fmla="*/ 0 w 3321156"/>
              <a:gd name="connsiteY4" fmla="*/ 3015812 h 3015812"/>
              <a:gd name="connsiteX5" fmla="*/ 0 w 3321156"/>
              <a:gd name="connsiteY5" fmla="*/ 549808 h 3015812"/>
              <a:gd name="connsiteX6" fmla="*/ 112143 w 3321156"/>
              <a:gd name="connsiteY6" fmla="*/ 447886 h 3015812"/>
              <a:gd name="connsiteX7" fmla="*/ 1359768 w 3321156"/>
              <a:gd name="connsiteY7" fmla="*/ 0 h 3015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1156" h="3015812">
                <a:moveTo>
                  <a:pt x="1359768" y="0"/>
                </a:moveTo>
                <a:cubicBezTo>
                  <a:pt x="2443013" y="0"/>
                  <a:pt x="3321156" y="878143"/>
                  <a:pt x="3321156" y="1961388"/>
                </a:cubicBezTo>
                <a:cubicBezTo>
                  <a:pt x="3321156" y="2299902"/>
                  <a:pt x="3235400" y="2618387"/>
                  <a:pt x="3084427" y="2896302"/>
                </a:cubicBezTo>
                <a:lnTo>
                  <a:pt x="3011823" y="3015812"/>
                </a:lnTo>
                <a:lnTo>
                  <a:pt x="0" y="3015812"/>
                </a:lnTo>
                <a:lnTo>
                  <a:pt x="0" y="549808"/>
                </a:lnTo>
                <a:lnTo>
                  <a:pt x="112143" y="447886"/>
                </a:lnTo>
                <a:cubicBezTo>
                  <a:pt x="451187" y="168082"/>
                  <a:pt x="885848" y="0"/>
                  <a:pt x="135976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61B2B49-7142-4CA8-A929-4671548E6A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94530" y="2496668"/>
            <a:ext cx="3118104" cy="311810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44A2BF1-66FB-48A8-A3D4-22CDF8C8245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68" r="21481" b="-2"/>
          <a:stretch/>
        </p:blipFill>
        <p:spPr>
          <a:xfrm>
            <a:off x="3559122" y="2661260"/>
            <a:ext cx="2788920" cy="2788920"/>
          </a:xfrm>
          <a:custGeom>
            <a:avLst/>
            <a:gdLst/>
            <a:ahLst/>
            <a:cxnLst/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77DB5A-CFA1-442B-8627-31EF313565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7" r="5997" b="2"/>
          <a:stretch/>
        </p:blipFill>
        <p:spPr>
          <a:xfrm>
            <a:off x="20" y="10"/>
            <a:ext cx="3967953" cy="3383270"/>
          </a:xfrm>
          <a:custGeom>
            <a:avLst/>
            <a:gdLst/>
            <a:ahLst/>
            <a:cxnLst/>
            <a:rect l="l" t="t" r="r" b="b"/>
            <a:pathLst>
              <a:path w="3967973" h="3383280">
                <a:moveTo>
                  <a:pt x="0" y="0"/>
                </a:moveTo>
                <a:lnTo>
                  <a:pt x="3605273" y="0"/>
                </a:lnTo>
                <a:lnTo>
                  <a:pt x="3704836" y="163887"/>
                </a:lnTo>
                <a:cubicBezTo>
                  <a:pt x="3872651" y="472804"/>
                  <a:pt x="3967973" y="826817"/>
                  <a:pt x="3967973" y="1203093"/>
                </a:cubicBezTo>
                <a:cubicBezTo>
                  <a:pt x="3967973" y="2407177"/>
                  <a:pt x="2991870" y="3383280"/>
                  <a:pt x="1787786" y="3383280"/>
                </a:cubicBezTo>
                <a:cubicBezTo>
                  <a:pt x="1110489" y="3383280"/>
                  <a:pt x="505326" y="3074435"/>
                  <a:pt x="105448" y="2589894"/>
                </a:cubicBezTo>
                <a:lnTo>
                  <a:pt x="0" y="2448881"/>
                </a:lnTo>
                <a:close/>
              </a:path>
            </a:pathLst>
          </a:custGeom>
        </p:spPr>
      </p:pic>
      <p:pic>
        <p:nvPicPr>
          <p:cNvPr id="7" name="Image 4" descr="Mars greenhouse.png">
            <a:extLst>
              <a:ext uri="{FF2B5EF4-FFF2-40B4-BE49-F238E27FC236}">
                <a16:creationId xmlns:a16="http://schemas.microsoft.com/office/drawing/2014/main" id="{2A3171D2-549B-4C34-ABF2-D5492B8EFD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/>
          <a:srcRect l="15134" r="1855" b="-5"/>
          <a:stretch/>
        </p:blipFill>
        <p:spPr bwMode="auto">
          <a:xfrm>
            <a:off x="4825" y="4007260"/>
            <a:ext cx="3155071" cy="2850749"/>
          </a:xfrm>
          <a:custGeom>
            <a:avLst/>
            <a:gdLst/>
            <a:ahLst/>
            <a:cxnLst/>
            <a:rect l="l" t="t" r="r" b="b"/>
            <a:pathLst>
              <a:path w="3155071" h="2850749">
                <a:moveTo>
                  <a:pt x="1358746" y="0"/>
                </a:moveTo>
                <a:cubicBezTo>
                  <a:pt x="2350829" y="0"/>
                  <a:pt x="3155071" y="804242"/>
                  <a:pt x="3155071" y="1796325"/>
                </a:cubicBezTo>
                <a:cubicBezTo>
                  <a:pt x="3155071" y="2168356"/>
                  <a:pt x="3041975" y="2513972"/>
                  <a:pt x="2848287" y="2800668"/>
                </a:cubicBezTo>
                <a:lnTo>
                  <a:pt x="2810837" y="2850749"/>
                </a:lnTo>
                <a:lnTo>
                  <a:pt x="0" y="2850749"/>
                </a:lnTo>
                <a:lnTo>
                  <a:pt x="0" y="623564"/>
                </a:lnTo>
                <a:lnTo>
                  <a:pt x="88552" y="526132"/>
                </a:lnTo>
                <a:cubicBezTo>
                  <a:pt x="413623" y="201061"/>
                  <a:pt x="862705" y="0"/>
                  <a:pt x="1358746" y="0"/>
                </a:cubicBezTo>
                <a:close/>
              </a:path>
            </a:pathLst>
          </a:cu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D49C074-33DE-4EA9-B90A-0408FCCDE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0296" y="2871982"/>
            <a:ext cx="4668256" cy="3181684"/>
          </a:xfrm>
        </p:spPr>
        <p:txBody>
          <a:bodyPr anchor="t">
            <a:normAutofit/>
          </a:bodyPr>
          <a:lstStyle/>
          <a:p>
            <a:r>
              <a:rPr lang="en-US" sz="2400" dirty="0">
                <a:latin typeface="Arial Narrow" panose="020B0606020202030204" pitchFamily="34" charset="0"/>
              </a:rPr>
              <a:t>Reduced gravity / Microgravity</a:t>
            </a:r>
          </a:p>
          <a:p>
            <a:r>
              <a:rPr lang="en-US" sz="2400" dirty="0">
                <a:latin typeface="Arial Narrow" panose="020B0606020202030204" pitchFamily="34" charset="0"/>
              </a:rPr>
              <a:t>Communication delays</a:t>
            </a:r>
          </a:p>
          <a:p>
            <a:r>
              <a:rPr lang="en-US" sz="2400" dirty="0">
                <a:latin typeface="Arial Narrow" panose="020B0606020202030204" pitchFamily="34" charset="0"/>
              </a:rPr>
              <a:t>Crew autonomy</a:t>
            </a:r>
          </a:p>
          <a:p>
            <a:r>
              <a:rPr lang="en-US" sz="2400" dirty="0">
                <a:latin typeface="Arial Narrow" panose="020B0606020202030204" pitchFamily="34" charset="0"/>
              </a:rPr>
              <a:t>Available volume</a:t>
            </a:r>
          </a:p>
          <a:p>
            <a:r>
              <a:rPr lang="en-US" sz="2400" dirty="0">
                <a:latin typeface="Arial Narrow" panose="020B0606020202030204" pitchFamily="34" charset="0"/>
              </a:rPr>
              <a:t>Mission duration</a:t>
            </a:r>
          </a:p>
          <a:p>
            <a:endParaRPr lang="en-US" sz="2400" dirty="0">
              <a:latin typeface="Arial Narrow" panose="020B0606020202030204" pitchFamily="34" charset="0"/>
            </a:endParaRPr>
          </a:p>
          <a:p>
            <a:endParaRPr lang="en-US" sz="2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5771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82413CC-69E6-4BDA-A88D-E4EF8F95B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F1F7357-8633-4CE7-BF80-475EE8A2FA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E402FE4E-C12D-497C-AF81-F08E4E02B4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59247B10-170D-4E62-849A-38FCB43C6A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9A587A7-1BEF-45AA-9EFC-6558A8749C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AC25B5A1-6EF7-44EC-A2F0-1EDC96A79B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80B8582C-7E17-4115-9FF1-979C8405CB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F6C4AB66-7A18-4E51-935B-237F4CA827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CDF12911-A240-4580-8788-0C49DB1FED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EAE0F5DE-442D-4F6C-B02C-2568ED1958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4F24A002-AFDE-4034-85BE-CBF005AE92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36F0721E-B4B0-4A6C-A92C-F8DE92D3AC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54D2DC98-69F8-4F2F-9D45-BDFFA5E2BB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0A636E33-DC38-40B9-B941-037E5D8603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7">
              <a:extLst>
                <a:ext uri="{FF2B5EF4-FFF2-40B4-BE49-F238E27FC236}">
                  <a16:creationId xmlns:a16="http://schemas.microsoft.com/office/drawing/2014/main" id="{03D30690-68C2-4AEC-9789-1495D97E19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id="{1020B1B9-821B-49FB-BDC9-57DA08CBC3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9">
              <a:extLst>
                <a:ext uri="{FF2B5EF4-FFF2-40B4-BE49-F238E27FC236}">
                  <a16:creationId xmlns:a16="http://schemas.microsoft.com/office/drawing/2014/main" id="{720EDCE4-8B18-413F-989E-E79628E5AF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0">
              <a:extLst>
                <a:ext uri="{FF2B5EF4-FFF2-40B4-BE49-F238E27FC236}">
                  <a16:creationId xmlns:a16="http://schemas.microsoft.com/office/drawing/2014/main" id="{8563351E-0DDD-4FC8-8D0C-1E446E3C1B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1">
              <a:extLst>
                <a:ext uri="{FF2B5EF4-FFF2-40B4-BE49-F238E27FC236}">
                  <a16:creationId xmlns:a16="http://schemas.microsoft.com/office/drawing/2014/main" id="{15E8B705-64E7-4513-B3CB-BF46C35732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2">
              <a:extLst>
                <a:ext uri="{FF2B5EF4-FFF2-40B4-BE49-F238E27FC236}">
                  <a16:creationId xmlns:a16="http://schemas.microsoft.com/office/drawing/2014/main" id="{30DAEE1C-EBB5-47F5-9E76-564FCFDBFC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3">
              <a:extLst>
                <a:ext uri="{FF2B5EF4-FFF2-40B4-BE49-F238E27FC236}">
                  <a16:creationId xmlns:a16="http://schemas.microsoft.com/office/drawing/2014/main" id="{EDB255E9-A3E2-4098-99A1-FE38FAD15D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4">
              <a:extLst>
                <a:ext uri="{FF2B5EF4-FFF2-40B4-BE49-F238E27FC236}">
                  <a16:creationId xmlns:a16="http://schemas.microsoft.com/office/drawing/2014/main" id="{D2507F2A-27AF-4833-8273-5FC9A98863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5">
              <a:extLst>
                <a:ext uri="{FF2B5EF4-FFF2-40B4-BE49-F238E27FC236}">
                  <a16:creationId xmlns:a16="http://schemas.microsoft.com/office/drawing/2014/main" id="{8DFB8904-0CB8-45AD-ABD2-F7A582365E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371E480-AB72-4FFC-B28E-8FAC43DBA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133" y="498847"/>
            <a:ext cx="8673427" cy="1048945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Assumptions for future missions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2503175-F283-4322-9D51-4F8320C0B5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6785706"/>
              </p:ext>
            </p:extLst>
          </p:nvPr>
        </p:nvGraphicFramePr>
        <p:xfrm>
          <a:off x="219076" y="1943080"/>
          <a:ext cx="11796014" cy="44840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3092">
                  <a:extLst>
                    <a:ext uri="{9D8B030D-6E8A-4147-A177-3AD203B41FA5}">
                      <a16:colId xmlns:a16="http://schemas.microsoft.com/office/drawing/2014/main" val="1910426791"/>
                    </a:ext>
                  </a:extLst>
                </a:gridCol>
                <a:gridCol w="2740974">
                  <a:extLst>
                    <a:ext uri="{9D8B030D-6E8A-4147-A177-3AD203B41FA5}">
                      <a16:colId xmlns:a16="http://schemas.microsoft.com/office/drawing/2014/main" val="559470783"/>
                    </a:ext>
                  </a:extLst>
                </a:gridCol>
                <a:gridCol w="2740974">
                  <a:extLst>
                    <a:ext uri="{9D8B030D-6E8A-4147-A177-3AD203B41FA5}">
                      <a16:colId xmlns:a16="http://schemas.microsoft.com/office/drawing/2014/main" val="964985222"/>
                    </a:ext>
                  </a:extLst>
                </a:gridCol>
                <a:gridCol w="2740974">
                  <a:extLst>
                    <a:ext uri="{9D8B030D-6E8A-4147-A177-3AD203B41FA5}">
                      <a16:colId xmlns:a16="http://schemas.microsoft.com/office/drawing/2014/main" val="137740430"/>
                    </a:ext>
                  </a:extLst>
                </a:gridCol>
              </a:tblGrid>
              <a:tr h="861687">
                <a:tc>
                  <a:txBody>
                    <a:bodyPr/>
                    <a:lstStyle/>
                    <a:p>
                      <a:endParaRPr lang="en-US" sz="2400" dirty="0">
                        <a:latin typeface="Arial Narrow" panose="020B0606020202030204" pitchFamily="34" charset="0"/>
                      </a:endParaRPr>
                    </a:p>
                  </a:txBody>
                  <a:tcPr marL="83636" marR="83636" marT="41818" marB="41818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 Narrow" panose="020B0606020202030204" pitchFamily="34" charset="0"/>
                        </a:rPr>
                        <a:t>Future Space Station</a:t>
                      </a:r>
                    </a:p>
                  </a:txBody>
                  <a:tcPr marL="83636" marR="83636" marT="41818" marB="41818"/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latin typeface="Arial Narrow" panose="020B0606020202030204" pitchFamily="34" charset="0"/>
                        </a:rPr>
                        <a:t>Interplanetary</a:t>
                      </a:r>
                    </a:p>
                  </a:txBody>
                  <a:tcPr marL="83636" marR="83636" marT="41818" marB="41818"/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latin typeface="Arial Narrow" panose="020B0606020202030204" pitchFamily="34" charset="0"/>
                        </a:rPr>
                        <a:t>Planetary Surface</a:t>
                      </a:r>
                    </a:p>
                  </a:txBody>
                  <a:tcPr marL="83636" marR="83636" marT="41818" marB="41818"/>
                </a:tc>
                <a:extLst>
                  <a:ext uri="{0D108BD9-81ED-4DB2-BD59-A6C34878D82A}">
                    <a16:rowId xmlns:a16="http://schemas.microsoft.com/office/drawing/2014/main" val="1837602322"/>
                  </a:ext>
                </a:extLst>
              </a:tr>
              <a:tr h="517486">
                <a:tc>
                  <a:txBody>
                    <a:bodyPr/>
                    <a:lstStyle/>
                    <a:p>
                      <a:r>
                        <a:rPr lang="en-US" sz="2400" b="1">
                          <a:latin typeface="Arial Narrow" panose="020B0606020202030204" pitchFamily="34" charset="0"/>
                        </a:rPr>
                        <a:t>Available crew time</a:t>
                      </a:r>
                    </a:p>
                  </a:txBody>
                  <a:tcPr marL="83636" marR="83636" marT="41818" marB="41818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 Narrow" panose="020B0606020202030204" pitchFamily="34" charset="0"/>
                        </a:rPr>
                        <a:t>Same as ISS</a:t>
                      </a:r>
                    </a:p>
                  </a:txBody>
                  <a:tcPr marL="83636" marR="83636" marT="41818" marB="41818"/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latin typeface="Arial Narrow" panose="020B0606020202030204" pitchFamily="34" charset="0"/>
                        </a:rPr>
                        <a:t>More than ISS</a:t>
                      </a:r>
                    </a:p>
                  </a:txBody>
                  <a:tcPr marL="83636" marR="83636" marT="41818" marB="4181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>
                          <a:latin typeface="Arial Narrow" panose="020B0606020202030204" pitchFamily="34" charset="0"/>
                        </a:rPr>
                        <a:t>More than ISS</a:t>
                      </a:r>
                    </a:p>
                  </a:txBody>
                  <a:tcPr marL="83636" marR="83636" marT="41818" marB="41818"/>
                </a:tc>
                <a:extLst>
                  <a:ext uri="{0D108BD9-81ED-4DB2-BD59-A6C34878D82A}">
                    <a16:rowId xmlns:a16="http://schemas.microsoft.com/office/drawing/2014/main" val="320803907"/>
                  </a:ext>
                </a:extLst>
              </a:tr>
              <a:tr h="517486">
                <a:tc>
                  <a:txBody>
                    <a:bodyPr/>
                    <a:lstStyle/>
                    <a:p>
                      <a:r>
                        <a:rPr lang="en-US" sz="2400" b="1">
                          <a:latin typeface="Arial Narrow" panose="020B0606020202030204" pitchFamily="34" charset="0"/>
                        </a:rPr>
                        <a:t>Type of crops</a:t>
                      </a:r>
                    </a:p>
                  </a:txBody>
                  <a:tcPr marL="83636" marR="83636" marT="41818" marB="41818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 Narrow" panose="020B0606020202030204" pitchFamily="34" charset="0"/>
                        </a:rPr>
                        <a:t>Leafy greens</a:t>
                      </a:r>
                    </a:p>
                  </a:txBody>
                  <a:tcPr marL="83636" marR="83636" marT="41818" marB="4181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Arial Narrow" panose="020B0606020202030204" pitchFamily="34" charset="0"/>
                        </a:rPr>
                        <a:t>Leafy greens</a:t>
                      </a:r>
                    </a:p>
                  </a:txBody>
                  <a:tcPr marL="83636" marR="83636" marT="41818" marB="41818"/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latin typeface="Arial Narrow" panose="020B0606020202030204" pitchFamily="34" charset="0"/>
                        </a:rPr>
                        <a:t>More diversity</a:t>
                      </a:r>
                    </a:p>
                  </a:txBody>
                  <a:tcPr marL="83636" marR="83636" marT="41818" marB="41818"/>
                </a:tc>
                <a:extLst>
                  <a:ext uri="{0D108BD9-81ED-4DB2-BD59-A6C34878D82A}">
                    <a16:rowId xmlns:a16="http://schemas.microsoft.com/office/drawing/2014/main" val="3119259291"/>
                  </a:ext>
                </a:extLst>
              </a:tr>
              <a:tr h="517486">
                <a:tc>
                  <a:txBody>
                    <a:bodyPr/>
                    <a:lstStyle/>
                    <a:p>
                      <a:r>
                        <a:rPr lang="en-US" sz="2400" b="1">
                          <a:latin typeface="Arial Narrow" panose="020B0606020202030204" pitchFamily="34" charset="0"/>
                        </a:rPr>
                        <a:t>Watering</a:t>
                      </a:r>
                    </a:p>
                  </a:txBody>
                  <a:tcPr marL="83636" marR="83636" marT="41818" marB="41818"/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latin typeface="Arial Narrow" panose="020B0606020202030204" pitchFamily="34" charset="0"/>
                        </a:rPr>
                        <a:t>More automation</a:t>
                      </a:r>
                    </a:p>
                  </a:txBody>
                  <a:tcPr marL="83636" marR="83636" marT="41818" marB="4181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Arial Narrow" panose="020B0606020202030204" pitchFamily="34" charset="0"/>
                        </a:rPr>
                        <a:t>More automation</a:t>
                      </a:r>
                    </a:p>
                  </a:txBody>
                  <a:tcPr marL="83636" marR="83636" marT="41818" marB="41818"/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latin typeface="Arial Narrow" panose="020B0606020202030204" pitchFamily="34" charset="0"/>
                        </a:rPr>
                        <a:t>Fully automated</a:t>
                      </a:r>
                    </a:p>
                  </a:txBody>
                  <a:tcPr marL="83636" marR="83636" marT="41818" marB="41818"/>
                </a:tc>
                <a:extLst>
                  <a:ext uri="{0D108BD9-81ED-4DB2-BD59-A6C34878D82A}">
                    <a16:rowId xmlns:a16="http://schemas.microsoft.com/office/drawing/2014/main" val="1800897960"/>
                  </a:ext>
                </a:extLst>
              </a:tr>
              <a:tr h="517486">
                <a:tc>
                  <a:txBody>
                    <a:bodyPr/>
                    <a:lstStyle/>
                    <a:p>
                      <a:r>
                        <a:rPr lang="en-US" sz="2400" b="1">
                          <a:latin typeface="Arial Narrow" panose="020B0606020202030204" pitchFamily="34" charset="0"/>
                        </a:rPr>
                        <a:t>Health monitoring</a:t>
                      </a:r>
                    </a:p>
                  </a:txBody>
                  <a:tcPr marL="83636" marR="83636" marT="41818" marB="4181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Fully automated</a:t>
                      </a:r>
                    </a:p>
                  </a:txBody>
                  <a:tcPr marL="83636" marR="83636" marT="41818" marB="4181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Fully automated</a:t>
                      </a:r>
                    </a:p>
                  </a:txBody>
                  <a:tcPr marL="83636" marR="83636" marT="41818" marB="4181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Fully automated</a:t>
                      </a:r>
                    </a:p>
                  </a:txBody>
                  <a:tcPr marL="83636" marR="83636" marT="41818" marB="41818"/>
                </a:tc>
                <a:extLst>
                  <a:ext uri="{0D108BD9-81ED-4DB2-BD59-A6C34878D82A}">
                    <a16:rowId xmlns:a16="http://schemas.microsoft.com/office/drawing/2014/main" val="718993771"/>
                  </a:ext>
                </a:extLst>
              </a:tr>
              <a:tr h="517486">
                <a:tc>
                  <a:txBody>
                    <a:bodyPr/>
                    <a:lstStyle/>
                    <a:p>
                      <a:r>
                        <a:rPr lang="en-US" sz="2400" b="1">
                          <a:latin typeface="Arial Narrow" panose="020B0606020202030204" pitchFamily="34" charset="0"/>
                        </a:rPr>
                        <a:t>Sowing and harvesting</a:t>
                      </a:r>
                    </a:p>
                  </a:txBody>
                  <a:tcPr marL="83636" marR="83636" marT="41818" marB="41818"/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latin typeface="Arial Narrow" panose="020B0606020202030204" pitchFamily="34" charset="0"/>
                        </a:rPr>
                        <a:t>Mostly by crew</a:t>
                      </a:r>
                    </a:p>
                  </a:txBody>
                  <a:tcPr marL="83636" marR="83636" marT="41818" marB="41818"/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latin typeface="Arial Narrow" panose="020B0606020202030204" pitchFamily="34" charset="0"/>
                        </a:rPr>
                        <a:t>Mostly by crew</a:t>
                      </a:r>
                    </a:p>
                  </a:txBody>
                  <a:tcPr marL="83636" marR="83636" marT="41818" marB="4181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Fully automated</a:t>
                      </a:r>
                    </a:p>
                  </a:txBody>
                  <a:tcPr marL="83636" marR="83636" marT="41818" marB="41818"/>
                </a:tc>
                <a:extLst>
                  <a:ext uri="{0D108BD9-81ED-4DB2-BD59-A6C34878D82A}">
                    <a16:rowId xmlns:a16="http://schemas.microsoft.com/office/drawing/2014/main" val="1172771745"/>
                  </a:ext>
                </a:extLst>
              </a:tr>
              <a:tr h="517486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Arial Narrow" panose="020B0606020202030204" pitchFamily="34" charset="0"/>
                        </a:rPr>
                        <a:t>Cleaning and consumables</a:t>
                      </a:r>
                    </a:p>
                  </a:txBody>
                  <a:tcPr marL="83636" marR="83636" marT="41818" marB="41818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 Narrow" panose="020B0606020202030204" pitchFamily="34" charset="0"/>
                        </a:rPr>
                        <a:t>Mostly automated</a:t>
                      </a:r>
                    </a:p>
                  </a:txBody>
                  <a:tcPr marL="83636" marR="83636" marT="41818" marB="4181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Mostly automated</a:t>
                      </a:r>
                    </a:p>
                  </a:txBody>
                  <a:tcPr marL="83636" marR="83636" marT="41818" marB="4181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Mostly automated</a:t>
                      </a:r>
                    </a:p>
                  </a:txBody>
                  <a:tcPr marL="83636" marR="83636" marT="41818" marB="41818"/>
                </a:tc>
                <a:extLst>
                  <a:ext uri="{0D108BD9-81ED-4DB2-BD59-A6C34878D82A}">
                    <a16:rowId xmlns:a16="http://schemas.microsoft.com/office/drawing/2014/main" val="2207032418"/>
                  </a:ext>
                </a:extLst>
              </a:tr>
              <a:tr h="517486">
                <a:tc>
                  <a:txBody>
                    <a:bodyPr/>
                    <a:lstStyle/>
                    <a:p>
                      <a:r>
                        <a:rPr lang="en-US" sz="2400" b="1">
                          <a:latin typeface="Arial Narrow" panose="020B0606020202030204" pitchFamily="34" charset="0"/>
                        </a:rPr>
                        <a:t>Maintenance</a:t>
                      </a:r>
                    </a:p>
                  </a:txBody>
                  <a:tcPr marL="83636" marR="83636" marT="41818" marB="41818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 Narrow" panose="020B0606020202030204" pitchFamily="34" charset="0"/>
                        </a:rPr>
                        <a:t>Less than ISS</a:t>
                      </a:r>
                    </a:p>
                  </a:txBody>
                  <a:tcPr marL="83636" marR="83636" marT="41818" marB="4181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>
                          <a:latin typeface="Arial Narrow" panose="020B0606020202030204" pitchFamily="34" charset="0"/>
                        </a:rPr>
                        <a:t>Less than ISS</a:t>
                      </a:r>
                    </a:p>
                  </a:txBody>
                  <a:tcPr marL="83636" marR="83636" marT="41818" marB="41818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 Narrow" panose="020B0606020202030204" pitchFamily="34" charset="0"/>
                        </a:rPr>
                        <a:t>More than ISS</a:t>
                      </a:r>
                    </a:p>
                  </a:txBody>
                  <a:tcPr marL="83636" marR="83636" marT="41818" marB="41818"/>
                </a:tc>
                <a:extLst>
                  <a:ext uri="{0D108BD9-81ED-4DB2-BD59-A6C34878D82A}">
                    <a16:rowId xmlns:a16="http://schemas.microsoft.com/office/drawing/2014/main" val="6525905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74438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731</TotalTime>
  <Words>404</Words>
  <Application>Microsoft Office PowerPoint</Application>
  <PresentationFormat>Widescreen</PresentationFormat>
  <Paragraphs>114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Arial Narrow</vt:lpstr>
      <vt:lpstr>Calibri</vt:lpstr>
      <vt:lpstr>Calibri Light</vt:lpstr>
      <vt:lpstr>Office Theme</vt:lpstr>
      <vt:lpstr>Crew Time Requirements in Future Space Greenhouses What can we infer from current analog and space missions?</vt:lpstr>
      <vt:lpstr>Context and Background</vt:lpstr>
      <vt:lpstr>Methodology: Overview</vt:lpstr>
      <vt:lpstr>Methodology - Example: Plant Ops</vt:lpstr>
      <vt:lpstr>Results: Veggie</vt:lpstr>
      <vt:lpstr>PowerPoint Presentation</vt:lpstr>
      <vt:lpstr>PowerPoint Presentation</vt:lpstr>
      <vt:lpstr>Scenarios</vt:lpstr>
      <vt:lpstr>Assumptions for future missions</vt:lpstr>
      <vt:lpstr>Using crew time in GHM design</vt:lpstr>
      <vt:lpstr>Want to learn more?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Crew Time Requirements in Future Space Greenhouses - What can we infer from current analog and space missions?</dc:title>
  <dc:creator>Poulet, Lucie (KSC-KSCEDUUB)[NPP Fellow]</dc:creator>
  <cp:lastModifiedBy>Massa, Gioia D. (KSC-UBA00)</cp:lastModifiedBy>
  <cp:revision>38</cp:revision>
  <dcterms:created xsi:type="dcterms:W3CDTF">2021-10-12T13:43:32Z</dcterms:created>
  <dcterms:modified xsi:type="dcterms:W3CDTF">2021-10-22T15:17:45Z</dcterms:modified>
</cp:coreProperties>
</file>