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21"/>
  </p:notesMasterIdLst>
  <p:handoutMasterIdLst>
    <p:handoutMasterId r:id="rId22"/>
  </p:handoutMasterIdLst>
  <p:sldIdLst>
    <p:sldId id="2038" r:id="rId2"/>
    <p:sldId id="2028" r:id="rId3"/>
    <p:sldId id="258" r:id="rId4"/>
    <p:sldId id="259" r:id="rId5"/>
    <p:sldId id="260" r:id="rId6"/>
    <p:sldId id="261" r:id="rId7"/>
    <p:sldId id="293" r:id="rId8"/>
    <p:sldId id="2039" r:id="rId9"/>
    <p:sldId id="1915" r:id="rId10"/>
    <p:sldId id="1916" r:id="rId11"/>
    <p:sldId id="263" r:id="rId12"/>
    <p:sldId id="264" r:id="rId13"/>
    <p:sldId id="1761" r:id="rId14"/>
    <p:sldId id="1746" r:id="rId15"/>
    <p:sldId id="1762" r:id="rId16"/>
    <p:sldId id="2042" r:id="rId17"/>
    <p:sldId id="1530" r:id="rId18"/>
    <p:sldId id="1955" r:id="rId19"/>
    <p:sldId id="760" r:id="rId20"/>
  </p:sldIdLst>
  <p:sldSz cx="9144000" cy="6858000" type="screen4x3"/>
  <p:notesSz cx="6858000" cy="931386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99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an A. Ojeda Romero" initials="JAOR" lastIdx="4" clrIdx="0">
    <p:extLst>
      <p:ext uri="{19B8F6BF-5375-455C-9EA6-DF929625EA0E}">
        <p15:presenceInfo xmlns:p15="http://schemas.microsoft.com/office/powerpoint/2012/main" userId="S-1-5-21-865672521-1475708268-755745104-2106" providerId="AD"/>
      </p:ext>
    </p:extLst>
  </p:cmAuthor>
  <p:cmAuthor id="2" name="Rusu, Thomas Tanase. (GSFC-428.0)[KBRwyle]" initials="RTT(4" lastIdx="1" clrIdx="1">
    <p:extLst>
      <p:ext uri="{19B8F6BF-5375-455C-9EA6-DF929625EA0E}">
        <p15:presenceInfo xmlns:p15="http://schemas.microsoft.com/office/powerpoint/2012/main" userId="Rusu, Thomas Tanase. (GSFC-428.0)[KBRwyle]" providerId="None"/>
      </p:ext>
    </p:extLst>
  </p:cmAuthor>
  <p:cmAuthor id="3" name="Hoerbelt, Tiffany H (GSFC-5950)" initials="HTH(5" lastIdx="30" clrIdx="2">
    <p:extLst>
      <p:ext uri="{19B8F6BF-5375-455C-9EA6-DF929625EA0E}">
        <p15:presenceInfo xmlns:p15="http://schemas.microsoft.com/office/powerpoint/2012/main" userId="S::theyd@ndc.nasa.gov::3b7554cf-73fa-41bd-b866-1e31ef251ba7" providerId="AD"/>
      </p:ext>
    </p:extLst>
  </p:cmAuthor>
  <p:cmAuthor id="4" name="Haijun Shen" initials="HS" lastIdx="10" clrIdx="3">
    <p:extLst>
      <p:ext uri="{19B8F6BF-5375-455C-9EA6-DF929625EA0E}">
        <p15:presenceInfo xmlns:p15="http://schemas.microsoft.com/office/powerpoint/2012/main" userId="S-1-5-21-865672521-1475708268-755745104-21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A00"/>
    <a:srgbClr val="FDAA03"/>
    <a:srgbClr val="000066"/>
    <a:srgbClr val="C38201"/>
    <a:srgbClr val="000099"/>
    <a:srgbClr val="C0D2FE"/>
    <a:srgbClr val="B37801"/>
    <a:srgbClr val="FFCB97"/>
    <a:srgbClr val="824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5226" autoAdjust="0"/>
  </p:normalViewPr>
  <p:slideViewPr>
    <p:cSldViewPr>
      <p:cViewPr varScale="1">
        <p:scale>
          <a:sx n="105" d="100"/>
          <a:sy n="105" d="100"/>
        </p:scale>
        <p:origin x="1566" y="78"/>
      </p:cViewPr>
      <p:guideLst>
        <p:guide orient="horz" pos="2160"/>
        <p:guide pos="4992"/>
      </p:guideLst>
    </p:cSldViewPr>
  </p:slideViewPr>
  <p:outlineViewPr>
    <p:cViewPr>
      <p:scale>
        <a:sx n="33" d="100"/>
        <a:sy n="33" d="100"/>
      </p:scale>
      <p:origin x="0" y="-47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9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134496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125" y="4423730"/>
            <a:ext cx="5027750" cy="4191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4281" tIns="46315" rIns="94281" bIns="463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9663" y="704850"/>
            <a:ext cx="4638675" cy="3479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44389845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11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125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366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200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859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4060192" y="8978454"/>
            <a:ext cx="3105997" cy="4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47" tIns="47474" rIns="94947" bIns="47474" anchor="b"/>
          <a:lstStyle/>
          <a:p>
            <a:pPr algn="r" defTabSz="949568"/>
            <a:fld id="{4EC7E18B-7BFE-425E-B8C8-B19AB179E6F8}" type="slidenum">
              <a:rPr lang="en-US" sz="1200">
                <a:ea typeface="ＭＳ Ｐゴシック" pitchFamily="80" charset="-128"/>
              </a:rPr>
              <a:pPr algn="r" defTabSz="949568"/>
              <a:t>11</a:t>
            </a:fld>
            <a:endParaRPr lang="en-US" sz="1200" dirty="0">
              <a:ea typeface="ＭＳ Ｐゴシック" pitchFamily="80" charset="-128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0788" y="708025"/>
            <a:ext cx="4725987" cy="35448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819" y="4490037"/>
            <a:ext cx="5254554" cy="4252781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539" tIns="46770" rIns="93539" bIns="46770"/>
          <a:lstStyle/>
          <a:p>
            <a:pPr defTabSz="931774"/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4285689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704850"/>
            <a:ext cx="4638675" cy="34798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619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156531" y="6324600"/>
            <a:ext cx="5043487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xfrm>
            <a:off x="0" y="6324599"/>
            <a:ext cx="2323218" cy="320675"/>
          </a:xfrm>
          <a:prstGeom prst="rect">
            <a:avLst/>
          </a:prstGeom>
          <a:ln/>
        </p:spPr>
        <p:txBody>
          <a:bodyPr/>
          <a:lstStyle>
            <a:lvl1pPr>
              <a:defRPr sz="1600">
                <a:latin typeface="+mn-lt"/>
              </a:defRPr>
            </a:lvl1pPr>
          </a:lstStyle>
          <a:p>
            <a:pPr>
              <a:defRPr/>
            </a:pPr>
            <a:fld id="{5441BDE6-2EDA-4CED-A746-98867BABBDE8}" type="datetime8">
              <a:rPr lang="en-US" smtClean="0"/>
              <a:t>10/21/2021 11:17 AM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828800" y="6324600"/>
            <a:ext cx="5715000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xfrm>
            <a:off x="33793" y="6324600"/>
            <a:ext cx="2209800" cy="457200"/>
          </a:xfrm>
          <a:prstGeom prst="rect">
            <a:avLst/>
          </a:prstGeom>
          <a:ln/>
        </p:spPr>
        <p:txBody>
          <a:bodyPr/>
          <a:lstStyle>
            <a:lvl1pPr>
              <a:defRPr sz="1600">
                <a:latin typeface="+mn-lt"/>
              </a:defRPr>
            </a:lvl1pPr>
          </a:lstStyle>
          <a:p>
            <a:pPr>
              <a:defRPr/>
            </a:pPr>
            <a:fld id="{7252E824-DD23-487E-95D2-0DDFB331814C}" type="datetime8">
              <a:rPr lang="en-US" smtClean="0"/>
              <a:t>10/21/2021 11:17 AM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156531" y="6324600"/>
            <a:ext cx="5043487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1"/>
          </p:nvPr>
        </p:nvSpPr>
        <p:spPr>
          <a:xfrm>
            <a:off x="76200" y="6324600"/>
            <a:ext cx="2171700" cy="320675"/>
          </a:xfrm>
          <a:prstGeom prst="rect">
            <a:avLst/>
          </a:prstGeom>
          <a:ln/>
        </p:spPr>
        <p:txBody>
          <a:bodyPr/>
          <a:lstStyle>
            <a:lvl1pPr>
              <a:defRPr sz="1600">
                <a:latin typeface="+mn-lt"/>
              </a:defRPr>
            </a:lvl1pPr>
          </a:lstStyle>
          <a:p>
            <a:pPr>
              <a:defRPr/>
            </a:pPr>
            <a:fld id="{85AEC622-51D0-4B86-A132-7D1B17D6569B}" type="datetime8">
              <a:rPr lang="en-US" smtClean="0"/>
              <a:t>10/21/2021 11:17 AM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156531" y="6324600"/>
            <a:ext cx="5043487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1"/>
          </p:nvPr>
        </p:nvSpPr>
        <p:spPr>
          <a:xfrm>
            <a:off x="0" y="6324600"/>
            <a:ext cx="2247900" cy="320675"/>
          </a:xfrm>
          <a:prstGeom prst="rect">
            <a:avLst/>
          </a:prstGeom>
          <a:ln/>
        </p:spPr>
        <p:txBody>
          <a:bodyPr/>
          <a:lstStyle>
            <a:lvl1pPr>
              <a:defRPr sz="1600">
                <a:latin typeface="+mn-lt"/>
              </a:defRPr>
            </a:lvl1pPr>
          </a:lstStyle>
          <a:p>
            <a:pPr>
              <a:defRPr/>
            </a:pPr>
            <a:fld id="{CFE444E5-8EF7-45BF-A90C-DBA321E34930}" type="datetime8">
              <a:rPr lang="en-US" smtClean="0"/>
              <a:t>10/21/2021 11:17 AM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375" y="225425"/>
            <a:ext cx="514985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156531" y="6324600"/>
            <a:ext cx="5043487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xfrm>
            <a:off x="0" y="6324600"/>
            <a:ext cx="2324100" cy="320675"/>
          </a:xfrm>
          <a:prstGeom prst="rect">
            <a:avLst/>
          </a:prstGeom>
          <a:ln/>
        </p:spPr>
        <p:txBody>
          <a:bodyPr/>
          <a:lstStyle>
            <a:lvl1pPr>
              <a:defRPr sz="1600">
                <a:latin typeface="+mn-lt"/>
              </a:defRPr>
            </a:lvl1pPr>
          </a:lstStyle>
          <a:p>
            <a:pPr>
              <a:defRPr/>
            </a:pPr>
            <a:fld id="{FE8B2599-EBB7-47B9-A808-AC958473D07A}" type="datetime8">
              <a:rPr lang="en-US" smtClean="0"/>
              <a:t>10/21/2021 11:17 AM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4375" y="225425"/>
            <a:ext cx="5149850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8644" name="Rectangle 4"/>
          <p:cNvSpPr>
            <a:spLocks noChangeArrowheads="1"/>
          </p:cNvSpPr>
          <p:nvPr/>
        </p:nvSpPr>
        <p:spPr bwMode="auto">
          <a:xfrm>
            <a:off x="153988" y="165100"/>
            <a:ext cx="8801100" cy="6480175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68645" name="Line 5"/>
          <p:cNvSpPr>
            <a:spLocks noChangeShapeType="1"/>
          </p:cNvSpPr>
          <p:nvPr/>
        </p:nvSpPr>
        <p:spPr bwMode="auto">
          <a:xfrm flipH="1">
            <a:off x="177800" y="1358900"/>
            <a:ext cx="8724900" cy="0"/>
          </a:xfrm>
          <a:prstGeom prst="line">
            <a:avLst/>
          </a:prstGeom>
          <a:noFill/>
          <a:ln w="57150" cmpd="thinThick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68647" name="Rectangle 7"/>
          <p:cNvSpPr>
            <a:spLocks noChangeArrowheads="1"/>
          </p:cNvSpPr>
          <p:nvPr/>
        </p:nvSpPr>
        <p:spPr bwMode="auto">
          <a:xfrm>
            <a:off x="7772400" y="6321150"/>
            <a:ext cx="457200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defRPr/>
            </a:pPr>
            <a:fld id="{D3D96F37-879B-44E5-8AF3-993AC1FEA6DB}" type="slidenum">
              <a:rPr lang="en-US" sz="1600" smtClean="0">
                <a:solidFill>
                  <a:schemeClr val="tx1"/>
                </a:solidFill>
                <a:latin typeface="+mn-lt"/>
              </a:rPr>
              <a:pPr algn="l">
                <a:defRPr/>
              </a:pPr>
              <a:t>‹#›</a:t>
            </a:fld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31" name="Picture 9" descr="NASA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0" y="2286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0" y="304800"/>
            <a:ext cx="990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 userDrawn="1"/>
        </p:nvSpPr>
        <p:spPr>
          <a:xfrm>
            <a:off x="1716088" y="6645275"/>
            <a:ext cx="5676900" cy="24622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000" dirty="0">
                <a:latin typeface="+mn-lt"/>
              </a:rPr>
              <a:t>This document has been reviewed and determined not to contain export controlled technical data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8047451" y="6318585"/>
            <a:ext cx="715549" cy="338554"/>
          </a:xfrm>
          <a:prstGeom prst="rect">
            <a:avLst/>
          </a:prstGeom>
          <a:noFill/>
        </p:spPr>
        <p:txBody>
          <a:bodyPr wrap="square" lIns="45720" rIns="45720" rtlCol="0" anchor="ctr" anchorCtr="1">
            <a:spAutoFit/>
          </a:bodyPr>
          <a:lstStyle/>
          <a:p>
            <a:r>
              <a:rPr lang="en-US" sz="1600" dirty="0">
                <a:latin typeface="+mn-lt"/>
              </a:rPr>
              <a:t>of 19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6" r:id="rId3"/>
    <p:sldLayoutId id="2147483657" r:id="rId4"/>
    <p:sldLayoutId id="2147483662" r:id="rId5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CBBFC-56B9-44A6-9702-BD04555686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/>
              <a:t>Aqua Flight Operations Team Constellation Exit Maneuver Status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2F50345-D827-4F47-9E07-D68C59C9B01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896" tIns="50798" rIns="88896" bIns="50798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ctr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lang="en-US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213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-"/>
              <a:defRPr lang="en-US" sz="18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5850" indent="-228600"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&gt;"/>
              <a:defRPr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defTabSz="902983">
              <a:spcBef>
                <a:spcPts val="281"/>
              </a:spcBef>
            </a:pPr>
            <a:r>
              <a:rPr lang="en-US" sz="1800" kern="0" dirty="0">
                <a:cs typeface="Times New Roman" panose="02020603050405020304" pitchFamily="18" charset="0"/>
                <a:sym typeface="Times New Roman" pitchFamily="18" charset="0"/>
              </a:rPr>
              <a:t>Aqua Flight Systems Manager</a:t>
            </a:r>
          </a:p>
          <a:p>
            <a:pPr marL="0" indent="0" defTabSz="902983">
              <a:spcBef>
                <a:spcPts val="281"/>
              </a:spcBef>
            </a:pPr>
            <a:r>
              <a:rPr lang="en-US" sz="1800" kern="0" dirty="0">
                <a:cs typeface="Times New Roman" panose="02020603050405020304" pitchFamily="18" charset="0"/>
                <a:sym typeface="Times New Roman" pitchFamily="18" charset="0"/>
              </a:rPr>
              <a:t>Thomas Rusu</a:t>
            </a:r>
            <a:endParaRPr lang="en-US" kern="0" dirty="0">
              <a:cs typeface="Times New Roman" panose="02020603050405020304" pitchFamily="18" charset="0"/>
              <a:sym typeface="Arial" pitchFamily="34" charset="0"/>
            </a:endParaRPr>
          </a:p>
          <a:p>
            <a:pPr marL="0" indent="0" defTabSz="902983">
              <a:spcBef>
                <a:spcPts val="281"/>
              </a:spcBef>
            </a:pPr>
            <a:r>
              <a:rPr lang="en-US" sz="1800" kern="0" dirty="0">
                <a:cs typeface="Times New Roman" panose="02020603050405020304" pitchFamily="18" charset="0"/>
                <a:sym typeface="Times New Roman" pitchFamily="18" charset="0"/>
              </a:rPr>
              <a:t>(301) 614-5104</a:t>
            </a:r>
          </a:p>
          <a:p>
            <a:pPr marL="0" indent="0" defTabSz="902983">
              <a:spcBef>
                <a:spcPts val="281"/>
              </a:spcBef>
            </a:pPr>
            <a:r>
              <a:rPr lang="en-US" sz="1800" u="sng" kern="0" dirty="0">
                <a:solidFill>
                  <a:srgbClr val="0000FF"/>
                </a:solidFill>
                <a:cs typeface="Times New Roman" panose="02020603050405020304" pitchFamily="18" charset="0"/>
                <a:sym typeface="Times New Roman" pitchFamily="18" charset="0"/>
              </a:rPr>
              <a:t>Thomas.rusu@nasa.gov</a:t>
            </a:r>
            <a:endParaRPr lang="en-US" sz="1200" u="sng" kern="0" dirty="0">
              <a:solidFill>
                <a:srgbClr val="0000FF"/>
              </a:solidFill>
              <a:cs typeface="Times New Roman" panose="02020603050405020304" pitchFamily="18" charset="0"/>
              <a:sym typeface="Times New Roman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87927B-B096-4938-A255-2BAD431960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50F986B-17BB-46E4-B274-B09C4CE5D5A9}" type="datetime8">
              <a:rPr lang="en-US" smtClean="0"/>
              <a:t>10/21/2021 11:17 AM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F144D8-1345-478D-BD16-B0C9A70964AB}"/>
              </a:ext>
            </a:extLst>
          </p:cNvPr>
          <p:cNvSpPr txBox="1"/>
          <p:nvPr/>
        </p:nvSpPr>
        <p:spPr>
          <a:xfrm>
            <a:off x="685800" y="5612367"/>
            <a:ext cx="75438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+mn-lt"/>
              </a:rPr>
              <a:t>Updates since the May 2021 Aqua Exit Review in </a:t>
            </a:r>
            <a:r>
              <a:rPr lang="en-US" sz="1800" b="1" dirty="0">
                <a:solidFill>
                  <a:srgbClr val="0000FF"/>
                </a:solidFill>
                <a:latin typeface="+mn-lt"/>
              </a:rPr>
              <a:t>blue</a:t>
            </a:r>
          </a:p>
        </p:txBody>
      </p:sp>
    </p:spTree>
    <p:extLst>
      <p:ext uri="{BB962C8B-B14F-4D97-AF65-F5344CB8AC3E}">
        <p14:creationId xmlns:p14="http://schemas.microsoft.com/office/powerpoint/2010/main" val="3598752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00FF"/>
                </a:solidFill>
              </a:rPr>
              <a:t>Agenda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564546"/>
              </p:ext>
            </p:extLst>
          </p:nvPr>
        </p:nvGraphicFramePr>
        <p:xfrm>
          <a:off x="419100" y="1524000"/>
          <a:ext cx="83058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5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02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515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Slide(s)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649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Aqua Spacecraft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649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Spacecraft Component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649">
                <a:tc>
                  <a:txBody>
                    <a:bodyPr/>
                    <a:lstStyle/>
                    <a:p>
                      <a:r>
                        <a:rPr lang="en-US" sz="1800" b="1" dirty="0"/>
                        <a:t>Aqua Instrument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649">
                <a:tc>
                  <a:txBody>
                    <a:bodyPr/>
                    <a:lstStyle/>
                    <a:p>
                      <a:r>
                        <a:rPr lang="en-US" sz="1800" b="1" dirty="0"/>
                        <a:t>Prime and Backup Staffing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649">
                <a:tc>
                  <a:txBody>
                    <a:bodyPr/>
                    <a:lstStyle/>
                    <a:p>
                      <a:r>
                        <a:rPr lang="en-US" sz="1800" b="1" dirty="0"/>
                        <a:t>Aqua Constellation Exit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649">
                <a:tc>
                  <a:txBody>
                    <a:bodyPr/>
                    <a:lstStyle/>
                    <a:p>
                      <a:r>
                        <a:rPr lang="en-US" sz="1800" b="1" dirty="0"/>
                        <a:t>Battery Depth of Discharge (DOD) 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8-10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649">
                <a:tc>
                  <a:txBody>
                    <a:bodyPr/>
                    <a:lstStyle/>
                    <a:p>
                      <a:r>
                        <a:rPr lang="en-US" sz="1800" b="1" dirty="0"/>
                        <a:t>Constellation Exit Maneuver Timing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11-12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649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Risks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13-17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649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Path Forward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649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Activity Schedule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5070580"/>
                  </a:ext>
                </a:extLst>
              </a:tr>
              <a:tr h="332649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Conclusions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1378657"/>
                  </a:ext>
                </a:extLst>
              </a:tr>
            </a:tbl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6FCB3B-59D7-4AFA-AA9F-E3FC2F9E2FB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400" y="6324600"/>
            <a:ext cx="2209800" cy="457200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5E40ED-E2B1-4E78-B6E6-B905A03D7906}" type="datetime8">
              <a:rPr kumimoji="0" lang="en-US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10/21/2021 11:17 AM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910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92765" y="152401"/>
            <a:ext cx="9067800" cy="1219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br>
              <a:rPr lang="en-US" sz="3200" dirty="0">
                <a:solidFill>
                  <a:srgbClr val="0000FF"/>
                </a:solidFill>
              </a:rPr>
            </a:br>
            <a:r>
              <a:rPr lang="en-US" sz="3200" dirty="0">
                <a:solidFill>
                  <a:srgbClr val="0000FF"/>
                </a:solidFill>
              </a:rPr>
              <a:t>Aqua Spacecraft Status</a:t>
            </a:r>
            <a:br>
              <a:rPr lang="en-US" sz="3200" dirty="0">
                <a:solidFill>
                  <a:srgbClr val="0000FF"/>
                </a:solidFill>
              </a:rPr>
            </a:br>
            <a:r>
              <a:rPr lang="en-US" sz="2000" dirty="0">
                <a:solidFill>
                  <a:srgbClr val="0000FF"/>
                </a:solidFill>
              </a:rPr>
              <a:t>All subsystems on Primary Hardware except as noted </a:t>
            </a:r>
            <a:br>
              <a:rPr lang="en-US" sz="1900" b="1" dirty="0">
                <a:solidFill>
                  <a:schemeClr val="tx1"/>
                </a:solidFill>
              </a:rPr>
            </a:br>
            <a:endParaRPr lang="en-US" sz="1900" b="1" dirty="0">
              <a:solidFill>
                <a:schemeClr val="tx1"/>
              </a:solidFill>
            </a:endParaRPr>
          </a:p>
        </p:txBody>
      </p:sp>
      <p:sp>
        <p:nvSpPr>
          <p:cNvPr id="11479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458200" cy="462039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000" b="1" dirty="0"/>
              <a:t>Command &amp; Data Handling </a:t>
            </a:r>
            <a:r>
              <a:rPr lang="en-US" sz="2000" dirty="0"/>
              <a:t>(CDH) – </a:t>
            </a:r>
            <a:r>
              <a:rPr lang="en-US" sz="2000" b="1" dirty="0">
                <a:solidFill>
                  <a:srgbClr val="00B050"/>
                </a:solidFill>
              </a:rPr>
              <a:t>Nominal</a:t>
            </a:r>
          </a:p>
          <a:p>
            <a:pPr lvl="1">
              <a:defRPr/>
            </a:pPr>
            <a:r>
              <a:rPr lang="en-US" sz="1600" b="0" dirty="0"/>
              <a:t>Solid State Recorder (SSR),</a:t>
            </a:r>
            <a:r>
              <a:rPr lang="en-US" sz="1600" b="0" dirty="0">
                <a:solidFill>
                  <a:srgbClr val="FF0000"/>
                </a:solidFill>
              </a:rPr>
              <a:t> </a:t>
            </a:r>
            <a:r>
              <a:rPr lang="en-US" sz="1600" b="0" dirty="0"/>
              <a:t>Has 136 Gbits capacity,  full capacity available </a:t>
            </a:r>
          </a:p>
          <a:p>
            <a:pPr>
              <a:defRPr/>
            </a:pPr>
            <a:r>
              <a:rPr lang="en-US" sz="2000" b="1" dirty="0"/>
              <a:t>Communications </a:t>
            </a:r>
            <a:r>
              <a:rPr lang="en-US" sz="2000" dirty="0"/>
              <a:t>(COMM) – </a:t>
            </a:r>
            <a:r>
              <a:rPr lang="en-US" sz="2000" b="1" dirty="0">
                <a:solidFill>
                  <a:srgbClr val="00B050"/>
                </a:solidFill>
              </a:rPr>
              <a:t>Nominal</a:t>
            </a:r>
          </a:p>
          <a:p>
            <a:pPr lvl="1">
              <a:defRPr/>
            </a:pPr>
            <a:r>
              <a:rPr lang="en-US" sz="1600" b="0" dirty="0"/>
              <a:t>X-Band String - both strings working – full capacity available </a:t>
            </a:r>
          </a:p>
          <a:p>
            <a:pPr lvl="1">
              <a:defRPr/>
            </a:pPr>
            <a:r>
              <a:rPr lang="en-US" sz="1600" b="0" dirty="0"/>
              <a:t>S-Band String - both strings working – full capacity available</a:t>
            </a:r>
          </a:p>
          <a:p>
            <a:pPr>
              <a:defRPr/>
            </a:pPr>
            <a:r>
              <a:rPr lang="en-US" sz="2000" b="1" dirty="0"/>
              <a:t>Electrical Power System </a:t>
            </a:r>
            <a:r>
              <a:rPr lang="en-US" sz="2000" dirty="0"/>
              <a:t>(EPS) – </a:t>
            </a:r>
            <a:r>
              <a:rPr lang="en-US" sz="2000" b="1" dirty="0">
                <a:solidFill>
                  <a:srgbClr val="00B050"/>
                </a:solidFill>
              </a:rPr>
              <a:t>Good</a:t>
            </a:r>
            <a:endParaRPr lang="en-US" sz="2000" dirty="0"/>
          </a:p>
          <a:p>
            <a:pPr lvl="1">
              <a:defRPr/>
            </a:pPr>
            <a:r>
              <a:rPr lang="en-US" sz="1600" b="0" dirty="0"/>
              <a:t>Battery Cell and Heater Controller performing nominally</a:t>
            </a:r>
          </a:p>
          <a:p>
            <a:pPr lvl="1">
              <a:buClr>
                <a:schemeClr val="tx1"/>
              </a:buClr>
              <a:defRPr/>
            </a:pPr>
            <a:r>
              <a:rPr lang="en-US" sz="1600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23</a:t>
            </a:r>
            <a:r>
              <a:rPr lang="en-US" sz="1600" b="0" dirty="0"/>
              <a:t>/132  Confirmed string loss </a:t>
            </a:r>
          </a:p>
          <a:p>
            <a:pPr>
              <a:defRPr/>
            </a:pPr>
            <a:r>
              <a:rPr lang="en-US" sz="2000" b="1" dirty="0"/>
              <a:t>Flight Software </a:t>
            </a:r>
            <a:r>
              <a:rPr lang="en-US" sz="2000" dirty="0"/>
              <a:t>(FSW) – </a:t>
            </a:r>
            <a:r>
              <a:rPr lang="en-US" sz="2000" b="1" dirty="0">
                <a:solidFill>
                  <a:srgbClr val="00B050"/>
                </a:solidFill>
              </a:rPr>
              <a:t>Nominal</a:t>
            </a:r>
          </a:p>
          <a:p>
            <a:pPr>
              <a:defRPr/>
            </a:pPr>
            <a:r>
              <a:rPr lang="en-US" sz="2000" b="1" dirty="0"/>
              <a:t>Guidance, Navigation &amp; Control</a:t>
            </a:r>
            <a:r>
              <a:rPr lang="en-US" sz="2000" dirty="0"/>
              <a:t> (GN&amp;C) – </a:t>
            </a:r>
            <a:r>
              <a:rPr lang="en-US" sz="2000" b="1" dirty="0">
                <a:solidFill>
                  <a:srgbClr val="00B050"/>
                </a:solidFill>
              </a:rPr>
              <a:t>Nominal</a:t>
            </a:r>
          </a:p>
          <a:p>
            <a:pPr lvl="1">
              <a:defRPr/>
            </a:pPr>
            <a:r>
              <a:rPr lang="en-US" sz="1600" b="0" dirty="0"/>
              <a:t>Minor drift in STA residuals – Monitoring – No impact to navigation seen</a:t>
            </a:r>
          </a:p>
          <a:p>
            <a:pPr>
              <a:defRPr/>
            </a:pPr>
            <a:r>
              <a:rPr lang="en-US" sz="2000" b="1" dirty="0"/>
              <a:t>Propulsion </a:t>
            </a:r>
            <a:r>
              <a:rPr lang="en-US" sz="2000" dirty="0"/>
              <a:t>(PROP) – </a:t>
            </a:r>
            <a:r>
              <a:rPr lang="en-US" sz="2000" b="1" dirty="0">
                <a:solidFill>
                  <a:srgbClr val="00B050"/>
                </a:solidFill>
              </a:rPr>
              <a:t>Nominal</a:t>
            </a:r>
          </a:p>
          <a:p>
            <a:pPr>
              <a:defRPr/>
            </a:pPr>
            <a:r>
              <a:rPr lang="en-US" sz="2000" b="1" dirty="0"/>
              <a:t>Thermal Control System </a:t>
            </a:r>
            <a:r>
              <a:rPr lang="en-US" sz="2000" dirty="0"/>
              <a:t>(TCS) – </a:t>
            </a:r>
            <a:r>
              <a:rPr lang="en-US" sz="2000" b="1" dirty="0">
                <a:solidFill>
                  <a:srgbClr val="00B050"/>
                </a:solidFill>
              </a:rPr>
              <a:t>Nominal</a:t>
            </a:r>
          </a:p>
          <a:p>
            <a:pPr>
              <a:defRPr/>
            </a:pPr>
            <a:r>
              <a:rPr lang="en-US" sz="2000" b="1" dirty="0"/>
              <a:t>Instruments </a:t>
            </a:r>
            <a:r>
              <a:rPr lang="en-US" sz="2000" dirty="0"/>
              <a:t>(INST) – </a:t>
            </a:r>
            <a:r>
              <a:rPr lang="en-US" sz="2000" b="1" dirty="0">
                <a:solidFill>
                  <a:srgbClr val="00B050"/>
                </a:solidFill>
              </a:rPr>
              <a:t>Nominal</a:t>
            </a:r>
          </a:p>
          <a:p>
            <a:pPr lvl="1">
              <a:defRPr/>
            </a:pPr>
            <a:r>
              <a:rPr lang="en-US" sz="1600" b="0" dirty="0"/>
              <a:t>HSB, AMSR-E, and AMSU-A2  </a:t>
            </a:r>
            <a:r>
              <a:rPr lang="en-US" sz="1600" b="0" dirty="0">
                <a:solidFill>
                  <a:srgbClr val="FF0000"/>
                </a:solidFill>
              </a:rPr>
              <a:t>RED</a:t>
            </a:r>
            <a:r>
              <a:rPr lang="en-US" sz="1600" b="0" dirty="0"/>
              <a:t>, all other instruments are taking science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6803B1-96D3-4C9B-963C-254AA29EA48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E110C0C-5E06-43EA-9796-3F808ED1055D}" type="datetime8">
              <a:rPr lang="en-US" smtClean="0"/>
              <a:t>10/21/2021 11:17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141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394460" y="289467"/>
            <a:ext cx="6256020" cy="92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base">
              <a:spcBef>
                <a:spcPct val="0"/>
              </a:spcBef>
              <a:spcAft>
                <a:spcPct val="0"/>
              </a:spcAft>
              <a:defRPr sz="1900" b="1">
                <a:latin typeface="+mj-lt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dirty="0">
                <a:solidFill>
                  <a:srgbClr val="0000FF"/>
                </a:solidFill>
              </a:rPr>
              <a:t>Spacecraft Component Status</a:t>
            </a:r>
          </a:p>
          <a:p>
            <a:r>
              <a:rPr lang="en-US" sz="2000" dirty="0">
                <a:solidFill>
                  <a:srgbClr val="0000FF"/>
                </a:solidFill>
              </a:rPr>
              <a:t>Spacecraft Bus is in Excellent Health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FAD3E86-F688-4199-85FD-376527B484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835557"/>
              </p:ext>
            </p:extLst>
          </p:nvPr>
        </p:nvGraphicFramePr>
        <p:xfrm>
          <a:off x="331470" y="1371600"/>
          <a:ext cx="8382000" cy="5235215"/>
        </p:xfrm>
        <a:graphic>
          <a:graphicData uri="http://schemas.openxmlformats.org/drawingml/2006/table">
            <a:tbl>
              <a:tblPr/>
              <a:tblGrid>
                <a:gridCol w="953347">
                  <a:extLst>
                    <a:ext uri="{9D8B030D-6E8A-4147-A177-3AD203B41FA5}">
                      <a16:colId xmlns:a16="http://schemas.microsoft.com/office/drawing/2014/main" val="2960455466"/>
                    </a:ext>
                  </a:extLst>
                </a:gridCol>
                <a:gridCol w="1027853">
                  <a:extLst>
                    <a:ext uri="{9D8B030D-6E8A-4147-A177-3AD203B41FA5}">
                      <a16:colId xmlns:a16="http://schemas.microsoft.com/office/drawing/2014/main" val="219994028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14108496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7062353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046661181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421071153"/>
                    </a:ext>
                  </a:extLst>
                </a:gridCol>
              </a:tblGrid>
              <a:tr h="21543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Subsystem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Component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Design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Capability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Comments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43577"/>
                  </a:ext>
                </a:extLst>
              </a:tr>
              <a:tr h="52879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Elect. Power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Solar Array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 </a:t>
                      </a:r>
                      <a:b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Strings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 </a:t>
                      </a:r>
                      <a:b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Strings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82.6%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out of 132 strings appear to have failed.  The latest failure occurred on </a:t>
                      </a:r>
                      <a:r>
                        <a:rPr lang="en-US" sz="105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7/27/2021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and was confirmed during the 9/22/2021 EPS State of Health (SOH) Test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63379"/>
                  </a:ext>
                </a:extLst>
              </a:tr>
              <a:tr h="3460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Battery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Cells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Cells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Anomalous performance on BMA-2 Cell 4 in September 2005, returned to nominal within weeks.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714391"/>
                  </a:ext>
                </a:extLst>
              </a:tr>
              <a:tr h="1370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Thermal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TCLs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862835"/>
                  </a:ext>
                </a:extLst>
              </a:tr>
              <a:tr h="130567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OBC's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CTC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666177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GNCC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446467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PC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511756"/>
                  </a:ext>
                </a:extLst>
              </a:tr>
              <a:tr h="1370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ISC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162191"/>
                  </a:ext>
                </a:extLst>
              </a:tr>
              <a:tr h="13056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Communications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X-Band String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616495"/>
                  </a:ext>
                </a:extLst>
              </a:tr>
              <a:tr h="1370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S-Band String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726566"/>
                  </a:ext>
                </a:extLst>
              </a:tr>
              <a:tr h="130567">
                <a:tc rowSpan="7"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C&amp;DH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USO-1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21254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USO-2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435551"/>
                  </a:ext>
                </a:extLst>
              </a:tr>
              <a:tr h="1324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FMU/SSR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136Gbits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136Gbits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593173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C&amp;T Bus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53232"/>
                  </a:ext>
                </a:extLst>
              </a:tr>
              <a:tr h="1056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S/C Support Bus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205839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PC Bus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97652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GN&amp;C Bus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85173"/>
                  </a:ext>
                </a:extLst>
              </a:tr>
              <a:tr h="130567">
                <a:tc rowSpan="10"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GN&amp;C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CSSA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324529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ESA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841694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MTA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775231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ODE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859626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RWA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09382"/>
                  </a:ext>
                </a:extLst>
              </a:tr>
              <a:tr h="74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Monitoring a minor Star Tracker Residual Anomaly </a:t>
                      </a:r>
                    </a:p>
                  </a:txBody>
                  <a:tcPr marL="5779" marR="5779" marT="5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896083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SADA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766854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TAM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1315"/>
                  </a:ext>
                </a:extLst>
              </a:tr>
              <a:tr h="1305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VDE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616382"/>
                  </a:ext>
                </a:extLst>
              </a:tr>
              <a:tr h="1370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WDE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674779"/>
                  </a:ext>
                </a:extLst>
              </a:tr>
              <a:tr h="1370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Propulsion</a:t>
                      </a:r>
                    </a:p>
                  </a:txBody>
                  <a:tcPr marL="5779" marR="5779" marT="5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DTM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Nominal Performance</a:t>
                      </a:r>
                    </a:p>
                  </a:txBody>
                  <a:tcPr marL="5779" marR="5779" marT="57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764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421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3291" y="337176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base">
              <a:spcBef>
                <a:spcPct val="0"/>
              </a:spcBef>
              <a:spcAft>
                <a:spcPct val="0"/>
              </a:spcAft>
              <a:defRPr sz="1900" b="1">
                <a:latin typeface="+mj-lt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dirty="0">
                <a:solidFill>
                  <a:srgbClr val="0000FF"/>
                </a:solidFill>
              </a:rPr>
              <a:t>Aqua Instrument Status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74A2295-FDFE-4A80-8D93-F15132385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744992"/>
              </p:ext>
            </p:extLst>
          </p:nvPr>
        </p:nvGraphicFramePr>
        <p:xfrm>
          <a:off x="228600" y="1375922"/>
          <a:ext cx="8641080" cy="4982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007">
                  <a:extLst>
                    <a:ext uri="{9D8B030D-6E8A-4147-A177-3AD203B41FA5}">
                      <a16:colId xmlns:a16="http://schemas.microsoft.com/office/drawing/2014/main" val="236772386"/>
                    </a:ext>
                  </a:extLst>
                </a:gridCol>
                <a:gridCol w="1940260">
                  <a:extLst>
                    <a:ext uri="{9D8B030D-6E8A-4147-A177-3AD203B41FA5}">
                      <a16:colId xmlns:a16="http://schemas.microsoft.com/office/drawing/2014/main" val="3470642086"/>
                    </a:ext>
                  </a:extLst>
                </a:gridCol>
                <a:gridCol w="4863813">
                  <a:extLst>
                    <a:ext uri="{9D8B030D-6E8A-4147-A177-3AD203B41FA5}">
                      <a16:colId xmlns:a16="http://schemas.microsoft.com/office/drawing/2014/main" val="1216149746"/>
                    </a:ext>
                  </a:extLst>
                </a:gridCol>
              </a:tblGrid>
              <a:tr h="34968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Instrument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298961"/>
                  </a:ext>
                </a:extLst>
              </a:tr>
              <a:tr h="1148763">
                <a:tc>
                  <a:txBody>
                    <a:bodyPr/>
                    <a:lstStyle/>
                    <a:p>
                      <a:r>
                        <a:rPr lang="en-US" sz="1600" b="1" dirty="0"/>
                        <a:t>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</a:rPr>
                        <a:t>Excellent</a:t>
                      </a:r>
                      <a:endParaRPr lang="en-US" sz="1600" b="1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Approximately 200 of 2378 channels are degraded due to radiation; however, they are still useful.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Cooler-A Telemetry, frozen since a 3/28/2014 Anomaly, was restored during recovery activities performed on 9/27/2016.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72960"/>
                  </a:ext>
                </a:extLst>
              </a:tr>
              <a:tr h="76837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>
                          <a:solidFill>
                            <a:schemeClr val="dk1"/>
                          </a:solidFill>
                        </a:rPr>
                        <a:t>CERES-Fore &amp; Aft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</a:rPr>
                        <a:t>Excellent</a:t>
                      </a:r>
                      <a:endParaRPr lang="en-US" sz="1600" b="1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Cross-track and Biaxial modes fully functional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CERES-Fore: shortwave channel failed on 3/30/05; the other two channels remain operational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889532"/>
                  </a:ext>
                </a:extLst>
              </a:tr>
              <a:tr h="540425">
                <a:tc>
                  <a:txBody>
                    <a:bodyPr/>
                    <a:lstStyle/>
                    <a:p>
                      <a:r>
                        <a:rPr lang="en-US" sz="1600" b="1" dirty="0"/>
                        <a:t>MODIS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</a:rPr>
                        <a:t>Excellent</a:t>
                      </a:r>
                      <a:endParaRPr lang="en-US" sz="1600" b="1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3 of 4 10-Watt calibration bulbs inoperable; no impact to science operations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069750"/>
                  </a:ext>
                </a:extLst>
              </a:tr>
              <a:tr h="731770">
                <a:tc>
                  <a:txBody>
                    <a:bodyPr/>
                    <a:lstStyle/>
                    <a:p>
                      <a:r>
                        <a:rPr lang="en-US" sz="1600" b="1" dirty="0"/>
                        <a:t>AMSU-A1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FFC000"/>
                          </a:solidFill>
                        </a:rPr>
                        <a:t>Fair</a:t>
                      </a:r>
                      <a:endParaRPr lang="en-US" sz="1600" b="1" kern="1200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AMSU-A1 Anomaly on 6/21/2018 caused unexplained shift in Channel 14, but on 6/19/2019 the shift was unexpectedly reversed, and the Channel recovered.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78752"/>
                  </a:ext>
                </a:extLst>
              </a:tr>
              <a:tr h="762952">
                <a:tc>
                  <a:txBody>
                    <a:bodyPr/>
                    <a:lstStyle/>
                    <a:p>
                      <a:r>
                        <a:rPr lang="en-US" sz="1600" b="1" dirty="0"/>
                        <a:t>AMSU-A2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Failed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AMSU-A2 Anomaly on 9/24/2016 caused loss of Channels 1 and 2. The recovery attempts were unsuccessful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337605"/>
                  </a:ext>
                </a:extLst>
              </a:tr>
              <a:tr h="317896">
                <a:tc>
                  <a:txBody>
                    <a:bodyPr/>
                    <a:lstStyle/>
                    <a:p>
                      <a:r>
                        <a:rPr lang="en-US" sz="1600" b="1" dirty="0"/>
                        <a:t>AMSR-E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FF0000"/>
                          </a:solidFill>
                        </a:rPr>
                        <a:t>Failed</a:t>
                      </a:r>
                      <a:endParaRPr lang="en-US" sz="16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</a:rPr>
                        <a:t>Off since March 2016 (Major Anomaly October 2011)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958442"/>
                  </a:ext>
                </a:extLst>
              </a:tr>
              <a:tr h="317896">
                <a:tc>
                  <a:txBody>
                    <a:bodyPr/>
                    <a:lstStyle/>
                    <a:p>
                      <a:r>
                        <a:rPr lang="en-US" sz="1600" b="1" dirty="0"/>
                        <a:t>HSB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Failed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Off since February 2003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76520"/>
                  </a:ext>
                </a:extLst>
              </a:tr>
            </a:tbl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0CD4E8-B0A7-426F-B141-185523167DE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A55E448-E67B-4100-8180-A17DCD044C8D}" type="datetime8">
              <a:rPr lang="en-US" smtClean="0"/>
              <a:t>10/21/2021 11:17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526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713838865"/>
              </p:ext>
            </p:extLst>
          </p:nvPr>
        </p:nvGraphicFramePr>
        <p:xfrm>
          <a:off x="633412" y="1524000"/>
          <a:ext cx="7877173" cy="4654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6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7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31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87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Backup (Aura)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898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Flight Systems Manager 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dirty="0">
                          <a:solidFill>
                            <a:schemeClr val="tx1"/>
                          </a:solidFill>
                        </a:rPr>
                        <a:t>Tom Rusu (“Ru”)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</a:rPr>
                        <a:t>Chuck Hudson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8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Communications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>
                          <a:solidFill>
                            <a:schemeClr val="tx1"/>
                          </a:solidFill>
                        </a:rPr>
                        <a:t>Jeremy Stanfield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Mark Bowen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898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Command &amp; Data Handling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Josh Graves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Priya Bhagat</a:t>
                      </a:r>
                      <a:endParaRPr lang="en-US" sz="2000" baseline="0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898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Flight Software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Andrew Slovak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</a:rPr>
                        <a:t>Drew Loebig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035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Guidance, Navigation &amp; Controls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Josh Bowman (Lead GNC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</a:rPr>
                        <a:t>), Ricky Burcat, Ava Afghahi</a:t>
                      </a:r>
                      <a:endParaRPr lang="en-US" sz="2000" i="0" kern="1200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898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Power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&amp; Thermal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>
                          <a:solidFill>
                            <a:schemeClr val="tx1"/>
                          </a:solidFill>
                        </a:rPr>
                        <a:t>Mark Bowen</a:t>
                      </a:r>
                      <a:endParaRPr lang="en-US" sz="2000" i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Ricky Burcat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898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Instruments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baseline="0" dirty="0">
                          <a:solidFill>
                            <a:schemeClr val="tx1"/>
                          </a:solidFill>
                        </a:rPr>
                        <a:t>Jesse Treptow</a:t>
                      </a:r>
                      <a:endParaRPr lang="en-US" sz="2000" i="0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Jacob Williams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2125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EOS Conjunction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Analyst (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ECA)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Syed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</a:rPr>
                        <a:t> Hasan, </a:t>
                      </a:r>
                      <a:r>
                        <a:rPr lang="en-US" sz="2000" b="0" kern="1200" baseline="0" dirty="0">
                          <a:solidFill>
                            <a:schemeClr val="tx1"/>
                          </a:solidFill>
                        </a:rPr>
                        <a:t>Ian Crum</a:t>
                      </a:r>
                      <a:endParaRPr lang="en-US" sz="2000" b="0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i="0" kern="1200" baseline="0" dirty="0">
                        <a:solidFill>
                          <a:srgbClr val="0000FF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304800"/>
            <a:ext cx="8229600" cy="73761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kern="1200" dirty="0">
                <a:solidFill>
                  <a:srgbClr val="0000FF"/>
                </a:solidFill>
              </a:rPr>
              <a:t>Prime and Backup Staffing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0751D-D7EF-4BE2-8246-0839C886704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64D1D39-B747-4750-B30F-F5BD8E640A40}" type="datetime8">
              <a:rPr lang="en-US" smtClean="0"/>
              <a:t>10/21/2021 11:17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12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05BB30F-45F9-40FF-963A-ADCA3D54E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324" y="468384"/>
            <a:ext cx="6229351" cy="542925"/>
          </a:xfrm>
        </p:spPr>
        <p:txBody>
          <a:bodyPr/>
          <a:lstStyle/>
          <a:p>
            <a:r>
              <a:rPr lang="en-US" sz="3200" kern="1200" dirty="0">
                <a:solidFill>
                  <a:srgbClr val="0000FF"/>
                </a:solidFill>
              </a:rPr>
              <a:t>Aqua Constellation Exit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81A24C-DE24-4230-9ACF-EEAA7008096B}"/>
              </a:ext>
            </a:extLst>
          </p:cNvPr>
          <p:cNvSpPr txBox="1">
            <a:spLocks/>
          </p:cNvSpPr>
          <p:nvPr/>
        </p:nvSpPr>
        <p:spPr>
          <a:xfrm>
            <a:off x="152400" y="1394528"/>
            <a:ext cx="8722337" cy="54634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b="1" dirty="0"/>
              <a:t>Constellation Exit Maneuvers (CEMs) and Perigee Lowering Maneuvers (PLMs) Baseline Plan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CEMs: Tue/Fri burn pairs: </a:t>
            </a:r>
            <a:r>
              <a:rPr lang="en-US" sz="1800" b="1" dirty="0">
                <a:solidFill>
                  <a:srgbClr val="0000FF"/>
                </a:solidFill>
              </a:rPr>
              <a:t>Jan 11</a:t>
            </a:r>
            <a:r>
              <a:rPr lang="en-US" sz="1800" b="1" baseline="30000" dirty="0">
                <a:solidFill>
                  <a:srgbClr val="0000FF"/>
                </a:solidFill>
              </a:rPr>
              <a:t>th</a:t>
            </a:r>
            <a:r>
              <a:rPr lang="en-US" sz="1800" b="1" dirty="0">
                <a:solidFill>
                  <a:srgbClr val="0000FF"/>
                </a:solidFill>
              </a:rPr>
              <a:t> &amp; 14</a:t>
            </a:r>
            <a:r>
              <a:rPr lang="en-US" sz="1800" b="1" baseline="30000" dirty="0">
                <a:solidFill>
                  <a:srgbClr val="0000FF"/>
                </a:solidFill>
              </a:rPr>
              <a:t>th</a:t>
            </a:r>
            <a:r>
              <a:rPr lang="en-US" sz="1800" dirty="0"/>
              <a:t> (CEM1&amp;2); </a:t>
            </a:r>
            <a:r>
              <a:rPr lang="en-US" sz="1800" b="1" dirty="0">
                <a:solidFill>
                  <a:srgbClr val="0000FF"/>
                </a:solidFill>
              </a:rPr>
              <a:t>Jan 25</a:t>
            </a:r>
            <a:r>
              <a:rPr lang="en-US" sz="1800" b="1" baseline="30000" dirty="0">
                <a:solidFill>
                  <a:srgbClr val="0000FF"/>
                </a:solidFill>
              </a:rPr>
              <a:t>th</a:t>
            </a:r>
            <a:r>
              <a:rPr lang="en-US" sz="1800" b="1" dirty="0">
                <a:solidFill>
                  <a:srgbClr val="0000FF"/>
                </a:solidFill>
              </a:rPr>
              <a:t> &amp; 28</a:t>
            </a:r>
            <a:r>
              <a:rPr lang="en-US" sz="1800" b="1" baseline="30000" dirty="0">
                <a:solidFill>
                  <a:srgbClr val="0000FF"/>
                </a:solidFill>
              </a:rPr>
              <a:t>th</a:t>
            </a:r>
            <a:r>
              <a:rPr lang="en-US" sz="1800" b="1" dirty="0">
                <a:solidFill>
                  <a:srgbClr val="0000FF"/>
                </a:solidFill>
              </a:rPr>
              <a:t> </a:t>
            </a:r>
            <a:r>
              <a:rPr lang="en-US" sz="1800" dirty="0"/>
              <a:t>(CEM3&amp;4)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PLMs: Every Tue/Fri starting </a:t>
            </a:r>
            <a:r>
              <a:rPr lang="en-US" sz="1800" b="1" dirty="0">
                <a:solidFill>
                  <a:srgbClr val="0000FF"/>
                </a:solidFill>
              </a:rPr>
              <a:t>Feb 1</a:t>
            </a:r>
            <a:r>
              <a:rPr lang="en-US" sz="1800" b="1" baseline="30000" dirty="0">
                <a:solidFill>
                  <a:srgbClr val="0000FF"/>
                </a:solidFill>
              </a:rPr>
              <a:t>st</a:t>
            </a:r>
            <a:r>
              <a:rPr lang="en-US" sz="1800" b="1" dirty="0">
                <a:solidFill>
                  <a:srgbClr val="0000FF"/>
                </a:solidFill>
              </a:rPr>
              <a:t>  </a:t>
            </a:r>
            <a:r>
              <a:rPr lang="en-US" sz="1800" dirty="0"/>
              <a:t>– 9 burns </a:t>
            </a:r>
            <a:r>
              <a:rPr lang="en-US" sz="1800" b="1" dirty="0">
                <a:solidFill>
                  <a:srgbClr val="0000FF"/>
                </a:solidFill>
              </a:rPr>
              <a:t>(burns located at orbital midnight)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+y-side sun exposure accounted for by adjusting burn location (35 degrees prior to apogee/perigee) and slew direction 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Waive-off and abort criteria has been developed to ensure mission safety</a:t>
            </a:r>
          </a:p>
          <a:p>
            <a:pPr lvl="1">
              <a:spcBef>
                <a:spcPts val="0"/>
              </a:spcBef>
            </a:pPr>
            <a:r>
              <a:rPr lang="en-US" sz="1800" b="1" dirty="0">
                <a:solidFill>
                  <a:srgbClr val="0000FF"/>
                </a:solidFill>
              </a:rPr>
              <a:t>Battery Depth-of-Discharge (DOD) tests conducted to ensure bus voltage does not result in a spacecraft transition during CEMs (see slide 8 for details)</a:t>
            </a:r>
          </a:p>
          <a:p>
            <a:pPr>
              <a:spcBef>
                <a:spcPts val="0"/>
              </a:spcBef>
            </a:pPr>
            <a:r>
              <a:rPr lang="en-US" sz="2000" b="1" dirty="0"/>
              <a:t>Simulations were conducted during the summer of 2021</a:t>
            </a:r>
          </a:p>
          <a:p>
            <a:pPr lvl="1">
              <a:spcBef>
                <a:spcPts val="0"/>
              </a:spcBef>
            </a:pPr>
            <a:r>
              <a:rPr lang="en-US" sz="1800" b="1" dirty="0">
                <a:solidFill>
                  <a:srgbClr val="0000FF"/>
                </a:solidFill>
              </a:rPr>
              <a:t>CEM Full team simulation on July 15</a:t>
            </a:r>
            <a:r>
              <a:rPr lang="en-US" sz="1800" b="1" baseline="30000" dirty="0">
                <a:solidFill>
                  <a:srgbClr val="0000FF"/>
                </a:solidFill>
              </a:rPr>
              <a:t>th 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0000FF"/>
                </a:solidFill>
              </a:rPr>
              <a:t>Nominal case and thruster abort conducted</a:t>
            </a:r>
          </a:p>
          <a:p>
            <a:pPr lvl="1">
              <a:spcBef>
                <a:spcPts val="0"/>
              </a:spcBef>
            </a:pPr>
            <a:r>
              <a:rPr lang="en-US" sz="1800" b="1" dirty="0">
                <a:solidFill>
                  <a:srgbClr val="0000FF"/>
                </a:solidFill>
              </a:rPr>
              <a:t>CEM #2 Run-for-Record Product Validation Simulation on July 22</a:t>
            </a:r>
            <a:r>
              <a:rPr lang="en-US" sz="1800" b="1" baseline="30000" dirty="0">
                <a:solidFill>
                  <a:srgbClr val="0000FF"/>
                </a:solidFill>
              </a:rPr>
              <a:t>nd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0000FF"/>
                </a:solidFill>
              </a:rPr>
              <a:t>Verified FOT maneuver products/tools </a:t>
            </a:r>
          </a:p>
          <a:p>
            <a:pPr lvl="2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1000" b="1" dirty="0">
              <a:solidFill>
                <a:srgbClr val="0000FF"/>
              </a:solidFill>
            </a:endParaRPr>
          </a:p>
          <a:p>
            <a:pPr>
              <a:spcBef>
                <a:spcPts val="0"/>
              </a:spcBef>
            </a:pPr>
            <a:endParaRPr lang="en-US" sz="1600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ACC2B5-DE0C-4556-974A-F65C41A92AB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0BF60C0-682D-4B94-A9B9-0C7C2FD557A3}" type="datetime8">
              <a:rPr lang="en-US" smtClean="0"/>
              <a:t>10/21/2021 11:17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16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80FF62-9D8E-4830-B409-7D47F3C5018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CC542D-FA19-40BF-99FA-D9DB14702D8C}" type="datetime8">
              <a:rPr lang="en-US" smtClean="0"/>
              <a:t>10/21/2021 11:17 AM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BD5317F-6350-47A2-913B-48EC7F849ACE}"/>
              </a:ext>
            </a:extLst>
          </p:cNvPr>
          <p:cNvSpPr txBox="1">
            <a:spLocks/>
          </p:cNvSpPr>
          <p:nvPr/>
        </p:nvSpPr>
        <p:spPr>
          <a:xfrm>
            <a:off x="1457324" y="468384"/>
            <a:ext cx="6229351" cy="5429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kern="1200" dirty="0">
                <a:solidFill>
                  <a:srgbClr val="0000FF"/>
                </a:solidFill>
              </a:rPr>
              <a:t>Battery DOD Tests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5FA240-F45F-4A2C-A58C-246EE86B63F6}"/>
              </a:ext>
            </a:extLst>
          </p:cNvPr>
          <p:cNvSpPr txBox="1">
            <a:spLocks/>
          </p:cNvSpPr>
          <p:nvPr/>
        </p:nvSpPr>
        <p:spPr>
          <a:xfrm>
            <a:off x="233729" y="1447800"/>
            <a:ext cx="8719771" cy="56158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b="1" dirty="0">
                <a:solidFill>
                  <a:srgbClr val="0000FF"/>
                </a:solidFill>
              </a:rPr>
              <a:t>As a result of the May 2021 Aqua Exit Review, an On-Orbit Battery Discharge Test has been developed to understand the battery profile (specifically the battery/main bus voltage) behavior at higher than nominal Depth of Discharge (DOD) values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Nominal on-orbit DOD = 12%</a:t>
            </a: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rgbClr val="0000FF"/>
                </a:solidFill>
              </a:rPr>
              <a:t>NG Space has recommended stepping DOD up to the estimated worst-case DOD for the CEMs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Run-for-Record simulation – August 3rd 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17% test – August 10th; bus voltage = 29.93V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20% test – August 17th; bus voltage = 29.85V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23% test – September 14th; bus voltage = 29.76V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25% test (conservative estimate) – October 26</a:t>
            </a:r>
            <a:r>
              <a:rPr lang="en-US" sz="1800" baseline="30000" dirty="0">
                <a:solidFill>
                  <a:srgbClr val="0000FF"/>
                </a:solidFill>
              </a:rPr>
              <a:t>th</a:t>
            </a:r>
            <a:r>
              <a:rPr lang="en-US" sz="1800" dirty="0">
                <a:solidFill>
                  <a:srgbClr val="0000FF"/>
                </a:solidFill>
              </a:rPr>
              <a:t>; bus voltage = TBD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Bus voltage yellow limit = 27.5V</a:t>
            </a:r>
          </a:p>
          <a:p>
            <a:pPr>
              <a:spcBef>
                <a:spcPts val="0"/>
              </a:spcBef>
            </a:pPr>
            <a:endParaRPr lang="en-US" sz="2000" b="1" dirty="0"/>
          </a:p>
          <a:p>
            <a:pPr>
              <a:spcBef>
                <a:spcPts val="0"/>
              </a:spcBef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920796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A85486A-BBB1-44F0-9C8E-814CEC90337B}"/>
              </a:ext>
            </a:extLst>
          </p:cNvPr>
          <p:cNvSpPr txBox="1">
            <a:spLocks/>
          </p:cNvSpPr>
          <p:nvPr/>
        </p:nvSpPr>
        <p:spPr>
          <a:xfrm>
            <a:off x="1447800" y="348393"/>
            <a:ext cx="62484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kern="0" dirty="0">
                <a:solidFill>
                  <a:srgbClr val="0000FF"/>
                </a:solidFill>
              </a:rPr>
              <a:t>Aqua CEM 1 Timing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CB539D-F870-4BB5-991E-4D483C323E10}"/>
              </a:ext>
            </a:extLst>
          </p:cNvPr>
          <p:cNvSpPr txBox="1"/>
          <p:nvPr/>
        </p:nvSpPr>
        <p:spPr>
          <a:xfrm>
            <a:off x="5220915" y="1769046"/>
            <a:ext cx="494085" cy="2560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44F86E-EA83-4295-B151-9DF646FF86B3}"/>
              </a:ext>
            </a:extLst>
          </p:cNvPr>
          <p:cNvSpPr txBox="1"/>
          <p:nvPr/>
        </p:nvSpPr>
        <p:spPr>
          <a:xfrm>
            <a:off x="5220915" y="2090292"/>
            <a:ext cx="494085" cy="2560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4ED37-7C8A-4B39-A41C-B9AEE206B6A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A59B777-00DE-4AA4-82F3-9FB1398E801E}" type="datetime8">
              <a:rPr lang="en-US" smtClean="0"/>
              <a:t>10/21/2021 11:17 AM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0163F6-81D9-4DA4-9470-B054A1698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8" y="2792456"/>
            <a:ext cx="8705843" cy="3438442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2EEDA67-36D9-42CF-BFD6-C0531C188A4A}"/>
              </a:ext>
            </a:extLst>
          </p:cNvPr>
          <p:cNvSpPr txBox="1">
            <a:spLocks/>
          </p:cNvSpPr>
          <p:nvPr/>
        </p:nvSpPr>
        <p:spPr>
          <a:xfrm>
            <a:off x="190500" y="1387480"/>
            <a:ext cx="8719771" cy="56158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b="1" dirty="0">
                <a:solidFill>
                  <a:srgbClr val="0000FF"/>
                </a:solidFill>
              </a:rPr>
              <a:t>CEM 1 – January 11</a:t>
            </a:r>
            <a:r>
              <a:rPr lang="en-US" sz="2000" b="1" baseline="30000" dirty="0">
                <a:solidFill>
                  <a:srgbClr val="0000FF"/>
                </a:solidFill>
              </a:rPr>
              <a:t>th</a:t>
            </a:r>
            <a:r>
              <a:rPr lang="en-US" sz="2000" b="1" dirty="0">
                <a:solidFill>
                  <a:srgbClr val="0000FF"/>
                </a:solidFill>
              </a:rPr>
              <a:t>, 2022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0000FF"/>
                </a:solidFill>
              </a:rPr>
              <a:t>Commanded Yaw Angle: -165.65⁰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0000FF"/>
                </a:solidFill>
              </a:rPr>
              <a:t>“Short-Short” slew option 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0000FF"/>
                </a:solidFill>
              </a:rPr>
              <a:t>Slew out -165.65⁰; Slew back +165.65⁰</a:t>
            </a:r>
          </a:p>
          <a:p>
            <a:pPr lvl="1">
              <a:spcBef>
                <a:spcPts val="0"/>
              </a:spcBef>
            </a:pPr>
            <a:endParaRPr lang="en-US" sz="1600" dirty="0">
              <a:solidFill>
                <a:srgbClr val="0000FF"/>
              </a:solidFill>
            </a:endParaRPr>
          </a:p>
          <a:p>
            <a:pPr>
              <a:spcBef>
                <a:spcPts val="0"/>
              </a:spcBef>
            </a:pPr>
            <a:endParaRPr lang="en-US" sz="2000" b="1" dirty="0"/>
          </a:p>
          <a:p>
            <a:pPr>
              <a:spcBef>
                <a:spcPts val="0"/>
              </a:spcBef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340485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A85486A-BBB1-44F0-9C8E-814CEC90337B}"/>
              </a:ext>
            </a:extLst>
          </p:cNvPr>
          <p:cNvSpPr txBox="1">
            <a:spLocks/>
          </p:cNvSpPr>
          <p:nvPr/>
        </p:nvSpPr>
        <p:spPr>
          <a:xfrm>
            <a:off x="1428750" y="358502"/>
            <a:ext cx="62484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kern="0" dirty="0">
                <a:solidFill>
                  <a:srgbClr val="0000FF"/>
                </a:solidFill>
              </a:rPr>
              <a:t>Aqua CEM 2 Timing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08A67F-783A-4C8F-86F1-C9A09EAE300A}"/>
              </a:ext>
            </a:extLst>
          </p:cNvPr>
          <p:cNvSpPr txBox="1"/>
          <p:nvPr/>
        </p:nvSpPr>
        <p:spPr>
          <a:xfrm>
            <a:off x="5220915" y="2029968"/>
            <a:ext cx="494085" cy="2560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53993A-BAA2-4B6E-BAD4-0B29F7CF43CE}"/>
              </a:ext>
            </a:extLst>
          </p:cNvPr>
          <p:cNvSpPr txBox="1"/>
          <p:nvPr/>
        </p:nvSpPr>
        <p:spPr>
          <a:xfrm>
            <a:off x="5220914" y="1709293"/>
            <a:ext cx="494085" cy="2560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1">
            <a:spAutoFit/>
          </a:bodyPr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827358-F295-4CBC-9596-0DAD20C7A7C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A01857D-775B-4DCC-A58B-DB7CD7876F11}" type="datetime8">
              <a:rPr lang="en-US" smtClean="0"/>
              <a:t>10/21/2021 11:17 AM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702550F-D665-4026-9AED-24D91CF3D190}"/>
              </a:ext>
            </a:extLst>
          </p:cNvPr>
          <p:cNvSpPr txBox="1">
            <a:spLocks/>
          </p:cNvSpPr>
          <p:nvPr/>
        </p:nvSpPr>
        <p:spPr>
          <a:xfrm>
            <a:off x="190500" y="1387480"/>
            <a:ext cx="8719771" cy="56158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b="1" dirty="0">
                <a:solidFill>
                  <a:srgbClr val="0000FF"/>
                </a:solidFill>
              </a:rPr>
              <a:t>CEM 2 – January 11</a:t>
            </a:r>
            <a:r>
              <a:rPr lang="en-US" sz="2000" b="1" baseline="30000" dirty="0">
                <a:solidFill>
                  <a:srgbClr val="0000FF"/>
                </a:solidFill>
              </a:rPr>
              <a:t>th</a:t>
            </a:r>
            <a:r>
              <a:rPr lang="en-US" sz="2000" b="1" dirty="0">
                <a:solidFill>
                  <a:srgbClr val="0000FF"/>
                </a:solidFill>
              </a:rPr>
              <a:t>, 2022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0000FF"/>
                </a:solidFill>
              </a:rPr>
              <a:t>Commanded Yaw Angle: -165.65⁰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0000FF"/>
                </a:solidFill>
              </a:rPr>
              <a:t>“Short-Long” slew option 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0000FF"/>
                </a:solidFill>
              </a:rPr>
              <a:t>Slew out -165.65⁰; Slew back -194.35⁰</a:t>
            </a:r>
          </a:p>
          <a:p>
            <a:pPr lvl="1">
              <a:spcBef>
                <a:spcPts val="0"/>
              </a:spcBef>
            </a:pPr>
            <a:endParaRPr lang="en-US" sz="1600" dirty="0">
              <a:solidFill>
                <a:srgbClr val="0000FF"/>
              </a:solidFill>
            </a:endParaRPr>
          </a:p>
          <a:p>
            <a:pPr>
              <a:spcBef>
                <a:spcPts val="0"/>
              </a:spcBef>
            </a:pPr>
            <a:endParaRPr lang="en-US" sz="2000" b="1" dirty="0"/>
          </a:p>
          <a:p>
            <a:pPr>
              <a:spcBef>
                <a:spcPts val="0"/>
              </a:spcBef>
            </a:pPr>
            <a:endParaRPr lang="en-US" sz="16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21FEA8-548F-45D0-BF34-FC06E5A6E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63" y="2587623"/>
            <a:ext cx="8655644" cy="325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90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" y="161953"/>
            <a:ext cx="8742364" cy="1097280"/>
          </a:xfrm>
        </p:spPr>
        <p:txBody>
          <a:bodyPr wrap="square" lIns="91440" tIns="45720" rIns="91440" bIns="45720" anchor="ctr" anchorCtr="1"/>
          <a:lstStyle/>
          <a:p>
            <a:pPr algn="ctr" eaLnBrk="1" hangingPunct="1">
              <a:defRPr/>
            </a:pPr>
            <a:r>
              <a:rPr lang="en-US" sz="3200" kern="1200" dirty="0">
                <a:solidFill>
                  <a:srgbClr val="0000FF"/>
                </a:solidFill>
              </a:rPr>
              <a:t> </a:t>
            </a:r>
            <a:r>
              <a:rPr lang="en-US" sz="2800" kern="1200" dirty="0">
                <a:solidFill>
                  <a:srgbClr val="0000FF"/>
                </a:solidFill>
              </a:rPr>
              <a:t>FOT Constellation Exit/Lowering </a:t>
            </a:r>
            <a:br>
              <a:rPr lang="en-US" sz="2000" kern="1200" dirty="0">
                <a:solidFill>
                  <a:srgbClr val="0000FF"/>
                </a:solidFill>
              </a:rPr>
            </a:br>
            <a:r>
              <a:rPr lang="en-US" sz="2000" kern="1200" dirty="0">
                <a:solidFill>
                  <a:srgbClr val="0000FF"/>
                </a:solidFill>
              </a:rPr>
              <a:t>NASA Risk Matrix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322263" y="1426325"/>
            <a:ext cx="3317775" cy="2582472"/>
            <a:chOff x="215" y="847"/>
            <a:chExt cx="2351" cy="2165"/>
          </a:xfrm>
        </p:grpSpPr>
        <p:sp>
          <p:nvSpPr>
            <p:cNvPr id="17505" name="Rectangle 46"/>
            <p:cNvSpPr>
              <a:spLocks noChangeArrowheads="1"/>
            </p:cNvSpPr>
            <p:nvPr/>
          </p:nvSpPr>
          <p:spPr bwMode="auto">
            <a:xfrm>
              <a:off x="410" y="945"/>
              <a:ext cx="111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6034" tIns="22224" rIns="46034" bIns="22224">
              <a:spAutoFit/>
            </a:bodyPr>
            <a:lstStyle/>
            <a:p>
              <a:pPr algn="l" defTabSz="679450"/>
              <a:r>
                <a:rPr lang="en-US" sz="1200" b="1" dirty="0">
                  <a:ea typeface="ＭＳ Ｐゴシック" pitchFamily="80" charset="-128"/>
                </a:rPr>
                <a:t>5</a:t>
              </a:r>
            </a:p>
          </p:txBody>
        </p:sp>
        <p:sp>
          <p:nvSpPr>
            <p:cNvPr id="17506" name="Rectangle 47"/>
            <p:cNvSpPr>
              <a:spLocks noChangeArrowheads="1"/>
            </p:cNvSpPr>
            <p:nvPr/>
          </p:nvSpPr>
          <p:spPr bwMode="auto">
            <a:xfrm>
              <a:off x="410" y="1295"/>
              <a:ext cx="111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6034" tIns="22224" rIns="46034" bIns="22224">
              <a:spAutoFit/>
            </a:bodyPr>
            <a:lstStyle/>
            <a:p>
              <a:pPr algn="l" defTabSz="679450"/>
              <a:r>
                <a:rPr lang="en-US" sz="1200" b="1" dirty="0">
                  <a:ea typeface="ＭＳ Ｐゴシック" pitchFamily="80" charset="-128"/>
                </a:rPr>
                <a:t>4</a:t>
              </a:r>
            </a:p>
          </p:txBody>
        </p:sp>
        <p:sp>
          <p:nvSpPr>
            <p:cNvPr id="17507" name="Rectangle 48"/>
            <p:cNvSpPr>
              <a:spLocks noChangeArrowheads="1"/>
            </p:cNvSpPr>
            <p:nvPr/>
          </p:nvSpPr>
          <p:spPr bwMode="auto">
            <a:xfrm>
              <a:off x="410" y="1669"/>
              <a:ext cx="111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6034" tIns="22224" rIns="46034" bIns="22224">
              <a:spAutoFit/>
            </a:bodyPr>
            <a:lstStyle/>
            <a:p>
              <a:pPr algn="l" defTabSz="679450"/>
              <a:r>
                <a:rPr lang="en-US" sz="1200" b="1" dirty="0">
                  <a:ea typeface="ＭＳ Ｐゴシック" pitchFamily="80" charset="-128"/>
                </a:rPr>
                <a:t>3</a:t>
              </a:r>
            </a:p>
          </p:txBody>
        </p:sp>
        <p:sp>
          <p:nvSpPr>
            <p:cNvPr id="17508" name="Rectangle 49"/>
            <p:cNvSpPr>
              <a:spLocks noChangeArrowheads="1"/>
            </p:cNvSpPr>
            <p:nvPr/>
          </p:nvSpPr>
          <p:spPr bwMode="auto">
            <a:xfrm>
              <a:off x="410" y="2009"/>
              <a:ext cx="111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6034" tIns="22224" rIns="46034" bIns="22224">
              <a:spAutoFit/>
            </a:bodyPr>
            <a:lstStyle/>
            <a:p>
              <a:pPr algn="l" defTabSz="679450"/>
              <a:r>
                <a:rPr lang="en-US" sz="1200" b="1" dirty="0">
                  <a:ea typeface="ＭＳ Ｐゴシック" pitchFamily="80" charset="-128"/>
                </a:rPr>
                <a:t>2</a:t>
              </a:r>
            </a:p>
          </p:txBody>
        </p:sp>
        <p:sp>
          <p:nvSpPr>
            <p:cNvPr id="17509" name="Rectangle 50"/>
            <p:cNvSpPr>
              <a:spLocks noChangeArrowheads="1"/>
            </p:cNvSpPr>
            <p:nvPr/>
          </p:nvSpPr>
          <p:spPr bwMode="auto">
            <a:xfrm>
              <a:off x="410" y="2418"/>
              <a:ext cx="111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6034" tIns="22224" rIns="46034" bIns="22224">
              <a:spAutoFit/>
            </a:bodyPr>
            <a:lstStyle/>
            <a:p>
              <a:pPr algn="l" defTabSz="679450"/>
              <a:r>
                <a:rPr lang="en-US" sz="1200" b="1" dirty="0">
                  <a:ea typeface="ＭＳ Ｐゴシック" pitchFamily="80" charset="-128"/>
                </a:rPr>
                <a:t>1</a:t>
              </a:r>
            </a:p>
          </p:txBody>
        </p:sp>
        <p:sp>
          <p:nvSpPr>
            <p:cNvPr id="17510" name="Rectangle 51"/>
            <p:cNvSpPr>
              <a:spLocks noChangeArrowheads="1"/>
            </p:cNvSpPr>
            <p:nvPr/>
          </p:nvSpPr>
          <p:spPr bwMode="auto">
            <a:xfrm>
              <a:off x="691" y="2683"/>
              <a:ext cx="111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6034" tIns="22224" rIns="46034" bIns="22224">
              <a:spAutoFit/>
            </a:bodyPr>
            <a:lstStyle/>
            <a:p>
              <a:pPr algn="l" defTabSz="679450"/>
              <a:r>
                <a:rPr lang="en-US" sz="1200" b="1" dirty="0">
                  <a:ea typeface="ＭＳ Ｐゴシック" pitchFamily="80" charset="-128"/>
                </a:rPr>
                <a:t>1</a:t>
              </a:r>
            </a:p>
          </p:txBody>
        </p:sp>
        <p:sp>
          <p:nvSpPr>
            <p:cNvPr id="17511" name="Rectangle 52"/>
            <p:cNvSpPr>
              <a:spLocks noChangeArrowheads="1"/>
            </p:cNvSpPr>
            <p:nvPr/>
          </p:nvSpPr>
          <p:spPr bwMode="auto">
            <a:xfrm>
              <a:off x="1110" y="2680"/>
              <a:ext cx="111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6034" tIns="22224" rIns="46034" bIns="22224">
              <a:spAutoFit/>
            </a:bodyPr>
            <a:lstStyle/>
            <a:p>
              <a:pPr algn="l" defTabSz="679450"/>
              <a:r>
                <a:rPr lang="en-US" sz="1200" b="1" dirty="0">
                  <a:ea typeface="ＭＳ Ｐゴシック" pitchFamily="80" charset="-128"/>
                </a:rPr>
                <a:t>2</a:t>
              </a:r>
            </a:p>
          </p:txBody>
        </p:sp>
        <p:sp>
          <p:nvSpPr>
            <p:cNvPr id="17512" name="Rectangle 53"/>
            <p:cNvSpPr>
              <a:spLocks noChangeArrowheads="1"/>
            </p:cNvSpPr>
            <p:nvPr/>
          </p:nvSpPr>
          <p:spPr bwMode="auto">
            <a:xfrm>
              <a:off x="1523" y="2680"/>
              <a:ext cx="111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6034" tIns="22224" rIns="46034" bIns="22224">
              <a:spAutoFit/>
            </a:bodyPr>
            <a:lstStyle/>
            <a:p>
              <a:pPr algn="l" defTabSz="679450"/>
              <a:r>
                <a:rPr lang="en-US" sz="1200" b="1" dirty="0">
                  <a:ea typeface="ＭＳ Ｐゴシック" pitchFamily="80" charset="-128"/>
                </a:rPr>
                <a:t>3</a:t>
              </a:r>
            </a:p>
          </p:txBody>
        </p:sp>
        <p:sp>
          <p:nvSpPr>
            <p:cNvPr id="17513" name="Rectangle 54"/>
            <p:cNvSpPr>
              <a:spLocks noChangeArrowheads="1"/>
            </p:cNvSpPr>
            <p:nvPr/>
          </p:nvSpPr>
          <p:spPr bwMode="auto">
            <a:xfrm>
              <a:off x="1929" y="2680"/>
              <a:ext cx="111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6034" tIns="22224" rIns="46034" bIns="22224">
              <a:spAutoFit/>
            </a:bodyPr>
            <a:lstStyle/>
            <a:p>
              <a:pPr algn="l" defTabSz="679450"/>
              <a:r>
                <a:rPr lang="en-US" sz="1200" b="1" dirty="0">
                  <a:ea typeface="ＭＳ Ｐゴシック" pitchFamily="80" charset="-128"/>
                </a:rPr>
                <a:t>4</a:t>
              </a:r>
            </a:p>
          </p:txBody>
        </p:sp>
        <p:sp>
          <p:nvSpPr>
            <p:cNvPr id="17514" name="Rectangle 55"/>
            <p:cNvSpPr>
              <a:spLocks noChangeArrowheads="1"/>
            </p:cNvSpPr>
            <p:nvPr/>
          </p:nvSpPr>
          <p:spPr bwMode="auto">
            <a:xfrm>
              <a:off x="2331" y="2680"/>
              <a:ext cx="111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6034" tIns="22224" rIns="46034" bIns="22224">
              <a:spAutoFit/>
            </a:bodyPr>
            <a:lstStyle/>
            <a:p>
              <a:pPr algn="l" defTabSz="679450"/>
              <a:r>
                <a:rPr lang="en-US" sz="1200" b="1" dirty="0">
                  <a:ea typeface="ＭＳ Ｐゴシック" pitchFamily="80" charset="-128"/>
                </a:rPr>
                <a:t>5</a:t>
              </a:r>
            </a:p>
          </p:txBody>
        </p:sp>
        <p:sp>
          <p:nvSpPr>
            <p:cNvPr id="17515" name="Rectangle 56"/>
            <p:cNvSpPr>
              <a:spLocks noChangeArrowheads="1"/>
            </p:cNvSpPr>
            <p:nvPr/>
          </p:nvSpPr>
          <p:spPr bwMode="auto">
            <a:xfrm>
              <a:off x="972" y="847"/>
              <a:ext cx="395" cy="350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16" name="Rectangle 57"/>
            <p:cNvSpPr>
              <a:spLocks noChangeArrowheads="1"/>
            </p:cNvSpPr>
            <p:nvPr/>
          </p:nvSpPr>
          <p:spPr bwMode="auto">
            <a:xfrm>
              <a:off x="2172" y="2272"/>
              <a:ext cx="393" cy="355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17" name="Rectangle 58"/>
            <p:cNvSpPr>
              <a:spLocks noChangeArrowheads="1"/>
            </p:cNvSpPr>
            <p:nvPr/>
          </p:nvSpPr>
          <p:spPr bwMode="auto">
            <a:xfrm>
              <a:off x="1771" y="1567"/>
              <a:ext cx="393" cy="347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18" name="Rectangle 59"/>
            <p:cNvSpPr>
              <a:spLocks noChangeArrowheads="1"/>
            </p:cNvSpPr>
            <p:nvPr/>
          </p:nvSpPr>
          <p:spPr bwMode="auto">
            <a:xfrm>
              <a:off x="1373" y="1567"/>
              <a:ext cx="393" cy="347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19" name="Rectangle 60"/>
            <p:cNvSpPr>
              <a:spLocks noChangeArrowheads="1"/>
            </p:cNvSpPr>
            <p:nvPr/>
          </p:nvSpPr>
          <p:spPr bwMode="auto">
            <a:xfrm>
              <a:off x="972" y="1567"/>
              <a:ext cx="395" cy="347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20" name="Rectangle 61"/>
            <p:cNvSpPr>
              <a:spLocks noChangeArrowheads="1"/>
            </p:cNvSpPr>
            <p:nvPr/>
          </p:nvSpPr>
          <p:spPr bwMode="auto">
            <a:xfrm>
              <a:off x="1373" y="1201"/>
              <a:ext cx="393" cy="353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21" name="Rectangle 62"/>
            <p:cNvSpPr>
              <a:spLocks noChangeArrowheads="1"/>
            </p:cNvSpPr>
            <p:nvPr/>
          </p:nvSpPr>
          <p:spPr bwMode="auto">
            <a:xfrm>
              <a:off x="972" y="1201"/>
              <a:ext cx="395" cy="353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22" name="Rectangle 63"/>
            <p:cNvSpPr>
              <a:spLocks noChangeArrowheads="1"/>
            </p:cNvSpPr>
            <p:nvPr/>
          </p:nvSpPr>
          <p:spPr bwMode="auto">
            <a:xfrm>
              <a:off x="1767" y="1914"/>
              <a:ext cx="396" cy="346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b="1" dirty="0"/>
            </a:p>
          </p:txBody>
        </p:sp>
        <p:sp>
          <p:nvSpPr>
            <p:cNvPr id="17523" name="Rectangle 64"/>
            <p:cNvSpPr>
              <a:spLocks noChangeArrowheads="1"/>
            </p:cNvSpPr>
            <p:nvPr/>
          </p:nvSpPr>
          <p:spPr bwMode="auto">
            <a:xfrm>
              <a:off x="2173" y="1921"/>
              <a:ext cx="393" cy="348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24" name="Rectangle 65"/>
            <p:cNvSpPr>
              <a:spLocks noChangeArrowheads="1"/>
            </p:cNvSpPr>
            <p:nvPr/>
          </p:nvSpPr>
          <p:spPr bwMode="auto">
            <a:xfrm>
              <a:off x="1771" y="1201"/>
              <a:ext cx="393" cy="353"/>
            </a:xfrm>
            <a:prstGeom prst="rect">
              <a:avLst/>
            </a:prstGeom>
            <a:solidFill>
              <a:srgbClr val="EF1F1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25" name="Rectangle 66"/>
            <p:cNvSpPr>
              <a:spLocks noChangeArrowheads="1"/>
            </p:cNvSpPr>
            <p:nvPr/>
          </p:nvSpPr>
          <p:spPr bwMode="auto">
            <a:xfrm>
              <a:off x="577" y="1567"/>
              <a:ext cx="389" cy="347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26" name="Rectangle 67"/>
            <p:cNvSpPr>
              <a:spLocks noChangeArrowheads="1"/>
            </p:cNvSpPr>
            <p:nvPr/>
          </p:nvSpPr>
          <p:spPr bwMode="auto">
            <a:xfrm>
              <a:off x="2173" y="1567"/>
              <a:ext cx="393" cy="347"/>
            </a:xfrm>
            <a:prstGeom prst="rect">
              <a:avLst/>
            </a:prstGeom>
            <a:solidFill>
              <a:srgbClr val="EF1F1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27" name="Rectangle 68"/>
            <p:cNvSpPr>
              <a:spLocks noChangeArrowheads="1"/>
            </p:cNvSpPr>
            <p:nvPr/>
          </p:nvSpPr>
          <p:spPr bwMode="auto">
            <a:xfrm>
              <a:off x="577" y="1201"/>
              <a:ext cx="389" cy="353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28" name="Rectangle 69"/>
            <p:cNvSpPr>
              <a:spLocks noChangeArrowheads="1"/>
            </p:cNvSpPr>
            <p:nvPr/>
          </p:nvSpPr>
          <p:spPr bwMode="auto">
            <a:xfrm>
              <a:off x="2173" y="1201"/>
              <a:ext cx="393" cy="353"/>
            </a:xfrm>
            <a:prstGeom prst="rect">
              <a:avLst/>
            </a:prstGeom>
            <a:solidFill>
              <a:srgbClr val="EF1F1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29" name="Rectangle 70"/>
            <p:cNvSpPr>
              <a:spLocks noChangeArrowheads="1"/>
            </p:cNvSpPr>
            <p:nvPr/>
          </p:nvSpPr>
          <p:spPr bwMode="auto">
            <a:xfrm>
              <a:off x="577" y="847"/>
              <a:ext cx="389" cy="350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30" name="Rectangle 71"/>
            <p:cNvSpPr>
              <a:spLocks noChangeArrowheads="1"/>
            </p:cNvSpPr>
            <p:nvPr/>
          </p:nvSpPr>
          <p:spPr bwMode="auto">
            <a:xfrm>
              <a:off x="1771" y="847"/>
              <a:ext cx="393" cy="350"/>
            </a:xfrm>
            <a:prstGeom prst="rect">
              <a:avLst/>
            </a:prstGeom>
            <a:solidFill>
              <a:srgbClr val="EF1F1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31" name="Rectangle 72"/>
            <p:cNvSpPr>
              <a:spLocks noChangeArrowheads="1"/>
            </p:cNvSpPr>
            <p:nvPr/>
          </p:nvSpPr>
          <p:spPr bwMode="auto">
            <a:xfrm>
              <a:off x="1373" y="847"/>
              <a:ext cx="393" cy="350"/>
            </a:xfrm>
            <a:prstGeom prst="rect">
              <a:avLst/>
            </a:prstGeom>
            <a:solidFill>
              <a:srgbClr val="EF1F1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32" name="Rectangle 73"/>
            <p:cNvSpPr>
              <a:spLocks noChangeArrowheads="1"/>
            </p:cNvSpPr>
            <p:nvPr/>
          </p:nvSpPr>
          <p:spPr bwMode="auto">
            <a:xfrm>
              <a:off x="2173" y="847"/>
              <a:ext cx="393" cy="350"/>
            </a:xfrm>
            <a:prstGeom prst="rect">
              <a:avLst/>
            </a:prstGeom>
            <a:solidFill>
              <a:srgbClr val="EF1F1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33" name="Rectangle 74"/>
            <p:cNvSpPr>
              <a:spLocks noChangeArrowheads="1"/>
            </p:cNvSpPr>
            <p:nvPr/>
          </p:nvSpPr>
          <p:spPr bwMode="auto">
            <a:xfrm>
              <a:off x="577" y="2278"/>
              <a:ext cx="389" cy="349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34" name="Rectangle 75"/>
            <p:cNvSpPr>
              <a:spLocks noChangeArrowheads="1"/>
            </p:cNvSpPr>
            <p:nvPr/>
          </p:nvSpPr>
          <p:spPr bwMode="auto">
            <a:xfrm>
              <a:off x="1373" y="2278"/>
              <a:ext cx="393" cy="349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35" name="Rectangle 76"/>
            <p:cNvSpPr>
              <a:spLocks noChangeArrowheads="1"/>
            </p:cNvSpPr>
            <p:nvPr/>
          </p:nvSpPr>
          <p:spPr bwMode="auto">
            <a:xfrm>
              <a:off x="972" y="2278"/>
              <a:ext cx="395" cy="349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36" name="Rectangle 77"/>
            <p:cNvSpPr>
              <a:spLocks noChangeArrowheads="1"/>
            </p:cNvSpPr>
            <p:nvPr/>
          </p:nvSpPr>
          <p:spPr bwMode="auto">
            <a:xfrm>
              <a:off x="577" y="1921"/>
              <a:ext cx="389" cy="348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37" name="Rectangle 78"/>
            <p:cNvSpPr>
              <a:spLocks noChangeArrowheads="1"/>
            </p:cNvSpPr>
            <p:nvPr/>
          </p:nvSpPr>
          <p:spPr bwMode="auto">
            <a:xfrm>
              <a:off x="1373" y="1921"/>
              <a:ext cx="393" cy="348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38" name="Rectangle 79"/>
            <p:cNvSpPr>
              <a:spLocks noChangeArrowheads="1"/>
            </p:cNvSpPr>
            <p:nvPr/>
          </p:nvSpPr>
          <p:spPr bwMode="auto">
            <a:xfrm>
              <a:off x="972" y="1921"/>
              <a:ext cx="395" cy="348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sz="2400" dirty="0">
                <a:ea typeface="ＭＳ Ｐゴシック" pitchFamily="80" charset="-128"/>
              </a:endParaRPr>
            </a:p>
          </p:txBody>
        </p:sp>
        <p:sp>
          <p:nvSpPr>
            <p:cNvPr id="17539" name="Rectangle 80"/>
            <p:cNvSpPr>
              <a:spLocks noChangeArrowheads="1"/>
            </p:cNvSpPr>
            <p:nvPr/>
          </p:nvSpPr>
          <p:spPr bwMode="auto">
            <a:xfrm>
              <a:off x="1774" y="2274"/>
              <a:ext cx="391" cy="353"/>
            </a:xfrm>
            <a:prstGeom prst="rect">
              <a:avLst/>
            </a:prstGeom>
            <a:solidFill>
              <a:srgbClr val="00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b="1" dirty="0">
                  <a:latin typeface="+mn-lt"/>
                </a:rPr>
                <a:t>G</a:t>
              </a:r>
            </a:p>
          </p:txBody>
        </p:sp>
        <p:sp>
          <p:nvSpPr>
            <p:cNvPr id="17540" name="Rectangle 81"/>
            <p:cNvSpPr>
              <a:spLocks noChangeArrowheads="1"/>
            </p:cNvSpPr>
            <p:nvPr/>
          </p:nvSpPr>
          <p:spPr bwMode="auto">
            <a:xfrm>
              <a:off x="215" y="1200"/>
              <a:ext cx="127" cy="1328"/>
            </a:xfrm>
            <a:prstGeom prst="rect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vert270" wrap="square" lIns="0" tIns="0" rIns="0" bIns="0" anchor="t">
              <a:spAutoFit/>
            </a:bodyPr>
            <a:lstStyle/>
            <a:p>
              <a:pPr algn="ctr"/>
              <a:r>
                <a:rPr lang="en-US" sz="1400" b="1" dirty="0">
                  <a:ea typeface="ＭＳ Ｐゴシック" pitchFamily="80" charset="-128"/>
                </a:rPr>
                <a:t>LIKELIHOOD</a:t>
              </a:r>
            </a:p>
          </p:txBody>
        </p:sp>
        <p:sp>
          <p:nvSpPr>
            <p:cNvPr id="17541" name="Rectangle 82"/>
            <p:cNvSpPr>
              <a:spLocks noChangeArrowheads="1"/>
            </p:cNvSpPr>
            <p:nvPr/>
          </p:nvSpPr>
          <p:spPr bwMode="auto">
            <a:xfrm>
              <a:off x="574" y="2872"/>
              <a:ext cx="1991" cy="140"/>
            </a:xfrm>
            <a:prstGeom prst="rect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000000"/>
                  </a:solidFill>
                  <a:ea typeface="ＭＳ Ｐゴシック" pitchFamily="80" charset="-128"/>
                </a:rPr>
                <a:t>                 CONSEQUENCES         </a:t>
              </a:r>
              <a:endParaRPr lang="en-US" sz="1400" dirty="0">
                <a:ea typeface="ＭＳ Ｐゴシック" pitchFamily="80" charset="-128"/>
              </a:endParaRPr>
            </a:p>
          </p:txBody>
        </p:sp>
      </p:grpSp>
      <p:grpSp>
        <p:nvGrpSpPr>
          <p:cNvPr id="3" name="Group 69"/>
          <p:cNvGrpSpPr/>
          <p:nvPr/>
        </p:nvGrpSpPr>
        <p:grpSpPr>
          <a:xfrm>
            <a:off x="208585" y="4019909"/>
            <a:ext cx="4197943" cy="1200150"/>
            <a:chOff x="4291013" y="3913188"/>
            <a:chExt cx="4197943" cy="1200150"/>
          </a:xfrm>
        </p:grpSpPr>
        <p:sp>
          <p:nvSpPr>
            <p:cNvPr id="17411" name="Text Box 3"/>
            <p:cNvSpPr txBox="1">
              <a:spLocks noChangeArrowheads="1"/>
            </p:cNvSpPr>
            <p:nvPr/>
          </p:nvSpPr>
          <p:spPr bwMode="auto">
            <a:xfrm>
              <a:off x="7366593" y="3921700"/>
              <a:ext cx="1122363" cy="118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4" tIns="45717" rIns="91434" bIns="45717">
              <a:spAutoFit/>
            </a:bodyPr>
            <a:lstStyle/>
            <a:p>
              <a:pPr algn="l" defTabSz="1206500">
                <a:lnSpc>
                  <a:spcPct val="120000"/>
                </a:lnSpc>
              </a:pPr>
              <a:r>
                <a:rPr lang="en-US" sz="1200" b="1" u="sng" dirty="0">
                  <a:latin typeface="Times New Roman" pitchFamily="18" charset="0"/>
                  <a:ea typeface="ＭＳ Ｐゴシック" pitchFamily="80" charset="-128"/>
                </a:rPr>
                <a:t>Approach</a:t>
              </a:r>
              <a:endParaRPr lang="en-US" sz="1200" u="sng" dirty="0">
                <a:latin typeface="Times New Roman" pitchFamily="18" charset="0"/>
                <a:ea typeface="ＭＳ Ｐゴシック" pitchFamily="80" charset="-128"/>
              </a:endParaRPr>
            </a:p>
            <a:p>
              <a:pPr algn="l" defTabSz="1206500">
                <a:lnSpc>
                  <a:spcPct val="120000"/>
                </a:lnSpc>
              </a:pPr>
              <a:r>
                <a:rPr lang="en-US" sz="1200" dirty="0">
                  <a:latin typeface="Times New Roman" pitchFamily="18" charset="0"/>
                  <a:ea typeface="ＭＳ Ｐゴシック" pitchFamily="80" charset="-128"/>
                </a:rPr>
                <a:t>M - Mitigate</a:t>
              </a:r>
            </a:p>
            <a:p>
              <a:pPr algn="l" defTabSz="1206500">
                <a:lnSpc>
                  <a:spcPct val="120000"/>
                </a:lnSpc>
              </a:pPr>
              <a:r>
                <a:rPr lang="en-US" sz="1200" dirty="0">
                  <a:latin typeface="Times New Roman" pitchFamily="18" charset="0"/>
                  <a:ea typeface="ＭＳ Ｐゴシック" pitchFamily="80" charset="-128"/>
                </a:rPr>
                <a:t>W - Watch</a:t>
              </a:r>
            </a:p>
            <a:p>
              <a:pPr algn="l" defTabSz="1206500">
                <a:lnSpc>
                  <a:spcPct val="120000"/>
                </a:lnSpc>
              </a:pPr>
              <a:r>
                <a:rPr lang="en-US" sz="1200" dirty="0">
                  <a:latin typeface="Times New Roman" pitchFamily="18" charset="0"/>
                  <a:ea typeface="ＭＳ Ｐゴシック" pitchFamily="80" charset="-128"/>
                </a:rPr>
                <a:t>A - Accept</a:t>
              </a:r>
            </a:p>
            <a:p>
              <a:pPr algn="l" defTabSz="1206500">
                <a:lnSpc>
                  <a:spcPct val="120000"/>
                </a:lnSpc>
              </a:pPr>
              <a:r>
                <a:rPr lang="en-US" sz="1200" dirty="0">
                  <a:latin typeface="Times New Roman" pitchFamily="18" charset="0"/>
                  <a:ea typeface="ＭＳ Ｐゴシック" pitchFamily="80" charset="-128"/>
                </a:rPr>
                <a:t>R - Research</a:t>
              </a:r>
            </a:p>
          </p:txBody>
        </p:sp>
        <p:sp>
          <p:nvSpPr>
            <p:cNvPr id="17416" name="Text Box 8"/>
            <p:cNvSpPr txBox="1">
              <a:spLocks noChangeArrowheads="1"/>
            </p:cNvSpPr>
            <p:nvPr/>
          </p:nvSpPr>
          <p:spPr bwMode="auto">
            <a:xfrm>
              <a:off x="5132388" y="3913188"/>
              <a:ext cx="2157412" cy="120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4" tIns="45717" rIns="91434" bIns="45717">
              <a:spAutoFit/>
            </a:bodyPr>
            <a:lstStyle/>
            <a:p>
              <a:pPr marL="290513" indent="-290513" algn="l">
                <a:lnSpc>
                  <a:spcPct val="120000"/>
                </a:lnSpc>
                <a:tabLst>
                  <a:tab pos="290513" algn="l"/>
                </a:tabLst>
              </a:pPr>
              <a:r>
                <a:rPr lang="en-US" sz="1200" b="1" u="sng" dirty="0">
                  <a:latin typeface="Times New Roman" pitchFamily="18" charset="0"/>
                  <a:ea typeface="ＭＳ Ｐゴシック" pitchFamily="80" charset="-128"/>
                </a:rPr>
                <a:t>LxC Trend From Last Review</a:t>
              </a:r>
              <a:endParaRPr lang="en-US" sz="1200" u="sng" dirty="0">
                <a:latin typeface="Times New Roman" pitchFamily="18" charset="0"/>
                <a:ea typeface="ＭＳ Ｐゴシック" pitchFamily="80" charset="-128"/>
              </a:endParaRPr>
            </a:p>
            <a:p>
              <a:pPr marL="290513" indent="-290513" algn="l">
                <a:lnSpc>
                  <a:spcPct val="120000"/>
                </a:lnSpc>
                <a:tabLst>
                  <a:tab pos="290513" algn="l"/>
                </a:tabLst>
              </a:pPr>
              <a:r>
                <a:rPr lang="en-US" sz="1200" dirty="0">
                  <a:latin typeface="Times New Roman" pitchFamily="18" charset="0"/>
                  <a:ea typeface="ＭＳ Ｐゴシック" pitchFamily="80" charset="-128"/>
                </a:rPr>
                <a:t>	Decreasing (Improving)</a:t>
              </a:r>
              <a:endParaRPr lang="en-US" sz="1400" dirty="0">
                <a:latin typeface="Times New Roman" pitchFamily="18" charset="0"/>
                <a:ea typeface="ＭＳ Ｐゴシック" pitchFamily="80" charset="-128"/>
              </a:endParaRPr>
            </a:p>
            <a:p>
              <a:pPr marL="290513" indent="-290513" algn="l">
                <a:lnSpc>
                  <a:spcPct val="120000"/>
                </a:lnSpc>
                <a:tabLst>
                  <a:tab pos="290513" algn="l"/>
                </a:tabLst>
              </a:pPr>
              <a:r>
                <a:rPr lang="en-US" sz="1200" dirty="0">
                  <a:latin typeface="Times New Roman" pitchFamily="18" charset="0"/>
                  <a:ea typeface="ＭＳ Ｐゴシック" pitchFamily="80" charset="-128"/>
                </a:rPr>
                <a:t>	Increasing (Worsening)</a:t>
              </a:r>
            </a:p>
            <a:p>
              <a:pPr marL="290513" indent="-290513" algn="l">
                <a:lnSpc>
                  <a:spcPct val="120000"/>
                </a:lnSpc>
                <a:tabLst>
                  <a:tab pos="290513" algn="l"/>
                </a:tabLst>
              </a:pPr>
              <a:r>
                <a:rPr lang="en-US" sz="1200" dirty="0">
                  <a:latin typeface="Times New Roman" pitchFamily="18" charset="0"/>
                  <a:ea typeface="ＭＳ Ｐゴシック" pitchFamily="80" charset="-128"/>
                </a:rPr>
                <a:t>	Unchanged</a:t>
              </a:r>
            </a:p>
            <a:p>
              <a:pPr marL="290513" indent="-290513" algn="l">
                <a:lnSpc>
                  <a:spcPct val="120000"/>
                </a:lnSpc>
                <a:tabLst>
                  <a:tab pos="290513" algn="l"/>
                </a:tabLst>
              </a:pPr>
              <a:r>
                <a:rPr lang="en-US" sz="1200" dirty="0">
                  <a:latin typeface="Times New Roman" pitchFamily="18" charset="0"/>
                  <a:ea typeface="ＭＳ Ｐゴシック" pitchFamily="80" charset="-128"/>
                </a:rPr>
                <a:t>	New Since Last Period</a:t>
              </a:r>
              <a:endParaRPr lang="en-US" sz="1200" u="sng" dirty="0">
                <a:latin typeface="Times New Roman" pitchFamily="18" charset="0"/>
                <a:ea typeface="ＭＳ Ｐゴシック" pitchFamily="80" charset="-128"/>
              </a:endParaRPr>
            </a:p>
          </p:txBody>
        </p:sp>
        <p:grpSp>
          <p:nvGrpSpPr>
            <p:cNvPr id="4" name="Group 68"/>
            <p:cNvGrpSpPr/>
            <p:nvPr/>
          </p:nvGrpSpPr>
          <p:grpSpPr>
            <a:xfrm>
              <a:off x="4291013" y="3935413"/>
              <a:ext cx="1136650" cy="1055687"/>
              <a:chOff x="4291013" y="3935413"/>
              <a:chExt cx="1136650" cy="1055687"/>
            </a:xfrm>
          </p:grpSpPr>
          <p:sp>
            <p:nvSpPr>
              <p:cNvPr id="17412" name="Rectangle 4"/>
              <p:cNvSpPr>
                <a:spLocks noChangeArrowheads="1"/>
              </p:cNvSpPr>
              <p:nvPr/>
            </p:nvSpPr>
            <p:spPr bwMode="auto">
              <a:xfrm>
                <a:off x="4424363" y="4446588"/>
                <a:ext cx="573087" cy="225425"/>
              </a:xfrm>
              <a:prstGeom prst="rect">
                <a:avLst/>
              </a:prstGeom>
              <a:solidFill>
                <a:srgbClr val="FFFF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1434" tIns="45717" rIns="91434" bIns="45717" anchor="ctr"/>
              <a:lstStyle/>
              <a:p>
                <a:r>
                  <a:rPr lang="en-US" sz="1600" dirty="0">
                    <a:latin typeface="Times New Roman" pitchFamily="18" charset="0"/>
                    <a:ea typeface="ＭＳ Ｐゴシック" pitchFamily="80" charset="-128"/>
                  </a:rPr>
                  <a:t>Med</a:t>
                </a:r>
              </a:p>
            </p:txBody>
          </p:sp>
          <p:sp>
            <p:nvSpPr>
              <p:cNvPr id="17413" name="Rectangle 5"/>
              <p:cNvSpPr>
                <a:spLocks noChangeArrowheads="1"/>
              </p:cNvSpPr>
              <p:nvPr/>
            </p:nvSpPr>
            <p:spPr bwMode="auto">
              <a:xfrm>
                <a:off x="4424363" y="4178300"/>
                <a:ext cx="573087" cy="230188"/>
              </a:xfrm>
              <a:prstGeom prst="rect">
                <a:avLst/>
              </a:prstGeom>
              <a:solidFill>
                <a:srgbClr val="EF1F1D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1434" tIns="45717" rIns="91434" bIns="45717" anchor="ctr"/>
              <a:lstStyle/>
              <a:p>
                <a:r>
                  <a:rPr lang="en-US" sz="1600" dirty="0">
                    <a:latin typeface="Times New Roman" pitchFamily="18" charset="0"/>
                    <a:ea typeface="ＭＳ Ｐゴシック" pitchFamily="80" charset="-128"/>
                  </a:rPr>
                  <a:t>High</a:t>
                </a:r>
              </a:p>
            </p:txBody>
          </p:sp>
          <p:sp>
            <p:nvSpPr>
              <p:cNvPr id="17414" name="Rectangle 6"/>
              <p:cNvSpPr>
                <a:spLocks noChangeArrowheads="1"/>
              </p:cNvSpPr>
              <p:nvPr/>
            </p:nvSpPr>
            <p:spPr bwMode="auto">
              <a:xfrm>
                <a:off x="4424363" y="4705350"/>
                <a:ext cx="573087" cy="228600"/>
              </a:xfrm>
              <a:prstGeom prst="rect">
                <a:avLst/>
              </a:prstGeom>
              <a:solidFill>
                <a:srgbClr val="00CC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1434" tIns="45717" rIns="91434" bIns="45717" anchor="ctr"/>
              <a:lstStyle/>
              <a:p>
                <a:r>
                  <a:rPr lang="en-US" sz="1600" dirty="0">
                    <a:latin typeface="Times New Roman" pitchFamily="18" charset="0"/>
                    <a:ea typeface="ＭＳ Ｐゴシック" pitchFamily="80" charset="-128"/>
                  </a:rPr>
                  <a:t>Low</a:t>
                </a:r>
              </a:p>
            </p:txBody>
          </p:sp>
          <p:sp>
            <p:nvSpPr>
              <p:cNvPr id="17415" name="Text Box 7"/>
              <p:cNvSpPr txBox="1">
                <a:spLocks noChangeArrowheads="1"/>
              </p:cNvSpPr>
              <p:nvPr/>
            </p:nvSpPr>
            <p:spPr bwMode="auto">
              <a:xfrm>
                <a:off x="4291013" y="3935413"/>
                <a:ext cx="862012" cy="276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4" tIns="45717" rIns="91434" bIns="45717">
                <a:spAutoFit/>
              </a:bodyPr>
              <a:lstStyle/>
              <a:p>
                <a:pPr algn="l"/>
                <a:r>
                  <a:rPr lang="en-US" sz="1200" b="1" u="sng" dirty="0">
                    <a:latin typeface="Times New Roman" pitchFamily="18" charset="0"/>
                    <a:ea typeface="ＭＳ Ｐゴシック" pitchFamily="80" charset="-128"/>
                  </a:rPr>
                  <a:t>Criticality</a:t>
                </a:r>
              </a:p>
            </p:txBody>
          </p:sp>
          <p:sp>
            <p:nvSpPr>
              <p:cNvPr id="17417" name="AutoShape 9"/>
              <p:cNvSpPr>
                <a:spLocks noChangeArrowheads="1"/>
              </p:cNvSpPr>
              <p:nvPr/>
            </p:nvSpPr>
            <p:spPr bwMode="auto">
              <a:xfrm>
                <a:off x="5267325" y="4413250"/>
                <a:ext cx="153988" cy="185738"/>
              </a:xfrm>
              <a:prstGeom prst="upArrow">
                <a:avLst>
                  <a:gd name="adj1" fmla="val 50000"/>
                  <a:gd name="adj2" fmla="val 24928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/>
                <a:endParaRPr lang="en-US" dirty="0">
                  <a:ea typeface="ＭＳ Ｐゴシック" pitchFamily="80" charset="-128"/>
                </a:endParaRPr>
              </a:p>
            </p:txBody>
          </p:sp>
          <p:sp>
            <p:nvSpPr>
              <p:cNvPr id="17418" name="AutoShape 10"/>
              <p:cNvSpPr>
                <a:spLocks noChangeArrowheads="1"/>
              </p:cNvSpPr>
              <p:nvPr/>
            </p:nvSpPr>
            <p:spPr bwMode="auto">
              <a:xfrm flipV="1">
                <a:off x="5275263" y="4186238"/>
                <a:ext cx="146050" cy="158750"/>
              </a:xfrm>
              <a:prstGeom prst="upArrow">
                <a:avLst>
                  <a:gd name="adj1" fmla="val 50000"/>
                  <a:gd name="adj2" fmla="val 24894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algn="l"/>
                <a:endParaRPr lang="en-US" dirty="0">
                  <a:ea typeface="ＭＳ Ｐゴシック" pitchFamily="80" charset="-128"/>
                </a:endParaRPr>
              </a:p>
            </p:txBody>
          </p:sp>
          <p:sp>
            <p:nvSpPr>
              <p:cNvPr id="17419" name="AutoShape 11"/>
              <p:cNvSpPr>
                <a:spLocks noChangeArrowheads="1"/>
              </p:cNvSpPr>
              <p:nvPr/>
            </p:nvSpPr>
            <p:spPr bwMode="auto">
              <a:xfrm rot="5400000">
                <a:off x="5267325" y="4656138"/>
                <a:ext cx="168275" cy="152400"/>
              </a:xfrm>
              <a:prstGeom prst="upArrow">
                <a:avLst>
                  <a:gd name="adj1" fmla="val 50000"/>
                  <a:gd name="adj2" fmla="val 250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l"/>
                <a:endParaRPr lang="en-US" dirty="0">
                  <a:ea typeface="ＭＳ Ｐゴシック" pitchFamily="80" charset="-128"/>
                </a:endParaRPr>
              </a:p>
            </p:txBody>
          </p:sp>
          <p:sp>
            <p:nvSpPr>
              <p:cNvPr id="17463" name="Rectangle 84"/>
              <p:cNvSpPr>
                <a:spLocks noChangeArrowheads="1"/>
              </p:cNvSpPr>
              <p:nvPr/>
            </p:nvSpPr>
            <p:spPr bwMode="auto">
              <a:xfrm>
                <a:off x="5292725" y="4887913"/>
                <a:ext cx="114300" cy="10318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/>
                <a:endParaRPr lang="en-US" dirty="0">
                  <a:ea typeface="ＭＳ Ｐゴシック" pitchFamily="80" charset="-128"/>
                </a:endParaRPr>
              </a:p>
            </p:txBody>
          </p:sp>
        </p:grpSp>
      </p:grpSp>
      <p:graphicFrame>
        <p:nvGraphicFramePr>
          <p:cNvPr id="619614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24631"/>
              </p:ext>
            </p:extLst>
          </p:nvPr>
        </p:nvGraphicFramePr>
        <p:xfrm>
          <a:off x="322263" y="5270500"/>
          <a:ext cx="8610600" cy="1048204"/>
        </p:xfrm>
        <a:graphic>
          <a:graphicData uri="http://schemas.openxmlformats.org/drawingml/2006/table">
            <a:tbl>
              <a:tblPr/>
              <a:tblGrid>
                <a:gridCol w="172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0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2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24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67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 Very Low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 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 Moderate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 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 Very 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3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0.1% &lt; P</a:t>
                      </a:r>
                      <a:r>
                        <a:rPr kumimoji="0" lang="en-US" sz="11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2%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2% &lt; P</a:t>
                      </a:r>
                      <a:r>
                        <a:rPr kumimoji="0" lang="en-US" sz="11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15%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15% &lt; P</a:t>
                      </a:r>
                      <a:r>
                        <a:rPr kumimoji="0" lang="en-US" sz="11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25%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25% &lt; P</a:t>
                      </a:r>
                      <a:r>
                        <a:rPr kumimoji="0" lang="en-US" sz="11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&lt; 50%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  <a:r>
                        <a:rPr kumimoji="0" lang="en-US" sz="11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Greater than 50%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1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impact to full mission success criteria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Minor impact to full mission success criteria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Moderate impact to full mission success criteria.  Minimum mission success criteria achievable with margin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Major impact to full mission success criteria.  Minimum mission success criteria achievable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Minimum mission success criteria is not achievable.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6" name="Table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843490"/>
              </p:ext>
            </p:extLst>
          </p:nvPr>
        </p:nvGraphicFramePr>
        <p:xfrm>
          <a:off x="4284350" y="1416592"/>
          <a:ext cx="4614179" cy="3073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7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0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978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Risk ID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Trend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Approach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Risk Title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42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2019AF"/>
                        </a:solidFill>
                        <a:effectLst/>
                        <a:latin typeface="Arial" charset="0"/>
                        <a:ea typeface="ＭＳ Ｐゴシック" pitchFamily="80" charset="-128"/>
                      </a:endParaRP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19AF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M</a:t>
                      </a: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Orbital Debris (RMM)</a:t>
                      </a:r>
                    </a:p>
                  </a:txBody>
                  <a:tcPr marL="91434" marR="91434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07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B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2019AF"/>
                        </a:solidFill>
                        <a:effectLst/>
                        <a:latin typeface="Arial" charset="0"/>
                        <a:ea typeface="ＭＳ Ｐゴシック" pitchFamily="80" charset="-128"/>
                      </a:endParaRP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19AF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M</a:t>
                      </a: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Instrument Sun Exposure</a:t>
                      </a:r>
                    </a:p>
                  </a:txBody>
                  <a:tcPr marL="91434" marR="91434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07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19AF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sym typeface="Wingdings 3"/>
                        </a:rPr>
                        <a:t> 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2019AF"/>
                        </a:solidFill>
                        <a:effectLst/>
                        <a:latin typeface="Arial" charset="0"/>
                        <a:ea typeface="ＭＳ Ｐゴシック" pitchFamily="80" charset="-128"/>
                      </a:endParaRP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19AF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M</a:t>
                      </a: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Spacecraft Sun Exposure</a:t>
                      </a:r>
                    </a:p>
                  </a:txBody>
                  <a:tcPr marL="91434" marR="91434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07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2019AF"/>
                        </a:solidFill>
                        <a:effectLst/>
                        <a:latin typeface="Arial" charset="0"/>
                        <a:ea typeface="ＭＳ Ｐゴシック" pitchFamily="80" charset="-128"/>
                      </a:endParaRP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19AF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A</a:t>
                      </a: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COVID19 Telework Configuration</a:t>
                      </a:r>
                    </a:p>
                  </a:txBody>
                  <a:tcPr marL="91434" marR="91434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07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rgbClr val="2019AF"/>
                        </a:solidFill>
                        <a:latin typeface="Arial" charset="0"/>
                        <a:ea typeface="ＭＳ Ｐゴシック" pitchFamily="80" charset="-128"/>
                        <a:cs typeface="+mn-cs"/>
                      </a:endParaRP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19AF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R</a:t>
                      </a: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RWA Failure</a:t>
                      </a:r>
                    </a:p>
                  </a:txBody>
                  <a:tcPr marL="91434" marR="91434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07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rgbClr val="2019AF"/>
                        </a:solidFill>
                        <a:latin typeface="Arial" charset="0"/>
                        <a:ea typeface="ＭＳ Ｐゴシック" pitchFamily="80" charset="-128"/>
                        <a:cs typeface="+mn-cs"/>
                      </a:endParaRP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19AF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M</a:t>
                      </a: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Spacecraft state transition</a:t>
                      </a:r>
                    </a:p>
                  </a:txBody>
                  <a:tcPr marL="91434" marR="91434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07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>
                        <a:solidFill>
                          <a:srgbClr val="2019AF"/>
                        </a:solidFill>
                        <a:latin typeface="Arial" charset="0"/>
                        <a:ea typeface="ＭＳ Ｐゴシック" pitchFamily="80" charset="-128"/>
                        <a:cs typeface="+mn-cs"/>
                      </a:endParaRP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19AF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A</a:t>
                      </a:r>
                    </a:p>
                  </a:txBody>
                  <a:tcPr marL="91434" marR="91434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Thruster performance</a:t>
                      </a:r>
                    </a:p>
                  </a:txBody>
                  <a:tcPr marL="91434" marR="91434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115528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012334A-5B23-4FBF-8FDD-B2D4EBAA69A8}"/>
              </a:ext>
            </a:extLst>
          </p:cNvPr>
          <p:cNvSpPr txBox="1"/>
          <p:nvPr/>
        </p:nvSpPr>
        <p:spPr>
          <a:xfrm>
            <a:off x="785973" y="3161353"/>
            <a:ext cx="62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+mn-lt"/>
              </a:rPr>
              <a:t>C, 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D408321-9A84-4FD5-BCD1-1AA51B0DC5B4}"/>
              </a:ext>
            </a:extLst>
          </p:cNvPr>
          <p:cNvSpPr txBox="1">
            <a:spLocks/>
          </p:cNvSpPr>
          <p:nvPr/>
        </p:nvSpPr>
        <p:spPr>
          <a:xfrm>
            <a:off x="1347191" y="3162501"/>
            <a:ext cx="6389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n-lt"/>
              </a:rPr>
              <a:t>B, D</a:t>
            </a:r>
            <a:endParaRPr lang="en-US" sz="28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5A4EA3E-4638-4EB8-AA98-78CEDDCECA7F}"/>
              </a:ext>
            </a:extLst>
          </p:cNvPr>
          <p:cNvSpPr txBox="1">
            <a:spLocks/>
          </p:cNvSpPr>
          <p:nvPr/>
        </p:nvSpPr>
        <p:spPr>
          <a:xfrm>
            <a:off x="2045454" y="3162501"/>
            <a:ext cx="398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n-lt"/>
              </a:rPr>
              <a:t>F</a:t>
            </a:r>
            <a:endParaRPr lang="en-US" sz="32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1EAEC58-5540-47EC-8247-ED1A632381F7}"/>
              </a:ext>
            </a:extLst>
          </p:cNvPr>
          <p:cNvSpPr txBox="1">
            <a:spLocks/>
          </p:cNvSpPr>
          <p:nvPr/>
        </p:nvSpPr>
        <p:spPr>
          <a:xfrm>
            <a:off x="3188973" y="2757554"/>
            <a:ext cx="398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n-lt"/>
              </a:rPr>
              <a:t>A</a:t>
            </a:r>
            <a:endParaRPr lang="en-US" sz="3200" b="1" dirty="0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C89C6D7F-0325-498F-A1EA-4929D5A36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932" y="1879422"/>
            <a:ext cx="426757" cy="426757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C2EDA8-FADF-49D8-A26C-AB5D5D81A9C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1F1FD2B-3DF5-4C94-822D-60189FEB939C}" type="datetime8">
              <a:rPr lang="en-US" smtClean="0"/>
              <a:t>10/21/2021 11:17 AM</a:t>
            </a:fld>
            <a:endParaRPr lang="en-US" dirty="0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EF9AB4DD-7FDE-4106-869E-A21FF3692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849" y="2249998"/>
            <a:ext cx="426757" cy="426757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5F5598C3-7271-4990-9234-E377C259B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538" y="2609635"/>
            <a:ext cx="426757" cy="426757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039A6500-F26A-4070-8A93-F2707591C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538" y="2996890"/>
            <a:ext cx="426757" cy="426757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5894380F-AF99-4959-8284-44C75B2DA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585" y="3384145"/>
            <a:ext cx="426757" cy="426757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CE20823E-D7EC-4197-B795-BDC98CAB9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584" y="3774271"/>
            <a:ext cx="426757" cy="426757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57BD9035-87AD-45A2-AB0F-8F003A639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849" y="4139436"/>
            <a:ext cx="426757" cy="4267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D4614E-9DC4-4778-8FE6-2C3F2587F72F}"/>
              </a:ext>
            </a:extLst>
          </p:cNvPr>
          <p:cNvSpPr txBox="1"/>
          <p:nvPr/>
        </p:nvSpPr>
        <p:spPr>
          <a:xfrm>
            <a:off x="4237928" y="4519234"/>
            <a:ext cx="465934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00FF"/>
                </a:solidFill>
                <a:latin typeface="+mn-lt"/>
              </a:rPr>
              <a:t>All risks have remained unchanged since the May 2021 Aqua Exit Review</a:t>
            </a:r>
          </a:p>
        </p:txBody>
      </p:sp>
    </p:spTree>
    <p:extLst>
      <p:ext uri="{BB962C8B-B14F-4D97-AF65-F5344CB8AC3E}">
        <p14:creationId xmlns:p14="http://schemas.microsoft.com/office/powerpoint/2010/main" val="347077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58"/>
          <p:cNvSpPr>
            <a:spLocks noGrp="1" noChangeArrowheads="1"/>
          </p:cNvSpPr>
          <p:nvPr>
            <p:ph type="title"/>
          </p:nvPr>
        </p:nvSpPr>
        <p:spPr>
          <a:xfrm>
            <a:off x="2003970" y="245019"/>
            <a:ext cx="5149850" cy="1066800"/>
          </a:xfrm>
        </p:spPr>
        <p:txBody>
          <a:bodyPr/>
          <a:lstStyle/>
          <a:p>
            <a:pPr eaLnBrk="1" hangingPunct="1"/>
            <a:r>
              <a:rPr lang="en-US" sz="3200" kern="1200" dirty="0">
                <a:solidFill>
                  <a:srgbClr val="0000FF"/>
                </a:solidFill>
              </a:rPr>
              <a:t>CEM Risk Table (1 of 4)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B1A061-62E0-463C-9A9D-BF5ED9CD729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9612DFF-ADB9-4401-907D-309FB0275310}" type="datetime8">
              <a:rPr lang="en-US" smtClean="0"/>
              <a:t>10/21/2021 11:17 AM</a:t>
            </a:fld>
            <a:endParaRPr lang="en-US" dirty="0"/>
          </a:p>
        </p:txBody>
      </p:sp>
      <p:graphicFrame>
        <p:nvGraphicFramePr>
          <p:cNvPr id="6" name="Group 50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723874"/>
              </p:ext>
            </p:extLst>
          </p:nvPr>
        </p:nvGraphicFramePr>
        <p:xfrm>
          <a:off x="152399" y="1317353"/>
          <a:ext cx="8763000" cy="5010156"/>
        </p:xfrm>
        <a:graphic>
          <a:graphicData uri="http://schemas.openxmlformats.org/drawingml/2006/table">
            <a:tbl>
              <a:tblPr/>
              <a:tblGrid>
                <a:gridCol w="462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0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09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7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ID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Description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C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CRIT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25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A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Orbital Debris Collision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New post-maneuver orbits introduce possible new events with debris that have not been seen in the past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Predicted post-maneuver conjunction events may change if the retrograde maneuver performance is far off from planning, which can lead to surprise High Interest Events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Realistic covariance data may not be used for the post-burn states, which makes the Pc accuracy difficult to assess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Still need to evaluate what the Pc value and time to TCA criteria will be for waiving off a CEM 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Still need to evaluate if modifying planning of a CEM using CRMS (when post-maneuver HIEs arise) is a feasible CA approach</a:t>
                      </a:r>
                      <a:endParaRPr kumimoji="0" 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  <a:sym typeface="Wingdings" pitchFamily="2" charset="2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  <a:sym typeface="Wingdings" pitchFamily="2" charset="2"/>
                        </a:rPr>
                        <a:t>10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80" charset="-128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1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G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+mn-cs"/>
                        </a:rPr>
                        <a:t>Thruster Performance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Replanning will be needed based on hot/cold maneuver performance for any single maneuver</a:t>
                      </a:r>
                    </a:p>
                    <a:p>
                      <a:pPr marL="795337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FDS to replan weekly if the maneuver timing for CEMs #2-4 shift more than 10 seconds</a:t>
                      </a:r>
                    </a:p>
                    <a:p>
                      <a:pPr marL="795337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The FOT will schedule an additional 2 min contact buffer on each end of the maneuver contacts to account for any PLM replanning, which may shift up to a max of 3min 45sec before violating any thermal constraints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Maneuver performance constraints have been implemented per NG Space recommendation as a result of the July 2020 Aqua Thruster test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Should the attitude performance constraint be violated, the FOT will abort the burn and regain nominal attitude pointing via the RWAs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An Anomaly Resolution Team will be convened to determine if switching to the redundant thrusters is needed (1 week lead time needed prior to on-orbit activity)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968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004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489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58"/>
          <p:cNvSpPr>
            <a:spLocks noGrp="1" noChangeArrowheads="1"/>
          </p:cNvSpPr>
          <p:nvPr>
            <p:ph type="title"/>
          </p:nvPr>
        </p:nvSpPr>
        <p:spPr>
          <a:xfrm>
            <a:off x="2003970" y="245019"/>
            <a:ext cx="5149850" cy="1066800"/>
          </a:xfrm>
        </p:spPr>
        <p:txBody>
          <a:bodyPr/>
          <a:lstStyle/>
          <a:p>
            <a:pPr eaLnBrk="1" hangingPunct="1"/>
            <a:r>
              <a:rPr lang="en-US" sz="3200" kern="1200" dirty="0">
                <a:solidFill>
                  <a:srgbClr val="0000FF"/>
                </a:solidFill>
              </a:rPr>
              <a:t>CEM Risk Table (2 of 4)</a:t>
            </a:r>
          </a:p>
        </p:txBody>
      </p:sp>
      <p:graphicFrame>
        <p:nvGraphicFramePr>
          <p:cNvPr id="6" name="Group 50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3731537"/>
              </p:ext>
            </p:extLst>
          </p:nvPr>
        </p:nvGraphicFramePr>
        <p:xfrm>
          <a:off x="152399" y="1317352"/>
          <a:ext cx="8763000" cy="3870960"/>
        </p:xfrm>
        <a:graphic>
          <a:graphicData uri="http://schemas.openxmlformats.org/drawingml/2006/table">
            <a:tbl>
              <a:tblPr/>
              <a:tblGrid>
                <a:gridCol w="462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5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2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5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67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3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ID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Description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C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CRIT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66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F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+mn-cs"/>
                        </a:rPr>
                        <a:t>Spacecraft State Transition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Full team simulation of Safe to Science Mode Recovery executed on 8/18/21</a:t>
                      </a:r>
                      <a:endParaRPr kumimoji="0" 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80" charset="-128"/>
                        <a:cs typeface="Arial" charset="0"/>
                      </a:endParaRP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Full team simulation of Survival to Safe Mode Recovery executed on 9/15/21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As per the Aqua FMU reset; the Aqua Offline team has greatly increased their experience with conducting anomalies remotely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The FOT System Engineering Team has also increased server resources to handle high User load during anomaly resolution activities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endParaRPr lang="en-US" sz="1600" b="1" kern="0" baseline="0" dirty="0">
                        <a:solidFill>
                          <a:srgbClr val="000099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0" marR="0" marT="0" marB="0" anchor="b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968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8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B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Instrument Sun Exposure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80" charset="-128"/>
                        <a:cs typeface="+mn-cs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The FOT/FDS has moved the burn location 35 degrees prior to apogee/perigee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This has reduced the +y side sun exposure to remain within the CEM/PLM instrument constraints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968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559492"/>
                  </a:ext>
                </a:extLst>
              </a:tr>
            </a:tbl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2B2830-E565-4EC8-9413-0156ABCF43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00D285-0D85-46B5-8052-230A6CFB751D}" type="datetime8">
              <a:rPr lang="en-US" smtClean="0"/>
              <a:t>10/21/2021 11:17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92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8">
            <a:extLst>
              <a:ext uri="{FF2B5EF4-FFF2-40B4-BE49-F238E27FC236}">
                <a16:creationId xmlns:a16="http://schemas.microsoft.com/office/drawing/2014/main" id="{62FBE5F2-C5E3-42EA-852C-9A7EE70A4B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3970" y="245019"/>
            <a:ext cx="5149850" cy="1066800"/>
          </a:xfrm>
        </p:spPr>
        <p:txBody>
          <a:bodyPr/>
          <a:lstStyle/>
          <a:p>
            <a:pPr eaLnBrk="1" hangingPunct="1"/>
            <a:r>
              <a:rPr lang="en-US" sz="3200" kern="1200" dirty="0">
                <a:solidFill>
                  <a:srgbClr val="0000FF"/>
                </a:solidFill>
              </a:rPr>
              <a:t>CEM Risk Table (3 of 4)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E8D63F-B9C9-4EAA-926B-5F48F7C0AC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852163"/>
              </p:ext>
            </p:extLst>
          </p:nvPr>
        </p:nvGraphicFramePr>
        <p:xfrm>
          <a:off x="247648" y="1730919"/>
          <a:ext cx="8648701" cy="4632960"/>
        </p:xfrm>
        <a:graphic>
          <a:graphicData uri="http://schemas.openxmlformats.org/drawingml/2006/table">
            <a:tbl>
              <a:tblPr/>
              <a:tblGrid>
                <a:gridCol w="456156">
                  <a:extLst>
                    <a:ext uri="{9D8B030D-6E8A-4147-A177-3AD203B41FA5}">
                      <a16:colId xmlns:a16="http://schemas.microsoft.com/office/drawing/2014/main" val="899440241"/>
                    </a:ext>
                  </a:extLst>
                </a:gridCol>
                <a:gridCol w="2226461">
                  <a:extLst>
                    <a:ext uri="{9D8B030D-6E8A-4147-A177-3AD203B41FA5}">
                      <a16:colId xmlns:a16="http://schemas.microsoft.com/office/drawing/2014/main" val="2204082434"/>
                    </a:ext>
                  </a:extLst>
                </a:gridCol>
                <a:gridCol w="4960420">
                  <a:extLst>
                    <a:ext uri="{9D8B030D-6E8A-4147-A177-3AD203B41FA5}">
                      <a16:colId xmlns:a16="http://schemas.microsoft.com/office/drawing/2014/main" val="3928693203"/>
                    </a:ext>
                  </a:extLst>
                </a:gridCol>
                <a:gridCol w="278991">
                  <a:extLst>
                    <a:ext uri="{9D8B030D-6E8A-4147-A177-3AD203B41FA5}">
                      <a16:colId xmlns:a16="http://schemas.microsoft.com/office/drawing/2014/main" val="3481591029"/>
                    </a:ext>
                  </a:extLst>
                </a:gridCol>
                <a:gridCol w="266014">
                  <a:extLst>
                    <a:ext uri="{9D8B030D-6E8A-4147-A177-3AD203B41FA5}">
                      <a16:colId xmlns:a16="http://schemas.microsoft.com/office/drawing/2014/main" val="3280074405"/>
                    </a:ext>
                  </a:extLst>
                </a:gridCol>
                <a:gridCol w="460659">
                  <a:extLst>
                    <a:ext uri="{9D8B030D-6E8A-4147-A177-3AD203B41FA5}">
                      <a16:colId xmlns:a16="http://schemas.microsoft.com/office/drawing/2014/main" val="960626268"/>
                    </a:ext>
                  </a:extLst>
                </a:gridCol>
              </a:tblGrid>
              <a:tr h="6992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D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+mn-cs"/>
                        </a:rPr>
                        <a:t>COVID19 Telework Configuration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The FOT has been under a mandatory remote telework directive since 3/16/2020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FDS, MMS (IST User), and EOSSIM remote access has been provided to the FOT for s/c activities and developmental work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IAMs, DMUs, MLCs have all been conducted remotely since mandatory telework directive was implemented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Should an anomaly occur during the CEM/PLM series, the anomaly resolution time would be increased due to the FOT subsystem engineers working off site.</a:t>
                      </a: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968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829458"/>
                  </a:ext>
                </a:extLst>
              </a:tr>
              <a:tr h="6992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C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+mn-cs"/>
                        </a:rPr>
                        <a:t>Spacecraft Sun Exposure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The spacecraft +y sun exposure analysis was conducted using the EOSSIM and high fidelity ETSF sim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Results were reviewed with the Aqua Mission Director and NG Space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Aqua CEM/PLM plan has been reviewed and approved by NG Space</a:t>
                      </a:r>
                      <a:endParaRPr kumimoji="0" 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80" charset="-128"/>
                        <a:cs typeface="Arial" charset="0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968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33421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17D1EE3-30AC-42F7-A164-D95530E7B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454097"/>
              </p:ext>
            </p:extLst>
          </p:nvPr>
        </p:nvGraphicFramePr>
        <p:xfrm>
          <a:off x="247649" y="1451796"/>
          <a:ext cx="8648701" cy="279123"/>
        </p:xfrm>
        <a:graphic>
          <a:graphicData uri="http://schemas.openxmlformats.org/drawingml/2006/table">
            <a:tbl>
              <a:tblPr/>
              <a:tblGrid>
                <a:gridCol w="456156">
                  <a:extLst>
                    <a:ext uri="{9D8B030D-6E8A-4147-A177-3AD203B41FA5}">
                      <a16:colId xmlns:a16="http://schemas.microsoft.com/office/drawing/2014/main" val="713892787"/>
                    </a:ext>
                  </a:extLst>
                </a:gridCol>
                <a:gridCol w="2226461">
                  <a:extLst>
                    <a:ext uri="{9D8B030D-6E8A-4147-A177-3AD203B41FA5}">
                      <a16:colId xmlns:a16="http://schemas.microsoft.com/office/drawing/2014/main" val="4223320290"/>
                    </a:ext>
                  </a:extLst>
                </a:gridCol>
                <a:gridCol w="4960420">
                  <a:extLst>
                    <a:ext uri="{9D8B030D-6E8A-4147-A177-3AD203B41FA5}">
                      <a16:colId xmlns:a16="http://schemas.microsoft.com/office/drawing/2014/main" val="3916484780"/>
                    </a:ext>
                  </a:extLst>
                </a:gridCol>
                <a:gridCol w="278991">
                  <a:extLst>
                    <a:ext uri="{9D8B030D-6E8A-4147-A177-3AD203B41FA5}">
                      <a16:colId xmlns:a16="http://schemas.microsoft.com/office/drawing/2014/main" val="2593064891"/>
                    </a:ext>
                  </a:extLst>
                </a:gridCol>
                <a:gridCol w="266014">
                  <a:extLst>
                    <a:ext uri="{9D8B030D-6E8A-4147-A177-3AD203B41FA5}">
                      <a16:colId xmlns:a16="http://schemas.microsoft.com/office/drawing/2014/main" val="1872391680"/>
                    </a:ext>
                  </a:extLst>
                </a:gridCol>
                <a:gridCol w="460659">
                  <a:extLst>
                    <a:ext uri="{9D8B030D-6E8A-4147-A177-3AD203B41FA5}">
                      <a16:colId xmlns:a16="http://schemas.microsoft.com/office/drawing/2014/main" val="2182301662"/>
                    </a:ext>
                  </a:extLst>
                </a:gridCol>
              </a:tblGrid>
              <a:tr h="2791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ID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Description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C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CRIT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667653"/>
                  </a:ext>
                </a:extLst>
              </a:tr>
            </a:tbl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FE6A1-19E0-4D0D-8528-4B7F37C21C7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07117C8-D6C4-4FED-B7CD-D797008A9553}" type="datetime8">
              <a:rPr lang="en-US" smtClean="0"/>
              <a:t>10/21/2021 11:17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556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8">
            <a:extLst>
              <a:ext uri="{FF2B5EF4-FFF2-40B4-BE49-F238E27FC236}">
                <a16:creationId xmlns:a16="http://schemas.microsoft.com/office/drawing/2014/main" id="{62FBE5F2-C5E3-42EA-852C-9A7EE70A4B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3970" y="245019"/>
            <a:ext cx="5149850" cy="1066800"/>
          </a:xfrm>
        </p:spPr>
        <p:txBody>
          <a:bodyPr/>
          <a:lstStyle/>
          <a:p>
            <a:pPr eaLnBrk="1" hangingPunct="1"/>
            <a:r>
              <a:rPr lang="en-US" sz="3200" kern="1200" dirty="0">
                <a:solidFill>
                  <a:srgbClr val="0000FF"/>
                </a:solidFill>
              </a:rPr>
              <a:t>CEM Risk Table (4 of 4)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E8D63F-B9C9-4EAA-926B-5F48F7C0AC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93478"/>
              </p:ext>
            </p:extLst>
          </p:nvPr>
        </p:nvGraphicFramePr>
        <p:xfrm>
          <a:off x="247648" y="1730919"/>
          <a:ext cx="8648701" cy="2194560"/>
        </p:xfrm>
        <a:graphic>
          <a:graphicData uri="http://schemas.openxmlformats.org/drawingml/2006/table">
            <a:tbl>
              <a:tblPr/>
              <a:tblGrid>
                <a:gridCol w="456156">
                  <a:extLst>
                    <a:ext uri="{9D8B030D-6E8A-4147-A177-3AD203B41FA5}">
                      <a16:colId xmlns:a16="http://schemas.microsoft.com/office/drawing/2014/main" val="899440241"/>
                    </a:ext>
                  </a:extLst>
                </a:gridCol>
                <a:gridCol w="2226461">
                  <a:extLst>
                    <a:ext uri="{9D8B030D-6E8A-4147-A177-3AD203B41FA5}">
                      <a16:colId xmlns:a16="http://schemas.microsoft.com/office/drawing/2014/main" val="2204082434"/>
                    </a:ext>
                  </a:extLst>
                </a:gridCol>
                <a:gridCol w="4960420">
                  <a:extLst>
                    <a:ext uri="{9D8B030D-6E8A-4147-A177-3AD203B41FA5}">
                      <a16:colId xmlns:a16="http://schemas.microsoft.com/office/drawing/2014/main" val="3928693203"/>
                    </a:ext>
                  </a:extLst>
                </a:gridCol>
                <a:gridCol w="278991">
                  <a:extLst>
                    <a:ext uri="{9D8B030D-6E8A-4147-A177-3AD203B41FA5}">
                      <a16:colId xmlns:a16="http://schemas.microsoft.com/office/drawing/2014/main" val="3481591029"/>
                    </a:ext>
                  </a:extLst>
                </a:gridCol>
                <a:gridCol w="266014">
                  <a:extLst>
                    <a:ext uri="{9D8B030D-6E8A-4147-A177-3AD203B41FA5}">
                      <a16:colId xmlns:a16="http://schemas.microsoft.com/office/drawing/2014/main" val="3280074405"/>
                    </a:ext>
                  </a:extLst>
                </a:gridCol>
                <a:gridCol w="460659">
                  <a:extLst>
                    <a:ext uri="{9D8B030D-6E8A-4147-A177-3AD203B41FA5}">
                      <a16:colId xmlns:a16="http://schemas.microsoft.com/office/drawing/2014/main" val="960626268"/>
                    </a:ext>
                  </a:extLst>
                </a:gridCol>
              </a:tblGrid>
              <a:tr h="10488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E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4488" marR="0" lvl="0" indent="-2254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+mn-cs"/>
                        </a:rPr>
                        <a:t>RWA Failure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Aqua performed the 2020 spring/fall IAMs on RWAs – wheel performance met the FOT’s expectations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Should one RWA fail, the FOT will continue to finish the maneuver on 3 RWAs.  Aqua can safely recover to nominal pointing based on EOSSIM and ETSF sim analysis</a:t>
                      </a:r>
                    </a:p>
                    <a:p>
                      <a:pPr marL="292100" marR="0" lvl="0" indent="-239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Current trending yields that the RWAs are healthy; RWA IAMs have proven that Aqua can handle large angle RWA slews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0" marR="0" lvl="0" indent="-23971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80" charset="-128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94494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17D1EE3-30AC-42F7-A164-D95530E7B3C2}"/>
              </a:ext>
            </a:extLst>
          </p:cNvPr>
          <p:cNvGraphicFramePr>
            <a:graphicFrameLocks noGrp="1"/>
          </p:cNvGraphicFramePr>
          <p:nvPr/>
        </p:nvGraphicFramePr>
        <p:xfrm>
          <a:off x="247649" y="1451796"/>
          <a:ext cx="8648701" cy="279123"/>
        </p:xfrm>
        <a:graphic>
          <a:graphicData uri="http://schemas.openxmlformats.org/drawingml/2006/table">
            <a:tbl>
              <a:tblPr/>
              <a:tblGrid>
                <a:gridCol w="456156">
                  <a:extLst>
                    <a:ext uri="{9D8B030D-6E8A-4147-A177-3AD203B41FA5}">
                      <a16:colId xmlns:a16="http://schemas.microsoft.com/office/drawing/2014/main" val="713892787"/>
                    </a:ext>
                  </a:extLst>
                </a:gridCol>
                <a:gridCol w="2226461">
                  <a:extLst>
                    <a:ext uri="{9D8B030D-6E8A-4147-A177-3AD203B41FA5}">
                      <a16:colId xmlns:a16="http://schemas.microsoft.com/office/drawing/2014/main" val="4223320290"/>
                    </a:ext>
                  </a:extLst>
                </a:gridCol>
                <a:gridCol w="4960420">
                  <a:extLst>
                    <a:ext uri="{9D8B030D-6E8A-4147-A177-3AD203B41FA5}">
                      <a16:colId xmlns:a16="http://schemas.microsoft.com/office/drawing/2014/main" val="3916484780"/>
                    </a:ext>
                  </a:extLst>
                </a:gridCol>
                <a:gridCol w="278991">
                  <a:extLst>
                    <a:ext uri="{9D8B030D-6E8A-4147-A177-3AD203B41FA5}">
                      <a16:colId xmlns:a16="http://schemas.microsoft.com/office/drawing/2014/main" val="2593064891"/>
                    </a:ext>
                  </a:extLst>
                </a:gridCol>
                <a:gridCol w="266014">
                  <a:extLst>
                    <a:ext uri="{9D8B030D-6E8A-4147-A177-3AD203B41FA5}">
                      <a16:colId xmlns:a16="http://schemas.microsoft.com/office/drawing/2014/main" val="1872391680"/>
                    </a:ext>
                  </a:extLst>
                </a:gridCol>
                <a:gridCol w="460659">
                  <a:extLst>
                    <a:ext uri="{9D8B030D-6E8A-4147-A177-3AD203B41FA5}">
                      <a16:colId xmlns:a16="http://schemas.microsoft.com/office/drawing/2014/main" val="2182301662"/>
                    </a:ext>
                  </a:extLst>
                </a:gridCol>
              </a:tblGrid>
              <a:tr h="2791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ID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Description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L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C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80" charset="-128"/>
                        </a:rPr>
                        <a:t>CRIT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19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667653"/>
                  </a:ext>
                </a:extLst>
              </a:tr>
            </a:tbl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DBA819-EEDF-43AE-AA3D-2FCA589B425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1CEB4D5-8EE5-4B75-B8C8-476C4898D52B}" type="datetime8">
              <a:rPr lang="en-US" smtClean="0"/>
              <a:t>10/21/2021 11:17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527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9F3B3A-502D-4DD7-AD4C-A1F118DFBAE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40EB3FD-DE93-45D5-B790-B0972C3FA793}" type="datetime8">
              <a:rPr lang="en-US" smtClean="0"/>
              <a:t>10/21/2021 11:17 AM</a:t>
            </a:fld>
            <a:endParaRPr lang="en-US" dirty="0"/>
          </a:p>
        </p:txBody>
      </p:sp>
      <p:sp>
        <p:nvSpPr>
          <p:cNvPr id="6" name="Rectangle 58">
            <a:extLst>
              <a:ext uri="{FF2B5EF4-FFF2-40B4-BE49-F238E27FC236}">
                <a16:creationId xmlns:a16="http://schemas.microsoft.com/office/drawing/2014/main" id="{AE271392-56A1-4720-8019-4D188D8A81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3970" y="245019"/>
            <a:ext cx="5149850" cy="1066800"/>
          </a:xfrm>
        </p:spPr>
        <p:txBody>
          <a:bodyPr/>
          <a:lstStyle/>
          <a:p>
            <a:pPr eaLnBrk="1" hangingPunct="1"/>
            <a:r>
              <a:rPr lang="en-US" sz="3200" kern="1200" dirty="0">
                <a:solidFill>
                  <a:srgbClr val="0000FF"/>
                </a:solidFill>
              </a:rPr>
              <a:t>Path Forward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B5C8EEB-6005-4EEA-9AA2-804B26441702}"/>
              </a:ext>
            </a:extLst>
          </p:cNvPr>
          <p:cNvSpPr txBox="1">
            <a:spLocks/>
          </p:cNvSpPr>
          <p:nvPr/>
        </p:nvSpPr>
        <p:spPr>
          <a:xfrm>
            <a:off x="233729" y="1447800"/>
            <a:ext cx="8719771" cy="56158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b="1" dirty="0">
                <a:solidFill>
                  <a:srgbClr val="0000FF"/>
                </a:solidFill>
              </a:rPr>
              <a:t>Although an updated Aqua exit plan has been approved by the A-train, the Aqua Mission Director has requested the FOT continue planning for the possibility of executing the January 2022 CEM/PLM campaign 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Easier to be fully prepared to execute the CEMs and PLMs and waive them OFF than it is to waive them ON</a:t>
            </a: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rgbClr val="0000FF"/>
                </a:solidFill>
              </a:rPr>
              <a:t>To successfully meet the January 2022 CEM/PLM requirements set by the FOT and the additional requirements as a result of the May 2021 Aqua Exit Review the following actions remain open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Complete 25% DOD test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PLM Run-for-Record simulation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CEM #1 (short-short slew) Run-for-Record simulation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CEM #2 (50-amp charge rate addition to maneuver script) Run-for-Record simulation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FF"/>
                </a:solidFill>
              </a:rPr>
              <a:t>Thruster swap Run-for-Record simulation</a:t>
            </a:r>
          </a:p>
          <a:p>
            <a:pPr lvl="1">
              <a:spcBef>
                <a:spcPts val="0"/>
              </a:spcBef>
            </a:pPr>
            <a:endParaRPr lang="en-US" sz="1600" b="1" dirty="0">
              <a:solidFill>
                <a:srgbClr val="0000FF"/>
              </a:solidFill>
            </a:endParaRPr>
          </a:p>
          <a:p>
            <a:pPr>
              <a:spcBef>
                <a:spcPts val="0"/>
              </a:spcBef>
            </a:pPr>
            <a:endParaRPr lang="en-US" sz="2000" b="1" dirty="0"/>
          </a:p>
          <a:p>
            <a:pPr>
              <a:spcBef>
                <a:spcPts val="0"/>
              </a:spcBef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978166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7E08C52-574C-412C-8909-DF965FB90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820644"/>
              </p:ext>
            </p:extLst>
          </p:nvPr>
        </p:nvGraphicFramePr>
        <p:xfrm>
          <a:off x="324516" y="1421310"/>
          <a:ext cx="8494968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0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8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74973">
                  <a:extLst>
                    <a:ext uri="{9D8B030D-6E8A-4147-A177-3AD203B41FA5}">
                      <a16:colId xmlns:a16="http://schemas.microsoft.com/office/drawing/2014/main" val="2991446072"/>
                    </a:ext>
                  </a:extLst>
                </a:gridCol>
              </a:tblGrid>
              <a:tr h="33012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Milestone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Completion Date (targeted)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+Y Sunlight Exposure (Spacecraft &amp; Instruments)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>
                          <a:solidFill>
                            <a:schemeClr val="accent2"/>
                          </a:solidFill>
                        </a:rPr>
                        <a:t>Closed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865812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Nominal Maneuver simulations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>
                          <a:solidFill>
                            <a:schemeClr val="accent2"/>
                          </a:solidFill>
                        </a:rPr>
                        <a:t>Closed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765860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Nominal Maneuver Baseline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>
                          <a:solidFill>
                            <a:schemeClr val="accent2"/>
                          </a:solidFill>
                        </a:rPr>
                        <a:t>Closed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Wheel Failure simulations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Closed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505590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Fault Management Criteria simulations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Closed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608806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Fault Management Patch delivery/verification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Closed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00FF"/>
                          </a:solidFill>
                        </a:rPr>
                        <a:t>Abort simulations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Closed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00FF"/>
                          </a:solidFill>
                        </a:rPr>
                        <a:t>Full Team simulations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Closed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00FF"/>
                          </a:solidFill>
                        </a:rPr>
                        <a:t>CM maneuver products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Closed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621665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00FF"/>
                          </a:solidFill>
                        </a:rPr>
                        <a:t>CEM Product Validation Simulation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Closed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Battery DOD 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October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789612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PLM Run-for-Record Simulation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November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53089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CM Maneuver Planning/Execution SOPs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November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CEM Run-for-Record Simulations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November-December 2021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Thruster Swap Run-for-Record Simulation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December 2021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4674765"/>
                  </a:ext>
                </a:extLst>
              </a:tr>
              <a:tr h="300111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On-orbit exit maneuvers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Open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Starting January 2022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9A73B607-3930-47A2-9F11-0AE0C8AE48EC}"/>
              </a:ext>
            </a:extLst>
          </p:cNvPr>
          <p:cNvSpPr txBox="1">
            <a:spLocks/>
          </p:cNvSpPr>
          <p:nvPr/>
        </p:nvSpPr>
        <p:spPr bwMode="auto">
          <a:xfrm>
            <a:off x="1351884" y="212726"/>
            <a:ext cx="6248399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dirty="0">
                <a:solidFill>
                  <a:srgbClr val="0000FF"/>
                </a:solidFill>
              </a:rPr>
              <a:t>Aqua Exit Activity Schedule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396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F286B-1A99-462B-88BF-F3B40457A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00FF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F0F68-4F2D-4D98-9EB4-0A6B3CBBD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1"/>
            <a:ext cx="8686800" cy="3653710"/>
          </a:xfrm>
        </p:spPr>
        <p:txBody>
          <a:bodyPr/>
          <a:lstStyle/>
          <a:p>
            <a:r>
              <a:rPr lang="en-US" sz="2400" dirty="0"/>
              <a:t>All Aqua A-Train Constellation Exit Activities have been identified and scheduled</a:t>
            </a:r>
          </a:p>
          <a:p>
            <a:r>
              <a:rPr lang="en-US" sz="2400" dirty="0"/>
              <a:t>All additional Simulations, Rehearsal and Reviews have been scheduled </a:t>
            </a:r>
          </a:p>
          <a:p>
            <a:pPr lvl="1"/>
            <a:r>
              <a:rPr lang="en-US" sz="2200" dirty="0"/>
              <a:t>ALL CAN BE CONDUCTED REMOTELY</a:t>
            </a:r>
          </a:p>
          <a:p>
            <a:r>
              <a:rPr lang="en-US" sz="2400" dirty="0"/>
              <a:t>All reasonable Risks have been identified and are well understood </a:t>
            </a:r>
          </a:p>
          <a:p>
            <a:r>
              <a:rPr lang="en-US" sz="2400" dirty="0"/>
              <a:t>All Final Products to be placed under FOT Configuration Management Control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412505-9701-400A-AC59-9F0A7EDC37AC}"/>
              </a:ext>
            </a:extLst>
          </p:cNvPr>
          <p:cNvSpPr txBox="1"/>
          <p:nvPr/>
        </p:nvSpPr>
        <p:spPr>
          <a:xfrm>
            <a:off x="673100" y="5125280"/>
            <a:ext cx="7772400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08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 Black" panose="020B0A04020102020204" pitchFamily="34" charset="0"/>
              </a:rPr>
              <a:t>Aqua Flight Operations Team (FOT) is ready to proceed with the CEMs and PLMs pending the completion of run-for-record simulations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C5E1C-9CE6-4066-8511-F2FBF80740A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508AE8A-1878-485E-816A-316BD0FE3608}" type="datetime8">
              <a:rPr lang="en-US" smtClean="0"/>
              <a:t>10/21/2021 11:17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46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5486400" cy="1066800"/>
          </a:xfrm>
        </p:spPr>
        <p:txBody>
          <a:bodyPr/>
          <a:lstStyle/>
          <a:p>
            <a:r>
              <a:rPr lang="en-US" sz="2800" dirty="0">
                <a:solidFill>
                  <a:srgbClr val="0000FF"/>
                </a:solidFill>
              </a:rPr>
              <a:t>Abbreviations / Acronyms List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8763000" cy="4953000"/>
          </a:xfrm>
          <a:noFill/>
        </p:spPr>
        <p:txBody>
          <a:bodyPr numCol="3" spcCol="0"/>
          <a:lstStyle/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AIRS – 	Atmospheric Infrared Sounder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AMSR-E – 	Advanced Microwave Scanning Radiometer for EOS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AMSU – 	Advanced Microwave Sounding Unit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ARE – 	Array Regulator Electronics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ASAT – 	Anti-satellite Weapon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BEOC –	Backup EOC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CA – 	Conjunction Assessment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CAM – 	Command Authorization Meeting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CARA – 	Conjunction Assessment  Risk Analysis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CDH – 	Command &amp; Data Handling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CEF –	CERES Fore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CEM –	Constellation Exit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CERES – 	Clouds and the Earth’s Radiant Energy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COTS – 	Commercial Off the Shelf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CNES – 	Centre National </a:t>
            </a:r>
            <a:r>
              <a:rPr lang="en-US" sz="900" dirty="0" err="1"/>
              <a:t>d’Etudes</a:t>
            </a:r>
            <a:r>
              <a:rPr lang="en-US" sz="900" dirty="0"/>
              <a:t> </a:t>
            </a:r>
            <a:r>
              <a:rPr lang="en-US" sz="900" dirty="0" err="1"/>
              <a:t>Spatiales</a:t>
            </a:r>
            <a:endParaRPr lang="en-US" sz="9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CRMS – 	Collision Risk Management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CVT –	Constellation Visualization Tool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DA –	Data Analysis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DAM – 	Debris Avoidance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DAS – 	Debris Assessment Software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DMUM – 	Drag Make-up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DTM –	Dual Thruster Module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EA – 	EOS Automation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EDT –	Eastern Daylight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EOC –	EOS Operations Center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EOL –	End of Life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EOM – 	End of Mission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EOMP –	End of Mission Plan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EOPM – 	End of Prime Mission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EOS – 	Earth Observing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EPS – 	Electrical Power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ESC – 	Earth Science Constellation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ESMO – 	Earth Science Mission Operations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FDS – 	Flight Dynamics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FDSS-III – 	Flight Dynamics Support Services III contract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FOT – 	Flight Operations Team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FSW – 	Flight Software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FY – 	Fiscal Year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GCOM-W1 –	Global Change Observation Mission for Water (1)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GMT – 	Greenwich Mean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GN&amp;C – 	Guidance Navigation &amp; Control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GPM –	Global Precipitation Measurement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GTE – 	Ground Track Error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HIE – 	High Interest Event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HQ – 	Headquarters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HSB – 	Humidity Sounder for Brazil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IAM – 	Inclination Adjustment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JAXA – 	Japan Aerospace Exploration Agency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kg – 	kilogram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km – 	kilometer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L0 – 	Level-Zero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m –	meter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min –	minute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MLT – 	Mean Local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MMOD	Micrometeorite Orbital Debris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MOCA –	Mission Operations Conjunction Assessment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MODIS – 	Moderate Resolution Imaging Spectroradiometer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MOU –	Memorandum of Understanding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MOWG – 	Mission Operations Working Group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NASA – 	National Aeronautics &amp; Space Administration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OCO-2 –	Orbiting Carbon Observatory-2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Ops –	Operations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ORR – 	Operational Readiness Review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PARASOL –	Polarization &amp; Anisotropy of </a:t>
            </a:r>
            <a:r>
              <a:rPr lang="en-US" sz="900" dirty="0" err="1"/>
              <a:t>Reflectances</a:t>
            </a:r>
            <a:r>
              <a:rPr lang="en-US" sz="900" dirty="0"/>
              <a:t> for Atmospheric Sciences coupled with Observations from a Lidar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PLM –	Perigee Lowering Maneuvers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PMCOC –	Post Maneuver Conjunction of Concern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PROP –  	Propulsion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PS – 	Project Scientists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PVT –	Pressure, Volume, &amp; Temperature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RMM – 	Risk Mitigation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RW – 	Reaction Wheels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s or sec –	second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SA – 	Solar Array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S/C – 	Spacecraft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SEU –	Single Event Upset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SME –	Subject Matter Expert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SSR – 	Solid State Recorder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TBC –	To Be Confirmed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TBD – 	To Be Determined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TCS – 	Thermal Control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US –	United States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USGS – 	United States Geological Survey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WRS – 	World Reference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900" dirty="0"/>
              <a:t>V – 	Velocity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5541963" algn="l"/>
              </a:tabLst>
            </a:pPr>
            <a:endParaRPr lang="en-US" sz="9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E6A402-47A9-4242-9C44-D9E73DBA0FE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CCA8E87-E6BF-44B6-96B9-E2774BCBA357}" type="datetime8">
              <a:rPr lang="en-US" smtClean="0"/>
              <a:t>10/21/2021 11:17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2221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27669</TotalTime>
  <Pages>88</Pages>
  <Words>2775</Words>
  <Application>Microsoft Office PowerPoint</Application>
  <PresentationFormat>On-screen Show (4:3)</PresentationFormat>
  <Paragraphs>610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Courier New</vt:lpstr>
      <vt:lpstr>Times</vt:lpstr>
      <vt:lpstr>Times New Roman</vt:lpstr>
      <vt:lpstr>Default Design</vt:lpstr>
      <vt:lpstr>Aqua Flight Operations Team Constellation Exit Maneuver Status</vt:lpstr>
      <vt:lpstr>Agenda</vt:lpstr>
      <vt:lpstr> Aqua Spacecraft Status All subsystems on Primary Hardware except as noted  </vt:lpstr>
      <vt:lpstr>PowerPoint Presentation</vt:lpstr>
      <vt:lpstr>PowerPoint Presentation</vt:lpstr>
      <vt:lpstr>Prime and Backup Staffing</vt:lpstr>
      <vt:lpstr>Aqua Constellation Exit </vt:lpstr>
      <vt:lpstr>PowerPoint Presentation</vt:lpstr>
      <vt:lpstr>PowerPoint Presentation</vt:lpstr>
      <vt:lpstr>PowerPoint Presentation</vt:lpstr>
      <vt:lpstr> FOT Constellation Exit/Lowering  NASA Risk Matrix</vt:lpstr>
      <vt:lpstr>CEM Risk Table (1 of 4)</vt:lpstr>
      <vt:lpstr>CEM Risk Table (2 of 4)</vt:lpstr>
      <vt:lpstr>CEM Risk Table (3 of 4)</vt:lpstr>
      <vt:lpstr>CEM Risk Table (4 of 4)</vt:lpstr>
      <vt:lpstr>Path Forward</vt:lpstr>
      <vt:lpstr>PowerPoint Presentation</vt:lpstr>
      <vt:lpstr>Conclusions</vt:lpstr>
      <vt:lpstr>Abbreviations / Acronyms List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Spacecraft Status</dc:title>
  <dc:subject>Aqua</dc:subject>
  <dc:creator>Bill Guit</dc:creator>
  <cp:lastModifiedBy>Rusu, Thomas Tanase. (GSFC-428.0)[KBRwyle]</cp:lastModifiedBy>
  <cp:revision>1911</cp:revision>
  <cp:lastPrinted>2021-02-12T03:24:36Z</cp:lastPrinted>
  <dcterms:created xsi:type="dcterms:W3CDTF">1999-09-30T01:16:08Z</dcterms:created>
  <dcterms:modified xsi:type="dcterms:W3CDTF">2021-10-21T15:19:17Z</dcterms:modified>
</cp:coreProperties>
</file>